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89" r:id="rId2"/>
    <p:sldId id="302" r:id="rId3"/>
    <p:sldId id="263" r:id="rId4"/>
    <p:sldId id="741" r:id="rId5"/>
    <p:sldId id="698" r:id="rId6"/>
    <p:sldId id="303" r:id="rId7"/>
    <p:sldId id="304" r:id="rId8"/>
    <p:sldId id="696" r:id="rId9"/>
    <p:sldId id="261" r:id="rId10"/>
    <p:sldId id="278" r:id="rId11"/>
    <p:sldId id="277" r:id="rId12"/>
    <p:sldId id="280" r:id="rId13"/>
    <p:sldId id="281" r:id="rId14"/>
    <p:sldId id="282" r:id="rId15"/>
    <p:sldId id="287" r:id="rId16"/>
    <p:sldId id="697" r:id="rId17"/>
    <p:sldId id="742" r:id="rId18"/>
    <p:sldId id="271" r:id="rId19"/>
    <p:sldId id="300"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kcja domyślna" id="{AC1814CD-D0FB-4AAA-9349-CC7540D6813C}">
          <p14:sldIdLst>
            <p14:sldId id="289"/>
            <p14:sldId id="302"/>
            <p14:sldId id="263"/>
            <p14:sldId id="741"/>
            <p14:sldId id="698"/>
            <p14:sldId id="303"/>
            <p14:sldId id="304"/>
            <p14:sldId id="696"/>
            <p14:sldId id="261"/>
            <p14:sldId id="278"/>
            <p14:sldId id="277"/>
            <p14:sldId id="280"/>
            <p14:sldId id="281"/>
            <p14:sldId id="282"/>
            <p14:sldId id="287"/>
            <p14:sldId id="697"/>
            <p14:sldId id="742"/>
            <p14:sldId id="271"/>
            <p14:sldId id="30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dtJanse" initials="W" lastIdx="8" clrIdx="0">
    <p:extLst>
      <p:ext uri="{19B8F6BF-5375-455C-9EA6-DF929625EA0E}">
        <p15:presenceInfo xmlns:p15="http://schemas.microsoft.com/office/powerpoint/2012/main" userId="WildtJanse" providerId="None"/>
      </p:ext>
    </p:extLst>
  </p:cmAuthor>
  <p:cmAuthor id="2" name="Ingmar Janse" initials="IJ" lastIdx="1" clrIdx="1">
    <p:extLst>
      <p:ext uri="{19B8F6BF-5375-455C-9EA6-DF929625EA0E}">
        <p15:presenceInfo xmlns:p15="http://schemas.microsoft.com/office/powerpoint/2012/main" userId="S::ingmar.janse@rivm.nl::51c20164-4c4e-4d14-9783-e0548797f7fb" providerId="AD"/>
      </p:ext>
    </p:extLst>
  </p:cmAuthor>
  <p:cmAuthor id="3" name="Peter" initials="P" lastIdx="7" clrIdx="2">
    <p:extLst>
      <p:ext uri="{19B8F6BF-5375-455C-9EA6-DF929625EA0E}">
        <p15:presenceInfo xmlns:p15="http://schemas.microsoft.com/office/powerpoint/2012/main" userId="S::peter.den.outer@rivm.nl::7f344496-23a3-443a-993c-3a8272ee31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500"/>
    <a:srgbClr val="FF9900"/>
    <a:srgbClr val="69ADFD"/>
    <a:srgbClr val="FFCC00"/>
    <a:srgbClr val="FF99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12" autoAdjust="0"/>
    <p:restoredTop sz="40915" autoAdjust="0"/>
  </p:normalViewPr>
  <p:slideViewPr>
    <p:cSldViewPr snapToGrid="0">
      <p:cViewPr varScale="1">
        <p:scale>
          <a:sx n="42" d="100"/>
          <a:sy n="42" d="100"/>
        </p:scale>
        <p:origin x="2610" y="42"/>
      </p:cViewPr>
      <p:guideLst/>
    </p:cSldViewPr>
  </p:slideViewPr>
  <p:notesTextViewPr>
    <p:cViewPr>
      <p:scale>
        <a:sx n="150" d="100"/>
        <a:sy n="150" d="100"/>
      </p:scale>
      <p:origin x="0" y="-186"/>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5 Risk assessment on scene and hazard avoidance</a:t>
            </a: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a:t>
            </a:r>
            <a:r>
              <a:rPr lang="en-US" sz="800" kern="1200" dirty="0">
                <a:solidFill>
                  <a:schemeClr val="tx1"/>
                </a:solidFill>
                <a:effectLst/>
                <a:latin typeface="+mn-lt"/>
                <a:ea typeface="+mn-ea"/>
                <a:cs typeface="+mn-cs"/>
              </a:rPr>
              <a:t> are made aware of the contents of this MELODY module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Note that in this MELODY module various types of treatment methods of patients will be explained, relevant for all target audiences.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about the basic principles and the role of decontamination.</a:t>
            </a: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Decontamination contributes to the well-being of the patient. It should occur in </a:t>
            </a:r>
            <a:r>
              <a:rPr lang="en-US" sz="800" dirty="0"/>
              <a:t>parallel with triage and lifesaving intervention. </a:t>
            </a:r>
          </a:p>
          <a:p>
            <a:r>
              <a:rPr lang="en-US" sz="800" dirty="0"/>
              <a:t>For chemical and biological incidents prompt decontamination is very important. </a:t>
            </a:r>
          </a:p>
          <a:p>
            <a:r>
              <a:rPr lang="en-US" sz="800" dirty="0"/>
              <a:t>For radiation incidents the treatment of life-threatening injuries is more important than decontamination.</a:t>
            </a:r>
          </a:p>
          <a:p>
            <a:r>
              <a:rPr lang="en-US" sz="800" kern="1200" noProof="0" dirty="0">
                <a:solidFill>
                  <a:schemeClr val="tx1"/>
                </a:solidFill>
                <a:effectLst/>
                <a:latin typeface="+mn-lt"/>
                <a:ea typeface="+mn-ea"/>
                <a:cs typeface="+mn-cs"/>
              </a:rPr>
              <a:t>Decontamination methods include disrobing, dry </a:t>
            </a:r>
            <a:r>
              <a:rPr lang="en-US" sz="800" kern="1200" noProof="0" dirty="0" err="1">
                <a:solidFill>
                  <a:schemeClr val="tx1"/>
                </a:solidFill>
                <a:effectLst/>
                <a:latin typeface="+mn-lt"/>
                <a:ea typeface="+mn-ea"/>
                <a:cs typeface="+mn-cs"/>
              </a:rPr>
              <a:t>decon</a:t>
            </a:r>
            <a:r>
              <a:rPr lang="en-US" sz="800" kern="1200" noProof="0" dirty="0">
                <a:solidFill>
                  <a:schemeClr val="tx1"/>
                </a:solidFill>
                <a:effectLst/>
                <a:latin typeface="+mn-lt"/>
                <a:ea typeface="+mn-ea"/>
                <a:cs typeface="+mn-cs"/>
              </a:rPr>
              <a:t> and wet </a:t>
            </a:r>
            <a:r>
              <a:rPr lang="en-US" sz="800" kern="1200" noProof="0" dirty="0" err="1">
                <a:solidFill>
                  <a:schemeClr val="tx1"/>
                </a:solidFill>
                <a:effectLst/>
                <a:latin typeface="+mn-lt"/>
                <a:ea typeface="+mn-ea"/>
                <a:cs typeface="+mn-cs"/>
              </a:rPr>
              <a:t>decon</a:t>
            </a:r>
            <a:r>
              <a:rPr lang="en-US" sz="800" kern="1200" noProof="0" dirty="0">
                <a:solidFill>
                  <a:schemeClr val="tx1"/>
                </a:solidFill>
                <a:effectLst/>
                <a:latin typeface="+mn-lt"/>
                <a:ea typeface="+mn-ea"/>
                <a:cs typeface="+mn-cs"/>
              </a:rPr>
              <a:t>. Topic 5.5 elaborates on decontamination.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28968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Lifesaving interventions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which </a:t>
            </a:r>
            <a:r>
              <a:rPr lang="en-US" sz="800" b="0" kern="1200" dirty="0">
                <a:solidFill>
                  <a:schemeClr val="tx1"/>
                </a:solidFill>
                <a:effectLst/>
                <a:latin typeface="+mn-lt"/>
                <a:ea typeface="+mn-ea"/>
                <a:cs typeface="+mn-cs"/>
              </a:rPr>
              <a:t>lifesaving actions to be performed at the scene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Apply </a:t>
            </a:r>
            <a:r>
              <a:rPr lang="en-US" sz="800" b="0" kern="1200" dirty="0">
                <a:solidFill>
                  <a:schemeClr val="tx1"/>
                </a:solidFill>
                <a:effectLst/>
                <a:latin typeface="+mn-lt"/>
                <a:ea typeface="+mn-ea"/>
                <a:cs typeface="+mn-cs"/>
              </a:rPr>
              <a:t>lifesaving procedures as usual. If lifesaving drugs are available, they can be administered on the scene. L</a:t>
            </a:r>
            <a:r>
              <a:rPr lang="en-US" sz="800" dirty="0">
                <a:latin typeface="+mn-lt"/>
              </a:rPr>
              <a:t>ifesaving treatment is performed in the warm or cold zone, usually by ambulance personnel. Only apply life saving interventions if you have appropriate PPE.</a:t>
            </a:r>
            <a:endParaRPr lang="en-US" sz="800" kern="1200" noProof="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Heart with a </a:t>
            </a:r>
            <a:r>
              <a:rPr lang="nl-NL" sz="800" b="0" i="0" dirty="0" err="1">
                <a:solidFill>
                  <a:srgbClr val="000000"/>
                </a:solidFill>
                <a:effectLst/>
                <a:latin typeface="+mn-lt"/>
              </a:rPr>
              <a:t>heartbeat</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https://pixabay.com/vectors/heart-heart-curve-medicine-life-5328718/</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80073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Pre-hospital treatment - Chemical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which treatments and drugs to apply in case of a chemical intoxication.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As an introduction to the medical treatments and protection against chemical agents it should be emphasized that symptoms of poisoning will appear shortly after exposure and may lead to death , therefore therapy must start immediately. The treatment is based on general supportive treatment, oxygen or bronchodilation and on symptomatic treatment (pain relievers, mechanical ventilation etc.). Administration of antidotes (e.g. atropine – nerve agents) can be done if available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solidFill>
                  <a:srgbClr val="000000"/>
                </a:solidFill>
                <a:latin typeface="+mn-lt"/>
                <a:ea typeface="Calibri" panose="020F0502020204030204" pitchFamily="34" charset="0"/>
                <a:cs typeface="HelveticaNeueLTStd-Lt"/>
              </a:rPr>
              <a:t>Ensure wearing appropriate personal protective equipment (PPE).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pl-PL"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908758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Pre-hospital treatment – Biological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The trainees are familiar with terms relevant for biological incidents: exposure, incubation period, decontamination and quarantine, and with treatment options.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It should be emphasized that infection does not cause immediate symptoms, instead symptoms may appear after an incubation period of days or even weeks. So while supportive treatment on the scene may be needed, this will not be related to the infectious agent but to other injuries or panic.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To prevent spread of the infection, Personal Protective Equipment must be used, and direct contact with patients or contact with body fluids (aerosols, excrement, etc.) must be avoided. Decontamination and quarantine measures can significantly reduce the number of casualties and should start as soon as possible.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noProof="0" dirty="0">
                <a:solidFill>
                  <a:schemeClr val="tx1"/>
                </a:solidFill>
                <a:effectLst/>
                <a:latin typeface="+mn-lt"/>
                <a:ea typeface="+mn-ea"/>
                <a:cs typeface="+mn-cs"/>
              </a:rPr>
              <a:t>An early start of therapy such as antibiotic treatment will greatly benefit the patient, but this usually requires information of the infectious agent and more advanced medical knowledge, so will usually start at the hospital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pl-P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83969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Treatment of radiological incidents victims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kern="1200" noProof="0" dirty="0">
                <a:solidFill>
                  <a:schemeClr val="tx1"/>
                </a:solidFill>
                <a:effectLst/>
                <a:latin typeface="+mn-lt"/>
                <a:ea typeface="+mn-ea"/>
                <a:cs typeface="+mn-cs"/>
              </a:rPr>
              <a:t>Trainees know the difference between exposure to radiation and contamination, including treatment options</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noProof="0" dirty="0">
                <a:solidFill>
                  <a:schemeClr val="tx1"/>
                </a:solidFill>
                <a:effectLst/>
                <a:latin typeface="+mn-lt"/>
                <a:ea typeface="+mn-ea"/>
                <a:cs typeface="+mn-cs"/>
              </a:rPr>
              <a:t>It should be </a:t>
            </a:r>
            <a:r>
              <a:rPr lang="en-US" sz="800" kern="1200" noProof="0" dirty="0" err="1">
                <a:solidFill>
                  <a:schemeClr val="tx1"/>
                </a:solidFill>
                <a:effectLst/>
                <a:latin typeface="+mn-lt"/>
                <a:ea typeface="+mn-ea"/>
                <a:cs typeface="+mn-cs"/>
              </a:rPr>
              <a:t>emphasised</a:t>
            </a:r>
            <a:r>
              <a:rPr lang="en-US" sz="800" kern="1200" noProof="0" dirty="0">
                <a:solidFill>
                  <a:schemeClr val="tx1"/>
                </a:solidFill>
                <a:effectLst/>
                <a:latin typeface="+mn-lt"/>
                <a:ea typeface="+mn-ea"/>
                <a:cs typeface="+mn-cs"/>
              </a:rPr>
              <a:t> that there are no immediate symptoms. Symptoms like erythema, nausea, vomiting and diarrhea may occur in minutes/ hours to follow up to days.  </a:t>
            </a:r>
            <a:endParaRPr lang="en-US" sz="800" kern="1200" dirty="0">
              <a:solidFill>
                <a:schemeClr val="tx1"/>
              </a:solidFill>
              <a:effectLst/>
              <a:latin typeface="+mn-lt"/>
              <a:ea typeface="+mn-ea"/>
              <a:cs typeface="+mn-cs"/>
            </a:endParaRPr>
          </a:p>
          <a:p>
            <a:r>
              <a:rPr lang="en-US" sz="800" dirty="0"/>
              <a:t>Treatment of life-threatening and </a:t>
            </a:r>
            <a:r>
              <a:rPr lang="en-US" sz="800" kern="1200" dirty="0">
                <a:solidFill>
                  <a:schemeClr val="tx1"/>
                </a:solidFill>
                <a:effectLst/>
                <a:latin typeface="+mn-lt"/>
                <a:ea typeface="+mn-ea"/>
                <a:cs typeface="+mn-cs"/>
              </a:rPr>
              <a:t>trauma injuries </a:t>
            </a:r>
            <a:r>
              <a:rPr lang="en-US" sz="800" dirty="0"/>
              <a:t>is more important than decontamination. </a:t>
            </a:r>
            <a:endParaRPr lang="en-US" sz="80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Decontamination is not necessary when the incident involves exposure to radiation from a closed RN-source, i.e. a  RN-source that is contained in a chemical inert material, that cannot be dispersed. If it cannot be confirmed that the RN-source is intact, the victims should be treated as contaminated.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484886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Secondary medical evaluation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be familiarized with the possibility of </a:t>
            </a:r>
            <a:r>
              <a:rPr lang="en-US" sz="800" b="0" kern="1200" noProof="0" dirty="0">
                <a:solidFill>
                  <a:schemeClr val="tx1"/>
                </a:solidFill>
                <a:effectLst/>
                <a:latin typeface="+mn-lt"/>
                <a:ea typeface="+mn-ea"/>
                <a:cs typeface="+mn-cs"/>
              </a:rPr>
              <a:t>secondary medical evaluation. Medical evaluation as usual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Secondary </a:t>
            </a:r>
            <a:r>
              <a:rPr lang="en-US" sz="800" b="0" kern="1200" noProof="0" dirty="0">
                <a:solidFill>
                  <a:schemeClr val="tx1"/>
                </a:solidFill>
                <a:effectLst/>
                <a:latin typeface="+mn-lt"/>
                <a:ea typeface="+mn-ea"/>
                <a:cs typeface="+mn-cs"/>
              </a:rPr>
              <a:t>medical or paramedical patient evaluation may be performed at the scene, after all lifesaving procedures have been carried out.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r>
              <a:rPr lang="en-GB" sz="800" b="0" kern="1200" noProof="0" dirty="0">
                <a:solidFill>
                  <a:schemeClr val="tx1"/>
                </a:solidFill>
                <a:effectLst/>
                <a:latin typeface="+mn-lt"/>
                <a:ea typeface="+mn-ea"/>
                <a:cs typeface="+mn-cs"/>
              </a:rPr>
              <a:t>  </a:t>
            </a:r>
            <a:r>
              <a:rPr lang="en-GB" sz="800" dirty="0">
                <a:latin typeface="+mn-lt"/>
              </a:rPr>
              <a:t>Physical examination</a:t>
            </a:r>
            <a:r>
              <a:rPr lang="en-GB" sz="800" b="0" dirty="0">
                <a:latin typeface="+mn-lt"/>
              </a:rPr>
              <a:t> conducted in the cold zone</a:t>
            </a:r>
            <a:endParaRPr lang="en-GB" sz="800" b="0" kern="1200" noProof="0" dirty="0">
              <a:solidFill>
                <a:schemeClr val="tx1"/>
              </a:solidFill>
              <a:effectLst/>
              <a:latin typeface="+mn-lt"/>
              <a:ea typeface="+mn-ea"/>
              <a:cs typeface="+mn-cs"/>
            </a:endParaRP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https://pixabay.com/photos/medical-emergency-first-aid-1057706</a:t>
            </a:r>
            <a:r>
              <a:rPr lang="en-US" sz="800" b="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Text source &amp; IP: </a:t>
            </a:r>
            <a:endParaRPr lang="pl-PL"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965258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t>
            </a:r>
            <a:r>
              <a:rPr lang="en-US" sz="800" dirty="0"/>
              <a:t>Further treatment</a:t>
            </a:r>
          </a:p>
          <a:p>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that for further treatment expert teams should be alerted</a:t>
            </a:r>
          </a:p>
          <a:p>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Additional treatment methods are available and can be applied by ambulance personnel, emergency health services and hospitals. In 6.3 additional treatment methods are explained more in depth for these target groups. </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r>
              <a:rPr lang="en-US" sz="800" b="0" kern="1200" noProof="0" dirty="0">
                <a:solidFill>
                  <a:schemeClr val="tx1"/>
                </a:solidFill>
                <a:effectLst/>
                <a:latin typeface="+mn-lt"/>
                <a:ea typeface="+mn-ea"/>
                <a:cs typeface="+mn-cs"/>
              </a:rPr>
              <a:t> Ambulance on its way</a:t>
            </a: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 </a:t>
            </a:r>
            <a:r>
              <a:rPr lang="en-US" sz="800" b="0" kern="1200" noProof="0" dirty="0">
                <a:solidFill>
                  <a:schemeClr val="tx1"/>
                </a:solidFill>
                <a:effectLst/>
                <a:latin typeface="+mn-lt"/>
                <a:ea typeface="+mn-ea"/>
                <a:cs typeface="+mn-cs"/>
              </a:rPr>
              <a:t>https://www.publicdomainpictures.net/nl/view-image.php?image=264244&amp;picture=ambulance</a:t>
            </a:r>
          </a:p>
          <a:p>
            <a:r>
              <a:rPr lang="en-US" sz="800" b="1" kern="1200" noProof="0" dirty="0">
                <a:solidFill>
                  <a:schemeClr val="tx1"/>
                </a:solidFill>
                <a:effectLst/>
                <a:latin typeface="+mn-lt"/>
                <a:ea typeface="+mn-ea"/>
                <a:cs typeface="+mn-cs"/>
              </a:rPr>
              <a:t>Text source &amp; IP: </a:t>
            </a:r>
            <a:endParaRPr lang="nl-NL" sz="800" dirty="0"/>
          </a:p>
        </p:txBody>
      </p:sp>
    </p:spTree>
    <p:extLst>
      <p:ext uri="{BB962C8B-B14F-4D97-AF65-F5344CB8AC3E}">
        <p14:creationId xmlns:p14="http://schemas.microsoft.com/office/powerpoint/2010/main" val="826071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Transport to the hospital</a:t>
            </a:r>
            <a:endParaRPr lang="en-US" sz="9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what to consider when transporting patients to the hospital.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For safe transport to the hospital after triage, a number of considerations should be taken into account.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People involved in transportation of victims should wear PPE and avoid contact with the victims and their body fluids.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If contamination with an infectious agent is suspected, use special transportation and wear additional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In case of contamination with C or RN, pay attention to decontamination of victims before entering the hospital, since hospitals have limited resources for decontamination. Decontamination is particularly important after external contamination, but also be aware of body excretions such as sweat after internal contamination.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 </a:t>
            </a:r>
            <a:endParaRPr lang="en-US" sz="800" noProof="0" dirty="0"/>
          </a:p>
        </p:txBody>
      </p:sp>
    </p:spTree>
    <p:extLst>
      <p:ext uri="{BB962C8B-B14F-4D97-AF65-F5344CB8AC3E}">
        <p14:creationId xmlns:p14="http://schemas.microsoft.com/office/powerpoint/2010/main" val="39318446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Take Home Message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memorize these basic principles of treatment of CBRN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a:t>
            </a:r>
            <a:r>
              <a:rPr lang="en-US" sz="800" kern="1200" noProof="0" dirty="0">
                <a:solidFill>
                  <a:schemeClr val="tx1"/>
                </a:solidFill>
                <a:effectLst/>
                <a:latin typeface="+mn-lt"/>
                <a:ea typeface="+mn-ea"/>
                <a:cs typeface="+mn-cs"/>
              </a:rPr>
              <a:t> </a:t>
            </a:r>
            <a:r>
              <a:rPr lang="en-US" sz="800" kern="1200" noProof="0" dirty="0" err="1">
                <a:solidFill>
                  <a:schemeClr val="tx1"/>
                </a:solidFill>
                <a:effectLst/>
                <a:latin typeface="+mn-lt"/>
                <a:ea typeface="+mn-ea"/>
                <a:cs typeface="+mn-cs"/>
              </a:rPr>
              <a:t>Familiarise</a:t>
            </a:r>
            <a:r>
              <a:rPr lang="en-US" sz="800" kern="1200" noProof="0" dirty="0">
                <a:solidFill>
                  <a:schemeClr val="tx1"/>
                </a:solidFill>
                <a:effectLst/>
                <a:latin typeface="+mn-lt"/>
                <a:ea typeface="+mn-ea"/>
                <a:cs typeface="+mn-cs"/>
              </a:rPr>
              <a:t> the trainee with the take home message</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23056397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Thank you for your attention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endParaRPr lang="pl-P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endParaRPr lang="pl-P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l-PL"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learning objective</a:t>
            </a:r>
          </a:p>
          <a:p>
            <a:r>
              <a:rPr lang="en-US" sz="800" b="1" kern="1200" dirty="0">
                <a:solidFill>
                  <a:schemeClr val="tx1"/>
                </a:solidFill>
                <a:effectLst/>
                <a:latin typeface="+mn-lt"/>
                <a:ea typeface="+mn-ea"/>
                <a:cs typeface="+mn-cs"/>
              </a:rPr>
              <a:t>Result:</a:t>
            </a:r>
            <a:r>
              <a:rPr lang="en-US" sz="800" b="0" kern="1200" dirty="0">
                <a:solidFill>
                  <a:schemeClr val="tx1"/>
                </a:solidFill>
                <a:effectLst/>
                <a:latin typeface="+mn-lt"/>
                <a:ea typeface="+mn-ea"/>
                <a:cs typeface="+mn-cs"/>
              </a:rPr>
              <a:t> Trainees </a:t>
            </a:r>
            <a:r>
              <a:rPr lang="en-US" sz="800" kern="1200" dirty="0">
                <a:solidFill>
                  <a:schemeClr val="tx1"/>
                </a:solidFill>
                <a:effectLst/>
                <a:latin typeface="+mn-lt"/>
                <a:ea typeface="+mn-ea"/>
                <a:cs typeface="+mn-cs"/>
              </a:rPr>
              <a:t>are made aware of the contents of this MELODY module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Note that in this MELODY module various types of treatment methods of patients will be explained.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44989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Priorities at incident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should know about priorities at the incident scene. </a:t>
            </a:r>
          </a:p>
          <a:p>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On the slides are priorities at the incident scene. In this presentation the priorities are explained.</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 </a:t>
            </a:r>
            <a:endParaRPr lang="en-US" sz="800" i="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pl-PL" sz="800" b="1"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4140486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CBRN Incident scene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The trainees should keep the CBRN incident scene layout in mind when treating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Remind the trainees of the build-up of a CBRN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The Hot Zone is established for providing first aid, the Warm Zone for emergency medical treatment and the cold zone for advanced treatment. </a:t>
            </a:r>
            <a:r>
              <a:rPr lang="en-US" sz="800" b="0" kern="1200" dirty="0">
                <a:solidFill>
                  <a:schemeClr val="tx1"/>
                </a:solidFill>
                <a:effectLst/>
                <a:latin typeface="+mn-lt"/>
                <a:ea typeface="+mn-ea"/>
                <a:cs typeface="+mn-cs"/>
              </a:rPr>
              <a:t>Which PPE is appropriate is subject of another module.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The teacher can stimulate a discussion about the changing environment of a CBRN incident. Wind direction and speed can change, and an incident can escalade or become under control, which can change zoning.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noProof="0" dirty="0">
                <a:solidFill>
                  <a:schemeClr val="tx1"/>
                </a:solidFill>
                <a:effectLst/>
                <a:latin typeface="+mn-lt"/>
                <a:ea typeface="+mn-ea"/>
                <a:cs typeface="+mn-cs"/>
              </a:rPr>
              <a:t>For instance, discuss the way changes in zoning should be accompanied by changes in subsequent appropriate medical aid performed in these locations. </a:t>
            </a:r>
            <a:endParaRPr lang="en-US" sz="800" b="1" kern="1200" noProof="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Depicted illustration:</a:t>
            </a:r>
            <a:r>
              <a:rPr lang="en-US" sz="800" b="0" kern="1200" noProof="0" dirty="0">
                <a:solidFill>
                  <a:schemeClr val="tx1"/>
                </a:solidFill>
                <a:effectLst/>
                <a:latin typeface="+mn-lt"/>
                <a:ea typeface="+mn-ea"/>
                <a:cs typeface="+mn-cs"/>
              </a:rPr>
              <a:t> Clip Art of the  Hot, Warm and Cold zone and location of services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noProof="0" dirty="0">
                <a:solidFill>
                  <a:schemeClr val="tx1"/>
                </a:solidFill>
                <a:effectLst/>
                <a:latin typeface="+mn-lt"/>
                <a:ea typeface="+mn-ea"/>
                <a:cs typeface="+mn-cs"/>
              </a:rPr>
              <a:t>Picture source &amp; IP</a:t>
            </a:r>
            <a:r>
              <a:rPr lang="en-US" sz="800" b="1" kern="1200" noProof="0">
                <a:solidFill>
                  <a:schemeClr val="tx1"/>
                </a:solidFill>
                <a:effectLst/>
                <a:latin typeface="+mn-lt"/>
                <a:ea typeface="+mn-ea"/>
                <a:cs typeface="+mn-cs"/>
              </a:rPr>
              <a:t>:</a:t>
            </a:r>
            <a:r>
              <a:rPr lang="en-US" sz="800" b="0" kern="1200" noProof="0">
                <a:solidFill>
                  <a:schemeClr val="tx1"/>
                </a:solidFill>
                <a:effectLst/>
                <a:latin typeface="+mn-lt"/>
                <a:ea typeface="+mn-ea"/>
                <a:cs typeface="+mn-cs"/>
              </a:rPr>
              <a:t> Melody</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b="0" kern="1200" noProof="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76B7EC8-DBC9-4464-9400-6F1719CD5A6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616220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 </a:t>
            </a:r>
            <a:r>
              <a:rPr lang="en-US" sz="800" dirty="0"/>
              <a:t>Reduce the number of potential casualties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know that the number of potential casualties can be reduced by immediately directing people to safe locations.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Instructions for the trainer: </a:t>
            </a:r>
            <a:r>
              <a:rPr lang="en-US" sz="800" b="0" kern="1200" noProof="0" dirty="0">
                <a:solidFill>
                  <a:schemeClr val="tx1"/>
                </a:solidFill>
                <a:effectLst/>
                <a:latin typeface="+mn-lt"/>
                <a:ea typeface="+mn-ea"/>
                <a:cs typeface="+mn-cs"/>
              </a:rPr>
              <a:t>As a first act, </a:t>
            </a:r>
            <a:r>
              <a:rPr lang="en-US" sz="800" b="0" kern="1200" dirty="0">
                <a:solidFill>
                  <a:schemeClr val="tx1"/>
                </a:solidFill>
                <a:effectLst/>
                <a:latin typeface="+mn-lt"/>
                <a:ea typeface="+mn-ea"/>
                <a:cs typeface="+mn-cs"/>
              </a:rPr>
              <a:t>the number of potential casualties must be reduced by directing people to safe locations in order to prevent continued exposure. E</a:t>
            </a:r>
            <a:r>
              <a:rPr lang="en-US" sz="800" dirty="0"/>
              <a:t>vacuation from the hot zone and providing first aid is usually performed by first responders from the fire brigade or police department. First responders should be wearing appropriate PPE while giving such instructions.</a:t>
            </a: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a:p>
            <a:endParaRPr lang="nl-NL" sz="800" dirty="0"/>
          </a:p>
        </p:txBody>
      </p:sp>
    </p:spTree>
    <p:extLst>
      <p:ext uri="{BB962C8B-B14F-4D97-AF65-F5344CB8AC3E}">
        <p14:creationId xmlns:p14="http://schemas.microsoft.com/office/powerpoint/2010/main" val="2373250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 </a:t>
            </a:r>
            <a:r>
              <a:rPr lang="en-US" sz="800" kern="1200" noProof="0" dirty="0">
                <a:solidFill>
                  <a:schemeClr val="tx1"/>
                </a:solidFill>
                <a:effectLst/>
                <a:latin typeface="+mn-lt"/>
                <a:ea typeface="+mn-ea"/>
                <a:cs typeface="+mn-cs"/>
              </a:rPr>
              <a:t>Triage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Trainees are familiarized with two type</a:t>
            </a:r>
            <a:r>
              <a:rPr lang="pl-PL" sz="800" kern="1200" noProof="0" dirty="0">
                <a:solidFill>
                  <a:schemeClr val="tx1"/>
                </a:solidFill>
                <a:effectLst/>
                <a:latin typeface="+mn-lt"/>
                <a:ea typeface="+mn-ea"/>
                <a:cs typeface="+mn-cs"/>
              </a:rPr>
              <a:t>s</a:t>
            </a:r>
            <a:r>
              <a:rPr lang="en-US" sz="800" kern="1200" noProof="0" dirty="0">
                <a:solidFill>
                  <a:schemeClr val="tx1"/>
                </a:solidFill>
                <a:effectLst/>
                <a:latin typeface="+mn-lt"/>
                <a:ea typeface="+mn-ea"/>
                <a:cs typeface="+mn-cs"/>
              </a:rPr>
              <a:t> of triage. </a:t>
            </a:r>
          </a:p>
          <a:p>
            <a:r>
              <a:rPr lang="en-US" sz="800" b="1" kern="1200" noProof="0" dirty="0">
                <a:solidFill>
                  <a:schemeClr val="tx1"/>
                </a:solidFill>
                <a:effectLst/>
                <a:latin typeface="+mn-lt"/>
                <a:ea typeface="+mn-ea"/>
                <a:cs typeface="+mn-cs"/>
              </a:rPr>
              <a:t>Instructions for the trainer: </a:t>
            </a:r>
            <a:r>
              <a:rPr lang="en-GB" sz="800" kern="1200" dirty="0">
                <a:solidFill>
                  <a:schemeClr val="tx1"/>
                </a:solidFill>
                <a:effectLst/>
                <a:latin typeface="+mn-lt"/>
                <a:ea typeface="+mn-ea"/>
                <a:cs typeface="+mn-cs"/>
              </a:rPr>
              <a:t>Conventional triage is to assign priority to those needing immediate lifesaving interventions - and assumes that there is no absolute resource limit</a:t>
            </a:r>
            <a:r>
              <a:rPr lang="nl-NL" sz="800" kern="1200" dirty="0">
                <a:solidFill>
                  <a:schemeClr val="tx1"/>
                </a:solidFill>
                <a:effectLst/>
                <a:latin typeface="+mn-lt"/>
                <a:ea typeface="+mn-ea"/>
                <a:cs typeface="+mn-cs"/>
              </a:rPr>
              <a:t> </a:t>
            </a:r>
            <a:r>
              <a:rPr lang="en-GB" sz="800" kern="1200" dirty="0">
                <a:solidFill>
                  <a:schemeClr val="tx1"/>
                </a:solidFill>
                <a:effectLst/>
                <a:latin typeface="+mn-lt"/>
                <a:ea typeface="+mn-ea"/>
                <a:cs typeface="+mn-cs"/>
              </a:rPr>
              <a:t>disaster triage is to maximise survival / minimise disability within available resources. </a:t>
            </a:r>
            <a:r>
              <a:rPr lang="en-US" sz="800" dirty="0"/>
              <a:t>To do the greatest good for the greatest number of people.</a:t>
            </a:r>
            <a:endParaRPr lang="nl-NL" sz="800" kern="1200" dirty="0">
              <a:solidFill>
                <a:schemeClr val="tx1"/>
              </a:solidFill>
              <a:effectLst/>
              <a:latin typeface="+mn-lt"/>
              <a:ea typeface="+mn-ea"/>
              <a:cs typeface="+mn-cs"/>
            </a:endParaRPr>
          </a:p>
          <a:p>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noProof="0" dirty="0">
                <a:solidFill>
                  <a:schemeClr val="tx1"/>
                </a:solidFill>
                <a:effectLst/>
                <a:latin typeface="+mn-lt"/>
                <a:ea typeface="+mn-ea"/>
                <a:cs typeface="+mn-cs"/>
              </a:rPr>
              <a:t>References for additional information</a:t>
            </a:r>
            <a:r>
              <a:rPr lang="en-US" sz="800" i="0" kern="1200" noProof="0" dirty="0">
                <a:solidFill>
                  <a:schemeClr val="tx1"/>
                </a:solidFill>
                <a:effectLst/>
                <a:latin typeface="+mn-lt"/>
                <a:ea typeface="+mn-ea"/>
                <a:cs typeface="+mn-cs"/>
              </a:rPr>
              <a:t>:</a:t>
            </a:r>
          </a:p>
          <a:p>
            <a:r>
              <a:rPr lang="en-US" sz="800" b="1" kern="1200" noProof="0" dirty="0">
                <a:solidFill>
                  <a:schemeClr val="tx1"/>
                </a:solidFill>
                <a:effectLst/>
                <a:latin typeface="+mn-lt"/>
                <a:ea typeface="+mn-ea"/>
                <a:cs typeface="+mn-cs"/>
              </a:rPr>
              <a:t>Depicted illustration:</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r>
              <a:rPr lang="en-US" sz="800" b="1" kern="1200" noProof="0" dirty="0">
                <a:solidFill>
                  <a:schemeClr val="tx1"/>
                </a:solidFill>
                <a:effectLst/>
                <a:latin typeface="+mn-lt"/>
                <a:ea typeface="+mn-ea"/>
                <a:cs typeface="+mn-cs"/>
              </a:rPr>
              <a:t>Text source &amp; IP: </a:t>
            </a:r>
            <a:endParaRPr lang="en-US" sz="800" noProof="0" dirty="0"/>
          </a:p>
        </p:txBody>
      </p:sp>
    </p:spTree>
    <p:extLst>
      <p:ext uri="{BB962C8B-B14F-4D97-AF65-F5344CB8AC3E}">
        <p14:creationId xmlns:p14="http://schemas.microsoft.com/office/powerpoint/2010/main" val="4063433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Triage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the objective of sorting people during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dirty="0">
                <a:latin typeface="+mn-lt"/>
              </a:rPr>
              <a:t>Explain that the </a:t>
            </a:r>
            <a:r>
              <a:rPr lang="en-US" sz="800" b="0" i="0" u="none" strike="noStrike" kern="1200" dirty="0">
                <a:solidFill>
                  <a:schemeClr val="tx1"/>
                </a:solidFill>
                <a:effectLst/>
                <a:latin typeface="+mn-lt"/>
                <a:ea typeface="+mn-ea"/>
                <a:cs typeface="+mn-cs"/>
              </a:rPr>
              <a:t>triage is the process of determining which victims require medical (lifesaving) treatment most urgently. With triage </a:t>
            </a:r>
            <a:r>
              <a:rPr lang="en-US" sz="800" b="0" i="0" kern="1200" dirty="0">
                <a:solidFill>
                  <a:schemeClr val="tx1"/>
                </a:solidFill>
                <a:effectLst/>
                <a:latin typeface="+mn-lt"/>
                <a:ea typeface="+mn-ea"/>
                <a:cs typeface="+mn-cs"/>
              </a:rPr>
              <a:t>first responders and medical personnel employ a strategy to evaluate the severity of injury of each victim as quickly as possible and tag the victims in about 30–60 seconds.</a:t>
            </a:r>
            <a:endParaRPr lang="en-US" sz="800" b="0" i="0" u="none" strike="noStrike" kern="1200" dirty="0">
              <a:solidFill>
                <a:schemeClr val="tx1"/>
              </a:solidFill>
              <a:effectLst/>
              <a:latin typeface="+mn-lt"/>
              <a:ea typeface="+mn-ea"/>
              <a:cs typeface="+mn-cs"/>
            </a:endParaRPr>
          </a:p>
          <a:p>
            <a:pPr marL="0" indent="0">
              <a:buFont typeface="Arial" panose="020B0604020202020204" pitchFamily="34" charset="0"/>
              <a:buNone/>
            </a:pPr>
            <a:endParaRPr lang="en-US" sz="800" u="none" kern="1200" noProof="0" dirty="0">
              <a:solidFill>
                <a:schemeClr val="tx1"/>
              </a:solidFill>
              <a:effectLst/>
              <a:latin typeface="+mn-lt"/>
              <a:ea typeface="+mn-ea"/>
              <a:cs typeface="+mn-cs"/>
            </a:endParaRPr>
          </a:p>
          <a:p>
            <a:pPr marL="0" indent="0">
              <a:buFont typeface="Arial" panose="020B0604020202020204" pitchFamily="34" charset="0"/>
              <a:buNone/>
            </a:pPr>
            <a:r>
              <a:rPr lang="en-US" sz="800" kern="1200" noProof="0" dirty="0">
                <a:solidFill>
                  <a:schemeClr val="tx1"/>
                </a:solidFill>
                <a:effectLst/>
                <a:latin typeface="+mn-lt"/>
                <a:ea typeface="+mn-ea"/>
                <a:cs typeface="+mn-cs"/>
              </a:rPr>
              <a:t>The groups are in general:</a:t>
            </a:r>
          </a:p>
          <a:p>
            <a:pPr marL="0" indent="0">
              <a:buFont typeface="Arial" panose="020B0604020202020204" pitchFamily="34" charset="0"/>
              <a:buNone/>
            </a:pPr>
            <a:r>
              <a:rPr lang="en-US" sz="800" kern="1200" noProof="0" dirty="0">
                <a:solidFill>
                  <a:schemeClr val="tx1"/>
                </a:solidFill>
                <a:effectLst/>
                <a:latin typeface="+mn-lt"/>
                <a:ea typeface="+mn-ea"/>
                <a:cs typeface="+mn-cs"/>
              </a:rPr>
              <a:t>immediate (red) - immediately life-threatening problems with high potential for survival; </a:t>
            </a:r>
          </a:p>
          <a:p>
            <a:pPr marL="0" indent="0">
              <a:buFont typeface="Arial" panose="020B0604020202020204" pitchFamily="34" charset="0"/>
              <a:buNone/>
            </a:pPr>
            <a:r>
              <a:rPr lang="en-US" sz="800" kern="1200" noProof="0" dirty="0">
                <a:solidFill>
                  <a:schemeClr val="tx1"/>
                </a:solidFill>
                <a:effectLst/>
                <a:latin typeface="+mn-lt"/>
                <a:ea typeface="+mn-ea"/>
                <a:cs typeface="+mn-cs"/>
              </a:rPr>
              <a:t>delayed (yellow) – serious injuries, require medical care but management can be delayed without increasing morbidity or mortality; </a:t>
            </a:r>
          </a:p>
          <a:p>
            <a:pPr marL="0" indent="0">
              <a:buFont typeface="Arial" panose="020B0604020202020204" pitchFamily="34" charset="0"/>
              <a:buNone/>
            </a:pPr>
            <a:r>
              <a:rPr lang="en-US" sz="800" kern="1200" noProof="0" dirty="0">
                <a:solidFill>
                  <a:schemeClr val="tx1"/>
                </a:solidFill>
                <a:effectLst/>
                <a:latin typeface="+mn-lt"/>
                <a:ea typeface="+mn-ea"/>
                <a:cs typeface="+mn-cs"/>
              </a:rPr>
              <a:t>minimal (green) - require minor care or no care without adverse effect;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dead (black) –  very serious injuries, patient lacks vital life signs and unresponsive to stimuli. </a:t>
            </a:r>
          </a:p>
          <a:p>
            <a:pPr marL="0" indent="0">
              <a:buFont typeface="Arial" panose="020B0604020202020204" pitchFamily="34" charset="0"/>
              <a:buNone/>
            </a:pPr>
            <a:endParaRPr lang="en-US"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noProof="0" dirty="0">
                <a:solidFill>
                  <a:schemeClr val="tx1"/>
                </a:solidFill>
                <a:effectLst/>
                <a:latin typeface="+mn-lt"/>
                <a:ea typeface="+mn-ea"/>
                <a:cs typeface="+mn-cs"/>
              </a:rPr>
              <a:t>Explain that the order presented on the slide is also the commonly used order of treatment. </a:t>
            </a:r>
            <a:r>
              <a:rPr lang="en-US" sz="800" dirty="0"/>
              <a:t>Remove (injured) people from the release site and move people upwind to designated triage category area.</a:t>
            </a:r>
            <a:endParaRPr lang="en-US" sz="800" kern="1200" noProof="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19470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Triage Tag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are familiarized with the example of triage card as a part of triage protocol.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aseline="0" dirty="0">
                <a:latin typeface="+mn-lt"/>
              </a:rPr>
              <a:t> </a:t>
            </a:r>
            <a:r>
              <a:rPr lang="en-US" sz="800" b="0" i="0" kern="1200" dirty="0">
                <a:solidFill>
                  <a:schemeClr val="tx1"/>
                </a:solidFill>
                <a:effectLst/>
                <a:latin typeface="+mn-lt"/>
                <a:ea typeface="+mn-ea"/>
                <a:cs typeface="+mn-cs"/>
              </a:rPr>
              <a:t>A triage tag is a tool first responders and medical personnel use during a mass casualty incident. With the aid of the triage tags, the first-arriving personnel are able to effectively and efficiently distribute the limited resources and provide the necessary immediate care for the victims. The triage tags are placed near the head. Triage tag should also be used to record any treatment given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aseline="0" dirty="0">
                <a:latin typeface="+mn-lt"/>
              </a:rPr>
              <a:t>The abbreviation used: APVU: </a:t>
            </a:r>
            <a:r>
              <a:rPr lang="en-US" sz="800" b="1" dirty="0">
                <a:latin typeface="+mn-lt"/>
              </a:rPr>
              <a:t>A</a:t>
            </a:r>
            <a:r>
              <a:rPr lang="en-US" sz="800" dirty="0">
                <a:latin typeface="+mn-lt"/>
              </a:rPr>
              <a:t>lert, responds to </a:t>
            </a:r>
            <a:r>
              <a:rPr lang="en-US" sz="800" b="1" dirty="0">
                <a:latin typeface="+mn-lt"/>
              </a:rPr>
              <a:t>V</a:t>
            </a:r>
            <a:r>
              <a:rPr lang="en-US" sz="800" dirty="0">
                <a:latin typeface="+mn-lt"/>
              </a:rPr>
              <a:t>ocal stimuli, responds to </a:t>
            </a:r>
            <a:r>
              <a:rPr lang="en-US" sz="800" b="1" dirty="0">
                <a:latin typeface="+mn-lt"/>
              </a:rPr>
              <a:t>P</a:t>
            </a:r>
            <a:r>
              <a:rPr lang="en-US" sz="800" dirty="0">
                <a:latin typeface="+mn-lt"/>
              </a:rPr>
              <a:t>ainful stimuli or </a:t>
            </a:r>
            <a:r>
              <a:rPr lang="en-US" sz="800" b="1" dirty="0">
                <a:latin typeface="+mn-lt"/>
              </a:rPr>
              <a:t>U</a:t>
            </a:r>
            <a:r>
              <a:rPr lang="en-US" sz="800" dirty="0">
                <a:latin typeface="+mn-lt"/>
              </a:rPr>
              <a:t>nresponsive to all stimuli </a:t>
            </a:r>
            <a:r>
              <a:rPr lang="en-US" sz="800" dirty="0">
                <a:effectLst/>
                <a:latin typeface="+mn-lt"/>
              </a:rPr>
              <a:t>, BP – blood pressure, RESP – respiratory rate.</a:t>
            </a:r>
            <a:endParaRPr lang="en-US" sz="800" b="0" i="0" u="none" strike="noStrike"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Triage tool</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https://tacda.org/product/mt-501-salt-method-mettag-triage-tag/</a:t>
            </a:r>
          </a:p>
          <a:p>
            <a:r>
              <a:rPr lang="en-US" sz="800" dirty="0">
                <a:effectLst/>
                <a:latin typeface="+mn-lt"/>
                <a:ea typeface="Calibri" panose="020F0502020204030204" pitchFamily="34" charset="0"/>
              </a:rPr>
              <a:t>The American Civil Defense Association</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r>
              <a:rPr lang="en-US" sz="800" b="0" kern="1200" dirty="0">
                <a:solidFill>
                  <a:schemeClr val="tx1"/>
                </a:solidFill>
                <a:effectLst/>
                <a:latin typeface="+mn-lt"/>
                <a:ea typeface="+mn-ea"/>
                <a:cs typeface="+mn-cs"/>
              </a:rPr>
              <a:t> Permission to use received.</a:t>
            </a:r>
          </a:p>
          <a:p>
            <a:r>
              <a:rPr lang="en-US" sz="800" b="1" kern="1200" dirty="0">
                <a:solidFill>
                  <a:schemeClr val="tx1"/>
                </a:solidFill>
                <a:effectLst/>
                <a:latin typeface="+mn-lt"/>
                <a:ea typeface="+mn-ea"/>
                <a:cs typeface="+mn-cs"/>
              </a:rPr>
              <a:t>Text source &amp; IP:</a:t>
            </a:r>
          </a:p>
        </p:txBody>
      </p:sp>
    </p:spTree>
    <p:extLst>
      <p:ext uri="{BB962C8B-B14F-4D97-AF65-F5344CB8AC3E}">
        <p14:creationId xmlns:p14="http://schemas.microsoft.com/office/powerpoint/2010/main" val="18769385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apply appropriate medical care towards patients involved in a CBRN incident</a:t>
            </a: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5.6 Treatment methods of patients involved in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Title slide:</a:t>
            </a:r>
            <a:r>
              <a:rPr lang="en-US" sz="800" b="0" kern="1200" noProof="0" dirty="0">
                <a:solidFill>
                  <a:schemeClr val="tx1"/>
                </a:solidFill>
                <a:effectLst/>
                <a:latin typeface="+mn-lt"/>
                <a:ea typeface="+mn-ea"/>
                <a:cs typeface="+mn-cs"/>
              </a:rPr>
              <a:t> ABCDE Guidance</a:t>
            </a:r>
            <a:endParaRPr lang="en-US"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Result</a:t>
            </a:r>
            <a:r>
              <a:rPr lang="en-US" sz="800" kern="1200" noProof="0" dirty="0">
                <a:solidFill>
                  <a:schemeClr val="tx1"/>
                </a:solidFill>
                <a:effectLst/>
                <a:latin typeface="+mn-lt"/>
                <a:ea typeface="+mn-ea"/>
                <a:cs typeface="+mn-cs"/>
              </a:rPr>
              <a:t>: T</a:t>
            </a:r>
            <a:r>
              <a:rPr lang="en-US" sz="800" b="0" kern="1200" noProof="0" dirty="0">
                <a:solidFill>
                  <a:schemeClr val="tx1"/>
                </a:solidFill>
                <a:effectLst/>
                <a:latin typeface="+mn-lt"/>
                <a:ea typeface="+mn-ea"/>
                <a:cs typeface="+mn-cs"/>
              </a:rPr>
              <a:t>he trainees know the </a:t>
            </a:r>
            <a:r>
              <a:rPr lang="en-US" sz="800" b="1" kern="1200" noProof="0" dirty="0" err="1">
                <a:solidFill>
                  <a:schemeClr val="tx1"/>
                </a:solidFill>
                <a:effectLst/>
                <a:latin typeface="+mn-lt"/>
                <a:ea typeface="+mn-ea"/>
                <a:cs typeface="+mn-cs"/>
              </a:rPr>
              <a:t>ABCDE</a:t>
            </a:r>
            <a:r>
              <a:rPr lang="en-US" sz="800" b="0" kern="1200" noProof="0" dirty="0">
                <a:solidFill>
                  <a:schemeClr val="tx1"/>
                </a:solidFill>
                <a:effectLst/>
                <a:latin typeface="+mn-lt"/>
                <a:ea typeface="+mn-ea"/>
                <a:cs typeface="+mn-cs"/>
              </a:rPr>
              <a:t> approach (</a:t>
            </a:r>
            <a:r>
              <a:rPr lang="en-US" sz="800" b="0" i="0" u="none" strike="noStrike" kern="1200" noProof="0" dirty="0">
                <a:solidFill>
                  <a:schemeClr val="tx1"/>
                </a:solidFill>
                <a:effectLst/>
                <a:latin typeface="+mn-lt"/>
                <a:ea typeface="+mn-ea"/>
                <a:cs typeface="+mn-cs"/>
              </a:rPr>
              <a:t>Airway, Breathing, Circulation, Disability, Exposure) to assess the patient condition</a:t>
            </a:r>
            <a:endParaRPr lang="en-US" altLang="en-US" sz="800" kern="0" noProof="0" dirty="0"/>
          </a:p>
          <a:p>
            <a:r>
              <a:rPr lang="en-US" sz="800" b="1" kern="1200" noProof="0" dirty="0">
                <a:solidFill>
                  <a:schemeClr val="tx1"/>
                </a:solidFill>
                <a:effectLst/>
                <a:latin typeface="+mn-lt"/>
                <a:ea typeface="+mn-ea"/>
                <a:cs typeface="+mn-cs"/>
              </a:rPr>
              <a:t>Instructions for the trainer:</a:t>
            </a:r>
            <a:r>
              <a:rPr lang="en-US" sz="800" b="0" kern="1200" noProof="0" dirty="0">
                <a:solidFill>
                  <a:schemeClr val="tx1"/>
                </a:solidFill>
                <a:effectLst/>
                <a:latin typeface="+mn-lt"/>
                <a:ea typeface="+mn-ea"/>
                <a:cs typeface="+mn-cs"/>
              </a:rPr>
              <a:t> Explain to trainees the ABCDE methodology and how </a:t>
            </a:r>
            <a:r>
              <a:rPr lang="en-US" sz="800" noProof="0" dirty="0"/>
              <a:t>to assess the patients condition using this guidance. The ABCDE methodology guides the first responder to assess the vital functions in the following order: Airway, Breathing, Circulation, Disability, and Exposure (ABCDE). Apply ABCDE guidance as usual.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noProof="0" dirty="0">
              <a:solidFill>
                <a:schemeClr val="tx1"/>
              </a:solidFill>
              <a:effectLst/>
              <a:latin typeface="+mn-lt"/>
              <a:ea typeface="+mn-ea"/>
              <a:cs typeface="+mn-cs"/>
            </a:endParaRPr>
          </a:p>
          <a:p>
            <a:r>
              <a:rPr lang="en-US" sz="800" b="1" i="0" kern="1200" noProof="0" dirty="0">
                <a:solidFill>
                  <a:schemeClr val="tx1"/>
                </a:solidFill>
                <a:effectLst/>
                <a:latin typeface="+mn-lt"/>
                <a:ea typeface="+mn-ea"/>
                <a:cs typeface="+mn-cs"/>
              </a:rPr>
              <a:t>References for additional information</a:t>
            </a:r>
            <a:r>
              <a:rPr lang="en-US" sz="800" b="0" i="0" kern="1200" noProof="0" dirty="0">
                <a:solidFill>
                  <a:schemeClr val="tx1"/>
                </a:solidFill>
                <a:effectLst/>
                <a:latin typeface="+mn-lt"/>
                <a:ea typeface="+mn-ea"/>
                <a:cs typeface="+mn-cs"/>
              </a:rPr>
              <a:t>: https://www.resus.org.uk/resuscitation-guidelines/abcde-approach/</a:t>
            </a:r>
          </a:p>
          <a:p>
            <a:r>
              <a:rPr lang="en-US" sz="800" b="1" kern="1200" noProof="0" dirty="0">
                <a:solidFill>
                  <a:schemeClr val="tx1"/>
                </a:solidFill>
                <a:effectLst/>
                <a:latin typeface="+mn-lt"/>
                <a:ea typeface="+mn-ea"/>
                <a:cs typeface="+mn-cs"/>
              </a:rPr>
              <a:t>Depicted illustration: </a:t>
            </a:r>
            <a:endParaRPr lang="en-US" sz="800" b="0" kern="1200" noProof="0" dirty="0">
              <a:solidFill>
                <a:schemeClr val="tx1"/>
              </a:solidFill>
              <a:effectLst/>
              <a:latin typeface="+mn-lt"/>
              <a:ea typeface="+mn-ea"/>
              <a:cs typeface="+mn-cs"/>
            </a:endParaRPr>
          </a:p>
          <a:p>
            <a:r>
              <a:rPr lang="en-US" sz="800" b="1" i="0" u="none" strike="noStrike" kern="1200" noProof="0" dirty="0">
                <a:solidFill>
                  <a:schemeClr val="tx1"/>
                </a:solidFill>
                <a:effectLst/>
                <a:latin typeface="+mn-lt"/>
                <a:ea typeface="+mn-ea"/>
                <a:cs typeface="+mn-cs"/>
              </a:rPr>
              <a:t>Picture source &amp; IP</a:t>
            </a:r>
            <a:r>
              <a:rPr lang="en-US" sz="800" b="1" kern="1200" noProof="0" dirty="0">
                <a:solidFill>
                  <a:schemeClr val="tx1"/>
                </a:solidFill>
                <a:effectLst/>
                <a:latin typeface="+mn-lt"/>
                <a:ea typeface="+mn-ea"/>
                <a:cs typeface="+mn-cs"/>
              </a:rPr>
              <a:t>:</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noProof="0" dirty="0">
                <a:solidFill>
                  <a:schemeClr val="tx1"/>
                </a:solidFill>
                <a:effectLst/>
                <a:latin typeface="+mn-lt"/>
                <a:ea typeface="+mn-ea"/>
                <a:cs typeface="+mn-cs"/>
              </a:rPr>
              <a:t>Text source &amp; IP:</a:t>
            </a:r>
            <a:r>
              <a:rPr lang="en-US" sz="800" b="0" kern="1200" noProof="0" dirty="0">
                <a:solidFill>
                  <a:schemeClr val="tx1"/>
                </a:solidFill>
                <a:effectLst/>
                <a:latin typeface="+mn-lt"/>
                <a:ea typeface="+mn-ea"/>
                <a:cs typeface="+mn-cs"/>
              </a:rPr>
              <a:t> https://www.resus.org.uk/resuscitation-guidelines/abcde-approach/</a:t>
            </a:r>
            <a:endParaRPr lang="en-US" sz="800" b="0" i="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690522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#5.6 Treatment methods of patients involved in a CBRN incident</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#5.6 Treatment methods of patients involved in a CBRN incident</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#5.6 Treatment methods of patients involved in a CBRN incident</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#5.6 Treatment methods of patients involved in a CBRN incident</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#5.6 Treatment methods of patients involved in a CBRN incident</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#5.6 Treatment methods of patients involved in a CBRN incident</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#5.6 Treatment methods of patients involved in a CBRN incident</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2800" b="0" kern="1200" dirty="0">
                <a:solidFill>
                  <a:schemeClr val="tx1"/>
                </a:solidFill>
                <a:effectLst/>
                <a:latin typeface="+mn-lt"/>
                <a:ea typeface="+mn-ea"/>
                <a:cs typeface="+mn-cs"/>
              </a:rPr>
              <a:t>5.6 Treatment methods of patients involved in a CBRN incident</a:t>
            </a:r>
            <a:endParaRPr lang="en-US" dirty="0"/>
          </a:p>
        </p:txBody>
      </p:sp>
      <p:sp>
        <p:nvSpPr>
          <p:cNvPr id="3" name="Title 2"/>
          <p:cNvSpPr>
            <a:spLocks noGrp="1"/>
          </p:cNvSpPr>
          <p:nvPr>
            <p:ph type="title"/>
          </p:nvPr>
        </p:nvSpPr>
        <p:spPr>
          <a:xfrm>
            <a:off x="590550" y="3948020"/>
            <a:ext cx="11088103" cy="909730"/>
          </a:xfrm>
        </p:spPr>
        <p:txBody>
          <a:bodyPr>
            <a:normAutofit/>
          </a:bodyPr>
          <a:lstStyle/>
          <a:p>
            <a:r>
              <a:rPr lang="en-US" sz="3600" dirty="0"/>
              <a:t>Module 5 Risk assessment on scene and hazard avoidance</a:t>
            </a:r>
          </a:p>
        </p:txBody>
      </p:sp>
    </p:spTree>
    <p:extLst>
      <p:ext uri="{BB962C8B-B14F-4D97-AF65-F5344CB8AC3E}">
        <p14:creationId xmlns:p14="http://schemas.microsoft.com/office/powerpoint/2010/main" val="40032012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2531A6-0F8C-4E4E-AE51-95290AB9CA4D}"/>
              </a:ext>
            </a:extLst>
          </p:cNvPr>
          <p:cNvSpPr>
            <a:spLocks noGrp="1"/>
          </p:cNvSpPr>
          <p:nvPr>
            <p:ph type="title"/>
          </p:nvPr>
        </p:nvSpPr>
        <p:spPr/>
        <p:txBody>
          <a:bodyPr/>
          <a:lstStyle/>
          <a:p>
            <a:r>
              <a:rPr lang="nl-NL" dirty="0" err="1"/>
              <a:t>Decontamination</a:t>
            </a:r>
            <a:br>
              <a:rPr lang="nl-NL" dirty="0"/>
            </a:br>
            <a:endParaRPr lang="nl-NL" dirty="0"/>
          </a:p>
        </p:txBody>
      </p:sp>
      <p:sp>
        <p:nvSpPr>
          <p:cNvPr id="5" name="Text Placeholder 4">
            <a:extLst>
              <a:ext uri="{FF2B5EF4-FFF2-40B4-BE49-F238E27FC236}">
                <a16:creationId xmlns:a16="http://schemas.microsoft.com/office/drawing/2014/main" id="{F74AABAD-4D61-45CB-BB21-12C0A0575621}"/>
              </a:ext>
            </a:extLst>
          </p:cNvPr>
          <p:cNvSpPr>
            <a:spLocks noGrp="1"/>
          </p:cNvSpPr>
          <p:nvPr>
            <p:ph type="body" sz="quarter" idx="15"/>
          </p:nvPr>
        </p:nvSpPr>
        <p:spPr/>
        <p:txBody>
          <a:bodyPr>
            <a:normAutofit/>
          </a:bodyPr>
          <a:lstStyle/>
          <a:p>
            <a:r>
              <a:rPr lang="en-US" dirty="0"/>
              <a:t>Decontamination should occur in parallel with triage and lifesaving intervention</a:t>
            </a:r>
            <a:endParaRPr lang="en-US" sz="3200" dirty="0">
              <a:latin typeface="Trebuchet MS" pitchFamily="34" charset="0"/>
            </a:endParaRPr>
          </a:p>
          <a:p>
            <a:r>
              <a:rPr lang="en-US" dirty="0"/>
              <a:t>Chemical and Biological incidents </a:t>
            </a:r>
            <a:r>
              <a:rPr lang="en-US" dirty="0">
                <a:sym typeface="Wingdings" panose="05000000000000000000" pitchFamily="2" charset="2"/>
              </a:rPr>
              <a:t> </a:t>
            </a:r>
            <a:r>
              <a:rPr lang="en-US" dirty="0"/>
              <a:t>Prompt decontamination </a:t>
            </a:r>
          </a:p>
          <a:p>
            <a:r>
              <a:rPr lang="en-US" dirty="0"/>
              <a:t>Radiation incidents </a:t>
            </a:r>
            <a:r>
              <a:rPr lang="en-US" dirty="0">
                <a:sym typeface="Wingdings" panose="05000000000000000000" pitchFamily="2" charset="2"/>
              </a:rPr>
              <a:t> </a:t>
            </a:r>
            <a:r>
              <a:rPr lang="en-US" dirty="0"/>
              <a:t>Prompt decontamination if no life-threatening injuries</a:t>
            </a:r>
          </a:p>
          <a:p>
            <a:r>
              <a:rPr lang="en-US" dirty="0"/>
              <a:t>Decontamination methods: Disrobe, dry </a:t>
            </a:r>
            <a:r>
              <a:rPr lang="en-US" dirty="0" err="1"/>
              <a:t>decon</a:t>
            </a:r>
            <a:r>
              <a:rPr lang="en-US" dirty="0"/>
              <a:t>, wet </a:t>
            </a:r>
            <a:r>
              <a:rPr lang="en-US" dirty="0" err="1"/>
              <a:t>decon</a:t>
            </a:r>
            <a:endParaRPr lang="en-US" dirty="0"/>
          </a:p>
          <a:p>
            <a:r>
              <a:rPr lang="en-US" dirty="0"/>
              <a:t>Decontamination by appropriately trained personnel wearing PPE</a:t>
            </a:r>
            <a:endParaRPr lang="en-US" sz="3200" dirty="0">
              <a:latin typeface="Trebuchet MS" pitchFamily="34" charset="0"/>
            </a:endParaRPr>
          </a:p>
          <a:p>
            <a:r>
              <a:rPr lang="en-US" dirty="0"/>
              <a:t>Self-decontamination should be emphasized and supported by clear guidance and instructions </a:t>
            </a:r>
          </a:p>
          <a:p>
            <a:endParaRPr lang="en-US" sz="3200" dirty="0">
              <a:latin typeface="Trebuchet MS" pitchFamily="34" charset="0"/>
            </a:endParaRPr>
          </a:p>
          <a:p>
            <a:endParaRPr lang="en-US" sz="3200" dirty="0">
              <a:latin typeface="Trebuchet MS" pitchFamily="34" charset="0"/>
            </a:endParaRPr>
          </a:p>
          <a:p>
            <a:endParaRPr lang="en-US" sz="3200" dirty="0">
              <a:latin typeface="Trebuchet MS" pitchFamily="34" charset="0"/>
            </a:endParaRPr>
          </a:p>
          <a:p>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en-US" smtClean="0"/>
              <a:pPr/>
              <a:t>10</a:t>
            </a:fld>
            <a:endParaRPr lang="en-US"/>
          </a:p>
        </p:txBody>
      </p:sp>
      <p:sp>
        <p:nvSpPr>
          <p:cNvPr id="8" name="Text Placeholder 2">
            <a:extLst>
              <a:ext uri="{FF2B5EF4-FFF2-40B4-BE49-F238E27FC236}">
                <a16:creationId xmlns:a16="http://schemas.microsoft.com/office/drawing/2014/main" id="{E51665FE-2656-48F4-81B8-D9542035425B}"/>
              </a:ext>
            </a:extLst>
          </p:cNvPr>
          <p:cNvSpPr txBox="1">
            <a:spLocks/>
          </p:cNvSpPr>
          <p:nvPr/>
        </p:nvSpPr>
        <p:spPr>
          <a:xfrm>
            <a:off x="3438900" y="-68168"/>
            <a:ext cx="4752527" cy="1029384"/>
          </a:xfrm>
          <a:prstGeom prst="rect">
            <a:avLst/>
          </a:prstGeom>
        </p:spPr>
        <p:txBody>
          <a:bodyPr vert="horz" lIns="91440" tIns="45720" rIns="91440" bIns="45720" rtlCol="0" anchor="ctr" anchorCtr="1">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3600" b="1" dirty="0">
              <a:latin typeface="Arial" pitchFamily="34"/>
            </a:endParaRPr>
          </a:p>
        </p:txBody>
      </p:sp>
      <p:pic>
        <p:nvPicPr>
          <p:cNvPr id="1026" name="Picture 2" descr="Cbrn Logos">
            <a:extLst>
              <a:ext uri="{FF2B5EF4-FFF2-40B4-BE49-F238E27FC236}">
                <a16:creationId xmlns:a16="http://schemas.microsoft.com/office/drawing/2014/main" id="{3E2CC46E-505A-4C38-9936-5F11E18576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16798" y="113636"/>
            <a:ext cx="1750381" cy="1373717"/>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D7430C62-7A2D-4C3D-B919-B3FE612E3862}"/>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9340126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E4349-3E16-49B4-B370-BADC2894AC80}"/>
              </a:ext>
            </a:extLst>
          </p:cNvPr>
          <p:cNvSpPr>
            <a:spLocks noGrp="1"/>
          </p:cNvSpPr>
          <p:nvPr>
            <p:ph type="title"/>
          </p:nvPr>
        </p:nvSpPr>
        <p:spPr/>
        <p:txBody>
          <a:bodyPr/>
          <a:lstStyle/>
          <a:p>
            <a:r>
              <a:rPr lang="nl-NL" dirty="0" err="1"/>
              <a:t>Lifesaving</a:t>
            </a:r>
            <a:r>
              <a:rPr lang="nl-NL" dirty="0"/>
              <a:t> </a:t>
            </a:r>
            <a:r>
              <a:rPr lang="nl-NL" dirty="0" err="1"/>
              <a:t>interventions</a:t>
            </a:r>
            <a:br>
              <a:rPr lang="nl-NL" dirty="0"/>
            </a:br>
            <a:endParaRPr lang="nl-NL" dirty="0"/>
          </a:p>
        </p:txBody>
      </p:sp>
      <p:sp>
        <p:nvSpPr>
          <p:cNvPr id="4" name="Text Placeholder 3">
            <a:extLst>
              <a:ext uri="{FF2B5EF4-FFF2-40B4-BE49-F238E27FC236}">
                <a16:creationId xmlns:a16="http://schemas.microsoft.com/office/drawing/2014/main" id="{359B5315-F238-4CD4-9022-CE15CC0077FD}"/>
              </a:ext>
            </a:extLst>
          </p:cNvPr>
          <p:cNvSpPr>
            <a:spLocks noGrp="1"/>
          </p:cNvSpPr>
          <p:nvPr>
            <p:ph type="body" sz="quarter" idx="15"/>
          </p:nvPr>
        </p:nvSpPr>
        <p:spPr>
          <a:xfrm>
            <a:off x="766761" y="1598223"/>
            <a:ext cx="10658475" cy="4301992"/>
          </a:xfrm>
        </p:spPr>
        <p:txBody>
          <a:bodyPr/>
          <a:lstStyle/>
          <a:p>
            <a:r>
              <a:rPr lang="en-US" dirty="0"/>
              <a:t>Apply immediate lifesaving interventions as usual</a:t>
            </a:r>
          </a:p>
          <a:p>
            <a:r>
              <a:rPr lang="en-US" dirty="0" err="1"/>
              <a:t>Stabilisation</a:t>
            </a:r>
            <a:r>
              <a:rPr lang="en-US" dirty="0"/>
              <a:t> </a:t>
            </a:r>
          </a:p>
          <a:p>
            <a:pPr lvl="1"/>
            <a:r>
              <a:rPr lang="en-US" dirty="0" err="1"/>
              <a:t>Eg.</a:t>
            </a:r>
            <a:r>
              <a:rPr lang="en-US" dirty="0"/>
              <a:t> management of airway, catastrophic </a:t>
            </a:r>
            <a:r>
              <a:rPr lang="en-US" dirty="0" err="1"/>
              <a:t>haemorrhage</a:t>
            </a:r>
            <a:r>
              <a:rPr lang="en-US" dirty="0"/>
              <a:t> </a:t>
            </a:r>
          </a:p>
          <a:p>
            <a:pPr marL="355600" lvl="1" indent="0">
              <a:buNone/>
            </a:pPr>
            <a:endParaRPr lang="en-US" dirty="0"/>
          </a:p>
          <a:p>
            <a:pPr marL="88900" indent="0">
              <a:buNone/>
            </a:pPr>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en-US" smtClean="0"/>
              <a:pPr/>
              <a:t>11</a:t>
            </a:fld>
            <a:endParaRPr lang="en-US"/>
          </a:p>
        </p:txBody>
      </p:sp>
      <p:sp>
        <p:nvSpPr>
          <p:cNvPr id="8" name="Text Placeholder 2">
            <a:extLst>
              <a:ext uri="{FF2B5EF4-FFF2-40B4-BE49-F238E27FC236}">
                <a16:creationId xmlns:a16="http://schemas.microsoft.com/office/drawing/2014/main" id="{E51665FE-2656-48F4-81B8-D9542035425B}"/>
              </a:ext>
            </a:extLst>
          </p:cNvPr>
          <p:cNvSpPr txBox="1">
            <a:spLocks/>
          </p:cNvSpPr>
          <p:nvPr/>
        </p:nvSpPr>
        <p:spPr>
          <a:xfrm>
            <a:off x="3359701" y="116433"/>
            <a:ext cx="5758899" cy="654076"/>
          </a:xfrm>
          <a:prstGeom prst="rect">
            <a:avLst/>
          </a:prstGeom>
        </p:spPr>
        <p:txBody>
          <a:bodyPr vert="horz" lIns="91440" tIns="45720" rIns="91440" bIns="45720" rtlCol="0" anchor="ctr" anchorCtr="1">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US" sz="3600" b="1" dirty="0">
              <a:latin typeface="Arial" pitchFamily="34"/>
            </a:endParaRPr>
          </a:p>
        </p:txBody>
      </p:sp>
      <p:pic>
        <p:nvPicPr>
          <p:cNvPr id="1026" name="Picture 2" descr="Heart, Heart Curve, Medicine, Life, Save, Rescue">
            <a:extLst>
              <a:ext uri="{FF2B5EF4-FFF2-40B4-BE49-F238E27FC236}">
                <a16:creationId xmlns:a16="http://schemas.microsoft.com/office/drawing/2014/main" id="{D0E8FEC6-6017-46E5-A93C-288C090A160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56771" y="3613752"/>
            <a:ext cx="3145691" cy="2618379"/>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4703E8F4-D207-4758-B738-644B6468AC8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24593503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E51665FE-2656-48F4-81B8-D9542035425B}"/>
              </a:ext>
            </a:extLst>
          </p:cNvPr>
          <p:cNvSpPr txBox="1">
            <a:spLocks/>
          </p:cNvSpPr>
          <p:nvPr/>
        </p:nvSpPr>
        <p:spPr>
          <a:xfrm>
            <a:off x="2485858" y="104844"/>
            <a:ext cx="7496342" cy="757822"/>
          </a:xfrm>
          <a:prstGeom prst="rect">
            <a:avLst/>
          </a:prstGeom>
        </p:spPr>
        <p:txBody>
          <a:bodyPr vert="horz" lIns="91440" tIns="45720" rIns="91440" bIns="45720" rtlCol="0" anchor="ctr" anchorCtr="1">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spcBef>
                <a:spcPct val="0"/>
              </a:spcBef>
              <a:spcAft>
                <a:spcPts val="600"/>
              </a:spcAft>
              <a:buNone/>
            </a:pPr>
            <a:endParaRPr lang="en-US" sz="4400" b="1" dirty="0">
              <a:latin typeface="+mj-lt"/>
              <a:ea typeface="+mj-ea"/>
              <a:cs typeface="+mj-cs"/>
            </a:endParaRPr>
          </a:p>
        </p:txBody>
      </p:sp>
      <p:sp>
        <p:nvSpPr>
          <p:cNvPr id="4" name="Title 3">
            <a:extLst>
              <a:ext uri="{FF2B5EF4-FFF2-40B4-BE49-F238E27FC236}">
                <a16:creationId xmlns:a16="http://schemas.microsoft.com/office/drawing/2014/main" id="{CA4404AF-EC13-4E37-A372-0CAE7258FC60}"/>
              </a:ext>
            </a:extLst>
          </p:cNvPr>
          <p:cNvSpPr>
            <a:spLocks noGrp="1"/>
          </p:cNvSpPr>
          <p:nvPr>
            <p:ph type="title"/>
          </p:nvPr>
        </p:nvSpPr>
        <p:spPr/>
        <p:txBody>
          <a:bodyPr/>
          <a:lstStyle/>
          <a:p>
            <a:r>
              <a:rPr lang="en-US" sz="4000" dirty="0"/>
              <a:t>Pre-hospital treatment - Chemical agents</a:t>
            </a:r>
            <a:br>
              <a:rPr lang="en-US" sz="4000" dirty="0"/>
            </a:br>
            <a:endParaRPr lang="nl-NL" sz="4000" dirty="0"/>
          </a:p>
        </p:txBody>
      </p:sp>
      <p:sp>
        <p:nvSpPr>
          <p:cNvPr id="5" name="Text Placeholder 4">
            <a:extLst>
              <a:ext uri="{FF2B5EF4-FFF2-40B4-BE49-F238E27FC236}">
                <a16:creationId xmlns:a16="http://schemas.microsoft.com/office/drawing/2014/main" id="{7A6229AF-5FEF-4370-9A7C-223E90D7FD8D}"/>
              </a:ext>
            </a:extLst>
          </p:cNvPr>
          <p:cNvSpPr>
            <a:spLocks noGrp="1"/>
          </p:cNvSpPr>
          <p:nvPr>
            <p:ph type="body" sz="quarter" idx="15"/>
          </p:nvPr>
        </p:nvSpPr>
        <p:spPr/>
        <p:txBody>
          <a:bodyPr>
            <a:normAutofit/>
          </a:bodyPr>
          <a:lstStyle/>
          <a:p>
            <a:pPr marL="88900" indent="0">
              <a:buNone/>
            </a:pPr>
            <a:r>
              <a:rPr lang="en-US" dirty="0"/>
              <a:t>Symptoms of poisoning will appear shortly after exposure</a:t>
            </a:r>
          </a:p>
          <a:p>
            <a:r>
              <a:rPr lang="en-US" dirty="0"/>
              <a:t>Rapid decontamination</a:t>
            </a:r>
          </a:p>
          <a:p>
            <a:r>
              <a:rPr lang="en-US" dirty="0"/>
              <a:t>Supportive treatment – use the ABCDE protocol</a:t>
            </a:r>
          </a:p>
          <a:p>
            <a:r>
              <a:rPr lang="en-US" dirty="0"/>
              <a:t>Oxygen, bronchodilation</a:t>
            </a:r>
          </a:p>
          <a:p>
            <a:r>
              <a:rPr lang="en-US" dirty="0"/>
              <a:t>Symptomatic treatment</a:t>
            </a:r>
          </a:p>
          <a:p>
            <a:r>
              <a:rPr lang="en-US" dirty="0"/>
              <a:t>Antidotes if available</a:t>
            </a:r>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vert="horz" lIns="91440" tIns="45720" rIns="91440" bIns="45720" rtlCol="0" anchor="ctr">
            <a:normAutofit fontScale="92500" lnSpcReduction="20000"/>
          </a:bodyPr>
          <a:lstStyle/>
          <a:p>
            <a:pPr>
              <a:spcAft>
                <a:spcPts val="600"/>
              </a:spcAft>
            </a:pPr>
            <a:fld id="{A814E660-BF25-4843-B2A0-93C6E2B6253B}" type="slidenum">
              <a:rPr lang="en-US" sz="1200" smtClean="0">
                <a:solidFill>
                  <a:schemeClr val="tx1">
                    <a:tint val="75000"/>
                  </a:schemeClr>
                </a:solidFill>
                <a:latin typeface="+mn-lt"/>
                <a:ea typeface="+mn-ea"/>
                <a:cs typeface="+mn-cs"/>
              </a:rPr>
              <a:pPr>
                <a:spcAft>
                  <a:spcPts val="600"/>
                </a:spcAft>
              </a:pPr>
              <a:t>12</a:t>
            </a:fld>
            <a:endParaRPr lang="en-US" sz="1200">
              <a:solidFill>
                <a:schemeClr val="tx1">
                  <a:tint val="75000"/>
                </a:schemeClr>
              </a:solidFill>
              <a:latin typeface="+mn-lt"/>
              <a:ea typeface="+mn-ea"/>
              <a:cs typeface="+mn-cs"/>
            </a:endParaRPr>
          </a:p>
        </p:txBody>
      </p:sp>
      <p:graphicFrame>
        <p:nvGraphicFramePr>
          <p:cNvPr id="6" name="Table 8">
            <a:extLst>
              <a:ext uri="{FF2B5EF4-FFF2-40B4-BE49-F238E27FC236}">
                <a16:creationId xmlns:a16="http://schemas.microsoft.com/office/drawing/2014/main" id="{CA4980C1-6618-4015-896C-6C5E02D45AD1}"/>
              </a:ext>
            </a:extLst>
          </p:cNvPr>
          <p:cNvGraphicFramePr>
            <a:graphicFrameLocks noGrp="1"/>
          </p:cNvGraphicFramePr>
          <p:nvPr>
            <p:extLst>
              <p:ext uri="{D42A27DB-BD31-4B8C-83A1-F6EECF244321}">
                <p14:modId xmlns:p14="http://schemas.microsoft.com/office/powerpoint/2010/main" val="2915583412"/>
              </p:ext>
            </p:extLst>
          </p:nvPr>
        </p:nvGraphicFramePr>
        <p:xfrm>
          <a:off x="5038841" y="3736618"/>
          <a:ext cx="6818379" cy="2118360"/>
        </p:xfrm>
        <a:graphic>
          <a:graphicData uri="http://schemas.openxmlformats.org/drawingml/2006/table">
            <a:tbl>
              <a:tblPr firstRow="1" bandRow="1">
                <a:tableStyleId>{5C22544A-7EE6-4342-B048-85BDC9FD1C3A}</a:tableStyleId>
              </a:tblPr>
              <a:tblGrid>
                <a:gridCol w="2355584">
                  <a:extLst>
                    <a:ext uri="{9D8B030D-6E8A-4147-A177-3AD203B41FA5}">
                      <a16:colId xmlns:a16="http://schemas.microsoft.com/office/drawing/2014/main" val="4233238532"/>
                    </a:ext>
                  </a:extLst>
                </a:gridCol>
                <a:gridCol w="4462795">
                  <a:extLst>
                    <a:ext uri="{9D8B030D-6E8A-4147-A177-3AD203B41FA5}">
                      <a16:colId xmlns:a16="http://schemas.microsoft.com/office/drawing/2014/main" val="268876223"/>
                    </a:ext>
                  </a:extLst>
                </a:gridCol>
              </a:tblGrid>
              <a:tr h="172620">
                <a:tc>
                  <a:txBody>
                    <a:bodyPr/>
                    <a:lstStyle/>
                    <a:p>
                      <a:r>
                        <a:rPr lang="en-US" dirty="0"/>
                        <a:t>Chemical agent</a:t>
                      </a:r>
                      <a:endParaRPr lang="nl-NL" dirty="0"/>
                    </a:p>
                  </a:txBody>
                  <a:tcPr/>
                </a:tc>
                <a:tc>
                  <a:txBody>
                    <a:bodyPr/>
                    <a:lstStyle/>
                    <a:p>
                      <a:r>
                        <a:rPr lang="en-US" dirty="0"/>
                        <a:t>Treatment</a:t>
                      </a:r>
                      <a:endParaRPr lang="nl-NL" dirty="0"/>
                    </a:p>
                  </a:txBody>
                  <a:tcPr/>
                </a:tc>
                <a:extLst>
                  <a:ext uri="{0D108BD9-81ED-4DB2-BD59-A6C34878D82A}">
                    <a16:rowId xmlns:a16="http://schemas.microsoft.com/office/drawing/2014/main" val="3416984773"/>
                  </a:ext>
                </a:extLst>
              </a:tr>
              <a:tr h="370840">
                <a:tc>
                  <a:txBody>
                    <a:bodyPr/>
                    <a:lstStyle/>
                    <a:p>
                      <a:r>
                        <a:rPr lang="en-US" sz="1800" dirty="0"/>
                        <a:t>Nerve agents /organophosphates</a:t>
                      </a:r>
                      <a:endParaRPr lang="nl-NL" dirty="0"/>
                    </a:p>
                  </a:txBody>
                  <a:tcPr/>
                </a:tc>
                <a:tc>
                  <a:txBody>
                    <a:bodyPr/>
                    <a:lstStyle/>
                    <a:p>
                      <a:r>
                        <a:rPr lang="en-US" sz="1800" dirty="0"/>
                        <a:t>Atropine and oxime, diazepam if seizures</a:t>
                      </a:r>
                      <a:endParaRPr lang="nl-NL" dirty="0"/>
                    </a:p>
                  </a:txBody>
                  <a:tcPr/>
                </a:tc>
                <a:extLst>
                  <a:ext uri="{0D108BD9-81ED-4DB2-BD59-A6C34878D82A}">
                    <a16:rowId xmlns:a16="http://schemas.microsoft.com/office/drawing/2014/main" val="3520195185"/>
                  </a:ext>
                </a:extLst>
              </a:tr>
              <a:tr h="370840">
                <a:tc>
                  <a:txBody>
                    <a:bodyPr/>
                    <a:lstStyle/>
                    <a:p>
                      <a:r>
                        <a:rPr lang="en-US" sz="1800" dirty="0"/>
                        <a:t>Cyanide</a:t>
                      </a:r>
                      <a:endParaRPr lang="nl-NL" dirty="0"/>
                    </a:p>
                  </a:txBody>
                  <a:tcPr/>
                </a:tc>
                <a:tc>
                  <a:txBody>
                    <a:bodyPr/>
                    <a:lstStyle/>
                    <a:p>
                      <a:r>
                        <a:rPr lang="en-US" sz="1800" dirty="0"/>
                        <a:t>Hydroxocobalamin or sodium thiosulfate</a:t>
                      </a:r>
                      <a:endParaRPr lang="nl-NL" dirty="0"/>
                    </a:p>
                  </a:txBody>
                  <a:tcPr/>
                </a:tc>
                <a:extLst>
                  <a:ext uri="{0D108BD9-81ED-4DB2-BD59-A6C34878D82A}">
                    <a16:rowId xmlns:a16="http://schemas.microsoft.com/office/drawing/2014/main" val="1187730541"/>
                  </a:ext>
                </a:extLst>
              </a:tr>
              <a:tr h="370840">
                <a:tc>
                  <a:txBody>
                    <a:bodyPr/>
                    <a:lstStyle/>
                    <a:p>
                      <a:r>
                        <a:rPr lang="en-US" sz="1800" dirty="0"/>
                        <a:t>Opioids</a:t>
                      </a:r>
                      <a:endParaRPr lang="nl-NL" dirty="0"/>
                    </a:p>
                  </a:txBody>
                  <a:tcPr/>
                </a:tc>
                <a:tc>
                  <a:txBody>
                    <a:bodyPr/>
                    <a:lstStyle/>
                    <a:p>
                      <a:r>
                        <a:rPr lang="en-US" sz="1800" dirty="0"/>
                        <a:t>Naloxone</a:t>
                      </a:r>
                      <a:endParaRPr lang="nl-NL" dirty="0"/>
                    </a:p>
                  </a:txBody>
                  <a:tcPr/>
                </a:tc>
                <a:extLst>
                  <a:ext uri="{0D108BD9-81ED-4DB2-BD59-A6C34878D82A}">
                    <a16:rowId xmlns:a16="http://schemas.microsoft.com/office/drawing/2014/main" val="2811101133"/>
                  </a:ext>
                </a:extLst>
              </a:tr>
              <a:tr h="370840">
                <a:tc>
                  <a:txBody>
                    <a:bodyPr/>
                    <a:lstStyle/>
                    <a:p>
                      <a:r>
                        <a:rPr lang="en-US" sz="1800" dirty="0"/>
                        <a:t>Methanol</a:t>
                      </a:r>
                      <a:endParaRPr lang="nl-NL" dirty="0"/>
                    </a:p>
                  </a:txBody>
                  <a:tcPr/>
                </a:tc>
                <a:tc>
                  <a:txBody>
                    <a:bodyPr/>
                    <a:lstStyle/>
                    <a:p>
                      <a:r>
                        <a:rPr lang="en-US" sz="1800" dirty="0"/>
                        <a:t>Fomepizole</a:t>
                      </a:r>
                      <a:endParaRPr lang="nl-NL" dirty="0"/>
                    </a:p>
                  </a:txBody>
                  <a:tcPr/>
                </a:tc>
                <a:extLst>
                  <a:ext uri="{0D108BD9-81ED-4DB2-BD59-A6C34878D82A}">
                    <a16:rowId xmlns:a16="http://schemas.microsoft.com/office/drawing/2014/main" val="1896912354"/>
                  </a:ext>
                </a:extLst>
              </a:tr>
            </a:tbl>
          </a:graphicData>
        </a:graphic>
      </p:graphicFrame>
      <p:pic>
        <p:nvPicPr>
          <p:cNvPr id="10" name="Picture 2" descr="Cbrn Logos">
            <a:extLst>
              <a:ext uri="{FF2B5EF4-FFF2-40B4-BE49-F238E27FC236}">
                <a16:creationId xmlns:a16="http://schemas.microsoft.com/office/drawing/2014/main" id="{9336B3AD-0B72-422E-8698-CA4467B84D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16798" y="113636"/>
            <a:ext cx="1750381" cy="1373717"/>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18899C77-8729-4B7B-9A32-C1817F46687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30516597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2">
            <a:extLst>
              <a:ext uri="{FF2B5EF4-FFF2-40B4-BE49-F238E27FC236}">
                <a16:creationId xmlns:a16="http://schemas.microsoft.com/office/drawing/2014/main" id="{E51665FE-2656-48F4-81B8-D9542035425B}"/>
              </a:ext>
            </a:extLst>
          </p:cNvPr>
          <p:cNvSpPr txBox="1">
            <a:spLocks/>
          </p:cNvSpPr>
          <p:nvPr/>
        </p:nvSpPr>
        <p:spPr>
          <a:xfrm>
            <a:off x="329201" y="608603"/>
            <a:ext cx="11394432" cy="757822"/>
          </a:xfrm>
          <a:prstGeom prst="rect">
            <a:avLst/>
          </a:prstGeom>
        </p:spPr>
        <p:txBody>
          <a:bodyPr vert="horz" lIns="91440" tIns="45720" rIns="91440" bIns="45720" rtlCol="0" anchor="ctr" anchorCtr="1">
            <a:no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0000"/>
              </a:lnSpc>
              <a:spcBef>
                <a:spcPct val="0"/>
              </a:spcBef>
              <a:spcAft>
                <a:spcPts val="600"/>
              </a:spcAft>
              <a:buNone/>
            </a:pPr>
            <a:endParaRPr lang="en-US" sz="4400" dirty="0">
              <a:solidFill>
                <a:schemeClr val="accent1"/>
              </a:solidFill>
              <a:latin typeface="FranklinGotTExtCon" pitchFamily="2" charset="0"/>
              <a:ea typeface="+mj-ea"/>
              <a:cs typeface="+mj-cs"/>
            </a:endParaRPr>
          </a:p>
        </p:txBody>
      </p:sp>
      <p:sp>
        <p:nvSpPr>
          <p:cNvPr id="7" name="Slide Number Placeholder 3">
            <a:extLst>
              <a:ext uri="{FF2B5EF4-FFF2-40B4-BE49-F238E27FC236}">
                <a16:creationId xmlns:a16="http://schemas.microsoft.com/office/drawing/2014/main" id="{A7AD6382-30B3-490B-AFEC-189FD2B93827}"/>
              </a:ext>
            </a:extLst>
          </p:cNvPr>
          <p:cNvSpPr txBox="1">
            <a:spLocks/>
          </p:cNvSpPr>
          <p:nvPr/>
        </p:nvSpPr>
        <p:spPr>
          <a:xfrm>
            <a:off x="8980433" y="6479665"/>
            <a:ext cx="2743200" cy="230784"/>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14E660-BF25-4843-B2A0-93C6E2B6253B}" type="slidenum">
              <a:rPr lang="en-US" smtClean="0"/>
              <a:pPr/>
              <a:t>13</a:t>
            </a:fld>
            <a:endParaRPr lang="en-US"/>
          </a:p>
        </p:txBody>
      </p:sp>
      <p:sp>
        <p:nvSpPr>
          <p:cNvPr id="5" name="Title 4">
            <a:extLst>
              <a:ext uri="{FF2B5EF4-FFF2-40B4-BE49-F238E27FC236}">
                <a16:creationId xmlns:a16="http://schemas.microsoft.com/office/drawing/2014/main" id="{20D7524E-F189-4647-A639-96DAFCBD57A6}"/>
              </a:ext>
            </a:extLst>
          </p:cNvPr>
          <p:cNvSpPr>
            <a:spLocks noGrp="1"/>
          </p:cNvSpPr>
          <p:nvPr>
            <p:ph type="title"/>
          </p:nvPr>
        </p:nvSpPr>
        <p:spPr/>
        <p:txBody>
          <a:bodyPr/>
          <a:lstStyle/>
          <a:p>
            <a:r>
              <a:rPr lang="en-US" sz="4000" dirty="0"/>
              <a:t>Pre-hospital treatment - Biological agents</a:t>
            </a:r>
            <a:br>
              <a:rPr lang="en-US" sz="4000" dirty="0"/>
            </a:br>
            <a:endParaRPr lang="nl-NL" sz="4000" dirty="0"/>
          </a:p>
        </p:txBody>
      </p:sp>
      <p:sp>
        <p:nvSpPr>
          <p:cNvPr id="6" name="Text Placeholder 5">
            <a:extLst>
              <a:ext uri="{FF2B5EF4-FFF2-40B4-BE49-F238E27FC236}">
                <a16:creationId xmlns:a16="http://schemas.microsoft.com/office/drawing/2014/main" id="{821FC159-9939-44CF-882E-0DD8FA8AED45}"/>
              </a:ext>
            </a:extLst>
          </p:cNvPr>
          <p:cNvSpPr>
            <a:spLocks noGrp="1"/>
          </p:cNvSpPr>
          <p:nvPr>
            <p:ph type="body" sz="quarter" idx="15"/>
          </p:nvPr>
        </p:nvSpPr>
        <p:spPr/>
        <p:txBody>
          <a:bodyPr>
            <a:normAutofit/>
          </a:bodyPr>
          <a:lstStyle/>
          <a:p>
            <a:r>
              <a:rPr lang="en-US" dirty="0"/>
              <a:t>Exposure </a:t>
            </a:r>
            <a:r>
              <a:rPr lang="en-US" u="sng" dirty="0"/>
              <a:t>can</a:t>
            </a:r>
            <a:r>
              <a:rPr lang="en-US" dirty="0"/>
              <a:t> lead to Infection, which </a:t>
            </a:r>
            <a:r>
              <a:rPr lang="en-US" u="sng" dirty="0"/>
              <a:t>can</a:t>
            </a:r>
            <a:r>
              <a:rPr lang="en-US" dirty="0"/>
              <a:t> lead to Disease</a:t>
            </a:r>
          </a:p>
          <a:p>
            <a:r>
              <a:rPr lang="en-US" dirty="0"/>
              <a:t>Incubation period: Symptoms will appear days to weeks after exposure</a:t>
            </a:r>
          </a:p>
          <a:p>
            <a:r>
              <a:rPr lang="en-US" dirty="0"/>
              <a:t>Decontamination</a:t>
            </a:r>
          </a:p>
          <a:p>
            <a:r>
              <a:rPr lang="en-US" dirty="0"/>
              <a:t>Quarantine</a:t>
            </a:r>
          </a:p>
          <a:p>
            <a:r>
              <a:rPr lang="en-US" dirty="0"/>
              <a:t>Quick identification of agent or patient diagnosis</a:t>
            </a:r>
          </a:p>
          <a:p>
            <a:endParaRPr lang="en-US" dirty="0"/>
          </a:p>
          <a:p>
            <a:pPr marL="88900" indent="0">
              <a:buNone/>
            </a:pPr>
            <a:r>
              <a:rPr lang="en-US" dirty="0"/>
              <a:t>Treatment:</a:t>
            </a:r>
          </a:p>
          <a:p>
            <a:r>
              <a:rPr lang="en-US" dirty="0"/>
              <a:t>Symptomatic/Supportive (E.g. rehydration, mechanical ventilation, dialysis)</a:t>
            </a:r>
          </a:p>
          <a:p>
            <a:endParaRPr lang="en-US" dirty="0"/>
          </a:p>
          <a:p>
            <a:endParaRPr lang="nl-NL" dirty="0"/>
          </a:p>
        </p:txBody>
      </p:sp>
      <p:sp>
        <p:nvSpPr>
          <p:cNvPr id="2" name="Slide Number Placeholder 1">
            <a:extLst>
              <a:ext uri="{FF2B5EF4-FFF2-40B4-BE49-F238E27FC236}">
                <a16:creationId xmlns:a16="http://schemas.microsoft.com/office/drawing/2014/main" id="{D7FE3356-D0FE-4CD9-995B-754C7071881F}"/>
              </a:ext>
            </a:extLst>
          </p:cNvPr>
          <p:cNvSpPr>
            <a:spLocks noGrp="1"/>
          </p:cNvSpPr>
          <p:nvPr>
            <p:ph type="sldNum" sz="quarter" idx="4"/>
          </p:nvPr>
        </p:nvSpPr>
        <p:spPr/>
        <p:txBody>
          <a:bodyPr/>
          <a:lstStyle/>
          <a:p>
            <a:fld id="{A814E660-BF25-4843-B2A0-93C6E2B6253B}" type="slidenum">
              <a:rPr lang="aa-ET" smtClean="0"/>
              <a:pPr/>
              <a:t>13</a:t>
            </a:fld>
            <a:endParaRPr lang="aa-ET" dirty="0"/>
          </a:p>
        </p:txBody>
      </p:sp>
      <p:pic>
        <p:nvPicPr>
          <p:cNvPr id="37" name="Picture 2" descr="Cbrn Logos">
            <a:extLst>
              <a:ext uri="{FF2B5EF4-FFF2-40B4-BE49-F238E27FC236}">
                <a16:creationId xmlns:a16="http://schemas.microsoft.com/office/drawing/2014/main" id="{9C6CA2F5-4650-4BFC-BF48-4560C2E811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16798" y="113636"/>
            <a:ext cx="1750381" cy="1373717"/>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090841D0-1802-4462-9823-82F4989A180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8807916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54DBA0C-7A70-4300-B3DA-51FB86C54116}"/>
              </a:ext>
            </a:extLst>
          </p:cNvPr>
          <p:cNvSpPr>
            <a:spLocks noGrp="1"/>
          </p:cNvSpPr>
          <p:nvPr>
            <p:ph type="title"/>
          </p:nvPr>
        </p:nvSpPr>
        <p:spPr/>
        <p:txBody>
          <a:bodyPr/>
          <a:lstStyle/>
          <a:p>
            <a:r>
              <a:rPr lang="en-US" sz="4000" dirty="0"/>
              <a:t>Pre-hospital treatment – Radiological material</a:t>
            </a:r>
            <a:br>
              <a:rPr lang="en-US" sz="4000" dirty="0"/>
            </a:br>
            <a:endParaRPr lang="nl-NL" sz="4000" dirty="0"/>
          </a:p>
        </p:txBody>
      </p:sp>
      <p:sp>
        <p:nvSpPr>
          <p:cNvPr id="5" name="Text Placeholder 4">
            <a:extLst>
              <a:ext uri="{FF2B5EF4-FFF2-40B4-BE49-F238E27FC236}">
                <a16:creationId xmlns:a16="http://schemas.microsoft.com/office/drawing/2014/main" id="{12BEE1B1-6A26-44D6-8BA2-25CC66E5225D}"/>
              </a:ext>
            </a:extLst>
          </p:cNvPr>
          <p:cNvSpPr>
            <a:spLocks noGrp="1"/>
          </p:cNvSpPr>
          <p:nvPr>
            <p:ph type="body" sz="quarter" idx="15"/>
          </p:nvPr>
        </p:nvSpPr>
        <p:spPr/>
        <p:txBody>
          <a:bodyPr>
            <a:normAutofit fontScale="92500" lnSpcReduction="10000"/>
          </a:bodyPr>
          <a:lstStyle/>
          <a:p>
            <a:r>
              <a:rPr lang="en-US" dirty="0"/>
              <a:t>Symptoms of acute radiation: Skin burns, nausea, vomiting and diarrhea</a:t>
            </a:r>
          </a:p>
          <a:p>
            <a:r>
              <a:rPr lang="en-GB" dirty="0"/>
              <a:t>Decontamination is not relevant for a radiation exposure incident</a:t>
            </a:r>
          </a:p>
          <a:p>
            <a:pPr marL="88900" indent="0">
              <a:buNone/>
            </a:pPr>
            <a:endParaRPr lang="en-US" dirty="0"/>
          </a:p>
          <a:p>
            <a:pPr marL="88900" indent="0">
              <a:buNone/>
            </a:pPr>
            <a:r>
              <a:rPr lang="en-US" dirty="0"/>
              <a:t>Decontamination after contamination with radiological agents:</a:t>
            </a:r>
          </a:p>
          <a:p>
            <a:r>
              <a:rPr lang="en-US" sz="2200" dirty="0"/>
              <a:t>Oral: brush teeth with toothpaste, rinse mouth with 3% citric acid</a:t>
            </a:r>
          </a:p>
          <a:p>
            <a:r>
              <a:rPr lang="en-US" sz="2200" dirty="0"/>
              <a:t>Pharyngeal region: </a:t>
            </a:r>
            <a:r>
              <a:rPr lang="en-GB" sz="2200" dirty="0"/>
              <a:t>gargling with plain water </a:t>
            </a:r>
            <a:endParaRPr lang="pl-PL" sz="2200" dirty="0"/>
          </a:p>
          <a:p>
            <a:r>
              <a:rPr lang="en-US" sz="2200" dirty="0"/>
              <a:t>Nose: rinse with tap water or physiological saline</a:t>
            </a:r>
          </a:p>
          <a:p>
            <a:r>
              <a:rPr lang="en-US" sz="2200" dirty="0"/>
              <a:t>Ears: rinse with water (the auditory canal using an ear syringe)</a:t>
            </a:r>
          </a:p>
          <a:p>
            <a:r>
              <a:rPr lang="en-US" sz="2200" dirty="0"/>
              <a:t>Hair: possibly cut hair</a:t>
            </a:r>
          </a:p>
          <a:p>
            <a:r>
              <a:rPr lang="en-US" sz="2200" dirty="0"/>
              <a:t>Measure RN contamination before and after </a:t>
            </a:r>
            <a:r>
              <a:rPr lang="en-US" sz="2200" dirty="0" err="1"/>
              <a:t>decon</a:t>
            </a:r>
            <a:endParaRPr lang="en-US" sz="2200" dirty="0"/>
          </a:p>
          <a:p>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vert="horz" lIns="91440" tIns="45720" rIns="91440" bIns="45720" rtlCol="0" anchor="ctr">
            <a:normAutofit fontScale="92500" lnSpcReduction="20000"/>
          </a:bodyPr>
          <a:lstStyle/>
          <a:p>
            <a:pPr>
              <a:spcAft>
                <a:spcPts val="600"/>
              </a:spcAft>
            </a:pPr>
            <a:fld id="{A814E660-BF25-4843-B2A0-93C6E2B6253B}" type="slidenum">
              <a:rPr lang="en-US" sz="1200" smtClean="0">
                <a:solidFill>
                  <a:schemeClr val="tx1">
                    <a:tint val="75000"/>
                  </a:schemeClr>
                </a:solidFill>
                <a:latin typeface="+mn-lt"/>
                <a:ea typeface="+mn-ea"/>
                <a:cs typeface="+mn-cs"/>
              </a:rPr>
              <a:pPr>
                <a:spcAft>
                  <a:spcPts val="600"/>
                </a:spcAft>
              </a:pPr>
              <a:t>14</a:t>
            </a:fld>
            <a:endParaRPr lang="en-US" sz="1200">
              <a:solidFill>
                <a:schemeClr val="tx1">
                  <a:tint val="75000"/>
                </a:schemeClr>
              </a:solidFill>
              <a:latin typeface="+mn-lt"/>
              <a:ea typeface="+mn-ea"/>
              <a:cs typeface="+mn-cs"/>
            </a:endParaRPr>
          </a:p>
        </p:txBody>
      </p:sp>
      <p:pic>
        <p:nvPicPr>
          <p:cNvPr id="8" name="Picture 2" descr="Cbrn Logos">
            <a:extLst>
              <a:ext uri="{FF2B5EF4-FFF2-40B4-BE49-F238E27FC236}">
                <a16:creationId xmlns:a16="http://schemas.microsoft.com/office/drawing/2014/main" id="{2DC8A231-A07C-4A33-B34D-2BD5DE19526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52033" y="4910146"/>
            <a:ext cx="1750381" cy="1373717"/>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1228A83C-2EB9-4A0C-B0F9-39DDC3E509DA}"/>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1722827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B343C-FD25-428C-BE27-BE1201BBCBE5}"/>
              </a:ext>
            </a:extLst>
          </p:cNvPr>
          <p:cNvSpPr>
            <a:spLocks noGrp="1"/>
          </p:cNvSpPr>
          <p:nvPr>
            <p:ph type="title"/>
          </p:nvPr>
        </p:nvSpPr>
        <p:spPr/>
        <p:txBody>
          <a:bodyPr/>
          <a:lstStyle/>
          <a:p>
            <a:r>
              <a:rPr lang="en-US" dirty="0"/>
              <a:t>Secondary medical evaluation</a:t>
            </a:r>
            <a:endParaRPr lang="nl-NL" dirty="0"/>
          </a:p>
        </p:txBody>
      </p:sp>
      <p:sp>
        <p:nvSpPr>
          <p:cNvPr id="3" name="Text Placeholder 2">
            <a:extLst>
              <a:ext uri="{FF2B5EF4-FFF2-40B4-BE49-F238E27FC236}">
                <a16:creationId xmlns:a16="http://schemas.microsoft.com/office/drawing/2014/main" id="{0C4AC52C-AB2B-42EC-800D-D18921307D71}"/>
              </a:ext>
            </a:extLst>
          </p:cNvPr>
          <p:cNvSpPr>
            <a:spLocks noGrp="1"/>
          </p:cNvSpPr>
          <p:nvPr>
            <p:ph type="body" sz="quarter" idx="15"/>
          </p:nvPr>
        </p:nvSpPr>
        <p:spPr/>
        <p:txBody>
          <a:bodyPr/>
          <a:lstStyle/>
          <a:p>
            <a:r>
              <a:rPr lang="en-US" dirty="0"/>
              <a:t>Physical examination</a:t>
            </a:r>
          </a:p>
          <a:p>
            <a:pPr lvl="1"/>
            <a:r>
              <a:rPr lang="en-US" dirty="0"/>
              <a:t>Face and head</a:t>
            </a:r>
          </a:p>
          <a:p>
            <a:pPr lvl="1"/>
            <a:r>
              <a:rPr lang="en-US" dirty="0"/>
              <a:t>Chest</a:t>
            </a:r>
          </a:p>
          <a:p>
            <a:pPr lvl="1"/>
            <a:r>
              <a:rPr lang="en-US" dirty="0" err="1"/>
              <a:t>Musculo-sceletal</a:t>
            </a:r>
            <a:r>
              <a:rPr lang="en-US" dirty="0"/>
              <a:t> </a:t>
            </a:r>
          </a:p>
          <a:p>
            <a:pPr lvl="1"/>
            <a:r>
              <a:rPr lang="en-US" dirty="0"/>
              <a:t>Abdomen</a:t>
            </a:r>
          </a:p>
          <a:p>
            <a:pPr lvl="1"/>
            <a:r>
              <a:rPr lang="en-US" dirty="0"/>
              <a:t>Neurologic</a:t>
            </a:r>
          </a:p>
          <a:p>
            <a:pPr lvl="1"/>
            <a:r>
              <a:rPr lang="en-US" dirty="0"/>
              <a:t>Skin</a:t>
            </a:r>
            <a:endParaRPr lang="nl-NL" dirty="0"/>
          </a:p>
        </p:txBody>
      </p:sp>
      <p:sp>
        <p:nvSpPr>
          <p:cNvPr id="4" name="Slide Number Placeholder 3">
            <a:extLst>
              <a:ext uri="{FF2B5EF4-FFF2-40B4-BE49-F238E27FC236}">
                <a16:creationId xmlns:a16="http://schemas.microsoft.com/office/drawing/2014/main" id="{00EB440B-FF24-4409-840C-94FBEE5ACE21}"/>
              </a:ext>
            </a:extLst>
          </p:cNvPr>
          <p:cNvSpPr>
            <a:spLocks noGrp="1"/>
          </p:cNvSpPr>
          <p:nvPr>
            <p:ph type="sldNum" sz="quarter" idx="4"/>
          </p:nvPr>
        </p:nvSpPr>
        <p:spPr/>
        <p:txBody>
          <a:bodyPr/>
          <a:lstStyle/>
          <a:p>
            <a:fld id="{A814E660-BF25-4843-B2A0-93C6E2B6253B}" type="slidenum">
              <a:rPr lang="aa-ET" smtClean="0"/>
              <a:pPr/>
              <a:t>15</a:t>
            </a:fld>
            <a:endParaRPr lang="aa-ET" dirty="0"/>
          </a:p>
        </p:txBody>
      </p:sp>
      <p:pic>
        <p:nvPicPr>
          <p:cNvPr id="3074" name="Picture 2" descr="Medical Emergency, First Aid, Fire Drill">
            <a:extLst>
              <a:ext uri="{FF2B5EF4-FFF2-40B4-BE49-F238E27FC236}">
                <a16:creationId xmlns:a16="http://schemas.microsoft.com/office/drawing/2014/main" id="{760A63D4-4632-4256-AF50-AE8EF0FCAB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9332" y="2327937"/>
            <a:ext cx="4819842" cy="3609861"/>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id="{51366703-9889-4185-8EC5-D48751D98FE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28157787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17067-D338-48CB-93BD-17800C17B925}"/>
              </a:ext>
            </a:extLst>
          </p:cNvPr>
          <p:cNvSpPr>
            <a:spLocks noGrp="1"/>
          </p:cNvSpPr>
          <p:nvPr>
            <p:ph type="title"/>
          </p:nvPr>
        </p:nvSpPr>
        <p:spPr/>
        <p:txBody>
          <a:bodyPr/>
          <a:lstStyle/>
          <a:p>
            <a:r>
              <a:rPr lang="en-US" dirty="0"/>
              <a:t>Further treatment</a:t>
            </a:r>
            <a:endParaRPr lang="nl-NL" dirty="0"/>
          </a:p>
        </p:txBody>
      </p:sp>
      <p:sp>
        <p:nvSpPr>
          <p:cNvPr id="3" name="Text Placeholder 2">
            <a:extLst>
              <a:ext uri="{FF2B5EF4-FFF2-40B4-BE49-F238E27FC236}">
                <a16:creationId xmlns:a16="http://schemas.microsoft.com/office/drawing/2014/main" id="{717A4453-4224-4662-AEE0-C61FF787FBA7}"/>
              </a:ext>
            </a:extLst>
          </p:cNvPr>
          <p:cNvSpPr>
            <a:spLocks noGrp="1"/>
          </p:cNvSpPr>
          <p:nvPr>
            <p:ph type="body" sz="quarter" idx="15"/>
          </p:nvPr>
        </p:nvSpPr>
        <p:spPr/>
        <p:txBody>
          <a:bodyPr/>
          <a:lstStyle/>
          <a:p>
            <a:r>
              <a:rPr lang="en-US" dirty="0"/>
              <a:t>Alert medical teams</a:t>
            </a:r>
          </a:p>
          <a:p>
            <a:r>
              <a:rPr lang="en-US" dirty="0"/>
              <a:t>Seek expert medical advice</a:t>
            </a:r>
          </a:p>
          <a:p>
            <a:pPr lvl="1"/>
            <a:r>
              <a:rPr lang="en-US" dirty="0"/>
              <a:t>Transport to hospital</a:t>
            </a:r>
            <a:endParaRPr lang="nl-NL" dirty="0"/>
          </a:p>
        </p:txBody>
      </p:sp>
      <p:sp>
        <p:nvSpPr>
          <p:cNvPr id="4" name="Slide Number Placeholder 3">
            <a:extLst>
              <a:ext uri="{FF2B5EF4-FFF2-40B4-BE49-F238E27FC236}">
                <a16:creationId xmlns:a16="http://schemas.microsoft.com/office/drawing/2014/main" id="{3A0C804F-FCF4-48AA-B63F-D35D1859B3C2}"/>
              </a:ext>
            </a:extLst>
          </p:cNvPr>
          <p:cNvSpPr>
            <a:spLocks noGrp="1"/>
          </p:cNvSpPr>
          <p:nvPr>
            <p:ph type="sldNum" sz="quarter" idx="4"/>
          </p:nvPr>
        </p:nvSpPr>
        <p:spPr/>
        <p:txBody>
          <a:bodyPr/>
          <a:lstStyle/>
          <a:p>
            <a:fld id="{A814E660-BF25-4843-B2A0-93C6E2B6253B}" type="slidenum">
              <a:rPr lang="aa-ET" smtClean="0"/>
              <a:pPr/>
              <a:t>16</a:t>
            </a:fld>
            <a:endParaRPr lang="aa-ET" dirty="0"/>
          </a:p>
        </p:txBody>
      </p:sp>
      <p:pic>
        <p:nvPicPr>
          <p:cNvPr id="2052" name="Picture 4" descr="Ambulance Gratis Stock Foto - Public Domain Pictures">
            <a:extLst>
              <a:ext uri="{FF2B5EF4-FFF2-40B4-BE49-F238E27FC236}">
                <a16:creationId xmlns:a16="http://schemas.microsoft.com/office/drawing/2014/main" id="{263A65BC-A897-4835-ADCF-238235B7EF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7225" y="2771648"/>
            <a:ext cx="4571949" cy="3285856"/>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id="{CAF290ED-F7AA-4C29-B596-00289B77838B}"/>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9139061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4" y="800100"/>
            <a:ext cx="10825468" cy="838200"/>
          </a:xfrm>
        </p:spPr>
        <p:txBody>
          <a:bodyPr>
            <a:normAutofit/>
          </a:bodyPr>
          <a:lstStyle/>
          <a:p>
            <a:r>
              <a:rPr lang="en-US" dirty="0"/>
              <a:t>Transport to the hospital</a:t>
            </a:r>
          </a:p>
        </p:txBody>
      </p:sp>
      <p:sp>
        <p:nvSpPr>
          <p:cNvPr id="4" name="Text Placeholder 3"/>
          <p:cNvSpPr>
            <a:spLocks noGrp="1"/>
          </p:cNvSpPr>
          <p:nvPr>
            <p:ph type="body" sz="quarter" idx="13"/>
          </p:nvPr>
        </p:nvSpPr>
        <p:spPr>
          <a:xfrm>
            <a:off x="766762" y="1731363"/>
            <a:ext cx="11425238" cy="4656649"/>
          </a:xfrm>
        </p:spPr>
        <p:txBody>
          <a:bodyPr>
            <a:normAutofit fontScale="92500" lnSpcReduction="10000"/>
          </a:bodyPr>
          <a:lstStyle/>
          <a:p>
            <a:pPr marL="0" indent="0">
              <a:buNone/>
            </a:pPr>
            <a:r>
              <a:rPr lang="en-US" dirty="0"/>
              <a:t>General</a:t>
            </a:r>
          </a:p>
          <a:p>
            <a:r>
              <a:rPr lang="en-US" dirty="0"/>
              <a:t>Wear PPE</a:t>
            </a:r>
          </a:p>
          <a:p>
            <a:r>
              <a:rPr lang="en-US" dirty="0"/>
              <a:t>Avoid direct contact and contact with body fluids (aerosols, excrements, etc.)</a:t>
            </a:r>
          </a:p>
          <a:p>
            <a:pPr marL="0" indent="0">
              <a:buNone/>
            </a:pPr>
            <a:r>
              <a:rPr lang="en-US" dirty="0"/>
              <a:t>Biological agents:</a:t>
            </a:r>
          </a:p>
          <a:p>
            <a:r>
              <a:rPr lang="en-US" dirty="0"/>
              <a:t>Take precautions to prevent transmission of infectious agents. Transport of highly infectious disease (HID) patients requires: </a:t>
            </a:r>
          </a:p>
          <a:p>
            <a:pPr lvl="1"/>
            <a:r>
              <a:rPr lang="en-US" dirty="0"/>
              <a:t>special transportation systems</a:t>
            </a:r>
          </a:p>
          <a:p>
            <a:pPr lvl="1"/>
            <a:r>
              <a:rPr lang="en-US" dirty="0"/>
              <a:t>additional PPE (in case direct patient contact is needed)</a:t>
            </a:r>
          </a:p>
          <a:p>
            <a:pPr marL="0" indent="0">
              <a:buNone/>
            </a:pPr>
            <a:r>
              <a:rPr lang="en-US" dirty="0"/>
              <a:t>Chemical and Radiological agents:</a:t>
            </a:r>
          </a:p>
          <a:p>
            <a:r>
              <a:rPr lang="en-US" dirty="0"/>
              <a:t>External contamination </a:t>
            </a:r>
            <a:r>
              <a:rPr lang="en-US" dirty="0">
                <a:sym typeface="Wingdings" panose="05000000000000000000" pitchFamily="2" charset="2"/>
              </a:rPr>
              <a:t> </a:t>
            </a:r>
            <a:r>
              <a:rPr lang="en-US" dirty="0"/>
              <a:t>Preferably after decontamination (if exposed) </a:t>
            </a:r>
          </a:p>
          <a:p>
            <a:r>
              <a:rPr lang="en-US" dirty="0"/>
              <a:t>Internal contamination </a:t>
            </a:r>
            <a:r>
              <a:rPr lang="en-US" dirty="0">
                <a:sym typeface="Wingdings" panose="05000000000000000000" pitchFamily="2" charset="2"/>
              </a:rPr>
              <a:t> N</a:t>
            </a:r>
            <a:r>
              <a:rPr lang="en-US" dirty="0"/>
              <a:t>o need for decontamination</a:t>
            </a:r>
          </a:p>
          <a:p>
            <a:pPr lvl="4"/>
            <a:endParaRPr lang="en-US" sz="3600"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17</a:t>
            </a:fld>
            <a:endParaRPr lang="en-BE" dirty="0"/>
          </a:p>
        </p:txBody>
      </p:sp>
      <p:sp>
        <p:nvSpPr>
          <p:cNvPr id="6" name="Footer Placeholder 3">
            <a:extLst>
              <a:ext uri="{FF2B5EF4-FFF2-40B4-BE49-F238E27FC236}">
                <a16:creationId xmlns:a16="http://schemas.microsoft.com/office/drawing/2014/main" id="{0C0850DB-52C6-4678-92B1-7757D4EEA89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7753883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F3709-90D4-4DEE-A0A4-3896A8D0B31A}"/>
              </a:ext>
            </a:extLst>
          </p:cNvPr>
          <p:cNvSpPr>
            <a:spLocks noGrp="1"/>
          </p:cNvSpPr>
          <p:nvPr>
            <p:ph type="title"/>
          </p:nvPr>
        </p:nvSpPr>
        <p:spPr/>
        <p:txBody>
          <a:bodyPr/>
          <a:lstStyle/>
          <a:p>
            <a:r>
              <a:rPr lang="en-US" dirty="0"/>
              <a:t>Take</a:t>
            </a:r>
            <a:r>
              <a:rPr lang="en-US" sz="3200" b="1" dirty="0"/>
              <a:t> </a:t>
            </a:r>
            <a:r>
              <a:rPr lang="en-US" dirty="0"/>
              <a:t>Home Message</a:t>
            </a:r>
            <a:br>
              <a:rPr lang="en-US" dirty="0"/>
            </a:br>
            <a:endParaRPr lang="nl-NL" dirty="0"/>
          </a:p>
        </p:txBody>
      </p:sp>
      <p:sp>
        <p:nvSpPr>
          <p:cNvPr id="4" name="Text Placeholder 3">
            <a:extLst>
              <a:ext uri="{FF2B5EF4-FFF2-40B4-BE49-F238E27FC236}">
                <a16:creationId xmlns:a16="http://schemas.microsoft.com/office/drawing/2014/main" id="{D0174D9B-9031-4DAA-B1FB-90A1E8173931}"/>
              </a:ext>
            </a:extLst>
          </p:cNvPr>
          <p:cNvSpPr>
            <a:spLocks noGrp="1"/>
          </p:cNvSpPr>
          <p:nvPr>
            <p:ph type="body" sz="quarter" idx="15"/>
          </p:nvPr>
        </p:nvSpPr>
        <p:spPr/>
        <p:txBody>
          <a:bodyPr>
            <a:normAutofit/>
          </a:bodyPr>
          <a:lstStyle/>
          <a:p>
            <a:pPr marL="342900" indent="-342900">
              <a:lnSpc>
                <a:spcPct val="107000"/>
              </a:lnSpc>
            </a:pPr>
            <a:r>
              <a:rPr lang="en-US" dirty="0">
                <a:solidFill>
                  <a:srgbClr val="000000"/>
                </a:solidFill>
                <a:ea typeface="Calibri" panose="020F0502020204030204" pitchFamily="34" charset="0"/>
                <a:cs typeface="HelveticaNeueLTStd-Lt"/>
              </a:rPr>
              <a:t>Medical treatment as usual</a:t>
            </a:r>
          </a:p>
          <a:p>
            <a:pPr marL="342900" indent="-342900">
              <a:lnSpc>
                <a:spcPct val="107000"/>
              </a:lnSpc>
            </a:pPr>
            <a:r>
              <a:rPr lang="en-US" dirty="0">
                <a:solidFill>
                  <a:srgbClr val="000000"/>
                </a:solidFill>
                <a:ea typeface="Calibri" panose="020F0502020204030204" pitchFamily="34" charset="0"/>
                <a:cs typeface="HelveticaNeueLTStd-Lt"/>
              </a:rPr>
              <a:t>Different for CBRN incident:</a:t>
            </a:r>
          </a:p>
          <a:p>
            <a:pPr marL="609600" lvl="1" indent="-342900">
              <a:lnSpc>
                <a:spcPct val="107000"/>
              </a:lnSpc>
            </a:pPr>
            <a:r>
              <a:rPr lang="en-US" dirty="0">
                <a:solidFill>
                  <a:srgbClr val="000000"/>
                </a:solidFill>
                <a:ea typeface="Calibri" panose="020F0502020204030204" pitchFamily="34" charset="0"/>
                <a:cs typeface="HelveticaNeueLTStd-Lt"/>
              </a:rPr>
              <a:t>Ensure wearing appropriate personal protective equipment (PPE)</a:t>
            </a:r>
          </a:p>
          <a:p>
            <a:pPr marL="609600" lvl="1" indent="-342900">
              <a:lnSpc>
                <a:spcPct val="107000"/>
              </a:lnSpc>
            </a:pPr>
            <a:r>
              <a:rPr lang="en-US" dirty="0">
                <a:solidFill>
                  <a:srgbClr val="000000"/>
                </a:solidFill>
                <a:ea typeface="Calibri" panose="020F0502020204030204" pitchFamily="34" charset="0"/>
                <a:cs typeface="HelveticaNeueLTStd-Lt"/>
              </a:rPr>
              <a:t>Decontamination of patients</a:t>
            </a:r>
          </a:p>
          <a:p>
            <a:pPr marL="609600" lvl="1" indent="-342900">
              <a:lnSpc>
                <a:spcPct val="107000"/>
              </a:lnSpc>
            </a:pPr>
            <a:r>
              <a:rPr lang="en-US" dirty="0">
                <a:solidFill>
                  <a:srgbClr val="000000"/>
                </a:solidFill>
                <a:ea typeface="Calibri" panose="020F0502020204030204" pitchFamily="34" charset="0"/>
                <a:cs typeface="HelveticaNeueLTStd-Lt"/>
              </a:rPr>
              <a:t>Apply CBRN specific antidotes and treatment if possible</a:t>
            </a:r>
          </a:p>
          <a:p>
            <a:pPr marL="609600" lvl="1" indent="-342900">
              <a:lnSpc>
                <a:spcPct val="107000"/>
              </a:lnSpc>
            </a:pPr>
            <a:r>
              <a:rPr lang="en-US" dirty="0">
                <a:solidFill>
                  <a:srgbClr val="000000"/>
                </a:solidFill>
                <a:ea typeface="Calibri" panose="020F0502020204030204" pitchFamily="34" charset="0"/>
                <a:cs typeface="HelveticaNeueLTStd-Lt"/>
              </a:rPr>
              <a:t>Pre-hospital: mostly supportive/symptomatic treatment</a:t>
            </a:r>
          </a:p>
          <a:p>
            <a:pPr marL="609600" lvl="1" indent="-342900">
              <a:lnSpc>
                <a:spcPct val="107000"/>
              </a:lnSpc>
            </a:pPr>
            <a:r>
              <a:rPr lang="en-US" dirty="0">
                <a:solidFill>
                  <a:srgbClr val="000000"/>
                </a:solidFill>
                <a:ea typeface="Calibri" panose="020F0502020204030204" pitchFamily="34" charset="0"/>
                <a:cs typeface="HelveticaNeueLTStd-Lt"/>
              </a:rPr>
              <a:t>Alert hospital and relevant medical teams, seek expert advice</a:t>
            </a:r>
          </a:p>
        </p:txBody>
      </p:sp>
      <p:sp>
        <p:nvSpPr>
          <p:cNvPr id="3" name="Slide Number Placeholder 2">
            <a:extLst>
              <a:ext uri="{FF2B5EF4-FFF2-40B4-BE49-F238E27FC236}">
                <a16:creationId xmlns:a16="http://schemas.microsoft.com/office/drawing/2014/main" id="{9645B408-FA10-40F2-8FEE-7921B8DC5FFA}"/>
              </a:ext>
            </a:extLst>
          </p:cNvPr>
          <p:cNvSpPr>
            <a:spLocks noGrp="1"/>
          </p:cNvSpPr>
          <p:nvPr>
            <p:ph type="sldNum" sz="quarter" idx="4"/>
          </p:nvPr>
        </p:nvSpPr>
        <p:spPr/>
        <p:txBody>
          <a:bodyPr/>
          <a:lstStyle/>
          <a:p>
            <a:fld id="{A814E660-BF25-4843-B2A0-93C6E2B6253B}" type="slidenum">
              <a:rPr lang="en-US" smtClean="0"/>
              <a:pPr/>
              <a:t>18</a:t>
            </a:fld>
            <a:endParaRPr lang="en-US"/>
          </a:p>
        </p:txBody>
      </p:sp>
      <p:sp>
        <p:nvSpPr>
          <p:cNvPr id="5" name="Text Placeholder 2">
            <a:extLst>
              <a:ext uri="{FF2B5EF4-FFF2-40B4-BE49-F238E27FC236}">
                <a16:creationId xmlns:a16="http://schemas.microsoft.com/office/drawing/2014/main" id="{A5059B19-47E8-4823-9EFE-6E12AB72E91F}"/>
              </a:ext>
            </a:extLst>
          </p:cNvPr>
          <p:cNvSpPr txBox="1">
            <a:spLocks/>
          </p:cNvSpPr>
          <p:nvPr/>
        </p:nvSpPr>
        <p:spPr>
          <a:xfrm>
            <a:off x="468367" y="477671"/>
            <a:ext cx="9116791" cy="757822"/>
          </a:xfrm>
          <a:prstGeom prst="rect">
            <a:avLst/>
          </a:prstGeom>
        </p:spPr>
        <p:txBody>
          <a:bodyPr vert="horz" lIns="91440" tIns="45720" rIns="91440" bIns="45720" rtlCol="0" anchor="ctr" anchorCtr="1">
            <a:norm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lnSpc>
                <a:spcPct val="90000"/>
              </a:lnSpc>
              <a:spcBef>
                <a:spcPct val="0"/>
              </a:spcBef>
              <a:spcAft>
                <a:spcPts val="600"/>
              </a:spcAft>
              <a:buNone/>
            </a:pPr>
            <a:endParaRPr lang="en-US" sz="4400" dirty="0">
              <a:solidFill>
                <a:schemeClr val="accent1"/>
              </a:solidFill>
              <a:latin typeface="FranklinGotTExtCon" pitchFamily="2" charset="0"/>
              <a:ea typeface="+mj-ea"/>
              <a:cs typeface="+mj-cs"/>
            </a:endParaRPr>
          </a:p>
        </p:txBody>
      </p:sp>
      <p:sp>
        <p:nvSpPr>
          <p:cNvPr id="8" name="Footer Placeholder 3">
            <a:extLst>
              <a:ext uri="{FF2B5EF4-FFF2-40B4-BE49-F238E27FC236}">
                <a16:creationId xmlns:a16="http://schemas.microsoft.com/office/drawing/2014/main" id="{A4DBC75C-8ED3-4AB4-87E6-97591CD35D8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3518876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19</a:t>
            </a:fld>
            <a:endParaRPr lang="en-BE"/>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3">
            <a:extLst>
              <a:ext uri="{FF2B5EF4-FFF2-40B4-BE49-F238E27FC236}">
                <a16:creationId xmlns:a16="http://schemas.microsoft.com/office/drawing/2014/main" id="{DF729759-2C5B-400F-8C83-1F62A2EC4B4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lvl="0">
              <a:spcBef>
                <a:spcPts val="0"/>
              </a:spcBef>
              <a:buClrTx/>
              <a:defRPr/>
            </a:pPr>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 </a:t>
            </a:r>
            <a:r>
              <a:rPr lang="en-US" sz="2800" b="0" kern="1200" dirty="0">
                <a:solidFill>
                  <a:schemeClr val="tx1"/>
                </a:solidFill>
                <a:effectLst/>
                <a:latin typeface="+mn-lt"/>
                <a:ea typeface="+mn-ea"/>
                <a:cs typeface="+mn-cs"/>
              </a:rPr>
              <a:t>how to </a:t>
            </a:r>
            <a:r>
              <a:rPr lang="en-US" sz="2800" b="0" u="sng" kern="1200" dirty="0">
                <a:solidFill>
                  <a:schemeClr val="tx1"/>
                </a:solidFill>
                <a:effectLst/>
                <a:latin typeface="+mn-lt"/>
                <a:ea typeface="+mn-ea"/>
                <a:cs typeface="+mn-cs"/>
              </a:rPr>
              <a:t>apply </a:t>
            </a:r>
            <a:r>
              <a:rPr lang="en-US" sz="2800" b="0" kern="1200" dirty="0">
                <a:solidFill>
                  <a:schemeClr val="tx1"/>
                </a:solidFill>
                <a:effectLst/>
                <a:latin typeface="+mn-lt"/>
                <a:ea typeface="+mn-ea"/>
                <a:cs typeface="+mn-cs"/>
              </a:rPr>
              <a:t>appropriate medical care towards patients involved in a CBRN incident</a:t>
            </a:r>
            <a:endParaRPr lang="en-US" dirty="0"/>
          </a:p>
        </p:txBody>
      </p:sp>
      <p:sp>
        <p:nvSpPr>
          <p:cNvPr id="3" name="Title 2"/>
          <p:cNvSpPr>
            <a:spLocks noGrp="1"/>
          </p:cNvSpPr>
          <p:nvPr>
            <p:ph type="title"/>
          </p:nvPr>
        </p:nvSpPr>
        <p:spPr>
          <a:xfrm>
            <a:off x="590550" y="3948020"/>
            <a:ext cx="11168313" cy="909730"/>
          </a:xfrm>
        </p:spPr>
        <p:txBody>
          <a:bodyPr anchor="ctr">
            <a:noAutofit/>
          </a:bodyPr>
          <a:lstStyle/>
          <a:p>
            <a:r>
              <a:rPr lang="en-US" sz="4000" dirty="0"/>
              <a:t>Learning objective</a:t>
            </a:r>
          </a:p>
        </p:txBody>
      </p:sp>
    </p:spTree>
    <p:extLst>
      <p:ext uri="{BB962C8B-B14F-4D97-AF65-F5344CB8AC3E}">
        <p14:creationId xmlns:p14="http://schemas.microsoft.com/office/powerpoint/2010/main" val="160205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15C9A-CDCD-41B3-B263-22AEE1CEE978}"/>
              </a:ext>
            </a:extLst>
          </p:cNvPr>
          <p:cNvSpPr>
            <a:spLocks noGrp="1"/>
          </p:cNvSpPr>
          <p:nvPr>
            <p:ph type="title"/>
          </p:nvPr>
        </p:nvSpPr>
        <p:spPr/>
        <p:txBody>
          <a:bodyPr/>
          <a:lstStyle/>
          <a:p>
            <a:r>
              <a:rPr lang="en-US" sz="4000" dirty="0"/>
              <a:t>Priorities at incident scene</a:t>
            </a:r>
            <a:endParaRPr lang="nl-NL" sz="4000" dirty="0"/>
          </a:p>
        </p:txBody>
      </p:sp>
      <p:sp>
        <p:nvSpPr>
          <p:cNvPr id="7" name="Text Placeholder 6">
            <a:extLst>
              <a:ext uri="{FF2B5EF4-FFF2-40B4-BE49-F238E27FC236}">
                <a16:creationId xmlns:a16="http://schemas.microsoft.com/office/drawing/2014/main" id="{FBD2717F-1ACD-4FF9-A374-79B5DCF41503}"/>
              </a:ext>
            </a:extLst>
          </p:cNvPr>
          <p:cNvSpPr>
            <a:spLocks noGrp="1"/>
          </p:cNvSpPr>
          <p:nvPr>
            <p:ph type="body" sz="quarter" idx="15"/>
          </p:nvPr>
        </p:nvSpPr>
        <p:spPr/>
        <p:txBody>
          <a:bodyPr>
            <a:normAutofit/>
          </a:bodyPr>
          <a:lstStyle/>
          <a:p>
            <a:r>
              <a:rPr lang="en-US" dirty="0"/>
              <a:t>Reduce the number of potential casualties </a:t>
            </a:r>
          </a:p>
          <a:p>
            <a:r>
              <a:rPr lang="en-US" dirty="0"/>
              <a:t>Triage</a:t>
            </a:r>
          </a:p>
          <a:p>
            <a:r>
              <a:rPr lang="en-US" dirty="0"/>
              <a:t>ABCDE guidance</a:t>
            </a:r>
          </a:p>
          <a:p>
            <a:r>
              <a:rPr lang="en-US" dirty="0"/>
              <a:t>Lifesaving interventions</a:t>
            </a:r>
          </a:p>
          <a:p>
            <a:r>
              <a:rPr lang="en-US" dirty="0"/>
              <a:t>Decontamination </a:t>
            </a:r>
          </a:p>
          <a:p>
            <a:r>
              <a:rPr lang="en-US" dirty="0"/>
              <a:t>CBRN Treatment</a:t>
            </a:r>
          </a:p>
          <a:p>
            <a:r>
              <a:rPr lang="en-US" dirty="0"/>
              <a:t>Secondary medical evaluation (Manage injuries and clinical symptoms) </a:t>
            </a:r>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vert="horz" lIns="91440" tIns="45720" rIns="91440" bIns="45720" rtlCol="0" anchor="ctr">
            <a:normAutofit fontScale="92500" lnSpcReduction="20000"/>
          </a:bodyPr>
          <a:lstStyle/>
          <a:p>
            <a:pPr>
              <a:spcAft>
                <a:spcPts val="600"/>
              </a:spcAft>
            </a:pPr>
            <a:fld id="{A814E660-BF25-4843-B2A0-93C6E2B6253B}" type="slidenum">
              <a:rPr lang="en-US" sz="1200" smtClean="0">
                <a:solidFill>
                  <a:schemeClr val="tx1">
                    <a:tint val="75000"/>
                  </a:schemeClr>
                </a:solidFill>
                <a:latin typeface="+mn-lt"/>
                <a:ea typeface="+mn-ea"/>
                <a:cs typeface="+mn-cs"/>
              </a:rPr>
              <a:pPr>
                <a:spcAft>
                  <a:spcPts val="600"/>
                </a:spcAft>
              </a:pPr>
              <a:t>3</a:t>
            </a:fld>
            <a:endParaRPr lang="en-US" sz="1200">
              <a:solidFill>
                <a:schemeClr val="tx1">
                  <a:tint val="75000"/>
                </a:schemeClr>
              </a:solidFill>
              <a:latin typeface="+mn-lt"/>
              <a:ea typeface="+mn-ea"/>
              <a:cs typeface="+mn-cs"/>
            </a:endParaRPr>
          </a:p>
        </p:txBody>
      </p:sp>
      <p:sp>
        <p:nvSpPr>
          <p:cNvPr id="8" name="Footer Placeholder 3">
            <a:extLst>
              <a:ext uri="{FF2B5EF4-FFF2-40B4-BE49-F238E27FC236}">
                <a16:creationId xmlns:a16="http://schemas.microsoft.com/office/drawing/2014/main" id="{80347F50-7C1A-4278-8805-F164140DD7C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1715446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4A87BB6-AA75-4F9D-BDED-EB7480DF9E02}"/>
              </a:ext>
            </a:extLst>
          </p:cNvPr>
          <p:cNvSpPr>
            <a:spLocks noGrp="1"/>
          </p:cNvSpPr>
          <p:nvPr>
            <p:ph type="title"/>
          </p:nvPr>
        </p:nvSpPr>
        <p:spPr/>
        <p:txBody>
          <a:bodyPr/>
          <a:lstStyle/>
          <a:p>
            <a:r>
              <a:rPr lang="nl-NL" dirty="0"/>
              <a:t>CBRNE Incident Scene</a:t>
            </a:r>
            <a:br>
              <a:rPr lang="nl-NL" dirty="0"/>
            </a:br>
            <a:endParaRPr lang="nl-NL" dirty="0"/>
          </a:p>
        </p:txBody>
      </p:sp>
      <p:sp>
        <p:nvSpPr>
          <p:cNvPr id="7" name="Text Placeholder 6">
            <a:extLst>
              <a:ext uri="{FF2B5EF4-FFF2-40B4-BE49-F238E27FC236}">
                <a16:creationId xmlns:a16="http://schemas.microsoft.com/office/drawing/2014/main" id="{EDBDD669-C657-419C-AB87-CDB8FBB29EF6}"/>
              </a:ext>
            </a:extLst>
          </p:cNvPr>
          <p:cNvSpPr>
            <a:spLocks noGrp="1"/>
          </p:cNvSpPr>
          <p:nvPr>
            <p:ph type="body" sz="quarter" idx="15"/>
          </p:nvPr>
        </p:nvSpPr>
        <p:spPr/>
        <p:txBody>
          <a:bodyPr/>
          <a:lstStyle/>
          <a:p>
            <a:pPr marL="88900" indent="0">
              <a:buNone/>
            </a:pPr>
            <a:r>
              <a:rPr lang="nb-NO" b="1" dirty="0">
                <a:solidFill>
                  <a:prstClr val="black"/>
                </a:solidFill>
                <a:latin typeface="Arial" panose="020B0604020202020204" pitchFamily="34" charset="0"/>
                <a:cs typeface="Arial" panose="020B0604020202020204" pitchFamily="34" charset="0"/>
              </a:rPr>
              <a:t>Medical management of a CBRNe incident scene</a:t>
            </a:r>
          </a:p>
        </p:txBody>
      </p:sp>
      <p:sp>
        <p:nvSpPr>
          <p:cNvPr id="9" name="Slide Number Placeholder 3">
            <a:extLst>
              <a:ext uri="{FF2B5EF4-FFF2-40B4-BE49-F238E27FC236}">
                <a16:creationId xmlns:a16="http://schemas.microsoft.com/office/drawing/2014/main" id="{736B1A9C-CC06-4059-BB27-A36902A2CBB3}"/>
              </a:ext>
            </a:extLst>
          </p:cNvPr>
          <p:cNvSpPr>
            <a:spLocks noGrp="1"/>
          </p:cNvSpPr>
          <p:nvPr>
            <p:ph type="sldNum" sz="quarter" idx="4"/>
          </p:nvPr>
        </p:nvSpPr>
        <p:spPr>
          <a:xfrm>
            <a:off x="8980433" y="6479665"/>
            <a:ext cx="2743200" cy="230784"/>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14E660-BF25-4843-B2A0-93C6E2B6253B}" type="slidenum">
              <a:rPr kumimoji="0" lang="en-BE" sz="1000" b="1" i="0" u="none" strike="noStrike" kern="1200" cap="none" spc="0" normalizeH="0" baseline="0" noProof="0" smtClean="0">
                <a:ln>
                  <a:noFill/>
                </a:ln>
                <a:solidFill>
                  <a:prstClr val="black"/>
                </a:solidFill>
                <a:effectLst/>
                <a:uLnTx/>
                <a:uFillTx/>
                <a:latin typeface="Segoe UI"/>
                <a:ea typeface="Segoe UI Black" panose="020B0A02040204020203" pitchFamily="34" charset="0"/>
                <a:cs typeface="Segoe UI Semibold" panose="020B0702040204020203"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BE" sz="1000" b="1" i="0" u="none" strike="noStrike" kern="1200" cap="none" spc="0" normalizeH="0" baseline="0" noProof="0" dirty="0">
              <a:ln>
                <a:noFill/>
              </a:ln>
              <a:solidFill>
                <a:prstClr val="black"/>
              </a:solidFill>
              <a:effectLst/>
              <a:uLnTx/>
              <a:uFillTx/>
              <a:latin typeface="Segoe UI"/>
              <a:ea typeface="Segoe UI Black" panose="020B0A02040204020203" pitchFamily="34" charset="0"/>
              <a:cs typeface="Segoe UI Semibold" panose="020B0702040204020203" pitchFamily="34" charset="0"/>
            </a:endParaRPr>
          </a:p>
        </p:txBody>
      </p:sp>
      <p:sp>
        <p:nvSpPr>
          <p:cNvPr id="8" name="Footer Placeholder 3">
            <a:extLst>
              <a:ext uri="{FF2B5EF4-FFF2-40B4-BE49-F238E27FC236}">
                <a16:creationId xmlns:a16="http://schemas.microsoft.com/office/drawing/2014/main" id="{214C2C8E-9EBD-4311-AD15-FB942CDD702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
        <p:nvSpPr>
          <p:cNvPr id="10" name="Oval 6">
            <a:extLst>
              <a:ext uri="{FF2B5EF4-FFF2-40B4-BE49-F238E27FC236}">
                <a16:creationId xmlns:a16="http://schemas.microsoft.com/office/drawing/2014/main" id="{4791A675-AA9C-4B5B-9720-0D9E539DA659}"/>
              </a:ext>
            </a:extLst>
          </p:cNvPr>
          <p:cNvSpPr>
            <a:spLocks noChangeArrowheads="1"/>
          </p:cNvSpPr>
          <p:nvPr/>
        </p:nvSpPr>
        <p:spPr bwMode="auto">
          <a:xfrm>
            <a:off x="2128007" y="2349970"/>
            <a:ext cx="7402419" cy="3751089"/>
          </a:xfrm>
          <a:prstGeom prst="ellipse">
            <a:avLst/>
          </a:prstGeom>
          <a:solidFill>
            <a:srgbClr val="97C777"/>
          </a:solidFill>
          <a:ln w="38100">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altLang="pl-PL" sz="2400" b="0" i="0" u="none" strike="noStrike" kern="1200" cap="none" spc="0" normalizeH="0" baseline="0" noProof="0" dirty="0">
              <a:ln>
                <a:noFill/>
              </a:ln>
              <a:solidFill>
                <a:prstClr val="black"/>
              </a:solidFill>
              <a:effectLst/>
              <a:uLnTx/>
              <a:uFillTx/>
              <a:latin typeface="Tahoma" panose="020B0604030504040204" pitchFamily="34" charset="0"/>
              <a:ea typeface="+mn-ea"/>
              <a:cs typeface="+mn-cs"/>
            </a:endParaRPr>
          </a:p>
        </p:txBody>
      </p:sp>
      <p:sp>
        <p:nvSpPr>
          <p:cNvPr id="11" name="Oval 7">
            <a:extLst>
              <a:ext uri="{FF2B5EF4-FFF2-40B4-BE49-F238E27FC236}">
                <a16:creationId xmlns:a16="http://schemas.microsoft.com/office/drawing/2014/main" id="{A9306435-2CEB-4E0E-BCE3-2A377092761A}"/>
              </a:ext>
            </a:extLst>
          </p:cNvPr>
          <p:cNvSpPr>
            <a:spLocks noChangeArrowheads="1"/>
          </p:cNvSpPr>
          <p:nvPr/>
        </p:nvSpPr>
        <p:spPr bwMode="auto">
          <a:xfrm>
            <a:off x="4507158" y="2981063"/>
            <a:ext cx="4473275" cy="2405013"/>
          </a:xfrm>
          <a:prstGeom prst="ellipse">
            <a:avLst/>
          </a:prstGeom>
          <a:solidFill>
            <a:srgbClr val="FF9933"/>
          </a:solidFill>
          <a:ln w="38100">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altLang="pl-PL" sz="2400" b="0" i="0" u="none" strike="noStrike" kern="1200" cap="none" spc="0" normalizeH="0" baseline="0" noProof="0">
              <a:ln>
                <a:noFill/>
              </a:ln>
              <a:solidFill>
                <a:prstClr val="black"/>
              </a:solidFill>
              <a:effectLst/>
              <a:uLnTx/>
              <a:uFillTx/>
              <a:latin typeface="Tahoma" panose="020B0604030504040204" pitchFamily="34" charset="0"/>
              <a:ea typeface="+mn-ea"/>
              <a:cs typeface="+mn-cs"/>
            </a:endParaRPr>
          </a:p>
        </p:txBody>
      </p:sp>
      <p:sp>
        <p:nvSpPr>
          <p:cNvPr id="12" name="Oval 8">
            <a:extLst>
              <a:ext uri="{FF2B5EF4-FFF2-40B4-BE49-F238E27FC236}">
                <a16:creationId xmlns:a16="http://schemas.microsoft.com/office/drawing/2014/main" id="{6D523BB9-09B4-4C56-9D8B-832638317AB0}"/>
              </a:ext>
            </a:extLst>
          </p:cNvPr>
          <p:cNvSpPr>
            <a:spLocks noChangeArrowheads="1"/>
          </p:cNvSpPr>
          <p:nvPr/>
        </p:nvSpPr>
        <p:spPr bwMode="auto">
          <a:xfrm>
            <a:off x="6156003" y="3605719"/>
            <a:ext cx="2478097" cy="1079431"/>
          </a:xfrm>
          <a:prstGeom prst="ellipse">
            <a:avLst/>
          </a:prstGeom>
          <a:solidFill>
            <a:srgbClr val="C00000"/>
          </a:solidFill>
          <a:ln w="38100">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pl-PL" altLang="pl-PL" sz="2400" b="0" i="0" u="none" strike="noStrike" kern="1200" cap="none" spc="0" normalizeH="0" baseline="0" noProof="0">
              <a:ln>
                <a:noFill/>
              </a:ln>
              <a:solidFill>
                <a:prstClr val="black"/>
              </a:solidFill>
              <a:effectLst/>
              <a:uLnTx/>
              <a:uFillTx/>
              <a:latin typeface="Tahoma" panose="020B0604030504040204" pitchFamily="34" charset="0"/>
              <a:ea typeface="+mn-ea"/>
              <a:cs typeface="+mn-cs"/>
            </a:endParaRPr>
          </a:p>
        </p:txBody>
      </p:sp>
      <p:sp>
        <p:nvSpPr>
          <p:cNvPr id="13" name="AutoShape 20">
            <a:extLst>
              <a:ext uri="{FF2B5EF4-FFF2-40B4-BE49-F238E27FC236}">
                <a16:creationId xmlns:a16="http://schemas.microsoft.com/office/drawing/2014/main" id="{9D7C467A-698E-4198-93CA-31C7B496A638}"/>
              </a:ext>
            </a:extLst>
          </p:cNvPr>
          <p:cNvSpPr>
            <a:spLocks noChangeArrowheads="1"/>
          </p:cNvSpPr>
          <p:nvPr/>
        </p:nvSpPr>
        <p:spPr bwMode="auto">
          <a:xfrm>
            <a:off x="9788777" y="3645750"/>
            <a:ext cx="1666297" cy="340519"/>
          </a:xfrm>
          <a:prstGeom prst="roundRect">
            <a:avLst>
              <a:gd name="adj" fmla="val 16667"/>
            </a:avLst>
          </a:prstGeom>
          <a:noFill/>
          <a:ln w="9525">
            <a:noFill/>
            <a:round/>
            <a:headEnd/>
            <a:tailEnd/>
          </a:ln>
          <a:effectLst/>
        </p:spPr>
        <p:txBody>
          <a:bodyPr wrap="none" anchor="ctr">
            <a:spAutoFit/>
          </a:bodyP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algn="ctr">
              <a:defRPr/>
            </a:pPr>
            <a:r>
              <a:rPr lang="en-GB" sz="1400" b="1" dirty="0">
                <a:latin typeface="Segoe UI" panose="020B0502040204020203" pitchFamily="34" charset="0"/>
                <a:cs typeface="Segoe UI" panose="020B0502040204020203" pitchFamily="34" charset="0"/>
              </a:rPr>
              <a:t>Command centre</a:t>
            </a:r>
          </a:p>
        </p:txBody>
      </p:sp>
      <p:sp>
        <p:nvSpPr>
          <p:cNvPr id="14" name="AutoShape 46">
            <a:extLst>
              <a:ext uri="{FF2B5EF4-FFF2-40B4-BE49-F238E27FC236}">
                <a16:creationId xmlns:a16="http://schemas.microsoft.com/office/drawing/2014/main" id="{0BA7D037-E62A-4F76-8711-F49431062EF5}"/>
              </a:ext>
            </a:extLst>
          </p:cNvPr>
          <p:cNvSpPr>
            <a:spLocks noChangeArrowheads="1"/>
          </p:cNvSpPr>
          <p:nvPr/>
        </p:nvSpPr>
        <p:spPr bwMode="auto">
          <a:xfrm>
            <a:off x="9882891" y="4375157"/>
            <a:ext cx="1680088" cy="340519"/>
          </a:xfrm>
          <a:prstGeom prst="roundRect">
            <a:avLst>
              <a:gd name="adj" fmla="val 16667"/>
            </a:avLst>
          </a:prstGeom>
          <a:solidFill>
            <a:schemeClr val="bg1"/>
          </a:solidFill>
          <a:ln w="9525">
            <a:noFill/>
            <a:round/>
            <a:headEnd/>
            <a:tailEnd/>
          </a:ln>
          <a:effectLst/>
        </p:spPr>
        <p:txBody>
          <a:bodyPr wrap="none" anchor="ctr">
            <a:spAutoFit/>
          </a:bodyP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dirty="0">
                <a:ln>
                  <a:noFill/>
                </a:ln>
                <a:effectLst/>
                <a:uLnTx/>
                <a:uFillTx/>
                <a:latin typeface="Segoe UI" panose="020B0502040204020203" pitchFamily="34" charset="0"/>
                <a:ea typeface="+mn-ea"/>
                <a:cs typeface="Segoe UI" panose="020B0502040204020203" pitchFamily="34" charset="0"/>
              </a:rPr>
              <a:t>Decontamination</a:t>
            </a:r>
            <a:endParaRPr kumimoji="0" lang="es-ES" sz="1400" b="0" i="0" u="none" strike="noStrike" kern="1200" cap="none" spc="0" normalizeH="0" baseline="0" noProof="0" dirty="0">
              <a:ln>
                <a:noFill/>
              </a:ln>
              <a:solidFill>
                <a:prstClr val="white"/>
              </a:solidFill>
              <a:effectLst/>
              <a:uLnTx/>
              <a:uFillTx/>
              <a:latin typeface="Segoe UI" panose="020B0502040204020203" pitchFamily="34" charset="0"/>
              <a:ea typeface="+mn-ea"/>
              <a:cs typeface="Segoe UI" panose="020B0502040204020203" pitchFamily="34" charset="0"/>
            </a:endParaRPr>
          </a:p>
        </p:txBody>
      </p:sp>
      <p:pic>
        <p:nvPicPr>
          <p:cNvPr id="15" name="Grafika 21" descr="Prysznic">
            <a:extLst>
              <a:ext uri="{FF2B5EF4-FFF2-40B4-BE49-F238E27FC236}">
                <a16:creationId xmlns:a16="http://schemas.microsoft.com/office/drawing/2014/main" id="{B61F0419-4AE2-4C7E-9475-F5480487FBA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76225" y="4123289"/>
            <a:ext cx="689411" cy="718123"/>
          </a:xfrm>
          <a:prstGeom prst="rect">
            <a:avLst/>
          </a:prstGeom>
        </p:spPr>
      </p:pic>
      <p:pic>
        <p:nvPicPr>
          <p:cNvPr id="16" name="Grafika 41" descr="Karetka">
            <a:extLst>
              <a:ext uri="{FF2B5EF4-FFF2-40B4-BE49-F238E27FC236}">
                <a16:creationId xmlns:a16="http://schemas.microsoft.com/office/drawing/2014/main" id="{665A7EF1-85AB-4D78-958F-FA6FDF30390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302153" y="5382936"/>
            <a:ext cx="689411" cy="718123"/>
          </a:xfrm>
          <a:prstGeom prst="rect">
            <a:avLst/>
          </a:prstGeom>
        </p:spPr>
      </p:pic>
      <p:pic>
        <p:nvPicPr>
          <p:cNvPr id="17" name="Grafika 44" descr="Czaszka">
            <a:extLst>
              <a:ext uri="{FF2B5EF4-FFF2-40B4-BE49-F238E27FC236}">
                <a16:creationId xmlns:a16="http://schemas.microsoft.com/office/drawing/2014/main" id="{F7700259-EC89-47D7-98F4-9ECB4903EC2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47153" y="3788823"/>
            <a:ext cx="595241" cy="620031"/>
          </a:xfrm>
          <a:prstGeom prst="rect">
            <a:avLst/>
          </a:prstGeom>
        </p:spPr>
      </p:pic>
      <p:pic>
        <p:nvPicPr>
          <p:cNvPr id="18" name="Grafika 46" descr="Policja">
            <a:extLst>
              <a:ext uri="{FF2B5EF4-FFF2-40B4-BE49-F238E27FC236}">
                <a16:creationId xmlns:a16="http://schemas.microsoft.com/office/drawing/2014/main" id="{7552862E-C878-46F0-92DC-86122F2CFA3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504553" y="3427311"/>
            <a:ext cx="689411" cy="718123"/>
          </a:xfrm>
          <a:prstGeom prst="rect">
            <a:avLst/>
          </a:prstGeom>
        </p:spPr>
      </p:pic>
      <p:sp>
        <p:nvSpPr>
          <p:cNvPr id="19" name="Arrow: Right 18">
            <a:extLst>
              <a:ext uri="{FF2B5EF4-FFF2-40B4-BE49-F238E27FC236}">
                <a16:creationId xmlns:a16="http://schemas.microsoft.com/office/drawing/2014/main" id="{4F55DC0E-DBCD-4622-BDC7-FD62B4E01A75}"/>
              </a:ext>
            </a:extLst>
          </p:cNvPr>
          <p:cNvSpPr/>
          <p:nvPr/>
        </p:nvSpPr>
        <p:spPr>
          <a:xfrm>
            <a:off x="10400512" y="2235655"/>
            <a:ext cx="1337117" cy="551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Evacuation</a:t>
            </a:r>
            <a:endParaRPr lang="nl-NL" sz="1600" dirty="0"/>
          </a:p>
        </p:txBody>
      </p:sp>
      <p:sp>
        <p:nvSpPr>
          <p:cNvPr id="20" name="Arrow: Left 19">
            <a:extLst>
              <a:ext uri="{FF2B5EF4-FFF2-40B4-BE49-F238E27FC236}">
                <a16:creationId xmlns:a16="http://schemas.microsoft.com/office/drawing/2014/main" id="{74B9E09E-4A22-4113-B16D-8793C35E34F0}"/>
              </a:ext>
            </a:extLst>
          </p:cNvPr>
          <p:cNvSpPr/>
          <p:nvPr/>
        </p:nvSpPr>
        <p:spPr>
          <a:xfrm>
            <a:off x="8841457" y="2224259"/>
            <a:ext cx="1332070" cy="5588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Wind</a:t>
            </a:r>
            <a:endParaRPr lang="nl-NL" sz="1600" dirty="0"/>
          </a:p>
        </p:txBody>
      </p:sp>
      <p:sp>
        <p:nvSpPr>
          <p:cNvPr id="21" name="TextBox 20">
            <a:extLst>
              <a:ext uri="{FF2B5EF4-FFF2-40B4-BE49-F238E27FC236}">
                <a16:creationId xmlns:a16="http://schemas.microsoft.com/office/drawing/2014/main" id="{0FB25220-B9CB-4319-87F3-BF791D734FAA}"/>
              </a:ext>
            </a:extLst>
          </p:cNvPr>
          <p:cNvSpPr txBox="1"/>
          <p:nvPr/>
        </p:nvSpPr>
        <p:spPr>
          <a:xfrm>
            <a:off x="3008935" y="3605719"/>
            <a:ext cx="821683" cy="646331"/>
          </a:xfrm>
          <a:prstGeom prst="rect">
            <a:avLst/>
          </a:prstGeom>
          <a:noFill/>
        </p:spPr>
        <p:txBody>
          <a:bodyPr wrap="square" rtlCol="0">
            <a:spAutoFit/>
          </a:bodyPr>
          <a:lstStyle/>
          <a:p>
            <a:pPr algn="ctr"/>
            <a:r>
              <a:rPr lang="en-US" b="1" dirty="0"/>
              <a:t>COLD zone</a:t>
            </a:r>
            <a:endParaRPr lang="nl-NL" b="1" dirty="0"/>
          </a:p>
        </p:txBody>
      </p:sp>
      <p:sp>
        <p:nvSpPr>
          <p:cNvPr id="22" name="TextBox 21">
            <a:extLst>
              <a:ext uri="{FF2B5EF4-FFF2-40B4-BE49-F238E27FC236}">
                <a16:creationId xmlns:a16="http://schemas.microsoft.com/office/drawing/2014/main" id="{F4972AA4-775A-47DD-A531-28B7DE79C5E7}"/>
              </a:ext>
            </a:extLst>
          </p:cNvPr>
          <p:cNvSpPr txBox="1"/>
          <p:nvPr/>
        </p:nvSpPr>
        <p:spPr>
          <a:xfrm>
            <a:off x="5086326" y="3604592"/>
            <a:ext cx="949673" cy="646331"/>
          </a:xfrm>
          <a:prstGeom prst="rect">
            <a:avLst/>
          </a:prstGeom>
          <a:noFill/>
        </p:spPr>
        <p:txBody>
          <a:bodyPr wrap="square" rtlCol="0">
            <a:spAutoFit/>
          </a:bodyPr>
          <a:lstStyle/>
          <a:p>
            <a:pPr algn="ctr"/>
            <a:r>
              <a:rPr lang="en-US" b="1" dirty="0"/>
              <a:t>WARM zone</a:t>
            </a:r>
            <a:endParaRPr lang="nl-NL" b="1" dirty="0"/>
          </a:p>
        </p:txBody>
      </p:sp>
      <p:sp>
        <p:nvSpPr>
          <p:cNvPr id="23" name="TextBox 22">
            <a:extLst>
              <a:ext uri="{FF2B5EF4-FFF2-40B4-BE49-F238E27FC236}">
                <a16:creationId xmlns:a16="http://schemas.microsoft.com/office/drawing/2014/main" id="{D79E5B83-9F63-4344-8AC7-6F4FA9BB101C}"/>
              </a:ext>
            </a:extLst>
          </p:cNvPr>
          <p:cNvSpPr txBox="1"/>
          <p:nvPr/>
        </p:nvSpPr>
        <p:spPr>
          <a:xfrm>
            <a:off x="7036380" y="3592016"/>
            <a:ext cx="821683" cy="646331"/>
          </a:xfrm>
          <a:prstGeom prst="rect">
            <a:avLst/>
          </a:prstGeom>
          <a:noFill/>
        </p:spPr>
        <p:txBody>
          <a:bodyPr wrap="square" rtlCol="0">
            <a:spAutoFit/>
          </a:bodyPr>
          <a:lstStyle/>
          <a:p>
            <a:pPr algn="ctr"/>
            <a:r>
              <a:rPr lang="en-US" b="1" dirty="0"/>
              <a:t>HOT zone</a:t>
            </a:r>
            <a:endParaRPr lang="nl-NL" b="1" dirty="0"/>
          </a:p>
        </p:txBody>
      </p:sp>
      <p:cxnSp>
        <p:nvCxnSpPr>
          <p:cNvPr id="24" name="Straight Connector 23">
            <a:extLst>
              <a:ext uri="{FF2B5EF4-FFF2-40B4-BE49-F238E27FC236}">
                <a16:creationId xmlns:a16="http://schemas.microsoft.com/office/drawing/2014/main" id="{A446977F-D83C-4903-AB6E-F8F4F359B426}"/>
              </a:ext>
            </a:extLst>
          </p:cNvPr>
          <p:cNvCxnSpPr>
            <a:stCxn id="18" idx="3"/>
          </p:cNvCxnSpPr>
          <p:nvPr/>
        </p:nvCxnSpPr>
        <p:spPr>
          <a:xfrm flipV="1">
            <a:off x="9193964" y="3786371"/>
            <a:ext cx="647868"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31C5133F-C650-4B36-B48D-E381D47CE949}"/>
              </a:ext>
            </a:extLst>
          </p:cNvPr>
          <p:cNvCxnSpPr/>
          <p:nvPr/>
        </p:nvCxnSpPr>
        <p:spPr>
          <a:xfrm flipV="1">
            <a:off x="9192262" y="4542961"/>
            <a:ext cx="647868"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A667F03-EDB6-412E-9B49-142AFED19627}"/>
              </a:ext>
            </a:extLst>
          </p:cNvPr>
          <p:cNvCxnSpPr>
            <a:cxnSpLocks/>
          </p:cNvCxnSpPr>
          <p:nvPr/>
        </p:nvCxnSpPr>
        <p:spPr>
          <a:xfrm>
            <a:off x="8264903" y="4339549"/>
            <a:ext cx="682747" cy="130620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AutoShape 46">
            <a:extLst>
              <a:ext uri="{FF2B5EF4-FFF2-40B4-BE49-F238E27FC236}">
                <a16:creationId xmlns:a16="http://schemas.microsoft.com/office/drawing/2014/main" id="{4F543099-DF1E-49E6-84CF-9A0FA4E35D81}"/>
              </a:ext>
            </a:extLst>
          </p:cNvPr>
          <p:cNvSpPr>
            <a:spLocks noChangeArrowheads="1"/>
          </p:cNvSpPr>
          <p:nvPr/>
        </p:nvSpPr>
        <p:spPr bwMode="auto">
          <a:xfrm>
            <a:off x="8947650" y="5663624"/>
            <a:ext cx="1143562" cy="127268"/>
          </a:xfrm>
          <a:prstGeom prst="roundRect">
            <a:avLst>
              <a:gd name="adj" fmla="val 16667"/>
            </a:avLst>
          </a:prstGeom>
          <a:solidFill>
            <a:schemeClr val="bg1"/>
          </a:solidFill>
          <a:ln w="9525">
            <a:noFill/>
            <a:round/>
            <a:headEnd/>
            <a:tailEnd/>
          </a:ln>
          <a:effectLst/>
        </p:spPr>
        <p:txBody>
          <a:bodyPr wrap="none" anchor="ct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algn="ctr"/>
            <a:r>
              <a:rPr lang="en-US" sz="1400" b="1" dirty="0">
                <a:latin typeface="Segoe UI" panose="020B0502040204020203" pitchFamily="34" charset="0"/>
                <a:cs typeface="Segoe UI" panose="020B0502040204020203" pitchFamily="34" charset="0"/>
              </a:rPr>
              <a:t>Centre of Incident</a:t>
            </a:r>
            <a:endParaRPr lang="es-ES" sz="1400" b="1" dirty="0">
              <a:latin typeface="Segoe UI" panose="020B0502040204020203" pitchFamily="34" charset="0"/>
              <a:cs typeface="Segoe UI" panose="020B0502040204020203" pitchFamily="34" charset="0"/>
            </a:endParaRPr>
          </a:p>
        </p:txBody>
      </p:sp>
      <p:pic>
        <p:nvPicPr>
          <p:cNvPr id="28" name="Graphic 27" descr="Medical outline">
            <a:extLst>
              <a:ext uri="{FF2B5EF4-FFF2-40B4-BE49-F238E27FC236}">
                <a16:creationId xmlns:a16="http://schemas.microsoft.com/office/drawing/2014/main" id="{79A488EA-0635-4594-B119-982666C951AF}"/>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867809" y="4787459"/>
            <a:ext cx="358586" cy="358586"/>
          </a:xfrm>
          <a:prstGeom prst="rect">
            <a:avLst/>
          </a:prstGeom>
        </p:spPr>
      </p:pic>
      <p:sp>
        <p:nvSpPr>
          <p:cNvPr id="29" name="AutoShape 46">
            <a:extLst>
              <a:ext uri="{FF2B5EF4-FFF2-40B4-BE49-F238E27FC236}">
                <a16:creationId xmlns:a16="http://schemas.microsoft.com/office/drawing/2014/main" id="{149ECC81-F345-4932-9BD6-A2EB9D490B29}"/>
              </a:ext>
            </a:extLst>
          </p:cNvPr>
          <p:cNvSpPr>
            <a:spLocks noChangeArrowheads="1"/>
          </p:cNvSpPr>
          <p:nvPr/>
        </p:nvSpPr>
        <p:spPr bwMode="auto">
          <a:xfrm>
            <a:off x="4860286" y="5656927"/>
            <a:ext cx="1143562" cy="127268"/>
          </a:xfrm>
          <a:prstGeom prst="roundRect">
            <a:avLst>
              <a:gd name="adj" fmla="val 16667"/>
            </a:avLst>
          </a:prstGeom>
          <a:noFill/>
          <a:ln w="9525">
            <a:noFill/>
            <a:round/>
            <a:headEnd/>
            <a:tailEnd/>
          </a:ln>
          <a:effectLst/>
        </p:spPr>
        <p:txBody>
          <a:bodyPr wrap="none" anchor="ct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algn="ctr"/>
            <a:r>
              <a:rPr lang="en-US" sz="1400" b="1" dirty="0">
                <a:latin typeface="Segoe UI" panose="020B0502040204020203" pitchFamily="34" charset="0"/>
                <a:cs typeface="Segoe UI" panose="020B0502040204020203" pitchFamily="34" charset="0"/>
              </a:rPr>
              <a:t>Advanced treatment</a:t>
            </a:r>
            <a:endParaRPr lang="es-ES" sz="1400" b="1" dirty="0">
              <a:latin typeface="Segoe UI" panose="020B0502040204020203" pitchFamily="34" charset="0"/>
              <a:cs typeface="Segoe UI" panose="020B0502040204020203" pitchFamily="34" charset="0"/>
            </a:endParaRPr>
          </a:p>
        </p:txBody>
      </p:sp>
      <p:sp>
        <p:nvSpPr>
          <p:cNvPr id="30" name="AutoShape 46">
            <a:extLst>
              <a:ext uri="{FF2B5EF4-FFF2-40B4-BE49-F238E27FC236}">
                <a16:creationId xmlns:a16="http://schemas.microsoft.com/office/drawing/2014/main" id="{709810C6-F11A-41FE-8E07-168D3842F04A}"/>
              </a:ext>
            </a:extLst>
          </p:cNvPr>
          <p:cNvSpPr>
            <a:spLocks noChangeArrowheads="1"/>
          </p:cNvSpPr>
          <p:nvPr/>
        </p:nvSpPr>
        <p:spPr bwMode="auto">
          <a:xfrm>
            <a:off x="6039241" y="4903118"/>
            <a:ext cx="1143562" cy="127268"/>
          </a:xfrm>
          <a:prstGeom prst="roundRect">
            <a:avLst>
              <a:gd name="adj" fmla="val 16667"/>
            </a:avLst>
          </a:prstGeom>
          <a:noFill/>
          <a:ln w="9525">
            <a:noFill/>
            <a:round/>
            <a:headEnd/>
            <a:tailEnd/>
          </a:ln>
          <a:effectLst/>
        </p:spPr>
        <p:txBody>
          <a:bodyPr wrap="none" anchor="ct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algn="ctr"/>
            <a:r>
              <a:rPr lang="en-US" sz="1400" b="1" dirty="0">
                <a:latin typeface="Segoe UI" panose="020B0502040204020203" pitchFamily="34" charset="0"/>
                <a:cs typeface="Segoe UI" panose="020B0502040204020203" pitchFamily="34" charset="0"/>
              </a:rPr>
              <a:t>Emergency Medical Treatment</a:t>
            </a:r>
            <a:endParaRPr lang="es-ES" sz="1400" b="1" dirty="0">
              <a:latin typeface="Segoe UI" panose="020B0502040204020203" pitchFamily="34" charset="0"/>
              <a:cs typeface="Segoe UI" panose="020B0502040204020203" pitchFamily="34" charset="0"/>
            </a:endParaRPr>
          </a:p>
        </p:txBody>
      </p:sp>
      <p:sp>
        <p:nvSpPr>
          <p:cNvPr id="31" name="AutoShape 46">
            <a:extLst>
              <a:ext uri="{FF2B5EF4-FFF2-40B4-BE49-F238E27FC236}">
                <a16:creationId xmlns:a16="http://schemas.microsoft.com/office/drawing/2014/main" id="{A161E0EC-A2D1-48B1-9F6D-1BD0487467C3}"/>
              </a:ext>
            </a:extLst>
          </p:cNvPr>
          <p:cNvSpPr>
            <a:spLocks noChangeArrowheads="1"/>
          </p:cNvSpPr>
          <p:nvPr/>
        </p:nvSpPr>
        <p:spPr bwMode="auto">
          <a:xfrm>
            <a:off x="6713114" y="4346326"/>
            <a:ext cx="1143562" cy="127268"/>
          </a:xfrm>
          <a:prstGeom prst="roundRect">
            <a:avLst>
              <a:gd name="adj" fmla="val 16667"/>
            </a:avLst>
          </a:prstGeom>
          <a:noFill/>
          <a:ln w="9525">
            <a:noFill/>
            <a:round/>
            <a:headEnd/>
            <a:tailEnd/>
          </a:ln>
          <a:effectLst/>
        </p:spPr>
        <p:txBody>
          <a:bodyPr wrap="none" anchor="ctr"/>
          <a:ls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a:lstStyle>
          <a:p>
            <a:pPr algn="ctr"/>
            <a:r>
              <a:rPr lang="en-US" sz="1400" b="1" dirty="0">
                <a:latin typeface="Segoe UI" panose="020B0502040204020203" pitchFamily="34" charset="0"/>
                <a:cs typeface="Segoe UI" panose="020B0502040204020203" pitchFamily="34" charset="0"/>
              </a:rPr>
              <a:t>First Aid only, </a:t>
            </a:r>
            <a:br>
              <a:rPr lang="en-US" sz="1400" b="1" dirty="0">
                <a:latin typeface="Segoe UI" panose="020B0502040204020203" pitchFamily="34" charset="0"/>
                <a:cs typeface="Segoe UI" panose="020B0502040204020203" pitchFamily="34" charset="0"/>
              </a:rPr>
            </a:br>
            <a:r>
              <a:rPr lang="en-US" sz="1400" b="1" dirty="0">
                <a:latin typeface="Segoe UI" panose="020B0502040204020203" pitchFamily="34" charset="0"/>
                <a:cs typeface="Segoe UI" panose="020B0502040204020203" pitchFamily="34" charset="0"/>
              </a:rPr>
              <a:t>evacuate!</a:t>
            </a:r>
            <a:endParaRPr lang="es-ES" sz="1400" b="1" dirty="0">
              <a:latin typeface="Segoe UI" panose="020B0502040204020203" pitchFamily="34" charset="0"/>
              <a:cs typeface="Segoe UI" panose="020B0502040204020203" pitchFamily="34" charset="0"/>
            </a:endParaRPr>
          </a:p>
        </p:txBody>
      </p:sp>
      <p:pic>
        <p:nvPicPr>
          <p:cNvPr id="32" name="Graphic 31" descr="Heart with pulse with solid fill">
            <a:extLst>
              <a:ext uri="{FF2B5EF4-FFF2-40B4-BE49-F238E27FC236}">
                <a16:creationId xmlns:a16="http://schemas.microsoft.com/office/drawing/2014/main" id="{4E6FC32B-FF4F-43CC-9916-0EF33CCE970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288147" y="4068218"/>
            <a:ext cx="458889" cy="458889"/>
          </a:xfrm>
          <a:prstGeom prst="rect">
            <a:avLst/>
          </a:prstGeom>
        </p:spPr>
      </p:pic>
    </p:spTree>
    <p:extLst>
      <p:ext uri="{BB962C8B-B14F-4D97-AF65-F5344CB8AC3E}">
        <p14:creationId xmlns:p14="http://schemas.microsoft.com/office/powerpoint/2010/main" val="15727419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62101292-2676-4FFE-98F8-FCD3A7B6CF4E}"/>
              </a:ext>
            </a:extLst>
          </p:cNvPr>
          <p:cNvSpPr>
            <a:spLocks noGrp="1"/>
          </p:cNvSpPr>
          <p:nvPr>
            <p:ph type="title"/>
          </p:nvPr>
        </p:nvSpPr>
        <p:spPr/>
        <p:txBody>
          <a:bodyPr/>
          <a:lstStyle/>
          <a:p>
            <a:r>
              <a:rPr lang="en-US" dirty="0"/>
              <a:t>Reduce the number of potential casualties </a:t>
            </a:r>
            <a:endParaRPr lang="nl-NL" dirty="0"/>
          </a:p>
        </p:txBody>
      </p:sp>
      <p:sp>
        <p:nvSpPr>
          <p:cNvPr id="10" name="Text Placeholder 9">
            <a:extLst>
              <a:ext uri="{FF2B5EF4-FFF2-40B4-BE49-F238E27FC236}">
                <a16:creationId xmlns:a16="http://schemas.microsoft.com/office/drawing/2014/main" id="{BD614AF2-A0E4-4A70-8227-2CBDD4FF6E7D}"/>
              </a:ext>
            </a:extLst>
          </p:cNvPr>
          <p:cNvSpPr>
            <a:spLocks noGrp="1"/>
          </p:cNvSpPr>
          <p:nvPr>
            <p:ph type="body" sz="quarter" idx="15"/>
          </p:nvPr>
        </p:nvSpPr>
        <p:spPr/>
        <p:txBody>
          <a:bodyPr/>
          <a:lstStyle/>
          <a:p>
            <a:r>
              <a:rPr lang="en-US" dirty="0"/>
              <a:t>Direct people outdoors to a location upwind from the release site and/or into a shelter</a:t>
            </a:r>
          </a:p>
          <a:p>
            <a:r>
              <a:rPr lang="en-US" dirty="0"/>
              <a:t>Instruct people indoors to remain in shelter and keep doors and windows shut</a:t>
            </a:r>
          </a:p>
          <a:p>
            <a:endParaRPr lang="nl-NL" dirty="0"/>
          </a:p>
        </p:txBody>
      </p:sp>
      <p:sp>
        <p:nvSpPr>
          <p:cNvPr id="4" name="Slide Number Placeholder 3">
            <a:extLst>
              <a:ext uri="{FF2B5EF4-FFF2-40B4-BE49-F238E27FC236}">
                <a16:creationId xmlns:a16="http://schemas.microsoft.com/office/drawing/2014/main" id="{EDC5ADB0-A6F4-41C5-A1FE-494B7AA603D9}"/>
              </a:ext>
            </a:extLst>
          </p:cNvPr>
          <p:cNvSpPr>
            <a:spLocks noGrp="1"/>
          </p:cNvSpPr>
          <p:nvPr>
            <p:ph type="sldNum" sz="quarter" idx="4"/>
          </p:nvPr>
        </p:nvSpPr>
        <p:spPr/>
        <p:txBody>
          <a:bodyPr/>
          <a:lstStyle/>
          <a:p>
            <a:fld id="{A814E660-BF25-4843-B2A0-93C6E2B6253B}" type="slidenum">
              <a:rPr lang="aa-ET" smtClean="0"/>
              <a:pPr/>
              <a:t>5</a:t>
            </a:fld>
            <a:endParaRPr lang="aa-ET" dirty="0"/>
          </a:p>
        </p:txBody>
      </p:sp>
      <p:sp>
        <p:nvSpPr>
          <p:cNvPr id="6" name="Footer Placeholder 3">
            <a:extLst>
              <a:ext uri="{FF2B5EF4-FFF2-40B4-BE49-F238E27FC236}">
                <a16:creationId xmlns:a16="http://schemas.microsoft.com/office/drawing/2014/main" id="{5F7CA07A-D2D8-47E7-B055-0F5220027BD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7414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TRIAGE</a:t>
            </a:r>
          </a:p>
        </p:txBody>
      </p:sp>
      <p:sp>
        <p:nvSpPr>
          <p:cNvPr id="3" name="Text Placeholder 2"/>
          <p:cNvSpPr>
            <a:spLocks noGrp="1"/>
          </p:cNvSpPr>
          <p:nvPr>
            <p:ph type="body" sz="quarter" idx="19"/>
          </p:nvPr>
        </p:nvSpPr>
        <p:spPr>
          <a:xfrm>
            <a:off x="766765" y="1408012"/>
            <a:ext cx="10682284" cy="4980001"/>
          </a:xfrm>
        </p:spPr>
        <p:txBody>
          <a:bodyPr>
            <a:normAutofit/>
          </a:bodyPr>
          <a:lstStyle/>
          <a:p>
            <a:pPr marL="88900" indent="0">
              <a:buNone/>
            </a:pPr>
            <a:r>
              <a:rPr lang="en-US" dirty="0"/>
              <a:t>Objective</a:t>
            </a:r>
          </a:p>
          <a:p>
            <a:endParaRPr lang="en-US" dirty="0"/>
          </a:p>
          <a:p>
            <a:r>
              <a:rPr lang="en-US" dirty="0"/>
              <a:t>Conventional triage:	</a:t>
            </a:r>
          </a:p>
          <a:p>
            <a:pPr lvl="1"/>
            <a:r>
              <a:rPr lang="en-GB" dirty="0"/>
              <a:t>Assign priority to those needing immediate lifesaving interventions </a:t>
            </a:r>
            <a:endParaRPr lang="en-US" dirty="0"/>
          </a:p>
          <a:p>
            <a:r>
              <a:rPr lang="en-US" dirty="0"/>
              <a:t>Disaster triage (field triage):</a:t>
            </a:r>
          </a:p>
          <a:p>
            <a:pPr lvl="1"/>
            <a:r>
              <a:rPr lang="en-GB" dirty="0"/>
              <a:t>maximise survival / minimise disability within available resources</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7" name="Footer Placeholder 3">
            <a:extLst>
              <a:ext uri="{FF2B5EF4-FFF2-40B4-BE49-F238E27FC236}">
                <a16:creationId xmlns:a16="http://schemas.microsoft.com/office/drawing/2014/main" id="{FAA65A50-3AA5-4CAA-AFC3-26FFD3736E0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42109737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grpSp>
        <p:nvGrpSpPr>
          <p:cNvPr id="14" name="Group 4">
            <a:extLst>
              <a:ext uri="{FF2B5EF4-FFF2-40B4-BE49-F238E27FC236}">
                <a16:creationId xmlns:a16="http://schemas.microsoft.com/office/drawing/2014/main" id="{6DDE1F4D-B52B-4F41-9A89-CD2D2CDA3B7B}"/>
              </a:ext>
            </a:extLst>
          </p:cNvPr>
          <p:cNvGrpSpPr>
            <a:grpSpLocks/>
          </p:cNvGrpSpPr>
          <p:nvPr/>
        </p:nvGrpSpPr>
        <p:grpSpPr bwMode="auto">
          <a:xfrm>
            <a:off x="1187453" y="1626849"/>
            <a:ext cx="6522245" cy="726754"/>
            <a:chOff x="912" y="974"/>
            <a:chExt cx="5136" cy="568"/>
          </a:xfrm>
        </p:grpSpPr>
        <p:sp>
          <p:nvSpPr>
            <p:cNvPr id="28" name="Rectangle 5">
              <a:extLst>
                <a:ext uri="{FF2B5EF4-FFF2-40B4-BE49-F238E27FC236}">
                  <a16:creationId xmlns:a16="http://schemas.microsoft.com/office/drawing/2014/main" id="{B923C63A-A997-4580-BE94-E47772FED948}"/>
                </a:ext>
              </a:extLst>
            </p:cNvPr>
            <p:cNvSpPr>
              <a:spLocks noChangeArrowheads="1"/>
            </p:cNvSpPr>
            <p:nvPr/>
          </p:nvSpPr>
          <p:spPr bwMode="auto">
            <a:xfrm>
              <a:off x="912" y="974"/>
              <a:ext cx="476" cy="568"/>
            </a:xfrm>
            <a:prstGeom prst="rect">
              <a:avLst/>
            </a:prstGeom>
            <a:solidFill>
              <a:srgbClr val="FF00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29" name="Text Box 6">
              <a:extLst>
                <a:ext uri="{FF2B5EF4-FFF2-40B4-BE49-F238E27FC236}">
                  <a16:creationId xmlns:a16="http://schemas.microsoft.com/office/drawing/2014/main" id="{27E9E805-8A21-456B-B704-8BEA464D7100}"/>
                </a:ext>
              </a:extLst>
            </p:cNvPr>
            <p:cNvSpPr txBox="1">
              <a:spLocks noChangeArrowheads="1"/>
            </p:cNvSpPr>
            <p:nvPr/>
          </p:nvSpPr>
          <p:spPr bwMode="auto">
            <a:xfrm>
              <a:off x="1668" y="1133"/>
              <a:ext cx="4380"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30" name="Text Box 7">
              <a:extLst>
                <a:ext uri="{FF2B5EF4-FFF2-40B4-BE49-F238E27FC236}">
                  <a16:creationId xmlns:a16="http://schemas.microsoft.com/office/drawing/2014/main" id="{88D3BD66-FF44-4031-9531-A21740CBA081}"/>
                </a:ext>
              </a:extLst>
            </p:cNvPr>
            <p:cNvSpPr txBox="1">
              <a:spLocks noChangeArrowheads="1"/>
            </p:cNvSpPr>
            <p:nvPr/>
          </p:nvSpPr>
          <p:spPr bwMode="auto">
            <a:xfrm>
              <a:off x="1428" y="1056"/>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15" name="Group 8">
            <a:extLst>
              <a:ext uri="{FF2B5EF4-FFF2-40B4-BE49-F238E27FC236}">
                <a16:creationId xmlns:a16="http://schemas.microsoft.com/office/drawing/2014/main" id="{3F3B07A8-6A4E-4531-85C0-2DD2F0FEA586}"/>
              </a:ext>
            </a:extLst>
          </p:cNvPr>
          <p:cNvGrpSpPr>
            <a:grpSpLocks/>
          </p:cNvGrpSpPr>
          <p:nvPr/>
        </p:nvGrpSpPr>
        <p:grpSpPr bwMode="auto">
          <a:xfrm>
            <a:off x="1187453" y="2815701"/>
            <a:ext cx="5729823" cy="726754"/>
            <a:chOff x="912" y="1720"/>
            <a:chExt cx="4512" cy="568"/>
          </a:xfrm>
        </p:grpSpPr>
        <p:sp>
          <p:nvSpPr>
            <p:cNvPr id="25" name="Rectangle 9">
              <a:extLst>
                <a:ext uri="{FF2B5EF4-FFF2-40B4-BE49-F238E27FC236}">
                  <a16:creationId xmlns:a16="http://schemas.microsoft.com/office/drawing/2014/main" id="{18A1B921-18CE-4ED6-B20B-A53E9D8AED41}"/>
                </a:ext>
              </a:extLst>
            </p:cNvPr>
            <p:cNvSpPr>
              <a:spLocks noChangeArrowheads="1"/>
            </p:cNvSpPr>
            <p:nvPr/>
          </p:nvSpPr>
          <p:spPr bwMode="auto">
            <a:xfrm>
              <a:off x="912" y="1720"/>
              <a:ext cx="476" cy="568"/>
            </a:xfrm>
            <a:prstGeom prst="rect">
              <a:avLst/>
            </a:prstGeom>
            <a:solidFill>
              <a:srgbClr val="FFFF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26" name="Text Box 10">
              <a:extLst>
                <a:ext uri="{FF2B5EF4-FFF2-40B4-BE49-F238E27FC236}">
                  <a16:creationId xmlns:a16="http://schemas.microsoft.com/office/drawing/2014/main" id="{1B8D956A-5AC7-4F82-9F5E-F0A83CA526EA}"/>
                </a:ext>
              </a:extLst>
            </p:cNvPr>
            <p:cNvSpPr txBox="1">
              <a:spLocks noChangeArrowheads="1"/>
            </p:cNvSpPr>
            <p:nvPr/>
          </p:nvSpPr>
          <p:spPr bwMode="auto">
            <a:xfrm>
              <a:off x="1668" y="1879"/>
              <a:ext cx="375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27" name="Text Box 11">
              <a:extLst>
                <a:ext uri="{FF2B5EF4-FFF2-40B4-BE49-F238E27FC236}">
                  <a16:creationId xmlns:a16="http://schemas.microsoft.com/office/drawing/2014/main" id="{DC9023B6-506F-4384-933C-DFE3C7F66B6D}"/>
                </a:ext>
              </a:extLst>
            </p:cNvPr>
            <p:cNvSpPr txBox="1">
              <a:spLocks noChangeArrowheads="1"/>
            </p:cNvSpPr>
            <p:nvPr/>
          </p:nvSpPr>
          <p:spPr bwMode="auto">
            <a:xfrm>
              <a:off x="1428" y="1802"/>
              <a:ext cx="251" cy="404"/>
            </a:xfrm>
            <a:prstGeom prst="rect">
              <a:avLst/>
            </a:prstGeom>
            <a:noFill/>
            <a:ln w="9525">
              <a:noFill/>
              <a:miter lim="800000"/>
              <a:headEnd/>
              <a:tailEnd/>
            </a:ln>
            <a:effectLst/>
          </p:spPr>
          <p:txBody>
            <a:bodyPr>
              <a:spAutoFit/>
            </a:bodyPr>
            <a:lstStyle/>
            <a:p>
              <a:pPr eaLnBrk="0" hangingPunct="0">
                <a:defRPr/>
              </a:pPr>
              <a:r>
                <a:rPr lang="sv-SE" sz="3600" b="1" dirty="0">
                  <a:effectLst>
                    <a:outerShdw blurRad="38100" dist="38100" dir="2700000" algn="tl">
                      <a:srgbClr val="000000"/>
                    </a:outerShdw>
                  </a:effectLst>
                  <a:latin typeface="Arial" charset="0"/>
                </a:rPr>
                <a:t>=</a:t>
              </a:r>
            </a:p>
          </p:txBody>
        </p:sp>
      </p:grpSp>
      <p:grpSp>
        <p:nvGrpSpPr>
          <p:cNvPr id="16" name="Group 12">
            <a:extLst>
              <a:ext uri="{FF2B5EF4-FFF2-40B4-BE49-F238E27FC236}">
                <a16:creationId xmlns:a16="http://schemas.microsoft.com/office/drawing/2014/main" id="{C648AF1A-928B-476B-8545-D63369992F2D}"/>
              </a:ext>
            </a:extLst>
          </p:cNvPr>
          <p:cNvGrpSpPr>
            <a:grpSpLocks/>
          </p:cNvGrpSpPr>
          <p:nvPr/>
        </p:nvGrpSpPr>
        <p:grpSpPr bwMode="auto">
          <a:xfrm>
            <a:off x="1187453" y="4035814"/>
            <a:ext cx="5780619" cy="726754"/>
            <a:chOff x="912" y="2596"/>
            <a:chExt cx="4552" cy="568"/>
          </a:xfrm>
        </p:grpSpPr>
        <p:sp>
          <p:nvSpPr>
            <p:cNvPr id="21" name="Rectangle 13">
              <a:extLst>
                <a:ext uri="{FF2B5EF4-FFF2-40B4-BE49-F238E27FC236}">
                  <a16:creationId xmlns:a16="http://schemas.microsoft.com/office/drawing/2014/main" id="{873D42B5-0E43-42D7-99A6-CF72C5E6287C}"/>
                </a:ext>
              </a:extLst>
            </p:cNvPr>
            <p:cNvSpPr>
              <a:spLocks noChangeArrowheads="1"/>
            </p:cNvSpPr>
            <p:nvPr/>
          </p:nvSpPr>
          <p:spPr bwMode="auto">
            <a:xfrm>
              <a:off x="912" y="2596"/>
              <a:ext cx="476" cy="568"/>
            </a:xfrm>
            <a:prstGeom prst="rect">
              <a:avLst/>
            </a:prstGeom>
            <a:solidFill>
              <a:srgbClr val="00D900"/>
            </a:solidFill>
            <a:ln w="28575">
              <a:solidFill>
                <a:schemeClr val="tx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pl-PL" altLang="pl-PL"/>
            </a:p>
          </p:txBody>
        </p:sp>
        <p:sp>
          <p:nvSpPr>
            <p:cNvPr id="22" name="Text Box 14">
              <a:extLst>
                <a:ext uri="{FF2B5EF4-FFF2-40B4-BE49-F238E27FC236}">
                  <a16:creationId xmlns:a16="http://schemas.microsoft.com/office/drawing/2014/main" id="{5B05FCA5-FFBA-48C6-B1E6-7A2EBF48814E}"/>
                </a:ext>
              </a:extLst>
            </p:cNvPr>
            <p:cNvSpPr txBox="1">
              <a:spLocks noChangeArrowheads="1"/>
            </p:cNvSpPr>
            <p:nvPr/>
          </p:nvSpPr>
          <p:spPr bwMode="auto">
            <a:xfrm>
              <a:off x="1668" y="2755"/>
              <a:ext cx="3796" cy="250"/>
            </a:xfrm>
            <a:prstGeom prst="rect">
              <a:avLst/>
            </a:prstGeom>
            <a:noFill/>
            <a:ln w="9525">
              <a:noFill/>
              <a:miter lim="800000"/>
              <a:headEnd/>
              <a:tailEnd/>
            </a:ln>
            <a:effectLst/>
          </p:spPr>
          <p:txBody>
            <a:bodyPr anchor="ctr">
              <a:spAutoFit/>
            </a:bodyPr>
            <a:lstStyle/>
            <a:p>
              <a:pPr eaLnBrk="0" hangingPunct="0">
                <a:defRPr/>
              </a:pPr>
              <a:endParaRPr lang="sv-SE" sz="2000">
                <a:effectLst>
                  <a:outerShdw blurRad="38100" dist="38100" dir="2700000" algn="tl">
                    <a:srgbClr val="000000"/>
                  </a:outerShdw>
                </a:effectLst>
              </a:endParaRPr>
            </a:p>
          </p:txBody>
        </p:sp>
        <p:sp>
          <p:nvSpPr>
            <p:cNvPr id="23" name="Text Box 15">
              <a:extLst>
                <a:ext uri="{FF2B5EF4-FFF2-40B4-BE49-F238E27FC236}">
                  <a16:creationId xmlns:a16="http://schemas.microsoft.com/office/drawing/2014/main" id="{1CCED8D8-2026-468A-A85F-D00688F58124}"/>
                </a:ext>
              </a:extLst>
            </p:cNvPr>
            <p:cNvSpPr txBox="1">
              <a:spLocks noChangeArrowheads="1"/>
            </p:cNvSpPr>
            <p:nvPr/>
          </p:nvSpPr>
          <p:spPr bwMode="auto">
            <a:xfrm>
              <a:off x="1428" y="2678"/>
              <a:ext cx="251" cy="404"/>
            </a:xfrm>
            <a:prstGeom prst="rect">
              <a:avLst/>
            </a:prstGeom>
            <a:noFill/>
            <a:ln w="9525">
              <a:noFill/>
              <a:miter lim="800000"/>
              <a:headEnd/>
              <a:tailEnd/>
            </a:ln>
            <a:effectLst/>
          </p:spPr>
          <p:txBody>
            <a:bodyPr>
              <a:spAutoFit/>
            </a:bodyPr>
            <a:lstStyle/>
            <a:p>
              <a:pPr eaLnBrk="0" hangingPunct="0">
                <a:defRPr/>
              </a:pPr>
              <a:r>
                <a:rPr lang="sv-SE" sz="3600" b="1">
                  <a:effectLst>
                    <a:outerShdw blurRad="38100" dist="38100" dir="2700000" algn="tl">
                      <a:srgbClr val="000000"/>
                    </a:outerShdw>
                  </a:effectLst>
                  <a:latin typeface="Arial" charset="0"/>
                </a:rPr>
                <a:t>=</a:t>
              </a:r>
            </a:p>
          </p:txBody>
        </p:sp>
      </p:grpSp>
      <p:sp>
        <p:nvSpPr>
          <p:cNvPr id="32" name="Text Box 20">
            <a:extLst>
              <a:ext uri="{FF2B5EF4-FFF2-40B4-BE49-F238E27FC236}">
                <a16:creationId xmlns:a16="http://schemas.microsoft.com/office/drawing/2014/main" id="{B184D10C-08F3-4075-8357-C99CB2E1830C}"/>
              </a:ext>
            </a:extLst>
          </p:cNvPr>
          <p:cNvSpPr txBox="1">
            <a:spLocks noChangeAspect="1" noChangeArrowheads="1"/>
          </p:cNvSpPr>
          <p:nvPr/>
        </p:nvSpPr>
        <p:spPr bwMode="auto">
          <a:xfrm>
            <a:off x="2265941" y="1674260"/>
            <a:ext cx="7660117" cy="658385"/>
          </a:xfrm>
          <a:prstGeom prst="rect">
            <a:avLst/>
          </a:prstGeom>
          <a:noFill/>
          <a:ln w="9525">
            <a:noFill/>
            <a:miter lim="800000"/>
            <a:headEnd/>
            <a:tailEnd/>
          </a:ln>
          <a:effectLst/>
        </p:spPr>
        <p:txBody>
          <a:bodyPr wrap="square">
            <a:spAutoFit/>
          </a:bodyPr>
          <a:lstStyle/>
          <a:p>
            <a:pPr>
              <a:lnSpc>
                <a:spcPct val="150000"/>
              </a:lnSpc>
              <a:spcBef>
                <a:spcPct val="50000"/>
              </a:spcBef>
              <a:spcAft>
                <a:spcPts val="1200"/>
              </a:spcAft>
              <a:defRPr/>
            </a:pPr>
            <a:r>
              <a:rPr lang="en-US" sz="2800" dirty="0"/>
              <a:t>Immediate (red)</a:t>
            </a:r>
          </a:p>
        </p:txBody>
      </p:sp>
      <p:sp>
        <p:nvSpPr>
          <p:cNvPr id="24" name="Title 1">
            <a:extLst>
              <a:ext uri="{FF2B5EF4-FFF2-40B4-BE49-F238E27FC236}">
                <a16:creationId xmlns:a16="http://schemas.microsoft.com/office/drawing/2014/main" id="{D6ADB725-C7A1-4B1C-B767-9C0850F64E9E}"/>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Triage Categories:</a:t>
            </a:r>
          </a:p>
        </p:txBody>
      </p:sp>
      <p:sp>
        <p:nvSpPr>
          <p:cNvPr id="33" name="Rectangle 32">
            <a:extLst>
              <a:ext uri="{FF2B5EF4-FFF2-40B4-BE49-F238E27FC236}">
                <a16:creationId xmlns:a16="http://schemas.microsoft.com/office/drawing/2014/main" id="{4EA52E26-636C-49E7-AAD8-4BD04033389D}"/>
              </a:ext>
            </a:extLst>
          </p:cNvPr>
          <p:cNvSpPr>
            <a:spLocks noChangeArrowheads="1"/>
          </p:cNvSpPr>
          <p:nvPr/>
        </p:nvSpPr>
        <p:spPr bwMode="auto">
          <a:xfrm>
            <a:off x="1192373" y="5323909"/>
            <a:ext cx="604476" cy="726754"/>
          </a:xfrm>
          <a:prstGeom prst="rect">
            <a:avLst/>
          </a:prstGeom>
          <a:solidFill>
            <a:schemeClr val="tx1"/>
          </a:solidFill>
          <a:ln w="28575">
            <a:solidFill>
              <a:schemeClr val="tx2"/>
            </a:solidFill>
            <a:miter lim="800000"/>
            <a:headEnd/>
            <a:tailEnd/>
          </a:ln>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pl-PL" sz="5400" dirty="0"/>
              <a:t>X</a:t>
            </a:r>
            <a:endParaRPr lang="pl-PL" altLang="pl-PL" sz="5400" dirty="0"/>
          </a:p>
        </p:txBody>
      </p:sp>
      <p:sp>
        <p:nvSpPr>
          <p:cNvPr id="34" name="Text Box 19">
            <a:extLst>
              <a:ext uri="{FF2B5EF4-FFF2-40B4-BE49-F238E27FC236}">
                <a16:creationId xmlns:a16="http://schemas.microsoft.com/office/drawing/2014/main" id="{5A096D51-FD29-4169-B354-1E678F8EA3F3}"/>
              </a:ext>
            </a:extLst>
          </p:cNvPr>
          <p:cNvSpPr txBox="1">
            <a:spLocks noChangeArrowheads="1"/>
          </p:cNvSpPr>
          <p:nvPr/>
        </p:nvSpPr>
        <p:spPr bwMode="auto">
          <a:xfrm>
            <a:off x="1847645" y="5428828"/>
            <a:ext cx="318747" cy="646331"/>
          </a:xfrm>
          <a:prstGeom prst="rect">
            <a:avLst/>
          </a:prstGeom>
          <a:noFill/>
          <a:ln w="9525">
            <a:noFill/>
            <a:miter lim="800000"/>
            <a:headEnd/>
            <a:tailEnd/>
          </a:ln>
          <a:effectLst/>
        </p:spPr>
        <p:txBody>
          <a:bodyPr wrap="square">
            <a:spAutoFit/>
          </a:bodyPr>
          <a:lstStyle/>
          <a:p>
            <a:pPr eaLnBrk="0" hangingPunct="0">
              <a:defRPr/>
            </a:pPr>
            <a:r>
              <a:rPr lang="sv-SE" sz="3600" b="1" dirty="0">
                <a:effectLst>
                  <a:outerShdw blurRad="38100" dist="38100" dir="2700000" algn="tl">
                    <a:srgbClr val="000000"/>
                  </a:outerShdw>
                </a:effectLst>
                <a:latin typeface="Arial" charset="0"/>
              </a:rPr>
              <a:t>=</a:t>
            </a:r>
          </a:p>
        </p:txBody>
      </p:sp>
      <p:sp>
        <p:nvSpPr>
          <p:cNvPr id="35" name="Footer Placeholder 5">
            <a:extLst>
              <a:ext uri="{FF2B5EF4-FFF2-40B4-BE49-F238E27FC236}">
                <a16:creationId xmlns:a16="http://schemas.microsoft.com/office/drawing/2014/main" id="{8F7761F3-FB69-4DDE-8219-D04F1E491727}"/>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b="0" dirty="0"/>
          </a:p>
        </p:txBody>
      </p:sp>
      <p:sp>
        <p:nvSpPr>
          <p:cNvPr id="2" name="Rectangle 1">
            <a:extLst>
              <a:ext uri="{FF2B5EF4-FFF2-40B4-BE49-F238E27FC236}">
                <a16:creationId xmlns:a16="http://schemas.microsoft.com/office/drawing/2014/main" id="{EACB2C51-B776-4E4F-BED6-0882D7B7B375}"/>
              </a:ext>
            </a:extLst>
          </p:cNvPr>
          <p:cNvSpPr/>
          <p:nvPr/>
        </p:nvSpPr>
        <p:spPr>
          <a:xfrm>
            <a:off x="6170029" y="1633883"/>
            <a:ext cx="6096000" cy="830997"/>
          </a:xfrm>
          <a:prstGeom prst="rect">
            <a:avLst/>
          </a:prstGeom>
        </p:spPr>
        <p:txBody>
          <a:bodyPr>
            <a:spAutoFit/>
          </a:bodyPr>
          <a:lstStyle/>
          <a:p>
            <a:r>
              <a:rPr lang="en-US" sz="2400" dirty="0"/>
              <a:t>Patients requiring emergency lifesaving treatment</a:t>
            </a:r>
          </a:p>
        </p:txBody>
      </p:sp>
      <p:sp>
        <p:nvSpPr>
          <p:cNvPr id="3" name="Rectangle 2">
            <a:extLst>
              <a:ext uri="{FF2B5EF4-FFF2-40B4-BE49-F238E27FC236}">
                <a16:creationId xmlns:a16="http://schemas.microsoft.com/office/drawing/2014/main" id="{52D30686-707C-4AA4-8E4A-7864793F6234}"/>
              </a:ext>
            </a:extLst>
          </p:cNvPr>
          <p:cNvSpPr/>
          <p:nvPr/>
        </p:nvSpPr>
        <p:spPr>
          <a:xfrm>
            <a:off x="2338388" y="2857377"/>
            <a:ext cx="6096000" cy="658385"/>
          </a:xfrm>
          <a:prstGeom prst="rect">
            <a:avLst/>
          </a:prstGeom>
        </p:spPr>
        <p:txBody>
          <a:bodyPr>
            <a:spAutoFit/>
          </a:bodyPr>
          <a:lstStyle/>
          <a:p>
            <a:pPr>
              <a:lnSpc>
                <a:spcPct val="150000"/>
              </a:lnSpc>
              <a:spcBef>
                <a:spcPct val="50000"/>
              </a:spcBef>
              <a:spcAft>
                <a:spcPts val="1200"/>
              </a:spcAft>
              <a:defRPr/>
            </a:pPr>
            <a:r>
              <a:rPr lang="en-US" sz="2800" dirty="0"/>
              <a:t>Delayed (yellow)</a:t>
            </a:r>
          </a:p>
        </p:txBody>
      </p:sp>
      <p:sp>
        <p:nvSpPr>
          <p:cNvPr id="5" name="Rectangle 4">
            <a:extLst>
              <a:ext uri="{FF2B5EF4-FFF2-40B4-BE49-F238E27FC236}">
                <a16:creationId xmlns:a16="http://schemas.microsoft.com/office/drawing/2014/main" id="{2ADB96FD-865C-4658-BE4E-B5F2EB0DDEF3}"/>
              </a:ext>
            </a:extLst>
          </p:cNvPr>
          <p:cNvSpPr/>
          <p:nvPr/>
        </p:nvSpPr>
        <p:spPr>
          <a:xfrm>
            <a:off x="2338388" y="4094566"/>
            <a:ext cx="6096000" cy="658385"/>
          </a:xfrm>
          <a:prstGeom prst="rect">
            <a:avLst/>
          </a:prstGeom>
        </p:spPr>
        <p:txBody>
          <a:bodyPr>
            <a:spAutoFit/>
          </a:bodyPr>
          <a:lstStyle/>
          <a:p>
            <a:pPr>
              <a:lnSpc>
                <a:spcPct val="150000"/>
              </a:lnSpc>
              <a:spcBef>
                <a:spcPct val="50000"/>
              </a:spcBef>
              <a:spcAft>
                <a:spcPts val="1200"/>
              </a:spcAft>
              <a:defRPr/>
            </a:pPr>
            <a:r>
              <a:rPr lang="en-US" sz="2800" dirty="0"/>
              <a:t>Minimal (green)</a:t>
            </a:r>
          </a:p>
        </p:txBody>
      </p:sp>
      <p:sp>
        <p:nvSpPr>
          <p:cNvPr id="7" name="Rectangle 6">
            <a:extLst>
              <a:ext uri="{FF2B5EF4-FFF2-40B4-BE49-F238E27FC236}">
                <a16:creationId xmlns:a16="http://schemas.microsoft.com/office/drawing/2014/main" id="{469C91F5-5467-4BBB-A87A-A4355CDE787A}"/>
              </a:ext>
            </a:extLst>
          </p:cNvPr>
          <p:cNvSpPr/>
          <p:nvPr/>
        </p:nvSpPr>
        <p:spPr>
          <a:xfrm>
            <a:off x="2338388" y="5345515"/>
            <a:ext cx="3844322" cy="658385"/>
          </a:xfrm>
          <a:prstGeom prst="rect">
            <a:avLst/>
          </a:prstGeom>
        </p:spPr>
        <p:txBody>
          <a:bodyPr wrap="none">
            <a:spAutoFit/>
          </a:bodyPr>
          <a:lstStyle/>
          <a:p>
            <a:pPr>
              <a:lnSpc>
                <a:spcPct val="150000"/>
              </a:lnSpc>
              <a:spcBef>
                <a:spcPct val="50000"/>
              </a:spcBef>
              <a:spcAft>
                <a:spcPts val="1200"/>
              </a:spcAft>
              <a:defRPr/>
            </a:pPr>
            <a:r>
              <a:rPr lang="en-US" sz="2800" dirty="0"/>
              <a:t>Dead/expectant (black)</a:t>
            </a:r>
          </a:p>
        </p:txBody>
      </p:sp>
      <p:sp>
        <p:nvSpPr>
          <p:cNvPr id="8" name="Rectangle 7">
            <a:extLst>
              <a:ext uri="{FF2B5EF4-FFF2-40B4-BE49-F238E27FC236}">
                <a16:creationId xmlns:a16="http://schemas.microsoft.com/office/drawing/2014/main" id="{44989184-E5A3-47E2-BEB8-97AFB42AA960}"/>
              </a:ext>
            </a:extLst>
          </p:cNvPr>
          <p:cNvSpPr/>
          <p:nvPr/>
        </p:nvSpPr>
        <p:spPr>
          <a:xfrm>
            <a:off x="6170029" y="2851558"/>
            <a:ext cx="6096000" cy="830997"/>
          </a:xfrm>
          <a:prstGeom prst="rect">
            <a:avLst/>
          </a:prstGeom>
        </p:spPr>
        <p:txBody>
          <a:bodyPr>
            <a:spAutoFit/>
          </a:bodyPr>
          <a:lstStyle/>
          <a:p>
            <a:r>
              <a:rPr lang="en-US" sz="2400" dirty="0"/>
              <a:t>Delay in medical treatment permitted, patient generally not able to walk</a:t>
            </a:r>
          </a:p>
        </p:txBody>
      </p:sp>
      <p:sp>
        <p:nvSpPr>
          <p:cNvPr id="9" name="Rectangle 8">
            <a:extLst>
              <a:ext uri="{FF2B5EF4-FFF2-40B4-BE49-F238E27FC236}">
                <a16:creationId xmlns:a16="http://schemas.microsoft.com/office/drawing/2014/main" id="{E9538D6F-DC36-408C-8D6F-78412EE5085D}"/>
              </a:ext>
            </a:extLst>
          </p:cNvPr>
          <p:cNvSpPr/>
          <p:nvPr/>
        </p:nvSpPr>
        <p:spPr>
          <a:xfrm>
            <a:off x="6170029" y="3718595"/>
            <a:ext cx="6096000" cy="1200329"/>
          </a:xfrm>
          <a:prstGeom prst="rect">
            <a:avLst/>
          </a:prstGeom>
        </p:spPr>
        <p:txBody>
          <a:bodyPr>
            <a:spAutoFit/>
          </a:bodyPr>
          <a:lstStyle/>
          <a:p>
            <a:pPr marL="88900" indent="0">
              <a:buNone/>
            </a:pPr>
            <a:endParaRPr lang="en-US" sz="2400" dirty="0"/>
          </a:p>
          <a:p>
            <a:r>
              <a:rPr lang="en-US" sz="2400" dirty="0"/>
              <a:t>Relatively minor signs and symptoms, patient able to walk independently </a:t>
            </a:r>
          </a:p>
        </p:txBody>
      </p:sp>
      <p:sp>
        <p:nvSpPr>
          <p:cNvPr id="10" name="Rectangle 9">
            <a:extLst>
              <a:ext uri="{FF2B5EF4-FFF2-40B4-BE49-F238E27FC236}">
                <a16:creationId xmlns:a16="http://schemas.microsoft.com/office/drawing/2014/main" id="{DEE9FC08-1258-4CA3-ABD8-184B347353DA}"/>
              </a:ext>
            </a:extLst>
          </p:cNvPr>
          <p:cNvSpPr/>
          <p:nvPr/>
        </p:nvSpPr>
        <p:spPr>
          <a:xfrm>
            <a:off x="6170029" y="5304299"/>
            <a:ext cx="6050110" cy="830997"/>
          </a:xfrm>
          <a:prstGeom prst="rect">
            <a:avLst/>
          </a:prstGeom>
        </p:spPr>
        <p:txBody>
          <a:bodyPr wrap="square">
            <a:spAutoFit/>
          </a:bodyPr>
          <a:lstStyle/>
          <a:p>
            <a:r>
              <a:rPr lang="en-US" sz="2400" dirty="0"/>
              <a:t>Patient lacks vital life signs and </a:t>
            </a:r>
            <a:r>
              <a:rPr lang="pl-PL" sz="2400" dirty="0"/>
              <a:t>un</a:t>
            </a:r>
            <a:r>
              <a:rPr lang="en-US" sz="2400" dirty="0"/>
              <a:t>responsive to stimuli</a:t>
            </a:r>
          </a:p>
        </p:txBody>
      </p:sp>
      <p:sp>
        <p:nvSpPr>
          <p:cNvPr id="31" name="Footer Placeholder 3">
            <a:extLst>
              <a:ext uri="{FF2B5EF4-FFF2-40B4-BE49-F238E27FC236}">
                <a16:creationId xmlns:a16="http://schemas.microsoft.com/office/drawing/2014/main" id="{60A1CC30-8DAF-4D39-9EF6-0BDB3F988ADC}"/>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9944904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p:bldP spid="2" grpId="0"/>
      <p:bldP spid="3" grpId="0"/>
      <p:bldP spid="5" grpId="0"/>
      <p:bldP spid="7"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8B857-A784-4B9B-8AE9-D3BB02D931B3}"/>
              </a:ext>
            </a:extLst>
          </p:cNvPr>
          <p:cNvSpPr>
            <a:spLocks noGrp="1"/>
          </p:cNvSpPr>
          <p:nvPr>
            <p:ph type="title"/>
          </p:nvPr>
        </p:nvSpPr>
        <p:spPr/>
        <p:txBody>
          <a:bodyPr/>
          <a:lstStyle/>
          <a:p>
            <a:r>
              <a:rPr lang="da-DK" dirty="0"/>
              <a:t>Triage Tag</a:t>
            </a:r>
            <a:br>
              <a:rPr lang="da-DK" dirty="0"/>
            </a:br>
            <a:endParaRPr lang="nl-NL" dirty="0"/>
          </a:p>
        </p:txBody>
      </p:sp>
      <p:sp>
        <p:nvSpPr>
          <p:cNvPr id="5" name="Text Placeholder 4">
            <a:extLst>
              <a:ext uri="{FF2B5EF4-FFF2-40B4-BE49-F238E27FC236}">
                <a16:creationId xmlns:a16="http://schemas.microsoft.com/office/drawing/2014/main" id="{79BCEE47-4B3E-4321-BC55-B24765B2326A}"/>
              </a:ext>
            </a:extLst>
          </p:cNvPr>
          <p:cNvSpPr>
            <a:spLocks noGrp="1"/>
          </p:cNvSpPr>
          <p:nvPr>
            <p:ph type="body" sz="quarter" idx="15"/>
          </p:nvPr>
        </p:nvSpPr>
        <p:spPr>
          <a:xfrm>
            <a:off x="766762" y="1786072"/>
            <a:ext cx="4832121" cy="4301992"/>
          </a:xfrm>
        </p:spPr>
        <p:txBody>
          <a:bodyPr/>
          <a:lstStyle/>
          <a:p>
            <a:pPr marL="88900" indent="0">
              <a:buNone/>
            </a:pPr>
            <a:r>
              <a:rPr lang="en-US" dirty="0" err="1"/>
              <a:t>Mettag</a:t>
            </a:r>
            <a:r>
              <a:rPr lang="en-US" dirty="0"/>
              <a:t> </a:t>
            </a:r>
          </a:p>
          <a:p>
            <a:r>
              <a:rPr lang="en-US" dirty="0"/>
              <a:t>AVPU – alert, verbal, painful, unresponsive </a:t>
            </a:r>
          </a:p>
          <a:p>
            <a:r>
              <a:rPr lang="en-US" dirty="0"/>
              <a:t>BP – blood pressure </a:t>
            </a:r>
          </a:p>
          <a:p>
            <a:r>
              <a:rPr lang="en-US" dirty="0"/>
              <a:t>RESP – respiratory rate.</a:t>
            </a:r>
          </a:p>
          <a:p>
            <a:pPr marL="88900" indent="0">
              <a:buNone/>
            </a:pPr>
            <a:endParaRPr lang="nl-NL" dirty="0"/>
          </a:p>
        </p:txBody>
      </p:sp>
      <p:sp>
        <p:nvSpPr>
          <p:cNvPr id="3" name="Slide Number Placeholder 2">
            <a:extLst>
              <a:ext uri="{FF2B5EF4-FFF2-40B4-BE49-F238E27FC236}">
                <a16:creationId xmlns:a16="http://schemas.microsoft.com/office/drawing/2014/main" id="{08449559-752E-49DF-A551-14124182240D}"/>
              </a:ext>
            </a:extLst>
          </p:cNvPr>
          <p:cNvSpPr>
            <a:spLocks noGrp="1"/>
          </p:cNvSpPr>
          <p:nvPr>
            <p:ph type="sldNum" sz="quarter" idx="4"/>
          </p:nvPr>
        </p:nvSpPr>
        <p:spPr/>
        <p:txBody>
          <a:bodyPr/>
          <a:lstStyle/>
          <a:p>
            <a:fld id="{A814E660-BF25-4843-B2A0-93C6E2B6253B}" type="slidenum">
              <a:rPr lang="aa-ET" smtClean="0"/>
              <a:pPr/>
              <a:t>8</a:t>
            </a:fld>
            <a:endParaRPr lang="aa-ET" dirty="0"/>
          </a:p>
        </p:txBody>
      </p:sp>
      <p:pic>
        <p:nvPicPr>
          <p:cNvPr id="6" name="Obraz 5">
            <a:extLst>
              <a:ext uri="{FF2B5EF4-FFF2-40B4-BE49-F238E27FC236}">
                <a16:creationId xmlns:a16="http://schemas.microsoft.com/office/drawing/2014/main" id="{826BFEA5-BCCA-482F-B312-EC4062EF67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98883" y="229851"/>
            <a:ext cx="5986899" cy="6249812"/>
          </a:xfrm>
          <a:prstGeom prst="rect">
            <a:avLst/>
          </a:prstGeom>
        </p:spPr>
      </p:pic>
      <p:sp>
        <p:nvSpPr>
          <p:cNvPr id="9" name="Title 1">
            <a:extLst>
              <a:ext uri="{FF2B5EF4-FFF2-40B4-BE49-F238E27FC236}">
                <a16:creationId xmlns:a16="http://schemas.microsoft.com/office/drawing/2014/main" id="{F3105D37-88BF-4F2B-8415-F04EE759F00D}"/>
              </a:ext>
            </a:extLst>
          </p:cNvPr>
          <p:cNvSpPr txBox="1">
            <a:spLocks/>
          </p:cNvSpPr>
          <p:nvPr/>
        </p:nvSpPr>
        <p:spPr>
          <a:xfrm>
            <a:off x="328640" y="800099"/>
            <a:ext cx="8105748" cy="838200"/>
          </a:xfrm>
          <a:prstGeom prst="rect">
            <a:avLst/>
          </a:prstGeom>
        </p:spPr>
        <p:txBody>
          <a:bodyPr>
            <a:normAutofit fontScale="975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endParaRPr lang="da-DK" dirty="0"/>
          </a:p>
        </p:txBody>
      </p:sp>
      <p:sp>
        <p:nvSpPr>
          <p:cNvPr id="8" name="Footer Placeholder 3">
            <a:extLst>
              <a:ext uri="{FF2B5EF4-FFF2-40B4-BE49-F238E27FC236}">
                <a16:creationId xmlns:a16="http://schemas.microsoft.com/office/drawing/2014/main" id="{0F2CFD01-396D-4428-952B-C817F7D830CB}"/>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33968552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A814E660-BF25-4843-B2A0-93C6E2B6253B}" type="slidenum">
              <a:rPr lang="en-US" smtClean="0"/>
              <a:pPr/>
              <a:t>9</a:t>
            </a:fld>
            <a:endParaRPr lang="en-US"/>
          </a:p>
        </p:txBody>
      </p:sp>
      <p:graphicFrame>
        <p:nvGraphicFramePr>
          <p:cNvPr id="7" name="Table 6">
            <a:extLst>
              <a:ext uri="{FF2B5EF4-FFF2-40B4-BE49-F238E27FC236}">
                <a16:creationId xmlns:a16="http://schemas.microsoft.com/office/drawing/2014/main" id="{DCB6643A-A639-4BE2-B1E9-962BB16B513A}"/>
              </a:ext>
            </a:extLst>
          </p:cNvPr>
          <p:cNvGraphicFramePr>
            <a:graphicFrameLocks noGrp="1"/>
          </p:cNvGraphicFramePr>
          <p:nvPr>
            <p:extLst>
              <p:ext uri="{D42A27DB-BD31-4B8C-83A1-F6EECF244321}">
                <p14:modId xmlns:p14="http://schemas.microsoft.com/office/powerpoint/2010/main" val="355259019"/>
              </p:ext>
            </p:extLst>
          </p:nvPr>
        </p:nvGraphicFramePr>
        <p:xfrm>
          <a:off x="756156" y="1444336"/>
          <a:ext cx="11184466" cy="4736060"/>
        </p:xfrm>
        <a:graphic>
          <a:graphicData uri="http://schemas.openxmlformats.org/drawingml/2006/table">
            <a:tbl>
              <a:tblPr firstRow="1" bandRow="1">
                <a:tableStyleId>{5C22544A-7EE6-4342-B048-85BDC9FD1C3A}</a:tableStyleId>
              </a:tblPr>
              <a:tblGrid>
                <a:gridCol w="412411">
                  <a:extLst>
                    <a:ext uri="{9D8B030D-6E8A-4147-A177-3AD203B41FA5}">
                      <a16:colId xmlns:a16="http://schemas.microsoft.com/office/drawing/2014/main" val="2695248708"/>
                    </a:ext>
                  </a:extLst>
                </a:gridCol>
                <a:gridCol w="1571339">
                  <a:extLst>
                    <a:ext uri="{9D8B030D-6E8A-4147-A177-3AD203B41FA5}">
                      <a16:colId xmlns:a16="http://schemas.microsoft.com/office/drawing/2014/main" val="168603791"/>
                    </a:ext>
                  </a:extLst>
                </a:gridCol>
                <a:gridCol w="9200716">
                  <a:extLst>
                    <a:ext uri="{9D8B030D-6E8A-4147-A177-3AD203B41FA5}">
                      <a16:colId xmlns:a16="http://schemas.microsoft.com/office/drawing/2014/main" val="1151341789"/>
                    </a:ext>
                  </a:extLst>
                </a:gridCol>
              </a:tblGrid>
              <a:tr h="0">
                <a:tc>
                  <a:txBody>
                    <a:bodyPr/>
                    <a:lstStyle/>
                    <a:p>
                      <a:pPr>
                        <a:lnSpc>
                          <a:spcPct val="150000"/>
                        </a:lnSpc>
                      </a:pPr>
                      <a:endParaRPr lang="nl-NL" sz="100" dirty="0"/>
                    </a:p>
                  </a:txBody>
                  <a:tcPr/>
                </a:tc>
                <a:tc>
                  <a:txBody>
                    <a:bodyPr/>
                    <a:lstStyle/>
                    <a:p>
                      <a:pPr>
                        <a:lnSpc>
                          <a:spcPct val="150000"/>
                        </a:lnSpc>
                      </a:pPr>
                      <a:endParaRPr lang="nl-NL" sz="100" dirty="0"/>
                    </a:p>
                  </a:txBody>
                  <a:tcPr/>
                </a:tc>
                <a:tc>
                  <a:txBody>
                    <a:bodyPr/>
                    <a:lstStyle/>
                    <a:p>
                      <a:pPr>
                        <a:lnSpc>
                          <a:spcPct val="150000"/>
                        </a:lnSpc>
                      </a:pPr>
                      <a:endParaRPr lang="nl-NL" sz="100" dirty="0"/>
                    </a:p>
                  </a:txBody>
                  <a:tcPr/>
                </a:tc>
                <a:extLst>
                  <a:ext uri="{0D108BD9-81ED-4DB2-BD59-A6C34878D82A}">
                    <a16:rowId xmlns:a16="http://schemas.microsoft.com/office/drawing/2014/main" val="4049778666"/>
                  </a:ext>
                </a:extLst>
              </a:tr>
              <a:tr h="370840">
                <a:tc>
                  <a:txBody>
                    <a:bodyPr/>
                    <a:lstStyle/>
                    <a:p>
                      <a:pPr algn="ctr">
                        <a:lnSpc>
                          <a:spcPct val="150000"/>
                        </a:lnSpc>
                      </a:pPr>
                      <a:r>
                        <a:rPr lang="en-US" sz="1600" b="1" dirty="0"/>
                        <a:t>A</a:t>
                      </a:r>
                    </a:p>
                  </a:txBody>
                  <a:tcPr marL="91424" marR="91424" marT="45711" marB="45711"/>
                </a:tc>
                <a:tc>
                  <a:txBody>
                    <a:bodyPr/>
                    <a:lstStyle/>
                    <a:p>
                      <a:pPr>
                        <a:lnSpc>
                          <a:spcPct val="150000"/>
                        </a:lnSpc>
                      </a:pPr>
                      <a:r>
                        <a:rPr lang="en-US" sz="1600" b="1" dirty="0"/>
                        <a:t>AIRWAY</a:t>
                      </a:r>
                    </a:p>
                  </a:txBody>
                  <a:tcPr marL="91424" marR="91424" marT="45711" marB="45711"/>
                </a:tc>
                <a:tc>
                  <a:txBody>
                    <a:bodyPr/>
                    <a:lstStyle/>
                    <a:p>
                      <a:pPr>
                        <a:lnSpc>
                          <a:spcPct val="150000"/>
                        </a:lnSpc>
                      </a:pPr>
                      <a:endParaRPr lang="en-US" sz="1600" b="0" dirty="0"/>
                    </a:p>
                    <a:p>
                      <a:pPr>
                        <a:lnSpc>
                          <a:spcPct val="150000"/>
                        </a:lnSpc>
                      </a:pPr>
                      <a:endParaRPr lang="en-US" sz="1600" b="0" dirty="0"/>
                    </a:p>
                  </a:txBody>
                  <a:tcPr marL="91424" marR="91424" marT="45711" marB="45711"/>
                </a:tc>
                <a:extLst>
                  <a:ext uri="{0D108BD9-81ED-4DB2-BD59-A6C34878D82A}">
                    <a16:rowId xmlns:a16="http://schemas.microsoft.com/office/drawing/2014/main" val="3823301257"/>
                  </a:ext>
                </a:extLst>
              </a:tr>
              <a:tr h="370840">
                <a:tc>
                  <a:txBody>
                    <a:bodyPr/>
                    <a:lstStyle/>
                    <a:p>
                      <a:pPr algn="ctr">
                        <a:lnSpc>
                          <a:spcPct val="150000"/>
                        </a:lnSpc>
                      </a:pPr>
                      <a:r>
                        <a:rPr lang="en-US" sz="1600" b="1" dirty="0"/>
                        <a:t>B</a:t>
                      </a:r>
                    </a:p>
                  </a:txBody>
                  <a:tcPr marL="91424" marR="91424" marT="45711" marB="45711"/>
                </a:tc>
                <a:tc>
                  <a:txBody>
                    <a:bodyPr/>
                    <a:lstStyle/>
                    <a:p>
                      <a:pPr>
                        <a:lnSpc>
                          <a:spcPct val="150000"/>
                        </a:lnSpc>
                      </a:pPr>
                      <a:r>
                        <a:rPr lang="en-US" sz="1600" b="1" dirty="0"/>
                        <a:t>BREATHING</a:t>
                      </a:r>
                    </a:p>
                  </a:txBody>
                  <a:tcPr marL="91424" marR="91424" marT="45711" marB="45711"/>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5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50000"/>
                        </a:lnSpc>
                        <a:spcBef>
                          <a:spcPts val="0"/>
                        </a:spcBef>
                        <a:spcAft>
                          <a:spcPts val="0"/>
                        </a:spcAft>
                        <a:buClrTx/>
                        <a:buSzTx/>
                        <a:buFontTx/>
                        <a:buNone/>
                        <a:tabLst/>
                        <a:defRPr/>
                      </a:pPr>
                      <a:endParaRPr lang="en-US" sz="1600" dirty="0"/>
                    </a:p>
                  </a:txBody>
                  <a:tcPr marL="91424" marR="91424" marT="45711" marB="45711"/>
                </a:tc>
                <a:extLst>
                  <a:ext uri="{0D108BD9-81ED-4DB2-BD59-A6C34878D82A}">
                    <a16:rowId xmlns:a16="http://schemas.microsoft.com/office/drawing/2014/main" val="2415283053"/>
                  </a:ext>
                </a:extLst>
              </a:tr>
              <a:tr h="370840">
                <a:tc>
                  <a:txBody>
                    <a:bodyPr/>
                    <a:lstStyle/>
                    <a:p>
                      <a:pPr algn="ctr">
                        <a:lnSpc>
                          <a:spcPct val="150000"/>
                        </a:lnSpc>
                      </a:pPr>
                      <a:r>
                        <a:rPr lang="en-US" sz="1600" b="1" dirty="0"/>
                        <a:t>C</a:t>
                      </a:r>
                    </a:p>
                  </a:txBody>
                  <a:tcPr marL="91424" marR="91424" marT="45711" marB="45711"/>
                </a:tc>
                <a:tc>
                  <a:txBody>
                    <a:bodyPr/>
                    <a:lstStyle/>
                    <a:p>
                      <a:pPr>
                        <a:lnSpc>
                          <a:spcPct val="150000"/>
                        </a:lnSpc>
                      </a:pPr>
                      <a:r>
                        <a:rPr lang="en-US" sz="1600" b="1" dirty="0"/>
                        <a:t>CIRCULATION</a:t>
                      </a:r>
                    </a:p>
                  </a:txBody>
                  <a:tcPr marL="91424" marR="91424" marT="45711" marB="45711"/>
                </a:tc>
                <a:tc>
                  <a:txBody>
                    <a:bodyPr/>
                    <a:lstStyle/>
                    <a:p>
                      <a:pPr>
                        <a:lnSpc>
                          <a:spcPct val="150000"/>
                        </a:lnSpc>
                      </a:pPr>
                      <a:endParaRPr lang="en-US" sz="1600" b="0" dirty="0"/>
                    </a:p>
                    <a:p>
                      <a:pPr>
                        <a:lnSpc>
                          <a:spcPct val="150000"/>
                        </a:lnSpc>
                      </a:pPr>
                      <a:endParaRPr lang="en-US" sz="1600" b="0" dirty="0"/>
                    </a:p>
                    <a:p>
                      <a:pPr>
                        <a:lnSpc>
                          <a:spcPct val="150000"/>
                        </a:lnSpc>
                      </a:pPr>
                      <a:endParaRPr lang="en-US" sz="1600" b="0" dirty="0"/>
                    </a:p>
                  </a:txBody>
                  <a:tcPr marL="91424" marR="91424" marT="45711" marB="45711"/>
                </a:tc>
                <a:extLst>
                  <a:ext uri="{0D108BD9-81ED-4DB2-BD59-A6C34878D82A}">
                    <a16:rowId xmlns:a16="http://schemas.microsoft.com/office/drawing/2014/main" val="3688861836"/>
                  </a:ext>
                </a:extLst>
              </a:tr>
              <a:tr h="370840">
                <a:tc>
                  <a:txBody>
                    <a:bodyPr/>
                    <a:lstStyle/>
                    <a:p>
                      <a:pPr algn="ctr">
                        <a:lnSpc>
                          <a:spcPct val="150000"/>
                        </a:lnSpc>
                      </a:pPr>
                      <a:r>
                        <a:rPr lang="en-US" sz="1600" b="1" dirty="0"/>
                        <a:t>D</a:t>
                      </a:r>
                    </a:p>
                  </a:txBody>
                  <a:tcPr marL="91424" marR="91424" marT="45711" marB="45711"/>
                </a:tc>
                <a:tc>
                  <a:txBody>
                    <a:bodyPr/>
                    <a:lstStyle/>
                    <a:p>
                      <a:pPr>
                        <a:lnSpc>
                          <a:spcPct val="150000"/>
                        </a:lnSpc>
                      </a:pPr>
                      <a:r>
                        <a:rPr lang="en-US" sz="1600" b="1" dirty="0"/>
                        <a:t>DISABILITY</a:t>
                      </a:r>
                    </a:p>
                  </a:txBody>
                  <a:tcPr marL="91424" marR="91424" marT="45711" marB="45711"/>
                </a:tc>
                <a:tc>
                  <a:txBody>
                    <a:bodyPr/>
                    <a:lstStyle/>
                    <a:p>
                      <a:pPr>
                        <a:lnSpc>
                          <a:spcPct val="150000"/>
                        </a:lnSpc>
                      </a:pPr>
                      <a:endParaRPr lang="en-US" sz="1600" b="0" dirty="0"/>
                    </a:p>
                    <a:p>
                      <a:pPr>
                        <a:lnSpc>
                          <a:spcPct val="150000"/>
                        </a:lnSpc>
                      </a:pPr>
                      <a:endParaRPr lang="en-US" sz="1600" b="0" dirty="0"/>
                    </a:p>
                  </a:txBody>
                  <a:tcPr marL="91424" marR="91424" marT="45711" marB="45711"/>
                </a:tc>
                <a:extLst>
                  <a:ext uri="{0D108BD9-81ED-4DB2-BD59-A6C34878D82A}">
                    <a16:rowId xmlns:a16="http://schemas.microsoft.com/office/drawing/2014/main" val="3742704816"/>
                  </a:ext>
                </a:extLst>
              </a:tr>
              <a:tr h="0">
                <a:tc>
                  <a:txBody>
                    <a:bodyPr/>
                    <a:lstStyle/>
                    <a:p>
                      <a:pPr algn="ctr">
                        <a:lnSpc>
                          <a:spcPct val="150000"/>
                        </a:lnSpc>
                      </a:pPr>
                      <a:r>
                        <a:rPr lang="en-US" sz="1600" b="1" dirty="0"/>
                        <a:t>E</a:t>
                      </a:r>
                    </a:p>
                  </a:txBody>
                  <a:tcPr marL="91424" marR="91424" marT="45711" marB="45711"/>
                </a:tc>
                <a:tc>
                  <a:txBody>
                    <a:bodyPr/>
                    <a:lstStyle/>
                    <a:p>
                      <a:pPr>
                        <a:lnSpc>
                          <a:spcPct val="150000"/>
                        </a:lnSpc>
                      </a:pPr>
                      <a:r>
                        <a:rPr lang="en-US" sz="1600" b="1" dirty="0"/>
                        <a:t>EXPOSURE</a:t>
                      </a:r>
                    </a:p>
                  </a:txBody>
                  <a:tcPr marL="91424" marR="91424" marT="45711" marB="45711"/>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endParaRPr lang="en-US" sz="1600" dirty="0"/>
                    </a:p>
                    <a:p>
                      <a:pPr marL="0" marR="0" lvl="0" indent="0" algn="l" defTabSz="914400" rtl="0" eaLnBrk="1" fontAlgn="auto" latinLnBrk="0" hangingPunct="1">
                        <a:lnSpc>
                          <a:spcPct val="150000"/>
                        </a:lnSpc>
                        <a:spcBef>
                          <a:spcPts val="0"/>
                        </a:spcBef>
                        <a:spcAft>
                          <a:spcPts val="0"/>
                        </a:spcAft>
                        <a:buClrTx/>
                        <a:buSzTx/>
                        <a:buFontTx/>
                        <a:buNone/>
                        <a:tabLst/>
                        <a:defRPr/>
                      </a:pPr>
                      <a:endParaRPr lang="en-US" sz="1600" dirty="0"/>
                    </a:p>
                  </a:txBody>
                  <a:tcPr marL="91424" marR="91424" marT="45711" marB="45711"/>
                </a:tc>
                <a:extLst>
                  <a:ext uri="{0D108BD9-81ED-4DB2-BD59-A6C34878D82A}">
                    <a16:rowId xmlns:a16="http://schemas.microsoft.com/office/drawing/2014/main" val="1392795100"/>
                  </a:ext>
                </a:extLst>
              </a:tr>
            </a:tbl>
          </a:graphicData>
        </a:graphic>
      </p:graphicFrame>
      <p:sp>
        <p:nvSpPr>
          <p:cNvPr id="8" name="Title 1">
            <a:extLst>
              <a:ext uri="{FF2B5EF4-FFF2-40B4-BE49-F238E27FC236}">
                <a16:creationId xmlns:a16="http://schemas.microsoft.com/office/drawing/2014/main" id="{C3EDD901-5865-440C-ABC9-A57697626511}"/>
              </a:ext>
            </a:extLst>
          </p:cNvPr>
          <p:cNvSpPr txBox="1">
            <a:spLocks/>
          </p:cNvSpPr>
          <p:nvPr/>
        </p:nvSpPr>
        <p:spPr>
          <a:xfrm>
            <a:off x="777369" y="458760"/>
            <a:ext cx="10658475" cy="985576"/>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endParaRPr lang="en-US" dirty="0"/>
          </a:p>
        </p:txBody>
      </p:sp>
      <p:sp>
        <p:nvSpPr>
          <p:cNvPr id="9" name="Title 1">
            <a:extLst>
              <a:ext uri="{FF2B5EF4-FFF2-40B4-BE49-F238E27FC236}">
                <a16:creationId xmlns:a16="http://schemas.microsoft.com/office/drawing/2014/main" id="{97AEBADF-D539-4BA5-93D0-4F495B88F97A}"/>
              </a:ext>
            </a:extLst>
          </p:cNvPr>
          <p:cNvSpPr>
            <a:spLocks noGrp="1"/>
          </p:cNvSpPr>
          <p:nvPr>
            <p:ph type="title"/>
          </p:nvPr>
        </p:nvSpPr>
        <p:spPr>
          <a:xfrm>
            <a:off x="766762" y="800496"/>
            <a:ext cx="10658475" cy="985576"/>
          </a:xfrm>
        </p:spPr>
        <p:txBody>
          <a:bodyPr/>
          <a:lstStyle/>
          <a:p>
            <a:r>
              <a:rPr lang="en-US" dirty="0"/>
              <a:t>ABCDE Guidance</a:t>
            </a:r>
          </a:p>
        </p:txBody>
      </p:sp>
      <p:sp>
        <p:nvSpPr>
          <p:cNvPr id="11" name="Rectangle 10">
            <a:extLst>
              <a:ext uri="{FF2B5EF4-FFF2-40B4-BE49-F238E27FC236}">
                <a16:creationId xmlns:a16="http://schemas.microsoft.com/office/drawing/2014/main" id="{82227826-773B-41BB-BC43-FAB0BC19EE11}"/>
              </a:ext>
            </a:extLst>
          </p:cNvPr>
          <p:cNvSpPr/>
          <p:nvPr/>
        </p:nvSpPr>
        <p:spPr>
          <a:xfrm>
            <a:off x="2793050" y="5413664"/>
            <a:ext cx="9147572" cy="785151"/>
          </a:xfrm>
          <a:prstGeom prst="rect">
            <a:avLst/>
          </a:prstGeom>
        </p:spPr>
        <p:txBody>
          <a:bodyPr wrap="square">
            <a:spAutoFit/>
          </a:bodyPr>
          <a:lstStyle/>
          <a:p>
            <a:pPr lvl="0">
              <a:lnSpc>
                <a:spcPct val="150000"/>
              </a:lnSpc>
              <a:defRPr/>
            </a:pPr>
            <a:r>
              <a:rPr lang="pl-PL" sz="1600" dirty="0"/>
              <a:t>Undress – look for hidden injuries</a:t>
            </a:r>
            <a:r>
              <a:rPr lang="en-US" sz="1600" dirty="0"/>
              <a:t>. To examine the patient properly, </a:t>
            </a:r>
            <a:r>
              <a:rPr lang="en-US" sz="1600" dirty="0">
                <a:solidFill>
                  <a:schemeClr val="dk1"/>
                </a:solidFill>
              </a:rPr>
              <a:t>full</a:t>
            </a:r>
            <a:r>
              <a:rPr lang="en-US" sz="1600" dirty="0"/>
              <a:t> exposure of the body may be necessary.</a:t>
            </a:r>
          </a:p>
        </p:txBody>
      </p:sp>
      <p:sp>
        <p:nvSpPr>
          <p:cNvPr id="12" name="Rectangle 11">
            <a:extLst>
              <a:ext uri="{FF2B5EF4-FFF2-40B4-BE49-F238E27FC236}">
                <a16:creationId xmlns:a16="http://schemas.microsoft.com/office/drawing/2014/main" id="{7C19DE0F-4544-47AC-99A6-FEB56AB64CE7}"/>
              </a:ext>
            </a:extLst>
          </p:cNvPr>
          <p:cNvSpPr/>
          <p:nvPr/>
        </p:nvSpPr>
        <p:spPr>
          <a:xfrm>
            <a:off x="2793049" y="4611557"/>
            <a:ext cx="9147571" cy="785151"/>
          </a:xfrm>
          <a:prstGeom prst="rect">
            <a:avLst/>
          </a:prstGeom>
        </p:spPr>
        <p:txBody>
          <a:bodyPr wrap="square">
            <a:spAutoFit/>
          </a:bodyPr>
          <a:lstStyle/>
          <a:p>
            <a:pPr>
              <a:lnSpc>
                <a:spcPct val="150000"/>
              </a:lnSpc>
            </a:pPr>
            <a:r>
              <a:rPr lang="en-US" sz="1600" dirty="0"/>
              <a:t>Rapid assessment of a person’s conscious level (APVU): </a:t>
            </a:r>
            <a:r>
              <a:rPr lang="en-US" sz="1600" b="1" dirty="0"/>
              <a:t>A</a:t>
            </a:r>
            <a:r>
              <a:rPr lang="en-US" sz="1600" dirty="0"/>
              <a:t>lert, responds to </a:t>
            </a:r>
            <a:r>
              <a:rPr lang="en-US" sz="1600" b="1" dirty="0"/>
              <a:t>V</a:t>
            </a:r>
            <a:r>
              <a:rPr lang="en-US" sz="1600" dirty="0"/>
              <a:t>ocal stimuli, responds to </a:t>
            </a:r>
            <a:r>
              <a:rPr lang="en-US" sz="1600" b="1" dirty="0"/>
              <a:t>P</a:t>
            </a:r>
            <a:r>
              <a:rPr lang="en-US" sz="1600" dirty="0"/>
              <a:t>ainful stimuli or </a:t>
            </a:r>
            <a:r>
              <a:rPr lang="en-US" sz="1600" b="1" dirty="0"/>
              <a:t>U</a:t>
            </a:r>
            <a:r>
              <a:rPr lang="en-US" sz="1600" dirty="0"/>
              <a:t>nresponsive to all stimuli</a:t>
            </a:r>
          </a:p>
        </p:txBody>
      </p:sp>
      <p:sp>
        <p:nvSpPr>
          <p:cNvPr id="13" name="Rectangle 12">
            <a:extLst>
              <a:ext uri="{FF2B5EF4-FFF2-40B4-BE49-F238E27FC236}">
                <a16:creationId xmlns:a16="http://schemas.microsoft.com/office/drawing/2014/main" id="{E090B65B-979F-4C36-B448-59375C6088BB}"/>
              </a:ext>
            </a:extLst>
          </p:cNvPr>
          <p:cNvSpPr/>
          <p:nvPr/>
        </p:nvSpPr>
        <p:spPr>
          <a:xfrm>
            <a:off x="2796620" y="3474046"/>
            <a:ext cx="9143999" cy="1154483"/>
          </a:xfrm>
          <a:prstGeom prst="rect">
            <a:avLst/>
          </a:prstGeom>
        </p:spPr>
        <p:txBody>
          <a:bodyPr wrap="square">
            <a:spAutoFit/>
          </a:bodyPr>
          <a:lstStyle/>
          <a:p>
            <a:pPr>
              <a:lnSpc>
                <a:spcPct val="150000"/>
              </a:lnSpc>
            </a:pPr>
            <a:r>
              <a:rPr lang="pl-PL" sz="1600" dirty="0"/>
              <a:t>Assess circulation</a:t>
            </a:r>
            <a:r>
              <a:rPr lang="en-US" sz="1600" dirty="0"/>
              <a:t>: Temperature (warm or cold) and color of hands and fingers (blue or pink)</a:t>
            </a:r>
            <a:r>
              <a:rPr lang="pl-PL" sz="1600" dirty="0"/>
              <a:t> Blood pressure/puls monitoring, shock, hypovolumnia. Fluids intravenously. No ventilation and proper circulation - cpr</a:t>
            </a:r>
            <a:endParaRPr lang="en-US" sz="1600" dirty="0"/>
          </a:p>
        </p:txBody>
      </p:sp>
      <p:sp>
        <p:nvSpPr>
          <p:cNvPr id="14" name="Rectangle 13">
            <a:extLst>
              <a:ext uri="{FF2B5EF4-FFF2-40B4-BE49-F238E27FC236}">
                <a16:creationId xmlns:a16="http://schemas.microsoft.com/office/drawing/2014/main" id="{1E90076B-92D3-49B2-B5DC-AEFDD0CEF1C7}"/>
              </a:ext>
            </a:extLst>
          </p:cNvPr>
          <p:cNvSpPr/>
          <p:nvPr/>
        </p:nvSpPr>
        <p:spPr>
          <a:xfrm>
            <a:off x="2793049" y="2291599"/>
            <a:ext cx="9253863" cy="1154483"/>
          </a:xfrm>
          <a:prstGeom prst="rect">
            <a:avLst/>
          </a:prstGeom>
        </p:spPr>
        <p:txBody>
          <a:bodyPr wrap="square">
            <a:spAutoFit/>
          </a:bodyPr>
          <a:lstStyle/>
          <a:p>
            <a:pPr lvl="0">
              <a:lnSpc>
                <a:spcPct val="150000"/>
              </a:lnSpc>
              <a:defRPr/>
            </a:pPr>
            <a:r>
              <a:rPr lang="en-US" sz="1600" dirty="0"/>
              <a:t>Look, listen and feel for the general signs of respiratory distress. </a:t>
            </a:r>
            <a:r>
              <a:rPr lang="pl-PL" sz="1600" dirty="0"/>
              <a:t>Assess breathing, ventilation, chest movement. If required – high flow oxygenation. Assisted ventilation. Decompression of tension pneumothorax. Draining of haemo/pneumothorax</a:t>
            </a:r>
            <a:endParaRPr lang="en-US" sz="1600" dirty="0"/>
          </a:p>
        </p:txBody>
      </p:sp>
      <p:sp>
        <p:nvSpPr>
          <p:cNvPr id="15" name="Rectangle 14">
            <a:extLst>
              <a:ext uri="{FF2B5EF4-FFF2-40B4-BE49-F238E27FC236}">
                <a16:creationId xmlns:a16="http://schemas.microsoft.com/office/drawing/2014/main" id="{56EF31E1-9D75-4AC7-96E8-17157A68C3FC}"/>
              </a:ext>
            </a:extLst>
          </p:cNvPr>
          <p:cNvSpPr/>
          <p:nvPr/>
        </p:nvSpPr>
        <p:spPr>
          <a:xfrm>
            <a:off x="2793049" y="1634109"/>
            <a:ext cx="9147570" cy="584775"/>
          </a:xfrm>
          <a:prstGeom prst="rect">
            <a:avLst/>
          </a:prstGeom>
        </p:spPr>
        <p:txBody>
          <a:bodyPr wrap="square">
            <a:spAutoFit/>
          </a:bodyPr>
          <a:lstStyle/>
          <a:p>
            <a:r>
              <a:rPr lang="pl-PL" sz="1600" dirty="0"/>
              <a:t>Talk to patient, cervical spine protection, oxygen supplementation, airway assessment llf (look, listen, feel). If required, </a:t>
            </a:r>
            <a:r>
              <a:rPr lang="en-US" sz="1600" dirty="0"/>
              <a:t>get expert help for</a:t>
            </a:r>
            <a:r>
              <a:rPr lang="pl-PL" sz="1600" dirty="0"/>
              <a:t> intubation</a:t>
            </a:r>
            <a:r>
              <a:rPr lang="en-US" sz="1600" dirty="0"/>
              <a:t> or for a</a:t>
            </a:r>
            <a:r>
              <a:rPr lang="pl-PL" sz="1600" dirty="0"/>
              <a:t>irway obstructed  cricothyrotomy.</a:t>
            </a:r>
            <a:endParaRPr lang="nl-NL" sz="1600" dirty="0"/>
          </a:p>
        </p:txBody>
      </p:sp>
      <p:sp>
        <p:nvSpPr>
          <p:cNvPr id="16" name="Footer Placeholder 3">
            <a:extLst>
              <a:ext uri="{FF2B5EF4-FFF2-40B4-BE49-F238E27FC236}">
                <a16:creationId xmlns:a16="http://schemas.microsoft.com/office/drawing/2014/main" id="{66EFA779-35D3-4779-81D5-F2198658E9E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5.6 Treatment methods of patients involved in a CBRN incident</a:t>
            </a:r>
            <a:endParaRPr lang="en-US" sz="1000" b="1" dirty="0"/>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8435</TotalTime>
  <Words>4440</Words>
  <Application>Microsoft Office PowerPoint</Application>
  <PresentationFormat>Widescreen</PresentationFormat>
  <Paragraphs>466</Paragraphs>
  <Slides>19</Slides>
  <Notes>19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19</vt:i4>
      </vt:variant>
    </vt:vector>
  </HeadingPairs>
  <TitlesOfParts>
    <vt:vector size="28" baseType="lpstr">
      <vt:lpstr>Arial</vt:lpstr>
      <vt:lpstr>Calibri</vt:lpstr>
      <vt:lpstr>FranklinGotTExtCon</vt:lpstr>
      <vt:lpstr>Georgia</vt:lpstr>
      <vt:lpstr>Segoe UI</vt:lpstr>
      <vt:lpstr>Segoe UI Semibold</vt:lpstr>
      <vt:lpstr>Tahoma</vt:lpstr>
      <vt:lpstr>Trebuchet MS</vt:lpstr>
      <vt:lpstr>Office Theme</vt:lpstr>
      <vt:lpstr>Module 5 Risk assessment on scene and hazard avoidance</vt:lpstr>
      <vt:lpstr>Learning objective</vt:lpstr>
      <vt:lpstr>Priorities at incident scene</vt:lpstr>
      <vt:lpstr>CBRNE Incident Scene </vt:lpstr>
      <vt:lpstr>Reduce the number of potential casualties </vt:lpstr>
      <vt:lpstr>TRIAGE</vt:lpstr>
      <vt:lpstr>PowerPoint Presentation</vt:lpstr>
      <vt:lpstr>Triage Tag </vt:lpstr>
      <vt:lpstr>ABCDE Guidance</vt:lpstr>
      <vt:lpstr>Decontamination </vt:lpstr>
      <vt:lpstr>Lifesaving interventions </vt:lpstr>
      <vt:lpstr>Pre-hospital treatment - Chemical agents </vt:lpstr>
      <vt:lpstr>Pre-hospital treatment - Biological agents </vt:lpstr>
      <vt:lpstr>Pre-hospital treatment – Radiological material </vt:lpstr>
      <vt:lpstr>Secondary medical evaluation</vt:lpstr>
      <vt:lpstr>Further treatment</vt:lpstr>
      <vt:lpstr>Transport to the hospital</vt:lpstr>
      <vt:lpstr>Take Home Message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assessment and Hazard Avoidance</dc:title>
  <dc:creator>Ingmar Janse</dc:creator>
  <cp:lastModifiedBy>Peter den Outer</cp:lastModifiedBy>
  <cp:revision>247</cp:revision>
  <dcterms:created xsi:type="dcterms:W3CDTF">2020-07-17T09:36:23Z</dcterms:created>
  <dcterms:modified xsi:type="dcterms:W3CDTF">2022-11-16T12:55:52Z</dcterms:modified>
</cp:coreProperties>
</file>