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ebp" ContentType="image/jpe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0"/>
  </p:notesMasterIdLst>
  <p:handoutMasterIdLst>
    <p:handoutMasterId r:id="rId31"/>
  </p:handoutMasterIdLst>
  <p:sldIdLst>
    <p:sldId id="302" r:id="rId2"/>
    <p:sldId id="256" r:id="rId3"/>
    <p:sldId id="275" r:id="rId4"/>
    <p:sldId id="277" r:id="rId5"/>
    <p:sldId id="278" r:id="rId6"/>
    <p:sldId id="279" r:id="rId7"/>
    <p:sldId id="280" r:id="rId8"/>
    <p:sldId id="281" r:id="rId9"/>
    <p:sldId id="259" r:id="rId10"/>
    <p:sldId id="283" r:id="rId11"/>
    <p:sldId id="285" r:id="rId12"/>
    <p:sldId id="284" r:id="rId13"/>
    <p:sldId id="286" r:id="rId14"/>
    <p:sldId id="287" r:id="rId15"/>
    <p:sldId id="288" r:id="rId16"/>
    <p:sldId id="289" r:id="rId17"/>
    <p:sldId id="290" r:id="rId18"/>
    <p:sldId id="291" r:id="rId19"/>
    <p:sldId id="292" r:id="rId20"/>
    <p:sldId id="293" r:id="rId21"/>
    <p:sldId id="294" r:id="rId22"/>
    <p:sldId id="295" r:id="rId23"/>
    <p:sldId id="301" r:id="rId24"/>
    <p:sldId id="297" r:id="rId25"/>
    <p:sldId id="296" r:id="rId26"/>
    <p:sldId id="298" r:id="rId27"/>
    <p:sldId id="299" r:id="rId28"/>
    <p:sldId id="30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nout de Bruin" initials="AdB" lastIdx="4" clrIdx="0">
    <p:extLst>
      <p:ext uri="{19B8F6BF-5375-455C-9EA6-DF929625EA0E}">
        <p15:presenceInfo xmlns:p15="http://schemas.microsoft.com/office/powerpoint/2012/main" userId="S::arnout.de.bruin@rivm.nl::8ff4e568-8cab-4069-bea9-4b91c2a818ee" providerId="AD"/>
      </p:ext>
    </p:extLst>
  </p:cmAuthor>
  <p:cmAuthor id="2" name="Arnout de Bruin" initials="AdB [2]" lastIdx="9" clrIdx="1">
    <p:extLst>
      <p:ext uri="{19B8F6BF-5375-455C-9EA6-DF929625EA0E}">
        <p15:presenceInfo xmlns:p15="http://schemas.microsoft.com/office/powerpoint/2012/main" userId="S-1-5-21-1049771325-2269308660-2511297033-256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44497" autoAdjust="0"/>
  </p:normalViewPr>
  <p:slideViewPr>
    <p:cSldViewPr snapToGrid="0">
      <p:cViewPr varScale="1">
        <p:scale>
          <a:sx n="46" d="100"/>
          <a:sy n="46" d="100"/>
        </p:scale>
        <p:origin x="2748" y="42"/>
      </p:cViewPr>
      <p:guideLst/>
    </p:cSldViewPr>
  </p:slideViewPr>
  <p:notesTextViewPr>
    <p:cViewPr>
      <p:scale>
        <a:sx n="125" d="100"/>
        <a:sy n="125" d="100"/>
      </p:scale>
      <p:origin x="0" y="-756"/>
    </p:cViewPr>
  </p:notesTextViewPr>
  <p:notesViewPr>
    <p:cSldViewPr snapToGrid="0" showGuides="1">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728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Notes Placeholder 4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Slide Image Placeholder 4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4389876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900" kern="1200">
        <a:solidFill>
          <a:schemeClr val="tx1"/>
        </a:solidFill>
        <a:latin typeface="+mn-lt"/>
        <a:ea typeface="+mn-ea"/>
        <a:cs typeface="+mn-cs"/>
      </a:defRPr>
    </a:lvl2pPr>
    <a:lvl3pPr marL="914400" algn="l" defTabSz="914400" rtl="0" eaLnBrk="1" latinLnBrk="0" hangingPunct="1">
      <a:defRPr sz="900" kern="1200">
        <a:solidFill>
          <a:schemeClr val="tx1"/>
        </a:solidFill>
        <a:latin typeface="+mn-lt"/>
        <a:ea typeface="+mn-ea"/>
        <a:cs typeface="+mn-cs"/>
      </a:defRPr>
    </a:lvl3pPr>
    <a:lvl4pPr marL="1371600" algn="l" defTabSz="914400" rtl="0" eaLnBrk="1" latinLnBrk="0" hangingPunct="1">
      <a:defRPr sz="900" kern="1200">
        <a:solidFill>
          <a:schemeClr val="tx1"/>
        </a:solidFill>
        <a:latin typeface="+mn-lt"/>
        <a:ea typeface="+mn-ea"/>
        <a:cs typeface="+mn-cs"/>
      </a:defRPr>
    </a:lvl4pPr>
    <a:lvl5pPr marL="1828800" algn="l" defTabSz="914400" rtl="0" eaLnBrk="1" latinLnBrk="0" hangingPunct="1">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t>Module 2: CBRN basics</a:t>
            </a:r>
          </a:p>
          <a:p>
            <a:r>
              <a:rPr lang="en-US" sz="800" b="1" kern="1200" dirty="0">
                <a:solidFill>
                  <a:schemeClr val="tx1"/>
                </a:solidFill>
                <a:effectLst/>
                <a:latin typeface="+mn-lt"/>
                <a:ea typeface="+mn-ea"/>
                <a:cs typeface="+mn-cs"/>
              </a:rPr>
              <a:t>Result</a:t>
            </a:r>
            <a:r>
              <a:rPr lang="en-US" sz="800" b="1" dirty="0"/>
              <a:t>:</a:t>
            </a:r>
            <a:r>
              <a:rPr lang="en-US" sz="800" b="0" dirty="0"/>
              <a:t> T</a:t>
            </a:r>
            <a:r>
              <a:rPr lang="en-US" sz="800" kern="1200" dirty="0">
                <a:solidFill>
                  <a:schemeClr val="tx1"/>
                </a:solidFill>
                <a:effectLst/>
                <a:latin typeface="+mn-lt"/>
                <a:ea typeface="+mn-ea"/>
                <a:cs typeface="+mn-cs"/>
              </a:rPr>
              <a:t>rainees know what the content will be of the MELODY module </a:t>
            </a:r>
            <a:r>
              <a:rPr lang="en-US" sz="800" i="0" kern="1200" dirty="0">
                <a:solidFill>
                  <a:schemeClr val="tx1"/>
                </a:solidFill>
                <a:effectLst/>
                <a:latin typeface="+mn-lt"/>
                <a:ea typeface="+mn-ea"/>
                <a:cs typeface="+mn-cs"/>
              </a:rPr>
              <a:t>2.1.1. </a:t>
            </a:r>
            <a:r>
              <a:rPr lang="en-US" sz="800" i="0" dirty="0"/>
              <a:t>Classification, properties, dispersion (including explosives), signs and triggers,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Introduce trainees to part </a:t>
            </a:r>
            <a:r>
              <a:rPr lang="en-US" sz="800" kern="1200" dirty="0">
                <a:solidFill>
                  <a:schemeClr val="tx1"/>
                </a:solidFill>
                <a:effectLst/>
                <a:latin typeface="+mn-lt"/>
                <a:ea typeface="+mn-ea"/>
                <a:cs typeface="+mn-cs"/>
              </a:rPr>
              <a:t>2.1.1 of the CBRN basics module 2.1.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This module is about c</a:t>
            </a:r>
            <a:r>
              <a:rPr lang="en-US" sz="800" dirty="0"/>
              <a:t>lassification, properties, dispersion (including explosives), signs and triggers, etc., of CBRN agents and materials.</a:t>
            </a:r>
          </a:p>
          <a:p>
            <a:r>
              <a:rPr lang="en-US" sz="800" b="0" kern="1200" dirty="0">
                <a:solidFill>
                  <a:schemeClr val="tx1"/>
                </a:solidFill>
                <a:effectLst/>
                <a:latin typeface="+mn-lt"/>
                <a:ea typeface="+mn-ea"/>
                <a:cs typeface="+mn-cs"/>
              </a:rPr>
              <a:t>This part of the curriculum will introduce a number of groups of CBRN agents: Chemical (C), Biological (B), Radiological (R) agents, and Nuclear materials. </a:t>
            </a:r>
          </a:p>
          <a:p>
            <a:r>
              <a:rPr lang="en-US" sz="800" b="0" kern="1200" dirty="0">
                <a:solidFill>
                  <a:schemeClr val="tx1"/>
                </a:solidFill>
                <a:effectLst/>
                <a:latin typeface="+mn-lt"/>
                <a:ea typeface="+mn-ea"/>
                <a:cs typeface="+mn-cs"/>
              </a:rPr>
              <a:t>Definitions used can be found in EU documentation. For instance, the EU CBRN glossary PDF and app.</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EN 17173:2020 European CBRNE glossary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u="sng" kern="1200" dirty="0">
                <a:solidFill>
                  <a:schemeClr val="tx1"/>
                </a:solidFill>
                <a:effectLst/>
                <a:latin typeface="+mn-lt"/>
                <a:ea typeface="+mn-ea"/>
                <a:cs typeface="+mn-cs"/>
              </a:rPr>
              <a:t>https://standards.iteh.ai/catalog/standards/cen/a8e8738c-16f5-4753-930a-4741cfae4e21/en-17173-2020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u="sng" kern="1200" dirty="0">
                <a:solidFill>
                  <a:schemeClr val="tx1"/>
                </a:solidFill>
                <a:effectLst/>
                <a:latin typeface="+mn-lt"/>
                <a:ea typeface="+mn-ea"/>
                <a:cs typeface="+mn-cs"/>
              </a:rPr>
              <a:t>EU CBRNE glossary (app)</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https://play.google.com/store/apps/details?id=eu.europa.publications.cbrne&amp;hl=nl&amp;gl=US</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81398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Toxicity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 the trainees known what toxicity is</a:t>
            </a:r>
          </a:p>
          <a:p>
            <a:pPr>
              <a:defRPr/>
            </a:pPr>
            <a:r>
              <a:rPr lang="en-US" sz="800" b="1" kern="1200" dirty="0">
                <a:solidFill>
                  <a:schemeClr val="tx1"/>
                </a:solidFill>
                <a:effectLst/>
                <a:latin typeface="+mn-lt"/>
                <a:ea typeface="+mn-ea"/>
                <a:cs typeface="+mn-cs"/>
              </a:rPr>
              <a:t>Instructions for the trainer:</a:t>
            </a: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This slide answers the question: “what makes a substance toxic?”. Paracelsus was a famous toxicologist in the medieval age who formulated the answer to that question. He stated it is the dose which makes a poison. In other words: all substances can be poisonous (given a high enough dose). The table gives some estimated lethal concentrations for 50% of </a:t>
            </a:r>
            <a:r>
              <a:rPr lang="en-US" sz="800" dirty="0"/>
              <a:t>people</a:t>
            </a:r>
            <a:r>
              <a:rPr lang="en-US" sz="800" kern="1200" dirty="0">
                <a:solidFill>
                  <a:schemeClr val="tx1"/>
                </a:solidFill>
                <a:effectLst/>
                <a:latin typeface="+mn-lt"/>
                <a:ea typeface="+mn-ea"/>
                <a:cs typeface="+mn-cs"/>
              </a:rPr>
              <a:t>, in </a:t>
            </a:r>
            <a:r>
              <a:rPr lang="en-US" sz="800" kern="1200" dirty="0" err="1">
                <a:solidFill>
                  <a:schemeClr val="tx1"/>
                </a:solidFill>
                <a:effectLst/>
                <a:latin typeface="+mn-lt"/>
                <a:ea typeface="+mn-ea"/>
                <a:cs typeface="+mn-cs"/>
              </a:rPr>
              <a:t>miligram</a:t>
            </a:r>
            <a:r>
              <a:rPr lang="en-US" sz="800" kern="1200" dirty="0">
                <a:solidFill>
                  <a:schemeClr val="tx1"/>
                </a:solidFill>
                <a:effectLst/>
                <a:latin typeface="+mn-lt"/>
                <a:ea typeface="+mn-ea"/>
                <a:cs typeface="+mn-cs"/>
              </a:rPr>
              <a:t> substance per kilogram bodyweight. This is an estimation based on experiments with laboratory animals and a variety in sensitivity between individuals. As can been seen, water can be lethal if enough is ingested. The Lethal dose (LD50) is expressed in mg/kg and is based on the estimated lethal dose for 50% of test animals not surviving.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 </a:t>
            </a:r>
            <a:r>
              <a:rPr lang="en-US" sz="800" i="0" kern="1200" dirty="0">
                <a:solidFill>
                  <a:schemeClr val="tx1"/>
                </a:solidFill>
                <a:effectLst/>
                <a:latin typeface="+mn-lt"/>
                <a:ea typeface="+mn-ea"/>
                <a:cs typeface="+mn-cs"/>
              </a:rPr>
              <a:t> https://en.wikipedia.org/wiki/Median_lethal_dose</a:t>
            </a:r>
          </a:p>
          <a:p>
            <a:r>
              <a:rPr lang="en-US" sz="800" b="1" kern="1200" dirty="0">
                <a:solidFill>
                  <a:schemeClr val="tx1"/>
                </a:solidFill>
                <a:effectLst/>
                <a:latin typeface="+mn-lt"/>
                <a:ea typeface="+mn-ea"/>
                <a:cs typeface="+mn-cs"/>
              </a:rPr>
              <a:t>Depicted illustration: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304511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Biological agents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the four biological groups: parasites, bacteria, viruses, and toxins.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that biological agents are categorized into four groups. Fungi are a fifth group, but not many fungi are biological agents of concern. The term biological agents implies malicious use, according to the definition in the EU-glossary (app version):  </a:t>
            </a:r>
          </a:p>
          <a:p>
            <a:pPr marL="0" indent="0">
              <a:buNone/>
            </a:pPr>
            <a:endParaRPr lang="en-US" sz="800" kern="1200" dirty="0">
              <a:solidFill>
                <a:schemeClr val="tx1"/>
              </a:solidFill>
              <a:effectLst/>
              <a:latin typeface="+mn-lt"/>
              <a:ea typeface="+mn-ea"/>
              <a:cs typeface="+mn-cs"/>
            </a:endParaRPr>
          </a:p>
          <a:p>
            <a:pPr marL="0" indent="0">
              <a:buNone/>
            </a:pPr>
            <a:r>
              <a:rPr lang="en-US" sz="800" i="1" kern="1200" dirty="0">
                <a:solidFill>
                  <a:schemeClr val="tx1"/>
                </a:solidFill>
                <a:effectLst/>
                <a:latin typeface="+mn-lt"/>
                <a:ea typeface="+mn-ea"/>
                <a:cs typeface="+mn-cs"/>
              </a:rPr>
              <a:t>Microorganisms (bacteria, viruses, fungi or endoparasites including genetically modified organisms) and biological toxins, which may induce an infection, disease, or allergy in humans, animals, or plants. Biological agents can be misused in criminal acts, bioterrorism, or biological warfare</a:t>
            </a:r>
          </a:p>
          <a:p>
            <a:pPr marL="0" indent="0">
              <a:buNone/>
            </a:pPr>
            <a:endParaRPr lang="en-US" sz="800" i="1" kern="1200" dirty="0">
              <a:solidFill>
                <a:schemeClr val="tx1"/>
              </a:solidFill>
              <a:effectLst/>
              <a:latin typeface="+mn-lt"/>
              <a:ea typeface="+mn-ea"/>
              <a:cs typeface="+mn-cs"/>
            </a:endParaRPr>
          </a:p>
          <a:p>
            <a:pPr marL="0" indent="0">
              <a:buNone/>
            </a:pPr>
            <a:r>
              <a:rPr lang="en-US" sz="800" i="0" kern="1200" dirty="0">
                <a:solidFill>
                  <a:schemeClr val="tx1"/>
                </a:solidFill>
                <a:effectLst/>
                <a:latin typeface="+mn-lt"/>
                <a:ea typeface="+mn-ea"/>
                <a:cs typeface="+mn-cs"/>
              </a:rPr>
              <a:t>Note that the definition between PDF and app differs slightly for reasons unknown (probably updates of the app). In addition, note that many biological agents can be used for benefits to human, animal, and plant health (see slide xx).</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Malaria parasite: (malaria)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Bacillus anthracis (bacterium, anthrax)</a:t>
            </a:r>
          </a:p>
          <a:p>
            <a:r>
              <a:rPr lang="en-US" sz="800" b="0" kern="1200" dirty="0">
                <a:solidFill>
                  <a:schemeClr val="tx1"/>
                </a:solidFill>
                <a:effectLst/>
                <a:latin typeface="+mn-lt"/>
                <a:ea typeface="+mn-ea"/>
                <a:cs typeface="+mn-cs"/>
              </a:rPr>
              <a:t>Ebola virus (Ebola)</a:t>
            </a:r>
          </a:p>
          <a:p>
            <a:r>
              <a:rPr lang="en-US" sz="800" b="0" kern="1200" dirty="0">
                <a:solidFill>
                  <a:schemeClr val="tx1"/>
                </a:solidFill>
                <a:effectLst/>
                <a:latin typeface="+mn-lt"/>
                <a:ea typeface="+mn-ea"/>
                <a:cs typeface="+mn-cs"/>
              </a:rPr>
              <a:t>Ricin (toxin: protein from castor beans (Ricinus </a:t>
            </a:r>
            <a:r>
              <a:rPr lang="en-US" sz="800" b="0" kern="1200" dirty="0" err="1">
                <a:solidFill>
                  <a:schemeClr val="tx1"/>
                </a:solidFill>
                <a:effectLst/>
                <a:latin typeface="+mn-lt"/>
                <a:ea typeface="+mn-ea"/>
                <a:cs typeface="+mn-cs"/>
              </a:rPr>
              <a:t>communis</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Malaria parasite: https://nl.wikipedia.org/wiki/Malaria#/media/Bestand:Mature_Plasmodium_malariae_schizont_PHIL_2715_lores.jpg</a:t>
            </a:r>
            <a:br>
              <a:rPr lang="en-US" sz="800" b="0" kern="1200" dirty="0">
                <a:solidFill>
                  <a:schemeClr val="tx1"/>
                </a:solidFill>
                <a:effectLst/>
                <a:latin typeface="+mn-lt"/>
                <a:ea typeface="+mn-ea"/>
                <a:cs typeface="+mn-cs"/>
              </a:rPr>
            </a:br>
            <a:r>
              <a:rPr lang="en-US" sz="800" b="0" kern="1200" dirty="0">
                <a:solidFill>
                  <a:schemeClr val="tx1"/>
                </a:solidFill>
                <a:effectLst/>
                <a:latin typeface="+mn-lt"/>
                <a:ea typeface="+mn-ea"/>
                <a:cs typeface="+mn-cs"/>
              </a:rPr>
              <a:t>This image is a work of the Centers for Disease Control and Prevention, part of the United States Department of Health and Human Services, the image is in the public domain.</a:t>
            </a:r>
          </a:p>
          <a:p>
            <a:r>
              <a:rPr lang="en-US" sz="800" b="0" kern="1200" dirty="0">
                <a:solidFill>
                  <a:schemeClr val="tx1"/>
                </a:solidFill>
                <a:effectLst/>
                <a:latin typeface="+mn-lt"/>
                <a:ea typeface="+mn-ea"/>
                <a:cs typeface="+mn-cs"/>
              </a:rPr>
              <a:t>Bacillus anthracis: https://commons.wikimedia.org/wiki/File:Bacillus_Anthracis.png</a:t>
            </a:r>
          </a:p>
          <a:p>
            <a:r>
              <a:rPr lang="en-US" sz="800" b="0" kern="1200" dirty="0">
                <a:solidFill>
                  <a:schemeClr val="tx1"/>
                </a:solidFill>
                <a:effectLst/>
                <a:latin typeface="+mn-lt"/>
                <a:ea typeface="+mn-ea"/>
                <a:cs typeface="+mn-cs"/>
              </a:rPr>
              <a:t>Ebola virus: https://commons.wikimedia.org/wiki/File:Ebola_virus_em.png</a:t>
            </a:r>
          </a:p>
          <a:p>
            <a:r>
              <a:rPr lang="en-US" sz="800" b="0" kern="1200" dirty="0">
                <a:solidFill>
                  <a:schemeClr val="tx1"/>
                </a:solidFill>
                <a:effectLst/>
                <a:latin typeface="+mn-lt"/>
                <a:ea typeface="+mn-ea"/>
                <a:cs typeface="+mn-cs"/>
              </a:rPr>
              <a:t>Ricin: https://commons.wikimedia.org/wiki/File:Ricin_structure_surface.png</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1382881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t>Biological agents: parasites</a:t>
            </a:r>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slides the trainees are able to recall what parasites are.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that parasites are single- or multicellular organisms that obtain nourishment and shelter from other organisms. The image shown is a light microscope photo of the malaria parasite: </a:t>
            </a:r>
            <a:r>
              <a:rPr lang="en-US" sz="800" i="1" kern="1200" dirty="0">
                <a:solidFill>
                  <a:schemeClr val="tx1"/>
                </a:solidFill>
                <a:effectLst/>
                <a:latin typeface="+mn-lt"/>
                <a:ea typeface="+mn-ea"/>
                <a:cs typeface="+mn-cs"/>
              </a:rPr>
              <a:t>Plasmodium falciparum, </a:t>
            </a:r>
            <a:r>
              <a:rPr lang="en-US" sz="800" i="0" kern="1200" dirty="0">
                <a:solidFill>
                  <a:schemeClr val="tx1"/>
                </a:solidFill>
                <a:effectLst/>
                <a:latin typeface="+mn-lt"/>
                <a:ea typeface="+mn-ea"/>
                <a:cs typeface="+mn-cs"/>
              </a:rPr>
              <a:t>which causes malaria.</a:t>
            </a:r>
          </a:p>
          <a:p>
            <a:pPr marL="0" inden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Malaria parasite: (malaria)</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Malaria parasite: https://nl.wikipedia.org/wiki/Malaria#/media/Bestand:Mature_Plasmodium_malariae_schizont_PHIL_2715_lores.jpg</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1206248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t>Biological agents: bacteria</a:t>
            </a:r>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slides the trainees are able to recall what bacteria are. </a:t>
            </a:r>
          </a:p>
          <a:p>
            <a:pPr>
              <a:defRPr/>
            </a:pPr>
            <a:r>
              <a:rPr lang="en-US" sz="800" b="1" kern="1200" dirty="0">
                <a:solidFill>
                  <a:schemeClr val="tx1"/>
                </a:solidFill>
                <a:effectLst/>
                <a:latin typeface="+mn-lt"/>
                <a:ea typeface="+mn-ea"/>
                <a:cs typeface="+mn-cs"/>
              </a:rPr>
              <a:t>Instructions for the trainer:</a:t>
            </a: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 bacteria are </a:t>
            </a:r>
            <a:r>
              <a:rPr lang="en-US" sz="800" kern="0" dirty="0"/>
              <a:t>Microscopic single-celled, self-reproducing organisms that thrive in diverse environments. </a:t>
            </a:r>
            <a:r>
              <a:rPr lang="en-US" sz="800" kern="1200" dirty="0">
                <a:solidFill>
                  <a:schemeClr val="tx1"/>
                </a:solidFill>
                <a:effectLst/>
                <a:latin typeface="+mn-lt"/>
                <a:ea typeface="+mn-ea"/>
                <a:cs typeface="+mn-cs"/>
              </a:rPr>
              <a:t>The image shown is a light microscope image of the bacterium Bacillus anthracis, which causes Anthrax and can be used as a bioweapon.</a:t>
            </a:r>
          </a:p>
          <a:p>
            <a:pPr marL="0" inden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Bacillus anthracis (bacterium, anthrax)</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Bacillus anthracis: https://commons.wikimedia.org/wiki/File:Bacillus_Anthracis.png</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802657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t>Biological agents: viruses</a:t>
            </a:r>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what viruses are.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that viruses are microscopic particles that are capable of reproducing only within a host cell and spread disease by moving from host to host. The images show electron microscope photos of (1) left: SARS-Cov2 (COVID-19) and (2) right: Ebolavirus (Ebola).</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SARS-Cov2 (COVID-19)</a:t>
            </a:r>
          </a:p>
          <a:p>
            <a:r>
              <a:rPr lang="en-US" sz="800" b="0" kern="1200" dirty="0">
                <a:solidFill>
                  <a:schemeClr val="tx1"/>
                </a:solidFill>
                <a:effectLst/>
                <a:latin typeface="+mn-lt"/>
                <a:ea typeface="+mn-ea"/>
                <a:cs typeface="+mn-cs"/>
              </a:rPr>
              <a:t>Ebola virus (Ebola)</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i="0" kern="1200" dirty="0">
                <a:solidFill>
                  <a:schemeClr val="tx1"/>
                </a:solidFill>
                <a:effectLst/>
                <a:latin typeface="+mn-lt"/>
                <a:ea typeface="+mn-ea"/>
                <a:cs typeface="+mn-cs"/>
              </a:rPr>
              <a:t>SARS-Cov2: https://en.wikipedia.org/wiki/Coronavirus</a:t>
            </a:r>
            <a:endParaRPr lang="en-US" sz="800" b="0" kern="1200" dirty="0">
              <a:solidFill>
                <a:schemeClr val="tx1"/>
              </a:solidFill>
              <a:effectLst/>
              <a:latin typeface="+mn-lt"/>
              <a:ea typeface="+mn-ea"/>
              <a:cs typeface="+mn-cs"/>
            </a:endParaRPr>
          </a:p>
          <a:p>
            <a:r>
              <a:rPr lang="en-US" sz="800" b="0" kern="1200" dirty="0">
                <a:solidFill>
                  <a:schemeClr val="tx1"/>
                </a:solidFill>
                <a:effectLst/>
                <a:latin typeface="+mn-lt"/>
                <a:ea typeface="+mn-ea"/>
                <a:cs typeface="+mn-cs"/>
              </a:rPr>
              <a:t>Ebola virus: https://commons.wikimedia.org/wiki/File:Ebola_virus_em.png</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252518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t>Biological agents: toxins</a:t>
            </a:r>
          </a:p>
          <a:p>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these slides the trainees are able to recall what biological toxins are.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that biological agents are Poisonous substances produced within living cells or organisms. Toxins are non-replicative and non-infectious, but can be extremely hazardous, even in small quantities. </a:t>
            </a:r>
          </a:p>
          <a:p>
            <a:r>
              <a:rPr lang="en-US" sz="800" kern="1200" dirty="0">
                <a:solidFill>
                  <a:schemeClr val="tx1"/>
                </a:solidFill>
                <a:effectLst/>
                <a:latin typeface="+mn-lt"/>
                <a:ea typeface="+mn-ea"/>
                <a:cs typeface="+mn-cs"/>
              </a:rPr>
              <a:t>The image left shows a model of the protein structure of the toxin ricin, which consists of two parts. The image to the right show castor beans, from which ricin can be obtained.</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Left: Clip Art of Ricin (toxin: protein from castor beans (</a:t>
            </a:r>
            <a:r>
              <a:rPr lang="en-US" sz="800" b="0" i="1" kern="1200" dirty="0">
                <a:solidFill>
                  <a:schemeClr val="tx1"/>
                </a:solidFill>
                <a:effectLst/>
                <a:latin typeface="+mn-lt"/>
                <a:ea typeface="+mn-ea"/>
                <a:cs typeface="+mn-cs"/>
              </a:rPr>
              <a:t>Ricinus communis</a:t>
            </a:r>
            <a:r>
              <a:rPr lang="en-US" sz="800" b="0" kern="1200" dirty="0">
                <a:solidFill>
                  <a:schemeClr val="tx1"/>
                </a:solidFill>
                <a:effectLst/>
                <a:latin typeface="+mn-lt"/>
                <a:ea typeface="+mn-ea"/>
                <a:cs typeface="+mn-cs"/>
              </a:rPr>
              <a:t>))</a:t>
            </a:r>
          </a:p>
          <a:p>
            <a:r>
              <a:rPr lang="en-US" sz="800" b="0" kern="1200" dirty="0">
                <a:solidFill>
                  <a:schemeClr val="tx1"/>
                </a:solidFill>
                <a:effectLst/>
                <a:latin typeface="+mn-lt"/>
                <a:ea typeface="+mn-ea"/>
                <a:cs typeface="+mn-cs"/>
              </a:rPr>
              <a:t>Right: photo of Castor beans (</a:t>
            </a:r>
            <a:r>
              <a:rPr lang="en-US" sz="800" b="0" i="1" kern="1200" dirty="0">
                <a:solidFill>
                  <a:schemeClr val="tx1"/>
                </a:solidFill>
                <a:effectLst/>
                <a:latin typeface="+mn-lt"/>
                <a:ea typeface="+mn-ea"/>
                <a:cs typeface="+mn-cs"/>
              </a:rPr>
              <a:t>Ricinus communis</a:t>
            </a:r>
            <a:r>
              <a:rPr lang="en-US" sz="800" b="0" kern="1200" dirty="0">
                <a:solidFill>
                  <a:schemeClr val="tx1"/>
                </a:solidFill>
                <a:effectLst/>
                <a:latin typeface="+mn-lt"/>
                <a:ea typeface="+mn-ea"/>
                <a:cs typeface="+mn-cs"/>
              </a:rPr>
              <a:t>) This image from 1966, depicted a castor bean, Ricinus communis, still life, composed of numbers of spiny seed pods, and a freed castor beans scattered about the setting. Castor beans contain the water soluble, highly toxic poison known as ricin</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Ricin: https://commons.wikimedia.org/wiki/File:Ricin_structure_surface.png</a:t>
            </a:r>
          </a:p>
          <a:p>
            <a:r>
              <a:rPr lang="en-US" sz="800" b="0" kern="1200" dirty="0">
                <a:solidFill>
                  <a:schemeClr val="tx1"/>
                </a:solidFill>
                <a:effectLst/>
                <a:latin typeface="+mn-lt"/>
                <a:ea typeface="+mn-ea"/>
                <a:cs typeface="+mn-cs"/>
              </a:rPr>
              <a:t>Castor beans: https://unsplash.com/photos/JHBeYRbU9Pc. Copyright free image CDC</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2246655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Properties of biological agents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these slides the trainees are able to recall that not all biological agents are pathogenic (disease causing), and that some even have beneficiary properties.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that </a:t>
            </a:r>
            <a:r>
              <a:rPr lang="en-US" sz="800" u="none" kern="1200" dirty="0">
                <a:solidFill>
                  <a:schemeClr val="tx1"/>
                </a:solidFill>
                <a:effectLst/>
                <a:latin typeface="+mn-lt"/>
                <a:ea typeface="+mn-ea"/>
                <a:cs typeface="+mn-cs"/>
              </a:rPr>
              <a:t>there are pathogenic (diseases causing), and non-pathogenic biological agents</a:t>
            </a:r>
            <a:r>
              <a:rPr lang="en-US" sz="800" kern="1200" dirty="0">
                <a:solidFill>
                  <a:schemeClr val="tx1"/>
                </a:solidFill>
                <a:effectLst/>
                <a:latin typeface="+mn-lt"/>
                <a:ea typeface="+mn-ea"/>
                <a:cs typeface="+mn-cs"/>
              </a:rPr>
              <a:t>. The last group even has beneficiary properties, for instance in pharmacy and the food industry. Fungi especially are generally more beneficial than pathogenic to humans, although in agriculture a number of fungi can be pathogenic to many plant species. </a:t>
            </a:r>
            <a:r>
              <a:rPr lang="en-US" sz="800" b="0" kern="1200" dirty="0">
                <a:solidFill>
                  <a:schemeClr val="tx1"/>
                </a:solidFill>
                <a:effectLst/>
                <a:latin typeface="+mn-lt"/>
                <a:ea typeface="+mn-ea"/>
                <a:cs typeface="+mn-cs"/>
              </a:rPr>
              <a:t>Images represent a dairy product containing bacteria (Yakult), bread, beer, produced using yeast, and antibiotics obtained from fungi or genetically modified organisms.</a:t>
            </a:r>
            <a:endParaRPr lang="en-US" sz="80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US" sz="800" b="0" i="0" u="none" strike="noStrike" kern="1200" dirty="0">
                <a:solidFill>
                  <a:schemeClr val="tx1"/>
                </a:solidFill>
                <a:effectLst/>
                <a:latin typeface="+mn-lt"/>
                <a:ea typeface="+mn-ea"/>
                <a:cs typeface="+mn-cs"/>
              </a:rPr>
              <a:t>Beneficial biological agents in consumer products:</a:t>
            </a:r>
          </a:p>
          <a:p>
            <a:r>
              <a:rPr lang="en-US" sz="800" b="0" i="0" u="none" strike="noStrike" kern="1200" dirty="0">
                <a:solidFill>
                  <a:schemeClr val="tx1"/>
                </a:solidFill>
                <a:effectLst/>
                <a:latin typeface="+mn-lt"/>
                <a:ea typeface="+mn-ea"/>
                <a:cs typeface="+mn-cs"/>
              </a:rPr>
              <a:t>A bottle of Yakult </a:t>
            </a:r>
          </a:p>
          <a:p>
            <a:r>
              <a:rPr lang="en-US" sz="800" b="0" i="0" u="none" strike="noStrike" kern="1200" dirty="0">
                <a:solidFill>
                  <a:schemeClr val="tx1"/>
                </a:solidFill>
                <a:effectLst/>
                <a:latin typeface="+mn-lt"/>
                <a:ea typeface="+mn-ea"/>
                <a:cs typeface="+mn-cs"/>
              </a:rPr>
              <a:t>Banana Bread Beer </a:t>
            </a:r>
          </a:p>
          <a:p>
            <a:r>
              <a:rPr lang="en-US" sz="800" b="0" i="0" u="none" strike="noStrike" kern="1200" dirty="0">
                <a:solidFill>
                  <a:schemeClr val="tx1"/>
                </a:solidFill>
                <a:effectLst/>
                <a:latin typeface="+mn-lt"/>
                <a:ea typeface="+mn-ea"/>
                <a:cs typeface="+mn-cs"/>
              </a:rPr>
              <a:t>Strip of pills on the box.</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"Yakult" by </a:t>
            </a:r>
            <a:r>
              <a:rPr lang="en-US" sz="800" b="0" i="0" u="none" strike="noStrike" kern="1200" dirty="0" err="1">
                <a:solidFill>
                  <a:schemeClr val="tx1"/>
                </a:solidFill>
                <a:effectLst/>
                <a:latin typeface="+mn-lt"/>
                <a:ea typeface="+mn-ea"/>
                <a:cs typeface="+mn-cs"/>
              </a:rPr>
              <a:t>AyelVee</a:t>
            </a:r>
            <a:r>
              <a:rPr lang="en-US" sz="800" b="0" i="0" u="none" strike="noStrike" kern="1200" dirty="0">
                <a:solidFill>
                  <a:schemeClr val="tx1"/>
                </a:solidFill>
                <a:effectLst/>
                <a:latin typeface="+mn-lt"/>
                <a:ea typeface="+mn-ea"/>
                <a:cs typeface="+mn-cs"/>
              </a:rPr>
              <a:t> https://www.flickr.com/photos/11013316@N07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licensed under CC BY-NC 2.0  </a:t>
            </a:r>
            <a:r>
              <a:rPr lang="en-US" sz="800" b="0" kern="1200" dirty="0">
                <a:solidFill>
                  <a:schemeClr val="tx1"/>
                </a:solidFill>
                <a:effectLst/>
                <a:latin typeface="+mn-lt"/>
                <a:ea typeface="+mn-ea"/>
                <a:cs typeface="+mn-cs"/>
              </a:rPr>
              <a:t>https://search.creativecommons.org/photos/717972cc-f8ba-4ba3-b148-fd2febf3780f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"Banana Bread Beer" by Schlüsselbein2007 https://www.flickr.com/photos/23860276@N05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licensed under CC BY 2.0  </a:t>
            </a:r>
            <a:r>
              <a:rPr lang="en-US" sz="800" b="0" kern="1200" dirty="0">
                <a:solidFill>
                  <a:schemeClr val="tx1"/>
                </a:solidFill>
                <a:effectLst/>
                <a:latin typeface="+mn-lt"/>
                <a:ea typeface="+mn-ea"/>
                <a:cs typeface="+mn-cs"/>
              </a:rPr>
              <a:t>https://search.creativecommons.org/photos/12cdaeaa-0ecc-45c8-bdf7-aa81eef40e6b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"Strip of pills on the box." by shixart1985  https://www.flickr.com/photos/156445661@N02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strike="noStrike" kern="1200" dirty="0">
                <a:solidFill>
                  <a:schemeClr val="tx1"/>
                </a:solidFill>
                <a:effectLst/>
                <a:latin typeface="+mn-lt"/>
                <a:ea typeface="+mn-ea"/>
                <a:cs typeface="+mn-cs"/>
              </a:rPr>
              <a:t>licensed under CC BY 2.0 </a:t>
            </a:r>
            <a:r>
              <a:rPr lang="en-US" sz="800" b="0" kern="1200" dirty="0">
                <a:solidFill>
                  <a:schemeClr val="tx1"/>
                </a:solidFill>
                <a:effectLst/>
                <a:latin typeface="+mn-lt"/>
                <a:ea typeface="+mn-ea"/>
                <a:cs typeface="+mn-cs"/>
              </a:rPr>
              <a:t>https://search.creativecommons.org/photos/3b294ac8-3bbd-4eb0-8471-ee286744a554</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514357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Properties of biological agents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that pathogenic (disease causing) biological agents can be divided into two groups that are harmful to humans: zoonoses and human pathogens. </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endParaRPr lang="en-US" sz="800" dirty="0"/>
          </a:p>
          <a:p>
            <a:r>
              <a:rPr lang="en-US" sz="800" kern="1200" dirty="0">
                <a:solidFill>
                  <a:schemeClr val="tx1"/>
                </a:solidFill>
                <a:effectLst/>
                <a:latin typeface="+mn-lt"/>
                <a:ea typeface="+mn-ea"/>
                <a:cs typeface="+mn-cs"/>
              </a:rPr>
              <a:t>Explain that there are four main groups of </a:t>
            </a:r>
            <a:r>
              <a:rPr lang="en-US" sz="800" u="none" kern="1200" dirty="0">
                <a:solidFill>
                  <a:schemeClr val="tx1"/>
                </a:solidFill>
                <a:effectLst/>
                <a:latin typeface="+mn-lt"/>
                <a:ea typeface="+mn-ea"/>
                <a:cs typeface="+mn-cs"/>
              </a:rPr>
              <a:t>pathogenic (</a:t>
            </a:r>
            <a:r>
              <a:rPr lang="en-US" sz="800" dirty="0"/>
              <a:t>disease </a:t>
            </a:r>
            <a:r>
              <a:rPr lang="en-US" sz="800" u="none" kern="1200" dirty="0">
                <a:solidFill>
                  <a:schemeClr val="tx1"/>
                </a:solidFill>
                <a:effectLst/>
                <a:latin typeface="+mn-lt"/>
                <a:ea typeface="+mn-ea"/>
                <a:cs typeface="+mn-cs"/>
              </a:rPr>
              <a:t>causing) biological agents.</a:t>
            </a:r>
          </a:p>
          <a:p>
            <a:r>
              <a:rPr lang="en-US" sz="800" u="none" kern="1200" dirty="0">
                <a:solidFill>
                  <a:schemeClr val="tx1"/>
                </a:solidFill>
                <a:effectLst/>
                <a:latin typeface="+mn-lt"/>
                <a:ea typeface="+mn-ea"/>
                <a:cs typeface="+mn-cs"/>
              </a:rPr>
              <a:t>Plant pathogens:	harmful to plants only, not to humans</a:t>
            </a:r>
          </a:p>
          <a:p>
            <a:r>
              <a:rPr lang="en-US" sz="800" u="none" kern="1200" dirty="0">
                <a:solidFill>
                  <a:schemeClr val="tx1"/>
                </a:solidFill>
                <a:effectLst/>
                <a:latin typeface="+mn-lt"/>
                <a:ea typeface="+mn-ea"/>
                <a:cs typeface="+mn-cs"/>
              </a:rPr>
              <a:t>Animal pathogens:	harmful to animals only, not to humans</a:t>
            </a:r>
          </a:p>
          <a:p>
            <a:r>
              <a:rPr lang="en-US" sz="800" u="none" kern="1200" dirty="0">
                <a:solidFill>
                  <a:schemeClr val="tx1"/>
                </a:solidFill>
                <a:effectLst/>
                <a:latin typeface="+mn-lt"/>
                <a:ea typeface="+mn-ea"/>
                <a:cs typeface="+mn-cs"/>
              </a:rPr>
              <a:t>Zoonoses:	pathogens transmitted from animals to humans</a:t>
            </a:r>
          </a:p>
          <a:p>
            <a:r>
              <a:rPr lang="en-US" sz="800" u="none" kern="1200" dirty="0">
                <a:solidFill>
                  <a:schemeClr val="tx1"/>
                </a:solidFill>
                <a:effectLst/>
                <a:latin typeface="+mn-lt"/>
                <a:ea typeface="+mn-ea"/>
                <a:cs typeface="+mn-cs"/>
              </a:rPr>
              <a:t>Human pathogens:	harmful to humans only </a:t>
            </a:r>
          </a:p>
          <a:p>
            <a:endParaRPr lang="en-US" sz="800" u="none" kern="1200" dirty="0">
              <a:solidFill>
                <a:schemeClr val="tx1"/>
              </a:solidFill>
              <a:effectLst/>
              <a:latin typeface="+mn-lt"/>
              <a:ea typeface="+mn-ea"/>
              <a:cs typeface="+mn-cs"/>
            </a:endParaRPr>
          </a:p>
          <a:p>
            <a:r>
              <a:rPr lang="en-US" sz="800" u="none" kern="1200" dirty="0">
                <a:solidFill>
                  <a:schemeClr val="tx1"/>
                </a:solidFill>
                <a:effectLst/>
                <a:latin typeface="+mn-lt"/>
                <a:ea typeface="+mn-ea"/>
                <a:cs typeface="+mn-cs"/>
              </a:rPr>
              <a:t>Pathogenic biological agents for humans can be categorized into two groups: zoonoses and human pathogens. Zoonoses are parasites, bacteria and viruses that originate from animals and are harmful for humans as well. Human pathogens are parasites, bacteria, viruses that originate from humans and are detrimental to humans only</a:t>
            </a:r>
            <a:r>
              <a:rPr lang="en-US" sz="800" kern="1200" dirty="0">
                <a:solidFill>
                  <a:schemeClr val="tx1"/>
                </a:solidFill>
                <a:effectLst/>
                <a:latin typeface="+mn-lt"/>
                <a:ea typeface="+mn-ea"/>
                <a:cs typeface="+mn-cs"/>
              </a:rPr>
              <a:t>. The pathogenic biological agent groups within the red box (zoonoses and human pathogens) are the primary focus within MELODY.</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1043022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Dispersal Biological weapons</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a number of bacteria, viruses, and toxins that can be used as biological </a:t>
            </a:r>
            <a:r>
              <a:rPr lang="en-US" sz="800" dirty="0"/>
              <a:t>weapons</a:t>
            </a:r>
            <a:r>
              <a:rPr lang="en-US" sz="800" u="none" kern="1200" dirty="0">
                <a:solidFill>
                  <a:schemeClr val="tx1"/>
                </a:solidFill>
                <a:effectLst/>
                <a:latin typeface="+mn-lt"/>
                <a:ea typeface="+mn-ea"/>
                <a:cs typeface="+mn-cs"/>
              </a:rPr>
              <a:t>.</a:t>
            </a:r>
            <a:r>
              <a:rPr lang="en-US" sz="80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a:t>
            </a:r>
            <a:r>
              <a:rPr lang="en-US" sz="800" u="none" kern="1200" dirty="0">
                <a:solidFill>
                  <a:schemeClr val="tx1"/>
                </a:solidFill>
                <a:effectLst/>
                <a:latin typeface="+mn-lt"/>
                <a:ea typeface="+mn-ea"/>
                <a:cs typeface="+mn-cs"/>
              </a:rPr>
              <a:t>that </a:t>
            </a:r>
            <a:r>
              <a:rPr lang="en-US" sz="800" kern="1200" dirty="0">
                <a:solidFill>
                  <a:schemeClr val="tx1"/>
                </a:solidFill>
                <a:effectLst/>
                <a:latin typeface="+mn-lt"/>
                <a:ea typeface="+mn-ea"/>
                <a:cs typeface="+mn-cs"/>
              </a:rPr>
              <a:t>a number of bacteria, viruses, and toxins can be used as biological </a:t>
            </a:r>
            <a:r>
              <a:rPr lang="en-US" sz="800" dirty="0"/>
              <a:t>weapons</a:t>
            </a:r>
            <a:r>
              <a:rPr lang="en-US" sz="800" u="none" kern="1200" dirty="0">
                <a:solidFill>
                  <a:schemeClr val="tx1"/>
                </a:solidFill>
                <a:effectLst/>
                <a:latin typeface="+mn-lt"/>
                <a:ea typeface="+mn-ea"/>
                <a:cs typeface="+mn-cs"/>
              </a:rPr>
              <a:t>. Note that most of the biological weapons ever designed are based on zoonoses. The image depicts a very potent toxin used in medicine. It shows that botulinum toxin can be used as a biological weapon and in medicine. Note that it is  </a:t>
            </a:r>
            <a:r>
              <a:rPr lang="en-US" sz="800" dirty="0"/>
              <a:t>particularly </a:t>
            </a:r>
            <a:r>
              <a:rPr lang="en-US" sz="800" u="none" kern="1200" dirty="0">
                <a:solidFill>
                  <a:schemeClr val="tx1"/>
                </a:solidFill>
                <a:effectLst/>
                <a:latin typeface="+mn-lt"/>
                <a:ea typeface="+mn-ea"/>
                <a:cs typeface="+mn-cs"/>
              </a:rPr>
              <a:t>interesting, because botulin toxin is the most potent toxin that exists and can both be used </a:t>
            </a:r>
            <a:r>
              <a:rPr lang="en-US" sz="800" dirty="0"/>
              <a:t>beneficially </a:t>
            </a:r>
            <a:r>
              <a:rPr lang="en-US" sz="800" u="none" kern="1200" dirty="0">
                <a:solidFill>
                  <a:schemeClr val="tx1"/>
                </a:solidFill>
                <a:effectLst/>
                <a:latin typeface="+mn-lt"/>
                <a:ea typeface="+mn-ea"/>
                <a:cs typeface="+mn-cs"/>
              </a:rPr>
              <a:t>and as a weapon. </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Bottle of Botox</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kern="1200" dirty="0">
                <a:solidFill>
                  <a:schemeClr val="tx1"/>
                </a:solidFill>
                <a:effectLst/>
                <a:latin typeface="+mn-lt"/>
                <a:ea typeface="+mn-ea"/>
                <a:cs typeface="+mn-cs"/>
              </a:rPr>
              <a:t>"6455 Botox" by </a:t>
            </a:r>
            <a:r>
              <a:rPr lang="en-US" sz="800" b="0" i="0" u="none" kern="1200" dirty="0" err="1">
                <a:solidFill>
                  <a:schemeClr val="tx1"/>
                </a:solidFill>
                <a:effectLst/>
                <a:latin typeface="+mn-lt"/>
                <a:ea typeface="+mn-ea"/>
                <a:cs typeface="+mn-cs"/>
              </a:rPr>
              <a:t>ec-jpr</a:t>
            </a:r>
            <a:r>
              <a:rPr lang="en-US" sz="800" b="0" i="0" u="none" kern="1200" dirty="0">
                <a:solidFill>
                  <a:schemeClr val="tx1"/>
                </a:solidFill>
                <a:effectLst/>
                <a:latin typeface="+mn-lt"/>
                <a:ea typeface="+mn-ea"/>
                <a:cs typeface="+mn-cs"/>
              </a:rPr>
              <a:t> https://www.flickr.com/photos/7195028@N07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u="none" kern="1200" dirty="0">
                <a:solidFill>
                  <a:schemeClr val="tx1"/>
                </a:solidFill>
                <a:effectLst/>
                <a:latin typeface="+mn-lt"/>
                <a:ea typeface="+mn-ea"/>
                <a:cs typeface="+mn-cs"/>
              </a:rPr>
              <a:t>licensed under CC BY-NC-ND 2.0. https://www.flickr.com/photos/7195028@N07/2334348591</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3745084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Epidemics</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b="1" dirty="0">
                <a:latin typeface="+mn-lt"/>
              </a:rPr>
              <a:t>:</a:t>
            </a:r>
            <a:r>
              <a:rPr lang="en-US" sz="800" kern="1200" dirty="0">
                <a:solidFill>
                  <a:schemeClr val="tx1"/>
                </a:solidFill>
                <a:effectLst/>
                <a:latin typeface="+mn-lt"/>
                <a:ea typeface="+mn-ea"/>
                <a:cs typeface="+mn-cs"/>
              </a:rPr>
              <a:t> After these slides the trainees are able to recall outbreaks of biological agents</a:t>
            </a:r>
            <a:r>
              <a:rPr lang="en-US" sz="800" u="none"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endParaRPr lang="en-US" sz="800" b="1" dirty="0">
              <a:latin typeface="+mn-lt"/>
            </a:endParaRPr>
          </a:p>
          <a:p>
            <a:r>
              <a:rPr lang="en-US" sz="800" kern="1200" dirty="0">
                <a:solidFill>
                  <a:schemeClr val="tx1"/>
                </a:solidFill>
                <a:effectLst/>
                <a:latin typeface="+mn-lt"/>
                <a:ea typeface="+mn-ea"/>
                <a:cs typeface="+mn-cs"/>
              </a:rPr>
              <a:t>Explain </a:t>
            </a:r>
            <a:r>
              <a:rPr lang="en-US" sz="800" u="none" kern="1200" dirty="0">
                <a:solidFill>
                  <a:schemeClr val="tx1"/>
                </a:solidFill>
                <a:effectLst/>
                <a:latin typeface="+mn-lt"/>
                <a:ea typeface="+mn-ea"/>
                <a:cs typeface="+mn-cs"/>
              </a:rPr>
              <a:t>that an epidemic is the rapid spread of an infectious disease in the population of a geographic area at a given time period. An epidemic can be caused by the deliberate or non-deliberate dispersal of a biological agent</a:t>
            </a:r>
            <a:r>
              <a:rPr lang="en-US" sz="800" dirty="0">
                <a:latin typeface="+mn-lt"/>
              </a:rPr>
              <a:t>.</a:t>
            </a:r>
            <a:endParaRPr lang="en-US" sz="800" u="none" kern="1200" dirty="0">
              <a:solidFill>
                <a:schemeClr val="tx1"/>
              </a:solidFill>
              <a:effectLst/>
              <a:latin typeface="+mn-lt"/>
              <a:ea typeface="+mn-ea"/>
              <a:cs typeface="+mn-cs"/>
            </a:endParaRPr>
          </a:p>
          <a:p>
            <a:r>
              <a:rPr lang="en-US" sz="800" u="none" kern="1200" dirty="0">
                <a:solidFill>
                  <a:schemeClr val="tx1"/>
                </a:solidFill>
                <a:effectLst/>
                <a:latin typeface="+mn-lt"/>
                <a:ea typeface="+mn-ea"/>
                <a:cs typeface="+mn-cs"/>
              </a:rPr>
              <a:t>Explain that a non-deliberate outbreak of the Ebola virus in </a:t>
            </a:r>
            <a:r>
              <a:rPr lang="nl-NL" sz="800" dirty="0">
                <a:latin typeface="+mn-lt"/>
              </a:rPr>
              <a:t>2013–2016</a:t>
            </a:r>
            <a:r>
              <a:rPr lang="en-US" sz="800" u="none" kern="1200" dirty="0">
                <a:solidFill>
                  <a:schemeClr val="tx1"/>
                </a:solidFill>
                <a:effectLst/>
                <a:latin typeface="+mn-lt"/>
                <a:ea typeface="+mn-ea"/>
                <a:cs typeface="+mn-cs"/>
              </a:rPr>
              <a:t>, caused an epidemic in Sierra Leone, Liberia and Guinea. In total about </a:t>
            </a:r>
            <a:r>
              <a:rPr lang="en-US" sz="800" dirty="0">
                <a:latin typeface="+mn-lt"/>
              </a:rPr>
              <a:t>28,000 </a:t>
            </a:r>
            <a:r>
              <a:rPr lang="en-US" sz="800" u="none" kern="1200" dirty="0">
                <a:solidFill>
                  <a:schemeClr val="tx1"/>
                </a:solidFill>
                <a:effectLst/>
                <a:latin typeface="+mn-lt"/>
                <a:ea typeface="+mn-ea"/>
                <a:cs typeface="+mn-cs"/>
              </a:rPr>
              <a:t>cases were reported and </a:t>
            </a:r>
            <a:r>
              <a:rPr lang="en-US" sz="800" dirty="0">
                <a:latin typeface="+mn-lt"/>
              </a:rPr>
              <a:t>12,000 </a:t>
            </a:r>
            <a:r>
              <a:rPr lang="en-US" sz="800" u="none" kern="1200" dirty="0">
                <a:solidFill>
                  <a:schemeClr val="tx1"/>
                </a:solidFill>
                <a:effectLst/>
                <a:latin typeface="+mn-lt"/>
                <a:ea typeface="+mn-ea"/>
                <a:cs typeface="+mn-cs"/>
              </a:rPr>
              <a:t>people died in these three countries during that time period.</a:t>
            </a:r>
          </a:p>
          <a:p>
            <a:r>
              <a:rPr lang="en-US" sz="800" u="none" kern="1200" dirty="0">
                <a:solidFill>
                  <a:schemeClr val="tx1"/>
                </a:solidFill>
                <a:effectLst/>
                <a:latin typeface="+mn-lt"/>
                <a:ea typeface="+mn-ea"/>
                <a:cs typeface="+mn-cs"/>
              </a:rPr>
              <a:t>Explain the image on the left: a map of the Ebola epidemic in West Africa. The dark red/brown areas show the highest number of cases.</a:t>
            </a:r>
          </a:p>
          <a:p>
            <a:r>
              <a:rPr lang="en-US" sz="800" u="none" kern="1200" dirty="0">
                <a:solidFill>
                  <a:schemeClr val="tx1"/>
                </a:solidFill>
                <a:effectLst/>
                <a:latin typeface="+mn-lt"/>
                <a:ea typeface="+mn-ea"/>
                <a:cs typeface="+mn-cs"/>
              </a:rPr>
              <a:t>Explain that one of the most successful deliberate releases of biological agents is considered the salmonella outbreak in 10 salad bars in Oregon USA </a:t>
            </a:r>
            <a:r>
              <a:rPr lang="en-US" sz="800" dirty="0">
                <a:latin typeface="+mn-lt"/>
              </a:rPr>
              <a:t>in 1984 </a:t>
            </a:r>
            <a:r>
              <a:rPr lang="en-US" sz="800" u="none" kern="1200" dirty="0">
                <a:solidFill>
                  <a:schemeClr val="tx1"/>
                </a:solidFill>
                <a:effectLst/>
                <a:latin typeface="+mn-lt"/>
                <a:ea typeface="+mn-ea"/>
                <a:cs typeface="+mn-cs"/>
              </a:rPr>
              <a:t>. About 751 people became ill. The image to the right shows four of the ten restaurants targeted.</a:t>
            </a:r>
          </a:p>
          <a:p>
            <a:endParaRPr lang="en-US" sz="800" dirty="0">
              <a:latin typeface="+mn-lt"/>
            </a:endParaRPr>
          </a:p>
          <a:p>
            <a:pPr>
              <a:defRPr/>
            </a:pPr>
            <a:r>
              <a:rPr lang="en-US" sz="800" b="1" i="0" kern="1200" dirty="0">
                <a:solidFill>
                  <a:schemeClr val="tx1"/>
                </a:solidFill>
                <a:effectLst/>
                <a:latin typeface="+mn-lt"/>
                <a:ea typeface="+mn-ea"/>
                <a:cs typeface="+mn-cs"/>
              </a:rPr>
              <a:t>References for additional information</a:t>
            </a:r>
            <a:r>
              <a:rPr lang="en-US" sz="800" b="1" dirty="0">
                <a:latin typeface="+mn-lt"/>
              </a:rPr>
              <a:t>: </a:t>
            </a:r>
          </a:p>
          <a:p>
            <a:r>
              <a:rPr lang="en-US" sz="800" b="1" kern="1200" dirty="0">
                <a:solidFill>
                  <a:schemeClr val="tx1"/>
                </a:solidFill>
                <a:effectLst/>
                <a:latin typeface="+mn-lt"/>
                <a:ea typeface="+mn-ea"/>
                <a:cs typeface="+mn-cs"/>
              </a:rPr>
              <a:t>Depicted illustration: </a:t>
            </a:r>
          </a:p>
          <a:p>
            <a:r>
              <a:rPr lang="en-US" sz="800" b="0" i="0" u="none" strike="noStrike" kern="1200" dirty="0">
                <a:solidFill>
                  <a:schemeClr val="tx1"/>
                </a:solidFill>
                <a:effectLst/>
                <a:latin typeface="+mn-lt"/>
                <a:ea typeface="+mn-ea"/>
                <a:cs typeface="+mn-cs"/>
              </a:rPr>
              <a:t>Left: World map showing the spread of the 2014 Ebola virus epidemic West Africa </a:t>
            </a:r>
          </a:p>
          <a:p>
            <a:r>
              <a:rPr lang="en-US" sz="800" dirty="0">
                <a:solidFill>
                  <a:srgbClr val="000000"/>
                </a:solidFill>
                <a:effectLst/>
                <a:latin typeface="+mn-lt"/>
                <a:ea typeface="Calibri" panose="020F0502020204030204" pitchFamily="34" charset="0"/>
                <a:cs typeface="Calibri" panose="020F0502020204030204" pitchFamily="34" charset="0"/>
              </a:rPr>
              <a:t>Right: four of the ten restaurants targeted in Dalles, Oregon USA by a deliberately release of salmonella.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https://search.creativecommons.org/photos/7fbddd96-dafa-4abe-a404-5af1ba14631c "File:2014 </a:t>
            </a:r>
            <a:r>
              <a:rPr lang="en-US" sz="800" b="0" kern="1200" dirty="0" err="1">
                <a:solidFill>
                  <a:schemeClr val="tx1"/>
                </a:solidFill>
                <a:effectLst/>
                <a:latin typeface="+mn-lt"/>
                <a:ea typeface="+mn-ea"/>
                <a:cs typeface="+mn-cs"/>
              </a:rPr>
              <a:t>ebola</a:t>
            </a:r>
            <a:r>
              <a:rPr lang="en-US" sz="800" b="0" kern="1200" dirty="0">
                <a:solidFill>
                  <a:schemeClr val="tx1"/>
                </a:solidFill>
                <a:effectLst/>
                <a:latin typeface="+mn-lt"/>
                <a:ea typeface="+mn-ea"/>
                <a:cs typeface="+mn-cs"/>
              </a:rPr>
              <a:t> virus epidemic in West </a:t>
            </a:r>
            <a:r>
              <a:rPr lang="en-US" sz="800" b="0" kern="1200" dirty="0" err="1">
                <a:solidFill>
                  <a:schemeClr val="tx1"/>
                </a:solidFill>
                <a:effectLst/>
                <a:latin typeface="+mn-lt"/>
                <a:ea typeface="+mn-ea"/>
                <a:cs typeface="+mn-cs"/>
              </a:rPr>
              <a:t>Africa.svg</a:t>
            </a:r>
            <a:r>
              <a:rPr lang="en-US" sz="800" b="0" kern="1200" dirty="0">
                <a:solidFill>
                  <a:schemeClr val="tx1"/>
                </a:solidFill>
                <a:effectLst/>
                <a:latin typeface="+mn-lt"/>
                <a:ea typeface="+mn-ea"/>
                <a:cs typeface="+mn-cs"/>
              </a:rPr>
              <a:t>" by Mikael </a:t>
            </a:r>
            <a:r>
              <a:rPr lang="en-US" sz="800" b="0" kern="1200" dirty="0" err="1">
                <a:solidFill>
                  <a:schemeClr val="tx1"/>
                </a:solidFill>
                <a:effectLst/>
                <a:latin typeface="+mn-lt"/>
                <a:ea typeface="+mn-ea"/>
                <a:cs typeface="+mn-cs"/>
              </a:rPr>
              <a:t>Häggström</a:t>
            </a:r>
            <a:r>
              <a:rPr lang="en-US" sz="800" b="0" kern="1200" dirty="0">
                <a:solidFill>
                  <a:schemeClr val="tx1"/>
                </a:solidFill>
                <a:effectLst/>
                <a:latin typeface="+mn-lt"/>
                <a:ea typeface="+mn-ea"/>
                <a:cs typeface="+mn-cs"/>
              </a:rPr>
              <a:t>. Also updated by </a:t>
            </a:r>
            <a:r>
              <a:rPr lang="en-US" sz="800" b="0" kern="1200" dirty="0" err="1">
                <a:solidFill>
                  <a:schemeClr val="tx1"/>
                </a:solidFill>
                <a:effectLst/>
                <a:latin typeface="+mn-lt"/>
                <a:ea typeface="+mn-ea"/>
                <a:cs typeface="+mn-cs"/>
              </a:rPr>
              <a:t>BrianGroen</a:t>
            </a:r>
            <a:r>
              <a:rPr lang="en-US" sz="800" b="0" kern="1200" dirty="0">
                <a:solidFill>
                  <a:schemeClr val="tx1"/>
                </a:solidFill>
                <a:effectLst/>
                <a:latin typeface="+mn-lt"/>
                <a:ea typeface="+mn-ea"/>
                <a:cs typeface="+mn-cs"/>
              </a:rPr>
              <a:t>. Esperanto version included in separate layer by Piet-c. is marked with CC0 1.0. </a:t>
            </a:r>
          </a:p>
          <a:p>
            <a:r>
              <a:rPr lang="en-US" sz="800" b="0" kern="1200" dirty="0">
                <a:solidFill>
                  <a:schemeClr val="tx1"/>
                </a:solidFill>
                <a:effectLst/>
                <a:latin typeface="+mn-lt"/>
                <a:ea typeface="+mn-ea"/>
                <a:cs typeface="+mn-cs"/>
              </a:rPr>
              <a:t>https://commons.wikimedia.org/wiki/File:DallesRestaurantsCombined.jpg by Cacophony https://commons.wikimedia.org/wiki/User:Cacophony</a:t>
            </a:r>
          </a:p>
          <a:p>
            <a:r>
              <a:rPr lang="en-US" sz="800" b="1" kern="1200" dirty="0">
                <a:solidFill>
                  <a:schemeClr val="tx1"/>
                </a:solidFill>
                <a:effectLst/>
                <a:latin typeface="+mn-lt"/>
                <a:ea typeface="+mn-ea"/>
                <a:cs typeface="+mn-cs"/>
              </a:rPr>
              <a:t>Text source &amp; IP:</a:t>
            </a:r>
            <a:endParaRPr lang="en-GB" sz="800" dirty="0">
              <a:latin typeface="+mn-lt"/>
            </a:endParaRPr>
          </a:p>
        </p:txBody>
      </p:sp>
    </p:spTree>
    <p:extLst>
      <p:ext uri="{BB962C8B-B14F-4D97-AF65-F5344CB8AC3E}">
        <p14:creationId xmlns:p14="http://schemas.microsoft.com/office/powerpoint/2010/main" val="3815582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 Learning objective</a:t>
            </a:r>
            <a:endParaRPr lang="en-US" sz="800" dirty="0"/>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trainees are introduced to MELODY module 2.1 CBRN basics, part 2.1.1. </a:t>
            </a:r>
            <a:r>
              <a:rPr lang="en-US" sz="800" dirty="0"/>
              <a:t>Classification, properties, dispersion (including explosives), signs and triggers, etc.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Introduce trainees to part </a:t>
            </a:r>
            <a:r>
              <a:rPr lang="en-US" sz="800" kern="1200" dirty="0">
                <a:solidFill>
                  <a:schemeClr val="tx1"/>
                </a:solidFill>
                <a:effectLst/>
                <a:latin typeface="+mn-lt"/>
                <a:ea typeface="+mn-ea"/>
                <a:cs typeface="+mn-cs"/>
              </a:rPr>
              <a:t>2.1.1 of the CBRN basics module 2.1, which is about c</a:t>
            </a:r>
            <a:r>
              <a:rPr lang="en-US" sz="800" dirty="0"/>
              <a:t>lassification, properties, dispersion (including explosives), signs and triggers, etc., of CBRN agents and materials.</a:t>
            </a:r>
          </a:p>
          <a:p>
            <a:r>
              <a:rPr lang="en-US" sz="800" b="0" kern="1200" dirty="0">
                <a:solidFill>
                  <a:schemeClr val="tx1"/>
                </a:solidFill>
                <a:effectLst/>
                <a:latin typeface="+mn-lt"/>
                <a:ea typeface="+mn-ea"/>
                <a:cs typeface="+mn-cs"/>
              </a:rPr>
              <a:t>This part of the curriculum will introduce a number of groups of CBRN agents: Chemical (C), Biological (B), Radiological (R) agents, and Nuclear materials. </a:t>
            </a:r>
          </a:p>
          <a:p>
            <a:r>
              <a:rPr lang="en-US" sz="800" b="0" kern="1200" dirty="0">
                <a:solidFill>
                  <a:schemeClr val="tx1"/>
                </a:solidFill>
                <a:effectLst/>
                <a:latin typeface="+mn-lt"/>
                <a:ea typeface="+mn-ea"/>
                <a:cs typeface="+mn-cs"/>
              </a:rPr>
              <a:t>Definitions used can be found in EU documentation. For instance, the EU CBRN glossary PDF and app.</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36526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Biological weapons</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characteristics of biological weapons</a:t>
            </a:r>
            <a:r>
              <a:rPr lang="en-US" sz="800" u="none" kern="1200" dirty="0">
                <a:solidFill>
                  <a:schemeClr val="tx1"/>
                </a:solidFill>
                <a:effectLst/>
                <a:latin typeface="+mn-lt"/>
                <a:ea typeface="+mn-ea"/>
                <a:cs typeface="+mn-cs"/>
              </a:rPr>
              <a:t>.</a:t>
            </a:r>
            <a:r>
              <a:rPr lang="en-US" sz="80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endParaRPr lang="en-US" sz="800" dirty="0"/>
          </a:p>
          <a:p>
            <a:r>
              <a:rPr lang="en-US" sz="800" kern="1200" dirty="0">
                <a:solidFill>
                  <a:schemeClr val="tx1"/>
                </a:solidFill>
                <a:effectLst/>
                <a:latin typeface="+mn-lt"/>
                <a:ea typeface="+mn-ea"/>
                <a:cs typeface="+mn-cs"/>
              </a:rPr>
              <a:t>Explain </a:t>
            </a:r>
            <a:r>
              <a:rPr lang="en-US" sz="800" u="none" kern="1200" dirty="0">
                <a:solidFill>
                  <a:schemeClr val="tx1"/>
                </a:solidFill>
                <a:effectLst/>
                <a:latin typeface="+mn-lt"/>
                <a:ea typeface="+mn-ea"/>
                <a:cs typeface="+mn-cs"/>
              </a:rPr>
              <a:t>that </a:t>
            </a:r>
            <a:r>
              <a:rPr lang="en-US" sz="800" kern="1200" dirty="0">
                <a:solidFill>
                  <a:schemeClr val="tx1"/>
                </a:solidFill>
                <a:effectLst/>
                <a:latin typeface="+mn-lt"/>
                <a:ea typeface="+mn-ea"/>
                <a:cs typeface="+mn-cs"/>
              </a:rPr>
              <a:t>a number of bacteria, viruses, and toxins can be used as biological weapon</a:t>
            </a:r>
            <a:r>
              <a:rPr lang="en-US" sz="800" u="none" kern="1200" dirty="0">
                <a:solidFill>
                  <a:schemeClr val="tx1"/>
                </a:solidFill>
                <a:effectLst/>
                <a:latin typeface="+mn-lt"/>
                <a:ea typeface="+mn-ea"/>
                <a:cs typeface="+mn-cs"/>
              </a:rPr>
              <a:t>. Note that most of the biological weapons ever designed are based </a:t>
            </a:r>
            <a:r>
              <a:rPr lang="en-US" sz="800" dirty="0"/>
              <a:t>on </a:t>
            </a:r>
            <a:r>
              <a:rPr lang="en-US" sz="800" u="none" kern="1200" dirty="0">
                <a:solidFill>
                  <a:schemeClr val="tx1"/>
                </a:solidFill>
                <a:effectLst/>
                <a:latin typeface="+mn-lt"/>
                <a:ea typeface="+mn-ea"/>
                <a:cs typeface="+mn-cs"/>
              </a:rPr>
              <a:t>zoonoses. </a:t>
            </a:r>
          </a:p>
          <a:p>
            <a:r>
              <a:rPr lang="en-US" sz="800" b="0" u="none" kern="1200" dirty="0">
                <a:solidFill>
                  <a:schemeClr val="tx1"/>
                </a:solidFill>
                <a:effectLst/>
                <a:latin typeface="+mn-lt"/>
                <a:ea typeface="+mn-ea"/>
                <a:cs typeface="+mn-cs"/>
              </a:rPr>
              <a:t>Explain that pathogenic biological agents are weaponized, based on </a:t>
            </a:r>
            <a:r>
              <a:rPr lang="en-US" sz="800" dirty="0"/>
              <a:t>the </a:t>
            </a:r>
            <a:r>
              <a:rPr lang="en-US" sz="800" b="0" u="none" kern="1200" dirty="0">
                <a:solidFill>
                  <a:schemeClr val="tx1"/>
                </a:solidFill>
                <a:effectLst/>
                <a:latin typeface="+mn-lt"/>
                <a:ea typeface="+mn-ea"/>
                <a:cs typeface="+mn-cs"/>
              </a:rPr>
              <a:t>four mentioned main criteria (there are more). </a:t>
            </a:r>
            <a:r>
              <a:rPr lang="en-US" sz="800" kern="1200" dirty="0">
                <a:solidFill>
                  <a:schemeClr val="tx1"/>
                </a:solidFill>
                <a:effectLst/>
                <a:latin typeface="+mn-lt"/>
                <a:ea typeface="+mn-ea"/>
                <a:cs typeface="+mn-cs"/>
              </a:rPr>
              <a:t>Explain the image: Researchers working in Class III cabinets at the U.S. Army Biological Warfare Laboratories, Camp Detrick, Maryland (1940s).</a:t>
            </a:r>
            <a:endParaRPr lang="en-US" sz="800" u="none"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p>
          <a:p>
            <a:pPr eaLnBrk="1" hangingPunct="1">
              <a:buFont typeface="Verdana" panose="020B0604030504040204" pitchFamily="34" charset="0"/>
              <a:buNone/>
            </a:pPr>
            <a:r>
              <a:rPr lang="en-US" altLang="en-US" sz="900" dirty="0">
                <a:solidFill>
                  <a:schemeClr val="bg1"/>
                </a:solidFill>
              </a:rPr>
              <a:t>Researchers working with Class III cabinets at the</a:t>
            </a:r>
            <a:r>
              <a:rPr lang="en-US" sz="900" kern="1200" dirty="0">
                <a:solidFill>
                  <a:schemeClr val="tx1"/>
                </a:solidFill>
                <a:effectLst/>
                <a:latin typeface="+mn-lt"/>
                <a:ea typeface="+mn-ea"/>
                <a:cs typeface="+mn-cs"/>
              </a:rPr>
              <a:t> U.S. Army Biological Warfare Laboratories, Camp Detrick, Maryland (1940s)</a:t>
            </a:r>
            <a:endParaRPr lang="en-GB" altLang="en-US" sz="900" dirty="0">
              <a:solidFill>
                <a:schemeClr val="bg1"/>
              </a:solidFill>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https://commons.wikimedia.org/wiki/File:B-w-scientists.jpg</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663205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Dispersal Biological weapons</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these slides the trainees are able to recall that the BTWC exists and that this treaty prevents producing, stockpiling and use of biological weapons</a:t>
            </a:r>
            <a:r>
              <a:rPr lang="en-US" sz="800" u="none" kern="1200" dirty="0">
                <a:solidFill>
                  <a:schemeClr val="tx1"/>
                </a:solidFill>
                <a:effectLst/>
                <a:latin typeface="+mn-lt"/>
                <a:ea typeface="+mn-ea"/>
                <a:cs typeface="+mn-cs"/>
              </a:rPr>
              <a:t>.</a:t>
            </a:r>
            <a:r>
              <a:rPr lang="en-US" sz="80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Explain </a:t>
            </a:r>
            <a:r>
              <a:rPr lang="en-US" sz="800" u="none" kern="1200" dirty="0">
                <a:solidFill>
                  <a:schemeClr val="tx1"/>
                </a:solidFill>
                <a:effectLst/>
                <a:latin typeface="+mn-lt"/>
                <a:ea typeface="+mn-ea"/>
                <a:cs typeface="+mn-cs"/>
              </a:rPr>
              <a:t>that the BTWC is a treaty from 1972 and prohibits the production, stockpiling and use of biological weapons. Not all countries have signed, as can be seen in the map shown.</a:t>
            </a:r>
          </a:p>
          <a:p>
            <a:endParaRPr lang="en-US" sz="800" b="1"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 </a:t>
            </a:r>
          </a:p>
          <a:p>
            <a:r>
              <a:rPr lang="en-US" sz="800" b="1" kern="1200" dirty="0">
                <a:solidFill>
                  <a:schemeClr val="tx1"/>
                </a:solidFill>
                <a:effectLst/>
                <a:latin typeface="+mn-lt"/>
                <a:ea typeface="+mn-ea"/>
                <a:cs typeface="+mn-cs"/>
              </a:rPr>
              <a:t>Depicted illustration: </a:t>
            </a:r>
          </a:p>
          <a:p>
            <a:r>
              <a:rPr lang="en-GB" sz="900" b="0" i="0" u="none" strike="noStrike" kern="1200" noProof="0" dirty="0">
                <a:solidFill>
                  <a:schemeClr val="tx1"/>
                </a:solidFill>
                <a:effectLst/>
                <a:latin typeface="+mn-lt"/>
                <a:ea typeface="+mn-ea"/>
                <a:cs typeface="+mn-cs"/>
              </a:rPr>
              <a:t>World map showing countries that have signed the </a:t>
            </a:r>
            <a:r>
              <a:rPr lang="en-US" sz="900" b="0" i="0" u="none" strike="noStrike" kern="1200" noProof="0" dirty="0">
                <a:solidFill>
                  <a:schemeClr val="tx1"/>
                </a:solidFill>
                <a:effectLst/>
                <a:latin typeface="+mn-lt"/>
                <a:ea typeface="+mn-ea"/>
                <a:cs typeface="+mn-cs"/>
              </a:rPr>
              <a:t>Biological and Toxin Weapons Convention (</a:t>
            </a:r>
            <a:r>
              <a:rPr lang="en-US" sz="900" b="0" i="0" u="none" strike="noStrike" kern="1200" noProof="0" dirty="0" err="1">
                <a:solidFill>
                  <a:schemeClr val="tx1"/>
                </a:solidFill>
                <a:effectLst/>
                <a:latin typeface="+mn-lt"/>
                <a:ea typeface="+mn-ea"/>
                <a:cs typeface="+mn-cs"/>
              </a:rPr>
              <a:t>BTWC</a:t>
            </a:r>
            <a:r>
              <a:rPr lang="en-US" sz="900" b="0" i="0" u="none" strike="noStrike" kern="1200" noProof="0" dirty="0">
                <a:solidFill>
                  <a:schemeClr val="tx1"/>
                </a:solidFill>
                <a:effectLst/>
                <a:latin typeface="+mn-lt"/>
                <a:ea typeface="+mn-ea"/>
                <a:cs typeface="+mn-cs"/>
              </a:rPr>
              <a:t>, 1972) treaty</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https://commons.wikimedia.org/wiki/File:BWC_Participation.svg by Allstar86 https://commons.wikimedia.org/wiki/User:Allstar86</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743298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Radioactivity</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these slides the trainees are able to recall that radioactive material contains atoms that emit radiation. </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different </a:t>
            </a:r>
            <a:r>
              <a:rPr lang="en-US" sz="800" kern="1200" dirty="0">
                <a:solidFill>
                  <a:schemeClr val="tx1"/>
                </a:solidFill>
                <a:effectLst/>
                <a:latin typeface="+mn-lt"/>
                <a:ea typeface="+mn-ea"/>
                <a:cs typeface="+mn-cs"/>
              </a:rPr>
              <a:t>versions of the same chemical element may exist, but with a different mass. They are called isotopes.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different isotopes have the same chemical behavior. However, some isotopes are unstable and decay and emit radiation. They are radioactive.</a:t>
            </a:r>
          </a:p>
          <a:p>
            <a:pPr>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Natural processes that create (radioactive) isotopes </a:t>
            </a:r>
            <a:r>
              <a:rPr lang="en-US" sz="800" dirty="0"/>
              <a:t>occur </a:t>
            </a:r>
            <a:r>
              <a:rPr lang="en-US" sz="800" kern="1200" dirty="0">
                <a:solidFill>
                  <a:schemeClr val="tx1"/>
                </a:solidFill>
                <a:effectLst/>
                <a:latin typeface="+mn-lt"/>
                <a:ea typeface="+mn-ea"/>
                <a:cs typeface="+mn-cs"/>
              </a:rPr>
              <a:t>in imploding stars and in the upper layer of the </a:t>
            </a:r>
            <a:r>
              <a:rPr lang="en-US" sz="800" dirty="0"/>
              <a:t>earth’s </a:t>
            </a:r>
            <a:r>
              <a:rPr lang="en-US" sz="800" kern="1200" dirty="0">
                <a:solidFill>
                  <a:schemeClr val="tx1"/>
                </a:solidFill>
                <a:effectLst/>
                <a:latin typeface="+mn-lt"/>
                <a:ea typeface="+mn-ea"/>
                <a:cs typeface="+mn-cs"/>
              </a:rPr>
              <a:t>atmosphere where</a:t>
            </a:r>
            <a:r>
              <a:rPr lang="en-US" sz="800" dirty="0"/>
              <a:t>,</a:t>
            </a:r>
            <a:r>
              <a:rPr lang="en-US" sz="800" kern="1200" dirty="0">
                <a:solidFill>
                  <a:schemeClr val="tx1"/>
                </a:solidFill>
                <a:effectLst/>
                <a:latin typeface="+mn-lt"/>
                <a:ea typeface="+mn-ea"/>
                <a:cs typeface="+mn-cs"/>
              </a:rPr>
              <a:t> for instance</a:t>
            </a:r>
            <a:r>
              <a:rPr lang="en-US" sz="800" dirty="0"/>
              <a:t>,</a:t>
            </a:r>
            <a:r>
              <a:rPr lang="en-US" sz="800" kern="1200" dirty="0">
                <a:solidFill>
                  <a:schemeClr val="tx1"/>
                </a:solidFill>
                <a:effectLst/>
                <a:latin typeface="+mn-lt"/>
                <a:ea typeface="+mn-ea"/>
                <a:cs typeface="+mn-cs"/>
              </a:rPr>
              <a:t> C14 is formed.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Artificial routes require complex industrial devices like nuclear power plants, particle accelerators and nuclear fission bombs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Example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Carbon has 15 known isotopes, three of them are found in nature: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C12 (most common) and C13 are stable isotopes, C14 slowly decays.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Ask if the trainees if they recall “the carbon-14” methods to date fossils</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Background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The Carbon 14 dating is one of the best-known methods of dating </a:t>
            </a:r>
            <a:r>
              <a:rPr lang="en-US" sz="800" dirty="0"/>
              <a:t>objects</a:t>
            </a:r>
            <a:r>
              <a:rPr lang="en-US" sz="800" b="0" i="0"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The half-life time  of C-14 is approximately 6000 years,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the </a:t>
            </a:r>
            <a:r>
              <a:rPr lang="en-US" sz="800" dirty="0"/>
              <a:t>Carbon-14 </a:t>
            </a:r>
            <a:r>
              <a:rPr lang="en-US" sz="800" kern="1200" dirty="0">
                <a:solidFill>
                  <a:schemeClr val="tx1"/>
                </a:solidFill>
                <a:effectLst/>
                <a:latin typeface="+mn-lt"/>
                <a:ea typeface="+mn-ea"/>
                <a:cs typeface="+mn-cs"/>
              </a:rPr>
              <a:t>method applies to </a:t>
            </a:r>
            <a:r>
              <a:rPr lang="en-US" sz="900" b="0" i="0" kern="1200" dirty="0">
                <a:solidFill>
                  <a:schemeClr val="tx1"/>
                </a:solidFill>
                <a:effectLst/>
                <a:latin typeface="+mn-lt"/>
                <a:ea typeface="+mn-ea"/>
                <a:cs typeface="+mn-cs"/>
              </a:rPr>
              <a:t>items that are relatively recent like </a:t>
            </a:r>
            <a:r>
              <a:rPr lang="en-US" sz="800" b="0" i="0" kern="1200" dirty="0">
                <a:solidFill>
                  <a:schemeClr val="tx1"/>
                </a:solidFill>
                <a:effectLst/>
                <a:latin typeface="+mn-lt"/>
                <a:ea typeface="+mn-ea"/>
                <a:cs typeface="+mn-cs"/>
              </a:rPr>
              <a:t>human fossils. </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Dinosaur fossils are much older. They require other methods making use of other chemical elements and their isotopes</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Formation of isotopes, and in fact all chemical elements beyond Iron, </a:t>
            </a:r>
            <a:r>
              <a:rPr lang="en-US" sz="800" dirty="0"/>
              <a:t>were formed </a:t>
            </a:r>
            <a:r>
              <a:rPr lang="en-US" sz="800" kern="1200" dirty="0">
                <a:solidFill>
                  <a:schemeClr val="tx1"/>
                </a:solidFill>
                <a:effectLst/>
                <a:latin typeface="+mn-lt"/>
                <a:ea typeface="+mn-ea"/>
                <a:cs typeface="+mn-cs"/>
              </a:rPr>
              <a:t>in implosions of heavy stars at the end of their life. Heavy elements were formed. Some of these elements are unstable and slowly decay into other stable and unstable elements</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 </a:t>
            </a:r>
            <a:r>
              <a:rPr lang="en-US" sz="800" i="0" kern="1200" dirty="0">
                <a:solidFill>
                  <a:schemeClr val="tx1"/>
                </a:solidFill>
                <a:effectLst/>
                <a:latin typeface="+mn-lt"/>
                <a:ea typeface="+mn-ea"/>
                <a:cs typeface="+mn-cs"/>
              </a:rPr>
              <a:t> MELODY 3.1.3 Advanced CBRN</a:t>
            </a:r>
          </a:p>
          <a:p>
            <a:r>
              <a:rPr lang="en-US" sz="800" b="1" kern="1200" dirty="0">
                <a:solidFill>
                  <a:schemeClr val="tx1"/>
                </a:solidFill>
                <a:effectLst/>
                <a:latin typeface="+mn-lt"/>
                <a:ea typeface="+mn-ea"/>
                <a:cs typeface="+mn-cs"/>
              </a:rPr>
              <a:t>Depicted illustration: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24225288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Radioactivity</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that radiation can ionize other materials causing damage, for instance </a:t>
            </a:r>
            <a:r>
              <a:rPr lang="en-US" sz="800" dirty="0"/>
              <a:t>causing </a:t>
            </a:r>
            <a:r>
              <a:rPr lang="en-US" sz="800" kern="1200" dirty="0">
                <a:solidFill>
                  <a:schemeClr val="tx1"/>
                </a:solidFill>
                <a:effectLst/>
                <a:latin typeface="+mn-lt"/>
                <a:ea typeface="+mn-ea"/>
                <a:cs typeface="+mn-cs"/>
              </a:rPr>
              <a:t>damage in DNA</a:t>
            </a:r>
            <a:r>
              <a:rPr lang="en-US" sz="800" dirty="0"/>
              <a:t>.</a:t>
            </a:r>
            <a:endParaRPr lang="en-US"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R</a:t>
            </a:r>
            <a:r>
              <a:rPr lang="en-US" sz="800" dirty="0"/>
              <a:t>adioactive atoms decay spontaneously and emit radiation.</a:t>
            </a:r>
          </a:p>
          <a:p>
            <a:pPr>
              <a:defRPr/>
            </a:pPr>
            <a:r>
              <a:rPr lang="en-US" sz="800" kern="1200" dirty="0">
                <a:solidFill>
                  <a:schemeClr val="tx1"/>
                </a:solidFill>
                <a:effectLst/>
                <a:latin typeface="+mn-lt"/>
                <a:ea typeface="+mn-ea"/>
                <a:cs typeface="+mn-cs"/>
              </a:rPr>
              <a:t>Radiation has the capability to ionize atoms. Ionized atoms or </a:t>
            </a:r>
            <a:r>
              <a:rPr lang="en-US" sz="800" dirty="0"/>
              <a:t>molecules </a:t>
            </a:r>
            <a:r>
              <a:rPr lang="en-US" sz="800" kern="1200" dirty="0">
                <a:solidFill>
                  <a:schemeClr val="tx1"/>
                </a:solidFill>
                <a:effectLst/>
                <a:latin typeface="+mn-lt"/>
                <a:ea typeface="+mn-ea"/>
                <a:cs typeface="+mn-cs"/>
              </a:rPr>
              <a:t>inside living beings cause damage inside the living beings, especially when it involves DNA. Cells with damaged DNA may die or lead to the development of a tumor.</a:t>
            </a:r>
          </a:p>
          <a:p>
            <a:pPr>
              <a:defRPr/>
            </a:pPr>
            <a:r>
              <a:rPr lang="en-US" sz="800" kern="1200" dirty="0">
                <a:solidFill>
                  <a:schemeClr val="tx1"/>
                </a:solidFill>
                <a:effectLst/>
                <a:latin typeface="+mn-lt"/>
                <a:ea typeface="+mn-ea"/>
                <a:cs typeface="+mn-cs"/>
              </a:rPr>
              <a:t>There are three types of radiation: alpha, beta and gamma</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Note for trainer:</a:t>
            </a:r>
          </a:p>
          <a:p>
            <a:r>
              <a:rPr lang="en-US" sz="800" kern="1200" dirty="0">
                <a:solidFill>
                  <a:schemeClr val="tx1"/>
                </a:solidFill>
                <a:effectLst/>
                <a:latin typeface="+mn-lt"/>
                <a:ea typeface="+mn-ea"/>
                <a:cs typeface="+mn-cs"/>
              </a:rPr>
              <a:t>Radiation by neutrons is left out. It is highly unlikely that neutrons cause the primary risk while exposed to radiological material. </a:t>
            </a:r>
          </a:p>
          <a:p>
            <a:r>
              <a:rPr lang="en-US" sz="800" kern="1200" dirty="0">
                <a:solidFill>
                  <a:schemeClr val="tx1"/>
                </a:solidFill>
                <a:effectLst/>
                <a:latin typeface="+mn-lt"/>
                <a:ea typeface="+mn-ea"/>
                <a:cs typeface="+mn-cs"/>
              </a:rPr>
              <a:t>The difference between gamma radiation and </a:t>
            </a:r>
            <a:r>
              <a:rPr lang="en-US" sz="800" kern="1200" dirty="0" err="1">
                <a:solidFill>
                  <a:schemeClr val="tx1"/>
                </a:solidFill>
                <a:effectLst/>
                <a:latin typeface="+mn-lt"/>
                <a:ea typeface="+mn-ea"/>
                <a:cs typeface="+mn-cs"/>
              </a:rPr>
              <a:t>röntgen</a:t>
            </a:r>
            <a:r>
              <a:rPr lang="en-US" sz="800" kern="1200" dirty="0">
                <a:solidFill>
                  <a:schemeClr val="tx1"/>
                </a:solidFill>
                <a:effectLst/>
                <a:latin typeface="+mn-lt"/>
                <a:ea typeface="+mn-ea"/>
                <a:cs typeface="+mn-cs"/>
              </a:rPr>
              <a:t> is ignored too</a:t>
            </a:r>
            <a:r>
              <a:rPr lang="en-US" sz="800" b="0" kern="1200" noProof="0" dirty="0">
                <a:solidFill>
                  <a:schemeClr val="tx1"/>
                </a:solidFill>
                <a:effectLst/>
                <a:latin typeface="+mn-lt"/>
                <a:ea typeface="+mn-ea"/>
                <a:cs typeface="+mn-cs"/>
              </a:rPr>
              <a:t> </a:t>
            </a:r>
            <a:r>
              <a:rPr lang="en-US" sz="800" b="0" i="0" u="none" strike="noStrike" kern="1200" noProof="0" dirty="0">
                <a:solidFill>
                  <a:schemeClr val="tx1"/>
                </a:solidFill>
                <a:effectLst/>
                <a:latin typeface="+mn-lt"/>
                <a:ea typeface="+mn-ea"/>
                <a:cs typeface="+mn-cs"/>
              </a:rPr>
              <a:t>for reasons of simplification.</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 </a:t>
            </a:r>
            <a:r>
              <a:rPr lang="en-US" sz="800" i="0" kern="1200" dirty="0">
                <a:solidFill>
                  <a:schemeClr val="tx1"/>
                </a:solidFill>
                <a:effectLst/>
                <a:latin typeface="+mn-lt"/>
                <a:ea typeface="+mn-ea"/>
                <a:cs typeface="+mn-cs"/>
              </a:rPr>
              <a:t> MELODY 3.1.3 Advanced CBRN</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Clip Art of </a:t>
            </a:r>
            <a:r>
              <a:rPr lang="en-US" sz="800" kern="1200" dirty="0">
                <a:solidFill>
                  <a:schemeClr val="tx1"/>
                </a:solidFill>
                <a:effectLst/>
                <a:latin typeface="+mn-lt"/>
                <a:ea typeface="+mn-ea"/>
                <a:cs typeface="+mn-cs"/>
              </a:rPr>
              <a:t>radiation </a:t>
            </a:r>
            <a:r>
              <a:rPr lang="en-US" sz="800" dirty="0"/>
              <a:t>causing </a:t>
            </a:r>
            <a:r>
              <a:rPr lang="en-US" sz="800" kern="1200" dirty="0">
                <a:solidFill>
                  <a:schemeClr val="tx1"/>
                </a:solidFill>
                <a:effectLst/>
                <a:latin typeface="+mn-lt"/>
                <a:ea typeface="+mn-ea"/>
                <a:cs typeface="+mn-cs"/>
              </a:rPr>
              <a:t>damage in DNA</a:t>
            </a:r>
            <a:r>
              <a:rPr lang="en-US" sz="800" dirty="0"/>
              <a:t>.</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2117624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 </a:t>
            </a:r>
            <a:r>
              <a:rPr lang="en-US" sz="800" kern="1200" dirty="0">
                <a:solidFill>
                  <a:schemeClr val="tx1"/>
                </a:solidFill>
                <a:effectLst/>
                <a:latin typeface="+mn-lt"/>
                <a:ea typeface="+mn-ea"/>
                <a:cs typeface="+mn-cs"/>
              </a:rPr>
              <a:t>Properties of radiation</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the three main categories of radioactive particles and rays and their penetration depth</a:t>
            </a:r>
            <a:r>
              <a:rPr lang="en-US" sz="800" dirty="0"/>
              <a:t>.</a:t>
            </a:r>
            <a:endParaRPr lang="en-US"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pPr>
              <a:defRPr/>
            </a:pPr>
            <a:r>
              <a:rPr lang="en-US" sz="800" dirty="0"/>
              <a:t>Explain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different forms of radiation differ in penetration depth and the damage they cause.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Alpha particles are large, in fact they are Helium nuclei. They cause much damage and therefore </a:t>
            </a:r>
            <a:r>
              <a:rPr lang="en-US" sz="800" kern="1200" dirty="0">
                <a:solidFill>
                  <a:schemeClr val="tx1"/>
                </a:solidFill>
                <a:effectLst/>
                <a:latin typeface="+mn-lt"/>
                <a:ea typeface="+mn-ea"/>
                <a:cs typeface="+mn-cs"/>
              </a:rPr>
              <a:t>cannot travel very far through air. </a:t>
            </a:r>
            <a:br>
              <a:rPr lang="en-US" sz="800" kern="1200" dirty="0">
                <a:solidFill>
                  <a:schemeClr val="tx1"/>
                </a:solidFill>
                <a:effectLst/>
                <a:latin typeface="+mn-lt"/>
                <a:ea typeface="+mn-ea"/>
                <a:cs typeface="+mn-cs"/>
              </a:rPr>
            </a:br>
            <a:r>
              <a:rPr lang="en-US" sz="800" kern="1200" dirty="0">
                <a:solidFill>
                  <a:schemeClr val="tx1"/>
                </a:solidFill>
                <a:effectLst/>
                <a:latin typeface="+mn-lt"/>
                <a:ea typeface="+mn-ea"/>
                <a:cs typeface="+mn-cs"/>
              </a:rPr>
              <a:t>Alpha particles are stopped by </a:t>
            </a:r>
            <a:r>
              <a:rPr lang="en-US" sz="800" dirty="0"/>
              <a:t>a </a:t>
            </a:r>
            <a:r>
              <a:rPr lang="en-US" sz="800" kern="1200" dirty="0">
                <a:solidFill>
                  <a:schemeClr val="tx1"/>
                </a:solidFill>
                <a:effectLst/>
                <a:latin typeface="+mn-lt"/>
                <a:ea typeface="+mn-ea"/>
                <a:cs typeface="+mn-cs"/>
              </a:rPr>
              <a:t>sheet of paper or skin. Alpha emitters are dangerous when they are inhaled (lung tissue) or ingested.</a:t>
            </a:r>
            <a:endParaRPr lang="en-US" sz="800" dirty="0"/>
          </a:p>
          <a:p>
            <a:r>
              <a:rPr lang="en-US" sz="800" kern="1200" dirty="0">
                <a:solidFill>
                  <a:schemeClr val="tx1"/>
                </a:solidFill>
                <a:effectLst/>
                <a:latin typeface="+mn-lt"/>
                <a:ea typeface="+mn-ea"/>
                <a:cs typeface="+mn-cs"/>
              </a:rPr>
              <a:t>Beta particles are electrons that can travel through air (up to a few meters). Beta particles are stopped by a thin layer of aluminum or plexiglass. </a:t>
            </a:r>
          </a:p>
          <a:p>
            <a:r>
              <a:rPr lang="en-US" sz="800" kern="1200" dirty="0">
                <a:solidFill>
                  <a:schemeClr val="tx1"/>
                </a:solidFill>
                <a:effectLst/>
                <a:latin typeface="+mn-lt"/>
                <a:ea typeface="+mn-ea"/>
                <a:cs typeface="+mn-cs"/>
              </a:rPr>
              <a:t>Gamma rays are bundles of energy, similar to light. They can travel far through air, and are only strongly attenuated by heavy materials, such as concrete or lead. </a:t>
            </a:r>
          </a:p>
          <a:p>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MELODY 3.1.3 Advanced CBRN</a:t>
            </a:r>
          </a:p>
          <a:p>
            <a:r>
              <a:rPr lang="en-US" sz="800" b="1" kern="1200" dirty="0">
                <a:solidFill>
                  <a:schemeClr val="tx1"/>
                </a:solidFill>
                <a:effectLst/>
                <a:latin typeface="+mn-lt"/>
                <a:ea typeface="+mn-ea"/>
                <a:cs typeface="+mn-cs"/>
              </a:rPr>
              <a:t>Depicted illustration:</a:t>
            </a:r>
            <a:r>
              <a:rPr lang="en-US" sz="800" b="0" kern="1200" dirty="0">
                <a:solidFill>
                  <a:schemeClr val="tx1"/>
                </a:solidFill>
                <a:effectLst/>
                <a:latin typeface="+mn-lt"/>
                <a:ea typeface="+mn-ea"/>
                <a:cs typeface="+mn-cs"/>
              </a:rPr>
              <a:t> Stopping power of different materials like paper, </a:t>
            </a:r>
            <a:r>
              <a:rPr lang="en-US" sz="800" b="0" kern="1200" noProof="0" dirty="0">
                <a:solidFill>
                  <a:schemeClr val="tx1"/>
                </a:solidFill>
                <a:effectLst/>
                <a:latin typeface="+mn-lt"/>
                <a:ea typeface="+mn-ea"/>
                <a:cs typeface="+mn-cs"/>
              </a:rPr>
              <a:t>aluminum </a:t>
            </a:r>
            <a:r>
              <a:rPr lang="en-US" sz="800" b="0" kern="1200" dirty="0">
                <a:solidFill>
                  <a:schemeClr val="tx1"/>
                </a:solidFill>
                <a:effectLst/>
                <a:latin typeface="+mn-lt"/>
                <a:ea typeface="+mn-ea"/>
                <a:cs typeface="+mn-cs"/>
              </a:rPr>
              <a:t>and concrete for different types of radiation</a:t>
            </a:r>
            <a:endParaRPr lang="en-US" sz="80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0" kern="1200" dirty="0">
                <a:solidFill>
                  <a:schemeClr val="tx1"/>
                </a:solidFill>
                <a:effectLst/>
                <a:latin typeface="+mn-lt"/>
                <a:ea typeface="+mn-ea"/>
                <a:cs typeface="+mn-cs"/>
              </a:rPr>
              <a:t> Melody</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definition of radioactivity from EN 17173:2020 European CBRNE glossary</a:t>
            </a:r>
          </a:p>
          <a:p>
            <a:endParaRPr lang="en-GB" sz="800" dirty="0"/>
          </a:p>
        </p:txBody>
      </p:sp>
    </p:spTree>
    <p:extLst>
      <p:ext uri="{BB962C8B-B14F-4D97-AF65-F5344CB8AC3E}">
        <p14:creationId xmlns:p14="http://schemas.microsoft.com/office/powerpoint/2010/main" val="5596123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Classification of Radioactive isotopes </a:t>
            </a:r>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these slides the trainees are able to recall that isotopes are categorized by </a:t>
            </a:r>
            <a:r>
              <a:rPr lang="en-US" sz="800" dirty="0"/>
              <a:t>their </a:t>
            </a:r>
            <a:r>
              <a:rPr lang="en-US" sz="800" kern="1200" dirty="0">
                <a:solidFill>
                  <a:schemeClr val="tx1"/>
                </a:solidFill>
                <a:effectLst/>
                <a:latin typeface="+mn-lt"/>
                <a:ea typeface="+mn-ea"/>
                <a:cs typeface="+mn-cs"/>
              </a:rPr>
              <a:t>main </a:t>
            </a:r>
            <a:r>
              <a:rPr lang="en-US" sz="800" dirty="0"/>
              <a:t>types </a:t>
            </a:r>
            <a:r>
              <a:rPr lang="en-US" sz="800" kern="1200" dirty="0">
                <a:solidFill>
                  <a:schemeClr val="tx1"/>
                </a:solidFill>
                <a:effectLst/>
                <a:latin typeface="+mn-lt"/>
                <a:ea typeface="+mn-ea"/>
                <a:cs typeface="+mn-cs"/>
              </a:rPr>
              <a:t>of emitted radiation. </a:t>
            </a:r>
            <a:r>
              <a:rPr lang="en-US" sz="800" dirty="0"/>
              <a:t>They </a:t>
            </a:r>
            <a:r>
              <a:rPr lang="en-US" sz="800" kern="1200" dirty="0">
                <a:solidFill>
                  <a:schemeClr val="tx1"/>
                </a:solidFill>
                <a:effectLst/>
                <a:latin typeface="+mn-lt"/>
                <a:ea typeface="+mn-ea"/>
                <a:cs typeface="+mn-cs"/>
              </a:rPr>
              <a:t>also know that radioactive material, being the isotopes inside that material</a:t>
            </a:r>
            <a:r>
              <a:rPr lang="en-US" sz="800" dirty="0"/>
              <a:t>,</a:t>
            </a:r>
            <a:r>
              <a:rPr lang="en-US" sz="800" kern="1200" dirty="0">
                <a:solidFill>
                  <a:schemeClr val="tx1"/>
                </a:solidFill>
                <a:effectLst/>
                <a:latin typeface="+mn-lt"/>
                <a:ea typeface="+mn-ea"/>
                <a:cs typeface="+mn-cs"/>
              </a:rPr>
              <a:t> can be identified with great precision</a:t>
            </a:r>
            <a:r>
              <a:rPr lang="en-US" sz="800" dirty="0"/>
              <a:t>.</a:t>
            </a:r>
            <a:endParaRPr lang="en-US"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Instructions for the trainer: </a:t>
            </a:r>
          </a:p>
          <a:p>
            <a:r>
              <a:rPr lang="en-US" sz="800" kern="1200" dirty="0">
                <a:solidFill>
                  <a:schemeClr val="tx1"/>
                </a:solidFill>
                <a:effectLst/>
                <a:latin typeface="+mn-lt"/>
                <a:ea typeface="+mn-ea"/>
                <a:cs typeface="+mn-cs"/>
              </a:rPr>
              <a:t>The radioactive isotopes can be categorized in several ways</a:t>
            </a:r>
          </a:p>
          <a:p>
            <a:pPr marL="171450" indent="-171450">
              <a:buFontTx/>
              <a:buChar char="-"/>
            </a:pPr>
            <a:r>
              <a:rPr lang="en-US" sz="800" kern="1200" dirty="0">
                <a:solidFill>
                  <a:schemeClr val="tx1"/>
                </a:solidFill>
                <a:effectLst/>
                <a:latin typeface="+mn-lt"/>
                <a:ea typeface="+mn-ea"/>
                <a:cs typeface="+mn-cs"/>
              </a:rPr>
              <a:t>how fast they decay,</a:t>
            </a:r>
          </a:p>
          <a:p>
            <a:pPr marL="171450" indent="-171450">
              <a:buFontTx/>
              <a:buChar char="-"/>
            </a:pPr>
            <a:r>
              <a:rPr lang="en-US" sz="800" kern="1200" dirty="0">
                <a:solidFill>
                  <a:schemeClr val="tx1"/>
                </a:solidFill>
                <a:effectLst/>
                <a:latin typeface="+mn-lt"/>
                <a:ea typeface="+mn-ea"/>
                <a:cs typeface="+mn-cs"/>
              </a:rPr>
              <a:t>where and how they are used</a:t>
            </a:r>
          </a:p>
          <a:p>
            <a:pPr marL="171450" indent="-171450">
              <a:buFontTx/>
              <a:buChar char="-"/>
            </a:pPr>
            <a:r>
              <a:rPr lang="en-US" sz="800" kern="1200" dirty="0">
                <a:solidFill>
                  <a:schemeClr val="tx1"/>
                </a:solidFill>
                <a:effectLst/>
                <a:latin typeface="+mn-lt"/>
                <a:ea typeface="+mn-ea"/>
                <a:cs typeface="+mn-cs"/>
              </a:rPr>
              <a:t>by their main emissions products, as explained in this slide</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Most known and common emission products are alpha, beta and gamma radiation. Hence, you can speak of alpha, beta and gamma emitters.  </a:t>
            </a:r>
          </a:p>
          <a:p>
            <a:r>
              <a:rPr lang="en-US" sz="800" kern="1200" dirty="0">
                <a:solidFill>
                  <a:schemeClr val="tx1"/>
                </a:solidFill>
                <a:effectLst/>
                <a:latin typeface="+mn-lt"/>
                <a:ea typeface="+mn-ea"/>
                <a:cs typeface="+mn-cs"/>
              </a:rPr>
              <a:t>Usually, a </a:t>
            </a:r>
            <a:r>
              <a:rPr lang="en-US" sz="800" dirty="0"/>
              <a:t>combination </a:t>
            </a:r>
            <a:r>
              <a:rPr lang="en-US" sz="800" kern="1200" dirty="0">
                <a:solidFill>
                  <a:schemeClr val="tx1"/>
                </a:solidFill>
                <a:effectLst/>
                <a:latin typeface="+mn-lt"/>
                <a:ea typeface="+mn-ea"/>
                <a:cs typeface="+mn-cs"/>
              </a:rPr>
              <a:t>of these emission products happen simultaneously. Almost every alpha or beta emitter also emits gamma radiation. </a:t>
            </a:r>
          </a:p>
          <a:p>
            <a:r>
              <a:rPr lang="en-US" sz="800" kern="1200" dirty="0">
                <a:solidFill>
                  <a:schemeClr val="tx1"/>
                </a:solidFill>
                <a:effectLst/>
                <a:latin typeface="+mn-lt"/>
                <a:ea typeface="+mn-ea"/>
                <a:cs typeface="+mn-cs"/>
              </a:rPr>
              <a:t>Hence, do not expect as a first responder to deal only with one of these three emission </a:t>
            </a:r>
            <a:r>
              <a:rPr lang="en-US" sz="800" dirty="0"/>
              <a:t>products </a:t>
            </a:r>
            <a:r>
              <a:rPr lang="en-US" sz="800" kern="1200" dirty="0">
                <a:solidFill>
                  <a:schemeClr val="tx1"/>
                </a:solidFill>
                <a:effectLst/>
                <a:latin typeface="+mn-lt"/>
                <a:ea typeface="+mn-ea"/>
                <a:cs typeface="+mn-cs"/>
              </a:rPr>
              <a:t>when radioactive material is found.</a:t>
            </a:r>
          </a:p>
          <a:p>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The energies of the emitted radiation is a sort of fingerprint. Every radioactive material has its own specific number of alphas, and betas and gammas, with specific energies. This distribution of energies and emission products is used to identify the radioactive material and corresponding health risks. Identification is with a very high certainty.</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MELODY 3.1.3 Advanced CBRN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Clip Art of a nucleus of an unstable isotope emitting </a:t>
            </a:r>
            <a:r>
              <a:rPr lang="el-GR" sz="800" kern="1200" dirty="0">
                <a:solidFill>
                  <a:schemeClr val="tx1"/>
                </a:solidFill>
                <a:effectLst/>
                <a:latin typeface="+mn-lt"/>
                <a:ea typeface="+mn-ea"/>
                <a:cs typeface="+mn-cs"/>
              </a:rPr>
              <a:t>α</a:t>
            </a:r>
            <a:r>
              <a:rPr lang="en-US" sz="800" kern="1200" dirty="0">
                <a:solidFill>
                  <a:schemeClr val="tx1"/>
                </a:solidFill>
                <a:effectLst/>
                <a:latin typeface="+mn-lt"/>
                <a:ea typeface="+mn-ea"/>
                <a:cs typeface="+mn-cs"/>
              </a:rPr>
              <a:t> &amp; </a:t>
            </a:r>
            <a:r>
              <a:rPr lang="el-GR" sz="800" kern="1200" dirty="0">
                <a:solidFill>
                  <a:schemeClr val="tx1"/>
                </a:solidFill>
                <a:effectLst/>
                <a:latin typeface="+mn-lt"/>
                <a:ea typeface="+mn-ea"/>
                <a:cs typeface="+mn-cs"/>
              </a:rPr>
              <a:t>β</a:t>
            </a:r>
            <a:r>
              <a:rPr lang="en-US" sz="800" kern="1200" dirty="0">
                <a:solidFill>
                  <a:schemeClr val="tx1"/>
                </a:solidFill>
                <a:effectLst/>
                <a:latin typeface="+mn-lt"/>
                <a:ea typeface="+mn-ea"/>
                <a:cs typeface="+mn-cs"/>
              </a:rPr>
              <a:t> particles and </a:t>
            </a:r>
            <a:r>
              <a:rPr lang="el-GR" sz="800" kern="1200" dirty="0">
                <a:solidFill>
                  <a:schemeClr val="tx1"/>
                </a:solidFill>
                <a:effectLst/>
                <a:latin typeface="+mn-lt"/>
                <a:ea typeface="+mn-ea"/>
                <a:cs typeface="+mn-cs"/>
              </a:rPr>
              <a:t>γ</a:t>
            </a:r>
            <a:r>
              <a:rPr lang="en-US" sz="800" kern="1200" dirty="0">
                <a:solidFill>
                  <a:schemeClr val="tx1"/>
                </a:solidFill>
                <a:effectLst/>
                <a:latin typeface="+mn-lt"/>
                <a:ea typeface="+mn-ea"/>
                <a:cs typeface="+mn-cs"/>
              </a:rPr>
              <a:t>-rays. </a:t>
            </a:r>
          </a:p>
          <a:p>
            <a:r>
              <a:rPr lang="en-US" sz="800" b="1" i="0" u="none" strike="noStrike" kern="1200" dirty="0">
                <a:solidFill>
                  <a:schemeClr val="tx1"/>
                </a:solidFill>
                <a:effectLst/>
                <a:latin typeface="+mn-lt"/>
                <a:ea typeface="+mn-ea"/>
                <a:cs typeface="+mn-cs"/>
              </a:rPr>
              <a:t>Picture source &amp; IP:</a:t>
            </a:r>
            <a:r>
              <a:rPr lang="en-US" sz="800" b="0" i="0" u="none" strike="noStrike" kern="1200" dirty="0">
                <a:solidFill>
                  <a:schemeClr val="tx1"/>
                </a:solidFill>
                <a:effectLst/>
                <a:latin typeface="+mn-lt"/>
                <a:ea typeface="+mn-ea"/>
                <a:cs typeface="+mn-cs"/>
              </a:rPr>
              <a:t> Melody</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140138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Sources and material</a:t>
            </a: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these slides the trainees are able to recall several other aspects of  a number of different sources of radioactive materials</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The term </a:t>
            </a:r>
            <a:r>
              <a:rPr lang="en-US" sz="800" kern="1200" dirty="0">
                <a:solidFill>
                  <a:schemeClr val="tx1"/>
                </a:solidFill>
                <a:effectLst/>
                <a:latin typeface="+mn-lt"/>
                <a:ea typeface="+mn-ea"/>
                <a:cs typeface="+mn-cs"/>
              </a:rPr>
              <a:t>radiation ‘source’ or ‘</a:t>
            </a:r>
            <a:r>
              <a:rPr lang="en-US" sz="800" dirty="0"/>
              <a:t>sources</a:t>
            </a:r>
            <a:r>
              <a:rPr lang="en-US" sz="800" kern="1200" dirty="0">
                <a:solidFill>
                  <a:schemeClr val="tx1"/>
                </a:solidFill>
                <a:effectLst/>
                <a:latin typeface="+mn-lt"/>
                <a:ea typeface="+mn-ea"/>
                <a:cs typeface="+mn-cs"/>
              </a:rPr>
              <a:t>’ </a:t>
            </a:r>
            <a:r>
              <a:rPr lang="en-US" sz="800" dirty="0"/>
              <a:t>in</a:t>
            </a:r>
            <a:r>
              <a:rPr lang="en-US" sz="800" kern="1200" dirty="0">
                <a:solidFill>
                  <a:schemeClr val="tx1"/>
                </a:solidFill>
                <a:effectLst/>
                <a:latin typeface="+mn-lt"/>
                <a:ea typeface="+mn-ea"/>
                <a:cs typeface="+mn-cs"/>
              </a:rPr>
              <a:t> combination with </a:t>
            </a:r>
            <a:r>
              <a:rPr lang="en-US" sz="800" dirty="0"/>
              <a:t>‘</a:t>
            </a:r>
            <a:r>
              <a:rPr lang="en-US" sz="800" kern="1200" dirty="0">
                <a:solidFill>
                  <a:schemeClr val="tx1"/>
                </a:solidFill>
                <a:effectLst/>
                <a:latin typeface="+mn-lt"/>
                <a:ea typeface="+mn-ea"/>
                <a:cs typeface="+mn-cs"/>
              </a:rPr>
              <a:t>alpha</a:t>
            </a:r>
            <a:r>
              <a:rPr lang="en-US" sz="800" dirty="0"/>
              <a:t>’, ‘ </a:t>
            </a:r>
            <a:r>
              <a:rPr lang="en-US" sz="800" kern="1200" dirty="0">
                <a:solidFill>
                  <a:schemeClr val="tx1"/>
                </a:solidFill>
                <a:effectLst/>
                <a:latin typeface="+mn-lt"/>
                <a:ea typeface="+mn-ea"/>
                <a:cs typeface="+mn-cs"/>
              </a:rPr>
              <a:t>beta</a:t>
            </a:r>
            <a:r>
              <a:rPr lang="en-US" sz="800" dirty="0"/>
              <a:t>’</a:t>
            </a:r>
            <a:r>
              <a:rPr lang="en-US" sz="800" kern="1200" dirty="0">
                <a:solidFill>
                  <a:schemeClr val="tx1"/>
                </a:solidFill>
                <a:effectLst/>
                <a:latin typeface="+mn-lt"/>
                <a:ea typeface="+mn-ea"/>
                <a:cs typeface="+mn-cs"/>
              </a:rPr>
              <a:t> or </a:t>
            </a:r>
            <a:r>
              <a:rPr lang="en-US" sz="800" dirty="0"/>
              <a:t>‘</a:t>
            </a:r>
            <a:r>
              <a:rPr lang="en-US" sz="800" kern="1200" dirty="0">
                <a:solidFill>
                  <a:schemeClr val="tx1"/>
                </a:solidFill>
                <a:effectLst/>
                <a:latin typeface="+mn-lt"/>
                <a:ea typeface="+mn-ea"/>
                <a:cs typeface="+mn-cs"/>
              </a:rPr>
              <a:t>gamma</a:t>
            </a:r>
            <a:r>
              <a:rPr lang="en-US" sz="800" dirty="0"/>
              <a:t>’, </a:t>
            </a:r>
            <a:r>
              <a:rPr lang="en-US" sz="800" kern="1200" dirty="0">
                <a:solidFill>
                  <a:schemeClr val="tx1"/>
                </a:solidFill>
                <a:effectLst/>
                <a:latin typeface="+mn-lt"/>
                <a:ea typeface="+mn-ea"/>
                <a:cs typeface="+mn-cs"/>
              </a:rPr>
              <a:t>refers to a small “object” that emits the mentioned type of radiation</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There are closed and open sources. In a </a:t>
            </a:r>
            <a:r>
              <a:rPr lang="en-US" sz="800" dirty="0"/>
              <a:t>‘</a:t>
            </a:r>
            <a:r>
              <a:rPr lang="en-US" sz="800" kern="1200" dirty="0">
                <a:solidFill>
                  <a:schemeClr val="tx1"/>
                </a:solidFill>
                <a:effectLst/>
                <a:latin typeface="+mn-lt"/>
                <a:ea typeface="+mn-ea"/>
                <a:cs typeface="+mn-cs"/>
              </a:rPr>
              <a:t>closed source</a:t>
            </a:r>
            <a:r>
              <a:rPr lang="en-US" sz="800" dirty="0"/>
              <a:t>’, </a:t>
            </a:r>
            <a:r>
              <a:rPr lang="en-US" sz="800" kern="1200" dirty="0">
                <a:solidFill>
                  <a:schemeClr val="tx1"/>
                </a:solidFill>
                <a:effectLst/>
                <a:latin typeface="+mn-lt"/>
                <a:ea typeface="+mn-ea"/>
                <a:cs typeface="+mn-cs"/>
              </a:rPr>
              <a:t>the radioactive nuclides are contained in a (chemical) inert substrate. Closed sources are commonly used in industry. The term ‘open </a:t>
            </a:r>
            <a:r>
              <a:rPr lang="en-US" sz="800" dirty="0"/>
              <a:t>source</a:t>
            </a:r>
            <a:r>
              <a:rPr lang="en-US" sz="800" kern="1200" dirty="0">
                <a:solidFill>
                  <a:schemeClr val="tx1"/>
                </a:solidFill>
                <a:effectLst/>
                <a:latin typeface="+mn-lt"/>
                <a:ea typeface="+mn-ea"/>
                <a:cs typeface="+mn-cs"/>
              </a:rPr>
              <a:t>’ is used when the radioactive isotopes </a:t>
            </a:r>
            <a:r>
              <a:rPr lang="en-US" sz="800" dirty="0"/>
              <a:t>are </a:t>
            </a:r>
            <a:r>
              <a:rPr lang="en-US" sz="800" kern="1200" dirty="0">
                <a:solidFill>
                  <a:schemeClr val="tx1"/>
                </a:solidFill>
                <a:effectLst/>
                <a:latin typeface="+mn-lt"/>
                <a:ea typeface="+mn-ea"/>
                <a:cs typeface="+mn-cs"/>
              </a:rPr>
              <a:t>dissolved in a liquid or aerosols, or when they have a gaseous form</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in less or more </a:t>
            </a:r>
            <a:r>
              <a:rPr lang="en-US" sz="800" dirty="0"/>
              <a:t>detail </a:t>
            </a:r>
            <a:r>
              <a:rPr lang="en-US" sz="800" kern="1200" dirty="0">
                <a:solidFill>
                  <a:schemeClr val="tx1"/>
                </a:solidFill>
                <a:effectLst/>
                <a:latin typeface="+mn-lt"/>
                <a:ea typeface="+mn-ea"/>
                <a:cs typeface="+mn-cs"/>
              </a:rPr>
              <a:t>the following (depending on the background of the student):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A closed radiation source only gives off external radiation, the external radiation stops if you move away from the 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Open sources can be dispersed. If the dispersion </a:t>
            </a:r>
            <a:r>
              <a:rPr lang="en-US" sz="800" dirty="0"/>
              <a:t>was </a:t>
            </a:r>
            <a:r>
              <a:rPr lang="en-US" sz="800" kern="1200" dirty="0">
                <a:solidFill>
                  <a:schemeClr val="tx1"/>
                </a:solidFill>
                <a:effectLst/>
                <a:latin typeface="+mn-lt"/>
                <a:ea typeface="+mn-ea"/>
                <a:cs typeface="+mn-cs"/>
              </a:rPr>
              <a:t>unwanted or </a:t>
            </a:r>
            <a:r>
              <a:rPr lang="en-US" sz="800" dirty="0"/>
              <a:t>accidental </a:t>
            </a:r>
            <a:r>
              <a:rPr lang="en-US" sz="800" kern="1200" dirty="0">
                <a:solidFill>
                  <a:schemeClr val="tx1"/>
                </a:solidFill>
                <a:effectLst/>
                <a:latin typeface="+mn-lt"/>
                <a:ea typeface="+mn-ea"/>
                <a:cs typeface="+mn-cs"/>
              </a:rPr>
              <a:t>the term ‘contamination’ is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For medical imaging applications people are injected with an open </a:t>
            </a:r>
            <a:r>
              <a:rPr lang="en-US" sz="800" dirty="0"/>
              <a:t>source</a:t>
            </a:r>
            <a:r>
              <a:rPr lang="en-US" sz="800" kern="1200" dirty="0">
                <a:solidFill>
                  <a:schemeClr val="tx1"/>
                </a:solidFill>
                <a:effectLst/>
                <a:latin typeface="+mn-lt"/>
                <a:ea typeface="+mn-ea"/>
                <a:cs typeface="+mn-cs"/>
              </a:rPr>
              <a:t>, in that case the term contamination is not used. Strictly speaking, the patient has become a radioactive source. In that case</a:t>
            </a:r>
            <a:r>
              <a:rPr lang="en-US" sz="800" dirty="0"/>
              <a:t>, </a:t>
            </a:r>
            <a:r>
              <a:rPr lang="en-US" sz="800" kern="1200" dirty="0">
                <a:solidFill>
                  <a:schemeClr val="tx1"/>
                </a:solidFill>
                <a:effectLst/>
                <a:latin typeface="+mn-lt"/>
                <a:ea typeface="+mn-ea"/>
                <a:cs typeface="+mn-cs"/>
              </a:rPr>
              <a:t>and depending on the situation</a:t>
            </a:r>
            <a:r>
              <a:rPr lang="en-US" sz="800" dirty="0"/>
              <a:t>, instructions for</a:t>
            </a:r>
            <a:r>
              <a:rPr lang="en-US" sz="800" kern="1200" dirty="0">
                <a:solidFill>
                  <a:schemeClr val="tx1"/>
                </a:solidFill>
                <a:effectLst/>
                <a:latin typeface="+mn-lt"/>
                <a:ea typeface="+mn-ea"/>
                <a:cs typeface="+mn-cs"/>
              </a:rPr>
              <a:t> how to act in </a:t>
            </a:r>
            <a:r>
              <a:rPr lang="en-US" sz="800" dirty="0"/>
              <a:t>their </a:t>
            </a:r>
            <a:r>
              <a:rPr lang="en-US" sz="800" kern="1200" dirty="0">
                <a:solidFill>
                  <a:schemeClr val="tx1"/>
                </a:solidFill>
                <a:effectLst/>
                <a:latin typeface="+mn-lt"/>
                <a:ea typeface="+mn-ea"/>
                <a:cs typeface="+mn-cs"/>
              </a:rPr>
              <a:t>daily life are given to the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Explain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The radioactive isotopes represent only a tiny fraction of the total mass of the substrate, even for strong sources. Therefore,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it is logical to speak of Radiological or Nuclear materials, or contaminated surfaces</a:t>
            </a:r>
            <a:r>
              <a:rPr lang="en-US" sz="800" dirty="0"/>
              <a:t>.</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Note that radioactive decay and the emission of radiation will not have a measurable effect on the weight of radiological materials</a:t>
            </a:r>
            <a:r>
              <a:rPr lang="en-US" sz="800" dirty="0"/>
              <a:t>.</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a:defRPr/>
            </a:pPr>
            <a:r>
              <a:rPr lang="en-US" sz="800" kern="1200" dirty="0">
                <a:solidFill>
                  <a:schemeClr val="tx1"/>
                </a:solidFill>
                <a:effectLst/>
                <a:latin typeface="+mn-lt"/>
                <a:ea typeface="+mn-ea"/>
                <a:cs typeface="+mn-cs"/>
              </a:rPr>
              <a:t>Explain that the difference between R and N is subtle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there is </a:t>
            </a:r>
            <a:r>
              <a:rPr lang="en-US" sz="800" dirty="0"/>
              <a:t>an </a:t>
            </a:r>
            <a:r>
              <a:rPr lang="en-US" sz="800" kern="1200" dirty="0">
                <a:solidFill>
                  <a:schemeClr val="tx1"/>
                </a:solidFill>
                <a:effectLst/>
                <a:latin typeface="+mn-lt"/>
                <a:ea typeface="+mn-ea"/>
                <a:cs typeface="+mn-cs"/>
              </a:rPr>
              <a:t>historical origin, not all countries use the same definition. N material can be used to make nuclear bombs or fuel nuclear power plants. The use and possession of N material has therefore severe restrictive regulations. This also means that when illegitimate N material is found, far more safety</a:t>
            </a:r>
            <a:r>
              <a:rPr lang="en-US" sz="800" dirty="0"/>
              <a:t> </a:t>
            </a:r>
            <a:r>
              <a:rPr lang="en-US" sz="800" kern="1200" dirty="0">
                <a:solidFill>
                  <a:schemeClr val="tx1"/>
                </a:solidFill>
                <a:effectLst/>
                <a:latin typeface="+mn-lt"/>
                <a:ea typeface="+mn-ea"/>
                <a:cs typeface="+mn-cs"/>
              </a:rPr>
              <a:t>&amp; security regulations have been breached than in the case of R material. However, from a radiological perspective the difference does not really exist.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Stress that the RN part of 'CBRN' only involves ionizing radiation following radioactive decay. It does not include (electromagnetic) radiation from powerlines, cellphones, microwaves or UV-radiation form the sun. Only UV-radiation can cause ionization which could lead to the development of cancer, while powerlines, cellphones and household microwaves cannot ionize materials.</a:t>
            </a:r>
            <a:endParaRPr lang="en-US" sz="800" kern="1200" dirty="0">
              <a:solidFill>
                <a:schemeClr val="tx1"/>
              </a:solidFill>
              <a:effectLst/>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MELODY 3.1.3 Advanced CBRN</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GB" sz="800" dirty="0"/>
          </a:p>
        </p:txBody>
      </p:sp>
    </p:spTree>
    <p:extLst>
      <p:ext uri="{BB962C8B-B14F-4D97-AF65-F5344CB8AC3E}">
        <p14:creationId xmlns:p14="http://schemas.microsoft.com/office/powerpoint/2010/main" val="1487917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Take home message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The trainees are made aware of the various groups of chemical and biological agents, and radiological and nuclear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endParaRPr lang="en-US" sz="8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i="0" kern="1200" dirty="0">
                <a:solidFill>
                  <a:schemeClr val="tx1"/>
                </a:solidFill>
                <a:effectLst/>
                <a:latin typeface="+mn-lt"/>
                <a:ea typeface="+mn-ea"/>
                <a:cs typeface="+mn-cs"/>
              </a:rPr>
              <a:t>The take home message is:</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There </a:t>
            </a:r>
            <a:r>
              <a:rPr lang="en-US" sz="800" dirty="0"/>
              <a:t>are </a:t>
            </a:r>
            <a:r>
              <a:rPr lang="en-US" sz="800" b="0" i="0" kern="1200" dirty="0">
                <a:solidFill>
                  <a:schemeClr val="tx1"/>
                </a:solidFill>
                <a:effectLst/>
                <a:latin typeface="+mn-lt"/>
                <a:ea typeface="+mn-ea"/>
                <a:cs typeface="+mn-cs"/>
              </a:rPr>
              <a:t>two main groups of chemical agents: Toxic Industrial Chemicals (</a:t>
            </a:r>
            <a:r>
              <a:rPr lang="en-US" sz="800" dirty="0"/>
              <a:t>TICs</a:t>
            </a:r>
            <a:r>
              <a:rPr lang="en-US" sz="800" b="0" i="0" kern="1200" dirty="0">
                <a:solidFill>
                  <a:schemeClr val="tx1"/>
                </a:solidFill>
                <a:effectLst/>
                <a:latin typeface="+mn-lt"/>
                <a:ea typeface="+mn-ea"/>
                <a:cs typeface="+mn-cs"/>
              </a:rPr>
              <a:t>) and Chemical Warfare Agents (</a:t>
            </a:r>
            <a:r>
              <a:rPr lang="en-US" sz="800" dirty="0"/>
              <a:t>CWAs</a:t>
            </a:r>
            <a:r>
              <a:rPr lang="en-US" sz="800" b="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Chemical agents have various levels of toxicity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There are four main groups of biological agents: Parasites, Bacteria, Viruses, and Toxins.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Biological agents are infectious at various levels (or toxic: toxins)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Radiological and nuclear materials contain radioactive atoms that emit radiation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dirty="0">
                <a:solidFill>
                  <a:schemeClr val="tx1"/>
                </a:solidFill>
                <a:effectLst/>
                <a:latin typeface="+mn-lt"/>
                <a:ea typeface="+mn-ea"/>
                <a:cs typeface="+mn-cs"/>
              </a:rPr>
              <a:t>There are three main types of radiation: </a:t>
            </a:r>
            <a:r>
              <a:rPr lang="el-GR" sz="800" b="0" i="0" kern="1200" dirty="0">
                <a:solidFill>
                  <a:schemeClr val="tx1"/>
                </a:solidFill>
                <a:effectLst/>
                <a:latin typeface="+mn-lt"/>
                <a:ea typeface="+mn-ea"/>
                <a:cs typeface="+mn-cs"/>
              </a:rPr>
              <a:t>α</a:t>
            </a:r>
            <a:r>
              <a:rPr lang="en-US" sz="800" b="0" i="0" kern="1200" dirty="0">
                <a:solidFill>
                  <a:schemeClr val="tx1"/>
                </a:solidFill>
                <a:effectLst/>
                <a:latin typeface="+mn-lt"/>
                <a:ea typeface="+mn-ea"/>
                <a:cs typeface="+mn-cs"/>
              </a:rPr>
              <a:t>, β, and γ</a:t>
            </a:r>
          </a:p>
          <a:p>
            <a:r>
              <a:rPr lang="en-US" sz="800" b="0" kern="1200" dirty="0">
                <a:solidFill>
                  <a:schemeClr val="tx1"/>
                </a:solidFill>
                <a:effectLst/>
                <a:latin typeface="+mn-lt"/>
                <a:ea typeface="+mn-ea"/>
                <a:cs typeface="+mn-cs"/>
              </a:rPr>
              <a:t>In general, the penetration depth increases going from </a:t>
            </a:r>
            <a:r>
              <a:rPr lang="el-GR" sz="800" b="0" i="0" kern="1200" dirty="0">
                <a:solidFill>
                  <a:schemeClr val="tx1"/>
                </a:solidFill>
                <a:effectLst/>
                <a:latin typeface="+mn-lt"/>
                <a:ea typeface="+mn-ea"/>
                <a:cs typeface="+mn-cs"/>
              </a:rPr>
              <a:t>α</a:t>
            </a:r>
            <a:r>
              <a:rPr lang="en-US" sz="800" b="0" i="0" kern="1200" dirty="0">
                <a:solidFill>
                  <a:schemeClr val="tx1"/>
                </a:solidFill>
                <a:effectLst/>
                <a:latin typeface="+mn-lt"/>
                <a:ea typeface="+mn-ea"/>
                <a:cs typeface="+mn-cs"/>
              </a:rPr>
              <a:t> to β to γ</a:t>
            </a:r>
            <a:endParaRPr lang="en-US" sz="800" b="0" kern="1200" dirty="0">
              <a:solidFill>
                <a:schemeClr val="tx1"/>
              </a:solidFill>
              <a:effectLst/>
              <a:latin typeface="+mn-lt"/>
              <a:ea typeface="+mn-ea"/>
              <a:cs typeface="+mn-cs"/>
            </a:endParaRPr>
          </a:p>
          <a:p>
            <a:endParaRPr lang="en-US" sz="800" b="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EN 17173:2020 European CBRNE glossary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u="sng" kern="1200" dirty="0">
                <a:solidFill>
                  <a:schemeClr val="tx1"/>
                </a:solidFill>
                <a:effectLst/>
                <a:latin typeface="+mn-lt"/>
                <a:ea typeface="+mn-ea"/>
                <a:cs typeface="+mn-cs"/>
              </a:rPr>
              <a:t>https://standards.iteh.ai/catalog/standards/cen/a8e8738c-16f5-4753-930a-4741cfae4e21/en-17173-2020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u="sng" kern="1200" dirty="0">
                <a:solidFill>
                  <a:schemeClr val="tx1"/>
                </a:solidFill>
                <a:effectLst/>
                <a:latin typeface="+mn-lt"/>
                <a:ea typeface="+mn-ea"/>
                <a:cs typeface="+mn-cs"/>
              </a:rPr>
              <a:t>EU </a:t>
            </a:r>
            <a:r>
              <a:rPr lang="en-US" sz="800" b="0" u="sng" kern="1200" dirty="0" err="1">
                <a:solidFill>
                  <a:schemeClr val="tx1"/>
                </a:solidFill>
                <a:effectLst/>
                <a:latin typeface="+mn-lt"/>
                <a:ea typeface="+mn-ea"/>
                <a:cs typeface="+mn-cs"/>
              </a:rPr>
              <a:t>CBRNE</a:t>
            </a:r>
            <a:r>
              <a:rPr lang="en-US" sz="800" b="0" u="sng" kern="1200" dirty="0">
                <a:solidFill>
                  <a:schemeClr val="tx1"/>
                </a:solidFill>
                <a:effectLst/>
                <a:latin typeface="+mn-lt"/>
                <a:ea typeface="+mn-ea"/>
                <a:cs typeface="+mn-cs"/>
              </a:rPr>
              <a:t> glossary (app)</a:t>
            </a:r>
            <a:r>
              <a:rPr lang="en-US" sz="800" b="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https://play.google.com/store/apps/details?id=eu.europa.publications.cbrne&amp;hl=nl&amp;gl=US</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dirty="0"/>
          </a:p>
        </p:txBody>
      </p:sp>
    </p:spTree>
    <p:extLst>
      <p:ext uri="{BB962C8B-B14F-4D97-AF65-F5344CB8AC3E}">
        <p14:creationId xmlns:p14="http://schemas.microsoft.com/office/powerpoint/2010/main" val="40148322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thank you for your attention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a:t>
            </a:r>
            <a:r>
              <a:rPr lang="en-US" sz="800" b="0" kern="1200" dirty="0">
                <a:solidFill>
                  <a:schemeClr val="tx1"/>
                </a:solidFill>
                <a:effectLst/>
                <a:latin typeface="+mn-lt"/>
                <a:ea typeface="+mn-ea"/>
                <a:cs typeface="+mn-cs"/>
              </a:rPr>
              <a:t> trainees and trainer wrap up this part of the curriculum and can enter the next topic.</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Time for questions or remarks</a:t>
            </a:r>
            <a:r>
              <a:rPr lang="en-US" sz="800" dirty="0"/>
              <a:t>.</a:t>
            </a:r>
            <a:endParaRPr lang="en-US"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endParaRPr lang="en-GB" sz="800" b="0" dirty="0"/>
          </a:p>
        </p:txBody>
      </p:sp>
    </p:spTree>
    <p:extLst>
      <p:ext uri="{BB962C8B-B14F-4D97-AF65-F5344CB8AC3E}">
        <p14:creationId xmlns:p14="http://schemas.microsoft.com/office/powerpoint/2010/main" val="1862534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 </a:t>
            </a:r>
            <a:r>
              <a:rPr lang="en-US" sz="800" dirty="0"/>
              <a:t>Classification, properties &amp; dispersion of CBRN agents</a:t>
            </a:r>
          </a:p>
          <a:p>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trainees are introduced to the four main groups of CBRN agents and materials.</a:t>
            </a:r>
            <a:r>
              <a:rPr lang="en-US" sz="800" dirty="0"/>
              <a:t> </a:t>
            </a:r>
            <a:endParaRPr lang="en-US" sz="800" kern="1200" dirty="0">
              <a:solidFill>
                <a:schemeClr val="tx1"/>
              </a:solidFill>
              <a:effectLst/>
              <a:latin typeface="+mn-lt"/>
              <a:ea typeface="+mn-ea"/>
              <a:cs typeface="+mn-cs"/>
            </a:endParaRPr>
          </a:p>
          <a:p>
            <a:pPr>
              <a:defRPr/>
            </a:pPr>
            <a:r>
              <a:rPr lang="en-US" sz="800" b="1" kern="1200" dirty="0">
                <a:solidFill>
                  <a:schemeClr val="tx1"/>
                </a:solidFill>
                <a:effectLst/>
                <a:latin typeface="+mn-lt"/>
                <a:ea typeface="+mn-ea"/>
                <a:cs typeface="+mn-cs"/>
              </a:rPr>
              <a:t>Instructions for the trainer: </a:t>
            </a: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This part of the curriculum will introduce a number of groups of CBRN agents: Chemical (C), Biological (B), and Radiological (R) and Nuclear (N) materials. </a:t>
            </a:r>
          </a:p>
          <a:p>
            <a:r>
              <a:rPr lang="en-US" sz="800" b="0" kern="1200" dirty="0">
                <a:solidFill>
                  <a:schemeClr val="tx1"/>
                </a:solidFill>
                <a:effectLst/>
                <a:latin typeface="+mn-lt"/>
                <a:ea typeface="+mn-ea"/>
                <a:cs typeface="+mn-cs"/>
              </a:rPr>
              <a:t>Definitions used can be found in EU documentation. For instance, the EU CBRN glossary PDF and app. Ask the trainees if they recognize the icons and if they know their meaning.</a:t>
            </a:r>
          </a:p>
          <a:p>
            <a:r>
              <a:rPr lang="en-US" sz="800" b="0" kern="1200" dirty="0">
                <a:solidFill>
                  <a:schemeClr val="tx1"/>
                </a:solidFill>
                <a:effectLst/>
                <a:latin typeface="+mn-lt"/>
                <a:ea typeface="+mn-ea"/>
                <a:cs typeface="+mn-cs"/>
              </a:rPr>
              <a:t>At this point, consider </a:t>
            </a:r>
            <a:r>
              <a:rPr lang="en-US" sz="800" dirty="0"/>
              <a:t>showing </a:t>
            </a:r>
            <a:r>
              <a:rPr lang="en-US" sz="800" b="0" kern="1200" dirty="0">
                <a:solidFill>
                  <a:schemeClr val="tx1"/>
                </a:solidFill>
                <a:effectLst/>
                <a:latin typeface="+mn-lt"/>
                <a:ea typeface="+mn-ea"/>
                <a:cs typeface="+mn-cs"/>
              </a:rPr>
              <a:t>specific icons used in your own country. </a:t>
            </a:r>
            <a:r>
              <a:rPr lang="en-US" sz="800" dirty="0"/>
              <a:t>These kinds </a:t>
            </a:r>
            <a:r>
              <a:rPr lang="en-US" sz="800" b="0" kern="1200" dirty="0">
                <a:solidFill>
                  <a:schemeClr val="tx1"/>
                </a:solidFill>
                <a:effectLst/>
                <a:latin typeface="+mn-lt"/>
                <a:ea typeface="+mn-ea"/>
                <a:cs typeface="+mn-cs"/>
              </a:rPr>
              <a:t>of </a:t>
            </a:r>
            <a:r>
              <a:rPr lang="en-US" sz="800" dirty="0"/>
              <a:t>question</a:t>
            </a:r>
            <a:r>
              <a:rPr lang="en-US" sz="800" b="0" kern="1200" dirty="0">
                <a:solidFill>
                  <a:schemeClr val="tx1"/>
                </a:solidFill>
                <a:effectLst/>
                <a:latin typeface="+mn-lt"/>
                <a:ea typeface="+mn-ea"/>
                <a:cs typeface="+mn-cs"/>
              </a:rPr>
              <a:t>/</a:t>
            </a:r>
            <a:r>
              <a:rPr lang="en-US" sz="800" dirty="0"/>
              <a:t>discussion </a:t>
            </a:r>
            <a:r>
              <a:rPr lang="en-US" sz="800" b="0" kern="1200" dirty="0">
                <a:solidFill>
                  <a:schemeClr val="tx1"/>
                </a:solidFill>
                <a:effectLst/>
                <a:latin typeface="+mn-lt"/>
                <a:ea typeface="+mn-ea"/>
                <a:cs typeface="+mn-cs"/>
              </a:rPr>
              <a:t>points in the presentation are indicated by a flag, representing potential local differences to be discussed</a:t>
            </a:r>
            <a:r>
              <a:rPr lang="en-US" sz="800" dirty="0"/>
              <a:t>.</a:t>
            </a:r>
            <a:endParaRPr lang="en-US"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World map, CBRN icons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0" kern="1200" dirty="0">
                <a:solidFill>
                  <a:schemeClr val="tx1"/>
                </a:solidFill>
                <a:effectLst/>
                <a:latin typeface="+mn-lt"/>
                <a:ea typeface="+mn-ea"/>
                <a:cs typeface="+mn-cs"/>
              </a:rPr>
              <a:t>World map: Wikimedia Commons, Altered version of  https://commons.wikimedia.org/wiki/File:WMD_world_map.svg</a:t>
            </a:r>
          </a:p>
          <a:p>
            <a:r>
              <a:rPr lang="en-US" sz="800" b="0" kern="1200" dirty="0">
                <a:solidFill>
                  <a:schemeClr val="tx1"/>
                </a:solidFill>
                <a:effectLst/>
                <a:latin typeface="+mn-lt"/>
                <a:ea typeface="+mn-ea"/>
                <a:cs typeface="+mn-cs"/>
              </a:rPr>
              <a:t>CBRN icons: various website show the same image to be freely downloaded and freely usable: obtained from https://www.cleanpng.com/png-weapon-of-mass-destruction-nuclear-weapon-cbrn-def-1434407/</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p:txBody>
      </p:sp>
    </p:spTree>
    <p:extLst>
      <p:ext uri="{BB962C8B-B14F-4D97-AF65-F5344CB8AC3E}">
        <p14:creationId xmlns:p14="http://schemas.microsoft.com/office/powerpoint/2010/main" val="943790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Chemical agents</a:t>
            </a:r>
            <a:r>
              <a:rPr lang="en-US" sz="800" dirty="0"/>
              <a:t>’</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classification</a:t>
            </a:r>
            <a:endParaRPr lang="nl-NL"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 the trainees have an idea how to classify different groups of chemical agents </a:t>
            </a:r>
          </a:p>
          <a:p>
            <a:r>
              <a:rPr lang="en-US" sz="800" b="1" kern="1200" dirty="0">
                <a:solidFill>
                  <a:schemeClr val="tx1"/>
                </a:solidFill>
                <a:effectLst/>
                <a:latin typeface="+mn-lt"/>
                <a:ea typeface="+mn-ea"/>
                <a:cs typeface="+mn-cs"/>
              </a:rPr>
              <a:t>Instructions for the trainer:</a:t>
            </a:r>
            <a:endParaRPr lang="en-US" sz="800" b="1" dirty="0"/>
          </a:p>
          <a:p>
            <a:r>
              <a:rPr lang="en-US" sz="800" kern="1200" dirty="0">
                <a:solidFill>
                  <a:schemeClr val="tx1"/>
                </a:solidFill>
                <a:effectLst/>
                <a:latin typeface="+mn-lt"/>
                <a:ea typeface="+mn-ea"/>
                <a:cs typeface="+mn-cs"/>
              </a:rPr>
              <a:t>There are various ways to subdivide chemical agents. For our purpose we explain three different ways to classify/divide the agents. </a:t>
            </a:r>
          </a:p>
          <a:p>
            <a:pPr marL="228600" indent="-228600">
              <a:buAutoNum type="arabicParenR"/>
            </a:pPr>
            <a:r>
              <a:rPr lang="en-US" sz="800" kern="1200" dirty="0">
                <a:solidFill>
                  <a:schemeClr val="tx1"/>
                </a:solidFill>
                <a:effectLst/>
                <a:latin typeface="+mn-lt"/>
                <a:ea typeface="+mn-ea"/>
                <a:cs typeface="+mn-cs"/>
              </a:rPr>
              <a:t>The distinction between </a:t>
            </a:r>
            <a:r>
              <a:rPr lang="en-US" sz="800" dirty="0"/>
              <a:t>TICs </a:t>
            </a:r>
            <a:r>
              <a:rPr lang="en-US" sz="800" kern="1200" dirty="0">
                <a:solidFill>
                  <a:schemeClr val="tx1"/>
                </a:solidFill>
                <a:effectLst/>
                <a:latin typeface="+mn-lt"/>
                <a:ea typeface="+mn-ea"/>
                <a:cs typeface="+mn-cs"/>
              </a:rPr>
              <a:t>and </a:t>
            </a:r>
            <a:r>
              <a:rPr lang="en-US" sz="800" dirty="0"/>
              <a:t>CWAs</a:t>
            </a:r>
            <a:r>
              <a:rPr lang="en-US" sz="800" kern="1200" dirty="0">
                <a:solidFill>
                  <a:schemeClr val="tx1"/>
                </a:solidFill>
                <a:effectLst/>
                <a:latin typeface="+mn-lt"/>
                <a:ea typeface="+mn-ea"/>
                <a:cs typeface="+mn-cs"/>
              </a:rPr>
              <a:t>. Both groups include chemicals with harmful properties. </a:t>
            </a:r>
            <a:r>
              <a:rPr lang="en-US" sz="800" dirty="0"/>
              <a:t>TICs </a:t>
            </a:r>
            <a:r>
              <a:rPr lang="en-US" sz="800" kern="1200" dirty="0">
                <a:solidFill>
                  <a:schemeClr val="tx1"/>
                </a:solidFill>
                <a:effectLst/>
                <a:latin typeface="+mn-lt"/>
                <a:ea typeface="+mn-ea"/>
                <a:cs typeface="+mn-cs"/>
              </a:rPr>
              <a:t>are commonly used in the chemical industry. </a:t>
            </a:r>
            <a:r>
              <a:rPr lang="en-US" sz="800" dirty="0"/>
              <a:t>CWAs </a:t>
            </a:r>
            <a:r>
              <a:rPr lang="en-US" sz="800" kern="1200" dirty="0">
                <a:solidFill>
                  <a:schemeClr val="tx1"/>
                </a:solidFill>
                <a:effectLst/>
                <a:latin typeface="+mn-lt"/>
                <a:ea typeface="+mn-ea"/>
                <a:cs typeface="+mn-cs"/>
              </a:rPr>
              <a:t>are designed for military </a:t>
            </a:r>
            <a:r>
              <a:rPr lang="en-US" sz="800" dirty="0"/>
              <a:t>purposes</a:t>
            </a:r>
            <a:r>
              <a:rPr lang="en-US" sz="800" kern="1200" dirty="0">
                <a:solidFill>
                  <a:schemeClr val="tx1"/>
                </a:solidFill>
                <a:effectLst/>
                <a:latin typeface="+mn-lt"/>
                <a:ea typeface="+mn-ea"/>
                <a:cs typeface="+mn-cs"/>
              </a:rPr>
              <a:t>.</a:t>
            </a:r>
          </a:p>
          <a:p>
            <a:pPr marL="228600" indent="-228600">
              <a:buAutoNum type="arabicParenR"/>
            </a:pPr>
            <a:r>
              <a:rPr lang="en-US" sz="800" kern="1200" dirty="0">
                <a:solidFill>
                  <a:schemeClr val="tx1"/>
                </a:solidFill>
                <a:effectLst/>
                <a:latin typeface="+mn-lt"/>
                <a:ea typeface="+mn-ea"/>
                <a:cs typeface="+mn-cs"/>
              </a:rPr>
              <a:t>The distinction based on physical-chemical  properties is based on, for instance</a:t>
            </a:r>
            <a:r>
              <a:rPr lang="en-US" sz="800" dirty="0"/>
              <a:t>,</a:t>
            </a:r>
            <a:r>
              <a:rPr lang="en-US" sz="800" kern="1200" dirty="0">
                <a:solidFill>
                  <a:schemeClr val="tx1"/>
                </a:solidFill>
                <a:effectLst/>
                <a:latin typeface="+mn-lt"/>
                <a:ea typeface="+mn-ea"/>
                <a:cs typeface="+mn-cs"/>
              </a:rPr>
              <a:t> its (natural) state at room temperature (gas, liquid, solid), Solubility (in water or other liquids), or Volatility (maximum concentration in a closed space)</a:t>
            </a:r>
          </a:p>
          <a:p>
            <a:pPr marL="228600" indent="-228600">
              <a:buAutoNum type="arabicParenR"/>
            </a:pPr>
            <a:r>
              <a:rPr lang="en-US" sz="800" kern="1200" dirty="0">
                <a:solidFill>
                  <a:schemeClr val="tx1"/>
                </a:solidFill>
                <a:effectLst/>
                <a:latin typeface="+mn-lt"/>
                <a:ea typeface="+mn-ea"/>
                <a:cs typeface="+mn-cs"/>
              </a:rPr>
              <a:t>The distinction based on toxicity: the degree to which a	 substance has an effect on a living organism. This is generally expressed by a dose-response relationship.</a:t>
            </a:r>
          </a:p>
          <a:p>
            <a:pPr marL="228600" indent="-228600">
              <a:buAutoNum type="arabicParenR"/>
            </a:pPr>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The ‘bone &amp; skull’ symbol is commonly used for </a:t>
            </a:r>
            <a:r>
              <a:rPr lang="en-US" sz="800" dirty="0"/>
              <a:t>TICs</a:t>
            </a:r>
            <a:r>
              <a:rPr lang="en-US" sz="800" kern="1200" dirty="0">
                <a:solidFill>
                  <a:schemeClr val="tx1"/>
                </a:solidFill>
                <a:effectLst/>
                <a:latin typeface="+mn-lt"/>
                <a:ea typeface="+mn-ea"/>
                <a:cs typeface="+mn-cs"/>
              </a:rPr>
              <a:t>. The ‘molecule’ symbol is used for chemical weapons.</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a:t>
            </a:r>
            <a:endParaRPr lang="en-US" sz="800" b="1" dirty="0"/>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CBRN icons of T</a:t>
            </a:r>
            <a:r>
              <a:rPr lang="en-US" sz="800" dirty="0"/>
              <a:t>oxic Industrial Chemicals  (</a:t>
            </a:r>
            <a:r>
              <a:rPr lang="en-US" sz="800" dirty="0" err="1"/>
              <a:t>T</a:t>
            </a:r>
            <a:r>
              <a:rPr lang="en-US" sz="800" b="0" kern="1200" dirty="0" err="1">
                <a:solidFill>
                  <a:schemeClr val="tx1"/>
                </a:solidFill>
                <a:effectLst/>
                <a:latin typeface="+mn-lt"/>
                <a:ea typeface="+mn-ea"/>
                <a:cs typeface="+mn-cs"/>
              </a:rPr>
              <a:t>ICs</a:t>
            </a:r>
            <a:r>
              <a:rPr lang="en-US" sz="800" b="0" kern="1200" dirty="0">
                <a:solidFill>
                  <a:schemeClr val="tx1"/>
                </a:solidFill>
                <a:effectLst/>
                <a:latin typeface="+mn-lt"/>
                <a:ea typeface="+mn-ea"/>
                <a:cs typeface="+mn-cs"/>
              </a:rPr>
              <a:t>) and chemical weapons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809163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Toxicological Industrial Chemical’s (</a:t>
            </a:r>
            <a:r>
              <a:rPr lang="en-US" sz="800" dirty="0"/>
              <a:t>TICs</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Result</a:t>
            </a:r>
            <a:r>
              <a:rPr lang="en-US" sz="800" b="1" dirty="0"/>
              <a:t>:</a:t>
            </a:r>
            <a:r>
              <a:rPr lang="en-US" sz="800" kern="1200" dirty="0">
                <a:solidFill>
                  <a:schemeClr val="tx1"/>
                </a:solidFill>
                <a:effectLst/>
                <a:latin typeface="+mn-lt"/>
                <a:ea typeface="+mn-ea"/>
                <a:cs typeface="+mn-cs"/>
              </a:rPr>
              <a:t> After this slide trainees have an idea of the concept of </a:t>
            </a:r>
            <a:r>
              <a:rPr lang="en-US" sz="800" dirty="0"/>
              <a:t>TICs </a:t>
            </a:r>
            <a:r>
              <a:rPr lang="en-US" sz="800" kern="1200" dirty="0">
                <a:solidFill>
                  <a:schemeClr val="tx1"/>
                </a:solidFill>
                <a:effectLst/>
                <a:latin typeface="+mn-lt"/>
                <a:ea typeface="+mn-ea"/>
                <a:cs typeface="+mn-cs"/>
              </a:rPr>
              <a:t>and their various hazardous properties. They can name some potential effects associated with this group.</a:t>
            </a:r>
          </a:p>
          <a:p>
            <a:r>
              <a:rPr lang="en-US" sz="800" b="1" kern="1200" dirty="0">
                <a:solidFill>
                  <a:schemeClr val="tx1"/>
                </a:solidFill>
                <a:effectLst/>
                <a:latin typeface="+mn-lt"/>
                <a:ea typeface="+mn-ea"/>
                <a:cs typeface="+mn-cs"/>
              </a:rPr>
              <a:t>Instructions for the trainer:</a:t>
            </a:r>
            <a:endParaRPr lang="en-US" sz="800" b="1" dirty="0"/>
          </a:p>
          <a:p>
            <a:r>
              <a:rPr lang="en-US" sz="800" dirty="0"/>
              <a:t>TICs</a:t>
            </a:r>
            <a:r>
              <a:rPr lang="en-US" sz="800" kern="1200" dirty="0">
                <a:solidFill>
                  <a:schemeClr val="tx1"/>
                </a:solidFill>
                <a:effectLst/>
                <a:latin typeface="+mn-lt"/>
                <a:ea typeface="+mn-ea"/>
                <a:cs typeface="+mn-cs"/>
              </a:rPr>
              <a:t> are often categorized based on their hazardous properties. Different signs and </a:t>
            </a:r>
            <a:r>
              <a:rPr lang="en-US" sz="800" dirty="0"/>
              <a:t>symbols </a:t>
            </a:r>
            <a:r>
              <a:rPr lang="en-US" sz="800" kern="1200" dirty="0">
                <a:solidFill>
                  <a:schemeClr val="tx1"/>
                </a:solidFill>
                <a:effectLst/>
                <a:latin typeface="+mn-lt"/>
                <a:ea typeface="+mn-ea"/>
                <a:cs typeface="+mn-cs"/>
              </a:rPr>
              <a:t>relate to these kind of properties (in #2.6 this will be explained </a:t>
            </a:r>
            <a:r>
              <a:rPr lang="en-US" sz="800" dirty="0"/>
              <a:t>in </a:t>
            </a:r>
            <a:r>
              <a:rPr lang="en-US" sz="800" kern="1200" dirty="0">
                <a:solidFill>
                  <a:schemeClr val="tx1"/>
                </a:solidFill>
                <a:effectLst/>
                <a:latin typeface="+mn-lt"/>
                <a:ea typeface="+mn-ea"/>
                <a:cs typeface="+mn-cs"/>
              </a:rPr>
              <a:t>more </a:t>
            </a:r>
            <a:r>
              <a:rPr lang="en-US" sz="800" dirty="0"/>
              <a:t>detail</a:t>
            </a:r>
            <a:r>
              <a:rPr lang="en-US" sz="800" kern="1200" dirty="0">
                <a:solidFill>
                  <a:schemeClr val="tx1"/>
                </a:solidFill>
                <a:effectLst/>
                <a:latin typeface="+mn-lt"/>
                <a:ea typeface="+mn-ea"/>
                <a:cs typeface="+mn-cs"/>
              </a:rPr>
              <a:t>). Some different hazardous properties are listed as an example on this slide. Pick two or three and </a:t>
            </a:r>
            <a:r>
              <a:rPr lang="en-US" sz="800" dirty="0"/>
              <a:t>briefly </a:t>
            </a:r>
            <a:r>
              <a:rPr lang="en-US" sz="800" kern="1200" dirty="0">
                <a:solidFill>
                  <a:schemeClr val="tx1"/>
                </a:solidFill>
                <a:effectLst/>
                <a:latin typeface="+mn-lt"/>
                <a:ea typeface="+mn-ea"/>
                <a:cs typeface="+mn-cs"/>
              </a:rPr>
              <a:t>explain them to the trainees. Also explain that </a:t>
            </a:r>
            <a:r>
              <a:rPr lang="en-US" sz="800" dirty="0"/>
              <a:t>TICs </a:t>
            </a:r>
            <a:r>
              <a:rPr lang="en-US" sz="800" kern="1200" dirty="0">
                <a:solidFill>
                  <a:schemeClr val="tx1"/>
                </a:solidFill>
                <a:effectLst/>
                <a:latin typeface="+mn-lt"/>
                <a:ea typeface="+mn-ea"/>
                <a:cs typeface="+mn-cs"/>
              </a:rPr>
              <a:t>are commonly used in industry and sometimes transported in bulk on roads, waterways, and railways. In addition, explain that although the main distinction is based on toxicity </a:t>
            </a:r>
            <a:r>
              <a:rPr lang="en-US" sz="800" dirty="0"/>
              <a:t>of </a:t>
            </a:r>
            <a:r>
              <a:rPr lang="en-US" sz="800" kern="1200" dirty="0">
                <a:solidFill>
                  <a:schemeClr val="tx1"/>
                </a:solidFill>
                <a:effectLst/>
                <a:latin typeface="+mn-lt"/>
                <a:ea typeface="+mn-ea"/>
                <a:cs typeface="+mn-cs"/>
              </a:rPr>
              <a:t>the substance (see former slide), corrosive, flammable, and explosive substances are often also considered to fit within this category.</a:t>
            </a:r>
            <a:endParaRPr lang="en-US" sz="800" dirty="0"/>
          </a:p>
          <a:p>
            <a:pPr marL="228600" indent="-228600">
              <a:buAutoNum type="arabicParenR"/>
            </a:pPr>
            <a:endParaRPr lang="en-US" sz="800" kern="1200" dirty="0">
              <a:solidFill>
                <a:schemeClr val="tx1"/>
              </a:solidFill>
              <a:effectLst/>
              <a:latin typeface="+mn-lt"/>
              <a:ea typeface="+mn-ea"/>
              <a:cs typeface="+mn-cs"/>
            </a:endParaRPr>
          </a:p>
          <a:p>
            <a:r>
              <a:rPr lang="en-US" sz="800" kern="1200" dirty="0">
                <a:solidFill>
                  <a:schemeClr val="tx1"/>
                </a:solidFill>
                <a:effectLst/>
                <a:latin typeface="+mn-lt"/>
                <a:ea typeface="+mn-ea"/>
                <a:cs typeface="+mn-cs"/>
              </a:rPr>
              <a:t>The ‘bone &amp; skull’ symbol is commonly used for </a:t>
            </a:r>
            <a:r>
              <a:rPr lang="en-US" sz="800" dirty="0"/>
              <a:t>TICs.</a:t>
            </a:r>
            <a:endParaRPr lang="en-US" sz="800" kern="1200" dirty="0">
              <a:solidFill>
                <a:schemeClr val="tx1"/>
              </a:solidFill>
              <a:effectLst/>
              <a:latin typeface="+mn-lt"/>
              <a:ea typeface="+mn-ea"/>
              <a:cs typeface="+mn-cs"/>
            </a:endParaRP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 </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1423180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latin typeface="+mn-lt"/>
              </a:rPr>
              <a:t>Chemical Warfare Agents (CWAs)</a:t>
            </a:r>
          </a:p>
          <a:p>
            <a:r>
              <a:rPr lang="en-US" sz="800" b="1" kern="1200" dirty="0">
                <a:solidFill>
                  <a:schemeClr val="tx1"/>
                </a:solidFill>
                <a:effectLst/>
                <a:latin typeface="+mn-lt"/>
                <a:ea typeface="+mn-ea"/>
                <a:cs typeface="+mn-cs"/>
              </a:rPr>
              <a:t>Result</a:t>
            </a:r>
            <a:r>
              <a:rPr lang="en-US" sz="800" b="1" dirty="0">
                <a:latin typeface="+mn-lt"/>
              </a:rPr>
              <a:t>: </a:t>
            </a:r>
            <a:r>
              <a:rPr lang="en-US" sz="800" kern="1200" dirty="0">
                <a:solidFill>
                  <a:schemeClr val="tx1"/>
                </a:solidFill>
                <a:effectLst/>
                <a:latin typeface="+mn-lt"/>
                <a:ea typeface="+mn-ea"/>
                <a:cs typeface="+mn-cs"/>
              </a:rPr>
              <a:t>After these slides the trainees are able to recall a number of classes of Chemical Warfare Agents and can name a number of symptoms associated with these groups.</a:t>
            </a:r>
          </a:p>
          <a:p>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r>
              <a:rPr lang="en-US" sz="800" kern="1200" dirty="0">
                <a:solidFill>
                  <a:schemeClr val="tx1"/>
                </a:solidFill>
                <a:effectLst/>
                <a:latin typeface="+mn-lt"/>
                <a:ea typeface="+mn-ea"/>
                <a:cs typeface="+mn-cs"/>
              </a:rPr>
              <a:t>Explain that </a:t>
            </a:r>
            <a:r>
              <a:rPr lang="en-US" sz="800" dirty="0">
                <a:latin typeface="+mn-lt"/>
              </a:rPr>
              <a:t>CWAs </a:t>
            </a:r>
            <a:r>
              <a:rPr lang="en-US" sz="800" kern="1200" dirty="0">
                <a:solidFill>
                  <a:schemeClr val="tx1"/>
                </a:solidFill>
                <a:effectLst/>
                <a:latin typeface="+mn-lt"/>
                <a:ea typeface="+mn-ea"/>
                <a:cs typeface="+mn-cs"/>
              </a:rPr>
              <a:t>are developed for military </a:t>
            </a:r>
            <a:r>
              <a:rPr lang="en-US" sz="800" dirty="0">
                <a:latin typeface="+mn-lt"/>
              </a:rPr>
              <a:t>purposes, </a:t>
            </a:r>
            <a:r>
              <a:rPr lang="en-US" sz="800" kern="1200" dirty="0">
                <a:solidFill>
                  <a:schemeClr val="tx1"/>
                </a:solidFill>
                <a:effectLst/>
                <a:latin typeface="+mn-lt"/>
                <a:ea typeface="+mn-ea"/>
                <a:cs typeface="+mn-cs"/>
              </a:rPr>
              <a:t>and they can be further classified into five large groups. This slide focusses on two categories of </a:t>
            </a:r>
            <a:r>
              <a:rPr lang="en-US" sz="800" dirty="0">
                <a:latin typeface="+mn-lt"/>
              </a:rPr>
              <a:t>CWAs</a:t>
            </a:r>
            <a:r>
              <a:rPr lang="en-US" sz="8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Blistering agents: </a:t>
            </a:r>
            <a:r>
              <a:rPr lang="en-US" sz="800" dirty="0">
                <a:latin typeface="+mn-lt"/>
              </a:rPr>
              <a:t>cause </a:t>
            </a:r>
            <a:r>
              <a:rPr lang="en-US" sz="800" kern="1200" dirty="0">
                <a:solidFill>
                  <a:schemeClr val="tx1"/>
                </a:solidFill>
                <a:effectLst/>
                <a:latin typeface="+mn-lt"/>
                <a:ea typeface="+mn-ea"/>
                <a:cs typeface="+mn-cs"/>
              </a:rPr>
              <a:t>blistering of the skin as well as severe skin, eye and mucosal pain and irritation.</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Blood agents:  injure a person by interfering with cell respiration (the exchange of oxygen and carbon dioxide between blood and tissues).</a:t>
            </a:r>
          </a:p>
          <a:p>
            <a:pPr marL="228600" indent="-228600">
              <a:buAutoNum type="arabicParen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‘molecule’  symbol is used for chemical weapons.</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latin typeface="+mn-lt"/>
              </a:rPr>
              <a:t>: </a:t>
            </a:r>
            <a:r>
              <a:rPr lang="en-US" sz="800" i="0" kern="1200" dirty="0">
                <a:solidFill>
                  <a:schemeClr val="tx1"/>
                </a:solidFill>
                <a:effectLst/>
                <a:latin typeface="+mn-lt"/>
                <a:ea typeface="+mn-ea"/>
                <a:cs typeface="+mn-cs"/>
              </a:rPr>
              <a:t> </a:t>
            </a:r>
            <a:endParaRPr lang="en-US" sz="800" b="1" dirty="0">
              <a:latin typeface="+mn-lt"/>
            </a:endParaRP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An arm with blisters of a CWA victim</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Material licensed by </a:t>
            </a:r>
            <a:r>
              <a:rPr lang="en-US" sz="800" b="0" kern="1200" dirty="0" err="1">
                <a:solidFill>
                  <a:schemeClr val="tx1"/>
                </a:solidFill>
                <a:effectLst/>
                <a:latin typeface="+mn-lt"/>
                <a:ea typeface="+mn-ea"/>
                <a:cs typeface="+mn-cs"/>
              </a:rPr>
              <a:t>shutterstock</a:t>
            </a:r>
            <a:r>
              <a:rPr lang="en-US" sz="800" b="0" kern="1200" dirty="0">
                <a:solidFill>
                  <a:schemeClr val="tx1"/>
                </a:solidFill>
                <a:effectLst/>
                <a:latin typeface="+mn-lt"/>
                <a:ea typeface="+mn-ea"/>
                <a:cs typeface="+mn-cs"/>
              </a:rPr>
              <a:t>, </a:t>
            </a:r>
            <a:r>
              <a:rPr lang="en-US" sz="800" dirty="0">
                <a:solidFill>
                  <a:srgbClr val="44546A"/>
                </a:solidFill>
                <a:effectLst/>
                <a:latin typeface="+mn-lt"/>
                <a:ea typeface="Calibri" panose="020F0502020204030204" pitchFamily="34" charset="0"/>
                <a:cs typeface="Calibri" panose="020F0502020204030204" pitchFamily="34" charset="0"/>
              </a:rPr>
              <a:t>purchased by </a:t>
            </a:r>
            <a:r>
              <a:rPr lang="en-US" sz="800" dirty="0" err="1">
                <a:solidFill>
                  <a:srgbClr val="44546A"/>
                </a:solidFill>
                <a:effectLst/>
                <a:latin typeface="+mn-lt"/>
                <a:ea typeface="Calibri" panose="020F0502020204030204" pitchFamily="34" charset="0"/>
                <a:cs typeface="Calibri" panose="020F0502020204030204" pitchFamily="34" charset="0"/>
              </a:rPr>
              <a:t>SCK</a:t>
            </a:r>
            <a:r>
              <a:rPr lang="en-US" sz="800" dirty="0">
                <a:solidFill>
                  <a:srgbClr val="44546A"/>
                </a:solidFill>
                <a:effectLst/>
                <a:latin typeface="+mn-lt"/>
                <a:ea typeface="Calibri" panose="020F0502020204030204" pitchFamily="34" charset="0"/>
                <a:cs typeface="Calibri" panose="020F0502020204030204" pitchFamily="34" charset="0"/>
              </a:rPr>
              <a:t>-CEN</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latin typeface="+mn-lt"/>
            </a:endParaRPr>
          </a:p>
          <a:p>
            <a:endParaRPr lang="en-GB" sz="800" dirty="0">
              <a:latin typeface="+mn-lt"/>
            </a:endParaRPr>
          </a:p>
        </p:txBody>
      </p:sp>
    </p:spTree>
    <p:extLst>
      <p:ext uri="{BB962C8B-B14F-4D97-AF65-F5344CB8AC3E}">
        <p14:creationId xmlns:p14="http://schemas.microsoft.com/office/powerpoint/2010/main" val="3722036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dirty="0">
                <a:latin typeface="+mn-lt"/>
              </a:rPr>
              <a:t>Chemical Warfare Agents (CWA’s)</a:t>
            </a:r>
          </a:p>
          <a:p>
            <a:r>
              <a:rPr lang="en-US" sz="800" b="1" kern="1200" dirty="0">
                <a:solidFill>
                  <a:schemeClr val="tx1"/>
                </a:solidFill>
                <a:effectLst/>
                <a:latin typeface="+mn-lt"/>
                <a:ea typeface="+mn-ea"/>
                <a:cs typeface="+mn-cs"/>
              </a:rPr>
              <a:t>Result</a:t>
            </a:r>
            <a:r>
              <a:rPr lang="en-US" sz="800" b="1" dirty="0">
                <a:latin typeface="+mn-lt"/>
              </a:rPr>
              <a:t>: </a:t>
            </a:r>
            <a:r>
              <a:rPr lang="en-US" sz="800" kern="1200" dirty="0">
                <a:solidFill>
                  <a:schemeClr val="tx1"/>
                </a:solidFill>
                <a:effectLst/>
                <a:latin typeface="+mn-lt"/>
                <a:ea typeface="+mn-ea"/>
                <a:cs typeface="+mn-cs"/>
              </a:rPr>
              <a:t>After these slides the trainees are able to recall a number of classes of Chemical Warfare Agents and can name a number of symptoms associated with these groups</a:t>
            </a:r>
          </a:p>
          <a:p>
            <a:r>
              <a:rPr lang="en-US" sz="800" b="1" kern="1200" dirty="0">
                <a:solidFill>
                  <a:schemeClr val="tx1"/>
                </a:solidFill>
                <a:effectLst/>
                <a:latin typeface="+mn-lt"/>
                <a:ea typeface="+mn-ea"/>
                <a:cs typeface="+mn-cs"/>
              </a:rPr>
              <a:t>Instructions for the trainer:</a:t>
            </a:r>
            <a:endParaRPr lang="en-US" sz="800" b="1" dirty="0">
              <a:latin typeface="+mn-lt"/>
            </a:endParaRPr>
          </a:p>
          <a:p>
            <a:r>
              <a:rPr lang="en-US" sz="800" kern="1200" dirty="0">
                <a:solidFill>
                  <a:schemeClr val="tx1"/>
                </a:solidFill>
                <a:effectLst/>
                <a:latin typeface="+mn-lt"/>
                <a:ea typeface="+mn-ea"/>
                <a:cs typeface="+mn-cs"/>
              </a:rPr>
              <a:t>This slide focusses on three categories of </a:t>
            </a:r>
            <a:r>
              <a:rPr lang="en-US" sz="800" dirty="0">
                <a:latin typeface="+mn-lt"/>
              </a:rPr>
              <a:t>CWAs</a:t>
            </a:r>
            <a:r>
              <a:rPr lang="en-US" sz="8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Choking agents: affect the respiratory system</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Nerve agents</a:t>
            </a:r>
            <a:r>
              <a:rPr lang="en-US" sz="800" dirty="0">
                <a:latin typeface="+mn-lt"/>
              </a:rPr>
              <a:t>:</a:t>
            </a:r>
            <a:r>
              <a:rPr lang="en-US" sz="800" kern="1200" dirty="0">
                <a:solidFill>
                  <a:schemeClr val="tx1"/>
                </a:solidFill>
                <a:effectLst/>
                <a:latin typeface="+mn-lt"/>
                <a:ea typeface="+mn-ea"/>
                <a:cs typeface="+mn-cs"/>
              </a:rPr>
              <a:t> affect the central nervous system</a:t>
            </a:r>
          </a:p>
          <a:p>
            <a:pPr marL="171450" indent="-171450">
              <a:buFont typeface="Arial" panose="020B0604020202020204" pitchFamily="34" charset="0"/>
              <a:buChar char="•"/>
            </a:pPr>
            <a:r>
              <a:rPr lang="en-US" sz="800" kern="1200" dirty="0">
                <a:solidFill>
                  <a:schemeClr val="tx1"/>
                </a:solidFill>
                <a:effectLst/>
                <a:latin typeface="+mn-lt"/>
                <a:ea typeface="+mn-ea"/>
                <a:cs typeface="+mn-cs"/>
              </a:rPr>
              <a:t>Incapacitating agents</a:t>
            </a:r>
            <a:r>
              <a:rPr lang="en-US" sz="800" dirty="0">
                <a:latin typeface="+mn-lt"/>
              </a:rPr>
              <a:t>:</a:t>
            </a:r>
            <a:r>
              <a:rPr lang="en-US" sz="800" kern="1200" dirty="0">
                <a:solidFill>
                  <a:schemeClr val="tx1"/>
                </a:solidFill>
                <a:effectLst/>
                <a:latin typeface="+mn-lt"/>
                <a:ea typeface="+mn-ea"/>
                <a:cs typeface="+mn-cs"/>
              </a:rPr>
              <a:t> have psychological effects and affect behavior.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Note: Blister, Blood, Choking, and Nerve agents are listed as lethal agents, incapacitating agents are not. </a:t>
            </a:r>
          </a:p>
          <a:p>
            <a:pPr marL="228600" indent="-228600">
              <a:buAutoNum type="arabicParenR"/>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kern="1200" dirty="0">
                <a:solidFill>
                  <a:schemeClr val="tx1"/>
                </a:solidFill>
                <a:effectLst/>
                <a:latin typeface="+mn-lt"/>
                <a:ea typeface="+mn-ea"/>
                <a:cs typeface="+mn-cs"/>
              </a:rPr>
              <a:t>The ‘molecule’ symbol is used for chemical weapons.</a:t>
            </a:r>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a:defRPr/>
            </a:pPr>
            <a:r>
              <a:rPr lang="en-US" sz="800" b="1" i="0" kern="1200" dirty="0">
                <a:solidFill>
                  <a:schemeClr val="tx1"/>
                </a:solidFill>
                <a:effectLst/>
                <a:latin typeface="+mn-lt"/>
                <a:ea typeface="+mn-ea"/>
                <a:cs typeface="+mn-cs"/>
              </a:rPr>
              <a:t>References for additional information</a:t>
            </a:r>
            <a:r>
              <a:rPr lang="en-US" sz="800" b="1" dirty="0">
                <a:latin typeface="+mn-lt"/>
              </a:rPr>
              <a:t>: </a:t>
            </a:r>
            <a:r>
              <a:rPr lang="en-US" sz="800" i="0" kern="1200" dirty="0">
                <a:solidFill>
                  <a:schemeClr val="tx1"/>
                </a:solidFill>
                <a:effectLst/>
                <a:latin typeface="+mn-lt"/>
                <a:ea typeface="+mn-ea"/>
                <a:cs typeface="+mn-cs"/>
              </a:rPr>
              <a:t> </a:t>
            </a:r>
            <a:endParaRPr lang="en-US" sz="800" b="1" dirty="0">
              <a:latin typeface="+mn-lt"/>
            </a:endParaRPr>
          </a:p>
          <a:p>
            <a:r>
              <a:rPr lang="en-US" sz="800" b="1" kern="1200" dirty="0">
                <a:solidFill>
                  <a:schemeClr val="tx1"/>
                </a:solidFill>
                <a:effectLst/>
                <a:latin typeface="+mn-lt"/>
                <a:ea typeface="+mn-ea"/>
                <a:cs typeface="+mn-cs"/>
              </a:rPr>
              <a:t>Depicted illustration: </a:t>
            </a:r>
          </a:p>
          <a:p>
            <a:r>
              <a:rPr lang="en-US" sz="800" dirty="0">
                <a:latin typeface="+mn-lt"/>
              </a:rPr>
              <a:t>A person with breathing difficulties</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 Material licensed by </a:t>
            </a:r>
            <a:r>
              <a:rPr lang="en-US" sz="800" b="0" kern="1200" dirty="0" err="1">
                <a:solidFill>
                  <a:schemeClr val="tx1"/>
                </a:solidFill>
                <a:effectLst/>
                <a:latin typeface="+mn-lt"/>
                <a:ea typeface="+mn-ea"/>
                <a:cs typeface="+mn-cs"/>
              </a:rPr>
              <a:t>shutterstock</a:t>
            </a:r>
            <a:r>
              <a:rPr lang="en-US" sz="800" b="0" kern="1200" dirty="0">
                <a:solidFill>
                  <a:schemeClr val="tx1"/>
                </a:solidFill>
                <a:effectLst/>
                <a:latin typeface="+mn-lt"/>
                <a:ea typeface="+mn-ea"/>
                <a:cs typeface="+mn-cs"/>
              </a:rPr>
              <a:t>, </a:t>
            </a:r>
            <a:r>
              <a:rPr lang="en-US" sz="800" dirty="0">
                <a:solidFill>
                  <a:srgbClr val="44546A"/>
                </a:solidFill>
                <a:effectLst/>
                <a:latin typeface="+mn-lt"/>
                <a:ea typeface="Calibri" panose="020F0502020204030204" pitchFamily="34" charset="0"/>
                <a:cs typeface="Calibri" panose="020F0502020204030204" pitchFamily="34" charset="0"/>
              </a:rPr>
              <a:t>purchased by </a:t>
            </a:r>
            <a:r>
              <a:rPr lang="en-US" sz="800" dirty="0" err="1">
                <a:solidFill>
                  <a:srgbClr val="44546A"/>
                </a:solidFill>
                <a:effectLst/>
                <a:latin typeface="+mn-lt"/>
                <a:ea typeface="Calibri" panose="020F0502020204030204" pitchFamily="34" charset="0"/>
                <a:cs typeface="Calibri" panose="020F0502020204030204" pitchFamily="34" charset="0"/>
              </a:rPr>
              <a:t>SCK</a:t>
            </a:r>
            <a:r>
              <a:rPr lang="en-US" sz="800" dirty="0">
                <a:solidFill>
                  <a:srgbClr val="44546A"/>
                </a:solidFill>
                <a:effectLst/>
                <a:latin typeface="+mn-lt"/>
                <a:ea typeface="Calibri" panose="020F0502020204030204" pitchFamily="34" charset="0"/>
                <a:cs typeface="Calibri" panose="020F0502020204030204" pitchFamily="34" charset="0"/>
              </a:rPr>
              <a:t>-CEN</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r>
              <a:rPr lang="en-US" sz="800" b="0" kern="1200" dirty="0">
                <a:solidFill>
                  <a:schemeClr val="tx1"/>
                </a:solidFill>
                <a:effectLst/>
                <a:latin typeface="+mn-lt"/>
                <a:ea typeface="+mn-ea"/>
                <a:cs typeface="+mn-cs"/>
              </a:rPr>
              <a:t>, definitions modified from EU-</a:t>
            </a:r>
            <a:r>
              <a:rPr lang="en-US" sz="800" b="0" kern="1200" dirty="0" err="1">
                <a:solidFill>
                  <a:schemeClr val="tx1"/>
                </a:solidFill>
                <a:effectLst/>
                <a:latin typeface="+mn-lt"/>
                <a:ea typeface="+mn-ea"/>
                <a:cs typeface="+mn-cs"/>
              </a:rPr>
              <a:t>CBRNe</a:t>
            </a:r>
            <a:r>
              <a:rPr lang="en-US" sz="800" b="0" kern="1200" dirty="0">
                <a:solidFill>
                  <a:schemeClr val="tx1"/>
                </a:solidFill>
                <a:effectLst/>
                <a:latin typeface="+mn-lt"/>
                <a:ea typeface="+mn-ea"/>
                <a:cs typeface="+mn-cs"/>
              </a:rPr>
              <a:t> glossary for presentation purposes (length)</a:t>
            </a:r>
          </a:p>
          <a:p>
            <a:endParaRPr lang="en-GB" sz="800" b="0" dirty="0">
              <a:latin typeface="+mn-lt"/>
            </a:endParaRPr>
          </a:p>
          <a:p>
            <a:endParaRPr lang="en-GB" sz="800" dirty="0">
              <a:latin typeface="+mn-lt"/>
            </a:endParaRPr>
          </a:p>
        </p:txBody>
      </p:sp>
    </p:spTree>
    <p:extLst>
      <p:ext uri="{BB962C8B-B14F-4D97-AF65-F5344CB8AC3E}">
        <p14:creationId xmlns:p14="http://schemas.microsoft.com/office/powerpoint/2010/main" val="649553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 </a:t>
            </a:r>
            <a:r>
              <a:rPr lang="en-US" sz="800" b="0" kern="1200" dirty="0">
                <a:solidFill>
                  <a:schemeClr val="tx1"/>
                </a:solidFill>
                <a:effectLst/>
                <a:latin typeface="+mn-lt"/>
                <a:ea typeface="+mn-ea"/>
                <a:cs typeface="+mn-cs"/>
              </a:rPr>
              <a:t>Physical chemical properties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 the trainees are able to recall some physical-chemical properties relevant for ‘the </a:t>
            </a:r>
            <a:r>
              <a:rPr lang="en-US" sz="800" dirty="0" err="1"/>
              <a:t>behaviour</a:t>
            </a:r>
            <a:r>
              <a:rPr lang="en-US" sz="800" dirty="0"/>
              <a:t> </a:t>
            </a:r>
            <a:r>
              <a:rPr lang="en-US" sz="800" kern="1200" dirty="0">
                <a:solidFill>
                  <a:schemeClr val="tx1"/>
                </a:solidFill>
                <a:effectLst/>
                <a:latin typeface="+mn-lt"/>
                <a:ea typeface="+mn-ea"/>
                <a:cs typeface="+mn-cs"/>
              </a:rPr>
              <a:t>of the substance in the field’. </a:t>
            </a:r>
          </a:p>
          <a:p>
            <a:pPr>
              <a:defRPr/>
            </a:pPr>
            <a:r>
              <a:rPr lang="en-US" sz="800" b="1" kern="1200" dirty="0">
                <a:solidFill>
                  <a:schemeClr val="tx1"/>
                </a:solidFill>
                <a:effectLst/>
                <a:latin typeface="+mn-lt"/>
                <a:ea typeface="+mn-ea"/>
                <a:cs typeface="+mn-cs"/>
              </a:rPr>
              <a:t>Instructions for the trainer:</a:t>
            </a: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Physical-chemical properties may lead to different </a:t>
            </a:r>
            <a:r>
              <a:rPr lang="en-US" sz="800" dirty="0" err="1"/>
              <a:t>behaviour</a:t>
            </a:r>
            <a:r>
              <a:rPr lang="en-US" sz="800" dirty="0"/>
              <a:t> </a:t>
            </a:r>
            <a:r>
              <a:rPr lang="en-US" sz="800" kern="1200" dirty="0">
                <a:solidFill>
                  <a:schemeClr val="tx1"/>
                </a:solidFill>
                <a:effectLst/>
                <a:latin typeface="+mn-lt"/>
                <a:ea typeface="+mn-ea"/>
                <a:cs typeface="+mn-cs"/>
              </a:rPr>
              <a:t>in the field. This is relevant for the way a chemical agent </a:t>
            </a:r>
            <a:r>
              <a:rPr lang="en-US" sz="800" dirty="0"/>
              <a:t>disperses</a:t>
            </a:r>
            <a:r>
              <a:rPr lang="en-US" sz="800" kern="1200" dirty="0">
                <a:solidFill>
                  <a:schemeClr val="tx1"/>
                </a:solidFill>
                <a:effectLst/>
                <a:latin typeface="+mn-lt"/>
                <a:ea typeface="+mn-ea"/>
                <a:cs typeface="+mn-cs"/>
              </a:rPr>
              <a:t>, possible routes of exposure, ways of decontamination, etc. For example: a very volatile agent will be more relevant for exposure through inhalation than a more persistent agent. On the other hand: the volatile agent will ‘be gone’ after some time while the persistent agent might need other ways of disposal/decontamination. Often used terminology like </a:t>
            </a:r>
            <a:r>
              <a:rPr lang="en-US" sz="800" dirty="0"/>
              <a:t>‘</a:t>
            </a:r>
            <a:r>
              <a:rPr lang="en-US" sz="800" kern="1200" dirty="0">
                <a:solidFill>
                  <a:schemeClr val="tx1"/>
                </a:solidFill>
                <a:effectLst/>
                <a:latin typeface="+mn-lt"/>
                <a:ea typeface="+mn-ea"/>
                <a:cs typeface="+mn-cs"/>
              </a:rPr>
              <a:t>nerve gas</a:t>
            </a:r>
            <a:r>
              <a:rPr lang="en-US" sz="800" dirty="0"/>
              <a:t>’</a:t>
            </a:r>
            <a:r>
              <a:rPr lang="en-US" sz="800" kern="1200" dirty="0">
                <a:solidFill>
                  <a:schemeClr val="tx1"/>
                </a:solidFill>
                <a:effectLst/>
                <a:latin typeface="+mn-lt"/>
                <a:ea typeface="+mn-ea"/>
                <a:cs typeface="+mn-cs"/>
              </a:rPr>
              <a:t> for a certain group of </a:t>
            </a:r>
            <a:r>
              <a:rPr lang="en-US" sz="800" dirty="0"/>
              <a:t>CWAs </a:t>
            </a:r>
            <a:r>
              <a:rPr lang="en-US" sz="800" kern="1200" dirty="0">
                <a:solidFill>
                  <a:schemeClr val="tx1"/>
                </a:solidFill>
                <a:effectLst/>
                <a:latin typeface="+mn-lt"/>
                <a:ea typeface="+mn-ea"/>
                <a:cs typeface="+mn-cs"/>
              </a:rPr>
              <a:t>may be misleading: most </a:t>
            </a:r>
            <a:r>
              <a:rPr lang="en-US" sz="800" dirty="0"/>
              <a:t>CWAs </a:t>
            </a:r>
            <a:r>
              <a:rPr lang="en-US" sz="800" kern="1200" dirty="0">
                <a:solidFill>
                  <a:schemeClr val="tx1"/>
                </a:solidFill>
                <a:effectLst/>
                <a:latin typeface="+mn-lt"/>
                <a:ea typeface="+mn-ea"/>
                <a:cs typeface="+mn-cs"/>
              </a:rPr>
              <a:t>are liquid at room temperature (20°C).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 </a:t>
            </a:r>
          </a:p>
          <a:p>
            <a:r>
              <a:rPr lang="en-US" sz="800" b="0" kern="1200" dirty="0">
                <a:solidFill>
                  <a:schemeClr val="tx1"/>
                </a:solidFill>
                <a:effectLst/>
                <a:latin typeface="+mn-lt"/>
                <a:ea typeface="+mn-ea"/>
                <a:cs typeface="+mn-cs"/>
              </a:rPr>
              <a:t>State of matter image:</a:t>
            </a:r>
          </a:p>
          <a:p>
            <a:r>
              <a:rPr lang="en-US" sz="800" b="1" i="0" u="none" strike="noStrike" kern="1200" dirty="0">
                <a:solidFill>
                  <a:schemeClr val="tx1"/>
                </a:solidFill>
                <a:effectLst/>
                <a:latin typeface="+mn-lt"/>
                <a:ea typeface="+mn-ea"/>
                <a:cs typeface="+mn-cs"/>
              </a:rPr>
              <a:t>Picture source &amp; IP:</a:t>
            </a:r>
            <a:r>
              <a:rPr lang="en-US" sz="800" b="0" i="0" u="none" strike="noStrike" kern="1200" dirty="0">
                <a:solidFill>
                  <a:schemeClr val="tx1"/>
                </a:solidFill>
                <a:effectLst/>
                <a:latin typeface="+mn-lt"/>
                <a:ea typeface="+mn-ea"/>
                <a:cs typeface="+mn-cs"/>
              </a:rPr>
              <a:t> Melody</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a:p>
            <a:endParaRPr lang="en-GB" sz="800" dirty="0"/>
          </a:p>
        </p:txBody>
      </p:sp>
    </p:spTree>
    <p:extLst>
      <p:ext uri="{BB962C8B-B14F-4D97-AF65-F5344CB8AC3E}">
        <p14:creationId xmlns:p14="http://schemas.microsoft.com/office/powerpoint/2010/main" val="2732265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2 CBRN basics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a:t>
            </a:r>
            <a:r>
              <a:rPr lang="en-US" sz="800" b="0" kern="1200" dirty="0">
                <a:solidFill>
                  <a:schemeClr val="tx1"/>
                </a:solidFill>
                <a:effectLst/>
                <a:latin typeface="+mn-lt"/>
                <a:ea typeface="+mn-ea"/>
                <a:cs typeface="+mn-cs"/>
              </a:rPr>
              <a:t> T</a:t>
            </a:r>
            <a:r>
              <a:rPr lang="en-GB" sz="800" dirty="0">
                <a:effectLst/>
                <a:latin typeface="+mn-lt"/>
                <a:ea typeface="Times New Roman" panose="02020603050405020304" pitchFamily="18" charset="0"/>
              </a:rPr>
              <a:t>o </a:t>
            </a:r>
            <a:r>
              <a:rPr lang="en-GB" sz="800" u="sng" dirty="0">
                <a:effectLst/>
                <a:latin typeface="+mn-lt"/>
                <a:ea typeface="Times New Roman" panose="02020603050405020304" pitchFamily="18" charset="0"/>
              </a:rPr>
              <a:t>recognize</a:t>
            </a:r>
            <a:r>
              <a:rPr lang="en-GB" sz="800" dirty="0">
                <a:effectLst/>
                <a:latin typeface="+mn-lt"/>
                <a:ea typeface="Times New Roman" panose="02020603050405020304" pitchFamily="18" charset="0"/>
              </a:rPr>
              <a:t> the different groups of agents, their features and effects and </a:t>
            </a:r>
            <a:r>
              <a:rPr lang="en-GB" sz="800" u="sng" dirty="0">
                <a:effectLst/>
                <a:latin typeface="+mn-lt"/>
                <a:ea typeface="Times New Roman" panose="02020603050405020304" pitchFamily="18" charset="0"/>
              </a:rPr>
              <a:t>list</a:t>
            </a:r>
            <a:r>
              <a:rPr lang="en-GB" sz="800" dirty="0">
                <a:effectLst/>
                <a:latin typeface="+mn-lt"/>
                <a:ea typeface="Times New Roman" panose="02020603050405020304" pitchFamily="18" charset="0"/>
              </a:rPr>
              <a:t> some relevant examples of incidents</a:t>
            </a: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2.1.1 Classification, properties, dispersion (including explosives), signs and triggers,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Target audience:  </a:t>
            </a:r>
            <a:r>
              <a:rPr lang="en-US" sz="800" dirty="0">
                <a:solidFill>
                  <a:srgbClr val="000000"/>
                </a:solidFill>
                <a:effectLst/>
                <a:latin typeface="+mn-lt"/>
                <a:ea typeface="Calibri" panose="020F0502020204030204" pitchFamily="34" charset="0"/>
                <a:cs typeface="Calibri" panose="020F0502020204030204" pitchFamily="34" charset="0"/>
              </a:rPr>
              <a:t>Dispatch officer; Fire brigade; Police; Ambulance services; Emergency medical services; General practitioner</a:t>
            </a:r>
            <a:endParaRPr lang="nl-NL" sz="800" dirty="0">
              <a:effectLst/>
              <a:latin typeface="+mn-lt"/>
              <a:ea typeface="Calibri" panose="020F0502020204030204" pitchFamily="34" charset="0"/>
              <a:cs typeface="Times New Roman" panose="02020603050405020304" pitchFamily="18" charset="0"/>
            </a:endParaRP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endParaRPr lang="en-US" sz="8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1" dirty="0"/>
              <a:t>: </a:t>
            </a:r>
            <a:r>
              <a:rPr lang="en-US" sz="800" kern="1200" dirty="0">
                <a:solidFill>
                  <a:schemeClr val="tx1"/>
                </a:solidFill>
                <a:effectLst/>
                <a:latin typeface="+mn-lt"/>
                <a:ea typeface="+mn-ea"/>
                <a:cs typeface="+mn-cs"/>
              </a:rPr>
              <a:t>After this slide the trainees have discussed among themselves what it is that makes a substance toxic? </a:t>
            </a:r>
          </a:p>
          <a:p>
            <a:pPr>
              <a:defRPr/>
            </a:pPr>
            <a:r>
              <a:rPr lang="en-US" sz="800" b="1" kern="1200" dirty="0">
                <a:solidFill>
                  <a:schemeClr val="tx1"/>
                </a:solidFill>
                <a:effectLst/>
                <a:latin typeface="+mn-lt"/>
                <a:ea typeface="+mn-ea"/>
                <a:cs typeface="+mn-cs"/>
              </a:rPr>
              <a:t>Instructions for the trainer:</a:t>
            </a:r>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mn-lt"/>
                <a:ea typeface="+mn-ea"/>
                <a:cs typeface="+mn-cs"/>
              </a:rPr>
              <a:t>Ask the trainees the question: “what makes a substance toxic?” Have a short discussion before going to the next slide. </a:t>
            </a:r>
            <a:endParaRPr lang="en-US" sz="800" dirty="0"/>
          </a:p>
          <a:p>
            <a:pPr marL="0" indent="0">
              <a:buFont typeface="Arial" panose="020B0604020202020204" pitchFamily="34" charset="0"/>
              <a:buNone/>
            </a:pPr>
            <a:endParaRPr lang="en-US"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b="1" dirty="0"/>
              <a:t>: </a:t>
            </a:r>
            <a:r>
              <a:rPr lang="en-US" sz="800" i="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endParaRPr lang="en-GB" sz="800" b="0" dirty="0"/>
          </a:p>
        </p:txBody>
      </p:sp>
    </p:spTree>
    <p:extLst>
      <p:ext uri="{BB962C8B-B14F-4D97-AF65-F5344CB8AC3E}">
        <p14:creationId xmlns:p14="http://schemas.microsoft.com/office/powerpoint/2010/main" val="3602596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1">
    <p:spTree>
      <p:nvGrpSpPr>
        <p:cNvPr id="1" name=""/>
        <p:cNvGrpSpPr/>
        <p:nvPr/>
      </p:nvGrpSpPr>
      <p:grpSpPr>
        <a:xfrm>
          <a:off x="0" y="0"/>
          <a:ext cx="0" cy="0"/>
          <a:chOff x="0" y="0"/>
          <a:chExt cx="0" cy="0"/>
        </a:xfrm>
      </p:grpSpPr>
      <p:sp>
        <p:nvSpPr>
          <p:cNvPr id="17" name="Tijdelijke aanduiding voor tekst 16">
            <a:extLst>
              <a:ext uri="{FF2B5EF4-FFF2-40B4-BE49-F238E27FC236}">
                <a16:creationId xmlns:a16="http://schemas.microsoft.com/office/drawing/2014/main" id="{84146CB0-6BC6-4934-BF0B-44A468D39617}"/>
              </a:ext>
            </a:extLst>
          </p:cNvPr>
          <p:cNvSpPr>
            <a:spLocks noGrp="1"/>
          </p:cNvSpPr>
          <p:nvPr>
            <p:ph type="body" sz="quarter" idx="12"/>
          </p:nvPr>
        </p:nvSpPr>
        <p:spPr>
          <a:xfrm>
            <a:off x="590550" y="5139525"/>
            <a:ext cx="10953749" cy="556425"/>
          </a:xfrm>
          <a:prstGeom prst="rect">
            <a:avLst/>
          </a:prstGeom>
        </p:spPr>
        <p:txBody>
          <a:bodyPr lIns="0" tIns="0" rIns="0" bIns="0" anchor="b" anchorCtr="0">
            <a:noAutofit/>
          </a:bodyPr>
          <a:lstStyle>
            <a:lvl1pPr marL="0" indent="0" algn="ctr">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BE" dirty="0"/>
          </a:p>
        </p:txBody>
      </p:sp>
      <p:sp>
        <p:nvSpPr>
          <p:cNvPr id="2687" name="Title Placeholder 1"/>
          <p:cNvSpPr>
            <a:spLocks noGrp="1"/>
          </p:cNvSpPr>
          <p:nvPr>
            <p:ph type="title"/>
          </p:nvPr>
        </p:nvSpPr>
        <p:spPr>
          <a:xfrm>
            <a:off x="590550" y="3948020"/>
            <a:ext cx="10953749" cy="909730"/>
          </a:xfrm>
          <a:prstGeom prst="rect">
            <a:avLst/>
          </a:prstGeom>
        </p:spPr>
        <p:txBody>
          <a:bodyPr vert="horz" lIns="91440" tIns="45720" rIns="91440" bIns="45720" rtlCol="0" anchor="t">
            <a:normAutofit/>
          </a:bodyPr>
          <a:lstStyle>
            <a:lvl1pPr algn="ctr">
              <a:defRPr sz="6000">
                <a:solidFill>
                  <a:schemeClr val="accent1"/>
                </a:solidFill>
              </a:defRPr>
            </a:lvl1pPr>
          </a:lstStyle>
          <a:p>
            <a:r>
              <a:rPr lang="en-US"/>
              <a:t>Click to edit Master title style</a:t>
            </a:r>
          </a:p>
        </p:txBody>
      </p:sp>
      <p:pic>
        <p:nvPicPr>
          <p:cNvPr id="7" name="Picture 6"/>
          <p:cNvPicPr>
            <a:picLocks noChangeAspect="1"/>
          </p:cNvPicPr>
          <p:nvPr userDrawn="1"/>
        </p:nvPicPr>
        <p:blipFill>
          <a:blip r:embed="rId2"/>
          <a:stretch>
            <a:fillRect/>
          </a:stretch>
        </p:blipFill>
        <p:spPr>
          <a:xfrm>
            <a:off x="4945060" y="1179353"/>
            <a:ext cx="2301880" cy="2486892"/>
          </a:xfrm>
          <a:prstGeom prst="rect">
            <a:avLst/>
          </a:prstGeom>
        </p:spPr>
      </p:pic>
    </p:spTree>
    <p:extLst>
      <p:ext uri="{BB962C8B-B14F-4D97-AF65-F5344CB8AC3E}">
        <p14:creationId xmlns:p14="http://schemas.microsoft.com/office/powerpoint/2010/main" val="4095081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phic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099"/>
            <a:ext cx="5329237" cy="558801"/>
          </a:xfrm>
          <a:prstGeom prst="rect">
            <a:avLst/>
          </a:prstGeom>
        </p:spPr>
        <p:txBody>
          <a:bodyPr lIns="0" tIns="0" rIns="0" bIns="0">
            <a:noAutofit/>
          </a:bodyPr>
          <a:lstStyle>
            <a:lvl1pPr>
              <a:defRPr sz="4400"/>
            </a:lvl1pPr>
          </a:lstStyle>
          <a:p>
            <a:endParaRPr lang="en-BE"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6553200" y="800101"/>
            <a:ext cx="4872038" cy="5257800"/>
          </a:xfrm>
          <a:prstGeom prst="rect">
            <a:avLst/>
          </a:prstGeom>
        </p:spPr>
        <p:txBody>
          <a:bodyPr>
            <a:normAutofit/>
          </a:bodyPr>
          <a:lstStyle>
            <a:lvl1pPr marL="0" indent="0" algn="ctr">
              <a:buFontTx/>
              <a:buNone/>
              <a:defRPr sz="1800" b="0"/>
            </a:lvl1pPr>
          </a:lstStyle>
          <a:p>
            <a:endParaRPr lang="en-BE"/>
          </a:p>
        </p:txBody>
      </p:sp>
      <p:sp>
        <p:nvSpPr>
          <p:cNvPr id="5" name="Text Placeholder 4"/>
          <p:cNvSpPr>
            <a:spLocks noGrp="1"/>
          </p:cNvSpPr>
          <p:nvPr>
            <p:ph type="body" sz="quarter" idx="16" hasCustomPrompt="1"/>
          </p:nvPr>
        </p:nvSpPr>
        <p:spPr>
          <a:xfrm>
            <a:off x="766762" y="1469037"/>
            <a:ext cx="5329237" cy="4588864"/>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3" name="Footer Placeholder 2"/>
          <p:cNvSpPr>
            <a:spLocks noGrp="1"/>
          </p:cNvSpPr>
          <p:nvPr>
            <p:ph type="ftr" sz="quarter" idx="17"/>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112962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4" y="800100"/>
            <a:ext cx="5983288" cy="838200"/>
          </a:xfrm>
          <a:prstGeom prst="rect">
            <a:avLst/>
          </a:prstGeom>
        </p:spPr>
        <p:txBody>
          <a:bodyPr lIns="0" tIns="0" rIns="0" bIns="0">
            <a:normAutofit/>
          </a:bodyPr>
          <a:lstStyle>
            <a:lvl1pPr>
              <a:defRPr sz="4400"/>
            </a:lvl1pPr>
          </a:lstStyle>
          <a:p>
            <a:endParaRPr lang="en-BE" dirty="0"/>
          </a:p>
        </p:txBody>
      </p:sp>
      <p:sp>
        <p:nvSpPr>
          <p:cNvPr id="8" name="Tijdelijke aanduiding voor afbeelding 7">
            <a:extLst>
              <a:ext uri="{FF2B5EF4-FFF2-40B4-BE49-F238E27FC236}">
                <a16:creationId xmlns:a16="http://schemas.microsoft.com/office/drawing/2014/main" id="{DA1F5B52-3085-476E-BB6D-6FEB75BDE4A8}"/>
              </a:ext>
            </a:extLst>
          </p:cNvPr>
          <p:cNvSpPr>
            <a:spLocks noGrp="1"/>
          </p:cNvSpPr>
          <p:nvPr>
            <p:ph type="pic" sz="quarter" idx="11"/>
          </p:nvPr>
        </p:nvSpPr>
        <p:spPr>
          <a:xfrm>
            <a:off x="7000875" y="0"/>
            <a:ext cx="5191125" cy="6858000"/>
          </a:xfrm>
          <a:prstGeom prst="rect">
            <a:avLst/>
          </a:prstGeom>
        </p:spPr>
        <p:txBody>
          <a:bodyPr anchor="ctr" anchorCtr="0"/>
          <a:lstStyle>
            <a:lvl1pPr marL="0" indent="0" algn="ctr">
              <a:buFontTx/>
              <a:buNone/>
              <a:defRPr/>
            </a:lvl1pPr>
          </a:lstStyle>
          <a:p>
            <a:endParaRPr lang="en-BE"/>
          </a:p>
        </p:txBody>
      </p:sp>
      <p:sp>
        <p:nvSpPr>
          <p:cNvPr id="11" name="Text Placeholder 10"/>
          <p:cNvSpPr>
            <a:spLocks noGrp="1"/>
          </p:cNvSpPr>
          <p:nvPr>
            <p:ph type="body" sz="quarter" idx="13" hasCustomPrompt="1"/>
          </p:nvPr>
        </p:nvSpPr>
        <p:spPr>
          <a:xfrm>
            <a:off x="766763" y="1731364"/>
            <a:ext cx="6010275" cy="4326536"/>
          </a:xfrm>
        </p:spPr>
        <p:txBody>
          <a:bodyPr/>
          <a:lstStyle>
            <a:lvl1pPr marL="355600" indent="-355600">
              <a:defRPr/>
            </a:lvl1pPr>
            <a:lvl2pPr marL="622300" indent="-266700">
              <a:defRPr/>
            </a:lvl2pPr>
            <a:lvl3pPr marL="990600" indent="-266700">
              <a:defRPr/>
            </a:lvl3pPr>
            <a:lvl4pPr marL="1524000" indent="-266700">
              <a:defRPr/>
            </a:lvl4pPr>
            <a:lvl5pPr marL="1968500" indent="-35560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3" name="Footer Placeholder 2"/>
          <p:cNvSpPr>
            <a:spLocks noGrp="1"/>
          </p:cNvSpPr>
          <p:nvPr>
            <p:ph type="ftr" sz="quarter" idx="14"/>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2046339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7F4BDD94-FB2C-4502-A2BB-86CAD3E59940}"/>
              </a:ext>
            </a:extLst>
          </p:cNvPr>
          <p:cNvSpPr>
            <a:spLocks noGrp="1"/>
          </p:cNvSpPr>
          <p:nvPr>
            <p:ph type="body" sz="quarter" idx="11" hasCustomPrompt="1"/>
          </p:nvPr>
        </p:nvSpPr>
        <p:spPr>
          <a:xfrm>
            <a:off x="766763" y="2324100"/>
            <a:ext cx="10658474" cy="2197100"/>
          </a:xfrm>
          <a:prstGeom prst="rect">
            <a:avLst/>
          </a:prstGeom>
        </p:spPr>
        <p:txBody>
          <a:bodyPr lIns="1371600" tIns="0" rIns="1371600" bIns="0" anchor="ctr" anchorCtr="0">
            <a:noAutofit/>
          </a:bodyPr>
          <a:lstStyle>
            <a:lvl1pPr marL="0" indent="0" algn="ctr">
              <a:spcBef>
                <a:spcPts val="600"/>
              </a:spcBef>
              <a:buFontTx/>
              <a:buNone/>
              <a:defRPr sz="4400">
                <a:solidFill>
                  <a:schemeClr val="accent1"/>
                </a:solidFill>
                <a:latin typeface="FranklinGotTExtCon" pitchFamily="2" charset="0"/>
                <a:cs typeface="Segoe UI Semibold" panose="020B0702040204020203" pitchFamily="34" charset="0"/>
              </a:defRPr>
            </a:lvl1pPr>
          </a:lstStyle>
          <a:p>
            <a:pPr lvl="0"/>
            <a:r>
              <a:rPr lang="nl-NL"/>
              <a:t>Click to add a quote</a:t>
            </a:r>
            <a:endParaRPr lang="nl-NL" dirty="0"/>
          </a:p>
        </p:txBody>
      </p:sp>
      <p:sp>
        <p:nvSpPr>
          <p:cNvPr id="11" name="Tijdelijke aanduiding voor tekst 10">
            <a:extLst>
              <a:ext uri="{FF2B5EF4-FFF2-40B4-BE49-F238E27FC236}">
                <a16:creationId xmlns:a16="http://schemas.microsoft.com/office/drawing/2014/main" id="{0BF1D710-5F93-4654-8D54-CD40B1D335E1}"/>
              </a:ext>
            </a:extLst>
          </p:cNvPr>
          <p:cNvSpPr>
            <a:spLocks noGrp="1"/>
          </p:cNvSpPr>
          <p:nvPr>
            <p:ph type="body" sz="quarter" idx="12" hasCustomPrompt="1"/>
          </p:nvPr>
        </p:nvSpPr>
        <p:spPr>
          <a:xfrm>
            <a:off x="766763" y="4768439"/>
            <a:ext cx="10658474" cy="881063"/>
          </a:xfrm>
          <a:prstGeom prst="rect">
            <a:avLst/>
          </a:prstGeom>
        </p:spPr>
        <p:txBody>
          <a:bodyPr lIns="1828800" tIns="0" rIns="1828800" bIns="0">
            <a:normAutofit/>
          </a:bodyPr>
          <a:lstStyle>
            <a:lvl1pPr marL="0" indent="0" algn="ctr">
              <a:buFontTx/>
              <a:buNone/>
              <a:defRPr sz="2000" b="0" baseline="0">
                <a:solidFill>
                  <a:schemeClr val="accent3"/>
                </a:solidFill>
                <a:latin typeface="Segoe UI Semibold" panose="020B0702040204020203" pitchFamily="34" charset="0"/>
                <a:cs typeface="Segoe UI Semibold" panose="020B0702040204020203" pitchFamily="34" charset="0"/>
              </a:defRPr>
            </a:lvl1pPr>
          </a:lstStyle>
          <a:p>
            <a:pPr lvl="0"/>
            <a:r>
              <a:rPr lang="nl-BE"/>
              <a:t>Click to add a name</a:t>
            </a:r>
            <a:endParaRPr lang="en-BE" dirty="0"/>
          </a:p>
        </p:txBody>
      </p:sp>
      <p:sp>
        <p:nvSpPr>
          <p:cNvPr id="208"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13"/>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4286410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with info">
    <p:spTree>
      <p:nvGrpSpPr>
        <p:cNvPr id="1" name=""/>
        <p:cNvGrpSpPr/>
        <p:nvPr/>
      </p:nvGrpSpPr>
      <p:grpSpPr>
        <a:xfrm>
          <a:off x="0" y="0"/>
          <a:ext cx="0" cy="0"/>
          <a:chOff x="0" y="0"/>
          <a:chExt cx="0" cy="0"/>
        </a:xfrm>
      </p:grpSpPr>
      <p:sp>
        <p:nvSpPr>
          <p:cNvPr id="81" name="Rectangle 80"/>
          <p:cNvSpPr/>
          <p:nvPr/>
        </p:nvSpPr>
        <p:spPr>
          <a:xfrm>
            <a:off x="3485781" y="800100"/>
            <a:ext cx="2574956" cy="525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773727" y="800100"/>
            <a:ext cx="2574956" cy="525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6181893" y="800100"/>
            <a:ext cx="2574956" cy="525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ranklinGotTExtCon" pitchFamily="2" charset="0"/>
            </a:endParaRPr>
          </a:p>
        </p:txBody>
      </p:sp>
      <p:sp>
        <p:nvSpPr>
          <p:cNvPr id="96" name="Picture Placeholder 94"/>
          <p:cNvSpPr>
            <a:spLocks noGrp="1"/>
          </p:cNvSpPr>
          <p:nvPr>
            <p:ph type="pic" sz="quarter" idx="10"/>
          </p:nvPr>
        </p:nvSpPr>
        <p:spPr>
          <a:xfrm>
            <a:off x="856548"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9" name="Text Placeholder 97"/>
          <p:cNvSpPr>
            <a:spLocks noGrp="1"/>
          </p:cNvSpPr>
          <p:nvPr>
            <p:ph type="body" sz="quarter" idx="11"/>
          </p:nvPr>
        </p:nvSpPr>
        <p:spPr>
          <a:xfrm>
            <a:off x="85654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1" name="Text Placeholder 97"/>
          <p:cNvSpPr>
            <a:spLocks noGrp="1"/>
          </p:cNvSpPr>
          <p:nvPr>
            <p:ph type="body" sz="quarter" idx="12"/>
          </p:nvPr>
        </p:nvSpPr>
        <p:spPr>
          <a:xfrm>
            <a:off x="85654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2" name="Picture Placeholder 94"/>
          <p:cNvSpPr>
            <a:spLocks noGrp="1"/>
          </p:cNvSpPr>
          <p:nvPr>
            <p:ph type="pic" sz="quarter" idx="13"/>
          </p:nvPr>
        </p:nvSpPr>
        <p:spPr>
          <a:xfrm>
            <a:off x="356810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3" name="Text Placeholder 97"/>
          <p:cNvSpPr>
            <a:spLocks noGrp="1"/>
          </p:cNvSpPr>
          <p:nvPr>
            <p:ph type="body" sz="quarter" idx="14"/>
          </p:nvPr>
        </p:nvSpPr>
        <p:spPr>
          <a:xfrm>
            <a:off x="3568107"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4" name="Text Placeholder 97"/>
          <p:cNvSpPr>
            <a:spLocks noGrp="1"/>
          </p:cNvSpPr>
          <p:nvPr>
            <p:ph type="body" sz="quarter" idx="15"/>
          </p:nvPr>
        </p:nvSpPr>
        <p:spPr>
          <a:xfrm>
            <a:off x="3568107"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5" name="Picture Placeholder 94"/>
          <p:cNvSpPr>
            <a:spLocks noGrp="1"/>
          </p:cNvSpPr>
          <p:nvPr>
            <p:ph type="pic" sz="quarter" idx="16"/>
          </p:nvPr>
        </p:nvSpPr>
        <p:spPr>
          <a:xfrm>
            <a:off x="6261673"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6" name="Text Placeholder 97"/>
          <p:cNvSpPr>
            <a:spLocks noGrp="1"/>
          </p:cNvSpPr>
          <p:nvPr>
            <p:ph type="body" sz="quarter" idx="17"/>
          </p:nvPr>
        </p:nvSpPr>
        <p:spPr>
          <a:xfrm>
            <a:off x="626916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7" name="Text Placeholder 97"/>
          <p:cNvSpPr>
            <a:spLocks noGrp="1"/>
          </p:cNvSpPr>
          <p:nvPr>
            <p:ph type="body" sz="quarter" idx="18"/>
          </p:nvPr>
        </p:nvSpPr>
        <p:spPr>
          <a:xfrm>
            <a:off x="626916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2" name="Rectangle 91"/>
          <p:cNvSpPr/>
          <p:nvPr userDrawn="1"/>
        </p:nvSpPr>
        <p:spPr>
          <a:xfrm>
            <a:off x="8874897" y="800100"/>
            <a:ext cx="2574956" cy="525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Picture Placeholder 94"/>
          <p:cNvSpPr>
            <a:spLocks noGrp="1"/>
          </p:cNvSpPr>
          <p:nvPr>
            <p:ph type="pic" sz="quarter" idx="19"/>
          </p:nvPr>
        </p:nvSpPr>
        <p:spPr>
          <a:xfrm>
            <a:off x="895467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4" name="Text Placeholder 97"/>
          <p:cNvSpPr>
            <a:spLocks noGrp="1"/>
          </p:cNvSpPr>
          <p:nvPr>
            <p:ph type="body" sz="quarter" idx="20"/>
          </p:nvPr>
        </p:nvSpPr>
        <p:spPr>
          <a:xfrm>
            <a:off x="8962172"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5" name="Text Placeholder 97"/>
          <p:cNvSpPr>
            <a:spLocks noGrp="1"/>
          </p:cNvSpPr>
          <p:nvPr>
            <p:ph type="body" sz="quarter" idx="21"/>
          </p:nvPr>
        </p:nvSpPr>
        <p:spPr>
          <a:xfrm>
            <a:off x="8962172"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2" name="Footer Placeholder 1"/>
          <p:cNvSpPr>
            <a:spLocks noGrp="1"/>
          </p:cNvSpPr>
          <p:nvPr>
            <p:ph type="ftr" sz="quarter" idx="22"/>
          </p:nvPr>
        </p:nvSpPr>
        <p:spPr/>
        <p:txBody>
          <a:bodyPr/>
          <a:lstStyle/>
          <a:p>
            <a:r>
              <a:rPr lang="en-US"/>
              <a:t>MELODY #: 2.1.1 Classification, properties, signs &amp; triggers, etc.</a:t>
            </a:r>
          </a:p>
        </p:txBody>
      </p:sp>
      <p:sp>
        <p:nvSpPr>
          <p:cNvPr id="3" name="Slide Number Placeholder 2"/>
          <p:cNvSpPr>
            <a:spLocks noGrp="1"/>
          </p:cNvSpPr>
          <p:nvPr>
            <p:ph type="sldNum" sz="quarter" idx="23"/>
          </p:nvPr>
        </p:nvSpPr>
        <p:spPr/>
        <p:txBody>
          <a:bodyPr/>
          <a:lstStyle/>
          <a:p>
            <a:fld id="{A814E660-BF25-4843-B2A0-93C6E2B6253B}" type="slidenum">
              <a:rPr lang="en-BE" smtClean="0"/>
              <a:pPr/>
              <a:t>‹#›</a:t>
            </a:fld>
            <a:endParaRPr lang="en-BE"/>
          </a:p>
        </p:txBody>
      </p:sp>
    </p:spTree>
    <p:extLst>
      <p:ext uri="{BB962C8B-B14F-4D97-AF65-F5344CB8AC3E}">
        <p14:creationId xmlns:p14="http://schemas.microsoft.com/office/powerpoint/2010/main" val="78493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info 2">
    <p:spTree>
      <p:nvGrpSpPr>
        <p:cNvPr id="1" name=""/>
        <p:cNvGrpSpPr/>
        <p:nvPr/>
      </p:nvGrpSpPr>
      <p:grpSpPr>
        <a:xfrm>
          <a:off x="0" y="0"/>
          <a:ext cx="0" cy="0"/>
          <a:chOff x="0" y="0"/>
          <a:chExt cx="0" cy="0"/>
        </a:xfrm>
      </p:grpSpPr>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0" y="0"/>
            <a:ext cx="12192000" cy="68580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&gt;&gt;&gt;&gt;&gt;&gt;&gt;&gt;&gt; Click to add picture &gt;</a:t>
            </a:r>
            <a:endParaRPr lang="en-BE"/>
          </a:p>
        </p:txBody>
      </p:sp>
      <p:sp>
        <p:nvSpPr>
          <p:cNvPr id="9" name="Tijdelijke aanduiding voor tekst 25">
            <a:extLst>
              <a:ext uri="{FF2B5EF4-FFF2-40B4-BE49-F238E27FC236}">
                <a16:creationId xmlns:a16="http://schemas.microsoft.com/office/drawing/2014/main" id="{6A895D29-FC6A-432A-8385-E2F1D027CD96}"/>
              </a:ext>
            </a:extLst>
          </p:cNvPr>
          <p:cNvSpPr>
            <a:spLocks noGrp="1" noChangeAspect="1"/>
          </p:cNvSpPr>
          <p:nvPr>
            <p:ph type="body" sz="quarter" idx="13" hasCustomPrompt="1"/>
          </p:nvPr>
        </p:nvSpPr>
        <p:spPr>
          <a:xfrm flipH="1">
            <a:off x="7620000" y="1333500"/>
            <a:ext cx="3327400" cy="4343400"/>
          </a:xfrm>
          <a:prstGeom prst="rect">
            <a:avLst/>
          </a:prstGeom>
          <a:blipFill dpi="0" rotWithShape="1">
            <a:blip r:embed="rId2"/>
            <a:srcRect/>
            <a:stretch>
              <a:fillRect/>
            </a:stretch>
          </a:blipFill>
        </p:spPr>
        <p:txBody>
          <a:bodyPr lIns="1005840" tIns="2194560" rIns="182880" bIns="1188720"/>
          <a:lstStyle>
            <a:lvl1pPr marL="0" indent="0">
              <a:buFontTx/>
              <a:buNone/>
              <a:defRPr sz="2400" b="1">
                <a:solidFill>
                  <a:schemeClr val="bg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BE"/>
              <a:t> </a:t>
            </a:r>
            <a:endParaRPr lang="en-BE" dirty="0"/>
          </a:p>
        </p:txBody>
      </p:sp>
      <p:sp>
        <p:nvSpPr>
          <p:cNvPr id="253" name="Titel 1">
            <a:extLst>
              <a:ext uri="{FF2B5EF4-FFF2-40B4-BE49-F238E27FC236}">
                <a16:creationId xmlns:a16="http://schemas.microsoft.com/office/drawing/2014/main" id="{F8EDE2AA-5EC7-4E82-852A-FE7B050223C2}"/>
              </a:ext>
            </a:extLst>
          </p:cNvPr>
          <p:cNvSpPr>
            <a:spLocks noGrp="1"/>
          </p:cNvSpPr>
          <p:nvPr>
            <p:ph type="title"/>
          </p:nvPr>
        </p:nvSpPr>
        <p:spPr>
          <a:xfrm>
            <a:off x="7780020" y="1479973"/>
            <a:ext cx="2992891" cy="1357231"/>
          </a:xfrm>
          <a:prstGeom prst="rect">
            <a:avLst/>
          </a:prstGeom>
        </p:spPr>
        <p:txBody>
          <a:bodyPr lIns="0" tIns="0" rIns="0" bIns="0">
            <a:noAutofit/>
          </a:bodyPr>
          <a:lstStyle>
            <a:lvl1pPr>
              <a:defRPr lang="en-BE" sz="4800" b="0" kern="1200" dirty="0">
                <a:solidFill>
                  <a:schemeClr val="bg1"/>
                </a:solidFill>
                <a:latin typeface="FranklinGotTExtCon" pitchFamily="2" charset="0"/>
                <a:ea typeface="+mn-ea"/>
                <a:cs typeface="+mn-cs"/>
              </a:defRPr>
            </a:lvl1pPr>
          </a:lstStyle>
          <a:p>
            <a:r>
              <a:rPr lang="en-US"/>
              <a:t>Click to edit Master title style</a:t>
            </a:r>
            <a:endParaRPr lang="en-BE" dirty="0"/>
          </a:p>
        </p:txBody>
      </p:sp>
      <p:sp>
        <p:nvSpPr>
          <p:cNvPr id="25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7780275" y="2931187"/>
            <a:ext cx="2983043" cy="2606013"/>
          </a:xfrm>
          <a:prstGeom prst="rect">
            <a:avLst/>
          </a:prstGeom>
        </p:spPr>
        <p:txBody>
          <a:bodyPr lIns="0" tIns="0" rIns="0" bIns="91440">
            <a:normAutofit/>
          </a:bodyPr>
          <a:lstStyle>
            <a:lvl1pPr marL="0" indent="0">
              <a:buFontTx/>
              <a:buNone/>
              <a:defRPr lang="nl-NL" sz="2400" kern="1200" dirty="0">
                <a:solidFill>
                  <a:schemeClr val="accent2"/>
                </a:solidFill>
                <a:latin typeface="+mj-lt"/>
                <a:ea typeface="+mn-ea"/>
                <a:cs typeface="+mn-cs"/>
              </a:defRPr>
            </a:lvl1pPr>
          </a:lstStyle>
          <a:p>
            <a:pPr lvl="0"/>
            <a:r>
              <a:rPr lang="en-US"/>
              <a:t>Edit Master text styles</a:t>
            </a:r>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7055229"/>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Tree>
    <p:extLst>
      <p:ext uri="{BB962C8B-B14F-4D97-AF65-F5344CB8AC3E}">
        <p14:creationId xmlns:p14="http://schemas.microsoft.com/office/powerpoint/2010/main" val="42603228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18"/>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316967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18"/>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818958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405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footer">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MELODY #: 2.1.1 Classification, properties, signs &amp; triggers, etc.</a:t>
            </a:r>
          </a:p>
        </p:txBody>
      </p:sp>
      <p:sp>
        <p:nvSpPr>
          <p:cNvPr id="5" name="Slide Number Placeholder 4"/>
          <p:cNvSpPr>
            <a:spLocks noGrp="1"/>
          </p:cNvSpPr>
          <p:nvPr>
            <p:ph type="sldNum" sz="quarter" idx="11"/>
          </p:nvPr>
        </p:nvSpPr>
        <p:spPr/>
        <p:txBody>
          <a:bodyPr/>
          <a:lstStyle/>
          <a:p>
            <a:fld id="{A814E660-BF25-4843-B2A0-93C6E2B6253B}" type="slidenum">
              <a:rPr lang="en-BE" smtClean="0"/>
              <a:pPr/>
              <a:t>‹#›</a:t>
            </a:fld>
            <a:endParaRPr lang="en-BE"/>
          </a:p>
        </p:txBody>
      </p:sp>
    </p:spTree>
    <p:extLst>
      <p:ext uri="{BB962C8B-B14F-4D97-AF65-F5344CB8AC3E}">
        <p14:creationId xmlns:p14="http://schemas.microsoft.com/office/powerpoint/2010/main" val="3961214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B625ABE2-4787-4DCE-8BBA-59C73CFF5EFD}"/>
              </a:ext>
            </a:extLst>
          </p:cNvPr>
          <p:cNvSpPr>
            <a:spLocks noGrp="1"/>
          </p:cNvSpPr>
          <p:nvPr>
            <p:ph type="body" sz="quarter" idx="12" hasCustomPrompt="1"/>
          </p:nvPr>
        </p:nvSpPr>
        <p:spPr>
          <a:xfrm>
            <a:off x="9220200" y="1794669"/>
            <a:ext cx="2097363" cy="3243262"/>
          </a:xfrm>
          <a:prstGeom prst="rect">
            <a:avLst/>
          </a:prstGeom>
        </p:spPr>
        <p:txBody>
          <a:bodyPr anchor="ctr">
            <a:noAutofit/>
          </a:bodyPr>
          <a:lstStyle>
            <a:lvl1pPr marL="0" indent="0">
              <a:lnSpc>
                <a:spcPct val="150000"/>
              </a:lnSpc>
              <a:spcBef>
                <a:spcPts val="0"/>
              </a:spcBef>
              <a:spcAft>
                <a:spcPts val="0"/>
              </a:spcAft>
              <a:buFont typeface="Georgia" panose="02040502050405020303" pitchFamily="18" charset="0"/>
              <a:buNone/>
              <a:defRPr sz="2800" b="1">
                <a:solidFill>
                  <a:schemeClr val="accent2"/>
                </a:solidFill>
                <a:latin typeface="+mj-lt"/>
              </a:defRPr>
            </a:lvl1pPr>
          </a:lstStyle>
          <a:p>
            <a:pPr lvl="0"/>
            <a:r>
              <a:rPr lang="nl-NL" dirty="0"/>
              <a:t> 3</a:t>
            </a:r>
          </a:p>
          <a:p>
            <a:pPr lvl="0"/>
            <a:r>
              <a:rPr lang="nl-NL" dirty="0"/>
              <a:t> 4</a:t>
            </a:r>
          </a:p>
          <a:p>
            <a:pPr lvl="0"/>
            <a:r>
              <a:rPr lang="nl-NL" dirty="0"/>
              <a:t> 5</a:t>
            </a:r>
          </a:p>
          <a:p>
            <a:pPr lvl="0"/>
            <a:r>
              <a:rPr lang="nl-NL" dirty="0"/>
              <a:t> 6</a:t>
            </a:r>
          </a:p>
          <a:p>
            <a:pPr lvl="0"/>
            <a:r>
              <a:rPr lang="nl-NL"/>
              <a:t> 7</a:t>
            </a:r>
            <a:endParaRPr lang="en-BE" dirty="0"/>
          </a:p>
        </p:txBody>
      </p:sp>
      <p:sp>
        <p:nvSpPr>
          <p:cNvPr id="5" name="Tijdelijke aanduiding voor tekst 4">
            <a:extLst>
              <a:ext uri="{FF2B5EF4-FFF2-40B4-BE49-F238E27FC236}">
                <a16:creationId xmlns:a16="http://schemas.microsoft.com/office/drawing/2014/main" id="{3AEE0936-214A-4172-9057-144F7932C4E7}"/>
              </a:ext>
            </a:extLst>
          </p:cNvPr>
          <p:cNvSpPr>
            <a:spLocks noGrp="1"/>
          </p:cNvSpPr>
          <p:nvPr>
            <p:ph type="body" sz="quarter" idx="13" hasCustomPrompt="1"/>
          </p:nvPr>
        </p:nvSpPr>
        <p:spPr>
          <a:xfrm>
            <a:off x="719529" y="1794669"/>
            <a:ext cx="7986322" cy="3276600"/>
          </a:xfrm>
          <a:prstGeom prst="rect">
            <a:avLst/>
          </a:prstGeom>
        </p:spPr>
        <p:txBody>
          <a:bodyPr lIns="0" tIns="0" rIns="0" bIns="0" anchor="ctr">
            <a:normAutofit/>
          </a:bodyPr>
          <a:lstStyle>
            <a:lvl1pPr marL="0" indent="0" algn="r">
              <a:lnSpc>
                <a:spcPct val="150000"/>
              </a:lnSpc>
              <a:spcBef>
                <a:spcPts val="0"/>
              </a:spcBef>
              <a:buFontTx/>
              <a:buNone/>
              <a:defRPr sz="2800"/>
            </a:lvl1pPr>
          </a:lstStyle>
          <a:p>
            <a:pPr lvl="0"/>
            <a:r>
              <a:rPr lang="en-US"/>
              <a:t>Click to add subtitle</a:t>
            </a:r>
            <a:endParaRPr lang="en-BE" dirty="0"/>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14"/>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634681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el slide 1">
    <p:spTree>
      <p:nvGrpSpPr>
        <p:cNvPr id="1" name=""/>
        <p:cNvGrpSpPr/>
        <p:nvPr/>
      </p:nvGrpSpPr>
      <p:grpSpPr>
        <a:xfrm>
          <a:off x="0" y="0"/>
          <a:ext cx="0" cy="0"/>
          <a:chOff x="0" y="0"/>
          <a:chExt cx="0" cy="0"/>
        </a:xfrm>
      </p:grpSpPr>
      <p:sp>
        <p:nvSpPr>
          <p:cNvPr id="3" name="Rectangle 2"/>
          <p:cNvSpPr/>
          <p:nvPr userDrawn="1"/>
        </p:nvSpPr>
        <p:spPr>
          <a:xfrm>
            <a:off x="1224613" y="2263515"/>
            <a:ext cx="5209082" cy="2345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C9C767-9A67-4216-A05F-95382F81BAEA}"/>
              </a:ext>
            </a:extLst>
          </p:cNvPr>
          <p:cNvSpPr>
            <a:spLocks noGrp="1"/>
          </p:cNvSpPr>
          <p:nvPr>
            <p:ph type="title" hasCustomPrompt="1"/>
          </p:nvPr>
        </p:nvSpPr>
        <p:spPr>
          <a:xfrm>
            <a:off x="2247900" y="2254251"/>
            <a:ext cx="8839200" cy="2352674"/>
          </a:xfrm>
          <a:prstGeom prst="rect">
            <a:avLst/>
          </a:prstGeom>
          <a:solidFill>
            <a:schemeClr val="accent1"/>
          </a:solidFill>
        </p:spPr>
        <p:txBody>
          <a:bodyPr lIns="182880" tIns="182880" rIns="182880" bIns="182880" anchor="ctr" anchorCtr="0">
            <a:normAutofit/>
          </a:bodyPr>
          <a:lstStyle>
            <a:lvl1pPr>
              <a:defRPr sz="4400">
                <a:solidFill>
                  <a:schemeClr val="bg1"/>
                </a:solidFill>
              </a:defRPr>
            </a:lvl1pPr>
          </a:lstStyle>
          <a:p>
            <a:r>
              <a:rPr lang="en-US"/>
              <a:t>Click to add subtitle</a:t>
            </a:r>
            <a:endParaRPr lang="en-BE" dirty="0"/>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pic>
        <p:nvPicPr>
          <p:cNvPr id="6" name="Picture 5"/>
          <p:cNvPicPr>
            <a:picLocks noChangeAspect="1"/>
          </p:cNvPicPr>
          <p:nvPr userDrawn="1"/>
        </p:nvPicPr>
        <p:blipFill>
          <a:blip r:embed="rId2"/>
          <a:stretch>
            <a:fillRect/>
          </a:stretch>
        </p:blipFill>
        <p:spPr>
          <a:xfrm flipH="1">
            <a:off x="1016545" y="2926279"/>
            <a:ext cx="719712" cy="801221"/>
          </a:xfrm>
          <a:prstGeom prst="rect">
            <a:avLst/>
          </a:prstGeom>
        </p:spPr>
      </p:pic>
      <p:sp>
        <p:nvSpPr>
          <p:cNvPr id="4" name="Footer Placeholder 3"/>
          <p:cNvSpPr>
            <a:spLocks noGrp="1"/>
          </p:cNvSpPr>
          <p:nvPr>
            <p:ph type="ftr" sz="quarter" idx="10"/>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2248975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ing slide with icons">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766763" y="1827482"/>
            <a:ext cx="1470223"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p>
        </p:txBody>
      </p:sp>
      <p:sp>
        <p:nvSpPr>
          <p:cNvPr id="8" name="Tijdelijke aanduiding voor afbeelding 3">
            <a:extLst>
              <a:ext uri="{FF2B5EF4-FFF2-40B4-BE49-F238E27FC236}">
                <a16:creationId xmlns:a16="http://schemas.microsoft.com/office/drawing/2014/main" id="{09AA0D7A-FE33-4F8C-9C9B-2DF71EA202B7}"/>
              </a:ext>
            </a:extLst>
          </p:cNvPr>
          <p:cNvSpPr>
            <a:spLocks noGrp="1"/>
          </p:cNvSpPr>
          <p:nvPr>
            <p:ph type="pic" sz="quarter" idx="16" hasCustomPrompt="1"/>
          </p:nvPr>
        </p:nvSpPr>
        <p:spPr>
          <a:xfrm>
            <a:off x="6563784" y="1810727"/>
            <a:ext cx="1517650"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endParaRPr lang="en-BE"/>
          </a:p>
        </p:txBody>
      </p:sp>
      <p:sp>
        <p:nvSpPr>
          <p:cNvPr id="10"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2305175" y="1822478"/>
            <a:ext cx="3333623"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12" name="Tijdelijke aanduiding voor tekst 9">
            <a:extLst>
              <a:ext uri="{FF2B5EF4-FFF2-40B4-BE49-F238E27FC236}">
                <a16:creationId xmlns:a16="http://schemas.microsoft.com/office/drawing/2014/main" id="{21D06019-3674-4CC0-8571-2CD83FD684EB}"/>
              </a:ext>
            </a:extLst>
          </p:cNvPr>
          <p:cNvSpPr>
            <a:spLocks noGrp="1"/>
          </p:cNvSpPr>
          <p:nvPr>
            <p:ph type="body" sz="quarter" idx="18"/>
          </p:nvPr>
        </p:nvSpPr>
        <p:spPr>
          <a:xfrm>
            <a:off x="8155264" y="1810727"/>
            <a:ext cx="3269974"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3" name="Title 2"/>
          <p:cNvSpPr>
            <a:spLocks noGrp="1"/>
          </p:cNvSpPr>
          <p:nvPr>
            <p:ph type="title"/>
          </p:nvPr>
        </p:nvSpPr>
        <p:spPr>
          <a:xfrm>
            <a:off x="766762" y="806211"/>
            <a:ext cx="10658476" cy="884477"/>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20" hasCustomPrompt="1"/>
          </p:nvPr>
        </p:nvSpPr>
        <p:spPr>
          <a:xfrm>
            <a:off x="6569814"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21"/>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2010326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21"/>
          </p:nvPr>
        </p:nvSpPr>
        <p:spPr/>
        <p:txBody>
          <a:bodyPr/>
          <a:lstStyle/>
          <a:p>
            <a:r>
              <a:rPr lang="en-US"/>
              <a:t>MELODY #: 2.1.1 Classification, properties, signs &amp; triggers, etc.</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2"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
        <p:nvSpPr>
          <p:cNvPr id="13" name="Text Placeholder 5"/>
          <p:cNvSpPr>
            <a:spLocks noGrp="1"/>
          </p:cNvSpPr>
          <p:nvPr>
            <p:ph type="body" sz="quarter" idx="22" hasCustomPrompt="1"/>
          </p:nvPr>
        </p:nvSpPr>
        <p:spPr>
          <a:xfrm>
            <a:off x="6544415"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6544414"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Tree>
    <p:extLst>
      <p:ext uri="{BB962C8B-B14F-4D97-AF65-F5344CB8AC3E}">
        <p14:creationId xmlns:p14="http://schemas.microsoft.com/office/powerpoint/2010/main" val="241742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3348035"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21"/>
          </p:nvPr>
        </p:nvSpPr>
        <p:spPr/>
        <p:txBody>
          <a:bodyPr/>
          <a:lstStyle/>
          <a:p>
            <a:r>
              <a:rPr lang="en-US"/>
              <a:t>MELODY #: 2.1.1 Classification, properties, signs &amp; triggers, etc.</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
        <p:nvSpPr>
          <p:cNvPr id="10" name="Text Placeholder 5"/>
          <p:cNvSpPr>
            <a:spLocks noGrp="1"/>
          </p:cNvSpPr>
          <p:nvPr>
            <p:ph type="body" sz="quarter" idx="22" hasCustomPrompt="1"/>
          </p:nvPr>
        </p:nvSpPr>
        <p:spPr>
          <a:xfrm>
            <a:off x="4443415"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
        <p:nvSpPr>
          <p:cNvPr id="16" name="Text Placeholder 5"/>
          <p:cNvSpPr>
            <a:spLocks noGrp="1"/>
          </p:cNvSpPr>
          <p:nvPr>
            <p:ph type="body" sz="quarter" idx="24" hasCustomPrompt="1"/>
          </p:nvPr>
        </p:nvSpPr>
        <p:spPr>
          <a:xfrm>
            <a:off x="8101014"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Tree>
    <p:extLst>
      <p:ext uri="{BB962C8B-B14F-4D97-AF65-F5344CB8AC3E}">
        <p14:creationId xmlns:p14="http://schemas.microsoft.com/office/powerpoint/2010/main" val="2817578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10682284"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2" name="Footer Placeholder 1"/>
          <p:cNvSpPr>
            <a:spLocks noGrp="1"/>
          </p:cNvSpPr>
          <p:nvPr>
            <p:ph type="ftr" sz="quarter" idx="21"/>
          </p:nvPr>
        </p:nvSpPr>
        <p:spPr/>
        <p:txBody>
          <a:bodyPr/>
          <a:lstStyle/>
          <a:p>
            <a:r>
              <a:rPr lang="en-US"/>
              <a:t>MELODY #: 2.1.1 Classification, properties, signs &amp; triggers, etc.</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a:p>
        </p:txBody>
      </p:sp>
    </p:spTree>
    <p:extLst>
      <p:ext uri="{BB962C8B-B14F-4D97-AF65-F5344CB8AC3E}">
        <p14:creationId xmlns:p14="http://schemas.microsoft.com/office/powerpoint/2010/main" val="2105202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2" y="800496"/>
            <a:ext cx="10658475" cy="985576"/>
          </a:xfrm>
          <a:prstGeom prst="rect">
            <a:avLst/>
          </a:prstGeom>
        </p:spPr>
        <p:txBody>
          <a:bodyPr lIns="0" tIns="0" rIns="0" bIns="0">
            <a:noAutofit/>
          </a:bodyPr>
          <a:lstStyle>
            <a:lvl1pPr>
              <a:defRPr sz="4400"/>
            </a:lvl1pPr>
          </a:lstStyle>
          <a:p>
            <a:endParaRPr lang="en-BE" dirty="0"/>
          </a:p>
        </p:txBody>
      </p:sp>
      <p:sp>
        <p:nvSpPr>
          <p:cNvPr id="81" name="Text Placeholder 4"/>
          <p:cNvSpPr>
            <a:spLocks noGrp="1"/>
          </p:cNvSpPr>
          <p:nvPr>
            <p:ph type="body" sz="quarter" idx="15" hasCustomPrompt="1"/>
          </p:nvPr>
        </p:nvSpPr>
        <p:spPr>
          <a:xfrm>
            <a:off x="766762" y="1786072"/>
            <a:ext cx="10658475" cy="4301992"/>
          </a:xfrm>
        </p:spPr>
        <p:txBody>
          <a:bodyPr/>
          <a:lstStyle>
            <a:lvl1pPr>
              <a:defRPr baseline="0"/>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3" name="Footer Placeholder 2"/>
          <p:cNvSpPr>
            <a:spLocks noGrp="1"/>
          </p:cNvSpPr>
          <p:nvPr>
            <p:ph type="ftr" sz="quarter" idx="16"/>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383487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100"/>
            <a:ext cx="10658475" cy="711201"/>
          </a:xfrm>
          <a:prstGeom prst="rect">
            <a:avLst/>
          </a:prstGeom>
        </p:spPr>
        <p:txBody>
          <a:bodyPr lIns="0" tIns="0" rIns="0" bIns="0">
            <a:normAutofit/>
          </a:bodyPr>
          <a:lstStyle>
            <a:lvl1pPr>
              <a:defRPr sz="4400"/>
            </a:lvl1pPr>
          </a:lstStyle>
          <a:p>
            <a:endParaRPr lang="en-BE" dirty="0"/>
          </a:p>
        </p:txBody>
      </p:sp>
      <p:sp>
        <p:nvSpPr>
          <p:cNvPr id="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6553200" y="1638300"/>
            <a:ext cx="4872038" cy="698501"/>
          </a:xfrm>
          <a:prstGeom prst="rect">
            <a:avLst/>
          </a:prstGeom>
        </p:spPr>
        <p:txBody>
          <a:bodyPr lIns="0" tIns="0" rIns="0" bIns="91440">
            <a:normAutofit/>
          </a:bodyPr>
          <a:lstStyle>
            <a:lvl1pPr marL="0" indent="0">
              <a:buFontTx/>
              <a:buNone/>
              <a:defRPr sz="2800" b="0">
                <a:solidFill>
                  <a:schemeClr val="accent1"/>
                </a:solidFill>
                <a:latin typeface="+mj-lt"/>
                <a:cs typeface="Segoe UI Semibold" panose="020B0702040204020203" pitchFamily="34" charset="0"/>
              </a:defRPr>
            </a:lvl1pPr>
          </a:lstStyle>
          <a:p>
            <a:pPr lvl="0"/>
            <a:endParaRPr lang="nl-NL"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766762" y="1638300"/>
            <a:ext cx="4872037" cy="4419600"/>
          </a:xfrm>
          <a:prstGeom prst="rect">
            <a:avLst/>
          </a:prstGeom>
        </p:spPr>
        <p:txBody>
          <a:bodyPr>
            <a:normAutofit/>
          </a:bodyPr>
          <a:lstStyle>
            <a:lvl1pPr marL="0" indent="0" algn="ctr">
              <a:buFontTx/>
              <a:buNone/>
              <a:defRPr sz="1800" b="0"/>
            </a:lvl1pPr>
          </a:lstStyle>
          <a:p>
            <a:endParaRPr lang="en-BE"/>
          </a:p>
        </p:txBody>
      </p:sp>
      <p:sp>
        <p:nvSpPr>
          <p:cNvPr id="11" name="Text Placeholder 5"/>
          <p:cNvSpPr>
            <a:spLocks noGrp="1"/>
          </p:cNvSpPr>
          <p:nvPr>
            <p:ph type="body" sz="quarter" idx="20" hasCustomPrompt="1"/>
          </p:nvPr>
        </p:nvSpPr>
        <p:spPr>
          <a:xfrm>
            <a:off x="6544414" y="2463800"/>
            <a:ext cx="4872037" cy="35941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3" name="Footer Placeholder 2"/>
          <p:cNvSpPr>
            <a:spLocks noGrp="1"/>
          </p:cNvSpPr>
          <p:nvPr>
            <p:ph type="ftr" sz="quarter" idx="21"/>
          </p:nvPr>
        </p:nvSpPr>
        <p:spPr/>
        <p:txBody>
          <a:bodyPr/>
          <a:lstStyle/>
          <a:p>
            <a:r>
              <a:rPr lang="en-US"/>
              <a:t>MELODY #: 2.1.1 Classification, properties, signs &amp; triggers, etc.</a:t>
            </a:r>
          </a:p>
        </p:txBody>
      </p:sp>
    </p:spTree>
    <p:extLst>
      <p:ext uri="{BB962C8B-B14F-4D97-AF65-F5344CB8AC3E}">
        <p14:creationId xmlns:p14="http://schemas.microsoft.com/office/powerpoint/2010/main" val="1940906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806211"/>
            <a:ext cx="10663238" cy="884477"/>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766763" y="1825625"/>
            <a:ext cx="1065847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title="AlexandriaAlternativeReference"/>
          <p:cNvSpPr txBox="1"/>
          <p:nvPr userDrawn="1"/>
        </p:nvSpPr>
        <p:spPr>
          <a:xfrm>
            <a:off x="1117063" y="6587241"/>
            <a:ext cx="1440000" cy="21544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tab pos="3780000" algn="r"/>
              </a:tabLst>
              <a:defRPr/>
            </a:pPr>
            <a:r>
              <a:rPr kumimoji="0" lang="en-US"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rPr>
              <a:t> </a:t>
            </a:r>
            <a:endParaRPr kumimoji="0" lang="nl-BE"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endParaRPr>
          </a:p>
        </p:txBody>
      </p:sp>
      <p:sp>
        <p:nvSpPr>
          <p:cNvPr id="15"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11353799" y="6479665"/>
            <a:ext cx="369833" cy="143176"/>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a:p>
        </p:txBody>
      </p:sp>
      <p:sp>
        <p:nvSpPr>
          <p:cNvPr id="6" name="Footer Placeholder 5"/>
          <p:cNvSpPr>
            <a:spLocks noGrp="1"/>
          </p:cNvSpPr>
          <p:nvPr>
            <p:ph type="ftr" sz="quarter" idx="3"/>
          </p:nvPr>
        </p:nvSpPr>
        <p:spPr>
          <a:xfrm>
            <a:off x="452927" y="6479664"/>
            <a:ext cx="10776247" cy="148485"/>
          </a:xfrm>
          <a:prstGeom prst="rect">
            <a:avLst/>
          </a:prstGeom>
        </p:spPr>
        <p:txBody>
          <a:bodyPr lIns="0" tIns="0" rIns="0" bIns="0" anchor="ctr"/>
          <a:lstStyle>
            <a:lvl1pPr>
              <a:defRPr sz="1000" b="1"/>
            </a:lvl1pPr>
          </a:lstStyle>
          <a:p>
            <a:r>
              <a:rPr lang="en-US"/>
              <a:t>MELODY #: 2.1.1 Classification, properties, signs &amp; triggers, etc.</a:t>
            </a:r>
          </a:p>
        </p:txBody>
      </p:sp>
    </p:spTree>
    <p:extLst>
      <p:ext uri="{BB962C8B-B14F-4D97-AF65-F5344CB8AC3E}">
        <p14:creationId xmlns:p14="http://schemas.microsoft.com/office/powerpoint/2010/main" val="682264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702" r:id="rId5"/>
    <p:sldLayoutId id="2147483703" r:id="rId6"/>
    <p:sldLayoutId id="2147483704" r:id="rId7"/>
    <p:sldLayoutId id="2147483694" r:id="rId8"/>
    <p:sldLayoutId id="2147483670" r:id="rId9"/>
    <p:sldLayoutId id="2147483671" r:id="rId10"/>
    <p:sldLayoutId id="2147483667" r:id="rId11"/>
    <p:sldLayoutId id="2147483665" r:id="rId12"/>
    <p:sldLayoutId id="2147483698" r:id="rId13"/>
    <p:sldLayoutId id="2147483699" r:id="rId14"/>
    <p:sldLayoutId id="2147483685" r:id="rId15"/>
    <p:sldLayoutId id="2147483701" r:id="rId16"/>
    <p:sldLayoutId id="2147483697" r:id="rId17"/>
    <p:sldLayoutId id="2147483700"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p:titleStyle>
    <p:body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83">
          <p15:clr>
            <a:srgbClr val="F26B43"/>
          </p15:clr>
        </p15:guide>
        <p15:guide id="4" pos="7197">
          <p15:clr>
            <a:srgbClr val="F26B43"/>
          </p15:clr>
        </p15:guide>
        <p15:guide id="5" orient="horz" pos="504">
          <p15:clr>
            <a:srgbClr val="F26B43"/>
          </p15:clr>
        </p15:guide>
        <p15:guide id="6" orient="horz" pos="3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9.jp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0.jp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6.jp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webp"/><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8.web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8.webp"/><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8.webp"/><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142999" y="4798563"/>
            <a:ext cx="10168467" cy="909730"/>
          </a:xfrm>
        </p:spPr>
        <p:txBody>
          <a:bodyPr anchor="ctr"/>
          <a:lstStyle/>
          <a:p>
            <a:r>
              <a:rPr lang="en-US" dirty="0"/>
              <a:t>2.1.1 Classification, properties, dispersion (including explosives), signs and triggers, etc.</a:t>
            </a:r>
          </a:p>
        </p:txBody>
      </p:sp>
      <p:sp>
        <p:nvSpPr>
          <p:cNvPr id="3" name="Title 2"/>
          <p:cNvSpPr>
            <a:spLocks noGrp="1"/>
          </p:cNvSpPr>
          <p:nvPr>
            <p:ph type="title"/>
          </p:nvPr>
        </p:nvSpPr>
        <p:spPr>
          <a:xfrm>
            <a:off x="0" y="3948020"/>
            <a:ext cx="12192000" cy="909730"/>
          </a:xfrm>
        </p:spPr>
        <p:txBody>
          <a:bodyPr anchor="ctr">
            <a:normAutofit/>
          </a:bodyPr>
          <a:lstStyle/>
          <a:p>
            <a:r>
              <a:rPr lang="en-US" sz="5400" dirty="0"/>
              <a:t>Module 2 CBRN basics</a:t>
            </a:r>
          </a:p>
        </p:txBody>
      </p:sp>
    </p:spTree>
    <p:extLst>
      <p:ext uri="{BB962C8B-B14F-4D97-AF65-F5344CB8AC3E}">
        <p14:creationId xmlns:p14="http://schemas.microsoft.com/office/powerpoint/2010/main" val="38108719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Toxicity</a:t>
            </a:r>
          </a:p>
        </p:txBody>
      </p:sp>
      <p:sp>
        <p:nvSpPr>
          <p:cNvPr id="3" name="Text Placeholder 2"/>
          <p:cNvSpPr>
            <a:spLocks noGrp="1"/>
          </p:cNvSpPr>
          <p:nvPr>
            <p:ph type="body" sz="quarter" idx="15"/>
          </p:nvPr>
        </p:nvSpPr>
        <p:spPr>
          <a:xfrm>
            <a:off x="766762" y="1786072"/>
            <a:ext cx="11248775" cy="4301992"/>
          </a:xfrm>
        </p:spPr>
        <p:txBody>
          <a:bodyPr>
            <a:normAutofit/>
          </a:bodyPr>
          <a:lstStyle/>
          <a:p>
            <a:pPr marL="88900" indent="0">
              <a:buNone/>
            </a:pPr>
            <a:r>
              <a:rPr lang="en-US" dirty="0"/>
              <a:t>Paracelsus (1493–1541): </a:t>
            </a:r>
          </a:p>
          <a:p>
            <a:pPr marL="88900" indent="0">
              <a:buNone/>
            </a:pPr>
            <a:r>
              <a:rPr lang="en-US" dirty="0"/>
              <a:t>"Solely the dose determines that a thing is not a poison." (</a:t>
            </a:r>
            <a:r>
              <a:rPr lang="en-US" i="1" dirty="0"/>
              <a:t>Sola </a:t>
            </a:r>
            <a:r>
              <a:rPr lang="en-US" i="1" dirty="0" err="1"/>
              <a:t>dosis</a:t>
            </a:r>
            <a:r>
              <a:rPr lang="en-US" i="1" dirty="0"/>
              <a:t> </a:t>
            </a:r>
            <a:r>
              <a:rPr lang="en-US" i="1" dirty="0" err="1"/>
              <a:t>facit</a:t>
            </a:r>
            <a:r>
              <a:rPr lang="en-US" i="1" dirty="0"/>
              <a:t> </a:t>
            </a:r>
            <a:r>
              <a:rPr lang="en-US" i="1" dirty="0" err="1"/>
              <a:t>venenum</a:t>
            </a:r>
            <a:r>
              <a:rPr lang="en-US" dirty="0"/>
              <a:t> "Only the dose makes the poison")</a:t>
            </a:r>
          </a:p>
        </p:txBody>
      </p:sp>
      <p:sp>
        <p:nvSpPr>
          <p:cNvPr id="4" name="Slide Number Placeholder 3"/>
          <p:cNvSpPr>
            <a:spLocks noGrp="1"/>
          </p:cNvSpPr>
          <p:nvPr>
            <p:ph type="sldNum" sz="quarter" idx="4"/>
          </p:nvPr>
        </p:nvSpPr>
        <p:spPr/>
        <p:txBody>
          <a:bodyPr/>
          <a:lstStyle/>
          <a:p>
            <a:fld id="{A814E660-BF25-4843-B2A0-93C6E2B6253B}" type="slidenum">
              <a:rPr lang="en-BE" smtClean="0"/>
              <a:pPr/>
              <a:t>10</a:t>
            </a:fld>
            <a:endParaRPr lang="en-BE"/>
          </a:p>
        </p:txBody>
      </p:sp>
      <p:graphicFrame>
        <p:nvGraphicFramePr>
          <p:cNvPr id="8" name="Table 7">
            <a:extLst>
              <a:ext uri="{FF2B5EF4-FFF2-40B4-BE49-F238E27FC236}">
                <a16:creationId xmlns:a16="http://schemas.microsoft.com/office/drawing/2014/main" id="{07F1A2CE-DBDB-45A0-83E7-EB1E0705FDC6}"/>
              </a:ext>
            </a:extLst>
          </p:cNvPr>
          <p:cNvGraphicFramePr>
            <a:graphicFrameLocks noGrp="1"/>
          </p:cNvGraphicFramePr>
          <p:nvPr>
            <p:extLst>
              <p:ext uri="{D42A27DB-BD31-4B8C-83A1-F6EECF244321}">
                <p14:modId xmlns:p14="http://schemas.microsoft.com/office/powerpoint/2010/main" val="1323204804"/>
              </p:ext>
            </p:extLst>
          </p:nvPr>
        </p:nvGraphicFramePr>
        <p:xfrm>
          <a:off x="3215492" y="3236495"/>
          <a:ext cx="5251116" cy="2585720"/>
        </p:xfrm>
        <a:graphic>
          <a:graphicData uri="http://schemas.openxmlformats.org/drawingml/2006/table">
            <a:tbl>
              <a:tblPr firstRow="1" bandRow="1">
                <a:tableStyleId>{5C22544A-7EE6-4342-B048-85BDC9FD1C3A}</a:tableStyleId>
              </a:tblPr>
              <a:tblGrid>
                <a:gridCol w="2668338">
                  <a:extLst>
                    <a:ext uri="{9D8B030D-6E8A-4147-A177-3AD203B41FA5}">
                      <a16:colId xmlns:a16="http://schemas.microsoft.com/office/drawing/2014/main" val="72433287"/>
                    </a:ext>
                  </a:extLst>
                </a:gridCol>
                <a:gridCol w="2582778">
                  <a:extLst>
                    <a:ext uri="{9D8B030D-6E8A-4147-A177-3AD203B41FA5}">
                      <a16:colId xmlns:a16="http://schemas.microsoft.com/office/drawing/2014/main" val="2206385551"/>
                    </a:ext>
                  </a:extLst>
                </a:gridCol>
              </a:tblGrid>
              <a:tr h="370840">
                <a:tc>
                  <a:txBody>
                    <a:bodyPr/>
                    <a:lstStyle/>
                    <a:p>
                      <a:r>
                        <a:rPr lang="nl-NL" err="1"/>
                        <a:t>Substance</a:t>
                      </a:r>
                      <a:endParaRPr lang="nl-NL"/>
                    </a:p>
                  </a:txBody>
                  <a:tcPr/>
                </a:tc>
                <a:tc>
                  <a:txBody>
                    <a:bodyPr/>
                    <a:lstStyle/>
                    <a:p>
                      <a:r>
                        <a:rPr lang="nl-NL" dirty="0" err="1"/>
                        <a:t>Lethal</a:t>
                      </a:r>
                      <a:r>
                        <a:rPr lang="nl-NL" dirty="0"/>
                        <a:t> </a:t>
                      </a:r>
                      <a:r>
                        <a:rPr lang="nl-NL" dirty="0" err="1"/>
                        <a:t>dose</a:t>
                      </a:r>
                      <a:r>
                        <a:rPr lang="nl-NL" dirty="0"/>
                        <a:t> in mg/kg</a:t>
                      </a:r>
                    </a:p>
                  </a:txBody>
                  <a:tcPr/>
                </a:tc>
                <a:extLst>
                  <a:ext uri="{0D108BD9-81ED-4DB2-BD59-A6C34878D82A}">
                    <a16:rowId xmlns:a16="http://schemas.microsoft.com/office/drawing/2014/main" val="2864906810"/>
                  </a:ext>
                </a:extLst>
              </a:tr>
              <a:tr h="370840">
                <a:tc>
                  <a:txBody>
                    <a:bodyPr/>
                    <a:lstStyle/>
                    <a:p>
                      <a:r>
                        <a:rPr lang="nl-NL"/>
                        <a:t>Water</a:t>
                      </a:r>
                    </a:p>
                  </a:txBody>
                  <a:tcPr/>
                </a:tc>
                <a:tc>
                  <a:txBody>
                    <a:bodyPr/>
                    <a:lstStyle/>
                    <a:p>
                      <a:r>
                        <a:rPr lang="nl-NL" dirty="0"/>
                        <a:t>90,000</a:t>
                      </a:r>
                    </a:p>
                  </a:txBody>
                  <a:tcPr/>
                </a:tc>
                <a:extLst>
                  <a:ext uri="{0D108BD9-81ED-4DB2-BD59-A6C34878D82A}">
                    <a16:rowId xmlns:a16="http://schemas.microsoft.com/office/drawing/2014/main" val="515478520"/>
                  </a:ext>
                </a:extLst>
              </a:tr>
              <a:tr h="370840">
                <a:tc>
                  <a:txBody>
                    <a:bodyPr/>
                    <a:lstStyle/>
                    <a:p>
                      <a:r>
                        <a:rPr lang="nl-NL"/>
                        <a:t>Kitchen </a:t>
                      </a:r>
                      <a:r>
                        <a:rPr lang="nl-NL" err="1"/>
                        <a:t>salt</a:t>
                      </a:r>
                      <a:endParaRPr lang="nl-NL"/>
                    </a:p>
                  </a:txBody>
                  <a:tcPr/>
                </a:tc>
                <a:tc>
                  <a:txBody>
                    <a:bodyPr/>
                    <a:lstStyle/>
                    <a:p>
                      <a:r>
                        <a:rPr lang="nl-NL" dirty="0"/>
                        <a:t>3,000</a:t>
                      </a:r>
                    </a:p>
                  </a:txBody>
                  <a:tcPr/>
                </a:tc>
                <a:extLst>
                  <a:ext uri="{0D108BD9-81ED-4DB2-BD59-A6C34878D82A}">
                    <a16:rowId xmlns:a16="http://schemas.microsoft.com/office/drawing/2014/main" val="3795894727"/>
                  </a:ext>
                </a:extLst>
              </a:tr>
              <a:tr h="185420">
                <a:tc>
                  <a:txBody>
                    <a:bodyPr/>
                    <a:lstStyle/>
                    <a:p>
                      <a:r>
                        <a:rPr lang="en-US" dirty="0"/>
                        <a:t>Arsenic</a:t>
                      </a:r>
                      <a:endParaRPr lang="nl-NL" dirty="0"/>
                    </a:p>
                  </a:txBody>
                  <a:tcPr/>
                </a:tc>
                <a:tc>
                  <a:txBody>
                    <a:bodyPr/>
                    <a:lstStyle/>
                    <a:p>
                      <a:r>
                        <a:rPr lang="en-US" dirty="0"/>
                        <a:t>763</a:t>
                      </a:r>
                      <a:endParaRPr lang="nl-NL" dirty="0"/>
                    </a:p>
                  </a:txBody>
                  <a:tcPr/>
                </a:tc>
                <a:extLst>
                  <a:ext uri="{0D108BD9-81ED-4DB2-BD59-A6C34878D82A}">
                    <a16:rowId xmlns:a16="http://schemas.microsoft.com/office/drawing/2014/main" val="2023250656"/>
                  </a:ext>
                </a:extLst>
              </a:tr>
              <a:tr h="185420">
                <a:tc>
                  <a:txBody>
                    <a:bodyPr/>
                    <a:lstStyle/>
                    <a:p>
                      <a:r>
                        <a:rPr lang="nl-NL" dirty="0" err="1"/>
                        <a:t>Sodium</a:t>
                      </a:r>
                      <a:r>
                        <a:rPr lang="nl-NL" dirty="0"/>
                        <a:t> cyanide</a:t>
                      </a:r>
                    </a:p>
                  </a:txBody>
                  <a:tcPr/>
                </a:tc>
                <a:tc>
                  <a:txBody>
                    <a:bodyPr/>
                    <a:lstStyle/>
                    <a:p>
                      <a:r>
                        <a:rPr lang="nl-NL" dirty="0"/>
                        <a:t>6.4 </a:t>
                      </a:r>
                    </a:p>
                  </a:txBody>
                  <a:tcPr/>
                </a:tc>
                <a:extLst>
                  <a:ext uri="{0D108BD9-81ED-4DB2-BD59-A6C34878D82A}">
                    <a16:rowId xmlns:a16="http://schemas.microsoft.com/office/drawing/2014/main" val="83733214"/>
                  </a:ext>
                </a:extLst>
              </a:tr>
              <a:tr h="370840">
                <a:tc>
                  <a:txBody>
                    <a:bodyPr/>
                    <a:lstStyle/>
                    <a:p>
                      <a:r>
                        <a:rPr lang="nl-NL" dirty="0" err="1"/>
                        <a:t>Sarin</a:t>
                      </a:r>
                      <a:endParaRPr lang="nl-NL" dirty="0"/>
                    </a:p>
                  </a:txBody>
                  <a:tcPr/>
                </a:tc>
                <a:tc>
                  <a:txBody>
                    <a:bodyPr/>
                    <a:lstStyle/>
                    <a:p>
                      <a:r>
                        <a:rPr lang="nl-NL" dirty="0"/>
                        <a:t>0.15</a:t>
                      </a:r>
                    </a:p>
                  </a:txBody>
                  <a:tcPr/>
                </a:tc>
                <a:extLst>
                  <a:ext uri="{0D108BD9-81ED-4DB2-BD59-A6C34878D82A}">
                    <a16:rowId xmlns:a16="http://schemas.microsoft.com/office/drawing/2014/main" val="3742198665"/>
                  </a:ext>
                </a:extLst>
              </a:tr>
              <a:tr h="370840">
                <a:tc>
                  <a:txBody>
                    <a:bodyPr/>
                    <a:lstStyle/>
                    <a:p>
                      <a:r>
                        <a:rPr lang="nl-NL" dirty="0" err="1"/>
                        <a:t>Botulinum</a:t>
                      </a:r>
                      <a:r>
                        <a:rPr lang="nl-NL" dirty="0"/>
                        <a:t> </a:t>
                      </a:r>
                      <a:r>
                        <a:rPr lang="nl-NL" dirty="0" err="1"/>
                        <a:t>toxin</a:t>
                      </a:r>
                      <a:endParaRPr lang="nl-NL" dirty="0"/>
                    </a:p>
                  </a:txBody>
                  <a:tcPr/>
                </a:tc>
                <a:tc>
                  <a:txBody>
                    <a:bodyPr/>
                    <a:lstStyle/>
                    <a:p>
                      <a:r>
                        <a:rPr lang="nl-NL" dirty="0"/>
                        <a:t>0.0000010</a:t>
                      </a:r>
                    </a:p>
                  </a:txBody>
                  <a:tcPr/>
                </a:tc>
                <a:extLst>
                  <a:ext uri="{0D108BD9-81ED-4DB2-BD59-A6C34878D82A}">
                    <a16:rowId xmlns:a16="http://schemas.microsoft.com/office/drawing/2014/main" val="2126814435"/>
                  </a:ext>
                </a:extLst>
              </a:tr>
            </a:tbl>
          </a:graphicData>
        </a:graphic>
      </p:graphicFrame>
      <p:sp>
        <p:nvSpPr>
          <p:cNvPr id="9" name="Footer Placeholder 1">
            <a:extLst>
              <a:ext uri="{FF2B5EF4-FFF2-40B4-BE49-F238E27FC236}">
                <a16:creationId xmlns:a16="http://schemas.microsoft.com/office/drawing/2014/main" id="{B13D441C-E68A-4BFC-8B7D-9BFAA29EFE4A}"/>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41756165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Biological agents</a:t>
            </a:r>
          </a:p>
        </p:txBody>
      </p:sp>
      <p:sp>
        <p:nvSpPr>
          <p:cNvPr id="3" name="Text Placeholder 2"/>
          <p:cNvSpPr>
            <a:spLocks noGrp="1"/>
          </p:cNvSpPr>
          <p:nvPr>
            <p:ph type="body" sz="quarter" idx="15"/>
          </p:nvPr>
        </p:nvSpPr>
        <p:spPr/>
        <p:txBody>
          <a:bodyPr>
            <a:normAutofit/>
          </a:bodyPr>
          <a:lstStyle/>
          <a:p>
            <a:pPr marL="88900" indent="0">
              <a:buNone/>
            </a:pPr>
            <a:r>
              <a:rPr lang="en-US"/>
              <a:t>Biological agents can be categorized into four large groups. Although biological agents are larger in size compared to chemical and radiological agents, they cannot be observed with the naked eye.</a:t>
            </a:r>
          </a:p>
        </p:txBody>
      </p:sp>
      <p:sp>
        <p:nvSpPr>
          <p:cNvPr id="4" name="Slide Number Placeholder 3"/>
          <p:cNvSpPr>
            <a:spLocks noGrp="1"/>
          </p:cNvSpPr>
          <p:nvPr>
            <p:ph type="sldNum" sz="quarter" idx="4"/>
          </p:nvPr>
        </p:nvSpPr>
        <p:spPr/>
        <p:txBody>
          <a:bodyPr/>
          <a:lstStyle/>
          <a:p>
            <a:fld id="{A814E660-BF25-4843-B2A0-93C6E2B6253B}" type="slidenum">
              <a:rPr lang="en-BE" smtClean="0"/>
              <a:pPr/>
              <a:t>11</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4749959" y="631872"/>
            <a:ext cx="975038" cy="900000"/>
          </a:xfrm>
          <a:prstGeom prst="rect">
            <a:avLst/>
          </a:prstGeom>
        </p:spPr>
      </p:pic>
      <p:grpSp>
        <p:nvGrpSpPr>
          <p:cNvPr id="18" name="Group 17">
            <a:extLst>
              <a:ext uri="{FF2B5EF4-FFF2-40B4-BE49-F238E27FC236}">
                <a16:creationId xmlns:a16="http://schemas.microsoft.com/office/drawing/2014/main" id="{8925F479-7195-452A-9840-9D7D856EE0F8}"/>
              </a:ext>
            </a:extLst>
          </p:cNvPr>
          <p:cNvGrpSpPr/>
          <p:nvPr/>
        </p:nvGrpSpPr>
        <p:grpSpPr>
          <a:xfrm>
            <a:off x="-91409" y="5018561"/>
            <a:ext cx="12348000" cy="630189"/>
            <a:chOff x="-105697" y="6025942"/>
            <a:chExt cx="12365567" cy="630189"/>
          </a:xfrm>
        </p:grpSpPr>
        <p:sp>
          <p:nvSpPr>
            <p:cNvPr id="19" name="Rectangle 18">
              <a:extLst>
                <a:ext uri="{FF2B5EF4-FFF2-40B4-BE49-F238E27FC236}">
                  <a16:creationId xmlns:a16="http://schemas.microsoft.com/office/drawing/2014/main" id="{DFD075C1-94D3-4CCE-94E9-91EBA57AE33F}"/>
                </a:ext>
              </a:extLst>
            </p:cNvPr>
            <p:cNvSpPr/>
            <p:nvPr/>
          </p:nvSpPr>
          <p:spPr>
            <a:xfrm>
              <a:off x="263292" y="6025942"/>
              <a:ext cx="11693991" cy="275493"/>
            </a:xfrm>
            <a:prstGeom prst="rect">
              <a:avLst/>
            </a:prstGeom>
            <a:gradFill flip="none" rotWithShape="1">
              <a:gsLst>
                <a:gs pos="0">
                  <a:srgbClr val="FFFF00"/>
                </a:gs>
                <a:gs pos="48000">
                  <a:schemeClr val="accent6">
                    <a:lumMod val="97000"/>
                    <a:lumOff val="3000"/>
                  </a:schemeClr>
                </a:gs>
                <a:gs pos="100000">
                  <a:schemeClr val="accent6">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20" name="Group 19">
              <a:extLst>
                <a:ext uri="{FF2B5EF4-FFF2-40B4-BE49-F238E27FC236}">
                  <a16:creationId xmlns:a16="http://schemas.microsoft.com/office/drawing/2014/main" id="{E9939FF7-D78D-4719-9F7D-066682F054F0}"/>
                </a:ext>
              </a:extLst>
            </p:cNvPr>
            <p:cNvGrpSpPr/>
            <p:nvPr/>
          </p:nvGrpSpPr>
          <p:grpSpPr>
            <a:xfrm>
              <a:off x="2822910" y="6035069"/>
              <a:ext cx="665567" cy="621062"/>
              <a:chOff x="877383" y="6220508"/>
              <a:chExt cx="665567" cy="621062"/>
            </a:xfrm>
          </p:grpSpPr>
          <p:sp>
            <p:nvSpPr>
              <p:cNvPr id="33" name="TextBox 32">
                <a:extLst>
                  <a:ext uri="{FF2B5EF4-FFF2-40B4-BE49-F238E27FC236}">
                    <a16:creationId xmlns:a16="http://schemas.microsoft.com/office/drawing/2014/main" id="{04ADA49B-6575-47A5-8122-F97D5B0E4B05}"/>
                  </a:ext>
                </a:extLst>
              </p:cNvPr>
              <p:cNvSpPr txBox="1"/>
              <p:nvPr/>
            </p:nvSpPr>
            <p:spPr>
              <a:xfrm>
                <a:off x="877383" y="6472238"/>
                <a:ext cx="665567" cy="369332"/>
              </a:xfrm>
              <a:prstGeom prst="rect">
                <a:avLst/>
              </a:prstGeom>
              <a:noFill/>
            </p:spPr>
            <p:txBody>
              <a:bodyPr wrap="none" rtlCol="0">
                <a:spAutoFit/>
              </a:bodyPr>
              <a:lstStyle/>
              <a:p>
                <a:r>
                  <a:rPr lang="en-US"/>
                  <a:t>1 </a:t>
                </a:r>
                <a:r>
                  <a:rPr lang="el-GR"/>
                  <a:t>μ</a:t>
                </a:r>
                <a:r>
                  <a:rPr lang="en-US"/>
                  <a:t>m</a:t>
                </a:r>
                <a:endParaRPr lang="nl-NL"/>
              </a:p>
            </p:txBody>
          </p:sp>
          <p:cxnSp>
            <p:nvCxnSpPr>
              <p:cNvPr id="34" name="Straight Connector 33">
                <a:extLst>
                  <a:ext uri="{FF2B5EF4-FFF2-40B4-BE49-F238E27FC236}">
                    <a16:creationId xmlns:a16="http://schemas.microsoft.com/office/drawing/2014/main" id="{BCC9AB8A-C963-48B6-95F8-7F14EEE9BDF4}"/>
                  </a:ext>
                </a:extLst>
              </p:cNvPr>
              <p:cNvCxnSpPr/>
              <p:nvPr/>
            </p:nvCxnSpPr>
            <p:spPr>
              <a:xfrm>
                <a:off x="1210166"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F0C6E238-47BB-4CFD-B36E-3892AEB3C8BB}"/>
                </a:ext>
              </a:extLst>
            </p:cNvPr>
            <p:cNvGrpSpPr/>
            <p:nvPr/>
          </p:nvGrpSpPr>
          <p:grpSpPr>
            <a:xfrm>
              <a:off x="-105697" y="6025942"/>
              <a:ext cx="782587" cy="621062"/>
              <a:chOff x="877383" y="6220508"/>
              <a:chExt cx="782587" cy="621062"/>
            </a:xfrm>
          </p:grpSpPr>
          <p:sp>
            <p:nvSpPr>
              <p:cNvPr id="31" name="TextBox 30">
                <a:extLst>
                  <a:ext uri="{FF2B5EF4-FFF2-40B4-BE49-F238E27FC236}">
                    <a16:creationId xmlns:a16="http://schemas.microsoft.com/office/drawing/2014/main" id="{56B9D575-7677-49E5-AF9D-5B5F990A9745}"/>
                  </a:ext>
                </a:extLst>
              </p:cNvPr>
              <p:cNvSpPr txBox="1"/>
              <p:nvPr/>
            </p:nvSpPr>
            <p:spPr>
              <a:xfrm>
                <a:off x="877383" y="6472238"/>
                <a:ext cx="782587" cy="369332"/>
              </a:xfrm>
              <a:prstGeom prst="rect">
                <a:avLst/>
              </a:prstGeom>
              <a:noFill/>
            </p:spPr>
            <p:txBody>
              <a:bodyPr wrap="none" rtlCol="0">
                <a:spAutoFit/>
              </a:bodyPr>
              <a:lstStyle/>
              <a:p>
                <a:r>
                  <a:rPr lang="en-US"/>
                  <a:t>10 </a:t>
                </a:r>
                <a:r>
                  <a:rPr lang="el-GR"/>
                  <a:t>μ</a:t>
                </a:r>
                <a:r>
                  <a:rPr lang="en-US"/>
                  <a:t>m</a:t>
                </a:r>
                <a:endParaRPr lang="nl-NL"/>
              </a:p>
            </p:txBody>
          </p:sp>
          <p:cxnSp>
            <p:nvCxnSpPr>
              <p:cNvPr id="32" name="Straight Connector 31">
                <a:extLst>
                  <a:ext uri="{FF2B5EF4-FFF2-40B4-BE49-F238E27FC236}">
                    <a16:creationId xmlns:a16="http://schemas.microsoft.com/office/drawing/2014/main" id="{1768ADB6-11F1-4DC5-875A-6B95A0BC9F69}"/>
                  </a:ext>
                </a:extLst>
              </p:cNvPr>
              <p:cNvCxnSpPr/>
              <p:nvPr/>
            </p:nvCxnSpPr>
            <p:spPr>
              <a:xfrm>
                <a:off x="1268676"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046824B9-6E8A-4948-AA97-837BCD7E681E}"/>
                </a:ext>
              </a:extLst>
            </p:cNvPr>
            <p:cNvGrpSpPr/>
            <p:nvPr/>
          </p:nvGrpSpPr>
          <p:grpSpPr>
            <a:xfrm>
              <a:off x="5634497" y="6031874"/>
              <a:ext cx="894797" cy="621062"/>
              <a:chOff x="877383" y="6220508"/>
              <a:chExt cx="894797" cy="621062"/>
            </a:xfrm>
          </p:grpSpPr>
          <p:sp>
            <p:nvSpPr>
              <p:cNvPr id="29" name="TextBox 28">
                <a:extLst>
                  <a:ext uri="{FF2B5EF4-FFF2-40B4-BE49-F238E27FC236}">
                    <a16:creationId xmlns:a16="http://schemas.microsoft.com/office/drawing/2014/main" id="{45FD4D27-4DE1-4BB5-8353-8493707F6193}"/>
                  </a:ext>
                </a:extLst>
              </p:cNvPr>
              <p:cNvSpPr txBox="1"/>
              <p:nvPr/>
            </p:nvSpPr>
            <p:spPr>
              <a:xfrm>
                <a:off x="877383" y="6472238"/>
                <a:ext cx="894797" cy="369332"/>
              </a:xfrm>
              <a:prstGeom prst="rect">
                <a:avLst/>
              </a:prstGeom>
              <a:noFill/>
            </p:spPr>
            <p:txBody>
              <a:bodyPr wrap="none" rtlCol="0">
                <a:spAutoFit/>
              </a:bodyPr>
              <a:lstStyle/>
              <a:p>
                <a:r>
                  <a:rPr lang="en-US"/>
                  <a:t>100 nm</a:t>
                </a:r>
                <a:endParaRPr lang="nl-NL"/>
              </a:p>
            </p:txBody>
          </p:sp>
          <p:cxnSp>
            <p:nvCxnSpPr>
              <p:cNvPr id="30" name="Straight Connector 29">
                <a:extLst>
                  <a:ext uri="{FF2B5EF4-FFF2-40B4-BE49-F238E27FC236}">
                    <a16:creationId xmlns:a16="http://schemas.microsoft.com/office/drawing/2014/main" id="{39C146EB-6B72-4F1A-B4A1-519D634B92A4}"/>
                  </a:ext>
                </a:extLst>
              </p:cNvPr>
              <p:cNvCxnSpPr/>
              <p:nvPr/>
            </p:nvCxnSpPr>
            <p:spPr>
              <a:xfrm>
                <a:off x="1324781"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4C302400-5351-4B00-BF16-115BDCDBDF4A}"/>
                </a:ext>
              </a:extLst>
            </p:cNvPr>
            <p:cNvGrpSpPr/>
            <p:nvPr/>
          </p:nvGrpSpPr>
          <p:grpSpPr>
            <a:xfrm>
              <a:off x="8675314" y="6029958"/>
              <a:ext cx="777777" cy="621062"/>
              <a:chOff x="877383" y="6220508"/>
              <a:chExt cx="777777" cy="621062"/>
            </a:xfrm>
          </p:grpSpPr>
          <p:sp>
            <p:nvSpPr>
              <p:cNvPr id="27" name="TextBox 26">
                <a:extLst>
                  <a:ext uri="{FF2B5EF4-FFF2-40B4-BE49-F238E27FC236}">
                    <a16:creationId xmlns:a16="http://schemas.microsoft.com/office/drawing/2014/main" id="{41DE2890-73A1-4AED-BF0B-14162F61B40C}"/>
                  </a:ext>
                </a:extLst>
              </p:cNvPr>
              <p:cNvSpPr txBox="1"/>
              <p:nvPr/>
            </p:nvSpPr>
            <p:spPr>
              <a:xfrm>
                <a:off x="877383" y="6472238"/>
                <a:ext cx="777777" cy="369332"/>
              </a:xfrm>
              <a:prstGeom prst="rect">
                <a:avLst/>
              </a:prstGeom>
              <a:noFill/>
            </p:spPr>
            <p:txBody>
              <a:bodyPr wrap="none" rtlCol="0">
                <a:spAutoFit/>
              </a:bodyPr>
              <a:lstStyle/>
              <a:p>
                <a:r>
                  <a:rPr lang="en-US"/>
                  <a:t>10 nm</a:t>
                </a:r>
                <a:endParaRPr lang="nl-NL"/>
              </a:p>
            </p:txBody>
          </p:sp>
          <p:cxnSp>
            <p:nvCxnSpPr>
              <p:cNvPr id="28" name="Straight Connector 27">
                <a:extLst>
                  <a:ext uri="{FF2B5EF4-FFF2-40B4-BE49-F238E27FC236}">
                    <a16:creationId xmlns:a16="http://schemas.microsoft.com/office/drawing/2014/main" id="{78048C6F-14B8-499C-971D-D546C318CF17}"/>
                  </a:ext>
                </a:extLst>
              </p:cNvPr>
              <p:cNvCxnSpPr/>
              <p:nvPr/>
            </p:nvCxnSpPr>
            <p:spPr>
              <a:xfrm>
                <a:off x="1266271"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4B3F16F2-966E-4BF8-AAD6-3A57251AA6ED}"/>
                </a:ext>
              </a:extLst>
            </p:cNvPr>
            <p:cNvGrpSpPr/>
            <p:nvPr/>
          </p:nvGrpSpPr>
          <p:grpSpPr>
            <a:xfrm>
              <a:off x="11599112" y="6025942"/>
              <a:ext cx="660758" cy="621062"/>
              <a:chOff x="877383" y="6220508"/>
              <a:chExt cx="660758" cy="621062"/>
            </a:xfrm>
          </p:grpSpPr>
          <p:sp>
            <p:nvSpPr>
              <p:cNvPr id="25" name="TextBox 24">
                <a:extLst>
                  <a:ext uri="{FF2B5EF4-FFF2-40B4-BE49-F238E27FC236}">
                    <a16:creationId xmlns:a16="http://schemas.microsoft.com/office/drawing/2014/main" id="{3F9840E8-88D5-4D44-ADD9-BEF6CCD7C23E}"/>
                  </a:ext>
                </a:extLst>
              </p:cNvPr>
              <p:cNvSpPr txBox="1"/>
              <p:nvPr/>
            </p:nvSpPr>
            <p:spPr>
              <a:xfrm>
                <a:off x="877383" y="6472238"/>
                <a:ext cx="660758" cy="369332"/>
              </a:xfrm>
              <a:prstGeom prst="rect">
                <a:avLst/>
              </a:prstGeom>
              <a:noFill/>
            </p:spPr>
            <p:txBody>
              <a:bodyPr wrap="none" rtlCol="0">
                <a:spAutoFit/>
              </a:bodyPr>
              <a:lstStyle/>
              <a:p>
                <a:r>
                  <a:rPr lang="en-US"/>
                  <a:t>1 nm</a:t>
                </a:r>
                <a:endParaRPr lang="nl-NL"/>
              </a:p>
            </p:txBody>
          </p:sp>
          <p:cxnSp>
            <p:nvCxnSpPr>
              <p:cNvPr id="26" name="Straight Connector 25">
                <a:extLst>
                  <a:ext uri="{FF2B5EF4-FFF2-40B4-BE49-F238E27FC236}">
                    <a16:creationId xmlns:a16="http://schemas.microsoft.com/office/drawing/2014/main" id="{86AA2284-2F87-483B-868E-F237E11A1331}"/>
                  </a:ext>
                </a:extLst>
              </p:cNvPr>
              <p:cNvCxnSpPr/>
              <p:nvPr/>
            </p:nvCxnSpPr>
            <p:spPr>
              <a:xfrm>
                <a:off x="1207762" y="6220508"/>
                <a:ext cx="0" cy="27168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40" name="Group 39">
            <a:extLst>
              <a:ext uri="{FF2B5EF4-FFF2-40B4-BE49-F238E27FC236}">
                <a16:creationId xmlns:a16="http://schemas.microsoft.com/office/drawing/2014/main" id="{949C0A47-A0C7-40C2-9A38-EB3C574D2CC7}"/>
              </a:ext>
            </a:extLst>
          </p:cNvPr>
          <p:cNvGrpSpPr/>
          <p:nvPr/>
        </p:nvGrpSpPr>
        <p:grpSpPr>
          <a:xfrm>
            <a:off x="428625" y="5584585"/>
            <a:ext cx="5758576" cy="497903"/>
            <a:chOff x="428625" y="5141662"/>
            <a:chExt cx="5758576" cy="497903"/>
          </a:xfrm>
        </p:grpSpPr>
        <p:grpSp>
          <p:nvGrpSpPr>
            <p:cNvPr id="41" name="Group 40">
              <a:extLst>
                <a:ext uri="{FF2B5EF4-FFF2-40B4-BE49-F238E27FC236}">
                  <a16:creationId xmlns:a16="http://schemas.microsoft.com/office/drawing/2014/main" id="{586E234A-97F7-448E-98E4-2DA2BA04332E}"/>
                </a:ext>
              </a:extLst>
            </p:cNvPr>
            <p:cNvGrpSpPr/>
            <p:nvPr/>
          </p:nvGrpSpPr>
          <p:grpSpPr>
            <a:xfrm>
              <a:off x="428625" y="5141662"/>
              <a:ext cx="5758576" cy="271684"/>
              <a:chOff x="428625" y="5141659"/>
              <a:chExt cx="5758576" cy="687641"/>
            </a:xfrm>
          </p:grpSpPr>
          <p:cxnSp>
            <p:nvCxnSpPr>
              <p:cNvPr id="43" name="Straight Connector 42">
                <a:extLst>
                  <a:ext uri="{FF2B5EF4-FFF2-40B4-BE49-F238E27FC236}">
                    <a16:creationId xmlns:a16="http://schemas.microsoft.com/office/drawing/2014/main" id="{0B3C0971-DEB5-4C4B-A8CF-54B3936A8F5C}"/>
                  </a:ext>
                </a:extLst>
              </p:cNvPr>
              <p:cNvCxnSpPr/>
              <p:nvPr/>
            </p:nvCxnSpPr>
            <p:spPr>
              <a:xfrm>
                <a:off x="6187201" y="5829300"/>
                <a:ext cx="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7F0F5A6-CD2E-462E-B773-E9EC04574764}"/>
                  </a:ext>
                </a:extLst>
              </p:cNvPr>
              <p:cNvCxnSpPr/>
              <p:nvPr/>
            </p:nvCxnSpPr>
            <p:spPr>
              <a:xfrm>
                <a:off x="6083548" y="5141659"/>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36063F1B-CBE7-4145-85CC-B27F9657C987}"/>
                  </a:ext>
                </a:extLst>
              </p:cNvPr>
              <p:cNvCxnSpPr>
                <a:cxnSpLocks/>
              </p:cNvCxnSpPr>
              <p:nvPr/>
            </p:nvCxnSpPr>
            <p:spPr>
              <a:xfrm>
                <a:off x="428625" y="5429901"/>
                <a:ext cx="56673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4AE0481-A66F-4E41-914A-A5E53CF76A47}"/>
                  </a:ext>
                </a:extLst>
              </p:cNvPr>
              <p:cNvCxnSpPr/>
              <p:nvPr/>
            </p:nvCxnSpPr>
            <p:spPr>
              <a:xfrm>
                <a:off x="3200521" y="5429901"/>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TextBox 41">
              <a:extLst>
                <a:ext uri="{FF2B5EF4-FFF2-40B4-BE49-F238E27FC236}">
                  <a16:creationId xmlns:a16="http://schemas.microsoft.com/office/drawing/2014/main" id="{D5568505-4C0A-42CA-B4FB-2DCB38D30678}"/>
                </a:ext>
              </a:extLst>
            </p:cNvPr>
            <p:cNvSpPr txBox="1"/>
            <p:nvPr/>
          </p:nvSpPr>
          <p:spPr>
            <a:xfrm>
              <a:off x="2314573" y="5270233"/>
              <a:ext cx="1771895" cy="369332"/>
            </a:xfrm>
            <a:prstGeom prst="rect">
              <a:avLst/>
            </a:prstGeom>
            <a:noFill/>
          </p:spPr>
          <p:txBody>
            <a:bodyPr wrap="none" rtlCol="0">
              <a:spAutoFit/>
            </a:bodyPr>
            <a:lstStyle/>
            <a:p>
              <a:r>
                <a:rPr lang="en-US"/>
                <a:t>Light microscope</a:t>
              </a:r>
              <a:endParaRPr lang="nl-NL"/>
            </a:p>
          </p:txBody>
        </p:sp>
      </p:grpSp>
      <p:grpSp>
        <p:nvGrpSpPr>
          <p:cNvPr id="47" name="Group 46">
            <a:extLst>
              <a:ext uri="{FF2B5EF4-FFF2-40B4-BE49-F238E27FC236}">
                <a16:creationId xmlns:a16="http://schemas.microsoft.com/office/drawing/2014/main" id="{DAB06AA6-56E9-49AC-98FF-1E3106A5F3F1}"/>
              </a:ext>
            </a:extLst>
          </p:cNvPr>
          <p:cNvGrpSpPr/>
          <p:nvPr/>
        </p:nvGrpSpPr>
        <p:grpSpPr>
          <a:xfrm>
            <a:off x="3293433" y="6042253"/>
            <a:ext cx="8789086" cy="510372"/>
            <a:chOff x="3293433" y="5908145"/>
            <a:chExt cx="8789086" cy="510372"/>
          </a:xfrm>
        </p:grpSpPr>
        <p:grpSp>
          <p:nvGrpSpPr>
            <p:cNvPr id="48" name="Group 47">
              <a:extLst>
                <a:ext uri="{FF2B5EF4-FFF2-40B4-BE49-F238E27FC236}">
                  <a16:creationId xmlns:a16="http://schemas.microsoft.com/office/drawing/2014/main" id="{C911A9D3-49F3-4FC6-BD04-490030666236}"/>
                </a:ext>
              </a:extLst>
            </p:cNvPr>
            <p:cNvGrpSpPr/>
            <p:nvPr/>
          </p:nvGrpSpPr>
          <p:grpSpPr>
            <a:xfrm>
              <a:off x="3293433" y="5908145"/>
              <a:ext cx="8789086" cy="275489"/>
              <a:chOff x="3293939" y="5890062"/>
              <a:chExt cx="8789086" cy="639242"/>
            </a:xfrm>
          </p:grpSpPr>
          <p:cxnSp>
            <p:nvCxnSpPr>
              <p:cNvPr id="50" name="Straight Connector 49">
                <a:extLst>
                  <a:ext uri="{FF2B5EF4-FFF2-40B4-BE49-F238E27FC236}">
                    <a16:creationId xmlns:a16="http://schemas.microsoft.com/office/drawing/2014/main" id="{EB4A0B7C-A316-442B-9B3E-776E3AEC15C4}"/>
                  </a:ext>
                </a:extLst>
              </p:cNvPr>
              <p:cNvCxnSpPr/>
              <p:nvPr/>
            </p:nvCxnSpPr>
            <p:spPr>
              <a:xfrm>
                <a:off x="12083025" y="6529304"/>
                <a:ext cx="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9774416-6B65-4363-9559-B77B2D8E6A4A}"/>
                  </a:ext>
                </a:extLst>
              </p:cNvPr>
              <p:cNvCxnSpPr/>
              <p:nvPr/>
            </p:nvCxnSpPr>
            <p:spPr>
              <a:xfrm>
                <a:off x="11924824" y="5890062"/>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703799B-7D74-4DCA-8B5B-4A7663DD1DB6}"/>
                  </a:ext>
                </a:extLst>
              </p:cNvPr>
              <p:cNvCxnSpPr>
                <a:cxnSpLocks/>
              </p:cNvCxnSpPr>
              <p:nvPr/>
            </p:nvCxnSpPr>
            <p:spPr>
              <a:xfrm>
                <a:off x="3293939" y="6161745"/>
                <a:ext cx="864989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969DD23-AA9A-43A9-B2C7-A3722B9DFAFF}"/>
                  </a:ext>
                </a:extLst>
              </p:cNvPr>
              <p:cNvCxnSpPr/>
              <p:nvPr/>
            </p:nvCxnSpPr>
            <p:spPr>
              <a:xfrm>
                <a:off x="7524574" y="6144193"/>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220B5B2-C99A-45E1-B78E-BA975692A752}"/>
                  </a:ext>
                </a:extLst>
              </p:cNvPr>
              <p:cNvCxnSpPr/>
              <p:nvPr/>
            </p:nvCxnSpPr>
            <p:spPr>
              <a:xfrm>
                <a:off x="3293939" y="5890062"/>
                <a:ext cx="0" cy="2716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TextBox 48">
              <a:extLst>
                <a:ext uri="{FF2B5EF4-FFF2-40B4-BE49-F238E27FC236}">
                  <a16:creationId xmlns:a16="http://schemas.microsoft.com/office/drawing/2014/main" id="{8E3165D8-A6B0-49F7-84F7-7386ACE4DB20}"/>
                </a:ext>
              </a:extLst>
            </p:cNvPr>
            <p:cNvSpPr txBox="1"/>
            <p:nvPr/>
          </p:nvSpPr>
          <p:spPr>
            <a:xfrm>
              <a:off x="6454254" y="6049185"/>
              <a:ext cx="2165721" cy="369332"/>
            </a:xfrm>
            <a:prstGeom prst="rect">
              <a:avLst/>
            </a:prstGeom>
            <a:noFill/>
          </p:spPr>
          <p:txBody>
            <a:bodyPr wrap="none" rtlCol="0">
              <a:spAutoFit/>
            </a:bodyPr>
            <a:lstStyle/>
            <a:p>
              <a:r>
                <a:rPr lang="en-US"/>
                <a:t>Electron microscope</a:t>
              </a:r>
              <a:endParaRPr lang="nl-NL"/>
            </a:p>
          </p:txBody>
        </p:sp>
      </p:grpSp>
      <p:pic>
        <p:nvPicPr>
          <p:cNvPr id="55" name="Picture 54">
            <a:extLst>
              <a:ext uri="{FF2B5EF4-FFF2-40B4-BE49-F238E27FC236}">
                <a16:creationId xmlns:a16="http://schemas.microsoft.com/office/drawing/2014/main" id="{914F93A1-E9D4-4F67-AF13-C31CD3729B42}"/>
              </a:ext>
            </a:extLst>
          </p:cNvPr>
          <p:cNvPicPr>
            <a:picLocks noChangeAspect="1"/>
          </p:cNvPicPr>
          <p:nvPr/>
        </p:nvPicPr>
        <p:blipFill>
          <a:blip r:embed="rId4"/>
          <a:stretch>
            <a:fillRect/>
          </a:stretch>
        </p:blipFill>
        <p:spPr>
          <a:xfrm>
            <a:off x="6172696" y="5569212"/>
            <a:ext cx="2761727" cy="591363"/>
          </a:xfrm>
          <a:prstGeom prst="rect">
            <a:avLst/>
          </a:prstGeom>
        </p:spPr>
      </p:pic>
      <p:grpSp>
        <p:nvGrpSpPr>
          <p:cNvPr id="65" name="Group 64">
            <a:extLst>
              <a:ext uri="{FF2B5EF4-FFF2-40B4-BE49-F238E27FC236}">
                <a16:creationId xmlns:a16="http://schemas.microsoft.com/office/drawing/2014/main" id="{62513C5E-4788-4882-98A7-803EF5B55802}"/>
              </a:ext>
            </a:extLst>
          </p:cNvPr>
          <p:cNvGrpSpPr/>
          <p:nvPr/>
        </p:nvGrpSpPr>
        <p:grpSpPr>
          <a:xfrm>
            <a:off x="299055" y="2981833"/>
            <a:ext cx="2338620" cy="1978314"/>
            <a:chOff x="523643" y="2981833"/>
            <a:chExt cx="2338620" cy="1978314"/>
          </a:xfrm>
        </p:grpSpPr>
        <p:sp>
          <p:nvSpPr>
            <p:cNvPr id="11" name="TextBox 10">
              <a:extLst>
                <a:ext uri="{FF2B5EF4-FFF2-40B4-BE49-F238E27FC236}">
                  <a16:creationId xmlns:a16="http://schemas.microsoft.com/office/drawing/2014/main" id="{13731953-7220-41EB-A08B-054C40A944BA}"/>
                </a:ext>
              </a:extLst>
            </p:cNvPr>
            <p:cNvSpPr txBox="1"/>
            <p:nvPr/>
          </p:nvSpPr>
          <p:spPr>
            <a:xfrm>
              <a:off x="1025332" y="2981833"/>
              <a:ext cx="1335243" cy="448904"/>
            </a:xfrm>
            <a:prstGeom prst="rect">
              <a:avLst/>
            </a:prstGeom>
            <a:noFill/>
          </p:spPr>
          <p:txBody>
            <a:bodyPr wrap="none" rtlCol="0">
              <a:spAutoFit/>
            </a:bodyPr>
            <a:lstStyle/>
            <a:p>
              <a:r>
                <a:rPr lang="en-US" sz="2400" b="1"/>
                <a:t>Parasites</a:t>
              </a:r>
              <a:endParaRPr lang="nl-NL" sz="2400" b="1"/>
            </a:p>
          </p:txBody>
        </p:sp>
        <p:pic>
          <p:nvPicPr>
            <p:cNvPr id="56" name="Picture 55">
              <a:extLst>
                <a:ext uri="{FF2B5EF4-FFF2-40B4-BE49-F238E27FC236}">
                  <a16:creationId xmlns:a16="http://schemas.microsoft.com/office/drawing/2014/main" id="{4A6DB893-5BCF-410B-9E6A-DDDAC073364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643" y="3382938"/>
              <a:ext cx="2338620" cy="1577209"/>
            </a:xfrm>
            <a:prstGeom prst="rect">
              <a:avLst/>
            </a:prstGeom>
          </p:spPr>
        </p:pic>
      </p:grpSp>
      <p:grpSp>
        <p:nvGrpSpPr>
          <p:cNvPr id="66" name="Group 65">
            <a:extLst>
              <a:ext uri="{FF2B5EF4-FFF2-40B4-BE49-F238E27FC236}">
                <a16:creationId xmlns:a16="http://schemas.microsoft.com/office/drawing/2014/main" id="{847F4F50-0890-43FC-8E83-D8B9C97D44B8}"/>
              </a:ext>
            </a:extLst>
          </p:cNvPr>
          <p:cNvGrpSpPr/>
          <p:nvPr/>
        </p:nvGrpSpPr>
        <p:grpSpPr>
          <a:xfrm>
            <a:off x="3879293" y="2981833"/>
            <a:ext cx="1368000" cy="1849476"/>
            <a:chOff x="4277431" y="2981833"/>
            <a:chExt cx="1368000" cy="1849476"/>
          </a:xfrm>
        </p:grpSpPr>
        <p:sp>
          <p:nvSpPr>
            <p:cNvPr id="13" name="TextBox 12">
              <a:extLst>
                <a:ext uri="{FF2B5EF4-FFF2-40B4-BE49-F238E27FC236}">
                  <a16:creationId xmlns:a16="http://schemas.microsoft.com/office/drawing/2014/main" id="{7CA0CBF0-D429-4B22-AF5E-22C847214C4E}"/>
                </a:ext>
              </a:extLst>
            </p:cNvPr>
            <p:cNvSpPr txBox="1"/>
            <p:nvPr/>
          </p:nvSpPr>
          <p:spPr>
            <a:xfrm>
              <a:off x="4405287" y="2981833"/>
              <a:ext cx="1112288" cy="446326"/>
            </a:xfrm>
            <a:prstGeom prst="rect">
              <a:avLst/>
            </a:prstGeom>
            <a:noFill/>
          </p:spPr>
          <p:txBody>
            <a:bodyPr wrap="none" rtlCol="0">
              <a:spAutoFit/>
            </a:bodyPr>
            <a:lstStyle/>
            <a:p>
              <a:r>
                <a:rPr lang="en-US" sz="2400" b="1"/>
                <a:t>Bacteria</a:t>
              </a:r>
              <a:endParaRPr lang="nl-NL" sz="2400" b="1"/>
            </a:p>
          </p:txBody>
        </p:sp>
        <p:pic>
          <p:nvPicPr>
            <p:cNvPr id="58" name="Picture 57">
              <a:extLst>
                <a:ext uri="{FF2B5EF4-FFF2-40B4-BE49-F238E27FC236}">
                  <a16:creationId xmlns:a16="http://schemas.microsoft.com/office/drawing/2014/main" id="{A60F546F-DC13-44AB-8CC3-CC6C394D08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77431" y="3463309"/>
              <a:ext cx="1368000" cy="1368000"/>
            </a:xfrm>
            <a:prstGeom prst="rect">
              <a:avLst/>
            </a:prstGeom>
          </p:spPr>
        </p:pic>
      </p:grpSp>
      <p:grpSp>
        <p:nvGrpSpPr>
          <p:cNvPr id="67" name="Group 66">
            <a:extLst>
              <a:ext uri="{FF2B5EF4-FFF2-40B4-BE49-F238E27FC236}">
                <a16:creationId xmlns:a16="http://schemas.microsoft.com/office/drawing/2014/main" id="{48EE1EC7-3C9E-4D83-96A3-40A90FF58BCA}"/>
              </a:ext>
            </a:extLst>
          </p:cNvPr>
          <p:cNvGrpSpPr/>
          <p:nvPr/>
        </p:nvGrpSpPr>
        <p:grpSpPr>
          <a:xfrm>
            <a:off x="6488911" y="2981833"/>
            <a:ext cx="2228204" cy="1978186"/>
            <a:chOff x="6893672" y="2981833"/>
            <a:chExt cx="2228204" cy="1978186"/>
          </a:xfrm>
        </p:grpSpPr>
        <p:sp>
          <p:nvSpPr>
            <p:cNvPr id="16" name="TextBox 15">
              <a:extLst>
                <a:ext uri="{FF2B5EF4-FFF2-40B4-BE49-F238E27FC236}">
                  <a16:creationId xmlns:a16="http://schemas.microsoft.com/office/drawing/2014/main" id="{025CAECA-8B6B-4E5B-A07D-F32B4E330E39}"/>
                </a:ext>
              </a:extLst>
            </p:cNvPr>
            <p:cNvSpPr txBox="1"/>
            <p:nvPr/>
          </p:nvSpPr>
          <p:spPr>
            <a:xfrm>
              <a:off x="7505824" y="2981833"/>
              <a:ext cx="1003901" cy="426896"/>
            </a:xfrm>
            <a:prstGeom prst="rect">
              <a:avLst/>
            </a:prstGeom>
            <a:noFill/>
          </p:spPr>
          <p:txBody>
            <a:bodyPr wrap="none" rtlCol="0">
              <a:spAutoFit/>
            </a:bodyPr>
            <a:lstStyle/>
            <a:p>
              <a:r>
                <a:rPr lang="en-US" sz="2400" b="1"/>
                <a:t>Viruses</a:t>
              </a:r>
              <a:endParaRPr lang="nl-NL" sz="2400" b="1"/>
            </a:p>
          </p:txBody>
        </p:sp>
        <p:pic>
          <p:nvPicPr>
            <p:cNvPr id="60" name="Picture 59">
              <a:extLst>
                <a:ext uri="{FF2B5EF4-FFF2-40B4-BE49-F238E27FC236}">
                  <a16:creationId xmlns:a16="http://schemas.microsoft.com/office/drawing/2014/main" id="{6C717866-5CBF-44B0-B1E5-4EADCD484C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flipH="1" flipV="1">
              <a:off x="7219374" y="3057517"/>
              <a:ext cx="1576800" cy="2228204"/>
            </a:xfrm>
            <a:prstGeom prst="rect">
              <a:avLst/>
            </a:prstGeom>
          </p:spPr>
        </p:pic>
      </p:grpSp>
      <p:grpSp>
        <p:nvGrpSpPr>
          <p:cNvPr id="63" name="Group 62">
            <a:extLst>
              <a:ext uri="{FF2B5EF4-FFF2-40B4-BE49-F238E27FC236}">
                <a16:creationId xmlns:a16="http://schemas.microsoft.com/office/drawing/2014/main" id="{33A0D9B1-4D59-4345-A841-A39F6BCF4955}"/>
              </a:ext>
            </a:extLst>
          </p:cNvPr>
          <p:cNvGrpSpPr/>
          <p:nvPr/>
        </p:nvGrpSpPr>
        <p:grpSpPr>
          <a:xfrm>
            <a:off x="9958734" y="2981833"/>
            <a:ext cx="2242560" cy="2014221"/>
            <a:chOff x="9734146" y="2981833"/>
            <a:chExt cx="2242560" cy="2014221"/>
          </a:xfrm>
        </p:grpSpPr>
        <p:sp>
          <p:nvSpPr>
            <p:cNvPr id="38" name="TextBox 37">
              <a:extLst>
                <a:ext uri="{FF2B5EF4-FFF2-40B4-BE49-F238E27FC236}">
                  <a16:creationId xmlns:a16="http://schemas.microsoft.com/office/drawing/2014/main" id="{D1E167ED-84ED-4CB6-8EBB-61C9C5DD0043}"/>
                </a:ext>
              </a:extLst>
            </p:cNvPr>
            <p:cNvSpPr txBox="1"/>
            <p:nvPr/>
          </p:nvSpPr>
          <p:spPr>
            <a:xfrm>
              <a:off x="10320896" y="2981833"/>
              <a:ext cx="932902" cy="439862"/>
            </a:xfrm>
            <a:prstGeom prst="rect">
              <a:avLst/>
            </a:prstGeom>
            <a:noFill/>
          </p:spPr>
          <p:txBody>
            <a:bodyPr wrap="none" rtlCol="0">
              <a:spAutoFit/>
            </a:bodyPr>
            <a:lstStyle/>
            <a:p>
              <a:r>
                <a:rPr lang="en-US" sz="2400" b="1"/>
                <a:t>Toxins</a:t>
              </a:r>
              <a:endParaRPr lang="nl-NL" sz="2400" b="1"/>
            </a:p>
          </p:txBody>
        </p:sp>
        <p:pic>
          <p:nvPicPr>
            <p:cNvPr id="62" name="Picture 61">
              <a:extLst>
                <a:ext uri="{FF2B5EF4-FFF2-40B4-BE49-F238E27FC236}">
                  <a16:creationId xmlns:a16="http://schemas.microsoft.com/office/drawing/2014/main" id="{EE0A3506-F64D-4D50-BE25-DF4BB375106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34146" y="3419254"/>
              <a:ext cx="2242560" cy="1576800"/>
            </a:xfrm>
            <a:prstGeom prst="rect">
              <a:avLst/>
            </a:prstGeom>
          </p:spPr>
        </p:pic>
      </p:grpSp>
      <p:sp>
        <p:nvSpPr>
          <p:cNvPr id="59" name="Footer Placeholder 1">
            <a:extLst>
              <a:ext uri="{FF2B5EF4-FFF2-40B4-BE49-F238E27FC236}">
                <a16:creationId xmlns:a16="http://schemas.microsoft.com/office/drawing/2014/main" id="{28DCD19D-532B-460A-94AD-FFF409123709}"/>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6539865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Biological agents: parasites</a:t>
            </a:r>
          </a:p>
        </p:txBody>
      </p:sp>
      <p:sp>
        <p:nvSpPr>
          <p:cNvPr id="3" name="Text Placeholder 2"/>
          <p:cNvSpPr>
            <a:spLocks noGrp="1"/>
          </p:cNvSpPr>
          <p:nvPr>
            <p:ph type="body" sz="quarter" idx="15"/>
          </p:nvPr>
        </p:nvSpPr>
        <p:spPr/>
        <p:txBody>
          <a:bodyPr>
            <a:normAutofit/>
          </a:bodyPr>
          <a:lstStyle/>
          <a:p>
            <a:pPr marL="88900" indent="0">
              <a:buNone/>
            </a:pPr>
            <a:r>
              <a:rPr lang="en-US"/>
              <a:t>Parasites (2-10 </a:t>
            </a:r>
            <a:r>
              <a:rPr lang="en-US" err="1"/>
              <a:t>μm</a:t>
            </a:r>
            <a:r>
              <a:rPr lang="en-US"/>
              <a:t>)</a:t>
            </a:r>
          </a:p>
          <a:p>
            <a:pPr marL="88900" indent="0">
              <a:buNone/>
            </a:pPr>
            <a:r>
              <a:rPr lang="en-US"/>
              <a:t>Single- or multicellular organisms that obtain nourishment and shelter from other organisms.</a:t>
            </a:r>
          </a:p>
        </p:txBody>
      </p:sp>
      <p:sp>
        <p:nvSpPr>
          <p:cNvPr id="4" name="Slide Number Placeholder 3"/>
          <p:cNvSpPr>
            <a:spLocks noGrp="1"/>
          </p:cNvSpPr>
          <p:nvPr>
            <p:ph type="sldNum" sz="quarter" idx="4"/>
          </p:nvPr>
        </p:nvSpPr>
        <p:spPr/>
        <p:txBody>
          <a:bodyPr/>
          <a:lstStyle/>
          <a:p>
            <a:fld id="{A814E660-BF25-4843-B2A0-93C6E2B6253B}" type="slidenum">
              <a:rPr lang="en-BE" smtClean="0"/>
              <a:pPr/>
              <a:t>12</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7124194" y="631872"/>
            <a:ext cx="975038" cy="900000"/>
          </a:xfrm>
          <a:prstGeom prst="rect">
            <a:avLst/>
          </a:prstGeom>
        </p:spPr>
      </p:pic>
      <p:pic>
        <p:nvPicPr>
          <p:cNvPr id="56" name="Picture 55">
            <a:extLst>
              <a:ext uri="{FF2B5EF4-FFF2-40B4-BE49-F238E27FC236}">
                <a16:creationId xmlns:a16="http://schemas.microsoft.com/office/drawing/2014/main" id="{4A6DB893-5BCF-410B-9E6A-DDDAC07336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9791" y="2906552"/>
            <a:ext cx="5007736" cy="3377311"/>
          </a:xfrm>
          <a:prstGeom prst="rect">
            <a:avLst/>
          </a:prstGeom>
        </p:spPr>
      </p:pic>
      <p:sp>
        <p:nvSpPr>
          <p:cNvPr id="68" name="Arrow: Right 67">
            <a:extLst>
              <a:ext uri="{FF2B5EF4-FFF2-40B4-BE49-F238E27FC236}">
                <a16:creationId xmlns:a16="http://schemas.microsoft.com/office/drawing/2014/main" id="{9AF6370D-91DE-460B-8EA4-6D250ED4A6FE}"/>
              </a:ext>
            </a:extLst>
          </p:cNvPr>
          <p:cNvSpPr/>
          <p:nvPr/>
        </p:nvSpPr>
        <p:spPr>
          <a:xfrm rot="19453824" flipH="1">
            <a:off x="7078432" y="3897260"/>
            <a:ext cx="975038" cy="4712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Footer Placeholder 1">
            <a:extLst>
              <a:ext uri="{FF2B5EF4-FFF2-40B4-BE49-F238E27FC236}">
                <a16:creationId xmlns:a16="http://schemas.microsoft.com/office/drawing/2014/main" id="{15B86D97-0B4A-43C0-89AA-41C4FD23DA73}"/>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7120952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01A7EF1-D71B-4F1A-B176-7FDDD2AC96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9791" y="2909419"/>
            <a:ext cx="3709440" cy="3709440"/>
          </a:xfrm>
          <a:prstGeom prst="rect">
            <a:avLst/>
          </a:prstGeom>
        </p:spPr>
      </p:pic>
      <p:sp>
        <p:nvSpPr>
          <p:cNvPr id="2" name="Title 1"/>
          <p:cNvSpPr>
            <a:spLocks noGrp="1"/>
          </p:cNvSpPr>
          <p:nvPr>
            <p:ph type="title"/>
          </p:nvPr>
        </p:nvSpPr>
        <p:spPr/>
        <p:txBody>
          <a:bodyPr/>
          <a:lstStyle/>
          <a:p>
            <a:r>
              <a:rPr lang="en-US"/>
              <a:t>Biological agents: bacteria</a:t>
            </a:r>
          </a:p>
        </p:txBody>
      </p:sp>
      <p:sp>
        <p:nvSpPr>
          <p:cNvPr id="3" name="Text Placeholder 2"/>
          <p:cNvSpPr>
            <a:spLocks noGrp="1"/>
          </p:cNvSpPr>
          <p:nvPr>
            <p:ph type="body" sz="quarter" idx="15"/>
          </p:nvPr>
        </p:nvSpPr>
        <p:spPr/>
        <p:txBody>
          <a:bodyPr>
            <a:normAutofit/>
          </a:bodyPr>
          <a:lstStyle/>
          <a:p>
            <a:pPr marL="88900" indent="0">
              <a:buNone/>
            </a:pPr>
            <a:r>
              <a:rPr lang="en-US"/>
              <a:t>Bacteria (0.1 – 1.5 </a:t>
            </a:r>
            <a:r>
              <a:rPr lang="en-US" err="1"/>
              <a:t>μm</a:t>
            </a:r>
            <a:r>
              <a:rPr lang="en-US"/>
              <a:t>)</a:t>
            </a:r>
          </a:p>
          <a:p>
            <a:pPr marL="88900" indent="0">
              <a:buNone/>
            </a:pPr>
            <a:r>
              <a:rPr lang="en-US"/>
              <a:t>Microscopic single-celled, self-reproducing organisms that thrive in diverse environments. </a:t>
            </a:r>
          </a:p>
        </p:txBody>
      </p:sp>
      <p:sp>
        <p:nvSpPr>
          <p:cNvPr id="4" name="Slide Number Placeholder 3"/>
          <p:cNvSpPr>
            <a:spLocks noGrp="1"/>
          </p:cNvSpPr>
          <p:nvPr>
            <p:ph type="sldNum" sz="quarter" idx="4"/>
          </p:nvPr>
        </p:nvSpPr>
        <p:spPr/>
        <p:txBody>
          <a:bodyPr/>
          <a:lstStyle/>
          <a:p>
            <a:fld id="{A814E660-BF25-4843-B2A0-93C6E2B6253B}" type="slidenum">
              <a:rPr lang="en-BE" smtClean="0"/>
              <a:pPr/>
              <a:t>13</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4">
            <a:extLst>
              <a:ext uri="{28A0092B-C50C-407E-A947-70E740481C1C}">
                <a14:useLocalDpi xmlns:a14="http://schemas.microsoft.com/office/drawing/2010/main" val="0"/>
              </a:ext>
            </a:extLst>
          </a:blip>
          <a:srcRect l="33450" r="32509"/>
          <a:stretch/>
        </p:blipFill>
        <p:spPr>
          <a:xfrm>
            <a:off x="7124194" y="631872"/>
            <a:ext cx="975038" cy="900000"/>
          </a:xfrm>
          <a:prstGeom prst="rect">
            <a:avLst/>
          </a:prstGeom>
        </p:spPr>
      </p:pic>
      <p:sp>
        <p:nvSpPr>
          <p:cNvPr id="10" name="Footer Placeholder 1">
            <a:extLst>
              <a:ext uri="{FF2B5EF4-FFF2-40B4-BE49-F238E27FC236}">
                <a16:creationId xmlns:a16="http://schemas.microsoft.com/office/drawing/2014/main" id="{A2EB6271-76B9-4BBD-B375-A491B0EB48B3}"/>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3785958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Biological agents: viruses</a:t>
            </a:r>
          </a:p>
        </p:txBody>
      </p:sp>
      <p:sp>
        <p:nvSpPr>
          <p:cNvPr id="3" name="Text Placeholder 2"/>
          <p:cNvSpPr>
            <a:spLocks noGrp="1"/>
          </p:cNvSpPr>
          <p:nvPr>
            <p:ph type="body" sz="quarter" idx="15"/>
          </p:nvPr>
        </p:nvSpPr>
        <p:spPr/>
        <p:txBody>
          <a:bodyPr>
            <a:normAutofit/>
          </a:bodyPr>
          <a:lstStyle/>
          <a:p>
            <a:pPr marL="88900" indent="0">
              <a:buNone/>
            </a:pPr>
            <a:r>
              <a:rPr lang="en-US" dirty="0"/>
              <a:t>Viruses (10 – 90 nm) </a:t>
            </a:r>
          </a:p>
          <a:p>
            <a:pPr marL="88900" indent="0">
              <a:buNone/>
            </a:pPr>
            <a:r>
              <a:rPr lang="en-US" dirty="0"/>
              <a:t>Microscopic particles that are capable of reproducing only within a host cell and spread disease by moving from host to host. </a:t>
            </a:r>
          </a:p>
        </p:txBody>
      </p:sp>
      <p:sp>
        <p:nvSpPr>
          <p:cNvPr id="4" name="Slide Number Placeholder 3"/>
          <p:cNvSpPr>
            <a:spLocks noGrp="1"/>
          </p:cNvSpPr>
          <p:nvPr>
            <p:ph type="sldNum" sz="quarter" idx="4"/>
          </p:nvPr>
        </p:nvSpPr>
        <p:spPr/>
        <p:txBody>
          <a:bodyPr/>
          <a:lstStyle/>
          <a:p>
            <a:fld id="{A814E660-BF25-4843-B2A0-93C6E2B6253B}" type="slidenum">
              <a:rPr lang="en-BE" smtClean="0"/>
              <a:pPr/>
              <a:t>14</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7124194" y="631872"/>
            <a:ext cx="975038" cy="900000"/>
          </a:xfrm>
          <a:prstGeom prst="rect">
            <a:avLst/>
          </a:prstGeom>
        </p:spPr>
      </p:pic>
      <p:pic>
        <p:nvPicPr>
          <p:cNvPr id="8" name="Picture 7">
            <a:extLst>
              <a:ext uri="{FF2B5EF4-FFF2-40B4-BE49-F238E27FC236}">
                <a16:creationId xmlns:a16="http://schemas.microsoft.com/office/drawing/2014/main" id="{23A6ED6D-DABE-4E5C-8085-612EDD99D7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63074" y="2693889"/>
            <a:ext cx="3137663" cy="4433887"/>
          </a:xfrm>
          <a:prstGeom prst="rect">
            <a:avLst/>
          </a:prstGeom>
        </p:spPr>
      </p:pic>
      <p:pic>
        <p:nvPicPr>
          <p:cNvPr id="10" name="Picture 9">
            <a:extLst>
              <a:ext uri="{FF2B5EF4-FFF2-40B4-BE49-F238E27FC236}">
                <a16:creationId xmlns:a16="http://schemas.microsoft.com/office/drawing/2014/main" id="{5D06C7B1-0634-42B5-9891-2B80AB512E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70597" y="3320518"/>
            <a:ext cx="4433888" cy="3159145"/>
          </a:xfrm>
          <a:prstGeom prst="rect">
            <a:avLst/>
          </a:prstGeom>
        </p:spPr>
      </p:pic>
      <p:sp>
        <p:nvSpPr>
          <p:cNvPr id="11" name="Footer Placeholder 1">
            <a:extLst>
              <a:ext uri="{FF2B5EF4-FFF2-40B4-BE49-F238E27FC236}">
                <a16:creationId xmlns:a16="http://schemas.microsoft.com/office/drawing/2014/main" id="{6938487F-47E6-4776-B61B-6DF944ABE98E}"/>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6350474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C04C121-04F8-4248-8161-A82993F8E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762" y="3254534"/>
            <a:ext cx="4692440" cy="3299372"/>
          </a:xfrm>
          <a:prstGeom prst="rect">
            <a:avLst/>
          </a:prstGeom>
        </p:spPr>
      </p:pic>
      <p:sp>
        <p:nvSpPr>
          <p:cNvPr id="2" name="Title 1"/>
          <p:cNvSpPr>
            <a:spLocks noGrp="1"/>
          </p:cNvSpPr>
          <p:nvPr>
            <p:ph type="title"/>
          </p:nvPr>
        </p:nvSpPr>
        <p:spPr/>
        <p:txBody>
          <a:bodyPr/>
          <a:lstStyle/>
          <a:p>
            <a:r>
              <a:rPr lang="en-US"/>
              <a:t>Biological agents: toxins</a:t>
            </a:r>
          </a:p>
        </p:txBody>
      </p:sp>
      <p:sp>
        <p:nvSpPr>
          <p:cNvPr id="3" name="Text Placeholder 2"/>
          <p:cNvSpPr>
            <a:spLocks noGrp="1"/>
          </p:cNvSpPr>
          <p:nvPr>
            <p:ph type="body" sz="quarter" idx="15"/>
          </p:nvPr>
        </p:nvSpPr>
        <p:spPr>
          <a:xfrm>
            <a:off x="766762" y="1786072"/>
            <a:ext cx="11088354" cy="4301992"/>
          </a:xfrm>
        </p:spPr>
        <p:txBody>
          <a:bodyPr>
            <a:normAutofit/>
          </a:bodyPr>
          <a:lstStyle/>
          <a:p>
            <a:pPr marL="88900" indent="0">
              <a:buNone/>
            </a:pPr>
            <a:r>
              <a:rPr lang="en-US"/>
              <a:t>Toxins </a:t>
            </a:r>
          </a:p>
          <a:p>
            <a:pPr marL="88900" indent="0">
              <a:buNone/>
            </a:pPr>
            <a:r>
              <a:rPr lang="en-US"/>
              <a:t>Poisonous substances produced within living cells or organisms. Toxins are non-replicative and non-infectious, but can be extremely hazardous, even in small quantities. </a:t>
            </a:r>
          </a:p>
        </p:txBody>
      </p:sp>
      <p:sp>
        <p:nvSpPr>
          <p:cNvPr id="4" name="Slide Number Placeholder 3"/>
          <p:cNvSpPr>
            <a:spLocks noGrp="1"/>
          </p:cNvSpPr>
          <p:nvPr>
            <p:ph type="sldNum" sz="quarter" idx="4"/>
          </p:nvPr>
        </p:nvSpPr>
        <p:spPr/>
        <p:txBody>
          <a:bodyPr/>
          <a:lstStyle/>
          <a:p>
            <a:fld id="{A814E660-BF25-4843-B2A0-93C6E2B6253B}" type="slidenum">
              <a:rPr lang="en-BE" smtClean="0"/>
              <a:pPr/>
              <a:t>15</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4">
            <a:extLst>
              <a:ext uri="{28A0092B-C50C-407E-A947-70E740481C1C}">
                <a14:useLocalDpi xmlns:a14="http://schemas.microsoft.com/office/drawing/2010/main" val="0"/>
              </a:ext>
            </a:extLst>
          </a:blip>
          <a:srcRect l="33450" r="32509"/>
          <a:stretch/>
        </p:blipFill>
        <p:spPr>
          <a:xfrm>
            <a:off x="7124194" y="631872"/>
            <a:ext cx="975038" cy="900000"/>
          </a:xfrm>
          <a:prstGeom prst="rect">
            <a:avLst/>
          </a:prstGeom>
        </p:spPr>
      </p:pic>
      <p:pic>
        <p:nvPicPr>
          <p:cNvPr id="12" name="Picture 11">
            <a:extLst>
              <a:ext uri="{FF2B5EF4-FFF2-40B4-BE49-F238E27FC236}">
                <a16:creationId xmlns:a16="http://schemas.microsoft.com/office/drawing/2014/main" id="{987CBCFD-6E1C-4A5E-898C-5ADBA6A038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0140" y="3218257"/>
            <a:ext cx="5128096" cy="3376800"/>
          </a:xfrm>
          <a:prstGeom prst="rect">
            <a:avLst/>
          </a:prstGeom>
        </p:spPr>
      </p:pic>
      <p:sp>
        <p:nvSpPr>
          <p:cNvPr id="11" name="Footer Placeholder 1">
            <a:extLst>
              <a:ext uri="{FF2B5EF4-FFF2-40B4-BE49-F238E27FC236}">
                <a16:creationId xmlns:a16="http://schemas.microsoft.com/office/drawing/2014/main" id="{9EC94697-207D-44DC-BAC8-A8E46F4725AC}"/>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642575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Properties of Biological agents</a:t>
            </a:r>
          </a:p>
        </p:txBody>
      </p:sp>
      <p:sp>
        <p:nvSpPr>
          <p:cNvPr id="3" name="Text Placeholder 2"/>
          <p:cNvSpPr>
            <a:spLocks noGrp="1"/>
          </p:cNvSpPr>
          <p:nvPr>
            <p:ph type="body" sz="quarter" idx="15"/>
          </p:nvPr>
        </p:nvSpPr>
        <p:spPr>
          <a:xfrm>
            <a:off x="766762" y="1786072"/>
            <a:ext cx="11088354" cy="4301992"/>
          </a:xfrm>
        </p:spPr>
        <p:txBody>
          <a:bodyPr>
            <a:normAutofit fontScale="92500" lnSpcReduction="20000"/>
          </a:bodyPr>
          <a:lstStyle/>
          <a:p>
            <a:pPr marL="88900" indent="0">
              <a:buNone/>
            </a:pPr>
            <a:r>
              <a:rPr lang="en-US" dirty="0"/>
              <a:t>Biological agents can cause disease (pathogenic), or do not cause disease (non-pathogenic), and can have beneficial properties.</a:t>
            </a:r>
          </a:p>
          <a:p>
            <a:pPr marL="88900" indent="0">
              <a:buNone/>
            </a:pPr>
            <a:endParaRPr lang="en-US" dirty="0"/>
          </a:p>
          <a:p>
            <a:pPr marL="88900" indent="0">
              <a:buNone/>
            </a:pPr>
            <a:r>
              <a:rPr lang="en-US" dirty="0"/>
              <a:t>For</a:t>
            </a:r>
            <a:r>
              <a:rPr lang="en-US"/>
              <a:t> example, biological agents </a:t>
            </a:r>
            <a:r>
              <a:rPr lang="en-US" dirty="0"/>
              <a:t>with beneficial properties </a:t>
            </a:r>
            <a:r>
              <a:rPr lang="en-US"/>
              <a:t>are used </a:t>
            </a:r>
            <a:r>
              <a:rPr lang="en-US" dirty="0"/>
              <a:t>in the </a:t>
            </a:r>
            <a:r>
              <a:rPr lang="en-US"/>
              <a:t>pharmaceutical and food industries.</a:t>
            </a:r>
            <a:endParaRPr lang="en-US" dirty="0"/>
          </a:p>
          <a:p>
            <a:endParaRPr lang="en-US" dirty="0"/>
          </a:p>
          <a:p>
            <a:pPr marL="285750" indent="-285750"/>
            <a:r>
              <a:rPr lang="en-US" dirty="0"/>
              <a:t>Medicine (Pharmacy)</a:t>
            </a:r>
          </a:p>
          <a:p>
            <a:pPr marL="742950" lvl="1" indent="-285750"/>
            <a:r>
              <a:rPr lang="en-US" dirty="0"/>
              <a:t>Fungi: antibiotics</a:t>
            </a:r>
          </a:p>
          <a:p>
            <a:pPr marL="285750" indent="-285750"/>
            <a:endParaRPr lang="en-US" dirty="0"/>
          </a:p>
          <a:p>
            <a:pPr marL="285750" indent="-285750"/>
            <a:r>
              <a:rPr lang="en-US" dirty="0"/>
              <a:t>Food industry</a:t>
            </a:r>
          </a:p>
          <a:p>
            <a:pPr marL="742950" lvl="1" indent="-285750"/>
            <a:r>
              <a:rPr lang="en-US" dirty="0"/>
              <a:t>Fungi &amp; Bacteria: dairy products</a:t>
            </a:r>
          </a:p>
          <a:p>
            <a:pPr marL="742950" lvl="1" indent="-285750"/>
            <a:r>
              <a:rPr lang="en-US" dirty="0"/>
              <a:t>Yeast: bread, beer &amp; wine</a:t>
            </a:r>
          </a:p>
        </p:txBody>
      </p:sp>
      <p:sp>
        <p:nvSpPr>
          <p:cNvPr id="4" name="Slide Number Placeholder 3"/>
          <p:cNvSpPr>
            <a:spLocks noGrp="1"/>
          </p:cNvSpPr>
          <p:nvPr>
            <p:ph type="sldNum" sz="quarter" idx="4"/>
          </p:nvPr>
        </p:nvSpPr>
        <p:spPr/>
        <p:txBody>
          <a:bodyPr/>
          <a:lstStyle/>
          <a:p>
            <a:fld id="{A814E660-BF25-4843-B2A0-93C6E2B6253B}" type="slidenum">
              <a:rPr lang="en-BE" smtClean="0"/>
              <a:pPr/>
              <a:t>16</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7942344" y="631872"/>
            <a:ext cx="975038" cy="900000"/>
          </a:xfrm>
          <a:prstGeom prst="rect">
            <a:avLst/>
          </a:prstGeom>
        </p:spPr>
      </p:pic>
      <p:pic>
        <p:nvPicPr>
          <p:cNvPr id="8" name="Picture 7">
            <a:extLst>
              <a:ext uri="{FF2B5EF4-FFF2-40B4-BE49-F238E27FC236}">
                <a16:creationId xmlns:a16="http://schemas.microsoft.com/office/drawing/2014/main" id="{68006543-59EC-4EF4-BF20-48782F35C0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226" t="9714" r="42591"/>
          <a:stretch/>
        </p:blipFill>
        <p:spPr>
          <a:xfrm>
            <a:off x="5839818" y="3409665"/>
            <a:ext cx="1516626" cy="2340000"/>
          </a:xfrm>
          <a:prstGeom prst="rect">
            <a:avLst/>
          </a:prstGeom>
        </p:spPr>
      </p:pic>
      <p:pic>
        <p:nvPicPr>
          <p:cNvPr id="11" name="Picture 10">
            <a:extLst>
              <a:ext uri="{FF2B5EF4-FFF2-40B4-BE49-F238E27FC236}">
                <a16:creationId xmlns:a16="http://schemas.microsoft.com/office/drawing/2014/main" id="{E95E5A17-F466-4B7D-9AEF-84B369ABF3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3765" y="3409665"/>
            <a:ext cx="1898964" cy="2340000"/>
          </a:xfrm>
          <a:prstGeom prst="rect">
            <a:avLst/>
          </a:prstGeom>
        </p:spPr>
      </p:pic>
      <p:pic>
        <p:nvPicPr>
          <p:cNvPr id="14" name="Picture 13">
            <a:extLst>
              <a:ext uri="{FF2B5EF4-FFF2-40B4-BE49-F238E27FC236}">
                <a16:creationId xmlns:a16="http://schemas.microsoft.com/office/drawing/2014/main" id="{5BBC533D-4D52-4337-A92D-1B8E5B44723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066" r="15178"/>
          <a:stretch/>
        </p:blipFill>
        <p:spPr>
          <a:xfrm>
            <a:off x="9616971" y="3409665"/>
            <a:ext cx="2443656" cy="2340000"/>
          </a:xfrm>
          <a:prstGeom prst="rect">
            <a:avLst/>
          </a:prstGeom>
        </p:spPr>
      </p:pic>
      <p:sp>
        <p:nvSpPr>
          <p:cNvPr id="12" name="Footer Placeholder 1">
            <a:extLst>
              <a:ext uri="{FF2B5EF4-FFF2-40B4-BE49-F238E27FC236}">
                <a16:creationId xmlns:a16="http://schemas.microsoft.com/office/drawing/2014/main" id="{44E3FA60-5B69-4D28-A803-EF60C2970188}"/>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41076498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Properties of Biological agents</a:t>
            </a:r>
          </a:p>
        </p:txBody>
      </p:sp>
      <p:sp>
        <p:nvSpPr>
          <p:cNvPr id="3" name="Text Placeholder 2"/>
          <p:cNvSpPr>
            <a:spLocks noGrp="1"/>
          </p:cNvSpPr>
          <p:nvPr>
            <p:ph type="body" sz="quarter" idx="15"/>
          </p:nvPr>
        </p:nvSpPr>
        <p:spPr>
          <a:xfrm>
            <a:off x="766762" y="1786072"/>
            <a:ext cx="11088354" cy="4301992"/>
          </a:xfrm>
        </p:spPr>
        <p:txBody>
          <a:bodyPr>
            <a:normAutofit fontScale="92500" lnSpcReduction="20000"/>
          </a:bodyPr>
          <a:lstStyle/>
          <a:p>
            <a:pPr marL="88900" indent="0">
              <a:buNone/>
            </a:pPr>
            <a:r>
              <a:rPr lang="en-US" dirty="0"/>
              <a:t>Biological agents can cause disease (pathogenic), or do not cause disease (non-pathogenic), and can have beneficial properties.</a:t>
            </a:r>
          </a:p>
          <a:p>
            <a:pPr marL="88900" indent="0">
              <a:buNone/>
            </a:pPr>
            <a:endParaRPr lang="en-US" dirty="0"/>
          </a:p>
          <a:p>
            <a:pPr marL="88900" indent="0">
              <a:buNone/>
            </a:pPr>
            <a:r>
              <a:rPr lang="en-US" dirty="0"/>
              <a:t>Pathogenic biological agents are organisms or infectious particles, or toxins, with the ability to cause disease.</a:t>
            </a:r>
          </a:p>
          <a:p>
            <a:endParaRPr lang="en-US" dirty="0"/>
          </a:p>
          <a:p>
            <a:pPr marL="285750" indent="-285750">
              <a:lnSpc>
                <a:spcPct val="150000"/>
              </a:lnSpc>
            </a:pPr>
            <a:r>
              <a:rPr lang="en-US" dirty="0"/>
              <a:t>Plant pathogens: Tabaco Mosaic (virus)</a:t>
            </a:r>
          </a:p>
          <a:p>
            <a:pPr marL="285750" indent="-285750">
              <a:lnSpc>
                <a:spcPct val="150000"/>
              </a:lnSpc>
            </a:pPr>
            <a:r>
              <a:rPr lang="en-US" dirty="0"/>
              <a:t>Animal pathogens: </a:t>
            </a:r>
            <a:r>
              <a:rPr lang="nl-NL" dirty="0" err="1"/>
              <a:t>African</a:t>
            </a:r>
            <a:r>
              <a:rPr lang="nl-NL" dirty="0"/>
              <a:t> </a:t>
            </a:r>
            <a:r>
              <a:rPr lang="nl-NL" dirty="0" err="1"/>
              <a:t>Swine</a:t>
            </a:r>
            <a:r>
              <a:rPr lang="nl-NL" dirty="0"/>
              <a:t> Fever</a:t>
            </a:r>
            <a:r>
              <a:rPr lang="en-US" dirty="0"/>
              <a:t> (virus)</a:t>
            </a:r>
          </a:p>
          <a:p>
            <a:pPr marL="285750" indent="-285750">
              <a:lnSpc>
                <a:spcPct val="150000"/>
              </a:lnSpc>
            </a:pPr>
            <a:r>
              <a:rPr lang="en-US" dirty="0"/>
              <a:t>Zoonoses: </a:t>
            </a:r>
            <a:r>
              <a:rPr lang="en-US" i="1" dirty="0"/>
              <a:t>Bacillus anthracis </a:t>
            </a:r>
            <a:r>
              <a:rPr lang="en-US" dirty="0"/>
              <a:t>(bacterium, Anthrax)</a:t>
            </a:r>
          </a:p>
          <a:p>
            <a:pPr marL="285750" indent="-285750">
              <a:lnSpc>
                <a:spcPct val="150000"/>
              </a:lnSpc>
            </a:pPr>
            <a:r>
              <a:rPr lang="en-US" dirty="0"/>
              <a:t>Human pathogens: Measles (virus)</a:t>
            </a:r>
          </a:p>
        </p:txBody>
      </p:sp>
      <p:sp>
        <p:nvSpPr>
          <p:cNvPr id="4" name="Slide Number Placeholder 3"/>
          <p:cNvSpPr>
            <a:spLocks noGrp="1"/>
          </p:cNvSpPr>
          <p:nvPr>
            <p:ph type="sldNum" sz="quarter" idx="4"/>
          </p:nvPr>
        </p:nvSpPr>
        <p:spPr/>
        <p:txBody>
          <a:bodyPr/>
          <a:lstStyle/>
          <a:p>
            <a:fld id="{A814E660-BF25-4843-B2A0-93C6E2B6253B}" type="slidenum">
              <a:rPr lang="en-BE" smtClean="0"/>
              <a:pPr/>
              <a:t>17</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7942344" y="631872"/>
            <a:ext cx="975038" cy="900000"/>
          </a:xfrm>
          <a:prstGeom prst="rect">
            <a:avLst/>
          </a:prstGeom>
        </p:spPr>
      </p:pic>
      <p:sp>
        <p:nvSpPr>
          <p:cNvPr id="10" name="Rectangle 9">
            <a:extLst>
              <a:ext uri="{FF2B5EF4-FFF2-40B4-BE49-F238E27FC236}">
                <a16:creationId xmlns:a16="http://schemas.microsoft.com/office/drawing/2014/main" id="{47C030C4-BC08-4383-AAB0-6AEA01588EB3}"/>
              </a:ext>
            </a:extLst>
          </p:cNvPr>
          <p:cNvSpPr/>
          <p:nvPr/>
        </p:nvSpPr>
        <p:spPr>
          <a:xfrm>
            <a:off x="676522" y="5069305"/>
            <a:ext cx="6847225" cy="98819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Footer Placeholder 1">
            <a:extLst>
              <a:ext uri="{FF2B5EF4-FFF2-40B4-BE49-F238E27FC236}">
                <a16:creationId xmlns:a16="http://schemas.microsoft.com/office/drawing/2014/main" id="{F3EEA506-A01C-4752-B201-E29AEEDF72A6}"/>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070306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Properties of Biological agents</a:t>
            </a:r>
          </a:p>
        </p:txBody>
      </p:sp>
      <p:sp>
        <p:nvSpPr>
          <p:cNvPr id="3" name="Text Placeholder 2"/>
          <p:cNvSpPr>
            <a:spLocks noGrp="1"/>
          </p:cNvSpPr>
          <p:nvPr>
            <p:ph type="body" sz="quarter" idx="15"/>
          </p:nvPr>
        </p:nvSpPr>
        <p:spPr>
          <a:xfrm>
            <a:off x="766762" y="1786072"/>
            <a:ext cx="11088354" cy="4301992"/>
          </a:xfrm>
        </p:spPr>
        <p:txBody>
          <a:bodyPr>
            <a:normAutofit fontScale="85000" lnSpcReduction="20000"/>
          </a:bodyPr>
          <a:lstStyle/>
          <a:p>
            <a:pPr marL="88900" indent="0">
              <a:buNone/>
            </a:pPr>
            <a:r>
              <a:rPr lang="en-US"/>
              <a:t>Some biological agents can be used as biological weapons.</a:t>
            </a:r>
          </a:p>
          <a:p>
            <a:pPr marL="88900" indent="0">
              <a:buNone/>
            </a:pPr>
            <a:endParaRPr lang="en-US"/>
          </a:p>
          <a:p>
            <a:pPr marL="88900" indent="0">
              <a:buNone/>
            </a:pPr>
            <a:r>
              <a:rPr lang="en-US"/>
              <a:t>Bacteria:	</a:t>
            </a:r>
            <a:r>
              <a:rPr lang="en-US" i="1"/>
              <a:t>Bacillus anthracis </a:t>
            </a:r>
            <a:r>
              <a:rPr lang="en-US"/>
              <a:t>(anthrax)</a:t>
            </a:r>
          </a:p>
          <a:p>
            <a:pPr marL="88900" indent="0">
              <a:buNone/>
            </a:pPr>
            <a:r>
              <a:rPr lang="en-US"/>
              <a:t>		</a:t>
            </a:r>
            <a:r>
              <a:rPr lang="en-US" i="1"/>
              <a:t>Yersinia pestis </a:t>
            </a:r>
            <a:r>
              <a:rPr lang="en-US"/>
              <a:t>(plague)</a:t>
            </a:r>
          </a:p>
          <a:p>
            <a:pPr marL="88900" indent="0">
              <a:buNone/>
            </a:pPr>
            <a:r>
              <a:rPr lang="en-US"/>
              <a:t>		</a:t>
            </a:r>
            <a:r>
              <a:rPr lang="en-US" i="1" err="1"/>
              <a:t>Francisella</a:t>
            </a:r>
            <a:r>
              <a:rPr lang="en-US" i="1"/>
              <a:t> </a:t>
            </a:r>
            <a:r>
              <a:rPr lang="en-US" i="1" err="1"/>
              <a:t>tularensis</a:t>
            </a:r>
            <a:r>
              <a:rPr lang="en-US" i="1"/>
              <a:t> </a:t>
            </a:r>
            <a:r>
              <a:rPr lang="en-US"/>
              <a:t>(</a:t>
            </a:r>
            <a:r>
              <a:rPr lang="en-US" err="1"/>
              <a:t>tulemaria</a:t>
            </a:r>
            <a:r>
              <a:rPr lang="en-US"/>
              <a:t>)</a:t>
            </a:r>
          </a:p>
          <a:p>
            <a:pPr marL="88900" indent="0">
              <a:buNone/>
            </a:pPr>
            <a:endParaRPr lang="en-US"/>
          </a:p>
          <a:p>
            <a:pPr marL="88900" indent="0">
              <a:buNone/>
            </a:pPr>
            <a:r>
              <a:rPr lang="en-US"/>
              <a:t>Viruses:	Variola major (smallpox)</a:t>
            </a:r>
          </a:p>
          <a:p>
            <a:pPr marL="88900" indent="0">
              <a:buNone/>
            </a:pPr>
            <a:r>
              <a:rPr lang="en-US"/>
              <a:t>		Viral hemorrhagic fevers (Ebola)</a:t>
            </a:r>
          </a:p>
          <a:p>
            <a:pPr marL="88900" indent="0">
              <a:buNone/>
            </a:pPr>
            <a:endParaRPr lang="en-US"/>
          </a:p>
          <a:p>
            <a:pPr marL="88900" indent="0">
              <a:buNone/>
            </a:pPr>
            <a:r>
              <a:rPr lang="en-US"/>
              <a:t>Toxins:		Botulinum toxin (Botox)</a:t>
            </a:r>
          </a:p>
          <a:p>
            <a:pPr marL="88900" indent="0">
              <a:buNone/>
            </a:pPr>
            <a:r>
              <a:rPr lang="en-US"/>
              <a:t>		Ricin</a:t>
            </a:r>
          </a:p>
        </p:txBody>
      </p:sp>
      <p:sp>
        <p:nvSpPr>
          <p:cNvPr id="4" name="Slide Number Placeholder 3"/>
          <p:cNvSpPr>
            <a:spLocks noGrp="1"/>
          </p:cNvSpPr>
          <p:nvPr>
            <p:ph type="sldNum" sz="quarter" idx="4"/>
          </p:nvPr>
        </p:nvSpPr>
        <p:spPr/>
        <p:txBody>
          <a:bodyPr/>
          <a:lstStyle/>
          <a:p>
            <a:fld id="{A814E660-BF25-4843-B2A0-93C6E2B6253B}" type="slidenum">
              <a:rPr lang="en-BE" smtClean="0"/>
              <a:pPr/>
              <a:t>18</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7942344" y="631872"/>
            <a:ext cx="975038" cy="900000"/>
          </a:xfrm>
          <a:prstGeom prst="rect">
            <a:avLst/>
          </a:prstGeom>
        </p:spPr>
      </p:pic>
      <p:pic>
        <p:nvPicPr>
          <p:cNvPr id="8" name="Picture 7">
            <a:extLst>
              <a:ext uri="{FF2B5EF4-FFF2-40B4-BE49-F238E27FC236}">
                <a16:creationId xmlns:a16="http://schemas.microsoft.com/office/drawing/2014/main" id="{57D711D5-E56B-4CC0-BC7C-4C363502C438}"/>
              </a:ext>
            </a:extLst>
          </p:cNvPr>
          <p:cNvPicPr>
            <a:picLocks noChangeAspect="1"/>
          </p:cNvPicPr>
          <p:nvPr/>
        </p:nvPicPr>
        <p:blipFill rotWithShape="1">
          <a:blip r:embed="rId4">
            <a:extLst>
              <a:ext uri="{28A0092B-C50C-407E-A947-70E740481C1C}">
                <a14:useLocalDpi xmlns:a14="http://schemas.microsoft.com/office/drawing/2010/main" val="0"/>
              </a:ext>
            </a:extLst>
          </a:blip>
          <a:srcRect l="26934" t="11473" r="24803" b="9793"/>
          <a:stretch/>
        </p:blipFill>
        <p:spPr>
          <a:xfrm>
            <a:off x="7626927" y="2437585"/>
            <a:ext cx="2784764" cy="3407241"/>
          </a:xfrm>
          <a:prstGeom prst="rect">
            <a:avLst/>
          </a:prstGeom>
        </p:spPr>
      </p:pic>
      <p:sp>
        <p:nvSpPr>
          <p:cNvPr id="10" name="Footer Placeholder 1">
            <a:extLst>
              <a:ext uri="{FF2B5EF4-FFF2-40B4-BE49-F238E27FC236}">
                <a16:creationId xmlns:a16="http://schemas.microsoft.com/office/drawing/2014/main" id="{207DE881-09F1-4866-924B-5120114254D6}"/>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3367751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Epidemics</a:t>
            </a:r>
          </a:p>
        </p:txBody>
      </p:sp>
      <p:sp>
        <p:nvSpPr>
          <p:cNvPr id="3" name="Text Placeholder 2"/>
          <p:cNvSpPr>
            <a:spLocks noGrp="1"/>
          </p:cNvSpPr>
          <p:nvPr>
            <p:ph type="body" sz="quarter" idx="15"/>
          </p:nvPr>
        </p:nvSpPr>
        <p:spPr>
          <a:xfrm>
            <a:off x="766762" y="1786072"/>
            <a:ext cx="11088354" cy="4301992"/>
          </a:xfrm>
        </p:spPr>
        <p:txBody>
          <a:bodyPr>
            <a:normAutofit/>
          </a:bodyPr>
          <a:lstStyle/>
          <a:p>
            <a:pPr marL="88900" indent="0">
              <a:buNone/>
            </a:pPr>
            <a:r>
              <a:rPr lang="en-US" dirty="0"/>
              <a:t>An epidemic is the rapid spread of an infectious disease in the population of a geographic area at a given time period. An epidemic can be caused by the deliberate or non-deliberate dispersal of a biological agent.</a:t>
            </a:r>
          </a:p>
          <a:p>
            <a:pPr marL="88900" indent="0">
              <a:buNone/>
            </a:pP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19</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3161797" y="631872"/>
            <a:ext cx="975038" cy="900000"/>
          </a:xfrm>
          <a:prstGeom prst="rect">
            <a:avLst/>
          </a:prstGeom>
        </p:spPr>
      </p:pic>
      <p:pic>
        <p:nvPicPr>
          <p:cNvPr id="9" name="Picture 8">
            <a:extLst>
              <a:ext uri="{FF2B5EF4-FFF2-40B4-BE49-F238E27FC236}">
                <a16:creationId xmlns:a16="http://schemas.microsoft.com/office/drawing/2014/main" id="{CD58D418-CD54-4B48-931D-E8F14B30A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912" y="3081214"/>
            <a:ext cx="6162975" cy="3276000"/>
          </a:xfrm>
          <a:prstGeom prst="rect">
            <a:avLst/>
          </a:prstGeom>
        </p:spPr>
      </p:pic>
      <p:pic>
        <p:nvPicPr>
          <p:cNvPr id="10" name="Picture 9">
            <a:extLst>
              <a:ext uri="{FF2B5EF4-FFF2-40B4-BE49-F238E27FC236}">
                <a16:creationId xmlns:a16="http://schemas.microsoft.com/office/drawing/2014/main" id="{E55C77D3-7C5F-4D0B-BB3C-4040614F54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57556" y="3064873"/>
            <a:ext cx="4442034" cy="3276000"/>
          </a:xfrm>
          <a:prstGeom prst="rect">
            <a:avLst/>
          </a:prstGeom>
        </p:spPr>
      </p:pic>
      <p:sp>
        <p:nvSpPr>
          <p:cNvPr id="12" name="Footer Placeholder 1">
            <a:extLst>
              <a:ext uri="{FF2B5EF4-FFF2-40B4-BE49-F238E27FC236}">
                <a16:creationId xmlns:a16="http://schemas.microsoft.com/office/drawing/2014/main" id="{5F158EBA-FA80-4724-A52B-AF1485AAEFAC}"/>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7425754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E7612D49-BCFA-4F87-AB93-3900EABD2145}"/>
              </a:ext>
            </a:extLst>
          </p:cNvPr>
          <p:cNvSpPr txBox="1">
            <a:spLocks/>
          </p:cNvSpPr>
          <p:nvPr/>
        </p:nvSpPr>
        <p:spPr>
          <a:xfrm>
            <a:off x="590550" y="5139525"/>
            <a:ext cx="10953749" cy="909730"/>
          </a:xfrm>
          <a:prstGeom prst="rect">
            <a:avLst/>
          </a:prstGeom>
        </p:spPr>
        <p:txBody>
          <a:bodyPr vert="horz" lIns="0" tIns="0" rIns="0" bIns="0" rtlCol="0" anchor="ctr" anchorCtr="0">
            <a:noAutofit/>
          </a:bodyPr>
          <a:lstStyle>
            <a:lvl1pPr marL="0" indent="0" algn="ctr" defTabSz="914400" rtl="0" eaLnBrk="1" latinLnBrk="0" hangingPunct="1">
              <a:lnSpc>
                <a:spcPct val="100000"/>
              </a:lnSpc>
              <a:spcBef>
                <a:spcPts val="1000"/>
              </a:spcBef>
              <a:buClr>
                <a:schemeClr val="accent1"/>
              </a:buClr>
              <a:buFontTx/>
              <a:buNone/>
              <a:defRPr sz="2800" kern="1200">
                <a:solidFill>
                  <a:schemeClr val="tx1"/>
                </a:solidFill>
                <a:latin typeface="+mn-lt"/>
                <a:ea typeface="+mn-ea"/>
                <a:cs typeface="+mn-cs"/>
              </a:defRPr>
            </a:lvl1pPr>
            <a:lvl2pPr marL="457200" indent="0" algn="l" defTabSz="914400" rtl="0" eaLnBrk="1" latinLnBrk="0" hangingPunct="1">
              <a:lnSpc>
                <a:spcPct val="100000"/>
              </a:lnSpc>
              <a:spcBef>
                <a:spcPts val="500"/>
              </a:spcBef>
              <a:buClr>
                <a:schemeClr val="accent2"/>
              </a:buClr>
              <a:buFontTx/>
              <a:buNone/>
              <a:defRPr sz="2400" kern="1200">
                <a:solidFill>
                  <a:schemeClr val="tx1"/>
                </a:solidFill>
                <a:latin typeface="+mn-lt"/>
                <a:ea typeface="+mn-ea"/>
                <a:cs typeface="+mn-cs"/>
              </a:defRPr>
            </a:lvl2pPr>
            <a:lvl3pPr marL="914400" indent="0" algn="l" defTabSz="914400" rtl="0" eaLnBrk="1" latinLnBrk="0" hangingPunct="1">
              <a:lnSpc>
                <a:spcPct val="100000"/>
              </a:lnSpc>
              <a:spcBef>
                <a:spcPts val="500"/>
              </a:spcBef>
              <a:buClr>
                <a:schemeClr val="accent4"/>
              </a:buClr>
              <a:buFontTx/>
              <a:buNone/>
              <a:defRPr sz="2000" kern="1200">
                <a:solidFill>
                  <a:schemeClr val="tx1"/>
                </a:solidFill>
                <a:latin typeface="+mn-lt"/>
                <a:ea typeface="+mn-ea"/>
                <a:cs typeface="+mn-cs"/>
              </a:defRPr>
            </a:lvl3pPr>
            <a:lvl4pPr marL="1371600" indent="0" algn="l" defTabSz="914400" rtl="0" eaLnBrk="1" latinLnBrk="0" hangingPunct="1">
              <a:lnSpc>
                <a:spcPct val="100000"/>
              </a:lnSpc>
              <a:spcBef>
                <a:spcPts val="500"/>
              </a:spcBef>
              <a:buClr>
                <a:schemeClr val="accent3"/>
              </a:buClr>
              <a:buFontTx/>
              <a:buNone/>
              <a:defRPr sz="1800" kern="1200">
                <a:solidFill>
                  <a:schemeClr val="tx1"/>
                </a:solidFill>
                <a:latin typeface="+mn-lt"/>
                <a:ea typeface="+mn-ea"/>
                <a:cs typeface="+mn-cs"/>
              </a:defRPr>
            </a:lvl4pPr>
            <a:lvl5pPr marL="1828800" indent="0" algn="l" defTabSz="914400" rtl="0" eaLnBrk="1" latinLnBrk="0" hangingPunct="1">
              <a:lnSpc>
                <a:spcPct val="100000"/>
              </a:lnSpc>
              <a:spcBef>
                <a:spcPts val="500"/>
              </a:spcBef>
              <a:buClr>
                <a:schemeClr val="bg1">
                  <a:lumMod val="50000"/>
                </a:schemeClr>
              </a:buClr>
              <a:buFontTx/>
              <a:buNone/>
              <a:defRPr lang="en-US"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To </a:t>
            </a:r>
            <a:r>
              <a:rPr lang="en-US" u="sng" dirty="0"/>
              <a:t>recognize</a:t>
            </a:r>
            <a:r>
              <a:rPr lang="en-US" dirty="0"/>
              <a:t> the different groups of agents, their features and effects and </a:t>
            </a:r>
            <a:r>
              <a:rPr lang="en-US" u="sng" dirty="0"/>
              <a:t>list</a:t>
            </a:r>
            <a:r>
              <a:rPr lang="en-US" dirty="0"/>
              <a:t> some relevant examples of incidents </a:t>
            </a:r>
          </a:p>
        </p:txBody>
      </p:sp>
      <p:sp>
        <p:nvSpPr>
          <p:cNvPr id="3" name="Title 2"/>
          <p:cNvSpPr>
            <a:spLocks noGrp="1"/>
          </p:cNvSpPr>
          <p:nvPr>
            <p:ph type="title"/>
          </p:nvPr>
        </p:nvSpPr>
        <p:spPr/>
        <p:txBody>
          <a:bodyPr anchor="ctr">
            <a:noAutofit/>
          </a:bodyPr>
          <a:lstStyle/>
          <a:p>
            <a:r>
              <a:rPr lang="en-US" sz="4000" dirty="0"/>
              <a:t>Learning objective</a:t>
            </a:r>
          </a:p>
        </p:txBody>
      </p:sp>
    </p:spTree>
    <p:extLst>
      <p:ext uri="{BB962C8B-B14F-4D97-AF65-F5344CB8AC3E}">
        <p14:creationId xmlns:p14="http://schemas.microsoft.com/office/powerpoint/2010/main" val="36458622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Biological weapons</a:t>
            </a:r>
          </a:p>
        </p:txBody>
      </p:sp>
      <p:sp>
        <p:nvSpPr>
          <p:cNvPr id="3" name="Text Placeholder 2"/>
          <p:cNvSpPr>
            <a:spLocks noGrp="1"/>
          </p:cNvSpPr>
          <p:nvPr>
            <p:ph type="body" sz="quarter" idx="15"/>
          </p:nvPr>
        </p:nvSpPr>
        <p:spPr>
          <a:xfrm>
            <a:off x="468367" y="1786071"/>
            <a:ext cx="11386749" cy="4678201"/>
          </a:xfrm>
        </p:spPr>
        <p:txBody>
          <a:bodyPr>
            <a:noAutofit/>
          </a:bodyPr>
          <a:lstStyle/>
          <a:p>
            <a:pPr marL="342900" indent="-342900"/>
            <a:r>
              <a:rPr lang="en-US" dirty="0"/>
              <a:t>Pathogenic biological agents, used as biological weapons, are selected for their specific characteristics:</a:t>
            </a:r>
          </a:p>
          <a:p>
            <a:pPr marL="609600" lvl="1" indent="-342900"/>
            <a:r>
              <a:rPr lang="en-US" dirty="0"/>
              <a:t>Persistent in the environment: </a:t>
            </a:r>
          </a:p>
          <a:p>
            <a:pPr marL="977900" lvl="2" indent="-342900"/>
            <a:r>
              <a:rPr lang="en-US" dirty="0"/>
              <a:t>High resistance to drought &amp; heat</a:t>
            </a:r>
          </a:p>
          <a:p>
            <a:pPr marL="609600" lvl="1" indent="-342900"/>
            <a:r>
              <a:rPr lang="en-US" dirty="0"/>
              <a:t>Relatively easy to acquire &amp; cultivate: </a:t>
            </a:r>
          </a:p>
          <a:p>
            <a:pPr marL="977900" lvl="2" indent="-342900"/>
            <a:r>
              <a:rPr lang="en-US" dirty="0"/>
              <a:t>Livestock &amp; environment: natural reservoir</a:t>
            </a:r>
          </a:p>
          <a:p>
            <a:pPr marL="609600" lvl="1" indent="-342900"/>
            <a:r>
              <a:rPr lang="en-US" dirty="0"/>
              <a:t>Highly contagious: </a:t>
            </a:r>
          </a:p>
          <a:p>
            <a:pPr marL="977900" lvl="2" indent="-342900"/>
            <a:r>
              <a:rPr lang="en-US"/>
              <a:t>Many transmission routes </a:t>
            </a:r>
            <a:r>
              <a:rPr lang="en-US" dirty="0"/>
              <a:t>&amp; low dose = fatal</a:t>
            </a:r>
          </a:p>
          <a:p>
            <a:pPr marL="609600" lvl="1" indent="-342900"/>
            <a:r>
              <a:rPr lang="en-US" dirty="0"/>
              <a:t>Clinical manifestations </a:t>
            </a:r>
            <a:r>
              <a:rPr lang="en-US"/>
              <a:t>are non-specific but </a:t>
            </a:r>
            <a:r>
              <a:rPr lang="en-US" dirty="0"/>
              <a:t>severe</a:t>
            </a:r>
          </a:p>
          <a:p>
            <a:pPr marL="977900" lvl="2" indent="-342900"/>
            <a:r>
              <a:rPr lang="en-US" dirty="0"/>
              <a:t>Fever, Headache, Pneumonia</a:t>
            </a:r>
          </a:p>
          <a:p>
            <a:pPr marL="977900" lvl="2" indent="-342900"/>
            <a:r>
              <a:rPr lang="en-US" dirty="0"/>
              <a:t>Severe illness and high mortality</a:t>
            </a:r>
          </a:p>
        </p:txBody>
      </p:sp>
      <p:sp>
        <p:nvSpPr>
          <p:cNvPr id="4" name="Slide Number Placeholder 3"/>
          <p:cNvSpPr>
            <a:spLocks noGrp="1"/>
          </p:cNvSpPr>
          <p:nvPr>
            <p:ph type="sldNum" sz="quarter" idx="4"/>
          </p:nvPr>
        </p:nvSpPr>
        <p:spPr/>
        <p:txBody>
          <a:bodyPr/>
          <a:lstStyle/>
          <a:p>
            <a:fld id="{A814E660-BF25-4843-B2A0-93C6E2B6253B}" type="slidenum">
              <a:rPr lang="en-BE" smtClean="0"/>
              <a:pPr/>
              <a:t>20</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5263313" y="631872"/>
            <a:ext cx="975038" cy="900000"/>
          </a:xfrm>
          <a:prstGeom prst="rect">
            <a:avLst/>
          </a:prstGeom>
        </p:spPr>
      </p:pic>
      <p:grpSp>
        <p:nvGrpSpPr>
          <p:cNvPr id="11" name="Group 10">
            <a:extLst>
              <a:ext uri="{FF2B5EF4-FFF2-40B4-BE49-F238E27FC236}">
                <a16:creationId xmlns:a16="http://schemas.microsoft.com/office/drawing/2014/main" id="{3B1C2C0D-5296-44F2-B6D4-D4C77E784CE8}"/>
              </a:ext>
            </a:extLst>
          </p:cNvPr>
          <p:cNvGrpSpPr>
            <a:grpSpLocks noChangeAspect="1"/>
          </p:cNvGrpSpPr>
          <p:nvPr/>
        </p:nvGrpSpPr>
        <p:grpSpPr>
          <a:xfrm>
            <a:off x="8141423" y="3673906"/>
            <a:ext cx="3582210" cy="2880000"/>
            <a:chOff x="8859837" y="2617787"/>
            <a:chExt cx="2955925" cy="2376488"/>
          </a:xfrm>
        </p:grpSpPr>
        <p:pic>
          <p:nvPicPr>
            <p:cNvPr id="12" name="Picture 2" descr="https://upload.wikimedia.org/wikipedia/commons/7/7c/B-w-scientists.jpg">
              <a:extLst>
                <a:ext uri="{FF2B5EF4-FFF2-40B4-BE49-F238E27FC236}">
                  <a16:creationId xmlns:a16="http://schemas.microsoft.com/office/drawing/2014/main" id="{8464B591-72E6-4B68-B2DA-EE34F12F0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9837" y="2617787"/>
              <a:ext cx="2954338"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7">
              <a:extLst>
                <a:ext uri="{FF2B5EF4-FFF2-40B4-BE49-F238E27FC236}">
                  <a16:creationId xmlns:a16="http://schemas.microsoft.com/office/drawing/2014/main" id="{30B1CFA8-1BC4-4826-8FDB-80A13EF86575}"/>
                </a:ext>
              </a:extLst>
            </p:cNvPr>
            <p:cNvSpPr>
              <a:spLocks noChangeArrowheads="1"/>
            </p:cNvSpPr>
            <p:nvPr/>
          </p:nvSpPr>
          <p:spPr bwMode="auto">
            <a:xfrm>
              <a:off x="8877300" y="4440237"/>
              <a:ext cx="29384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1pPr>
              <a:lvl2pPr marL="742950" indent="-28575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2pPr>
              <a:lvl3pPr marL="11430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3pPr>
              <a:lvl4pPr marL="16002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4pPr>
              <a:lvl5pPr marL="2057400" indent="-228600">
                <a:spcBef>
                  <a:spcPct val="20000"/>
                </a:spcBef>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Font typeface="Verdana" panose="020B0604030504040204" pitchFamily="34" charset="0"/>
                <a:buChar char="–"/>
                <a:defRPr>
                  <a:solidFill>
                    <a:schemeClr val="tx1"/>
                  </a:solidFill>
                  <a:latin typeface="Verdana" panose="020B0604030504040204" pitchFamily="34" charset="0"/>
                  <a:cs typeface="Arial" panose="020B0604020202020204" pitchFamily="34" charset="0"/>
                </a:defRPr>
              </a:lvl9pPr>
            </a:lstStyle>
            <a:p>
              <a:pPr eaLnBrk="1" hangingPunct="1">
                <a:buFont typeface="Verdana" panose="020B0604030504040204" pitchFamily="34" charset="0"/>
                <a:buNone/>
              </a:pPr>
              <a:r>
                <a:rPr lang="en-US" altLang="en-US" sz="1000" dirty="0">
                  <a:solidFill>
                    <a:schemeClr val="bg1"/>
                  </a:solidFill>
                </a:rPr>
                <a:t>Researchers working with Class III cabinets at the </a:t>
              </a:r>
              <a:r>
                <a:rPr lang="en-US" altLang="en-US" sz="1000" dirty="0" err="1">
                  <a:solidFill>
                    <a:schemeClr val="bg1"/>
                  </a:solidFill>
                </a:rPr>
                <a:t>USBWL</a:t>
              </a:r>
              <a:r>
                <a:rPr lang="en-US" altLang="en-US" sz="1000" dirty="0">
                  <a:solidFill>
                    <a:schemeClr val="bg1"/>
                  </a:solidFill>
                </a:rPr>
                <a:t>, Camp Detrick, Maryland (1940s).</a:t>
              </a:r>
              <a:endParaRPr lang="en-GB" altLang="en-US" sz="1000" dirty="0">
                <a:solidFill>
                  <a:schemeClr val="bg1"/>
                </a:solidFill>
              </a:endParaRPr>
            </a:p>
          </p:txBody>
        </p:sp>
      </p:grpSp>
      <p:sp>
        <p:nvSpPr>
          <p:cNvPr id="14" name="Footer Placeholder 1">
            <a:extLst>
              <a:ext uri="{FF2B5EF4-FFF2-40B4-BE49-F238E27FC236}">
                <a16:creationId xmlns:a16="http://schemas.microsoft.com/office/drawing/2014/main" id="{06CF3A58-3640-4E4A-B7CB-B42FB05C8D58}"/>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6892703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2" y="800496"/>
            <a:ext cx="10658475" cy="985576"/>
          </a:xfrm>
        </p:spPr>
        <p:txBody>
          <a:bodyPr/>
          <a:lstStyle/>
          <a:p>
            <a:r>
              <a:rPr lang="en-US"/>
              <a:t>Biological weapons</a:t>
            </a:r>
          </a:p>
        </p:txBody>
      </p:sp>
      <p:sp>
        <p:nvSpPr>
          <p:cNvPr id="3" name="Text Placeholder 2"/>
          <p:cNvSpPr>
            <a:spLocks noGrp="1"/>
          </p:cNvSpPr>
          <p:nvPr>
            <p:ph type="body" sz="quarter" idx="15"/>
          </p:nvPr>
        </p:nvSpPr>
        <p:spPr>
          <a:xfrm>
            <a:off x="766762" y="1786072"/>
            <a:ext cx="11088354" cy="4301992"/>
          </a:xfrm>
        </p:spPr>
        <p:txBody>
          <a:bodyPr>
            <a:normAutofit/>
          </a:bodyPr>
          <a:lstStyle/>
          <a:p>
            <a:pPr marL="88900" indent="0">
              <a:buNone/>
              <a:defRPr/>
            </a:pPr>
            <a:r>
              <a:rPr lang="en-US" b="1" kern="0" dirty="0"/>
              <a:t>B</a:t>
            </a:r>
            <a:r>
              <a:rPr lang="en-US" kern="0" dirty="0"/>
              <a:t>iological and</a:t>
            </a:r>
          </a:p>
          <a:p>
            <a:pPr marL="88900" indent="0">
              <a:buNone/>
              <a:defRPr/>
            </a:pPr>
            <a:r>
              <a:rPr lang="en-US" b="1" kern="0" dirty="0"/>
              <a:t>T</a:t>
            </a:r>
            <a:r>
              <a:rPr lang="en-US" kern="0" dirty="0"/>
              <a:t>oxin </a:t>
            </a:r>
            <a:r>
              <a:rPr lang="en-US" b="1" kern="0" dirty="0"/>
              <a:t>W</a:t>
            </a:r>
            <a:r>
              <a:rPr lang="en-US" kern="0" dirty="0"/>
              <a:t>eapons</a:t>
            </a:r>
          </a:p>
          <a:p>
            <a:pPr marL="88900" indent="0">
              <a:buNone/>
              <a:defRPr/>
            </a:pPr>
            <a:r>
              <a:rPr lang="en-US" b="1" kern="0" dirty="0"/>
              <a:t>C</a:t>
            </a:r>
            <a:r>
              <a:rPr lang="en-US" kern="0" dirty="0"/>
              <a:t>onvention</a:t>
            </a:r>
          </a:p>
          <a:p>
            <a:pPr marL="88900" indent="0">
              <a:buNone/>
              <a:defRPr/>
            </a:pPr>
            <a:r>
              <a:rPr lang="en-US" b="1" kern="0" dirty="0"/>
              <a:t>BTWC</a:t>
            </a:r>
            <a:r>
              <a:rPr lang="en-US" kern="0" dirty="0"/>
              <a:t> (1972)</a:t>
            </a:r>
            <a:endParaRPr lang="nl-NL" kern="0" dirty="0"/>
          </a:p>
        </p:txBody>
      </p:sp>
      <p:sp>
        <p:nvSpPr>
          <p:cNvPr id="4" name="Slide Number Placeholder 3"/>
          <p:cNvSpPr>
            <a:spLocks noGrp="1"/>
          </p:cNvSpPr>
          <p:nvPr>
            <p:ph type="sldNum" sz="quarter" idx="4"/>
          </p:nvPr>
        </p:nvSpPr>
        <p:spPr>
          <a:xfrm>
            <a:off x="8980433" y="6479665"/>
            <a:ext cx="2743200" cy="230784"/>
          </a:xfrm>
        </p:spPr>
        <p:txBody>
          <a:bodyPr/>
          <a:lstStyle/>
          <a:p>
            <a:fld id="{A814E660-BF25-4843-B2A0-93C6E2B6253B}" type="slidenum">
              <a:rPr lang="en-BE" smtClean="0"/>
              <a:pPr/>
              <a:t>21</a:t>
            </a:fld>
            <a:endParaRPr lang="en-BE"/>
          </a:p>
        </p:txBody>
      </p:sp>
      <p:pic>
        <p:nvPicPr>
          <p:cNvPr id="7" name="Picture 6">
            <a:extLst>
              <a:ext uri="{FF2B5EF4-FFF2-40B4-BE49-F238E27FC236}">
                <a16:creationId xmlns:a16="http://schemas.microsoft.com/office/drawing/2014/main" id="{06B94B45-59C0-410B-8BB9-8ADF6CC37D48}"/>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5263313" y="631872"/>
            <a:ext cx="975038" cy="900000"/>
          </a:xfrm>
          <a:prstGeom prst="rect">
            <a:avLst/>
          </a:prstGeom>
        </p:spPr>
      </p:pic>
      <p:pic>
        <p:nvPicPr>
          <p:cNvPr id="10" name="Picture 6" descr="{{{image_alt}}}">
            <a:extLst>
              <a:ext uri="{FF2B5EF4-FFF2-40B4-BE49-F238E27FC236}">
                <a16:creationId xmlns:a16="http://schemas.microsoft.com/office/drawing/2014/main" id="{34E7BC12-4623-4DAF-BDB6-D39BDA85E6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135" y="1804987"/>
            <a:ext cx="9217026"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B980A29B-5E99-4302-AF53-4C3B3FE594C0}"/>
              </a:ext>
            </a:extLst>
          </p:cNvPr>
          <p:cNvPicPr>
            <a:picLocks noChangeAspect="1"/>
          </p:cNvPicPr>
          <p:nvPr/>
        </p:nvPicPr>
        <p:blipFill rotWithShape="1">
          <a:blip r:embed="rId5"/>
          <a:srcRect l="87500" t="57072" r="2164" b="14676"/>
          <a:stretch/>
        </p:blipFill>
        <p:spPr>
          <a:xfrm>
            <a:off x="452927" y="3939496"/>
            <a:ext cx="3175595" cy="2432896"/>
          </a:xfrm>
          <a:prstGeom prst="rect">
            <a:avLst/>
          </a:prstGeom>
        </p:spPr>
      </p:pic>
      <p:sp>
        <p:nvSpPr>
          <p:cNvPr id="8" name="Oval 7">
            <a:extLst>
              <a:ext uri="{FF2B5EF4-FFF2-40B4-BE49-F238E27FC236}">
                <a16:creationId xmlns:a16="http://schemas.microsoft.com/office/drawing/2014/main" id="{4C8CF55A-9A8B-4EDC-BBAA-47D29314B500}"/>
              </a:ext>
            </a:extLst>
          </p:cNvPr>
          <p:cNvSpPr/>
          <p:nvPr/>
        </p:nvSpPr>
        <p:spPr>
          <a:xfrm>
            <a:off x="363984" y="4003829"/>
            <a:ext cx="202733" cy="28408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12" name="Footer Placeholder 1">
            <a:extLst>
              <a:ext uri="{FF2B5EF4-FFF2-40B4-BE49-F238E27FC236}">
                <a16:creationId xmlns:a16="http://schemas.microsoft.com/office/drawing/2014/main" id="{36A528EC-2B05-4F23-AD46-DD2CC91F76F9}"/>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5022334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Radioactivity </a:t>
            </a:r>
          </a:p>
        </p:txBody>
      </p:sp>
      <p:sp>
        <p:nvSpPr>
          <p:cNvPr id="3" name="Text Placeholder 2"/>
          <p:cNvSpPr>
            <a:spLocks noGrp="1"/>
          </p:cNvSpPr>
          <p:nvPr>
            <p:ph type="body" sz="quarter" idx="15"/>
          </p:nvPr>
        </p:nvSpPr>
        <p:spPr>
          <a:xfrm>
            <a:off x="766763" y="1786072"/>
            <a:ext cx="10072872" cy="4301992"/>
          </a:xfrm>
        </p:spPr>
        <p:txBody>
          <a:bodyPr>
            <a:noAutofit/>
          </a:bodyPr>
          <a:lstStyle/>
          <a:p>
            <a:r>
              <a:rPr lang="en-US" dirty="0"/>
              <a:t>A</a:t>
            </a:r>
            <a:r>
              <a:rPr lang="en-US"/>
              <a:t> single chemical </a:t>
            </a:r>
            <a:r>
              <a:rPr lang="en-US" dirty="0"/>
              <a:t>element can have different masses: isotopes</a:t>
            </a:r>
          </a:p>
          <a:p>
            <a:r>
              <a:rPr lang="en-US" dirty="0"/>
              <a:t>Different isotopes have the same chemical properties</a:t>
            </a:r>
          </a:p>
          <a:p>
            <a:r>
              <a:rPr lang="en-US" dirty="0"/>
              <a:t>Isotopes were/are created in</a:t>
            </a:r>
          </a:p>
          <a:p>
            <a:pPr lvl="1"/>
            <a:r>
              <a:rPr lang="en-US" dirty="0"/>
              <a:t>imploding heavy stars </a:t>
            </a:r>
            <a:r>
              <a:rPr lang="en-US"/>
              <a:t>and </a:t>
            </a:r>
            <a:r>
              <a:rPr lang="en-US" dirty="0"/>
              <a:t>the</a:t>
            </a:r>
            <a:r>
              <a:rPr lang="en-US"/>
              <a:t> upper </a:t>
            </a:r>
            <a:r>
              <a:rPr lang="en-US" dirty="0"/>
              <a:t>layer </a:t>
            </a:r>
            <a:r>
              <a:rPr lang="en-US"/>
              <a:t>of </a:t>
            </a:r>
            <a:r>
              <a:rPr lang="en-US" dirty="0"/>
              <a:t>the</a:t>
            </a:r>
            <a:r>
              <a:rPr lang="en-US"/>
              <a:t> earth’s atmosphere</a:t>
            </a:r>
            <a:endParaRPr lang="en-US" dirty="0"/>
          </a:p>
          <a:p>
            <a:pPr lvl="1"/>
            <a:r>
              <a:rPr lang="en-US" dirty="0"/>
              <a:t>industrial devices: nuclear power plant, particle accelerators, A-bomb</a:t>
            </a:r>
          </a:p>
          <a:p>
            <a:r>
              <a:rPr lang="en-US" dirty="0"/>
              <a:t>Some isotopes are unstable, they are radioactive </a:t>
            </a:r>
          </a:p>
          <a:p>
            <a:r>
              <a:rPr lang="en-US" dirty="0"/>
              <a:t>Example</a:t>
            </a:r>
          </a:p>
          <a:p>
            <a:pPr lvl="1"/>
            <a:r>
              <a:rPr lang="en-US" dirty="0"/>
              <a:t>Carbon: C-12, C-13, C-14</a:t>
            </a:r>
          </a:p>
          <a:p>
            <a:pPr lvl="1"/>
            <a:endParaRPr lang="en-US" i="1" dirty="0"/>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22</a:t>
            </a:fld>
            <a:endParaRPr lang="en-BE"/>
          </a:p>
        </p:txBody>
      </p:sp>
      <p:pic>
        <p:nvPicPr>
          <p:cNvPr id="57" name="Picture 56">
            <a:extLst>
              <a:ext uri="{FF2B5EF4-FFF2-40B4-BE49-F238E27FC236}">
                <a16:creationId xmlns:a16="http://schemas.microsoft.com/office/drawing/2014/main" id="{B4D51351-2C87-4CD8-A516-29FA050FEA99}"/>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5492940" y="631872"/>
            <a:ext cx="975038" cy="900000"/>
          </a:xfrm>
          <a:prstGeom prst="rect">
            <a:avLst/>
          </a:prstGeom>
        </p:spPr>
      </p:pic>
      <p:sp>
        <p:nvSpPr>
          <p:cNvPr id="8" name="Footer Placeholder 1">
            <a:extLst>
              <a:ext uri="{FF2B5EF4-FFF2-40B4-BE49-F238E27FC236}">
                <a16:creationId xmlns:a16="http://schemas.microsoft.com/office/drawing/2014/main" id="{E8C2BF51-B86B-44AD-982D-69098F2813C1}"/>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340835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3197AFB1-495E-494C-9F17-24EFDD7BB10F}"/>
              </a:ext>
            </a:extLst>
          </p:cNvPr>
          <p:cNvPicPr>
            <a:picLocks noChangeAspect="1"/>
          </p:cNvPicPr>
          <p:nvPr/>
        </p:nvPicPr>
        <p:blipFill>
          <a:blip r:embed="rId3"/>
          <a:stretch>
            <a:fillRect/>
          </a:stretch>
        </p:blipFill>
        <p:spPr>
          <a:xfrm>
            <a:off x="8254295" y="3593146"/>
            <a:ext cx="3215387" cy="2464358"/>
          </a:xfrm>
          <a:prstGeom prst="rect">
            <a:avLst/>
          </a:prstGeom>
        </p:spPr>
      </p:pic>
      <p:sp>
        <p:nvSpPr>
          <p:cNvPr id="2" name="Title 1"/>
          <p:cNvSpPr>
            <a:spLocks noGrp="1"/>
          </p:cNvSpPr>
          <p:nvPr>
            <p:ph type="title"/>
          </p:nvPr>
        </p:nvSpPr>
        <p:spPr/>
        <p:txBody>
          <a:bodyPr/>
          <a:lstStyle/>
          <a:p>
            <a:r>
              <a:rPr lang="en-US" dirty="0"/>
              <a:t>Radioactivity</a:t>
            </a:r>
          </a:p>
        </p:txBody>
      </p:sp>
      <p:sp>
        <p:nvSpPr>
          <p:cNvPr id="3" name="Text Placeholder 2"/>
          <p:cNvSpPr>
            <a:spLocks noGrp="1"/>
          </p:cNvSpPr>
          <p:nvPr>
            <p:ph type="body" sz="quarter" idx="15"/>
          </p:nvPr>
        </p:nvSpPr>
        <p:spPr>
          <a:xfrm>
            <a:off x="766763" y="1786072"/>
            <a:ext cx="9361976" cy="4301992"/>
          </a:xfrm>
        </p:spPr>
        <p:txBody>
          <a:bodyPr>
            <a:noAutofit/>
          </a:bodyPr>
          <a:lstStyle/>
          <a:p>
            <a:r>
              <a:rPr lang="en-US" dirty="0"/>
              <a:t>Radioactive isotopes decay spontaneously and emit </a:t>
            </a:r>
            <a:r>
              <a:rPr lang="en-US" i="1" dirty="0"/>
              <a:t>radiation</a:t>
            </a:r>
            <a:endParaRPr lang="en-US" dirty="0"/>
          </a:p>
          <a:p>
            <a:r>
              <a:rPr lang="en-US" dirty="0"/>
              <a:t>Radiation can damage other (biological</a:t>
            </a:r>
            <a:r>
              <a:rPr lang="en-US"/>
              <a:t>) materials</a:t>
            </a:r>
            <a:r>
              <a:rPr lang="en-US" dirty="0"/>
              <a:t>:</a:t>
            </a:r>
          </a:p>
          <a:p>
            <a:pPr lvl="1"/>
            <a:r>
              <a:rPr lang="en-US" dirty="0"/>
              <a:t>Especially DNA damage in cells</a:t>
            </a:r>
          </a:p>
          <a:p>
            <a:pPr lvl="1"/>
            <a:r>
              <a:rPr lang="en-US" dirty="0"/>
              <a:t>Cell </a:t>
            </a:r>
            <a:r>
              <a:rPr lang="en-US"/>
              <a:t>death (</a:t>
            </a:r>
            <a:r>
              <a:rPr lang="en-US" dirty="0"/>
              <a:t>a</a:t>
            </a:r>
            <a:r>
              <a:rPr lang="en-US"/>
              <a:t> few </a:t>
            </a:r>
            <a:r>
              <a:rPr lang="en-US" dirty="0"/>
              <a:t>days) or tumor formation (&gt;20 years)</a:t>
            </a:r>
          </a:p>
          <a:p>
            <a:r>
              <a:rPr lang="en-US" dirty="0"/>
              <a:t>Three </a:t>
            </a:r>
            <a:r>
              <a:rPr lang="en-US"/>
              <a:t>main types of radiation</a:t>
            </a:r>
            <a:r>
              <a:rPr lang="en-US" dirty="0"/>
              <a:t>:</a:t>
            </a:r>
          </a:p>
          <a:p>
            <a:pPr lvl="1"/>
            <a:r>
              <a:rPr lang="en-US" dirty="0"/>
              <a:t>alpha particles (α)</a:t>
            </a:r>
          </a:p>
          <a:p>
            <a:pPr lvl="1"/>
            <a:r>
              <a:rPr lang="en-US" dirty="0"/>
              <a:t>beta particles (β)</a:t>
            </a:r>
          </a:p>
          <a:p>
            <a:pPr lvl="1"/>
            <a:r>
              <a:rPr lang="en-US" dirty="0"/>
              <a:t>gamma rays (γ)</a:t>
            </a:r>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23</a:t>
            </a:fld>
            <a:endParaRPr lang="en-BE"/>
          </a:p>
        </p:txBody>
      </p:sp>
      <p:pic>
        <p:nvPicPr>
          <p:cNvPr id="57" name="Picture 56">
            <a:extLst>
              <a:ext uri="{FF2B5EF4-FFF2-40B4-BE49-F238E27FC236}">
                <a16:creationId xmlns:a16="http://schemas.microsoft.com/office/drawing/2014/main" id="{B4D51351-2C87-4CD8-A516-29FA050FEA99}"/>
              </a:ext>
            </a:extLst>
          </p:cNvPr>
          <p:cNvPicPr>
            <a:picLocks noChangeAspect="1"/>
          </p:cNvPicPr>
          <p:nvPr/>
        </p:nvPicPr>
        <p:blipFill rotWithShape="1">
          <a:blip r:embed="rId4">
            <a:extLst>
              <a:ext uri="{28A0092B-C50C-407E-A947-70E740481C1C}">
                <a14:useLocalDpi xmlns:a14="http://schemas.microsoft.com/office/drawing/2010/main" val="0"/>
              </a:ext>
            </a:extLst>
          </a:blip>
          <a:srcRect r="65959"/>
          <a:stretch/>
        </p:blipFill>
        <p:spPr>
          <a:xfrm>
            <a:off x="5841050" y="631872"/>
            <a:ext cx="975038" cy="900000"/>
          </a:xfrm>
          <a:prstGeom prst="rect">
            <a:avLst/>
          </a:prstGeom>
        </p:spPr>
      </p:pic>
      <p:sp>
        <p:nvSpPr>
          <p:cNvPr id="9" name="Footer Placeholder 1">
            <a:extLst>
              <a:ext uri="{FF2B5EF4-FFF2-40B4-BE49-F238E27FC236}">
                <a16:creationId xmlns:a16="http://schemas.microsoft.com/office/drawing/2014/main" id="{4C118336-C9CE-4719-95E9-8BD15BF91896}"/>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6685744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276592-5DC3-4D2E-8F7B-777F72E3C96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587049" y="537983"/>
            <a:ext cx="4322098" cy="2247678"/>
          </a:xfrm>
          <a:prstGeom prst="rect">
            <a:avLst/>
          </a:prstGeom>
        </p:spPr>
      </p:pic>
      <p:sp>
        <p:nvSpPr>
          <p:cNvPr id="2" name="Title 1"/>
          <p:cNvSpPr>
            <a:spLocks noGrp="1"/>
          </p:cNvSpPr>
          <p:nvPr>
            <p:ph type="title"/>
          </p:nvPr>
        </p:nvSpPr>
        <p:spPr/>
        <p:txBody>
          <a:bodyPr/>
          <a:lstStyle/>
          <a:p>
            <a:r>
              <a:rPr lang="en-US" dirty="0"/>
              <a:t>Properties of Radiation</a:t>
            </a:r>
          </a:p>
        </p:txBody>
      </p:sp>
      <p:sp>
        <p:nvSpPr>
          <p:cNvPr id="3" name="Text Placeholder 2"/>
          <p:cNvSpPr>
            <a:spLocks noGrp="1"/>
          </p:cNvSpPr>
          <p:nvPr>
            <p:ph type="body" sz="quarter" idx="15"/>
          </p:nvPr>
        </p:nvSpPr>
        <p:spPr/>
        <p:txBody>
          <a:bodyPr>
            <a:normAutofit fontScale="92500" lnSpcReduction="20000"/>
          </a:bodyPr>
          <a:lstStyle/>
          <a:p>
            <a:r>
              <a:rPr lang="en-US" dirty="0">
                <a:solidFill>
                  <a:schemeClr val="accent1"/>
                </a:solidFill>
              </a:rPr>
              <a:t>Alpha (</a:t>
            </a:r>
            <a:r>
              <a:rPr lang="el-GR" dirty="0">
                <a:solidFill>
                  <a:schemeClr val="accent1"/>
                </a:solidFill>
              </a:rPr>
              <a:t>α) </a:t>
            </a:r>
            <a:r>
              <a:rPr lang="en-US" dirty="0">
                <a:solidFill>
                  <a:schemeClr val="accent1"/>
                </a:solidFill>
              </a:rPr>
              <a:t>particles:</a:t>
            </a:r>
          </a:p>
          <a:p>
            <a:pPr lvl="1"/>
            <a:r>
              <a:rPr lang="en-US" dirty="0"/>
              <a:t>Large and heavy particles, cause much damage </a:t>
            </a:r>
          </a:p>
          <a:p>
            <a:pPr lvl="1"/>
            <a:r>
              <a:rPr lang="en-US" dirty="0"/>
              <a:t>Short distance in air (cm), stopped by paper and skin</a:t>
            </a:r>
          </a:p>
          <a:p>
            <a:pPr lvl="1"/>
            <a:r>
              <a:rPr lang="en-US" dirty="0"/>
              <a:t>Dangerous when inhaled or ingested </a:t>
            </a:r>
          </a:p>
          <a:p>
            <a:r>
              <a:rPr lang="en-US" dirty="0">
                <a:solidFill>
                  <a:schemeClr val="accent1"/>
                </a:solidFill>
              </a:rPr>
              <a:t>Beta (</a:t>
            </a:r>
            <a:r>
              <a:rPr lang="el-GR" dirty="0">
                <a:solidFill>
                  <a:schemeClr val="accent1"/>
                </a:solidFill>
              </a:rPr>
              <a:t>β) </a:t>
            </a:r>
            <a:r>
              <a:rPr lang="en-US" dirty="0">
                <a:solidFill>
                  <a:schemeClr val="accent1"/>
                </a:solidFill>
              </a:rPr>
              <a:t>particles:</a:t>
            </a:r>
          </a:p>
          <a:p>
            <a:pPr lvl="1"/>
            <a:r>
              <a:rPr lang="en-GB" dirty="0"/>
              <a:t>Light particles, cause considerable damage</a:t>
            </a:r>
          </a:p>
          <a:p>
            <a:pPr lvl="1"/>
            <a:r>
              <a:rPr lang="en-GB" dirty="0"/>
              <a:t>Medium distance in air (10m)</a:t>
            </a:r>
          </a:p>
          <a:p>
            <a:pPr lvl="1"/>
            <a:r>
              <a:rPr lang="en-GB" dirty="0"/>
              <a:t>Moderate penetration depth, stopped by plexiglass or aluminium</a:t>
            </a:r>
            <a:r>
              <a:rPr lang="en-US" dirty="0"/>
              <a:t>	</a:t>
            </a:r>
          </a:p>
          <a:p>
            <a:r>
              <a:rPr lang="en-US" dirty="0">
                <a:solidFill>
                  <a:schemeClr val="accent1"/>
                </a:solidFill>
              </a:rPr>
              <a:t>Gamma (</a:t>
            </a:r>
            <a:r>
              <a:rPr lang="el-GR" dirty="0">
                <a:solidFill>
                  <a:schemeClr val="accent1"/>
                </a:solidFill>
              </a:rPr>
              <a:t>γ) </a:t>
            </a:r>
            <a:r>
              <a:rPr lang="en-US" dirty="0">
                <a:solidFill>
                  <a:schemeClr val="accent1"/>
                </a:solidFill>
              </a:rPr>
              <a:t>rays:</a:t>
            </a:r>
          </a:p>
          <a:p>
            <a:pPr lvl="1"/>
            <a:r>
              <a:rPr lang="en-US" dirty="0"/>
              <a:t>Electromagnetic radiation, like visible light (but with much more energy)</a:t>
            </a:r>
          </a:p>
          <a:p>
            <a:pPr lvl="1"/>
            <a:r>
              <a:rPr lang="en-US" dirty="0"/>
              <a:t>Damage dependent on energy</a:t>
            </a:r>
          </a:p>
          <a:p>
            <a:pPr lvl="1"/>
            <a:r>
              <a:rPr lang="en-US" dirty="0"/>
              <a:t>Large penetration depth, reduced by concrete or lead but not stopped</a:t>
            </a:r>
          </a:p>
        </p:txBody>
      </p:sp>
      <p:sp>
        <p:nvSpPr>
          <p:cNvPr id="4" name="Slide Number Placeholder 3"/>
          <p:cNvSpPr>
            <a:spLocks noGrp="1"/>
          </p:cNvSpPr>
          <p:nvPr>
            <p:ph type="sldNum" sz="quarter" idx="4"/>
          </p:nvPr>
        </p:nvSpPr>
        <p:spPr/>
        <p:txBody>
          <a:bodyPr/>
          <a:lstStyle/>
          <a:p>
            <a:fld id="{A814E660-BF25-4843-B2A0-93C6E2B6253B}" type="slidenum">
              <a:rPr lang="en-BE" smtClean="0"/>
              <a:pPr/>
              <a:t>24</a:t>
            </a:fld>
            <a:endParaRPr lang="en-BE"/>
          </a:p>
        </p:txBody>
      </p:sp>
      <p:pic>
        <p:nvPicPr>
          <p:cNvPr id="57" name="Picture 56">
            <a:extLst>
              <a:ext uri="{FF2B5EF4-FFF2-40B4-BE49-F238E27FC236}">
                <a16:creationId xmlns:a16="http://schemas.microsoft.com/office/drawing/2014/main" id="{B4D51351-2C87-4CD8-A516-29FA050FEA99}"/>
              </a:ext>
            </a:extLst>
          </p:cNvPr>
          <p:cNvPicPr>
            <a:picLocks noChangeAspect="1"/>
          </p:cNvPicPr>
          <p:nvPr/>
        </p:nvPicPr>
        <p:blipFill rotWithShape="1">
          <a:blip r:embed="rId4">
            <a:extLst>
              <a:ext uri="{28A0092B-C50C-407E-A947-70E740481C1C}">
                <a14:useLocalDpi xmlns:a14="http://schemas.microsoft.com/office/drawing/2010/main" val="0"/>
              </a:ext>
            </a:extLst>
          </a:blip>
          <a:srcRect r="65959"/>
          <a:stretch/>
        </p:blipFill>
        <p:spPr>
          <a:xfrm>
            <a:off x="6175282" y="595541"/>
            <a:ext cx="975038" cy="900000"/>
          </a:xfrm>
          <a:prstGeom prst="rect">
            <a:avLst/>
          </a:prstGeom>
        </p:spPr>
      </p:pic>
      <p:sp>
        <p:nvSpPr>
          <p:cNvPr id="10" name="Footer Placeholder 1">
            <a:extLst>
              <a:ext uri="{FF2B5EF4-FFF2-40B4-BE49-F238E27FC236}">
                <a16:creationId xmlns:a16="http://schemas.microsoft.com/office/drawing/2014/main" id="{549E96A2-9224-4BD5-B44D-9FEC228A8BA0}"/>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4050686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32266CF-EF7B-4116-A2CB-A43E1F41513D}"/>
              </a:ext>
            </a:extLst>
          </p:cNvPr>
          <p:cNvPicPr>
            <a:picLocks noChangeAspect="1"/>
          </p:cNvPicPr>
          <p:nvPr/>
        </p:nvPicPr>
        <p:blipFill>
          <a:blip r:embed="rId3">
            <a:extLst>
              <a:ext uri="{28A0092B-C50C-407E-A947-70E740481C1C}">
                <a14:useLocalDpi xmlns:a14="http://schemas.microsoft.com/office/drawing/2010/main" val="0"/>
              </a:ext>
            </a:extLst>
          </a:blip>
          <a:srcRect l="690" r="690"/>
          <a:stretch/>
        </p:blipFill>
        <p:spPr>
          <a:xfrm>
            <a:off x="8114477" y="3727174"/>
            <a:ext cx="2899054" cy="2570829"/>
          </a:xfrm>
          <a:prstGeom prst="rect">
            <a:avLst/>
          </a:prstGeom>
        </p:spPr>
      </p:pic>
      <p:sp>
        <p:nvSpPr>
          <p:cNvPr id="2" name="Title 1"/>
          <p:cNvSpPr>
            <a:spLocks noGrp="1"/>
          </p:cNvSpPr>
          <p:nvPr>
            <p:ph type="title"/>
          </p:nvPr>
        </p:nvSpPr>
        <p:spPr/>
        <p:txBody>
          <a:bodyPr/>
          <a:lstStyle/>
          <a:p>
            <a:r>
              <a:rPr lang="en-US" dirty="0"/>
              <a:t>Classification of Radioactive Isotopes</a:t>
            </a:r>
          </a:p>
        </p:txBody>
      </p:sp>
      <p:sp>
        <p:nvSpPr>
          <p:cNvPr id="3" name="Text Placeholder 2"/>
          <p:cNvSpPr>
            <a:spLocks noGrp="1"/>
          </p:cNvSpPr>
          <p:nvPr>
            <p:ph type="body" sz="quarter" idx="15"/>
          </p:nvPr>
        </p:nvSpPr>
        <p:spPr/>
        <p:txBody>
          <a:bodyPr>
            <a:normAutofit/>
          </a:bodyPr>
          <a:lstStyle/>
          <a:p>
            <a:r>
              <a:rPr lang="en-US" dirty="0"/>
              <a:t>Radioactive isotopes are categorized into three main groups based on the radiation they emit (α, β </a:t>
            </a:r>
            <a:r>
              <a:rPr lang="en-US"/>
              <a:t>or γ)</a:t>
            </a:r>
            <a:endParaRPr lang="en-US" dirty="0"/>
          </a:p>
          <a:p>
            <a:r>
              <a:rPr lang="en-US" dirty="0"/>
              <a:t>Likely a whole ‘family’ of radiation </a:t>
            </a:r>
            <a:r>
              <a:rPr lang="en-US"/>
              <a:t>products are emitted</a:t>
            </a:r>
            <a:endParaRPr lang="en-US" dirty="0"/>
          </a:p>
          <a:p>
            <a:r>
              <a:rPr lang="en-US" dirty="0"/>
              <a:t>Energy and number </a:t>
            </a:r>
            <a:r>
              <a:rPr lang="en-US"/>
              <a:t>of α, β and γ particles </a:t>
            </a:r>
            <a:r>
              <a:rPr lang="en-US" dirty="0"/>
              <a:t>are used to identify the isotope</a:t>
            </a:r>
          </a:p>
          <a:p>
            <a:r>
              <a:rPr lang="en-US"/>
              <a:t>Identification has a high </a:t>
            </a:r>
            <a:r>
              <a:rPr lang="en-US" dirty="0"/>
              <a:t>level</a:t>
            </a:r>
            <a:r>
              <a:rPr lang="en-US"/>
              <a:t> of certainty</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25</a:t>
            </a:fld>
            <a:endParaRPr lang="en-BE"/>
          </a:p>
        </p:txBody>
      </p:sp>
      <p:pic>
        <p:nvPicPr>
          <p:cNvPr id="57" name="Picture 56">
            <a:extLst>
              <a:ext uri="{FF2B5EF4-FFF2-40B4-BE49-F238E27FC236}">
                <a16:creationId xmlns:a16="http://schemas.microsoft.com/office/drawing/2014/main" id="{B4D51351-2C87-4CD8-A516-29FA050FEA99}"/>
              </a:ext>
            </a:extLst>
          </p:cNvPr>
          <p:cNvPicPr>
            <a:picLocks noChangeAspect="1"/>
          </p:cNvPicPr>
          <p:nvPr/>
        </p:nvPicPr>
        <p:blipFill rotWithShape="1">
          <a:blip r:embed="rId4">
            <a:extLst>
              <a:ext uri="{28A0092B-C50C-407E-A947-70E740481C1C}">
                <a14:useLocalDpi xmlns:a14="http://schemas.microsoft.com/office/drawing/2010/main" val="0"/>
              </a:ext>
            </a:extLst>
          </a:blip>
          <a:srcRect r="65959"/>
          <a:stretch/>
        </p:blipFill>
        <p:spPr>
          <a:xfrm>
            <a:off x="9544126" y="595541"/>
            <a:ext cx="975038" cy="900000"/>
          </a:xfrm>
          <a:prstGeom prst="rect">
            <a:avLst/>
          </a:prstGeom>
        </p:spPr>
      </p:pic>
      <p:sp>
        <p:nvSpPr>
          <p:cNvPr id="9" name="Footer Placeholder 1">
            <a:extLst>
              <a:ext uri="{FF2B5EF4-FFF2-40B4-BE49-F238E27FC236}">
                <a16:creationId xmlns:a16="http://schemas.microsoft.com/office/drawing/2014/main" id="{E813ACB7-6065-4677-A3AC-F17669BA6087}"/>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4398864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and materials</a:t>
            </a:r>
          </a:p>
        </p:txBody>
      </p:sp>
      <p:sp>
        <p:nvSpPr>
          <p:cNvPr id="3" name="Text Placeholder 2"/>
          <p:cNvSpPr>
            <a:spLocks noGrp="1"/>
          </p:cNvSpPr>
          <p:nvPr>
            <p:ph type="body" sz="quarter" idx="15"/>
          </p:nvPr>
        </p:nvSpPr>
        <p:spPr>
          <a:xfrm>
            <a:off x="766761" y="1786072"/>
            <a:ext cx="11232733" cy="4301992"/>
          </a:xfrm>
        </p:spPr>
        <p:txBody>
          <a:bodyPr>
            <a:noAutofit/>
          </a:bodyPr>
          <a:lstStyle/>
          <a:p>
            <a:r>
              <a:rPr lang="en-US" dirty="0"/>
              <a:t>Radiation sources used in industrial, research, or medical applications</a:t>
            </a:r>
          </a:p>
          <a:p>
            <a:r>
              <a:rPr lang="en-US" dirty="0"/>
              <a:t>Radioactive isotopes contained in solid material (</a:t>
            </a:r>
            <a:r>
              <a:rPr lang="en-US" i="1" dirty="0"/>
              <a:t>closed</a:t>
            </a:r>
            <a:r>
              <a:rPr lang="en-US" dirty="0"/>
              <a:t> source) or in a liquid or gas (</a:t>
            </a:r>
            <a:r>
              <a:rPr lang="en-US" i="1" dirty="0"/>
              <a:t>open</a:t>
            </a:r>
            <a:r>
              <a:rPr lang="en-US" dirty="0"/>
              <a:t> source).</a:t>
            </a:r>
          </a:p>
          <a:p>
            <a:r>
              <a:rPr lang="en-US" dirty="0"/>
              <a:t>Radiological and Nuclear materials emit radiation</a:t>
            </a:r>
          </a:p>
          <a:p>
            <a:r>
              <a:rPr lang="en-US" dirty="0"/>
              <a:t>Differences between Radiological (R) and Nuclear (N) materials are subtle</a:t>
            </a:r>
          </a:p>
          <a:p>
            <a:pPr lvl="1"/>
            <a:r>
              <a:rPr lang="en-US" dirty="0"/>
              <a:t>Historical, not all countries use the same definition</a:t>
            </a:r>
          </a:p>
          <a:p>
            <a:pPr lvl="1"/>
            <a:r>
              <a:rPr lang="en-US" dirty="0"/>
              <a:t>Nuclear material is extremely strictly regulated, as it can be used to build atomic bombs or fuel Nuclear Power Plants </a:t>
            </a:r>
          </a:p>
          <a:p>
            <a:r>
              <a:rPr lang="en-US" dirty="0"/>
              <a:t>The RN-part of CBRN does NOT involve radiation from powerlines, cellphones, microwaves, or UV from the sun</a:t>
            </a:r>
          </a:p>
          <a:p>
            <a:endParaRPr lang="en-US" dirty="0"/>
          </a:p>
          <a:p>
            <a:endParaRPr lang="en-US" dirty="0"/>
          </a:p>
          <a:p>
            <a:pPr marL="88900" indent="0">
              <a:buNone/>
            </a:pP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26</a:t>
            </a:fld>
            <a:endParaRPr lang="en-BE"/>
          </a:p>
        </p:txBody>
      </p:sp>
      <p:pic>
        <p:nvPicPr>
          <p:cNvPr id="57" name="Picture 56">
            <a:extLst>
              <a:ext uri="{FF2B5EF4-FFF2-40B4-BE49-F238E27FC236}">
                <a16:creationId xmlns:a16="http://schemas.microsoft.com/office/drawing/2014/main" id="{B4D51351-2C87-4CD8-A516-29FA050FEA99}"/>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7769817" y="631872"/>
            <a:ext cx="975038" cy="900000"/>
          </a:xfrm>
          <a:prstGeom prst="rect">
            <a:avLst/>
          </a:prstGeom>
        </p:spPr>
      </p:pic>
      <p:sp>
        <p:nvSpPr>
          <p:cNvPr id="8" name="Rectangle 3">
            <a:extLst>
              <a:ext uri="{FF2B5EF4-FFF2-40B4-BE49-F238E27FC236}">
                <a16:creationId xmlns:a16="http://schemas.microsoft.com/office/drawing/2014/main" id="{095B9465-4A55-4C10-B5E1-0E2F804413F3}"/>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10" name="Footer Placeholder 1">
            <a:extLst>
              <a:ext uri="{FF2B5EF4-FFF2-40B4-BE49-F238E27FC236}">
                <a16:creationId xmlns:a16="http://schemas.microsoft.com/office/drawing/2014/main" id="{D9B04227-90B0-4AFE-B890-933E58B591E3}"/>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5855124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Take home message</a:t>
            </a:r>
            <a:endParaRPr lang="en-US"/>
          </a:p>
        </p:txBody>
      </p:sp>
      <p:sp>
        <p:nvSpPr>
          <p:cNvPr id="3" name="Text Placeholder 2"/>
          <p:cNvSpPr>
            <a:spLocks noGrp="1"/>
          </p:cNvSpPr>
          <p:nvPr>
            <p:ph type="body" sz="quarter" idx="15"/>
          </p:nvPr>
        </p:nvSpPr>
        <p:spPr>
          <a:xfrm>
            <a:off x="766762" y="1786072"/>
            <a:ext cx="11168564" cy="4301992"/>
          </a:xfrm>
        </p:spPr>
        <p:txBody>
          <a:bodyPr>
            <a:noAutofit/>
          </a:bodyPr>
          <a:lstStyle/>
          <a:p>
            <a:r>
              <a:rPr lang="en-US" dirty="0"/>
              <a:t>Chemical agents </a:t>
            </a:r>
          </a:p>
          <a:p>
            <a:pPr lvl="1"/>
            <a:r>
              <a:rPr lang="en-US" dirty="0"/>
              <a:t>two main groups of chemical agents: Toxic Industrial </a:t>
            </a:r>
            <a:r>
              <a:rPr lang="en-US"/>
              <a:t>Chemicals (TICs) </a:t>
            </a:r>
            <a:r>
              <a:rPr lang="en-US" dirty="0"/>
              <a:t>and Chemical Warfare </a:t>
            </a:r>
            <a:r>
              <a:rPr lang="en-US"/>
              <a:t>Agents (CWAs)</a:t>
            </a:r>
            <a:endParaRPr lang="en-US" dirty="0"/>
          </a:p>
          <a:p>
            <a:pPr lvl="1"/>
            <a:r>
              <a:rPr lang="en-US" dirty="0"/>
              <a:t>have various levels of toxicity</a:t>
            </a:r>
          </a:p>
          <a:p>
            <a:r>
              <a:rPr lang="en-US" dirty="0"/>
              <a:t>Biological agents </a:t>
            </a:r>
          </a:p>
          <a:p>
            <a:pPr lvl="1"/>
            <a:r>
              <a:rPr lang="en-US" dirty="0"/>
              <a:t>four main groups: Parasites, Bacteria, Viruses, and Toxins</a:t>
            </a:r>
          </a:p>
          <a:p>
            <a:pPr lvl="1"/>
            <a:r>
              <a:rPr lang="en-US" dirty="0"/>
              <a:t>are infectious at various levels (or toxic: toxins)</a:t>
            </a:r>
          </a:p>
          <a:p>
            <a:r>
              <a:rPr lang="en-US" dirty="0"/>
              <a:t>Radiological and Nuclear materials</a:t>
            </a:r>
          </a:p>
          <a:p>
            <a:pPr lvl="1"/>
            <a:r>
              <a:rPr lang="en-US" dirty="0"/>
              <a:t>three main types of radiation: </a:t>
            </a:r>
            <a:r>
              <a:rPr lang="el-GR" dirty="0"/>
              <a:t>α</a:t>
            </a:r>
            <a:r>
              <a:rPr lang="en-US" dirty="0"/>
              <a:t>, </a:t>
            </a:r>
            <a:r>
              <a:rPr lang="el-GR" dirty="0"/>
              <a:t>β</a:t>
            </a:r>
            <a:r>
              <a:rPr lang="en-US" dirty="0"/>
              <a:t>, and </a:t>
            </a:r>
            <a:r>
              <a:rPr lang="el-GR" dirty="0"/>
              <a:t>γ</a:t>
            </a:r>
            <a:endParaRPr lang="en-US" dirty="0"/>
          </a:p>
          <a:p>
            <a:pPr lvl="1"/>
            <a:r>
              <a:rPr lang="en-US" dirty="0"/>
              <a:t>Penetration depth increases from </a:t>
            </a:r>
            <a:r>
              <a:rPr lang="el-GR" dirty="0"/>
              <a:t>α</a:t>
            </a:r>
            <a:r>
              <a:rPr lang="en-US" dirty="0"/>
              <a:t> to </a:t>
            </a:r>
            <a:r>
              <a:rPr lang="el-GR" dirty="0"/>
              <a:t>γ</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27</a:t>
            </a:fld>
            <a:endParaRPr lang="en-BE"/>
          </a:p>
        </p:txBody>
      </p:sp>
      <p:sp>
        <p:nvSpPr>
          <p:cNvPr id="7" name="Footer Placeholder 1">
            <a:extLst>
              <a:ext uri="{FF2B5EF4-FFF2-40B4-BE49-F238E27FC236}">
                <a16:creationId xmlns:a16="http://schemas.microsoft.com/office/drawing/2014/main" id="{A3D5261A-323D-4E61-BD51-E1BDC081EF1D}"/>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9833275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r>
              <a:rPr lang="da-DK"/>
              <a:t>Thank you for your attention</a:t>
            </a:r>
            <a:endParaRPr lang="en-US"/>
          </a:p>
        </p:txBody>
      </p:sp>
      <p:sp>
        <p:nvSpPr>
          <p:cNvPr id="4" name="Slide Number Placeholder 3"/>
          <p:cNvSpPr>
            <a:spLocks noGrp="1"/>
          </p:cNvSpPr>
          <p:nvPr>
            <p:ph type="sldNum" sz="quarter" idx="4"/>
          </p:nvPr>
        </p:nvSpPr>
        <p:spPr/>
        <p:txBody>
          <a:bodyPr/>
          <a:lstStyle/>
          <a:p>
            <a:fld id="{A814E660-BF25-4843-B2A0-93C6E2B6253B}" type="slidenum">
              <a:rPr lang="en-BE" smtClean="0"/>
              <a:pPr/>
              <a:t>28</a:t>
            </a:fld>
            <a:endParaRPr lang="en-BE"/>
          </a:p>
        </p:txBody>
      </p:sp>
      <p:pic>
        <p:nvPicPr>
          <p:cNvPr id="7" name="Picture 6"/>
          <p:cNvPicPr>
            <a:picLocks noChangeAspect="1"/>
          </p:cNvPicPr>
          <p:nvPr/>
        </p:nvPicPr>
        <p:blipFill>
          <a:blip r:embed="rId3"/>
          <a:stretch>
            <a:fillRect/>
          </a:stretch>
        </p:blipFill>
        <p:spPr>
          <a:xfrm flipH="1">
            <a:off x="5404932" y="1657351"/>
            <a:ext cx="1344036" cy="1496250"/>
          </a:xfrm>
          <a:prstGeom prst="rect">
            <a:avLst/>
          </a:prstGeom>
        </p:spPr>
      </p:pic>
      <p:sp>
        <p:nvSpPr>
          <p:cNvPr id="8" name="Footer Placeholder 1">
            <a:extLst>
              <a:ext uri="{FF2B5EF4-FFF2-40B4-BE49-F238E27FC236}">
                <a16:creationId xmlns:a16="http://schemas.microsoft.com/office/drawing/2014/main" id="{CC75790F-ADA8-42A8-917F-9743490841A3}"/>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40204388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762" y="806211"/>
            <a:ext cx="11184606" cy="582751"/>
          </a:xfrm>
        </p:spPr>
        <p:txBody>
          <a:bodyPr>
            <a:normAutofit fontScale="90000"/>
          </a:bodyPr>
          <a:lstStyle/>
          <a:p>
            <a:r>
              <a:rPr lang="en-US" dirty="0"/>
              <a:t>Classification, properties &amp; dispersion of CBRN agents</a:t>
            </a:r>
          </a:p>
        </p:txBody>
      </p:sp>
      <p:sp>
        <p:nvSpPr>
          <p:cNvPr id="3" name="Text Placeholder 2"/>
          <p:cNvSpPr>
            <a:spLocks noGrp="1"/>
          </p:cNvSpPr>
          <p:nvPr>
            <p:ph type="body" sz="quarter" idx="19"/>
          </p:nvPr>
        </p:nvSpPr>
        <p:spPr/>
        <p:txBody>
          <a:bodyPr>
            <a:normAutofit/>
          </a:bodyPr>
          <a:lstStyle/>
          <a:p>
            <a:pPr marL="88900" indent="0">
              <a:buNone/>
            </a:pPr>
            <a:r>
              <a:rPr lang="en-US" b="1"/>
              <a:t>Chemical agents</a:t>
            </a:r>
            <a:endParaRPr lang="en-US"/>
          </a:p>
        </p:txBody>
      </p:sp>
      <p:sp>
        <p:nvSpPr>
          <p:cNvPr id="4" name="Slide Number Placeholder 3"/>
          <p:cNvSpPr>
            <a:spLocks noGrp="1"/>
          </p:cNvSpPr>
          <p:nvPr>
            <p:ph type="sldNum" sz="quarter" idx="4"/>
          </p:nvPr>
        </p:nvSpPr>
        <p:spPr/>
        <p:txBody>
          <a:bodyPr/>
          <a:lstStyle/>
          <a:p>
            <a:fld id="{A814E660-BF25-4843-B2A0-93C6E2B6253B}" type="slidenum">
              <a:rPr lang="en-BE" smtClean="0"/>
              <a:pPr/>
              <a:t>3</a:t>
            </a:fld>
            <a:endParaRPr lang="en-BE"/>
          </a:p>
        </p:txBody>
      </p:sp>
      <p:sp>
        <p:nvSpPr>
          <p:cNvPr id="7" name="Text Placeholder 6"/>
          <p:cNvSpPr>
            <a:spLocks noGrp="1"/>
          </p:cNvSpPr>
          <p:nvPr>
            <p:ph type="body" sz="quarter" idx="22"/>
          </p:nvPr>
        </p:nvSpPr>
        <p:spPr>
          <a:xfrm>
            <a:off x="4433888" y="1408012"/>
            <a:ext cx="3348036" cy="2040039"/>
          </a:xfrm>
        </p:spPr>
        <p:txBody>
          <a:bodyPr>
            <a:normAutofit/>
          </a:bodyPr>
          <a:lstStyle/>
          <a:p>
            <a:pPr marL="88900" indent="0">
              <a:buNone/>
            </a:pPr>
            <a:r>
              <a:rPr lang="en-US" b="1"/>
              <a:t>Biological agents</a:t>
            </a:r>
            <a:endParaRPr lang="en-US"/>
          </a:p>
        </p:txBody>
      </p:sp>
      <p:sp>
        <p:nvSpPr>
          <p:cNvPr id="9" name="Text Placeholder 8"/>
          <p:cNvSpPr>
            <a:spLocks noGrp="1"/>
          </p:cNvSpPr>
          <p:nvPr>
            <p:ph type="body" sz="quarter" idx="24"/>
          </p:nvPr>
        </p:nvSpPr>
        <p:spPr>
          <a:xfrm>
            <a:off x="8101013" y="1408012"/>
            <a:ext cx="3622619" cy="2040039"/>
          </a:xfrm>
        </p:spPr>
        <p:txBody>
          <a:bodyPr>
            <a:normAutofit/>
          </a:bodyPr>
          <a:lstStyle/>
          <a:p>
            <a:pPr marL="88900" indent="0">
              <a:buNone/>
            </a:pPr>
            <a:r>
              <a:rPr lang="en-US" b="1" dirty="0"/>
              <a:t>Radiological and nuclear materials</a:t>
            </a:r>
          </a:p>
        </p:txBody>
      </p:sp>
      <p:pic>
        <p:nvPicPr>
          <p:cNvPr id="14" name="Picture 13">
            <a:extLst>
              <a:ext uri="{FF2B5EF4-FFF2-40B4-BE49-F238E27FC236}">
                <a16:creationId xmlns:a16="http://schemas.microsoft.com/office/drawing/2014/main" id="{01CF2B1B-4018-42B1-9D2B-0D0B69DBD7A9}"/>
              </a:ext>
            </a:extLst>
          </p:cNvPr>
          <p:cNvPicPr>
            <a:picLocks noChangeAspect="1"/>
          </p:cNvPicPr>
          <p:nvPr/>
        </p:nvPicPr>
        <p:blipFill rotWithShape="1">
          <a:blip r:embed="rId3">
            <a:extLst>
              <a:ext uri="{28A0092B-C50C-407E-A947-70E740481C1C}">
                <a14:useLocalDpi xmlns:a14="http://schemas.microsoft.com/office/drawing/2010/main" val="0"/>
              </a:ext>
            </a:extLst>
          </a:blip>
          <a:srcRect r="65959"/>
          <a:stretch/>
        </p:blipFill>
        <p:spPr>
          <a:xfrm>
            <a:off x="9287511" y="2243887"/>
            <a:ext cx="975038" cy="900000"/>
          </a:xfrm>
          <a:prstGeom prst="rect">
            <a:avLst/>
          </a:prstGeom>
        </p:spPr>
      </p:pic>
      <p:pic>
        <p:nvPicPr>
          <p:cNvPr id="16" name="Picture 15">
            <a:extLst>
              <a:ext uri="{FF2B5EF4-FFF2-40B4-BE49-F238E27FC236}">
                <a16:creationId xmlns:a16="http://schemas.microsoft.com/office/drawing/2014/main" id="{BD851FC5-758B-424A-86DA-543A32256601}"/>
              </a:ext>
            </a:extLst>
          </p:cNvPr>
          <p:cNvPicPr>
            <a:picLocks noChangeAspect="1"/>
          </p:cNvPicPr>
          <p:nvPr/>
        </p:nvPicPr>
        <p:blipFill rotWithShape="1">
          <a:blip r:embed="rId3">
            <a:extLst>
              <a:ext uri="{28A0092B-C50C-407E-A947-70E740481C1C}">
                <a14:useLocalDpi xmlns:a14="http://schemas.microsoft.com/office/drawing/2010/main" val="0"/>
              </a:ext>
            </a:extLst>
          </a:blip>
          <a:srcRect l="66505" r="1605"/>
          <a:stretch/>
        </p:blipFill>
        <p:spPr>
          <a:xfrm>
            <a:off x="1099768" y="2243887"/>
            <a:ext cx="928317" cy="900000"/>
          </a:xfrm>
          <a:prstGeom prst="rect">
            <a:avLst/>
          </a:prstGeom>
        </p:spPr>
      </p:pic>
      <p:pic>
        <p:nvPicPr>
          <p:cNvPr id="13" name="Graphic 12" descr="Flag">
            <a:extLst>
              <a:ext uri="{FF2B5EF4-FFF2-40B4-BE49-F238E27FC236}">
                <a16:creationId xmlns:a16="http://schemas.microsoft.com/office/drawing/2014/main" id="{D2BC72FE-9FE9-4819-A3D2-9FF63F1098B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723632" y="5821520"/>
            <a:ext cx="438763" cy="438763"/>
          </a:xfrm>
          <a:prstGeom prst="rect">
            <a:avLst/>
          </a:prstGeom>
        </p:spPr>
      </p:pic>
      <p:sp>
        <p:nvSpPr>
          <p:cNvPr id="18" name="Footer Placeholder 1">
            <a:extLst>
              <a:ext uri="{FF2B5EF4-FFF2-40B4-BE49-F238E27FC236}">
                <a16:creationId xmlns:a16="http://schemas.microsoft.com/office/drawing/2014/main" id="{63D7E1CA-66CB-452A-8D65-D021B75CB381}"/>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pic>
        <p:nvPicPr>
          <p:cNvPr id="317" name="Picture 316">
            <a:extLst>
              <a:ext uri="{FF2B5EF4-FFF2-40B4-BE49-F238E27FC236}">
                <a16:creationId xmlns:a16="http://schemas.microsoft.com/office/drawing/2014/main" id="{D75496F0-6C0B-4258-9B9F-7118572D770C}"/>
              </a:ext>
            </a:extLst>
          </p:cNvPr>
          <p:cNvPicPr>
            <a:picLocks noChangeAspect="1"/>
          </p:cNvPicPr>
          <p:nvPr/>
        </p:nvPicPr>
        <p:blipFill>
          <a:blip r:embed="rId6"/>
          <a:stretch>
            <a:fillRect/>
          </a:stretch>
        </p:blipFill>
        <p:spPr>
          <a:xfrm>
            <a:off x="2863397" y="3088150"/>
            <a:ext cx="6471373" cy="3086347"/>
          </a:xfrm>
          <a:prstGeom prst="rect">
            <a:avLst/>
          </a:prstGeom>
        </p:spPr>
      </p:pic>
      <p:pic>
        <p:nvPicPr>
          <p:cNvPr id="15" name="Picture 14">
            <a:extLst>
              <a:ext uri="{FF2B5EF4-FFF2-40B4-BE49-F238E27FC236}">
                <a16:creationId xmlns:a16="http://schemas.microsoft.com/office/drawing/2014/main" id="{199FD4DE-F752-416A-8E23-4BCE603424D6}"/>
              </a:ext>
            </a:extLst>
          </p:cNvPr>
          <p:cNvPicPr>
            <a:picLocks noChangeAspect="1"/>
          </p:cNvPicPr>
          <p:nvPr/>
        </p:nvPicPr>
        <p:blipFill rotWithShape="1">
          <a:blip r:embed="rId3">
            <a:extLst>
              <a:ext uri="{28A0092B-C50C-407E-A947-70E740481C1C}">
                <a14:useLocalDpi xmlns:a14="http://schemas.microsoft.com/office/drawing/2010/main" val="0"/>
              </a:ext>
            </a:extLst>
          </a:blip>
          <a:srcRect l="33450" r="32509"/>
          <a:stretch/>
        </p:blipFill>
        <p:spPr>
          <a:xfrm>
            <a:off x="5608481" y="2243887"/>
            <a:ext cx="975038" cy="900000"/>
          </a:xfrm>
          <a:prstGeom prst="rect">
            <a:avLst/>
          </a:prstGeom>
        </p:spPr>
      </p:pic>
      <p:pic>
        <p:nvPicPr>
          <p:cNvPr id="17" name="Picture 16">
            <a:extLst>
              <a:ext uri="{FF2B5EF4-FFF2-40B4-BE49-F238E27FC236}">
                <a16:creationId xmlns:a16="http://schemas.microsoft.com/office/drawing/2014/main" id="{4B1DC70A-F359-4314-A46A-5E671E69BBC0}"/>
              </a:ext>
            </a:extLst>
          </p:cNvPr>
          <p:cNvPicPr>
            <a:picLocks noChangeAspect="1"/>
          </p:cNvPicPr>
          <p:nvPr/>
        </p:nvPicPr>
        <p:blipFill rotWithShape="1">
          <a:blip r:embed="rId7">
            <a:extLst>
              <a:ext uri="{28A0092B-C50C-407E-A947-70E740481C1C}">
                <a14:useLocalDpi xmlns:a14="http://schemas.microsoft.com/office/drawing/2010/main" val="0"/>
              </a:ext>
            </a:extLst>
          </a:blip>
          <a:srcRect l="66824" t="2071" b="40015"/>
          <a:stretch/>
        </p:blipFill>
        <p:spPr>
          <a:xfrm>
            <a:off x="2313223" y="2242885"/>
            <a:ext cx="890806" cy="900000"/>
          </a:xfrm>
          <a:prstGeom prst="rect">
            <a:avLst/>
          </a:prstGeom>
        </p:spPr>
      </p:pic>
    </p:spTree>
    <p:extLst>
      <p:ext uri="{BB962C8B-B14F-4D97-AF65-F5344CB8AC3E}">
        <p14:creationId xmlns:p14="http://schemas.microsoft.com/office/powerpoint/2010/main" val="2800462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Chemical agents’ classification</a:t>
            </a:r>
            <a:endParaRPr lang="en-US" dirty="0"/>
          </a:p>
        </p:txBody>
      </p:sp>
      <p:sp>
        <p:nvSpPr>
          <p:cNvPr id="3" name="Text Placeholder 2"/>
          <p:cNvSpPr>
            <a:spLocks noGrp="1"/>
          </p:cNvSpPr>
          <p:nvPr>
            <p:ph type="body" sz="quarter" idx="15"/>
          </p:nvPr>
        </p:nvSpPr>
        <p:spPr/>
        <p:txBody>
          <a:bodyPr/>
          <a:lstStyle/>
          <a:p>
            <a:r>
              <a:rPr lang="en-US" dirty="0"/>
              <a:t>Classification of chemical agents is possible in various ways, for example:</a:t>
            </a:r>
          </a:p>
          <a:p>
            <a:pPr lvl="1"/>
            <a:r>
              <a:rPr lang="en-US" dirty="0"/>
              <a:t>Toxic Industrial Chemicals (</a:t>
            </a:r>
            <a:r>
              <a:rPr lang="en-US" dirty="0" err="1"/>
              <a:t>TICs</a:t>
            </a:r>
            <a:r>
              <a:rPr lang="en-US" dirty="0"/>
              <a:t>) versus Chemical Warfare Agents (CWAs)</a:t>
            </a:r>
          </a:p>
          <a:p>
            <a:pPr lvl="1"/>
            <a:r>
              <a:rPr lang="en-US" dirty="0"/>
              <a:t>Differentiation according to physical-chemical properties</a:t>
            </a:r>
          </a:p>
          <a:p>
            <a:pPr lvl="1"/>
            <a:r>
              <a:rPr lang="en-US" dirty="0"/>
              <a:t>Differentiation based on toxicity</a:t>
            </a:r>
          </a:p>
        </p:txBody>
      </p:sp>
      <p:sp>
        <p:nvSpPr>
          <p:cNvPr id="4" name="Slide Number Placeholder 3"/>
          <p:cNvSpPr>
            <a:spLocks noGrp="1"/>
          </p:cNvSpPr>
          <p:nvPr>
            <p:ph type="sldNum" sz="quarter" idx="4"/>
          </p:nvPr>
        </p:nvSpPr>
        <p:spPr/>
        <p:txBody>
          <a:bodyPr/>
          <a:lstStyle/>
          <a:p>
            <a:fld id="{A814E660-BF25-4843-B2A0-93C6E2B6253B}" type="slidenum">
              <a:rPr lang="en-BE" smtClean="0"/>
              <a:pPr/>
              <a:t>4</a:t>
            </a:fld>
            <a:endParaRPr lang="en-BE"/>
          </a:p>
        </p:txBody>
      </p:sp>
      <p:pic>
        <p:nvPicPr>
          <p:cNvPr id="10" name="Picture 9">
            <a:extLst>
              <a:ext uri="{FF2B5EF4-FFF2-40B4-BE49-F238E27FC236}">
                <a16:creationId xmlns:a16="http://schemas.microsoft.com/office/drawing/2014/main" id="{88A175CF-74C9-452A-BE27-A1180365F05C}"/>
              </a:ext>
            </a:extLst>
          </p:cNvPr>
          <p:cNvPicPr>
            <a:picLocks noChangeAspect="1"/>
          </p:cNvPicPr>
          <p:nvPr/>
        </p:nvPicPr>
        <p:blipFill rotWithShape="1">
          <a:blip r:embed="rId3">
            <a:extLst>
              <a:ext uri="{28A0092B-C50C-407E-A947-70E740481C1C}">
                <a14:useLocalDpi xmlns:a14="http://schemas.microsoft.com/office/drawing/2010/main" val="0"/>
              </a:ext>
            </a:extLst>
          </a:blip>
          <a:srcRect l="66505" r="1605"/>
          <a:stretch/>
        </p:blipFill>
        <p:spPr>
          <a:xfrm>
            <a:off x="3109910" y="3936492"/>
            <a:ext cx="928317" cy="900000"/>
          </a:xfrm>
          <a:prstGeom prst="rect">
            <a:avLst/>
          </a:prstGeom>
        </p:spPr>
      </p:pic>
      <p:pic>
        <p:nvPicPr>
          <p:cNvPr id="11" name="Picture 10">
            <a:extLst>
              <a:ext uri="{FF2B5EF4-FFF2-40B4-BE49-F238E27FC236}">
                <a16:creationId xmlns:a16="http://schemas.microsoft.com/office/drawing/2014/main" id="{34F838F9-BB90-4F6B-AE1A-522E4B4E61AC}"/>
              </a:ext>
            </a:extLst>
          </p:cNvPr>
          <p:cNvPicPr>
            <a:picLocks noChangeAspect="1"/>
          </p:cNvPicPr>
          <p:nvPr/>
        </p:nvPicPr>
        <p:blipFill rotWithShape="1">
          <a:blip r:embed="rId4">
            <a:extLst>
              <a:ext uri="{28A0092B-C50C-407E-A947-70E740481C1C}">
                <a14:useLocalDpi xmlns:a14="http://schemas.microsoft.com/office/drawing/2010/main" val="0"/>
              </a:ext>
            </a:extLst>
          </a:blip>
          <a:srcRect l="66824" t="2071" b="40015"/>
          <a:stretch/>
        </p:blipFill>
        <p:spPr>
          <a:xfrm>
            <a:off x="7884206" y="3936492"/>
            <a:ext cx="890806" cy="900000"/>
          </a:xfrm>
          <a:prstGeom prst="rect">
            <a:avLst/>
          </a:prstGeom>
        </p:spPr>
      </p:pic>
      <p:sp>
        <p:nvSpPr>
          <p:cNvPr id="14" name="Rectangle 13">
            <a:extLst>
              <a:ext uri="{FF2B5EF4-FFF2-40B4-BE49-F238E27FC236}">
                <a16:creationId xmlns:a16="http://schemas.microsoft.com/office/drawing/2014/main" id="{6C9F1605-17C6-4859-87E6-FD70B2697178}"/>
              </a:ext>
            </a:extLst>
          </p:cNvPr>
          <p:cNvSpPr/>
          <p:nvPr/>
        </p:nvSpPr>
        <p:spPr>
          <a:xfrm>
            <a:off x="1699021" y="4941747"/>
            <a:ext cx="3750095" cy="646331"/>
          </a:xfrm>
          <a:prstGeom prst="rect">
            <a:avLst/>
          </a:prstGeom>
        </p:spPr>
        <p:txBody>
          <a:bodyPr wrap="square">
            <a:spAutoFit/>
          </a:bodyPr>
          <a:lstStyle/>
          <a:p>
            <a:pPr algn="ctr"/>
            <a:r>
              <a:rPr lang="en-US"/>
              <a:t>Symbol for toxic chemicals</a:t>
            </a:r>
          </a:p>
          <a:p>
            <a:pPr algn="ctr"/>
            <a:r>
              <a:rPr lang="en-US"/>
              <a:t> (most TICs fall into this category)</a:t>
            </a:r>
          </a:p>
        </p:txBody>
      </p:sp>
      <p:sp>
        <p:nvSpPr>
          <p:cNvPr id="15" name="Rectangle 14">
            <a:extLst>
              <a:ext uri="{FF2B5EF4-FFF2-40B4-BE49-F238E27FC236}">
                <a16:creationId xmlns:a16="http://schemas.microsoft.com/office/drawing/2014/main" id="{9F266752-B231-4D70-9FA2-FF3BBAF16E76}"/>
              </a:ext>
            </a:extLst>
          </p:cNvPr>
          <p:cNvSpPr/>
          <p:nvPr/>
        </p:nvSpPr>
        <p:spPr>
          <a:xfrm>
            <a:off x="6760084" y="4941747"/>
            <a:ext cx="3139051" cy="646331"/>
          </a:xfrm>
          <a:prstGeom prst="rect">
            <a:avLst/>
          </a:prstGeom>
        </p:spPr>
        <p:txBody>
          <a:bodyPr wrap="square">
            <a:spAutoFit/>
          </a:bodyPr>
          <a:lstStyle/>
          <a:p>
            <a:pPr algn="ctr"/>
            <a:r>
              <a:rPr lang="en-US"/>
              <a:t>Symbol for chemical warfare agents (CWAs)</a:t>
            </a:r>
          </a:p>
        </p:txBody>
      </p:sp>
      <p:sp>
        <p:nvSpPr>
          <p:cNvPr id="13" name="Footer Placeholder 1">
            <a:extLst>
              <a:ext uri="{FF2B5EF4-FFF2-40B4-BE49-F238E27FC236}">
                <a16:creationId xmlns:a16="http://schemas.microsoft.com/office/drawing/2014/main" id="{4A0E21A4-2FCA-4C27-ABFD-B4DDA0E41259}"/>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248084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Toxicological Industrial Chemicals(TICs)</a:t>
            </a:r>
            <a:endParaRPr lang="en-US"/>
          </a:p>
        </p:txBody>
      </p:sp>
      <p:sp>
        <p:nvSpPr>
          <p:cNvPr id="3" name="Text Placeholder 2"/>
          <p:cNvSpPr>
            <a:spLocks noGrp="1"/>
          </p:cNvSpPr>
          <p:nvPr>
            <p:ph type="body" sz="quarter" idx="15"/>
          </p:nvPr>
        </p:nvSpPr>
        <p:spPr/>
        <p:txBody>
          <a:bodyPr/>
          <a:lstStyle/>
          <a:p>
            <a:pPr marL="88900" indent="0">
              <a:buNone/>
            </a:pPr>
            <a:r>
              <a:rPr lang="en-US"/>
              <a:t>TICs can be subdivided based on their (potential) effects.</a:t>
            </a:r>
          </a:p>
          <a:p>
            <a:endParaRPr lang="en-US"/>
          </a:p>
          <a:p>
            <a:pPr marL="88900" indent="0">
              <a:buNone/>
            </a:pPr>
            <a:r>
              <a:rPr lang="en-US"/>
              <a:t>For example:</a:t>
            </a:r>
          </a:p>
          <a:p>
            <a:r>
              <a:rPr lang="en-US"/>
              <a:t>Carcinogenic	(substance that may cause cancer)</a:t>
            </a:r>
          </a:p>
          <a:p>
            <a:r>
              <a:rPr lang="en-US"/>
              <a:t>Toxic		(substances that have </a:t>
            </a:r>
            <a:r>
              <a:rPr lang="en-US" dirty="0"/>
              <a:t>a</a:t>
            </a:r>
            <a:r>
              <a:rPr lang="en-US"/>
              <a:t> poisonous effect at low dose)</a:t>
            </a:r>
          </a:p>
          <a:p>
            <a:r>
              <a:rPr lang="en-US"/>
              <a:t>Corrosive		(substance that may cause </a:t>
            </a:r>
            <a:r>
              <a:rPr lang="en-US" dirty="0"/>
              <a:t>a</a:t>
            </a:r>
            <a:r>
              <a:rPr lang="en-US"/>
              <a:t> flash burn) </a:t>
            </a:r>
          </a:p>
          <a:p>
            <a:r>
              <a:rPr lang="en-US"/>
              <a:t>Flammable		(substance able to burn when ignited)</a:t>
            </a:r>
          </a:p>
          <a:p>
            <a:r>
              <a:rPr lang="en-US"/>
              <a:t>Explosive		(substance able to explode) </a:t>
            </a:r>
          </a:p>
        </p:txBody>
      </p:sp>
      <p:sp>
        <p:nvSpPr>
          <p:cNvPr id="4" name="Slide Number Placeholder 3"/>
          <p:cNvSpPr>
            <a:spLocks noGrp="1"/>
          </p:cNvSpPr>
          <p:nvPr>
            <p:ph type="sldNum" sz="quarter" idx="4"/>
          </p:nvPr>
        </p:nvSpPr>
        <p:spPr/>
        <p:txBody>
          <a:bodyPr/>
          <a:lstStyle/>
          <a:p>
            <a:fld id="{A814E660-BF25-4843-B2A0-93C6E2B6253B}" type="slidenum">
              <a:rPr lang="en-BE" smtClean="0"/>
              <a:pPr/>
              <a:t>5</a:t>
            </a:fld>
            <a:endParaRPr lang="en-BE"/>
          </a:p>
        </p:txBody>
      </p:sp>
      <p:pic>
        <p:nvPicPr>
          <p:cNvPr id="10" name="Picture 9">
            <a:extLst>
              <a:ext uri="{FF2B5EF4-FFF2-40B4-BE49-F238E27FC236}">
                <a16:creationId xmlns:a16="http://schemas.microsoft.com/office/drawing/2014/main" id="{88A175CF-74C9-452A-BE27-A1180365F05C}"/>
              </a:ext>
            </a:extLst>
          </p:cNvPr>
          <p:cNvPicPr>
            <a:picLocks noChangeAspect="1"/>
          </p:cNvPicPr>
          <p:nvPr/>
        </p:nvPicPr>
        <p:blipFill rotWithShape="1">
          <a:blip r:embed="rId3">
            <a:extLst>
              <a:ext uri="{28A0092B-C50C-407E-A947-70E740481C1C}">
                <a14:useLocalDpi xmlns:a14="http://schemas.microsoft.com/office/drawing/2010/main" val="0"/>
              </a:ext>
            </a:extLst>
          </a:blip>
          <a:srcRect l="66505" r="1605"/>
          <a:stretch/>
        </p:blipFill>
        <p:spPr>
          <a:xfrm>
            <a:off x="10284815" y="686112"/>
            <a:ext cx="928317" cy="900000"/>
          </a:xfrm>
          <a:prstGeom prst="rect">
            <a:avLst/>
          </a:prstGeom>
        </p:spPr>
      </p:pic>
      <p:sp>
        <p:nvSpPr>
          <p:cNvPr id="8" name="Footer Placeholder 1">
            <a:extLst>
              <a:ext uri="{FF2B5EF4-FFF2-40B4-BE49-F238E27FC236}">
                <a16:creationId xmlns:a16="http://schemas.microsoft.com/office/drawing/2014/main" id="{E228D371-7173-42FE-BEA3-A0F4CCB4EBC8}"/>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7421206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Chemical Warfare Agents (CWAs)</a:t>
            </a:r>
            <a:endParaRPr lang="en-US"/>
          </a:p>
        </p:txBody>
      </p:sp>
      <p:sp>
        <p:nvSpPr>
          <p:cNvPr id="3" name="Text Placeholder 2"/>
          <p:cNvSpPr>
            <a:spLocks noGrp="1"/>
          </p:cNvSpPr>
          <p:nvPr>
            <p:ph type="body" sz="quarter" idx="15"/>
          </p:nvPr>
        </p:nvSpPr>
        <p:spPr/>
        <p:txBody>
          <a:bodyPr>
            <a:normAutofit/>
          </a:bodyPr>
          <a:lstStyle/>
          <a:p>
            <a:pPr marL="88900" indent="0">
              <a:buNone/>
            </a:pPr>
            <a:r>
              <a:rPr lang="en-US"/>
              <a:t>CWAs can be subdivided based on their effect:</a:t>
            </a:r>
          </a:p>
          <a:p>
            <a:endParaRPr lang="en-US"/>
          </a:p>
          <a:p>
            <a:pPr marL="88900" indent="0">
              <a:buNone/>
            </a:pPr>
            <a:r>
              <a:rPr lang="en-US"/>
              <a:t>Blister agents (e.g. mustard gas): </a:t>
            </a:r>
          </a:p>
          <a:p>
            <a:r>
              <a:rPr lang="en-US"/>
              <a:t>Blistering of the skin</a:t>
            </a:r>
          </a:p>
          <a:p>
            <a:r>
              <a:rPr lang="en-US"/>
              <a:t>Damage to eyes, lungs, etc.</a:t>
            </a:r>
          </a:p>
          <a:p>
            <a:pPr marL="88900" indent="0">
              <a:buNone/>
            </a:pPr>
            <a:endParaRPr lang="en-US"/>
          </a:p>
          <a:p>
            <a:pPr marL="88900" indent="0">
              <a:buNone/>
            </a:pPr>
            <a:r>
              <a:rPr lang="en-US"/>
              <a:t>Blood agents (e.g. hydrogen cyanide): </a:t>
            </a:r>
          </a:p>
          <a:p>
            <a:r>
              <a:rPr lang="en-US"/>
              <a:t>Affects cell respiration (exchange of oxygen) </a:t>
            </a:r>
          </a:p>
          <a:p>
            <a:endParaRPr lang="en-US"/>
          </a:p>
        </p:txBody>
      </p:sp>
      <p:sp>
        <p:nvSpPr>
          <p:cNvPr id="4" name="Slide Number Placeholder 3"/>
          <p:cNvSpPr>
            <a:spLocks noGrp="1"/>
          </p:cNvSpPr>
          <p:nvPr>
            <p:ph type="sldNum" sz="quarter" idx="4"/>
          </p:nvPr>
        </p:nvSpPr>
        <p:spPr/>
        <p:txBody>
          <a:bodyPr/>
          <a:lstStyle/>
          <a:p>
            <a:fld id="{A814E660-BF25-4843-B2A0-93C6E2B6253B}" type="slidenum">
              <a:rPr lang="en-BE" smtClean="0"/>
              <a:pPr/>
              <a:t>6</a:t>
            </a:fld>
            <a:endParaRPr lang="en-BE"/>
          </a:p>
        </p:txBody>
      </p:sp>
      <p:pic>
        <p:nvPicPr>
          <p:cNvPr id="7" name="Picture 6">
            <a:extLst>
              <a:ext uri="{FF2B5EF4-FFF2-40B4-BE49-F238E27FC236}">
                <a16:creationId xmlns:a16="http://schemas.microsoft.com/office/drawing/2014/main" id="{FF371574-EC40-4E75-9962-B6451DCD6D37}"/>
              </a:ext>
            </a:extLst>
          </p:cNvPr>
          <p:cNvPicPr>
            <a:picLocks noChangeAspect="1"/>
          </p:cNvPicPr>
          <p:nvPr/>
        </p:nvPicPr>
        <p:blipFill rotWithShape="1">
          <a:blip r:embed="rId3">
            <a:extLst>
              <a:ext uri="{28A0092B-C50C-407E-A947-70E740481C1C}">
                <a14:useLocalDpi xmlns:a14="http://schemas.microsoft.com/office/drawing/2010/main" val="0"/>
              </a:ext>
            </a:extLst>
          </a:blip>
          <a:srcRect l="66824" t="2071" b="40015"/>
          <a:stretch/>
        </p:blipFill>
        <p:spPr>
          <a:xfrm>
            <a:off x="8525895" y="686112"/>
            <a:ext cx="890806" cy="900000"/>
          </a:xfrm>
          <a:prstGeom prst="rect">
            <a:avLst/>
          </a:prstGeom>
        </p:spPr>
      </p:pic>
      <p:pic>
        <p:nvPicPr>
          <p:cNvPr id="9" name="Picture 8">
            <a:extLst>
              <a:ext uri="{FF2B5EF4-FFF2-40B4-BE49-F238E27FC236}">
                <a16:creationId xmlns:a16="http://schemas.microsoft.com/office/drawing/2014/main" id="{F16B0825-4E43-4278-AA1F-54A85A5C4C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7372" y="2206158"/>
            <a:ext cx="4298657" cy="2865771"/>
          </a:xfrm>
          <a:prstGeom prst="rect">
            <a:avLst/>
          </a:prstGeom>
        </p:spPr>
      </p:pic>
      <p:sp>
        <p:nvSpPr>
          <p:cNvPr id="10" name="Footer Placeholder 1">
            <a:extLst>
              <a:ext uri="{FF2B5EF4-FFF2-40B4-BE49-F238E27FC236}">
                <a16:creationId xmlns:a16="http://schemas.microsoft.com/office/drawing/2014/main" id="{540E5AD5-D60C-4F77-87C6-37559A8DA93E}"/>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23932967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Chemical Warfare Agents (CWAs)</a:t>
            </a:r>
            <a:endParaRPr lang="en-US"/>
          </a:p>
        </p:txBody>
      </p:sp>
      <p:sp>
        <p:nvSpPr>
          <p:cNvPr id="3" name="Text Placeholder 2"/>
          <p:cNvSpPr>
            <a:spLocks noGrp="1"/>
          </p:cNvSpPr>
          <p:nvPr>
            <p:ph type="body" sz="quarter" idx="15"/>
          </p:nvPr>
        </p:nvSpPr>
        <p:spPr/>
        <p:txBody>
          <a:bodyPr>
            <a:normAutofit fontScale="92500" lnSpcReduction="10000"/>
          </a:bodyPr>
          <a:lstStyle/>
          <a:p>
            <a:pPr marL="88900" indent="0">
              <a:buNone/>
            </a:pPr>
            <a:r>
              <a:rPr lang="en-US"/>
              <a:t>CWAs can be subdivided based on their effects:</a:t>
            </a:r>
          </a:p>
          <a:p>
            <a:endParaRPr lang="en-US"/>
          </a:p>
          <a:p>
            <a:pPr marL="88900" indent="0">
              <a:buNone/>
            </a:pPr>
            <a:r>
              <a:rPr lang="en-US"/>
              <a:t>Choking agents (e.g. chlorine)</a:t>
            </a:r>
          </a:p>
          <a:p>
            <a:r>
              <a:rPr lang="en-US"/>
              <a:t>Affects the respiratory system (nose, throat &amp; lungs) </a:t>
            </a:r>
          </a:p>
          <a:p>
            <a:pPr marL="88900" indent="0">
              <a:buNone/>
            </a:pPr>
            <a:endParaRPr lang="en-US"/>
          </a:p>
          <a:p>
            <a:pPr marL="88900" indent="0">
              <a:buNone/>
            </a:pPr>
            <a:r>
              <a:rPr lang="en-US"/>
              <a:t>Nerve agents (e.g. VX, sarin)</a:t>
            </a:r>
          </a:p>
          <a:p>
            <a:r>
              <a:rPr lang="en-US"/>
              <a:t>Affects the central nervous system (e.g. muscle spasms)</a:t>
            </a:r>
          </a:p>
          <a:p>
            <a:pPr marL="88900" indent="0">
              <a:buNone/>
            </a:pPr>
            <a:endParaRPr lang="en-US"/>
          </a:p>
          <a:p>
            <a:pPr marL="88900" indent="0">
              <a:buNone/>
            </a:pPr>
            <a:r>
              <a:rPr lang="en-US"/>
              <a:t>Incapacitating agents (e.g. pepper spray)</a:t>
            </a:r>
          </a:p>
          <a:p>
            <a:r>
              <a:rPr lang="en-US"/>
              <a:t>Affects behaviour(e.g. burning sensation in the eyes)</a:t>
            </a:r>
          </a:p>
          <a:p>
            <a:pPr marL="88900" indent="0">
              <a:buNone/>
            </a:pPr>
            <a:endParaRPr lang="en-US"/>
          </a:p>
        </p:txBody>
      </p:sp>
      <p:sp>
        <p:nvSpPr>
          <p:cNvPr id="4" name="Slide Number Placeholder 3"/>
          <p:cNvSpPr>
            <a:spLocks noGrp="1"/>
          </p:cNvSpPr>
          <p:nvPr>
            <p:ph type="sldNum" sz="quarter" idx="4"/>
          </p:nvPr>
        </p:nvSpPr>
        <p:spPr/>
        <p:txBody>
          <a:bodyPr/>
          <a:lstStyle/>
          <a:p>
            <a:fld id="{A814E660-BF25-4843-B2A0-93C6E2B6253B}" type="slidenum">
              <a:rPr lang="en-BE" smtClean="0"/>
              <a:pPr/>
              <a:t>7</a:t>
            </a:fld>
            <a:endParaRPr lang="en-BE"/>
          </a:p>
        </p:txBody>
      </p:sp>
      <p:pic>
        <p:nvPicPr>
          <p:cNvPr id="7" name="Picture 6">
            <a:extLst>
              <a:ext uri="{FF2B5EF4-FFF2-40B4-BE49-F238E27FC236}">
                <a16:creationId xmlns:a16="http://schemas.microsoft.com/office/drawing/2014/main" id="{FF371574-EC40-4E75-9962-B6451DCD6D37}"/>
              </a:ext>
            </a:extLst>
          </p:cNvPr>
          <p:cNvPicPr>
            <a:picLocks noChangeAspect="1"/>
          </p:cNvPicPr>
          <p:nvPr/>
        </p:nvPicPr>
        <p:blipFill rotWithShape="1">
          <a:blip r:embed="rId3">
            <a:extLst>
              <a:ext uri="{28A0092B-C50C-407E-A947-70E740481C1C}">
                <a14:useLocalDpi xmlns:a14="http://schemas.microsoft.com/office/drawing/2010/main" val="0"/>
              </a:ext>
            </a:extLst>
          </a:blip>
          <a:srcRect l="66824" t="2071" b="40015"/>
          <a:stretch/>
        </p:blipFill>
        <p:spPr>
          <a:xfrm>
            <a:off x="8525895" y="686112"/>
            <a:ext cx="890806" cy="900000"/>
          </a:xfrm>
          <a:prstGeom prst="rect">
            <a:avLst/>
          </a:prstGeom>
        </p:spPr>
      </p:pic>
      <p:pic>
        <p:nvPicPr>
          <p:cNvPr id="9" name="Picture 8">
            <a:extLst>
              <a:ext uri="{FF2B5EF4-FFF2-40B4-BE49-F238E27FC236}">
                <a16:creationId xmlns:a16="http://schemas.microsoft.com/office/drawing/2014/main" id="{8EDB3F5A-96AD-4EA1-9F18-40ECC376FE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3193" y="1586112"/>
            <a:ext cx="3956563" cy="2786721"/>
          </a:xfrm>
          <a:prstGeom prst="rect">
            <a:avLst/>
          </a:prstGeom>
        </p:spPr>
      </p:pic>
      <p:sp>
        <p:nvSpPr>
          <p:cNvPr id="10" name="Footer Placeholder 1">
            <a:extLst>
              <a:ext uri="{FF2B5EF4-FFF2-40B4-BE49-F238E27FC236}">
                <a16:creationId xmlns:a16="http://schemas.microsoft.com/office/drawing/2014/main" id="{4F2953AB-E1A1-44E3-B886-11044B67E680}"/>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39269257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Physical chemical properties </a:t>
            </a:r>
            <a:endParaRPr lang="en-US"/>
          </a:p>
        </p:txBody>
      </p:sp>
      <p:sp>
        <p:nvSpPr>
          <p:cNvPr id="3" name="Text Placeholder 2"/>
          <p:cNvSpPr>
            <a:spLocks noGrp="1"/>
          </p:cNvSpPr>
          <p:nvPr>
            <p:ph type="body" sz="quarter" idx="15"/>
          </p:nvPr>
        </p:nvSpPr>
        <p:spPr>
          <a:xfrm>
            <a:off x="541538" y="1786072"/>
            <a:ext cx="11474000" cy="4301992"/>
          </a:xfrm>
        </p:spPr>
        <p:txBody>
          <a:bodyPr>
            <a:normAutofit/>
          </a:bodyPr>
          <a:lstStyle/>
          <a:p>
            <a:pPr marL="88900" indent="0">
              <a:buNone/>
            </a:pPr>
            <a:r>
              <a:rPr lang="en-GB"/>
              <a:t>Differences in physical-chemical properties lead to different behaviour ‘in the field’ </a:t>
            </a:r>
          </a:p>
          <a:p>
            <a:pPr marL="88900" indent="0">
              <a:buNone/>
            </a:pPr>
            <a:endParaRPr lang="en-GB"/>
          </a:p>
          <a:p>
            <a:pPr marL="88900" indent="0">
              <a:buNone/>
            </a:pPr>
            <a:r>
              <a:rPr lang="en-GB"/>
              <a:t>Examples of such properties are:</a:t>
            </a:r>
          </a:p>
          <a:p>
            <a:r>
              <a:rPr lang="en-GB"/>
              <a:t>Aggregation state (gas, liquid, solid at ‘field temperature’) </a:t>
            </a:r>
          </a:p>
          <a:p>
            <a:r>
              <a:rPr lang="en-GB"/>
              <a:t>Solubility		(quantity of substance that will disolve) </a:t>
            </a:r>
          </a:p>
          <a:p>
            <a:r>
              <a:rPr lang="en-GB"/>
              <a:t>Volatility		(maximum concentration in a closed space)</a:t>
            </a:r>
          </a:p>
        </p:txBody>
      </p:sp>
      <p:sp>
        <p:nvSpPr>
          <p:cNvPr id="4" name="Slide Number Placeholder 3"/>
          <p:cNvSpPr>
            <a:spLocks noGrp="1"/>
          </p:cNvSpPr>
          <p:nvPr>
            <p:ph type="sldNum" sz="quarter" idx="4"/>
          </p:nvPr>
        </p:nvSpPr>
        <p:spPr/>
        <p:txBody>
          <a:bodyPr/>
          <a:lstStyle/>
          <a:p>
            <a:fld id="{A814E660-BF25-4843-B2A0-93C6E2B6253B}" type="slidenum">
              <a:rPr lang="en-BE" smtClean="0"/>
              <a:pPr/>
              <a:t>8</a:t>
            </a:fld>
            <a:endParaRPr lang="en-BE" dirty="0"/>
          </a:p>
        </p:txBody>
      </p:sp>
      <p:sp>
        <p:nvSpPr>
          <p:cNvPr id="9" name="Footer Placeholder 1">
            <a:extLst>
              <a:ext uri="{FF2B5EF4-FFF2-40B4-BE49-F238E27FC236}">
                <a16:creationId xmlns:a16="http://schemas.microsoft.com/office/drawing/2014/main" id="{69131A42-401E-4469-898E-A9F67CB2641B}"/>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grpSp>
        <p:nvGrpSpPr>
          <p:cNvPr id="8" name="Group 7">
            <a:extLst>
              <a:ext uri="{FF2B5EF4-FFF2-40B4-BE49-F238E27FC236}">
                <a16:creationId xmlns:a16="http://schemas.microsoft.com/office/drawing/2014/main" id="{34E56C15-E3A6-46A6-B64B-003AD6820CCA}"/>
              </a:ext>
            </a:extLst>
          </p:cNvPr>
          <p:cNvGrpSpPr/>
          <p:nvPr/>
        </p:nvGrpSpPr>
        <p:grpSpPr>
          <a:xfrm>
            <a:off x="8767721" y="2989084"/>
            <a:ext cx="3274679" cy="3294779"/>
            <a:chOff x="4852333" y="1494572"/>
            <a:chExt cx="3274679" cy="3294779"/>
          </a:xfrm>
        </p:grpSpPr>
        <p:sp>
          <p:nvSpPr>
            <p:cNvPr id="10" name="Oval 9">
              <a:extLst>
                <a:ext uri="{FF2B5EF4-FFF2-40B4-BE49-F238E27FC236}">
                  <a16:creationId xmlns:a16="http://schemas.microsoft.com/office/drawing/2014/main" id="{301CB61E-A875-477A-B22B-05B4A8C42A1F}"/>
                </a:ext>
              </a:extLst>
            </p:cNvPr>
            <p:cNvSpPr/>
            <p:nvPr/>
          </p:nvSpPr>
          <p:spPr>
            <a:xfrm>
              <a:off x="5992676" y="1494572"/>
              <a:ext cx="768350" cy="768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a:t>GAS</a:t>
              </a:r>
            </a:p>
          </p:txBody>
        </p:sp>
        <p:sp>
          <p:nvSpPr>
            <p:cNvPr id="11" name="Oval 10">
              <a:extLst>
                <a:ext uri="{FF2B5EF4-FFF2-40B4-BE49-F238E27FC236}">
                  <a16:creationId xmlns:a16="http://schemas.microsoft.com/office/drawing/2014/main" id="{CA5EE792-BE50-439D-8635-88AE2EAA985F}"/>
                </a:ext>
              </a:extLst>
            </p:cNvPr>
            <p:cNvSpPr/>
            <p:nvPr/>
          </p:nvSpPr>
          <p:spPr>
            <a:xfrm>
              <a:off x="4940531" y="3533830"/>
              <a:ext cx="768350" cy="768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a:t>LIQUID</a:t>
              </a:r>
            </a:p>
          </p:txBody>
        </p:sp>
        <p:sp>
          <p:nvSpPr>
            <p:cNvPr id="12" name="Oval 11">
              <a:extLst>
                <a:ext uri="{FF2B5EF4-FFF2-40B4-BE49-F238E27FC236}">
                  <a16:creationId xmlns:a16="http://schemas.microsoft.com/office/drawing/2014/main" id="{5A2934FF-9DF5-4A1F-89DE-5AE5E921FB60}"/>
                </a:ext>
              </a:extLst>
            </p:cNvPr>
            <p:cNvSpPr/>
            <p:nvPr/>
          </p:nvSpPr>
          <p:spPr>
            <a:xfrm>
              <a:off x="7189963" y="3461712"/>
              <a:ext cx="768350" cy="768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a:t>SOLID</a:t>
              </a:r>
            </a:p>
          </p:txBody>
        </p:sp>
        <p:cxnSp>
          <p:nvCxnSpPr>
            <p:cNvPr id="13" name="Straight Arrow Connector 12">
              <a:extLst>
                <a:ext uri="{FF2B5EF4-FFF2-40B4-BE49-F238E27FC236}">
                  <a16:creationId xmlns:a16="http://schemas.microsoft.com/office/drawing/2014/main" id="{CB42349E-9987-4594-B6BC-8B6F2FB871D9}"/>
                </a:ext>
              </a:extLst>
            </p:cNvPr>
            <p:cNvCxnSpPr/>
            <p:nvPr/>
          </p:nvCxnSpPr>
          <p:spPr>
            <a:xfrm flipV="1">
              <a:off x="5632993" y="2365828"/>
              <a:ext cx="653143" cy="11680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D09DA96-DFF7-4453-8256-93E794337C7E}"/>
                </a:ext>
              </a:extLst>
            </p:cNvPr>
            <p:cNvSpPr txBox="1"/>
            <p:nvPr/>
          </p:nvSpPr>
          <p:spPr>
            <a:xfrm rot="17991706">
              <a:off x="5558034" y="2743172"/>
              <a:ext cx="1163558" cy="261610"/>
            </a:xfrm>
            <a:prstGeom prst="rect">
              <a:avLst/>
            </a:prstGeom>
            <a:noFill/>
          </p:spPr>
          <p:txBody>
            <a:bodyPr wrap="square" rtlCol="0">
              <a:spAutoFit/>
            </a:bodyPr>
            <a:lstStyle/>
            <a:p>
              <a:pPr algn="ctr"/>
              <a:r>
                <a:rPr lang="en-GB" sz="1100">
                  <a:solidFill>
                    <a:schemeClr val="accent1"/>
                  </a:solidFill>
                </a:rPr>
                <a:t>Evaporation</a:t>
              </a:r>
            </a:p>
          </p:txBody>
        </p:sp>
        <p:sp>
          <p:nvSpPr>
            <p:cNvPr id="15" name="TextBox 14">
              <a:extLst>
                <a:ext uri="{FF2B5EF4-FFF2-40B4-BE49-F238E27FC236}">
                  <a16:creationId xmlns:a16="http://schemas.microsoft.com/office/drawing/2014/main" id="{FA18CC53-1EEF-4825-A713-302761B1C9EC}"/>
                </a:ext>
              </a:extLst>
            </p:cNvPr>
            <p:cNvSpPr txBox="1"/>
            <p:nvPr/>
          </p:nvSpPr>
          <p:spPr>
            <a:xfrm rot="17991706">
              <a:off x="5146038" y="2634674"/>
              <a:ext cx="1163558" cy="261610"/>
            </a:xfrm>
            <a:prstGeom prst="rect">
              <a:avLst/>
            </a:prstGeom>
            <a:noFill/>
          </p:spPr>
          <p:txBody>
            <a:bodyPr wrap="square" rtlCol="0">
              <a:spAutoFit/>
            </a:bodyPr>
            <a:lstStyle/>
            <a:p>
              <a:pPr algn="ctr"/>
              <a:r>
                <a:rPr lang="en-GB" sz="1100">
                  <a:solidFill>
                    <a:schemeClr val="accent2"/>
                  </a:solidFill>
                </a:rPr>
                <a:t>Condensation</a:t>
              </a:r>
            </a:p>
          </p:txBody>
        </p:sp>
        <p:cxnSp>
          <p:nvCxnSpPr>
            <p:cNvPr id="16" name="Straight Arrow Connector 15">
              <a:extLst>
                <a:ext uri="{FF2B5EF4-FFF2-40B4-BE49-F238E27FC236}">
                  <a16:creationId xmlns:a16="http://schemas.microsoft.com/office/drawing/2014/main" id="{B56CC6E3-7BD5-4940-BA8E-C13B15BC3FA3}"/>
                </a:ext>
              </a:extLst>
            </p:cNvPr>
            <p:cNvCxnSpPr/>
            <p:nvPr/>
          </p:nvCxnSpPr>
          <p:spPr>
            <a:xfrm flipH="1">
              <a:off x="5444308" y="2262922"/>
              <a:ext cx="686621" cy="118072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9E97BC1-3D22-4DB9-ADD0-B9366693DC41}"/>
                </a:ext>
              </a:extLst>
            </p:cNvPr>
            <p:cNvCxnSpPr/>
            <p:nvPr/>
          </p:nvCxnSpPr>
          <p:spPr>
            <a:xfrm>
              <a:off x="6786042" y="2276669"/>
              <a:ext cx="649835" cy="1130921"/>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D9D463C4-A513-4F22-BECC-FA071C330A67}"/>
                </a:ext>
              </a:extLst>
            </p:cNvPr>
            <p:cNvSpPr txBox="1"/>
            <p:nvPr/>
          </p:nvSpPr>
          <p:spPr>
            <a:xfrm rot="3642707">
              <a:off x="6773135" y="2516783"/>
              <a:ext cx="1163558" cy="430887"/>
            </a:xfrm>
            <a:prstGeom prst="rect">
              <a:avLst/>
            </a:prstGeom>
            <a:noFill/>
          </p:spPr>
          <p:txBody>
            <a:bodyPr wrap="square" rtlCol="0">
              <a:spAutoFit/>
            </a:bodyPr>
            <a:lstStyle/>
            <a:p>
              <a:pPr algn="ctr"/>
              <a:r>
                <a:rPr lang="en-GB" sz="1100">
                  <a:solidFill>
                    <a:schemeClr val="accent2"/>
                  </a:solidFill>
                </a:rPr>
                <a:t>Sublimation (Condensation)</a:t>
              </a:r>
            </a:p>
          </p:txBody>
        </p:sp>
        <p:sp>
          <p:nvSpPr>
            <p:cNvPr id="19" name="TextBox 18">
              <a:extLst>
                <a:ext uri="{FF2B5EF4-FFF2-40B4-BE49-F238E27FC236}">
                  <a16:creationId xmlns:a16="http://schemas.microsoft.com/office/drawing/2014/main" id="{5ADC505E-C056-40A6-84DD-87F3929B365E}"/>
                </a:ext>
              </a:extLst>
            </p:cNvPr>
            <p:cNvSpPr txBox="1"/>
            <p:nvPr/>
          </p:nvSpPr>
          <p:spPr>
            <a:xfrm rot="3553214">
              <a:off x="6204262" y="2814809"/>
              <a:ext cx="1163558" cy="430887"/>
            </a:xfrm>
            <a:prstGeom prst="rect">
              <a:avLst/>
            </a:prstGeom>
            <a:noFill/>
          </p:spPr>
          <p:txBody>
            <a:bodyPr wrap="square" rtlCol="0">
              <a:spAutoFit/>
            </a:bodyPr>
            <a:lstStyle/>
            <a:p>
              <a:pPr algn="ctr"/>
              <a:r>
                <a:rPr lang="en-GB" sz="1100">
                  <a:solidFill>
                    <a:schemeClr val="accent1"/>
                  </a:solidFill>
                </a:rPr>
                <a:t>Sublimation</a:t>
              </a:r>
            </a:p>
            <a:p>
              <a:pPr algn="ctr"/>
              <a:r>
                <a:rPr lang="en-GB" sz="1100">
                  <a:solidFill>
                    <a:schemeClr val="accent1"/>
                  </a:solidFill>
                </a:rPr>
                <a:t>(Evaporation)</a:t>
              </a:r>
            </a:p>
          </p:txBody>
        </p:sp>
        <p:cxnSp>
          <p:nvCxnSpPr>
            <p:cNvPr id="20" name="Straight Arrow Connector 19">
              <a:extLst>
                <a:ext uri="{FF2B5EF4-FFF2-40B4-BE49-F238E27FC236}">
                  <a16:creationId xmlns:a16="http://schemas.microsoft.com/office/drawing/2014/main" id="{BB63F93C-48A5-4190-AEE4-A7E94C146784}"/>
                </a:ext>
              </a:extLst>
            </p:cNvPr>
            <p:cNvCxnSpPr/>
            <p:nvPr/>
          </p:nvCxnSpPr>
          <p:spPr>
            <a:xfrm flipH="1" flipV="1">
              <a:off x="6578529" y="2358348"/>
              <a:ext cx="694653" cy="1175482"/>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A28AC7F-C3ED-4C6E-8789-8D7951E53BC7}"/>
                </a:ext>
              </a:extLst>
            </p:cNvPr>
            <p:cNvCxnSpPr/>
            <p:nvPr/>
          </p:nvCxnSpPr>
          <p:spPr>
            <a:xfrm flipH="1">
              <a:off x="5812589" y="3845887"/>
              <a:ext cx="1238995"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04DF17F-77F3-4288-96C9-9D577F6DC36C}"/>
                </a:ext>
              </a:extLst>
            </p:cNvPr>
            <p:cNvCxnSpPr/>
            <p:nvPr/>
          </p:nvCxnSpPr>
          <p:spPr>
            <a:xfrm>
              <a:off x="5787618" y="4021001"/>
              <a:ext cx="1271404"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02D2364-39B3-48A4-9BA5-015253C038CB}"/>
                </a:ext>
              </a:extLst>
            </p:cNvPr>
            <p:cNvSpPr txBox="1"/>
            <p:nvPr/>
          </p:nvSpPr>
          <p:spPr>
            <a:xfrm>
              <a:off x="6097062" y="3603951"/>
              <a:ext cx="663964" cy="261610"/>
            </a:xfrm>
            <a:prstGeom prst="rect">
              <a:avLst/>
            </a:prstGeom>
            <a:noFill/>
          </p:spPr>
          <p:txBody>
            <a:bodyPr wrap="none" rtlCol="0">
              <a:spAutoFit/>
            </a:bodyPr>
            <a:lstStyle/>
            <a:p>
              <a:r>
                <a:rPr lang="en-GB" sz="1100">
                  <a:solidFill>
                    <a:schemeClr val="accent1"/>
                  </a:solidFill>
                </a:rPr>
                <a:t>Melting</a:t>
              </a:r>
            </a:p>
          </p:txBody>
        </p:sp>
        <p:sp>
          <p:nvSpPr>
            <p:cNvPr id="24" name="TextBox 23">
              <a:extLst>
                <a:ext uri="{FF2B5EF4-FFF2-40B4-BE49-F238E27FC236}">
                  <a16:creationId xmlns:a16="http://schemas.microsoft.com/office/drawing/2014/main" id="{08E182A9-3850-4F17-8C89-8FB638F845A5}"/>
                </a:ext>
              </a:extLst>
            </p:cNvPr>
            <p:cNvSpPr txBox="1"/>
            <p:nvPr/>
          </p:nvSpPr>
          <p:spPr>
            <a:xfrm>
              <a:off x="6097062" y="3997628"/>
              <a:ext cx="712054" cy="261610"/>
            </a:xfrm>
            <a:prstGeom prst="rect">
              <a:avLst/>
            </a:prstGeom>
            <a:noFill/>
          </p:spPr>
          <p:txBody>
            <a:bodyPr wrap="none" rtlCol="0">
              <a:spAutoFit/>
            </a:bodyPr>
            <a:lstStyle/>
            <a:p>
              <a:r>
                <a:rPr lang="en-GB" sz="1100">
                  <a:solidFill>
                    <a:schemeClr val="accent2"/>
                  </a:solidFill>
                </a:rPr>
                <a:t>Freezing</a:t>
              </a:r>
            </a:p>
          </p:txBody>
        </p:sp>
        <p:sp>
          <p:nvSpPr>
            <p:cNvPr id="25" name="TextBox 24">
              <a:extLst>
                <a:ext uri="{FF2B5EF4-FFF2-40B4-BE49-F238E27FC236}">
                  <a16:creationId xmlns:a16="http://schemas.microsoft.com/office/drawing/2014/main" id="{93722B95-48E4-44AE-87CB-9DE37630EC60}"/>
                </a:ext>
              </a:extLst>
            </p:cNvPr>
            <p:cNvSpPr txBox="1"/>
            <p:nvPr/>
          </p:nvSpPr>
          <p:spPr>
            <a:xfrm>
              <a:off x="4958837" y="4302952"/>
              <a:ext cx="3168175" cy="307777"/>
            </a:xfrm>
            <a:prstGeom prst="rect">
              <a:avLst/>
            </a:prstGeom>
            <a:noFill/>
          </p:spPr>
          <p:txBody>
            <a:bodyPr wrap="none" rtlCol="0">
              <a:spAutoFit/>
            </a:bodyPr>
            <a:lstStyle/>
            <a:p>
              <a:r>
                <a:rPr lang="en-GB" sz="1400" b="1">
                  <a:solidFill>
                    <a:schemeClr val="accent2"/>
                  </a:solidFill>
                </a:rPr>
                <a:t>Exothermic Process (Gives off heat)</a:t>
              </a:r>
            </a:p>
          </p:txBody>
        </p:sp>
        <p:sp>
          <p:nvSpPr>
            <p:cNvPr id="26" name="TextBox 25">
              <a:extLst>
                <a:ext uri="{FF2B5EF4-FFF2-40B4-BE49-F238E27FC236}">
                  <a16:creationId xmlns:a16="http://schemas.microsoft.com/office/drawing/2014/main" id="{6C0F4511-F893-41C2-857A-E02F9E67C94C}"/>
                </a:ext>
              </a:extLst>
            </p:cNvPr>
            <p:cNvSpPr txBox="1"/>
            <p:nvPr/>
          </p:nvSpPr>
          <p:spPr>
            <a:xfrm>
              <a:off x="4852333" y="4481574"/>
              <a:ext cx="3274679" cy="307777"/>
            </a:xfrm>
            <a:prstGeom prst="rect">
              <a:avLst/>
            </a:prstGeom>
            <a:noFill/>
          </p:spPr>
          <p:txBody>
            <a:bodyPr wrap="none" rtlCol="0">
              <a:spAutoFit/>
            </a:bodyPr>
            <a:lstStyle/>
            <a:p>
              <a:r>
                <a:rPr lang="en-GB" sz="1400" b="1">
                  <a:solidFill>
                    <a:schemeClr val="accent1"/>
                  </a:solidFill>
                </a:rPr>
                <a:t>Endothermic Process (Requires heat)</a:t>
              </a:r>
            </a:p>
          </p:txBody>
        </p:sp>
      </p:grpSp>
    </p:spTree>
    <p:extLst>
      <p:ext uri="{BB962C8B-B14F-4D97-AF65-F5344CB8AC3E}">
        <p14:creationId xmlns:p14="http://schemas.microsoft.com/office/powerpoint/2010/main" val="13150008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069433" y="2254251"/>
            <a:ext cx="9930062" cy="2352674"/>
          </a:xfrm>
        </p:spPr>
        <p:txBody>
          <a:bodyPr>
            <a:normAutofit/>
          </a:bodyPr>
          <a:lstStyle/>
          <a:p>
            <a:r>
              <a:rPr lang="en-US" b="1"/>
              <a:t>Toxicity:</a:t>
            </a:r>
            <a:br>
              <a:rPr lang="en-US"/>
            </a:br>
            <a:r>
              <a:rPr lang="en-US"/>
              <a:t>What makes a (chemical) substance toxic? </a:t>
            </a:r>
          </a:p>
        </p:txBody>
      </p:sp>
      <p:sp>
        <p:nvSpPr>
          <p:cNvPr id="3" name="Slide Number Placeholder 2"/>
          <p:cNvSpPr>
            <a:spLocks noGrp="1"/>
          </p:cNvSpPr>
          <p:nvPr>
            <p:ph type="sldNum" sz="quarter" idx="4"/>
          </p:nvPr>
        </p:nvSpPr>
        <p:spPr/>
        <p:txBody>
          <a:bodyPr/>
          <a:lstStyle/>
          <a:p>
            <a:fld id="{A814E660-BF25-4843-B2A0-93C6E2B6253B}" type="slidenum">
              <a:rPr lang="en-BE" smtClean="0"/>
              <a:pPr/>
              <a:t>9</a:t>
            </a:fld>
            <a:endParaRPr lang="en-BE"/>
          </a:p>
        </p:txBody>
      </p:sp>
      <p:sp>
        <p:nvSpPr>
          <p:cNvPr id="8" name="Footer Placeholder 1">
            <a:extLst>
              <a:ext uri="{FF2B5EF4-FFF2-40B4-BE49-F238E27FC236}">
                <a16:creationId xmlns:a16="http://schemas.microsoft.com/office/drawing/2014/main" id="{0C7A73BE-E2F6-4AE1-A2FD-1B26C1781AE8}"/>
              </a:ext>
            </a:extLst>
          </p:cNvPr>
          <p:cNvSpPr txBox="1">
            <a:spLocks/>
          </p:cNvSpPr>
          <p:nvPr/>
        </p:nvSpPr>
        <p:spPr>
          <a:xfrm>
            <a:off x="452927" y="6479664"/>
            <a:ext cx="10776247" cy="14848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b="1" dirty="0"/>
              <a:t>Melody Presentation: 2.1.1 Classification, properties, dispersion (including explosives), signs and triggers, etc.</a:t>
            </a:r>
          </a:p>
        </p:txBody>
      </p:sp>
    </p:spTree>
    <p:extLst>
      <p:ext uri="{BB962C8B-B14F-4D97-AF65-F5344CB8AC3E}">
        <p14:creationId xmlns:p14="http://schemas.microsoft.com/office/powerpoint/2010/main" val="16105284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515151"/>
      </a:dk2>
      <a:lt2>
        <a:srgbClr val="E7E6E6"/>
      </a:lt2>
      <a:accent1>
        <a:srgbClr val="023B7E"/>
      </a:accent1>
      <a:accent2>
        <a:srgbClr val="8CD3F6"/>
      </a:accent2>
      <a:accent3>
        <a:srgbClr val="035ECD"/>
      </a:accent3>
      <a:accent4>
        <a:srgbClr val="1FA8ED"/>
      </a:accent4>
      <a:accent5>
        <a:srgbClr val="D2EDFB"/>
      </a:accent5>
      <a:accent6>
        <a:srgbClr val="87BCFD"/>
      </a:accent6>
      <a:hlink>
        <a:srgbClr val="4C9BFC"/>
      </a:hlink>
      <a:folHlink>
        <a:srgbClr val="B3D5FD"/>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11431</TotalTime>
  <Words>9538</Words>
  <Application>Microsoft Office PowerPoint</Application>
  <PresentationFormat>Widescreen</PresentationFormat>
  <Paragraphs>823</Paragraphs>
  <Slides>28</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FranklinGotTExtCon</vt:lpstr>
      <vt:lpstr>Georgia</vt:lpstr>
      <vt:lpstr>Segoe UI</vt:lpstr>
      <vt:lpstr>Segoe UI Semibold</vt:lpstr>
      <vt:lpstr>Verdana</vt:lpstr>
      <vt:lpstr>Office Theme</vt:lpstr>
      <vt:lpstr>Module 2 CBRN basics</vt:lpstr>
      <vt:lpstr>Learning objective</vt:lpstr>
      <vt:lpstr>Classification, properties &amp; dispersion of CBRN agents</vt:lpstr>
      <vt:lpstr>Chemical agents’ classification</vt:lpstr>
      <vt:lpstr>Toxicological Industrial Chemicals(TICs)</vt:lpstr>
      <vt:lpstr>Chemical Warfare Agents (CWAs)</vt:lpstr>
      <vt:lpstr>Chemical Warfare Agents (CWAs)</vt:lpstr>
      <vt:lpstr>Physical chemical properties </vt:lpstr>
      <vt:lpstr>Toxicity: What makes a (chemical) substance toxic? </vt:lpstr>
      <vt:lpstr>Toxicity</vt:lpstr>
      <vt:lpstr>Biological agents</vt:lpstr>
      <vt:lpstr>Biological agents: parasites</vt:lpstr>
      <vt:lpstr>Biological agents: bacteria</vt:lpstr>
      <vt:lpstr>Biological agents: viruses</vt:lpstr>
      <vt:lpstr>Biological agents: toxins</vt:lpstr>
      <vt:lpstr>Properties of Biological agents</vt:lpstr>
      <vt:lpstr>Properties of Biological agents</vt:lpstr>
      <vt:lpstr>Properties of Biological agents</vt:lpstr>
      <vt:lpstr>Epidemics</vt:lpstr>
      <vt:lpstr>Biological weapons</vt:lpstr>
      <vt:lpstr>Biological weapons</vt:lpstr>
      <vt:lpstr>Radioactivity </vt:lpstr>
      <vt:lpstr>Radioactivity</vt:lpstr>
      <vt:lpstr>Properties of Radiation</vt:lpstr>
      <vt:lpstr>Classification of Radioactive Isotopes</vt:lpstr>
      <vt:lpstr>Sources and materials</vt:lpstr>
      <vt:lpstr>Take home message</vt:lpstr>
      <vt:lpstr>PowerPoint Presentation</vt:lpstr>
    </vt:vector>
  </TitlesOfParts>
  <Company>SCK 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Dillen Roel</dc:creator>
  <cp:lastModifiedBy>Peter den Outer</cp:lastModifiedBy>
  <cp:revision>701</cp:revision>
  <cp:lastPrinted>2020-01-20T09:16:47Z</cp:lastPrinted>
  <dcterms:created xsi:type="dcterms:W3CDTF">2019-10-21T09:10:33Z</dcterms:created>
  <dcterms:modified xsi:type="dcterms:W3CDTF">2022-11-16T10:17:47Z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ID">
    <vt:lpwstr>36860591</vt:lpwstr>
  </property>
  <property fmtid="{D5CDD505-2E9C-101B-9397-08002B2CF9AE}" pid="4" name="Name">
    <vt:lpwstr>PowerPoint Presentation with sample slides.pptx</vt:lpwstr>
  </property>
  <property fmtid="{D5CDD505-2E9C-101B-9397-08002B2CF9AE}" pid="5" name="SuppMarkings">
    <vt:lpwstr> </vt:lpwstr>
  </property>
  <property fmtid="{D5CDD505-2E9C-101B-9397-08002B2CF9AE}" pid="6" name="Security Clearance">
    <vt:lpwstr> </vt:lpwstr>
  </property>
  <property fmtid="{D5CDD505-2E9C-101B-9397-08002B2CF9AE}" pid="7" name="HyperLink">
    <vt:lpwstr>https://ecm.sckcen.be/OTCS/llisapi.dll/open/36860591</vt:lpwstr>
  </property>
  <property fmtid="{D5CDD505-2E9C-101B-9397-08002B2CF9AE}" pid="8" name="Common Attributes_Reference Number">
    <vt:lpwstr>&lt;generated automatically&gt;</vt:lpwstr>
  </property>
  <property fmtid="{D5CDD505-2E9C-101B-9397-08002B2CF9AE}" pid="9" name="Common Attributes_Short Reference">
    <vt:lpwstr>&lt;generated automatically&gt;</vt:lpwstr>
  </property>
  <property fmtid="{D5CDD505-2E9C-101B-9397-08002B2CF9AE}" pid="10" name="Common Attributes_Alternative Reference">
    <vt:lpwstr> </vt:lpwstr>
  </property>
  <property fmtid="{D5CDD505-2E9C-101B-9397-08002B2CF9AE}" pid="11" name="Common Attributes_Document Type">
    <vt:lpwstr>Presentation</vt:lpwstr>
  </property>
  <property fmtid="{D5CDD505-2E9C-101B-9397-08002B2CF9AE}" pid="12" name="Common Attributes_Author_Author Name">
    <vt:lpwstr>&lt;default creator&gt;</vt:lpwstr>
  </property>
  <property fmtid="{D5CDD505-2E9C-101B-9397-08002B2CF9AE}" pid="13" name="Common Attributes_Author_Author Affiliation">
    <vt:lpwstr>SCK•CEN</vt:lpwstr>
  </property>
  <property fmtid="{D5CDD505-2E9C-101B-9397-08002B2CF9AE}" pid="14" name="Common Attributes_Information Security Classification">
    <vt:lpwstr>Restricted</vt:lpwstr>
  </property>
  <property fmtid="{D5CDD505-2E9C-101B-9397-08002B2CF9AE}" pid="15" name="Common Attributes_ISC Motivation">
    <vt:lpwstr>ISC was automatically assigned.</vt:lpwstr>
  </property>
  <property fmtid="{D5CDD505-2E9C-101B-9397-08002B2CF9AE}" pid="16" name="Event Attributes_Event_Event Type">
    <vt:lpwstr> </vt:lpwstr>
  </property>
  <property fmtid="{D5CDD505-2E9C-101B-9397-08002B2CF9AE}" pid="17" name="Event Attributes_Event_Event Name">
    <vt:lpwstr> </vt:lpwstr>
  </property>
  <property fmtid="{D5CDD505-2E9C-101B-9397-08002B2CF9AE}" pid="18" name="Event Attributes_Event_Event Start Date">
    <vt:filetime>1899-12-29T23:00:00Z</vt:filetime>
  </property>
  <property fmtid="{D5CDD505-2E9C-101B-9397-08002B2CF9AE}" pid="19" name="Event Attributes_Event_Event End Date">
    <vt:filetime>1899-12-29T23:00:00Z</vt:filetime>
  </property>
  <property fmtid="{D5CDD505-2E9C-101B-9397-08002B2CF9AE}" pid="20" name="Event Attributes_Event_Event Location">
    <vt:lpwstr> </vt:lpwstr>
  </property>
</Properties>
</file>