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4"/>
  </p:notesMasterIdLst>
  <p:handoutMasterIdLst>
    <p:handoutMasterId r:id="rId35"/>
  </p:handoutMasterIdLst>
  <p:sldIdLst>
    <p:sldId id="256" r:id="rId2"/>
    <p:sldId id="316" r:id="rId3"/>
    <p:sldId id="259" r:id="rId4"/>
    <p:sldId id="287" r:id="rId5"/>
    <p:sldId id="304" r:id="rId6"/>
    <p:sldId id="309" r:id="rId7"/>
    <p:sldId id="310" r:id="rId8"/>
    <p:sldId id="306" r:id="rId9"/>
    <p:sldId id="290" r:id="rId10"/>
    <p:sldId id="302" r:id="rId11"/>
    <p:sldId id="303" r:id="rId12"/>
    <p:sldId id="300" r:id="rId13"/>
    <p:sldId id="313" r:id="rId14"/>
    <p:sldId id="305" r:id="rId15"/>
    <p:sldId id="299" r:id="rId16"/>
    <p:sldId id="317" r:id="rId17"/>
    <p:sldId id="318" r:id="rId18"/>
    <p:sldId id="272" r:id="rId19"/>
    <p:sldId id="694" r:id="rId20"/>
    <p:sldId id="696" r:id="rId21"/>
    <p:sldId id="697" r:id="rId22"/>
    <p:sldId id="698" r:id="rId23"/>
    <p:sldId id="699" r:id="rId24"/>
    <p:sldId id="700" r:id="rId25"/>
    <p:sldId id="701" r:id="rId26"/>
    <p:sldId id="702" r:id="rId27"/>
    <p:sldId id="703" r:id="rId28"/>
    <p:sldId id="704" r:id="rId29"/>
    <p:sldId id="705" r:id="rId30"/>
    <p:sldId id="312" r:id="rId31"/>
    <p:sldId id="308" r:id="rId32"/>
    <p:sldId id="266" r:id="rId33"/>
  </p:sldIdLst>
  <p:sldSz cx="12192000" cy="6858000"/>
  <p:notesSz cx="6810375"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1EDF3CF-7FCC-4BDE-8BFE-D6199014A62E}">
          <p14:sldIdLst>
            <p14:sldId id="256"/>
            <p14:sldId id="316"/>
            <p14:sldId id="259"/>
            <p14:sldId id="287"/>
            <p14:sldId id="304"/>
            <p14:sldId id="309"/>
            <p14:sldId id="310"/>
            <p14:sldId id="306"/>
            <p14:sldId id="290"/>
            <p14:sldId id="302"/>
            <p14:sldId id="303"/>
            <p14:sldId id="300"/>
            <p14:sldId id="313"/>
            <p14:sldId id="305"/>
            <p14:sldId id="299"/>
            <p14:sldId id="317"/>
            <p14:sldId id="318"/>
            <p14:sldId id="272"/>
            <p14:sldId id="694"/>
            <p14:sldId id="696"/>
            <p14:sldId id="697"/>
            <p14:sldId id="698"/>
            <p14:sldId id="699"/>
            <p14:sldId id="700"/>
            <p14:sldId id="701"/>
            <p14:sldId id="702"/>
            <p14:sldId id="703"/>
            <p14:sldId id="704"/>
            <p14:sldId id="705"/>
            <p14:sldId id="312"/>
            <p14:sldId id="308"/>
            <p14:sldId id="26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 " initials="" lastIdx="13" clrIdx="0">
    <p:extLst>
      <p:ext uri="{19B8F6BF-5375-455C-9EA6-DF929625EA0E}">
        <p15:presenceInfo xmlns:p15="http://schemas.microsoft.com/office/powerpoint/2012/main" userId="S::peter.den.outer@rivm.nl::7f344496-23a3-443a-993c-3a8272ee3136" providerId="AD"/>
      </p:ext>
    </p:extLst>
  </p:cmAuthor>
  <p:cmAuthor id="2" name="Arnout de Bruin" initials="AdB" lastIdx="14" clrIdx="1">
    <p:extLst>
      <p:ext uri="{19B8F6BF-5375-455C-9EA6-DF929625EA0E}">
        <p15:presenceInfo xmlns:p15="http://schemas.microsoft.com/office/powerpoint/2012/main" userId="S::arnout.de.bruin@rivm.nl::8ff4e568-8cab-4069-bea9-4b91c2a818ee" providerId="AD"/>
      </p:ext>
    </p:extLst>
  </p:cmAuthor>
  <p:cmAuthor id="3" name="Niels Masselink" initials="NM" lastIdx="1" clrIdx="2">
    <p:extLst>
      <p:ext uri="{19B8F6BF-5375-455C-9EA6-DF929625EA0E}">
        <p15:presenceInfo xmlns:p15="http://schemas.microsoft.com/office/powerpoint/2012/main" userId="S::niels.masselink@rivm.nl::3855c670-1f12-4e65-94fb-f6a3854a1c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34" autoAdjust="0"/>
    <p:restoredTop sz="79447" autoAdjust="0"/>
  </p:normalViewPr>
  <p:slideViewPr>
    <p:cSldViewPr snapToGrid="0">
      <p:cViewPr varScale="1">
        <p:scale>
          <a:sx n="85" d="100"/>
          <a:sy n="85" d="100"/>
        </p:scale>
        <p:origin x="1116" y="78"/>
      </p:cViewPr>
      <p:guideLst/>
    </p:cSldViewPr>
  </p:slideViewPr>
  <p:notesTextViewPr>
    <p:cViewPr>
      <p:scale>
        <a:sx n="150" d="100"/>
        <a:sy n="150" d="100"/>
      </p:scale>
      <p:origin x="0" y="-3378"/>
    </p:cViewPr>
  </p:notesText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1038" y="4784835"/>
            <a:ext cx="5448300" cy="391486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422275" y="1243013"/>
            <a:ext cx="5965825" cy="3355975"/>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6.2: Mitigation methods to limit dispersion, including decontamination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rgbClr val="FF0000"/>
                </a:solidFill>
                <a:effectLst/>
                <a:latin typeface="+mn-lt"/>
                <a:ea typeface="+mn-ea"/>
                <a:cs typeface="+mn-cs"/>
              </a:rPr>
              <a:t>Module 6 Task specific response</a:t>
            </a:r>
          </a:p>
          <a:p>
            <a:r>
              <a:rPr lang="en-US" sz="800" b="1" kern="1200" dirty="0">
                <a:solidFill>
                  <a:schemeClr val="tx1"/>
                </a:solidFill>
                <a:effectLst/>
                <a:latin typeface="+mn-lt"/>
                <a:ea typeface="+mn-ea"/>
                <a:cs typeface="+mn-cs"/>
              </a:rPr>
              <a:t>Result: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No instructions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16644690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Containment and elimination of liquids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will learn about a number of mitigation options for liquids that can be deployed in case of an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Bags filled with sand or building a basin can be used as a dam to contain the liquid and preventing it spreading further. It will keep the contaminated area as small as possible.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Spraying foam on a puddle of liquid will minimize the evaporation. It is important is to maintain the layer of foam by spraying foam if needed.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Absorbent materials can be used to stop evaporation of the liquid and can be used to remove or clean up the liquid. The used materials should be put in big barrels afterwards.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NIBRA 2005; Handbook NBC (2e printing); paragraph 4.1.2 – page 170</a:t>
            </a:r>
            <a:endParaRPr lang="en-GB" sz="800" b="0" dirty="0"/>
          </a:p>
        </p:txBody>
      </p:sp>
    </p:spTree>
    <p:extLst>
      <p:ext uri="{BB962C8B-B14F-4D97-AF65-F5344CB8AC3E}">
        <p14:creationId xmlns:p14="http://schemas.microsoft.com/office/powerpoint/2010/main" val="26577896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dirty="0"/>
              <a:t>Containment of gaseous </a:t>
            </a:r>
            <a:r>
              <a:rPr lang="en-US" sz="800" dirty="0" err="1"/>
              <a:t>vapour</a:t>
            </a:r>
            <a:r>
              <a:rPr lang="en-US" sz="800" dirty="0"/>
              <a:t> or clouds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The trainees will learn about a number of mitigation options for gaseous or </a:t>
            </a:r>
            <a:r>
              <a:rPr lang="en-US" sz="800" kern="1200" dirty="0" err="1">
                <a:solidFill>
                  <a:schemeClr val="tx1"/>
                </a:solidFill>
                <a:effectLst/>
                <a:latin typeface="+mn-lt"/>
                <a:ea typeface="+mn-ea"/>
                <a:cs typeface="+mn-cs"/>
              </a:rPr>
              <a:t>vapour</a:t>
            </a:r>
            <a:r>
              <a:rPr lang="en-US" sz="800" kern="1200" dirty="0">
                <a:solidFill>
                  <a:schemeClr val="tx1"/>
                </a:solidFill>
                <a:effectLst/>
                <a:latin typeface="+mn-lt"/>
                <a:ea typeface="+mn-ea"/>
                <a:cs typeface="+mn-cs"/>
              </a:rPr>
              <a:t> clouds that can be deployed in case of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Before you show this slide, discuss with trainees what mitigation methods they have and/or would use when there are gaseous vapours or clouds involved.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effectLst/>
                <a:latin typeface="+mn-lt"/>
                <a:ea typeface="+mn-ea"/>
                <a:cs typeface="+mn-cs"/>
              </a:rPr>
              <a:t>A gas cloud or </a:t>
            </a:r>
            <a:r>
              <a:rPr lang="en-US" sz="800" b="0" i="0" kern="1200" dirty="0" err="1">
                <a:solidFill>
                  <a:schemeClr val="tx1"/>
                </a:solidFill>
                <a:effectLst/>
                <a:latin typeface="+mn-lt"/>
                <a:ea typeface="+mn-ea"/>
                <a:cs typeface="+mn-cs"/>
              </a:rPr>
              <a:t>vapour</a:t>
            </a:r>
            <a:r>
              <a:rPr lang="en-US" sz="800" b="0" i="0" kern="1200" dirty="0">
                <a:solidFill>
                  <a:schemeClr val="tx1"/>
                </a:solidFill>
                <a:effectLst/>
                <a:latin typeface="+mn-lt"/>
                <a:ea typeface="+mn-ea"/>
                <a:cs typeface="+mn-cs"/>
              </a:rPr>
              <a:t> can quickly form during an attack with Chemical War Agents (CWAs). Gaseous agents will be released directly as gas. Non-persistent CWAs will quickly form a </a:t>
            </a:r>
            <a:r>
              <a:rPr lang="en-US" sz="800" b="0" i="0" kern="1200" dirty="0" err="1">
                <a:solidFill>
                  <a:schemeClr val="tx1"/>
                </a:solidFill>
                <a:effectLst/>
                <a:latin typeface="+mn-lt"/>
                <a:ea typeface="+mn-ea"/>
                <a:cs typeface="+mn-cs"/>
              </a:rPr>
              <a:t>vapour</a:t>
            </a:r>
            <a:r>
              <a:rPr lang="en-US" sz="800" b="0" i="0" kern="1200" dirty="0">
                <a:solidFill>
                  <a:schemeClr val="tx1"/>
                </a:solidFill>
                <a:effectLst/>
                <a:latin typeface="+mn-lt"/>
                <a:ea typeface="+mn-ea"/>
                <a:cs typeface="+mn-cs"/>
              </a:rPr>
              <a:t>, because even though they are dispersed as liquid, their volatility means that they will evaporate quickly. Only very persistent CWAs will remain in liquid phase for a long time.</a:t>
            </a:r>
            <a:endParaRPr lang="en-US" sz="800" b="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NIBRA 2005; Handbook NBC (2e printing); paragraph 4.1.2 – page 170</a:t>
            </a:r>
            <a:endParaRPr lang="en-GB" sz="800" b="0" dirty="0"/>
          </a:p>
        </p:txBody>
      </p:sp>
    </p:spTree>
    <p:extLst>
      <p:ext uri="{BB962C8B-B14F-4D97-AF65-F5344CB8AC3E}">
        <p14:creationId xmlns:p14="http://schemas.microsoft.com/office/powerpoint/2010/main" val="4983691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dirty="0"/>
              <a:t>Containment and elimination of solids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The trainees will learn about a number of mitigation options for solids that can be deployed in case of n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Before you show this slide, discuss with trainees what mitigation methods they have and/or would use when there are solids involved.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NIBRA 2005; Handbook NBC (2e printing); paragraph 4.1.2 – page 169</a:t>
            </a:r>
            <a:endParaRPr lang="en-GB" sz="800" b="0" dirty="0"/>
          </a:p>
        </p:txBody>
      </p:sp>
    </p:spTree>
    <p:extLst>
      <p:ext uri="{BB962C8B-B14F-4D97-AF65-F5344CB8AC3E}">
        <p14:creationId xmlns:p14="http://schemas.microsoft.com/office/powerpoint/2010/main" val="24463094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dirty="0"/>
              <a:t>Cordon off contaminated areas or Shielding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will learn about a number of mitigation options for shielding that can be deployed or used in case of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If source elimination and/or containment possibilities are very limited or not possible, shielding is one of the options available as well. Mitigation may already be obtained by setting up improvising barriers (e.g. vehicles or road blocks) to limit further exposure. Shielding (e.g. from radiation exposure) can also be improvised by positioning of vehicles or shelter in place in buildings.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NIBRA 2005; Handbook NBC (2e printing); paragraph 4.1.2 – page 169</a:t>
            </a:r>
            <a:endParaRPr lang="en-GB" sz="800" b="0" dirty="0"/>
          </a:p>
        </p:txBody>
      </p:sp>
    </p:spTree>
    <p:extLst>
      <p:ext uri="{BB962C8B-B14F-4D97-AF65-F5344CB8AC3E}">
        <p14:creationId xmlns:p14="http://schemas.microsoft.com/office/powerpoint/2010/main" val="19983130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dirty="0">
                <a:latin typeface="+mn-lt"/>
              </a:rPr>
              <a:t>Saving and protecting life</a:t>
            </a:r>
            <a:endParaRPr lang="en-US" sz="800" b="1" kern="1200" dirty="0">
              <a:solidFill>
                <a:schemeClr val="tx1"/>
              </a:solidFill>
              <a:effectLst/>
              <a:highlight>
                <a:srgbClr val="FFFF00"/>
              </a:highligh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After this slide the trainees have an idea what actions are needed to save and protect lives.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kern="1200" dirty="0">
                <a:solidFill>
                  <a:schemeClr val="tx1"/>
                </a:solidFill>
                <a:effectLst/>
                <a:latin typeface="+mn-lt"/>
                <a:ea typeface="+mn-ea"/>
                <a:cs typeface="+mn-cs"/>
              </a:rPr>
              <a:t>The aspects mentioned here are again still very general. Details depend on the scale and type of CBRN incident.</a:t>
            </a:r>
          </a:p>
          <a:p>
            <a:pPr marL="0" indent="0">
              <a:buFont typeface="Arial" panose="020B0604020202020204" pitchFamily="34" charset="0"/>
              <a:buNone/>
            </a:pPr>
            <a:r>
              <a:rPr lang="en-US" sz="800" kern="1200" dirty="0">
                <a:solidFill>
                  <a:schemeClr val="tx1"/>
                </a:solidFill>
                <a:effectLst/>
                <a:latin typeface="+mn-lt"/>
                <a:ea typeface="+mn-ea"/>
                <a:cs typeface="+mn-cs"/>
              </a:rPr>
              <a:t>This is a summary of the most important aspects of saving and protecting lives, for this curriculum. </a:t>
            </a:r>
          </a:p>
          <a:p>
            <a:pPr marL="0" indent="0">
              <a:buFont typeface="Arial" panose="020B0604020202020204" pitchFamily="34" charset="0"/>
              <a:buNone/>
            </a:pPr>
            <a:r>
              <a:rPr lang="en-US" sz="800" kern="1200" dirty="0">
                <a:solidFill>
                  <a:schemeClr val="tx1"/>
                </a:solidFill>
                <a:effectLst/>
                <a:latin typeface="+mn-lt"/>
                <a:ea typeface="+mn-ea"/>
                <a:cs typeface="+mn-cs"/>
              </a:rPr>
              <a:t>The aspects highlighted within the red rectangle are aspects related to CBRN incidents in particular, and are the focus in the next slides. </a:t>
            </a:r>
          </a:p>
          <a:p>
            <a:pPr marL="0" indent="0">
              <a:buFont typeface="Arial" panose="020B0604020202020204" pitchFamily="34" charset="0"/>
              <a:buNone/>
            </a:pPr>
            <a:r>
              <a:rPr lang="en-US" sz="800" kern="1200" dirty="0">
                <a:solidFill>
                  <a:schemeClr val="tx1"/>
                </a:solidFill>
                <a:effectLst/>
                <a:latin typeface="+mn-lt"/>
                <a:ea typeface="+mn-ea"/>
                <a:cs typeface="+mn-cs"/>
              </a:rPr>
              <a:t>Aspects not highlighted are performed by first responders in non-CBRN incidents as well.</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Guidelines for first responders to a CBRN incident- NATO Civil Emergency Planning Civil Protection Group (update 2014)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First responder giving directions towards decontamination and medical aid facilities</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Photo </a:t>
            </a:r>
            <a:r>
              <a:rPr lang="en-GB" sz="800" b="0" kern="1200" noProof="0" dirty="0">
                <a:solidFill>
                  <a:schemeClr val="tx1"/>
                </a:solidFill>
                <a:effectLst/>
                <a:latin typeface="+mn-lt"/>
                <a:ea typeface="+mn-ea"/>
                <a:cs typeface="+mn-cs"/>
              </a:rPr>
              <a:t>by </a:t>
            </a:r>
            <a:r>
              <a:rPr lang="en-GB" sz="800" noProof="0" dirty="0">
                <a:effectLst/>
                <a:latin typeface="+mn-lt"/>
                <a:ea typeface="Calibri" panose="020F0502020204030204" pitchFamily="34" charset="0"/>
              </a:rPr>
              <a:t>Elfriede </a:t>
            </a:r>
            <a:r>
              <a:rPr lang="en-GB" sz="800" noProof="0">
                <a:effectLst/>
                <a:latin typeface="+mn-lt"/>
                <a:ea typeface="Calibri" panose="020F0502020204030204" pitchFamily="34" charset="0"/>
              </a:rPr>
              <a:t>Thiessens, linkedin.com/in/elfriede-thiessens-8b3b463a, </a:t>
            </a:r>
            <a:r>
              <a:rPr lang="en-GB" sz="800" noProof="0" dirty="0">
                <a:effectLst/>
                <a:latin typeface="+mn-lt"/>
                <a:ea typeface="Calibri" panose="020F0502020204030204" pitchFamily="34" charset="0"/>
              </a:rPr>
              <a:t>photo Licensed to Melody</a:t>
            </a: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GUIDELINES FOR FIRST RESPONDERS TO A CBRN INCIDENT - NATO Civil Emergency Planning Civil Protection Group (update 2014), page 5 and 6.</a:t>
            </a:r>
            <a:endParaRPr lang="en-GB" sz="800" dirty="0">
              <a:latin typeface="+mn-lt"/>
            </a:endParaRPr>
          </a:p>
        </p:txBody>
      </p:sp>
    </p:spTree>
    <p:extLst>
      <p:ext uri="{BB962C8B-B14F-4D97-AF65-F5344CB8AC3E}">
        <p14:creationId xmlns:p14="http://schemas.microsoft.com/office/powerpoint/2010/main" val="33976895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Implement medical triage and treatment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know what is meant by medical triage and decontamination triage </a:t>
            </a:r>
            <a:endParaRPr lang="en-US" sz="9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Explain that for some victims decontamination needs to be performed before adequate triage and treatment can occur. Separation of victims for decontamination triage is somewhat different from medical triage and its priorities. What comes first depends on the type of CBRN incident and type of injuries. Details of the triage systems that are mentioned (START and MASS) will be explained in subsequent slides.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Medical triage will most likely be the responsibility of medical staff and might require prior decontamination (by law). It is useful for Fire &amp; Rescue Service personnel to be informed about the triage process, but they should focus on their assisting function such as in decontamination.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 Guidelines for Mass Casualty decontamination during Hazmat/weapons of Mass destruction incident: volumes I and II. U.S. Army Edgewood Chemical Biological Center, Aberdeen Proving Ground, MD. August 2013.</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b="0" noProof="0" dirty="0"/>
          </a:p>
        </p:txBody>
      </p:sp>
    </p:spTree>
    <p:extLst>
      <p:ext uri="{BB962C8B-B14F-4D97-AF65-F5344CB8AC3E}">
        <p14:creationId xmlns:p14="http://schemas.microsoft.com/office/powerpoint/2010/main" val="26709542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Triage categories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learn about the 4 triage categories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Do the trainees remember the triage categories? Explain in more detail the following: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u="none" strike="noStrike"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u="none" strike="noStrike" kern="1200" noProof="0" dirty="0">
                <a:solidFill>
                  <a:schemeClr val="tx1"/>
                </a:solidFill>
                <a:effectLst/>
                <a:latin typeface="+mn-lt"/>
                <a:ea typeface="+mn-ea"/>
                <a:cs typeface="+mn-cs"/>
              </a:rPr>
              <a:t>T</a:t>
            </a:r>
            <a:r>
              <a:rPr lang="en-US" sz="800" b="0" i="0" u="none" strike="noStrike" kern="1200" dirty="0" err="1">
                <a:solidFill>
                  <a:schemeClr val="tx1"/>
                </a:solidFill>
                <a:effectLst/>
                <a:latin typeface="+mn-lt"/>
                <a:ea typeface="+mn-ea"/>
                <a:cs typeface="+mn-cs"/>
              </a:rPr>
              <a:t>riage</a:t>
            </a:r>
            <a:r>
              <a:rPr lang="en-US" sz="800" b="0" i="0" u="none" strike="noStrike" kern="1200" dirty="0">
                <a:solidFill>
                  <a:schemeClr val="tx1"/>
                </a:solidFill>
                <a:effectLst/>
                <a:latin typeface="+mn-lt"/>
                <a:ea typeface="+mn-ea"/>
                <a:cs typeface="+mn-cs"/>
              </a:rPr>
              <a:t> is the process of determining which victims require medical (life-saving) treatment most urgently.</a:t>
            </a:r>
          </a:p>
          <a:p>
            <a:pPr marL="0" indent="0">
              <a:buFont typeface="Arial" panose="020B0604020202020204" pitchFamily="34" charset="0"/>
              <a:buNone/>
            </a:pPr>
            <a:endParaRPr lang="en-US" sz="800" u="none" kern="1200" noProof="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The groups are in general: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immediate (red) - immediately life threatening problems with a high potential for survival; </a:t>
            </a:r>
            <a:r>
              <a:rPr lang="en-US" sz="800" dirty="0"/>
              <a:t>Patient cannot survive without immediate treatment, Patient with high chance of survival with introduced therapy. Patient is not able to move, require medical assessment</a:t>
            </a: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delayed (yellow) – serious injuries, require medical care but management can be delayed without increasing morbidity or mortality; for </a:t>
            </a:r>
            <a:r>
              <a:rPr lang="en-US" sz="800" dirty="0"/>
              <a:t>patients in this category some delay in medical treatment is permitted, although some continuing care and pain relief may be required before definitive care is given.</a:t>
            </a:r>
            <a:endParaRPr lang="en-US" sz="800" kern="1200" noProof="0" dirty="0">
              <a:solidFill>
                <a:schemeClr val="tx1"/>
              </a:solidFill>
              <a:effectLst/>
              <a:latin typeface="+mn-lt"/>
              <a:ea typeface="+mn-ea"/>
              <a:cs typeface="+mn-cs"/>
            </a:endParaRP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342900" indent="-342900"/>
            <a:r>
              <a:rPr lang="en-US" sz="800" kern="1200" noProof="0" dirty="0">
                <a:solidFill>
                  <a:schemeClr val="tx1"/>
                </a:solidFill>
                <a:effectLst/>
                <a:latin typeface="+mn-lt"/>
                <a:ea typeface="+mn-ea"/>
                <a:cs typeface="+mn-cs"/>
              </a:rPr>
              <a:t>minimal (green) - require minor care or no care without adverse effect; </a:t>
            </a:r>
            <a:r>
              <a:rPr lang="en-US" sz="800" dirty="0"/>
              <a:t>Can care for themselves, Can be helped by untrained personnel</a:t>
            </a:r>
            <a:r>
              <a:rPr lang="en-US" sz="800" b="1" dirty="0"/>
              <a:t>.</a:t>
            </a:r>
            <a:endParaRPr lang="en-US" sz="800" kern="1200" noProof="0" dirty="0">
              <a:solidFill>
                <a:schemeClr val="tx1"/>
              </a:solidFill>
              <a:effectLst/>
              <a:latin typeface="+mn-lt"/>
              <a:ea typeface="+mn-ea"/>
              <a:cs typeface="+mn-cs"/>
            </a:endParaRP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Dead/expectant (black) –  very serious injuries, patient lacks vital life signs and unresponsive to stimuli. Patient is dead or expectant (life threating with low chance of survive) Expectant should receive comfort care until resources available, </a:t>
            </a:r>
            <a:r>
              <a:rPr lang="en-US" sz="800" dirty="0"/>
              <a:t>Life threatening conditions beyond the treatment capabilities of the available medical personnel. </a:t>
            </a:r>
            <a:endParaRPr lang="en-US" sz="800" kern="1200" noProof="0" dirty="0">
              <a:solidFill>
                <a:schemeClr val="tx1"/>
              </a:solidFill>
              <a:effectLst/>
              <a:latin typeface="+mn-lt"/>
              <a:ea typeface="+mn-ea"/>
              <a:cs typeface="+mn-cs"/>
            </a:endParaRP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Explain that the order presented on the slide is also the commonly used order of treatment. Create designated areas on/near the incident scene for the different triage categories.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Each country uses different triage systems. Most systems use the presented </a:t>
            </a:r>
            <a:r>
              <a:rPr lang="en-US" sz="800" kern="1200" noProof="0" dirty="0" err="1">
                <a:solidFill>
                  <a:schemeClr val="tx1"/>
                </a:solidFill>
                <a:effectLst/>
                <a:latin typeface="+mn-lt"/>
                <a:ea typeface="+mn-ea"/>
                <a:cs typeface="+mn-cs"/>
              </a:rPr>
              <a:t>colours</a:t>
            </a:r>
            <a:r>
              <a:rPr lang="en-US" sz="800" kern="1200" noProof="0" dirty="0">
                <a:solidFill>
                  <a:schemeClr val="tx1"/>
                </a:solidFill>
                <a:effectLst/>
                <a:latin typeface="+mn-lt"/>
                <a:ea typeface="+mn-ea"/>
                <a:cs typeface="+mn-cs"/>
              </a:rPr>
              <a:t>, numbers and/or category names.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7194700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Triage in the field</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are familiarized with triage systems START and MASS.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pl-PL" sz="800" b="1" kern="1200" noProof="0" dirty="0">
                <a:solidFill>
                  <a:schemeClr val="tx1"/>
                </a:solidFill>
                <a:effectLst/>
                <a:latin typeface="+mn-lt"/>
                <a:ea typeface="+mn-ea"/>
                <a:cs typeface="+mn-cs"/>
              </a:rPr>
              <a:t> </a:t>
            </a: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aim in executing the START triage is to divide the victims according to the severity of the injuries and potential to survive into 4 groups. The person executing the triage in approx. 30 second needs to categorize the victims on the basis of ABCDE (Airways, Breathing, Circulation, Disabilities, Exposure) protocol. Each victim needs to be tagged with the appropriate color in order to prioritize the medical intervention and evacuation to the point of care.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aim of the MASS triage is to divide the victims into categories according to the seriousness of injuries or health status. However, in contrast to START system, the MASS triage uses verbal commands at first to allow separation of minimal and delayed groups of victims. Next in this triage system is to identify dead victims, who should be tagged. Then, the rest of the victims belong to the remaining two categories – immediate or expectant.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detailed explanation of execution of both systems will be provided in next slides.</a:t>
            </a: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noProof="0" dirty="0"/>
          </a:p>
        </p:txBody>
      </p:sp>
    </p:spTree>
    <p:extLst>
      <p:ext uri="{BB962C8B-B14F-4D97-AF65-F5344CB8AC3E}">
        <p14:creationId xmlns:p14="http://schemas.microsoft.com/office/powerpoint/2010/main" val="3677957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r>
              <a:rPr lang="en-US" sz="800" b="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da-DK" sz="800" dirty="0"/>
              <a:t>START Triage - Physiological effects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learn that the START disaster triage is based on physiological signs.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START Triage (Single Triage and Rapid Treatment) is based on the severity of injuries. The system is based on the following criteria: airway, breathing, circulation, disability, exposure (ABCDE). The person executing the triage procedure has approximately 30 seconds to categorize patients to one of the following categories: immediate, delayed, minimal or expectant</a:t>
            </a:r>
            <a:r>
              <a:rPr lang="pl-PL" sz="800" kern="1200" noProof="0" dirty="0">
                <a:solidFill>
                  <a:schemeClr val="tx1"/>
                </a:solidFill>
                <a:effectLst/>
                <a:latin typeface="+mn-lt"/>
                <a:ea typeface="+mn-ea"/>
                <a:cs typeface="+mn-cs"/>
              </a:rPr>
              <a:t>/dead</a:t>
            </a:r>
            <a:r>
              <a:rPr lang="en-US" sz="800" kern="1200" noProof="0" dirty="0">
                <a:solidFill>
                  <a:schemeClr val="tx1"/>
                </a:solidFill>
                <a:effectLst/>
                <a:latin typeface="+mn-lt"/>
                <a:ea typeface="+mn-ea"/>
                <a:cs typeface="+mn-cs"/>
              </a:rPr>
              <a:t>. START is using a four-color coded system to mark the victims.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Make sure to wear appropriate PPE when assessing </a:t>
            </a:r>
            <a:r>
              <a:rPr lang="da-DK" sz="800" kern="1200" noProof="0" dirty="0">
                <a:solidFill>
                  <a:schemeClr val="tx1"/>
                </a:solidFill>
                <a:effectLst/>
                <a:latin typeface="+mn-lt"/>
                <a:ea typeface="+mn-ea"/>
                <a:cs typeface="+mn-cs"/>
              </a:rPr>
              <a:t>p</a:t>
            </a:r>
            <a:r>
              <a:rPr lang="da-DK" sz="800" dirty="0"/>
              <a:t>hysiological effects of patients.</a:t>
            </a:r>
            <a:endParaRPr lang="en-US" sz="80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a:t>
            </a:r>
            <a:endParaRPr lang="en-US" sz="800" b="0" kern="1200" noProof="0" dirty="0">
              <a:solidFill>
                <a:schemeClr val="tx1"/>
              </a:solidFill>
              <a:effectLst/>
              <a:latin typeface="+mn-lt"/>
              <a:ea typeface="+mn-ea"/>
              <a:cs typeface="+mn-cs"/>
            </a:endParaRPr>
          </a:p>
          <a:p>
            <a:endParaRPr lang="en-US" sz="800" noProof="0" dirty="0"/>
          </a:p>
        </p:txBody>
      </p:sp>
    </p:spTree>
    <p:extLst>
      <p:ext uri="{BB962C8B-B14F-4D97-AF65-F5344CB8AC3E}">
        <p14:creationId xmlns:p14="http://schemas.microsoft.com/office/powerpoint/2010/main" val="1986329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pl-PL" sz="800" kern="1200" noProof="0" dirty="0">
                <a:solidFill>
                  <a:schemeClr val="tx1"/>
                </a:solidFill>
                <a:effectLst/>
                <a:latin typeface="+mn-lt"/>
                <a:ea typeface="+mn-ea"/>
                <a:cs typeface="+mn-cs"/>
              </a:rPr>
              <a:t>START </a:t>
            </a:r>
            <a:r>
              <a:rPr lang="en-US" sz="800" kern="1200" noProof="0" dirty="0">
                <a:solidFill>
                  <a:schemeClr val="tx1"/>
                </a:solidFill>
                <a:effectLst/>
                <a:latin typeface="+mn-lt"/>
                <a:ea typeface="+mn-ea"/>
                <a:cs typeface="+mn-cs"/>
              </a:rPr>
              <a:t>Triage scheme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a:t>
            </a:r>
            <a:r>
              <a:rPr lang="pl-PL" sz="800" kern="1200" noProof="0" dirty="0" err="1">
                <a:solidFill>
                  <a:schemeClr val="tx1"/>
                </a:solidFill>
                <a:effectLst/>
                <a:latin typeface="+mn-lt"/>
                <a:ea typeface="+mn-ea"/>
                <a:cs typeface="+mn-cs"/>
              </a:rPr>
              <a:t>should</a:t>
            </a:r>
            <a:r>
              <a:rPr lang="en-US" sz="800" kern="1200" noProof="0" dirty="0">
                <a:solidFill>
                  <a:schemeClr val="tx1"/>
                </a:solidFill>
                <a:effectLst/>
                <a:latin typeface="+mn-lt"/>
                <a:ea typeface="+mn-ea"/>
                <a:cs typeface="+mn-cs"/>
              </a:rPr>
              <a:t> be familiarized with basic principles of executing the START triage system.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en-US" sz="800" kern="1200" noProof="0" dirty="0">
                <a:solidFill>
                  <a:schemeClr val="tx1"/>
                </a:solidFill>
                <a:effectLst/>
                <a:latin typeface="+mn-lt"/>
                <a:ea typeface="+mn-ea"/>
                <a:cs typeface="+mn-cs"/>
              </a:rPr>
              <a:t>Present the scheme and emphasize that, the patients’ capability to breathe and his/her breathing frequency largely determines the urgency in medical care. This scheme can be used to quickly assess the triage category a patient should be assigned to.</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noProof="0" dirty="0"/>
          </a:p>
        </p:txBody>
      </p:sp>
    </p:spTree>
    <p:extLst>
      <p:ext uri="{BB962C8B-B14F-4D97-AF65-F5344CB8AC3E}">
        <p14:creationId xmlns:p14="http://schemas.microsoft.com/office/powerpoint/2010/main" val="910578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learning objective</a:t>
            </a:r>
            <a:endParaRPr lang="en-US" sz="800" b="0" kern="1200" dirty="0">
              <a:solidFill>
                <a:srgbClr val="FF0000"/>
              </a:solidFill>
              <a:effectLst/>
              <a:latin typeface="+mn-lt"/>
              <a:ea typeface="+mn-ea"/>
              <a:cs typeface="+mn-cs"/>
            </a:endParaRPr>
          </a:p>
          <a:p>
            <a:r>
              <a:rPr lang="en-US" sz="800" b="1" kern="1200" dirty="0">
                <a:solidFill>
                  <a:schemeClr val="tx1"/>
                </a:solidFill>
                <a:effectLst/>
                <a:latin typeface="+mn-lt"/>
                <a:ea typeface="+mn-ea"/>
                <a:cs typeface="+mn-cs"/>
              </a:rPr>
              <a:t>Result: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No instructions</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40038397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Triage card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should be familiarized with the example of triage card as a part of triage protocol.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aseline="0" dirty="0">
                <a:latin typeface="+mn-lt"/>
              </a:rPr>
              <a:t> </a:t>
            </a:r>
            <a:r>
              <a:rPr lang="en-US" sz="800" b="0" i="0" kern="1200" dirty="0">
                <a:solidFill>
                  <a:schemeClr val="tx1"/>
                </a:solidFill>
                <a:effectLst/>
                <a:latin typeface="+mn-lt"/>
                <a:ea typeface="+mn-ea"/>
                <a:cs typeface="+mn-cs"/>
              </a:rPr>
              <a:t>A triage tag is a tool used by first responders and medical personnel during a mass casualty incident. With the aid of the triage tags, the first-arriving personnel are able to effectively and efficiently assign limited resources and provide necessary immediate care for the victims. Triage tags are placed near the head. Triage tag should also be used to record any treatment given. Although expectant and dead are seen as one category in the START triage system, there are separate labels on the triage tag.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Nowadays, in order to avoid under or over triage (improper triage categorization), electronic devices are used. The devices will prevent the influence of human factors on executing procedure</a:t>
            </a:r>
            <a:endParaRPr lang="en-US" sz="800" b="0" i="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aseline="0" dirty="0">
                <a:latin typeface="+mn-lt"/>
              </a:rPr>
              <a:t>Abbreviations used: APVU: </a:t>
            </a:r>
            <a:r>
              <a:rPr lang="en-US" sz="800" b="1" dirty="0">
                <a:latin typeface="+mn-lt"/>
              </a:rPr>
              <a:t>A</a:t>
            </a:r>
            <a:r>
              <a:rPr lang="en-US" sz="800" dirty="0">
                <a:latin typeface="+mn-lt"/>
              </a:rPr>
              <a:t>lert, responds to </a:t>
            </a:r>
            <a:r>
              <a:rPr lang="en-US" sz="800" b="1" dirty="0">
                <a:latin typeface="+mn-lt"/>
              </a:rPr>
              <a:t>V</a:t>
            </a:r>
            <a:r>
              <a:rPr lang="en-US" sz="800" dirty="0">
                <a:latin typeface="+mn-lt"/>
              </a:rPr>
              <a:t>ocal stimuli, responds to </a:t>
            </a:r>
            <a:r>
              <a:rPr lang="en-US" sz="800" b="1" dirty="0">
                <a:latin typeface="+mn-lt"/>
              </a:rPr>
              <a:t>P</a:t>
            </a:r>
            <a:r>
              <a:rPr lang="en-US" sz="800" dirty="0">
                <a:latin typeface="+mn-lt"/>
              </a:rPr>
              <a:t>ainful stimuli or </a:t>
            </a:r>
            <a:r>
              <a:rPr lang="en-US" sz="800" b="1" dirty="0">
                <a:latin typeface="+mn-lt"/>
              </a:rPr>
              <a:t>U</a:t>
            </a:r>
            <a:r>
              <a:rPr lang="en-US" sz="800" dirty="0">
                <a:latin typeface="+mn-lt"/>
              </a:rPr>
              <a:t>nresponsive to all stimuli </a:t>
            </a:r>
            <a:r>
              <a:rPr lang="en-US" sz="800" dirty="0">
                <a:effectLst/>
                <a:latin typeface="+mn-lt"/>
              </a:rPr>
              <a:t>, BP – blood pressure, RESP – respiratory rate.</a:t>
            </a:r>
            <a:endParaRPr lang="en-US" sz="800" b="0" i="0" u="none" strike="noStrike" kern="1200" dirty="0">
              <a:solidFill>
                <a:schemeClr val="tx1"/>
              </a:solidFill>
              <a:effectLst/>
              <a:latin typeface="+mn-lt"/>
              <a:ea typeface="+mn-ea"/>
              <a:cs typeface="+mn-cs"/>
            </a:endParaRPr>
          </a:p>
          <a:p>
            <a:pPr marL="0" indent="0">
              <a:buFont typeface="Arial" panose="020B0604020202020204" pitchFamily="34" charset="0"/>
              <a:buNone/>
            </a:pPr>
            <a:endParaRPr lang="en-US" sz="800" u="none"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Triage tool</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https://tacda.org/product/mt-501-salt-method-mettag-triage-tag/</a:t>
            </a:r>
          </a:p>
          <a:p>
            <a:r>
              <a:rPr lang="en-US" sz="800" dirty="0">
                <a:effectLst/>
                <a:latin typeface="+mn-lt"/>
                <a:ea typeface="Calibri" panose="020F0502020204030204" pitchFamily="34" charset="0"/>
              </a:rPr>
              <a:t>The American Civil Defense Association</a:t>
            </a:r>
            <a:r>
              <a:rPr lang="en-US" sz="800" b="0" kern="1200" dirty="0">
                <a:solidFill>
                  <a:schemeClr val="tx1"/>
                </a:solidFill>
                <a:effectLst/>
                <a:latin typeface="+mn-lt"/>
                <a:ea typeface="+mn-ea"/>
                <a:cs typeface="+mn-cs"/>
              </a:rPr>
              <a:t>,</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en-US" sz="800" dirty="0">
                <a:solidFill>
                  <a:srgbClr val="000000"/>
                </a:solidFill>
                <a:effectLst/>
                <a:latin typeface="+mn-lt"/>
                <a:ea typeface="Times New Roman" panose="02020603050405020304" pitchFamily="18" charset="0"/>
                <a:cs typeface="Arial" panose="020B0604020202020204" pitchFamily="34" charset="0"/>
              </a:rPr>
              <a:t>purchased by </a:t>
            </a:r>
            <a:r>
              <a:rPr lang="en-US" sz="800" dirty="0" err="1">
                <a:solidFill>
                  <a:srgbClr val="000000"/>
                </a:solidFill>
                <a:effectLst/>
                <a:latin typeface="+mn-lt"/>
                <a:ea typeface="Times New Roman" panose="02020603050405020304" pitchFamily="18" charset="0"/>
                <a:cs typeface="Arial" panose="020B0604020202020204" pitchFamily="34" charset="0"/>
              </a:rPr>
              <a:t>SCK</a:t>
            </a:r>
            <a:r>
              <a:rPr lang="en-US" sz="800" dirty="0">
                <a:solidFill>
                  <a:srgbClr val="000000"/>
                </a:solidFill>
                <a:effectLst/>
                <a:latin typeface="+mn-lt"/>
                <a:ea typeface="Times New Roman" panose="02020603050405020304" pitchFamily="18" charset="0"/>
                <a:cs typeface="Arial" panose="020B0604020202020204" pitchFamily="34" charset="0"/>
              </a:rPr>
              <a:t>-CEN.</a:t>
            </a:r>
            <a:r>
              <a:rPr lang="en-US" sz="800" b="0" kern="1200" dirty="0">
                <a:solidFill>
                  <a:schemeClr val="tx1"/>
                </a:solidFill>
                <a:effectLst/>
                <a:latin typeface="+mn-lt"/>
                <a:ea typeface="+mn-ea"/>
                <a:cs typeface="+mn-cs"/>
              </a:rPr>
              <a:t> Permission to use received.</a:t>
            </a:r>
          </a:p>
          <a:p>
            <a:r>
              <a:rPr lang="en-US" sz="800" b="1" kern="1200" dirty="0">
                <a:solidFill>
                  <a:schemeClr val="tx1"/>
                </a:solidFill>
                <a:effectLst/>
                <a:latin typeface="+mn-lt"/>
                <a:ea typeface="+mn-ea"/>
                <a:cs typeface="+mn-cs"/>
              </a:rPr>
              <a:t>Text source &amp; IP: </a:t>
            </a:r>
          </a:p>
        </p:txBody>
      </p:sp>
    </p:spTree>
    <p:extLst>
      <p:ext uri="{BB962C8B-B14F-4D97-AF65-F5344CB8AC3E}">
        <p14:creationId xmlns:p14="http://schemas.microsoft.com/office/powerpoint/2010/main" val="18769385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MASS CBRN T</a:t>
            </a:r>
            <a:r>
              <a:rPr lang="en-US" sz="900" kern="1200" noProof="0" dirty="0">
                <a:solidFill>
                  <a:schemeClr val="tx1"/>
                </a:solidFill>
                <a:effectLst/>
                <a:latin typeface="+mn-lt"/>
                <a:ea typeface="+mn-ea"/>
                <a:cs typeface="+mn-cs"/>
              </a:rPr>
              <a:t>riage System.</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r>
              <a:rPr lang="en-US" sz="900" kern="1200" noProof="0" dirty="0">
                <a:solidFill>
                  <a:schemeClr val="tx1"/>
                </a:solidFill>
                <a:effectLst/>
                <a:latin typeface="+mn-lt"/>
                <a:ea typeface="+mn-ea"/>
                <a:cs typeface="+mn-cs"/>
              </a:rPr>
              <a:t>trainees should be familiarized with MASS triage system.</a:t>
            </a: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900" kern="1200" noProof="0" dirty="0">
                <a:solidFill>
                  <a:schemeClr val="tx1"/>
                </a:solidFill>
                <a:effectLst/>
                <a:latin typeface="+mn-lt"/>
                <a:ea typeface="+mn-ea"/>
                <a:cs typeface="+mn-cs"/>
              </a:rPr>
              <a:t>The MASS system is used to prioritize medical assistance and evacuation.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kern="1200" noProof="0" dirty="0">
                <a:solidFill>
                  <a:schemeClr val="tx1"/>
                </a:solidFill>
                <a:effectLst/>
                <a:latin typeface="+mn-lt"/>
                <a:ea typeface="+mn-ea"/>
                <a:cs typeface="+mn-cs"/>
              </a:rPr>
              <a:t>M stands for Moving patients into groups, allowing recognition of patients with and without the ability to walk.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kern="1200" noProof="0" dirty="0">
                <a:solidFill>
                  <a:schemeClr val="tx1"/>
                </a:solidFill>
                <a:effectLst/>
                <a:latin typeface="+mn-lt"/>
                <a:ea typeface="+mn-ea"/>
                <a:cs typeface="+mn-cs"/>
              </a:rPr>
              <a:t>A stands for medical Assessment.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kern="1200" noProof="0" dirty="0">
                <a:solidFill>
                  <a:schemeClr val="tx1"/>
                </a:solidFill>
                <a:effectLst/>
                <a:latin typeface="+mn-lt"/>
                <a:ea typeface="+mn-ea"/>
                <a:cs typeface="+mn-cs"/>
              </a:rPr>
              <a:t>S stands for Sorting patients to dedicated triage category points.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kern="1200" noProof="0" dirty="0">
                <a:solidFill>
                  <a:schemeClr val="tx1"/>
                </a:solidFill>
                <a:effectLst/>
                <a:latin typeface="+mn-lt"/>
                <a:ea typeface="+mn-ea"/>
                <a:cs typeface="+mn-cs"/>
              </a:rPr>
              <a:t>S stands for Sending victims to dedicated places (hospital, point of care), where medical assistance will be provided.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noProof="0" dirty="0"/>
          </a:p>
        </p:txBody>
      </p:sp>
    </p:spTree>
    <p:extLst>
      <p:ext uri="{BB962C8B-B14F-4D97-AF65-F5344CB8AC3E}">
        <p14:creationId xmlns:p14="http://schemas.microsoft.com/office/powerpoint/2010/main" val="9922547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MASS – Step by step action</a:t>
            </a:r>
            <a:br>
              <a:rPr lang="en-US" sz="800" dirty="0"/>
            </a:b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how to perform step 1 in the MASS triage system: separation of minimal group of patients.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first step in executing the MASS triage is to recognize the patients with and without the ability to walk. Ask the trainees which action they would take to achieve this goal, then present the rest of the slide.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The first step in MASS triage, is to separate the minimal group of victims. In order to execute this task, a loud verbal instruction must be given: “Everyone, who needs medical attention, should walk to the area marked by the green color”. In most cases, patients from the minimal category will move to the designated area. The remaining groups on the scene are immediate, delayed or expectant/dead.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noProof="0" dirty="0"/>
          </a:p>
        </p:txBody>
      </p:sp>
    </p:spTree>
    <p:extLst>
      <p:ext uri="{BB962C8B-B14F-4D97-AF65-F5344CB8AC3E}">
        <p14:creationId xmlns:p14="http://schemas.microsoft.com/office/powerpoint/2010/main" val="11291376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MASS – Step by step action</a:t>
            </a:r>
            <a:br>
              <a:rPr lang="en-US" sz="800" dirty="0"/>
            </a:b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how to perform step 2 in the MASS triage system:  separation of delayed group of patients.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second step in MASS triage system is to separate the delayed group of victims. Ask the trainees which action they would take to reach the goal, then present the rest of the slide.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Similar to step one, step two is also based on verbal command. “Everyone who needs medical attention, should wave their arm or leg so we can find you”. As a result, the delayed group of patients will be recognized. These patients are not able to walk but their mental status allowed them to understand the verbal command and respond by moving their arm or leg. In most of the cases, their medical condition is not life threating, so they should be categorized as ‘delayed’ group of patients. The remaining victims on the scene now belong to the categories ‘ immediate’  and ‘ expectant/dead’ .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noProof="0" dirty="0"/>
          </a:p>
        </p:txBody>
      </p:sp>
    </p:spTree>
    <p:extLst>
      <p:ext uri="{BB962C8B-B14F-4D97-AF65-F5344CB8AC3E}">
        <p14:creationId xmlns:p14="http://schemas.microsoft.com/office/powerpoint/2010/main" val="7545570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MASS – Step by step action</a:t>
            </a:r>
            <a:br>
              <a:rPr lang="en-US" sz="800" dirty="0"/>
            </a:b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that in step 3 of the MASS triage system, patients have been separated into three categories: delayed, minimal and a third group which consist of two triage categories: immediate and expectant/dead.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Ask the trainees to identify the groups of patients that have been created after performing the previous two steps.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After their input, explain that victims have now been divided into three groups. The minimal group and delayed group were identified and separated. The remaining groups consist of two triage categories: immediate and expectant/dead.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dirty="0">
                <a:solidFill>
                  <a:schemeClr val="tx1"/>
                </a:solidFill>
                <a:effectLst/>
                <a:latin typeface="+mn-lt"/>
                <a:ea typeface="+mn-ea"/>
                <a:cs typeface="+mn-cs"/>
              </a:rPr>
              <a:t>Be aware that vocal communication might not work for everyone, for example due to impaired hearing or language difficulties. Also note that patients might be non-ambulatory due to pre-existing medical conditions. </a:t>
            </a: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noProof="0" dirty="0"/>
          </a:p>
        </p:txBody>
      </p:sp>
    </p:spTree>
    <p:extLst>
      <p:ext uri="{BB962C8B-B14F-4D97-AF65-F5344CB8AC3E}">
        <p14:creationId xmlns:p14="http://schemas.microsoft.com/office/powerpoint/2010/main" val="28126428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MASS – Step by step action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what step 4 in the MASS triage system entails: Identification of dead victims and of the group of patients who remain at the scene, who may belong to triage categories ‘ immediate’ or ‘ expectant’.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In step four of the triage, dead victims are identified and separated. Dead victims are tagged in order to prevent re-triage. As a result, the remaining group at the scene consists of immediate and expectant victims. At this point, a rapid medical assessment is required to differentiate immediate from expectant. It should be pointed out that, in contrast to START triage, only at this point medical assessment of the patients is performed. This speeds up the triage process and saves time which ultimately may save lives.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noProof="0" dirty="0"/>
          </a:p>
        </p:txBody>
      </p:sp>
    </p:spTree>
    <p:extLst>
      <p:ext uri="{BB962C8B-B14F-4D97-AF65-F5344CB8AC3E}">
        <p14:creationId xmlns:p14="http://schemas.microsoft.com/office/powerpoint/2010/main" val="7223103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MASS – Step by step action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how to perform step 5 in the MASS triage system: counting and sorting of victims in each triage category and reporting to the crisis manager.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next step in MASS triage is to estimate the number of victims in each triage category. The number of the victims and categories should be provided to the crisis manager. If possible, the immediate and expectant groups should be separated, and designated areas should be clearly marked. This will speed up the process of medical evacuation. </a:t>
            </a: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noProof="0" dirty="0"/>
          </a:p>
        </p:txBody>
      </p:sp>
    </p:spTree>
    <p:extLst>
      <p:ext uri="{BB962C8B-B14F-4D97-AF65-F5344CB8AC3E}">
        <p14:creationId xmlns:p14="http://schemas.microsoft.com/office/powerpoint/2010/main" val="13155505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MASS – Step by step action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how to perform step 6 in the MASS triage system: medical treatment and evacuation priorities in the MASS triage system.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subsequent step in MASS triage is to execute medical treatment and evacuation. The priority in medical treatment and evacuation is as follows: Immediate →Delayed→ Minimal→ Expectant/Dead. It should be mentioned, that in case of a mass casualty event that exceeds routine transportation capabilities, alternatives transportation may be used. E.g., minibuses or vans can be used for the minimal group.</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noProof="0" dirty="0"/>
          </a:p>
        </p:txBody>
      </p:sp>
    </p:spTree>
    <p:extLst>
      <p:ext uri="{BB962C8B-B14F-4D97-AF65-F5344CB8AC3E}">
        <p14:creationId xmlns:p14="http://schemas.microsoft.com/office/powerpoint/2010/main" val="7273006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MASS – Step by step action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how to perform step 7 in the MASS triage system: re-triage and on the scene post evacuation activities.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The final step in MASS triage is to re-triage the victims at the point of care (dedicated hospitals). Emphasized that re-triage is crucial because categories may change during medical evacuation. This step also applies for START triage.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At the scene of the incident, dead bodies must be managed properly after medical evacuation is completed. In CBRN events, dead bodies could be sources of secondary contamination and infection, so they should be properly managed while wearing appropriate PPE. This management of dead victims should be performed by sanitary services according to their procedures.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All activities should be performed in such a way that possible evidence is preserved to enable criminal investigation.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noProof="0" dirty="0"/>
          </a:p>
        </p:txBody>
      </p:sp>
    </p:spTree>
    <p:extLst>
      <p:ext uri="{BB962C8B-B14F-4D97-AF65-F5344CB8AC3E}">
        <p14:creationId xmlns:p14="http://schemas.microsoft.com/office/powerpoint/2010/main" val="24205053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MASS – Step by step action</a:t>
            </a:r>
            <a:br>
              <a:rPr lang="en-US" sz="800" dirty="0"/>
            </a:b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how to perform step 1 in the MASS triage system: separation of minimal group of patients.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Summarize the steps in MASS triage as explained in previous slides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noProof="0" dirty="0"/>
          </a:p>
        </p:txBody>
      </p:sp>
    </p:spTree>
    <p:extLst>
      <p:ext uri="{BB962C8B-B14F-4D97-AF65-F5344CB8AC3E}">
        <p14:creationId xmlns:p14="http://schemas.microsoft.com/office/powerpoint/2010/main" val="1129137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Aspects of on scene mitigation</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After this slide, the trainees have an idea of the main three aspects of mitigating a CBRN incident.</a:t>
            </a:r>
          </a:p>
          <a:p>
            <a:r>
              <a:rPr lang="en-US" sz="800" b="1" kern="1200" dirty="0">
                <a:solidFill>
                  <a:schemeClr val="tx1"/>
                </a:solidFill>
                <a:effectLst/>
                <a:latin typeface="+mn-lt"/>
                <a:ea typeface="+mn-ea"/>
                <a:cs typeface="+mn-cs"/>
              </a:rPr>
              <a:t>Instructions for the trainer: </a:t>
            </a:r>
            <a:r>
              <a:rPr lang="en-US" sz="800" b="0" kern="1200" dirty="0">
                <a:solidFill>
                  <a:srgbClr val="FF0000"/>
                </a:solidFill>
                <a:effectLst/>
                <a:latin typeface="+mn-lt"/>
                <a:ea typeface="+mn-ea"/>
                <a:cs typeface="+mn-cs"/>
              </a:rPr>
              <a:t>The initial risk assessment of the situation is not necessarily performed by the Fire &amp; Rescue Services, but should be performed by those First Responders, who arrive first at the scene of the incident. </a:t>
            </a:r>
            <a:r>
              <a:rPr lang="en-US" sz="800" b="0" kern="1200" dirty="0">
                <a:solidFill>
                  <a:schemeClr val="tx1"/>
                </a:solidFill>
                <a:effectLst/>
                <a:latin typeface="+mn-lt"/>
                <a:ea typeface="+mn-ea"/>
                <a:cs typeface="+mn-cs"/>
              </a:rPr>
              <a:t>Since these three categories have close similarities to handling non-CBRN incidents, asks the trainees if they can name a few tasks and responsibilities at a CBRN scene. </a:t>
            </a:r>
            <a:r>
              <a:rPr lang="en-US" sz="800" b="0" kern="1200" dirty="0">
                <a:solidFill>
                  <a:schemeClr val="tx1"/>
                </a:solidFill>
                <a:effectLst/>
                <a:highlight>
                  <a:srgbClr val="FFFF00"/>
                </a:highlight>
                <a:latin typeface="+mn-lt"/>
                <a:ea typeface="+mn-ea"/>
                <a:cs typeface="+mn-cs"/>
              </a:rPr>
              <a:t>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GUIDELINES FOR FIRST RESPONDERS TO A CBRN INCIDENT - NATO Civil Emergency Planning Civil Protection Group (update 2014)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NIBRA 2005; Handbook NBC (2e printing); paragraph 4.1.2 – page 167</a:t>
            </a:r>
            <a:endParaRPr lang="en-GB" sz="800" b="0" dirty="0"/>
          </a:p>
        </p:txBody>
      </p:sp>
    </p:spTree>
    <p:extLst>
      <p:ext uri="{BB962C8B-B14F-4D97-AF65-F5344CB8AC3E}">
        <p14:creationId xmlns:p14="http://schemas.microsoft.com/office/powerpoint/2010/main" val="24903664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Implement medical triage and treatment</a:t>
            </a: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know how to separate victims for decontamination triage </a:t>
            </a:r>
            <a:endParaRPr lang="en-US" sz="9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Explain that for some victims decontamination needs to be performed before adequate triage and treatment can occur. Separation of victims for decontamination triage is somewhat different from medical triage and its priorities. See also module 6.3 for medical triage and treatment. </a:t>
            </a:r>
            <a:r>
              <a:rPr lang="en-US" sz="800" dirty="0"/>
              <a:t>Presentation 5.7 contains more information about decontamination.</a:t>
            </a:r>
            <a:endParaRPr lang="en-US" sz="800" b="0"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 </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b="0" noProof="0" dirty="0"/>
          </a:p>
          <a:p>
            <a:endParaRPr lang="en-US" sz="800" noProof="0" dirty="0"/>
          </a:p>
        </p:txBody>
      </p:sp>
    </p:spTree>
    <p:extLst>
      <p:ext uri="{BB962C8B-B14F-4D97-AF65-F5344CB8AC3E}">
        <p14:creationId xmlns:p14="http://schemas.microsoft.com/office/powerpoint/2010/main" val="13602489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dirty="0"/>
              <a:t>Take Home Message</a:t>
            </a:r>
            <a:endParaRPr lang="en-US" sz="9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are able to summarize the steps often performed to mitigate the effects of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This is a summarizing slide and can be used as a bridge to the module 6.3</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b="0" noProof="0" dirty="0"/>
          </a:p>
        </p:txBody>
      </p:sp>
    </p:spTree>
    <p:extLst>
      <p:ext uri="{BB962C8B-B14F-4D97-AF65-F5344CB8AC3E}">
        <p14:creationId xmlns:p14="http://schemas.microsoft.com/office/powerpoint/2010/main" val="7150385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Thank you for your attention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endParaRPr lang="en-US" sz="800" b="0" noProof="0" dirty="0"/>
          </a:p>
        </p:txBody>
      </p:sp>
    </p:spTree>
    <p:extLst>
      <p:ext uri="{BB962C8B-B14F-4D97-AF65-F5344CB8AC3E}">
        <p14:creationId xmlns:p14="http://schemas.microsoft.com/office/powerpoint/2010/main" val="18625343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dirty="0"/>
              <a:t>Information gathering, assessment &amp; dissemination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After this slide the trainees have an idea what type of information needs to be gathered, assessed and disseminated.</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kern="1200" dirty="0">
                <a:solidFill>
                  <a:schemeClr val="tx1"/>
                </a:solidFill>
                <a:effectLst/>
                <a:latin typeface="+mn-lt"/>
                <a:ea typeface="+mn-ea"/>
                <a:cs typeface="+mn-cs"/>
              </a:rPr>
              <a:t>This is a summary of the most important aspects of information gathering, and its assessment and dissemination, for this curriculum. The aspects highlighted within the red rectangle are aspects related to CBRN incidents in particular, and are the focus in the next slides.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aspects not highlighted are performed by first responders in non-CBRN incidents as well.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Note: the METHANE protocol can be used additionally here as well. The METHANE protocol is explained in Modules 2.4.1 and 4.1.</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GUIDELINES FOR FIRST RESPONDERS TO A CBRN INCIDENT - NATO Civil Emergency Planning Civil Protection Group (update 2014)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GUIDELINES FOR FIRST RESPONDERS TO A CBRN INCIDENT - NATO Civil Emergency Planning Civil Protection Group (update 2014), page 5 and 6.</a:t>
            </a:r>
            <a:endParaRPr lang="en-GB" sz="800" dirty="0"/>
          </a:p>
        </p:txBody>
      </p:sp>
    </p:spTree>
    <p:extLst>
      <p:ext uri="{BB962C8B-B14F-4D97-AF65-F5344CB8AC3E}">
        <p14:creationId xmlns:p14="http://schemas.microsoft.com/office/powerpoint/2010/main" val="18255505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Recognize the signs and indicators of CBRN release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will have an understanding of the physical properties of CBRN agents, in which they can be released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Explain that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Dispersion range of an agent strongly depends on its physical state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Aerosols are fine solid particles or liquid droplets floating (</a:t>
            </a:r>
            <a:r>
              <a:rPr lang="en-US" sz="900" b="0" kern="1200" dirty="0">
                <a:solidFill>
                  <a:schemeClr val="tx1"/>
                </a:solidFill>
                <a:effectLst/>
                <a:latin typeface="+mn-lt"/>
                <a:ea typeface="+mn-ea"/>
                <a:cs typeface="+mn-cs"/>
              </a:rPr>
              <a:t>in </a:t>
            </a:r>
            <a:r>
              <a:rPr lang="en-US" sz="800" b="0" kern="1200" dirty="0">
                <a:solidFill>
                  <a:schemeClr val="tx1"/>
                </a:solidFill>
                <a:effectLst/>
                <a:latin typeface="+mn-lt"/>
                <a:ea typeface="+mn-ea"/>
                <a:cs typeface="+mn-cs"/>
              </a:rPr>
              <a:t>suspension) in air and are:</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Composed of (very) fine solid grains (particulate matter), which may contain hazardous C, B, or R/N materials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Composed of liquid droplets, which may contain C, B, or R/N materials (dissolved, or not)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Particle size is directly correlated to dispersion rate, large particles will in general travel less far than smaller particles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Weather conditions (wind speed, wind direction, temperature, humidity) severely affect dispersion of matter suspended in air.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u="none" kern="1200" dirty="0">
                <a:solidFill>
                  <a:schemeClr val="tx1"/>
                </a:solidFill>
                <a:effectLst/>
                <a:latin typeface="+mn-lt"/>
                <a:ea typeface="+mn-ea"/>
                <a:cs typeface="+mn-cs"/>
              </a:rPr>
              <a:t>Liquids will start evaporation when released. Some liquids will evaporate quickly, others very slowly. For instance (some) CWA agents like Mustard gas or VX will not evaporate quickly under normal weather conditions. Therefore, these types of CWAs can remain hazardous for longer periods of time after the release, than more volatile CWAs.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u="non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u="none" kern="1200" dirty="0">
                <a:solidFill>
                  <a:schemeClr val="tx1"/>
                </a:solidFill>
                <a:effectLst/>
                <a:latin typeface="+mn-lt"/>
                <a:ea typeface="+mn-ea"/>
                <a:cs typeface="+mn-cs"/>
              </a:rPr>
              <a:t>Solid particles, containing C, B, or R/N materials, can be resuspended in air multiple times and dispersed over larger areas. However, concentration of airborne particles will be reduced over time, especially when the source can be located and removed. The concentration of deposited particles may accumulate locally over time, depending on the weather conditions.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Matter states and processes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Melody</a:t>
            </a: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NIBRA 2005; Handbook NBC (2e printing); paragraph 4.1.2 – page 167</a:t>
            </a:r>
            <a:endParaRPr lang="en-GB" sz="800" b="0" dirty="0"/>
          </a:p>
        </p:txBody>
      </p:sp>
    </p:spTree>
    <p:extLst>
      <p:ext uri="{BB962C8B-B14F-4D97-AF65-F5344CB8AC3E}">
        <p14:creationId xmlns:p14="http://schemas.microsoft.com/office/powerpoint/2010/main" val="9035568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err="1">
                <a:solidFill>
                  <a:schemeClr val="tx1"/>
                </a:solidFill>
                <a:effectLst/>
                <a:latin typeface="+mn-lt"/>
                <a:ea typeface="+mn-ea"/>
                <a:cs typeface="+mn-cs"/>
              </a:rPr>
              <a:t>Recognise</a:t>
            </a:r>
            <a:r>
              <a:rPr lang="en-US" sz="800" b="0" kern="1200" dirty="0">
                <a:solidFill>
                  <a:schemeClr val="tx1"/>
                </a:solidFill>
                <a:effectLst/>
                <a:latin typeface="+mn-lt"/>
                <a:ea typeface="+mn-ea"/>
                <a:cs typeface="+mn-cs"/>
              </a:rPr>
              <a:t> the signs and indicators of CBRN release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will have an understanding of a number of important additional properties of CBRN agents, in which they can be released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Note to the trainees that this list of additional properties of CBRN agents is not complete.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properties may provide the trainees with important clues regarding the type of incident and/or type of agents released.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For instance, when the UN number, ADR or hazard signs, or in absence of these, a visual inspection indicates the release of corrosive materials, a release of a biological agents is highly unlikely.</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NIBRA 2005; Handbook NBC (2e printing); paragraph 4.1.2 – page 167</a:t>
            </a:r>
            <a:endParaRPr lang="en-GB" sz="800" b="0" dirty="0"/>
          </a:p>
        </p:txBody>
      </p:sp>
    </p:spTree>
    <p:extLst>
      <p:ext uri="{BB962C8B-B14F-4D97-AF65-F5344CB8AC3E}">
        <p14:creationId xmlns:p14="http://schemas.microsoft.com/office/powerpoint/2010/main" val="5779530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dirty="0"/>
              <a:t>Estimate resource requirements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The trainees learn about the resource requirements for the scene of a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An important aspect is to be able to assess if additional assistance is required, both from additional first responders or specialists.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State that proper PPE is also a resource requirement, and when lacking, the actions of first responders arriving on a CBRN scene are severely limited.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GUIDELINES FOR FIRST RESPONDERS TO A CBRN INCIDENT - NATO Civil Emergency Planning Civil Protection Group (update 2014). </a:t>
            </a:r>
            <a:endParaRPr lang="en-GB" sz="800" b="0" dirty="0"/>
          </a:p>
        </p:txBody>
      </p:sp>
    </p:spTree>
    <p:extLst>
      <p:ext uri="{BB962C8B-B14F-4D97-AF65-F5344CB8AC3E}">
        <p14:creationId xmlns:p14="http://schemas.microsoft.com/office/powerpoint/2010/main" val="13763842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Scene management (zoning, control CBRN release)</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After this slide the trainees have an idea what type of information needs to be gathered, assessed and disseminated.</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kern="1200" dirty="0">
                <a:solidFill>
                  <a:schemeClr val="tx1"/>
                </a:solidFill>
                <a:effectLst/>
                <a:latin typeface="+mn-lt"/>
                <a:ea typeface="+mn-ea"/>
                <a:cs typeface="+mn-cs"/>
              </a:rPr>
              <a:t>The aspects mentioned here are still very general. Details depend on the type of CBRN incident.</a:t>
            </a:r>
          </a:p>
          <a:p>
            <a:pPr marL="0" indent="0">
              <a:buFont typeface="Arial" panose="020B0604020202020204" pitchFamily="34" charset="0"/>
              <a:buNone/>
            </a:pPr>
            <a:r>
              <a:rPr lang="en-US" sz="800" kern="1200" dirty="0">
                <a:solidFill>
                  <a:schemeClr val="tx1"/>
                </a:solidFill>
                <a:effectLst/>
                <a:latin typeface="+mn-lt"/>
                <a:ea typeface="+mn-ea"/>
                <a:cs typeface="+mn-cs"/>
              </a:rPr>
              <a:t>This is a summary of the most important aspects of scene management for this curriculum. </a:t>
            </a:r>
          </a:p>
          <a:p>
            <a:pPr marL="0" indent="0">
              <a:buFont typeface="Arial" panose="020B0604020202020204" pitchFamily="34" charset="0"/>
              <a:buNone/>
            </a:pPr>
            <a:r>
              <a:rPr lang="en-US" sz="800" kern="1200" dirty="0">
                <a:solidFill>
                  <a:schemeClr val="tx1"/>
                </a:solidFill>
                <a:effectLst/>
                <a:latin typeface="+mn-lt"/>
                <a:ea typeface="+mn-ea"/>
                <a:cs typeface="+mn-cs"/>
              </a:rPr>
              <a:t>The aspects highlighted within the red rectangle are aspects related to CBRN incidents in particular, and are the focus in the next slides. </a:t>
            </a:r>
          </a:p>
          <a:p>
            <a:pPr marL="0" indent="0">
              <a:buFont typeface="Arial" panose="020B0604020202020204" pitchFamily="34" charset="0"/>
              <a:buNone/>
            </a:pPr>
            <a:r>
              <a:rPr lang="en-US" sz="800" kern="1200" dirty="0">
                <a:solidFill>
                  <a:schemeClr val="tx1"/>
                </a:solidFill>
                <a:effectLst/>
                <a:latin typeface="+mn-lt"/>
                <a:ea typeface="+mn-ea"/>
                <a:cs typeface="+mn-cs"/>
              </a:rPr>
              <a:t>Aspects not highlighted are performed by first responders in non-CBRN incidents as well.</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GUIDELINES FOR FIRST RESPONDERS TO A CBRN INCIDENT - NATO Civil Emergency Planning Civil Protection Group (update 2014)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GUIDELINES FOR FIRST RESPONDERS TO A CBRN INCIDENT - NATO Civil Emergency Planning Civil Protection Group (update 2014), page 5 and 6.</a:t>
            </a:r>
            <a:endParaRPr lang="en-GB" sz="800" dirty="0"/>
          </a:p>
        </p:txBody>
      </p:sp>
    </p:spTree>
    <p:extLst>
      <p:ext uri="{BB962C8B-B14F-4D97-AF65-F5344CB8AC3E}">
        <p14:creationId xmlns:p14="http://schemas.microsoft.com/office/powerpoint/2010/main" val="41069053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6 </a:t>
            </a:r>
            <a:r>
              <a:rPr lang="en-US" sz="800" kern="1200" dirty="0">
                <a:solidFill>
                  <a:schemeClr val="tx1"/>
                </a:solidFill>
                <a:effectLst/>
                <a:latin typeface="+mn-lt"/>
                <a:ea typeface="+mn-ea"/>
                <a:cs typeface="+mn-cs"/>
              </a:rPr>
              <a:t>Task specific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identify</a:t>
            </a:r>
            <a:r>
              <a:rPr lang="en-US" sz="800" b="0" kern="1200" dirty="0">
                <a:solidFill>
                  <a:schemeClr val="tx1"/>
                </a:solidFill>
                <a:effectLst/>
                <a:latin typeface="+mn-lt"/>
                <a:ea typeface="+mn-ea"/>
                <a:cs typeface="+mn-cs"/>
              </a:rPr>
              <a:t> possible CBRN threats and to mitigate the effects</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6.2: Mitigation methods to limit dispersion, including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Contain release and eliminate contaminant</a:t>
            </a:r>
          </a:p>
          <a:p>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The trainees will learn about a number of mitigation options that can be deployed in case of an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Explain that elimination of the source (if still present) is the most important objective of response.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However, source elimination is often not the particular task of a First Responder. Elimination should be done by experts or secondary responders.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First Responders, when adequately equipped with PPE, can be (made) responsible for containing released solids and liquids, if possible. Mitigation of further release may also be achieved by utility shutdown or other means, such as: closing sewer(s valves), setting up improvising barriers (e.g. vehicles or road blocks) or dams (e.g. sand bags) to avoid further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Shielding (e.g. from radiation exposure) can also be improvised by positioning of vehicles or shelter in place in buildings. Fire brigades can also use water to dilute CBRN agents, although often resulting in contaminating larger areas, or use water screens as a protective barrier to prevent dispersion of airborne agents.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NIBRA 2005; Handbook NBC (2e printing); paragraph 4.1.2 – page 167</a:t>
            </a:r>
            <a:endParaRPr lang="en-GB" sz="800" b="0" dirty="0"/>
          </a:p>
        </p:txBody>
      </p:sp>
    </p:spTree>
    <p:extLst>
      <p:ext uri="{BB962C8B-B14F-4D97-AF65-F5344CB8AC3E}">
        <p14:creationId xmlns:p14="http://schemas.microsoft.com/office/powerpoint/2010/main" val="13984487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BE"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en-BE"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en-BE"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7"/>
          </p:nvPr>
        </p:nvSpPr>
        <p:spPr/>
        <p:txBody>
          <a:bodyPr/>
          <a:lstStyle/>
          <a:p>
            <a:r>
              <a:rPr lang="en-US"/>
              <a:t>MELODY #x.xx Course title</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en-BE"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en-BE"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4"/>
          </p:nvPr>
        </p:nvSpPr>
        <p:spPr/>
        <p:txBody>
          <a:bodyPr/>
          <a:lstStyle/>
          <a:p>
            <a:r>
              <a:rPr lang="en-US"/>
              <a:t>MELODY #x.xx Course title</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en-BE"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3"/>
          </p:nvPr>
        </p:nvSpPr>
        <p:spPr/>
        <p:txBody>
          <a:bodyPr/>
          <a:lstStyle/>
          <a:p>
            <a:r>
              <a:rPr lang="en-US"/>
              <a:t>MELODY #x.xx Course title</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a:t>MELODY #x.xx Course title</a:t>
            </a:r>
          </a:p>
        </p:txBody>
      </p:sp>
      <p:sp>
        <p:nvSpPr>
          <p:cNvPr id="3" name="Slide Number Placeholder 2"/>
          <p:cNvSpPr>
            <a:spLocks noGrp="1"/>
          </p:cNvSpPr>
          <p:nvPr>
            <p:ph type="sldNum" sz="quarter" idx="23"/>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en-BE"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en-BE"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en-BE" sz="4800" b="0" kern="1200" dirty="0">
                <a:solidFill>
                  <a:schemeClr val="bg1"/>
                </a:solidFill>
                <a:latin typeface="FranklinGotTExtCon" pitchFamily="2" charset="0"/>
                <a:ea typeface="+mn-ea"/>
                <a:cs typeface="+mn-cs"/>
              </a:defRPr>
            </a:lvl1pPr>
          </a:lstStyle>
          <a:p>
            <a:r>
              <a:rPr lang="en-US"/>
              <a:t>Click to edit Master title style</a:t>
            </a:r>
            <a:endParaRPr lang="en-BE"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#x.xx Course title</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#x.xx Course title</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MELODY #x.xx Course title</a:t>
            </a:r>
          </a:p>
        </p:txBody>
      </p:sp>
      <p:sp>
        <p:nvSpPr>
          <p:cNvPr id="5" name="Slide Number Placeholder 4"/>
          <p:cNvSpPr>
            <a:spLocks noGrp="1"/>
          </p:cNvSpPr>
          <p:nvPr>
            <p:ph type="sldNum" sz="quarter" idx="11"/>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en-BE"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en-BE"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4"/>
          </p:nvPr>
        </p:nvSpPr>
        <p:spPr/>
        <p:txBody>
          <a:bodyPr/>
          <a:lstStyle/>
          <a:p>
            <a:r>
              <a:rPr lang="en-US"/>
              <a:t>MELODY #x.xx Course title</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en-BE"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a:t>MELODY #x.xx Course title</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en-BE"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en-BE"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6"/>
          </p:nvPr>
        </p:nvSpPr>
        <p:spPr/>
        <p:txBody>
          <a:bodyPr/>
          <a:lstStyle/>
          <a:p>
            <a:r>
              <a:rPr lang="en-US"/>
              <a:t>MELODY #x.xx Course title</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en-BE"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en-BE"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21"/>
          </p:nvPr>
        </p:nvSpPr>
        <p:spPr/>
        <p:txBody>
          <a:bodyPr/>
          <a:lstStyle/>
          <a:p>
            <a:r>
              <a:rPr lang="en-US"/>
              <a:t>MELODY #x.xx Course title</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a:t>MELODY #x.xx Course title</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1.xml"/><Relationship Id="rId4" Type="http://schemas.openxmlformats.org/officeDocument/2006/relationships/image" Target="../media/image7.sv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7.sv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5.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7.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r>
              <a:rPr lang="en-US" dirty="0"/>
              <a:t>6.2 Mitigation methods to limit dispersion, including decontamination</a:t>
            </a:r>
          </a:p>
        </p:txBody>
      </p:sp>
      <p:sp>
        <p:nvSpPr>
          <p:cNvPr id="3" name="Title 2"/>
          <p:cNvSpPr>
            <a:spLocks noGrp="1"/>
          </p:cNvSpPr>
          <p:nvPr>
            <p:ph type="title"/>
          </p:nvPr>
        </p:nvSpPr>
        <p:spPr/>
        <p:txBody>
          <a:bodyPr anchor="ctr">
            <a:normAutofit fontScale="90000"/>
          </a:bodyPr>
          <a:lstStyle/>
          <a:p>
            <a:r>
              <a:rPr lang="en-US" dirty="0"/>
              <a:t>Module 6 Task specific response</a:t>
            </a: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Containment and elimination of liquids</a:t>
            </a:r>
          </a:p>
        </p:txBody>
      </p:sp>
      <p:sp>
        <p:nvSpPr>
          <p:cNvPr id="3" name="Text Placeholder 2"/>
          <p:cNvSpPr>
            <a:spLocks noGrp="1"/>
          </p:cNvSpPr>
          <p:nvPr>
            <p:ph type="body" sz="quarter" idx="15"/>
          </p:nvPr>
        </p:nvSpPr>
        <p:spPr>
          <a:xfrm>
            <a:off x="766761" y="1579128"/>
            <a:ext cx="11220452" cy="4478376"/>
          </a:xfrm>
        </p:spPr>
        <p:txBody>
          <a:bodyPr>
            <a:normAutofit/>
          </a:bodyPr>
          <a:lstStyle/>
          <a:p>
            <a:r>
              <a:rPr lang="en-US" dirty="0"/>
              <a:t>Containment: </a:t>
            </a:r>
          </a:p>
          <a:p>
            <a:pPr lvl="1"/>
            <a:r>
              <a:rPr lang="en-US" dirty="0"/>
              <a:t>Limit dispersion by closing valves or building dams</a:t>
            </a:r>
          </a:p>
          <a:p>
            <a:pPr lvl="1"/>
            <a:r>
              <a:rPr lang="en-US" dirty="0"/>
              <a:t>Limit evaporation by covering liquids with foam</a:t>
            </a:r>
          </a:p>
          <a:p>
            <a:r>
              <a:rPr lang="en-US" dirty="0"/>
              <a:t>Elimination:</a:t>
            </a:r>
          </a:p>
          <a:p>
            <a:pPr lvl="1"/>
            <a:r>
              <a:rPr lang="en-US" dirty="0"/>
              <a:t>Use absorbent materials to remove liquids</a:t>
            </a:r>
          </a:p>
          <a:p>
            <a:pPr lvl="1"/>
            <a:r>
              <a:rPr lang="en-US" dirty="0"/>
              <a:t>Dilute liquid agents to reduce concentration</a:t>
            </a:r>
          </a:p>
        </p:txBody>
      </p:sp>
      <p:sp>
        <p:nvSpPr>
          <p:cNvPr id="4" name="Slide Number Placeholder 3"/>
          <p:cNvSpPr>
            <a:spLocks noGrp="1"/>
          </p:cNvSpPr>
          <p:nvPr>
            <p:ph type="sldNum" sz="quarter" idx="4"/>
          </p:nvPr>
        </p:nvSpPr>
        <p:spPr/>
        <p:txBody>
          <a:bodyPr/>
          <a:lstStyle/>
          <a:p>
            <a:fld id="{A814E660-BF25-4843-B2A0-93C6E2B6253B}" type="slidenum">
              <a:rPr lang="en-BE" smtClean="0"/>
              <a:pPr/>
              <a:t>10</a:t>
            </a:fld>
            <a:endParaRPr lang="en-BE" dirty="0"/>
          </a:p>
        </p:txBody>
      </p:sp>
      <p:sp>
        <p:nvSpPr>
          <p:cNvPr id="7" name="Footer Placeholder 4">
            <a:extLst>
              <a:ext uri="{FF2B5EF4-FFF2-40B4-BE49-F238E27FC236}">
                <a16:creationId xmlns:a16="http://schemas.microsoft.com/office/drawing/2014/main" id="{8DC65E74-F0A0-442F-BF14-C80316EA66C0}"/>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23241579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Containment of gaseous </a:t>
            </a:r>
            <a:r>
              <a:rPr lang="en-US" dirty="0" err="1"/>
              <a:t>vapour</a:t>
            </a:r>
            <a:r>
              <a:rPr lang="en-US" dirty="0"/>
              <a:t> or clouds</a:t>
            </a:r>
          </a:p>
        </p:txBody>
      </p:sp>
      <p:sp>
        <p:nvSpPr>
          <p:cNvPr id="3" name="Text Placeholder 2"/>
          <p:cNvSpPr>
            <a:spLocks noGrp="1"/>
          </p:cNvSpPr>
          <p:nvPr>
            <p:ph type="body" sz="quarter" idx="15"/>
          </p:nvPr>
        </p:nvSpPr>
        <p:spPr>
          <a:xfrm>
            <a:off x="766761" y="1579128"/>
            <a:ext cx="10956872" cy="4478376"/>
          </a:xfrm>
        </p:spPr>
        <p:txBody>
          <a:bodyPr>
            <a:normAutofit/>
          </a:bodyPr>
          <a:lstStyle/>
          <a:p>
            <a:r>
              <a:rPr lang="en-US" dirty="0"/>
              <a:t>Containment: </a:t>
            </a:r>
          </a:p>
          <a:p>
            <a:pPr lvl="1"/>
            <a:r>
              <a:rPr lang="en-US" dirty="0"/>
              <a:t>Gas or </a:t>
            </a:r>
            <a:r>
              <a:rPr lang="en-US" dirty="0" err="1"/>
              <a:t>vapour</a:t>
            </a:r>
            <a:r>
              <a:rPr lang="en-US" dirty="0"/>
              <a:t> clouds are hard to contain</a:t>
            </a:r>
          </a:p>
          <a:p>
            <a:pPr lvl="1"/>
            <a:r>
              <a:rPr lang="en-US" dirty="0"/>
              <a:t>Limit dispersion using water screens (if possible)</a:t>
            </a:r>
          </a:p>
          <a:p>
            <a:r>
              <a:rPr lang="en-US" dirty="0"/>
              <a:t>Elimination:</a:t>
            </a:r>
          </a:p>
          <a:p>
            <a:pPr lvl="1"/>
            <a:r>
              <a:rPr lang="en-US" dirty="0"/>
              <a:t>Use absorbent materials to remove volatile liquids</a:t>
            </a:r>
          </a:p>
          <a:p>
            <a:pPr lvl="1"/>
            <a:r>
              <a:rPr lang="en-US" dirty="0"/>
              <a:t>Gas or </a:t>
            </a:r>
            <a:r>
              <a:rPr lang="en-US" dirty="0" err="1"/>
              <a:t>vapour</a:t>
            </a:r>
            <a:r>
              <a:rPr lang="en-US" dirty="0"/>
              <a:t> clouds will dilute when airborne</a:t>
            </a:r>
          </a:p>
          <a:p>
            <a:pPr lvl="1"/>
            <a:endParaRPr lang="en-US" sz="3300" dirty="0"/>
          </a:p>
          <a:p>
            <a:pPr lvl="1"/>
            <a:endParaRPr lang="en-US" sz="3300" dirty="0"/>
          </a:p>
          <a:p>
            <a:pPr marL="88900" indent="0">
              <a:buNone/>
            </a:pPr>
            <a:endParaRPr lang="en-US" sz="3300"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11</a:t>
            </a:fld>
            <a:endParaRPr lang="en-BE" dirty="0"/>
          </a:p>
        </p:txBody>
      </p:sp>
      <p:sp>
        <p:nvSpPr>
          <p:cNvPr id="8" name="Footer Placeholder 4">
            <a:extLst>
              <a:ext uri="{FF2B5EF4-FFF2-40B4-BE49-F238E27FC236}">
                <a16:creationId xmlns:a16="http://schemas.microsoft.com/office/drawing/2014/main" id="{A2BCD8D7-FC57-4BB9-BF29-51EDEB462E75}"/>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1662167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Containment and elimination of solids</a:t>
            </a:r>
          </a:p>
        </p:txBody>
      </p:sp>
      <p:sp>
        <p:nvSpPr>
          <p:cNvPr id="3" name="Text Placeholder 2"/>
          <p:cNvSpPr>
            <a:spLocks noGrp="1"/>
          </p:cNvSpPr>
          <p:nvPr>
            <p:ph type="body" sz="quarter" idx="15"/>
          </p:nvPr>
        </p:nvSpPr>
        <p:spPr>
          <a:xfrm>
            <a:off x="766762" y="1590552"/>
            <a:ext cx="10956871" cy="4301992"/>
          </a:xfrm>
        </p:spPr>
        <p:txBody>
          <a:bodyPr>
            <a:normAutofit/>
          </a:bodyPr>
          <a:lstStyle/>
          <a:p>
            <a:r>
              <a:rPr lang="en-US" dirty="0"/>
              <a:t>Containment:</a:t>
            </a:r>
          </a:p>
          <a:p>
            <a:pPr lvl="1"/>
            <a:r>
              <a:rPr lang="en-US" dirty="0"/>
              <a:t>Limit dispersion by covering (e.g. plastic sheets).</a:t>
            </a:r>
          </a:p>
          <a:p>
            <a:pPr lvl="1"/>
            <a:r>
              <a:rPr lang="en-US" dirty="0"/>
              <a:t>Limit dispersion by covering with foam (powders)</a:t>
            </a:r>
          </a:p>
          <a:p>
            <a:r>
              <a:rPr lang="en-US" dirty="0"/>
              <a:t>Elimination:</a:t>
            </a:r>
          </a:p>
          <a:p>
            <a:pPr lvl="1"/>
            <a:r>
              <a:rPr lang="en-US" dirty="0"/>
              <a:t>Use inert containers to remove solids.</a:t>
            </a:r>
          </a:p>
          <a:p>
            <a:pPr lvl="1"/>
            <a:r>
              <a:rPr lang="en-US" dirty="0"/>
              <a:t>Dilute with liquids to reduce concentration</a:t>
            </a:r>
          </a:p>
          <a:p>
            <a:pPr lvl="1"/>
            <a:endParaRPr lang="en-US" sz="3300"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12</a:t>
            </a:fld>
            <a:endParaRPr lang="en-BE" dirty="0"/>
          </a:p>
        </p:txBody>
      </p:sp>
      <p:sp>
        <p:nvSpPr>
          <p:cNvPr id="7" name="Footer Placeholder 4">
            <a:extLst>
              <a:ext uri="{FF2B5EF4-FFF2-40B4-BE49-F238E27FC236}">
                <a16:creationId xmlns:a16="http://schemas.microsoft.com/office/drawing/2014/main" id="{606AFC49-653A-4FBE-9BAA-FD7D1FD6D8AD}"/>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13353095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Cordon off contaminated areas or Shielding</a:t>
            </a:r>
          </a:p>
        </p:txBody>
      </p:sp>
      <p:sp>
        <p:nvSpPr>
          <p:cNvPr id="3" name="Text Placeholder 2"/>
          <p:cNvSpPr>
            <a:spLocks noGrp="1"/>
          </p:cNvSpPr>
          <p:nvPr>
            <p:ph type="body" sz="quarter" idx="15"/>
          </p:nvPr>
        </p:nvSpPr>
        <p:spPr>
          <a:xfrm>
            <a:off x="766762" y="1590552"/>
            <a:ext cx="11306176" cy="4301992"/>
          </a:xfrm>
        </p:spPr>
        <p:txBody>
          <a:bodyPr>
            <a:normAutofit/>
          </a:bodyPr>
          <a:lstStyle/>
          <a:p>
            <a:r>
              <a:rPr lang="en-US" dirty="0"/>
              <a:t>Shielding from exposure:</a:t>
            </a:r>
          </a:p>
          <a:p>
            <a:pPr lvl="1"/>
            <a:r>
              <a:rPr lang="en-US" dirty="0"/>
              <a:t>Limit exposure by strategic positioning of vehicles, road-blocks</a:t>
            </a:r>
          </a:p>
          <a:p>
            <a:pPr lvl="2"/>
            <a:r>
              <a:rPr lang="en-US" sz="2400" dirty="0"/>
              <a:t>Limit access to contaminated area</a:t>
            </a:r>
          </a:p>
          <a:p>
            <a:pPr lvl="2"/>
            <a:r>
              <a:rPr lang="en-US" sz="2400" dirty="0"/>
              <a:t>Limit exposure to radiation</a:t>
            </a:r>
          </a:p>
          <a:p>
            <a:pPr lvl="1"/>
            <a:r>
              <a:rPr lang="en-US" dirty="0"/>
              <a:t>Limit exposure by sheltering in (not contaminated) buildings</a:t>
            </a:r>
          </a:p>
          <a:p>
            <a:pPr lvl="2"/>
            <a:r>
              <a:rPr lang="en-US" sz="2400" dirty="0"/>
              <a:t>Limit exposure to C, B and R agents</a:t>
            </a:r>
          </a:p>
          <a:p>
            <a:pPr lvl="1"/>
            <a:endParaRPr lang="en-US" dirty="0"/>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13</a:t>
            </a:fld>
            <a:endParaRPr lang="en-BE" dirty="0"/>
          </a:p>
        </p:txBody>
      </p:sp>
      <p:sp>
        <p:nvSpPr>
          <p:cNvPr id="7" name="Footer Placeholder 4">
            <a:extLst>
              <a:ext uri="{FF2B5EF4-FFF2-40B4-BE49-F238E27FC236}">
                <a16:creationId xmlns:a16="http://schemas.microsoft.com/office/drawing/2014/main" id="{081AE3D2-B413-46BF-9F2E-E6A8A978108B}"/>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37246235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2470" y="800496"/>
            <a:ext cx="10034598" cy="985576"/>
          </a:xfrm>
        </p:spPr>
        <p:txBody>
          <a:bodyPr/>
          <a:lstStyle/>
          <a:p>
            <a:r>
              <a:rPr lang="en-US" dirty="0"/>
              <a:t>Saving and protecting life</a:t>
            </a:r>
          </a:p>
        </p:txBody>
      </p:sp>
      <p:sp>
        <p:nvSpPr>
          <p:cNvPr id="3" name="Text Placeholder 2"/>
          <p:cNvSpPr>
            <a:spLocks noGrp="1"/>
          </p:cNvSpPr>
          <p:nvPr>
            <p:ph type="body" sz="quarter" idx="15"/>
          </p:nvPr>
        </p:nvSpPr>
        <p:spPr>
          <a:xfrm>
            <a:off x="766760" y="1615704"/>
            <a:ext cx="11306178" cy="4441800"/>
          </a:xfrm>
        </p:spPr>
        <p:txBody>
          <a:bodyPr>
            <a:normAutofit/>
          </a:bodyPr>
          <a:lstStyle/>
          <a:p>
            <a:r>
              <a:rPr lang="en-US" dirty="0"/>
              <a:t>Provide safe systems of work for rescuers</a:t>
            </a:r>
          </a:p>
          <a:p>
            <a:r>
              <a:rPr lang="en-US" dirty="0"/>
              <a:t>Carry out necessary rescues</a:t>
            </a:r>
          </a:p>
          <a:p>
            <a:r>
              <a:rPr lang="en-US" dirty="0"/>
              <a:t>Implement medical triage and treatment</a:t>
            </a:r>
          </a:p>
          <a:p>
            <a:r>
              <a:rPr lang="en-US" dirty="0"/>
              <a:t>Implement decontamination as appropriate</a:t>
            </a:r>
          </a:p>
          <a:p>
            <a:r>
              <a:rPr lang="en-US" dirty="0"/>
              <a:t>Consider requirements and provide transport for victims</a:t>
            </a:r>
          </a:p>
        </p:txBody>
      </p:sp>
      <p:sp>
        <p:nvSpPr>
          <p:cNvPr id="4" name="Slide Number Placeholder 3"/>
          <p:cNvSpPr>
            <a:spLocks noGrp="1"/>
          </p:cNvSpPr>
          <p:nvPr>
            <p:ph type="sldNum" sz="quarter" idx="4"/>
          </p:nvPr>
        </p:nvSpPr>
        <p:spPr/>
        <p:txBody>
          <a:bodyPr/>
          <a:lstStyle/>
          <a:p>
            <a:fld id="{A814E660-BF25-4843-B2A0-93C6E2B6253B}" type="slidenum">
              <a:rPr lang="en-BE" smtClean="0"/>
              <a:pPr/>
              <a:t>14</a:t>
            </a:fld>
            <a:endParaRPr lang="en-BE" dirty="0"/>
          </a:p>
        </p:txBody>
      </p:sp>
      <p:sp>
        <p:nvSpPr>
          <p:cNvPr id="6" name="Rectangle 5">
            <a:extLst>
              <a:ext uri="{FF2B5EF4-FFF2-40B4-BE49-F238E27FC236}">
                <a16:creationId xmlns:a16="http://schemas.microsoft.com/office/drawing/2014/main" id="{2C43F264-9ED8-452E-A838-F61936AD8BC1}"/>
              </a:ext>
            </a:extLst>
          </p:cNvPr>
          <p:cNvSpPr/>
          <p:nvPr/>
        </p:nvSpPr>
        <p:spPr>
          <a:xfrm>
            <a:off x="766761" y="2601280"/>
            <a:ext cx="6420102" cy="985576"/>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Picture 7" descr="A picture containing tree, outdoor, person, grass&#10;&#10;Description automatically generated">
            <a:extLst>
              <a:ext uri="{FF2B5EF4-FFF2-40B4-BE49-F238E27FC236}">
                <a16:creationId xmlns:a16="http://schemas.microsoft.com/office/drawing/2014/main" id="{792960DA-7901-46F5-A48B-10E3EFEFA9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23014" y="308826"/>
            <a:ext cx="4596269" cy="3052211"/>
          </a:xfrm>
          <a:prstGeom prst="rect">
            <a:avLst/>
          </a:prstGeom>
        </p:spPr>
      </p:pic>
      <p:sp>
        <p:nvSpPr>
          <p:cNvPr id="10" name="Footer Placeholder 4">
            <a:extLst>
              <a:ext uri="{FF2B5EF4-FFF2-40B4-BE49-F238E27FC236}">
                <a16:creationId xmlns:a16="http://schemas.microsoft.com/office/drawing/2014/main" id="{0582E71B-B701-4ACF-BAA3-2615599B95B3}"/>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1934390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4" y="800100"/>
            <a:ext cx="10825468" cy="838200"/>
          </a:xfrm>
        </p:spPr>
        <p:txBody>
          <a:bodyPr>
            <a:normAutofit/>
          </a:bodyPr>
          <a:lstStyle/>
          <a:p>
            <a:r>
              <a:rPr lang="en-US" dirty="0"/>
              <a:t>Implement medical triage and treatment</a:t>
            </a:r>
          </a:p>
        </p:txBody>
      </p:sp>
      <p:sp>
        <p:nvSpPr>
          <p:cNvPr id="5" name="Slide Number Placeholder 4"/>
          <p:cNvSpPr>
            <a:spLocks noGrp="1"/>
          </p:cNvSpPr>
          <p:nvPr>
            <p:ph type="sldNum" sz="quarter" idx="4"/>
          </p:nvPr>
        </p:nvSpPr>
        <p:spPr/>
        <p:txBody>
          <a:bodyPr/>
          <a:lstStyle/>
          <a:p>
            <a:fld id="{A814E660-BF25-4843-B2A0-93C6E2B6253B}" type="slidenum">
              <a:rPr lang="en-BE" smtClean="0"/>
              <a:pPr/>
              <a:t>15</a:t>
            </a:fld>
            <a:endParaRPr lang="en-BE" dirty="0"/>
          </a:p>
        </p:txBody>
      </p:sp>
      <p:sp>
        <p:nvSpPr>
          <p:cNvPr id="6" name="Footer Placeholder 5">
            <a:extLst>
              <a:ext uri="{FF2B5EF4-FFF2-40B4-BE49-F238E27FC236}">
                <a16:creationId xmlns:a16="http://schemas.microsoft.com/office/drawing/2014/main" id="{71483B6D-DBFB-4197-AC7B-596F4F060322}"/>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pic>
        <p:nvPicPr>
          <p:cNvPr id="8" name="Graphic 7" descr="Flag">
            <a:extLst>
              <a:ext uri="{FF2B5EF4-FFF2-40B4-BE49-F238E27FC236}">
                <a16:creationId xmlns:a16="http://schemas.microsoft.com/office/drawing/2014/main" id="{92985DC7-FF5F-48A9-AB88-89F3F5B7803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968037" y="312736"/>
            <a:ext cx="914400" cy="914400"/>
          </a:xfrm>
          <a:prstGeom prst="rect">
            <a:avLst/>
          </a:prstGeom>
        </p:spPr>
      </p:pic>
      <p:sp>
        <p:nvSpPr>
          <p:cNvPr id="10" name="Text Placeholder 3">
            <a:extLst>
              <a:ext uri="{FF2B5EF4-FFF2-40B4-BE49-F238E27FC236}">
                <a16:creationId xmlns:a16="http://schemas.microsoft.com/office/drawing/2014/main" id="{0C7EB593-5AA9-4B70-82DF-B3341007A737}"/>
              </a:ext>
            </a:extLst>
          </p:cNvPr>
          <p:cNvSpPr>
            <a:spLocks noGrp="1"/>
          </p:cNvSpPr>
          <p:nvPr>
            <p:ph type="body" sz="quarter" idx="13"/>
          </p:nvPr>
        </p:nvSpPr>
        <p:spPr>
          <a:xfrm>
            <a:off x="766762" y="1731363"/>
            <a:ext cx="10088807" cy="4656649"/>
          </a:xfrm>
        </p:spPr>
        <p:txBody>
          <a:bodyPr>
            <a:normAutofit/>
          </a:bodyPr>
          <a:lstStyle/>
          <a:p>
            <a:r>
              <a:rPr lang="en-US" dirty="0"/>
              <a:t>Depending on type of CBRN incident and state of victims:</a:t>
            </a:r>
          </a:p>
          <a:p>
            <a:endParaRPr lang="en-US" dirty="0"/>
          </a:p>
          <a:p>
            <a:pPr lvl="1"/>
            <a:r>
              <a:rPr lang="en-US" dirty="0"/>
              <a:t>Perform medical triage and treatment</a:t>
            </a:r>
          </a:p>
          <a:p>
            <a:pPr lvl="2"/>
            <a:r>
              <a:rPr lang="en-US" sz="2400" dirty="0"/>
              <a:t>Based on START (</a:t>
            </a:r>
            <a:r>
              <a:rPr lang="en-US" sz="2400" b="1" dirty="0"/>
              <a:t>S</a:t>
            </a:r>
            <a:r>
              <a:rPr lang="en-US" sz="2400" dirty="0"/>
              <a:t>ingle </a:t>
            </a:r>
            <a:r>
              <a:rPr lang="en-US" sz="2400" b="1" dirty="0"/>
              <a:t>T</a:t>
            </a:r>
            <a:r>
              <a:rPr lang="en-US" sz="2400" dirty="0"/>
              <a:t>riage and </a:t>
            </a:r>
            <a:r>
              <a:rPr lang="en-US" sz="2400" b="1" dirty="0"/>
              <a:t>R</a:t>
            </a:r>
            <a:r>
              <a:rPr lang="en-US" sz="2400" dirty="0"/>
              <a:t>apid </a:t>
            </a:r>
            <a:r>
              <a:rPr lang="en-US" sz="2400" b="1" dirty="0"/>
              <a:t>T</a:t>
            </a:r>
            <a:r>
              <a:rPr lang="en-US" sz="2400" dirty="0"/>
              <a:t>reatment) or MASS (</a:t>
            </a:r>
            <a:r>
              <a:rPr lang="nl-NL" sz="2400" b="1" dirty="0"/>
              <a:t>M</a:t>
            </a:r>
            <a:r>
              <a:rPr lang="nl-NL" sz="2400" dirty="0"/>
              <a:t>ove, </a:t>
            </a:r>
            <a:r>
              <a:rPr lang="nl-NL" sz="2400" b="1" dirty="0" err="1"/>
              <a:t>A</a:t>
            </a:r>
            <a:r>
              <a:rPr lang="nl-NL" sz="2400" dirty="0" err="1"/>
              <a:t>ssess</a:t>
            </a:r>
            <a:r>
              <a:rPr lang="nl-NL" sz="2400" dirty="0"/>
              <a:t>, </a:t>
            </a:r>
            <a:r>
              <a:rPr lang="nl-NL" sz="2400" b="1" dirty="0" err="1"/>
              <a:t>S</a:t>
            </a:r>
            <a:r>
              <a:rPr lang="nl-NL" sz="2400" dirty="0" err="1"/>
              <a:t>ort</a:t>
            </a:r>
            <a:r>
              <a:rPr lang="nl-NL" sz="2400" dirty="0"/>
              <a:t>, </a:t>
            </a:r>
            <a:r>
              <a:rPr lang="nl-NL" sz="2400" b="1" dirty="0" err="1"/>
              <a:t>S</a:t>
            </a:r>
            <a:r>
              <a:rPr lang="nl-NL" sz="2400" dirty="0" err="1"/>
              <a:t>end</a:t>
            </a:r>
            <a:r>
              <a:rPr lang="en-US" sz="2400" dirty="0"/>
              <a:t>) protocols</a:t>
            </a:r>
          </a:p>
          <a:p>
            <a:pPr marL="723900" lvl="2" indent="0">
              <a:buNone/>
            </a:pPr>
            <a:endParaRPr lang="en-US" dirty="0"/>
          </a:p>
          <a:p>
            <a:pPr lvl="1"/>
            <a:r>
              <a:rPr lang="en-US" dirty="0"/>
              <a:t>Perform decontamination triage</a:t>
            </a:r>
          </a:p>
          <a:p>
            <a:pPr lvl="2"/>
            <a:r>
              <a:rPr lang="en-US" sz="2400" dirty="0"/>
              <a:t>Based on prioritization of (a)symptomatic and (non)ambulatory casualties</a:t>
            </a:r>
          </a:p>
        </p:txBody>
      </p:sp>
      <p:sp>
        <p:nvSpPr>
          <p:cNvPr id="11" name="Footer Placeholder 4">
            <a:extLst>
              <a:ext uri="{FF2B5EF4-FFF2-40B4-BE49-F238E27FC236}">
                <a16:creationId xmlns:a16="http://schemas.microsoft.com/office/drawing/2014/main" id="{0CC3FDBB-E7B7-4131-AFD8-2F3DE6D5EF14}"/>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40232950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A814E660-BF25-4843-B2A0-93C6E2B6253B}" type="slidenum">
              <a:rPr lang="en-BE" smtClean="0"/>
              <a:pPr/>
              <a:t>16</a:t>
            </a:fld>
            <a:endParaRPr lang="en-BE" dirty="0"/>
          </a:p>
        </p:txBody>
      </p:sp>
      <p:sp>
        <p:nvSpPr>
          <p:cNvPr id="38" name="Title 5">
            <a:extLst>
              <a:ext uri="{FF2B5EF4-FFF2-40B4-BE49-F238E27FC236}">
                <a16:creationId xmlns:a16="http://schemas.microsoft.com/office/drawing/2014/main" id="{11A45A51-E6BB-460A-AC37-29F5AE75A546}"/>
              </a:ext>
            </a:extLst>
          </p:cNvPr>
          <p:cNvSpPr txBox="1">
            <a:spLocks/>
          </p:cNvSpPr>
          <p:nvPr/>
        </p:nvSpPr>
        <p:spPr>
          <a:xfrm>
            <a:off x="766762" y="800496"/>
            <a:ext cx="10658475" cy="985576"/>
          </a:xfrm>
          <a:prstGeom prst="rect">
            <a:avLst/>
          </a:prstGeom>
        </p:spPr>
        <p:txBody>
          <a:bodyPr/>
          <a:lst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a:lstStyle>
          <a:p>
            <a:r>
              <a:rPr lang="en-US" dirty="0"/>
              <a:t>Triage Categories:</a:t>
            </a:r>
            <a:endParaRPr lang="nl-NL" dirty="0"/>
          </a:p>
        </p:txBody>
      </p:sp>
      <p:grpSp>
        <p:nvGrpSpPr>
          <p:cNvPr id="36" name="Group 4">
            <a:extLst>
              <a:ext uri="{FF2B5EF4-FFF2-40B4-BE49-F238E27FC236}">
                <a16:creationId xmlns:a16="http://schemas.microsoft.com/office/drawing/2014/main" id="{3FF13748-5764-450C-AC9E-EFEF20DCD541}"/>
              </a:ext>
            </a:extLst>
          </p:cNvPr>
          <p:cNvGrpSpPr>
            <a:grpSpLocks/>
          </p:cNvGrpSpPr>
          <p:nvPr/>
        </p:nvGrpSpPr>
        <p:grpSpPr bwMode="auto">
          <a:xfrm>
            <a:off x="1187453" y="1626849"/>
            <a:ext cx="6522245" cy="726754"/>
            <a:chOff x="912" y="974"/>
            <a:chExt cx="5136" cy="568"/>
          </a:xfrm>
        </p:grpSpPr>
        <p:sp>
          <p:nvSpPr>
            <p:cNvPr id="39" name="Rectangle 5">
              <a:extLst>
                <a:ext uri="{FF2B5EF4-FFF2-40B4-BE49-F238E27FC236}">
                  <a16:creationId xmlns:a16="http://schemas.microsoft.com/office/drawing/2014/main" id="{1B10D92F-F321-438F-85B3-379DB27CC5B6}"/>
                </a:ext>
              </a:extLst>
            </p:cNvPr>
            <p:cNvSpPr>
              <a:spLocks noChangeArrowheads="1"/>
            </p:cNvSpPr>
            <p:nvPr/>
          </p:nvSpPr>
          <p:spPr bwMode="auto">
            <a:xfrm>
              <a:off x="912" y="974"/>
              <a:ext cx="476" cy="568"/>
            </a:xfrm>
            <a:prstGeom prst="rect">
              <a:avLst/>
            </a:prstGeom>
            <a:solidFill>
              <a:srgbClr val="FF0000"/>
            </a:solidFill>
            <a:ln w="28575">
              <a:solidFill>
                <a:schemeClr val="tx2"/>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pl-PL" altLang="pl-PL"/>
            </a:p>
          </p:txBody>
        </p:sp>
        <p:sp>
          <p:nvSpPr>
            <p:cNvPr id="40" name="Text Box 6">
              <a:extLst>
                <a:ext uri="{FF2B5EF4-FFF2-40B4-BE49-F238E27FC236}">
                  <a16:creationId xmlns:a16="http://schemas.microsoft.com/office/drawing/2014/main" id="{FF043A54-5351-4F74-93EF-16BFA0D2CF2B}"/>
                </a:ext>
              </a:extLst>
            </p:cNvPr>
            <p:cNvSpPr txBox="1">
              <a:spLocks noChangeArrowheads="1"/>
            </p:cNvSpPr>
            <p:nvPr/>
          </p:nvSpPr>
          <p:spPr bwMode="auto">
            <a:xfrm>
              <a:off x="1668" y="1133"/>
              <a:ext cx="4380" cy="250"/>
            </a:xfrm>
            <a:prstGeom prst="rect">
              <a:avLst/>
            </a:prstGeom>
            <a:noFill/>
            <a:ln w="9525">
              <a:noFill/>
              <a:miter lim="800000"/>
              <a:headEnd/>
              <a:tailEnd/>
            </a:ln>
            <a:effectLst/>
          </p:spPr>
          <p:txBody>
            <a:bodyPr anchor="ctr">
              <a:spAutoFit/>
            </a:bodyPr>
            <a:lstStyle/>
            <a:p>
              <a:pPr eaLnBrk="0" hangingPunct="0">
                <a:defRPr/>
              </a:pPr>
              <a:endParaRPr lang="sv-SE" sz="2000">
                <a:effectLst>
                  <a:outerShdw blurRad="38100" dist="38100" dir="2700000" algn="tl">
                    <a:srgbClr val="000000"/>
                  </a:outerShdw>
                </a:effectLst>
              </a:endParaRPr>
            </a:p>
          </p:txBody>
        </p:sp>
        <p:sp>
          <p:nvSpPr>
            <p:cNvPr id="41" name="Text Box 7">
              <a:extLst>
                <a:ext uri="{FF2B5EF4-FFF2-40B4-BE49-F238E27FC236}">
                  <a16:creationId xmlns:a16="http://schemas.microsoft.com/office/drawing/2014/main" id="{54420651-D283-4C65-975F-64E50FBD8CD7}"/>
                </a:ext>
              </a:extLst>
            </p:cNvPr>
            <p:cNvSpPr txBox="1">
              <a:spLocks noChangeArrowheads="1"/>
            </p:cNvSpPr>
            <p:nvPr/>
          </p:nvSpPr>
          <p:spPr bwMode="auto">
            <a:xfrm>
              <a:off x="1428" y="1056"/>
              <a:ext cx="251" cy="404"/>
            </a:xfrm>
            <a:prstGeom prst="rect">
              <a:avLst/>
            </a:prstGeom>
            <a:noFill/>
            <a:ln w="9525">
              <a:noFill/>
              <a:miter lim="800000"/>
              <a:headEnd/>
              <a:tailEnd/>
            </a:ln>
            <a:effectLst/>
          </p:spPr>
          <p:txBody>
            <a:bodyPr>
              <a:spAutoFit/>
            </a:bodyPr>
            <a:lstStyle/>
            <a:p>
              <a:pPr eaLnBrk="0" hangingPunct="0">
                <a:defRPr/>
              </a:pPr>
              <a:r>
                <a:rPr lang="sv-SE" sz="3600" b="1" dirty="0">
                  <a:effectLst>
                    <a:outerShdw blurRad="38100" dist="38100" dir="2700000" algn="tl">
                      <a:srgbClr val="000000"/>
                    </a:outerShdw>
                  </a:effectLst>
                  <a:latin typeface="Arial" charset="0"/>
                </a:rPr>
                <a:t>=</a:t>
              </a:r>
            </a:p>
          </p:txBody>
        </p:sp>
      </p:grpSp>
      <p:grpSp>
        <p:nvGrpSpPr>
          <p:cNvPr id="42" name="Group 8">
            <a:extLst>
              <a:ext uri="{FF2B5EF4-FFF2-40B4-BE49-F238E27FC236}">
                <a16:creationId xmlns:a16="http://schemas.microsoft.com/office/drawing/2014/main" id="{C7AE8DC5-1CE3-4600-89FD-49EE55EC538F}"/>
              </a:ext>
            </a:extLst>
          </p:cNvPr>
          <p:cNvGrpSpPr>
            <a:grpSpLocks/>
          </p:cNvGrpSpPr>
          <p:nvPr/>
        </p:nvGrpSpPr>
        <p:grpSpPr bwMode="auto">
          <a:xfrm>
            <a:off x="1187453" y="2815701"/>
            <a:ext cx="5729823" cy="726754"/>
            <a:chOff x="912" y="1720"/>
            <a:chExt cx="4512" cy="568"/>
          </a:xfrm>
        </p:grpSpPr>
        <p:sp>
          <p:nvSpPr>
            <p:cNvPr id="43" name="Rectangle 9">
              <a:extLst>
                <a:ext uri="{FF2B5EF4-FFF2-40B4-BE49-F238E27FC236}">
                  <a16:creationId xmlns:a16="http://schemas.microsoft.com/office/drawing/2014/main" id="{8A12B1B6-9A0C-4BA9-985D-EBDB589DDE80}"/>
                </a:ext>
              </a:extLst>
            </p:cNvPr>
            <p:cNvSpPr>
              <a:spLocks noChangeArrowheads="1"/>
            </p:cNvSpPr>
            <p:nvPr/>
          </p:nvSpPr>
          <p:spPr bwMode="auto">
            <a:xfrm>
              <a:off x="912" y="1720"/>
              <a:ext cx="476" cy="568"/>
            </a:xfrm>
            <a:prstGeom prst="rect">
              <a:avLst/>
            </a:prstGeom>
            <a:solidFill>
              <a:srgbClr val="FFFF00"/>
            </a:solidFill>
            <a:ln w="28575">
              <a:solidFill>
                <a:schemeClr val="tx2"/>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pl-PL" altLang="pl-PL"/>
            </a:p>
          </p:txBody>
        </p:sp>
        <p:sp>
          <p:nvSpPr>
            <p:cNvPr id="44" name="Text Box 10">
              <a:extLst>
                <a:ext uri="{FF2B5EF4-FFF2-40B4-BE49-F238E27FC236}">
                  <a16:creationId xmlns:a16="http://schemas.microsoft.com/office/drawing/2014/main" id="{F1D7F59F-AF20-477E-A1D4-9895DB298C70}"/>
                </a:ext>
              </a:extLst>
            </p:cNvPr>
            <p:cNvSpPr txBox="1">
              <a:spLocks noChangeArrowheads="1"/>
            </p:cNvSpPr>
            <p:nvPr/>
          </p:nvSpPr>
          <p:spPr bwMode="auto">
            <a:xfrm>
              <a:off x="1668" y="1879"/>
              <a:ext cx="3756" cy="250"/>
            </a:xfrm>
            <a:prstGeom prst="rect">
              <a:avLst/>
            </a:prstGeom>
            <a:noFill/>
            <a:ln w="9525">
              <a:noFill/>
              <a:miter lim="800000"/>
              <a:headEnd/>
              <a:tailEnd/>
            </a:ln>
            <a:effectLst/>
          </p:spPr>
          <p:txBody>
            <a:bodyPr anchor="ctr">
              <a:spAutoFit/>
            </a:bodyPr>
            <a:lstStyle/>
            <a:p>
              <a:pPr eaLnBrk="0" hangingPunct="0">
                <a:defRPr/>
              </a:pPr>
              <a:endParaRPr lang="sv-SE" sz="2000">
                <a:effectLst>
                  <a:outerShdw blurRad="38100" dist="38100" dir="2700000" algn="tl">
                    <a:srgbClr val="000000"/>
                  </a:outerShdw>
                </a:effectLst>
              </a:endParaRPr>
            </a:p>
          </p:txBody>
        </p:sp>
        <p:sp>
          <p:nvSpPr>
            <p:cNvPr id="45" name="Text Box 11">
              <a:extLst>
                <a:ext uri="{FF2B5EF4-FFF2-40B4-BE49-F238E27FC236}">
                  <a16:creationId xmlns:a16="http://schemas.microsoft.com/office/drawing/2014/main" id="{DA56725E-A1B7-4442-AFFB-874EABE20DC2}"/>
                </a:ext>
              </a:extLst>
            </p:cNvPr>
            <p:cNvSpPr txBox="1">
              <a:spLocks noChangeArrowheads="1"/>
            </p:cNvSpPr>
            <p:nvPr/>
          </p:nvSpPr>
          <p:spPr bwMode="auto">
            <a:xfrm>
              <a:off x="1428" y="1802"/>
              <a:ext cx="251" cy="404"/>
            </a:xfrm>
            <a:prstGeom prst="rect">
              <a:avLst/>
            </a:prstGeom>
            <a:noFill/>
            <a:ln w="9525">
              <a:noFill/>
              <a:miter lim="800000"/>
              <a:headEnd/>
              <a:tailEnd/>
            </a:ln>
            <a:effectLst/>
          </p:spPr>
          <p:txBody>
            <a:bodyPr>
              <a:spAutoFit/>
            </a:bodyPr>
            <a:lstStyle/>
            <a:p>
              <a:pPr eaLnBrk="0" hangingPunct="0">
                <a:defRPr/>
              </a:pPr>
              <a:r>
                <a:rPr lang="sv-SE" sz="3600" b="1" dirty="0">
                  <a:effectLst>
                    <a:outerShdw blurRad="38100" dist="38100" dir="2700000" algn="tl">
                      <a:srgbClr val="000000"/>
                    </a:outerShdw>
                  </a:effectLst>
                  <a:latin typeface="Arial" charset="0"/>
                </a:rPr>
                <a:t>=</a:t>
              </a:r>
            </a:p>
          </p:txBody>
        </p:sp>
      </p:grpSp>
      <p:grpSp>
        <p:nvGrpSpPr>
          <p:cNvPr id="46" name="Group 12">
            <a:extLst>
              <a:ext uri="{FF2B5EF4-FFF2-40B4-BE49-F238E27FC236}">
                <a16:creationId xmlns:a16="http://schemas.microsoft.com/office/drawing/2014/main" id="{38965644-24CD-40B9-8AAB-AC7BEB8997CE}"/>
              </a:ext>
            </a:extLst>
          </p:cNvPr>
          <p:cNvGrpSpPr>
            <a:grpSpLocks/>
          </p:cNvGrpSpPr>
          <p:nvPr/>
        </p:nvGrpSpPr>
        <p:grpSpPr bwMode="auto">
          <a:xfrm>
            <a:off x="1187453" y="4035814"/>
            <a:ext cx="5780619" cy="726754"/>
            <a:chOff x="912" y="2596"/>
            <a:chExt cx="4552" cy="568"/>
          </a:xfrm>
        </p:grpSpPr>
        <p:sp>
          <p:nvSpPr>
            <p:cNvPr id="47" name="Rectangle 13">
              <a:extLst>
                <a:ext uri="{FF2B5EF4-FFF2-40B4-BE49-F238E27FC236}">
                  <a16:creationId xmlns:a16="http://schemas.microsoft.com/office/drawing/2014/main" id="{56934ADA-B9CE-4DB5-88E2-2D96283C94FD}"/>
                </a:ext>
              </a:extLst>
            </p:cNvPr>
            <p:cNvSpPr>
              <a:spLocks noChangeArrowheads="1"/>
            </p:cNvSpPr>
            <p:nvPr/>
          </p:nvSpPr>
          <p:spPr bwMode="auto">
            <a:xfrm>
              <a:off x="912" y="2596"/>
              <a:ext cx="476" cy="568"/>
            </a:xfrm>
            <a:prstGeom prst="rect">
              <a:avLst/>
            </a:prstGeom>
            <a:solidFill>
              <a:srgbClr val="00D900"/>
            </a:solidFill>
            <a:ln w="28575">
              <a:solidFill>
                <a:schemeClr val="tx2"/>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pl-PL" altLang="pl-PL"/>
            </a:p>
          </p:txBody>
        </p:sp>
        <p:sp>
          <p:nvSpPr>
            <p:cNvPr id="48" name="Text Box 14">
              <a:extLst>
                <a:ext uri="{FF2B5EF4-FFF2-40B4-BE49-F238E27FC236}">
                  <a16:creationId xmlns:a16="http://schemas.microsoft.com/office/drawing/2014/main" id="{578A19B2-8284-4904-A392-97DAC9596575}"/>
                </a:ext>
              </a:extLst>
            </p:cNvPr>
            <p:cNvSpPr txBox="1">
              <a:spLocks noChangeArrowheads="1"/>
            </p:cNvSpPr>
            <p:nvPr/>
          </p:nvSpPr>
          <p:spPr bwMode="auto">
            <a:xfrm>
              <a:off x="1668" y="2755"/>
              <a:ext cx="3796" cy="250"/>
            </a:xfrm>
            <a:prstGeom prst="rect">
              <a:avLst/>
            </a:prstGeom>
            <a:noFill/>
            <a:ln w="9525">
              <a:noFill/>
              <a:miter lim="800000"/>
              <a:headEnd/>
              <a:tailEnd/>
            </a:ln>
            <a:effectLst/>
          </p:spPr>
          <p:txBody>
            <a:bodyPr anchor="ctr">
              <a:spAutoFit/>
            </a:bodyPr>
            <a:lstStyle/>
            <a:p>
              <a:pPr eaLnBrk="0" hangingPunct="0">
                <a:defRPr/>
              </a:pPr>
              <a:endParaRPr lang="sv-SE" sz="2000">
                <a:effectLst>
                  <a:outerShdw blurRad="38100" dist="38100" dir="2700000" algn="tl">
                    <a:srgbClr val="000000"/>
                  </a:outerShdw>
                </a:effectLst>
              </a:endParaRPr>
            </a:p>
          </p:txBody>
        </p:sp>
        <p:sp>
          <p:nvSpPr>
            <p:cNvPr id="49" name="Text Box 15">
              <a:extLst>
                <a:ext uri="{FF2B5EF4-FFF2-40B4-BE49-F238E27FC236}">
                  <a16:creationId xmlns:a16="http://schemas.microsoft.com/office/drawing/2014/main" id="{FAFE8BB6-164E-44AF-BADE-CB3636924123}"/>
                </a:ext>
              </a:extLst>
            </p:cNvPr>
            <p:cNvSpPr txBox="1">
              <a:spLocks noChangeArrowheads="1"/>
            </p:cNvSpPr>
            <p:nvPr/>
          </p:nvSpPr>
          <p:spPr bwMode="auto">
            <a:xfrm>
              <a:off x="1428" y="2678"/>
              <a:ext cx="251" cy="404"/>
            </a:xfrm>
            <a:prstGeom prst="rect">
              <a:avLst/>
            </a:prstGeom>
            <a:noFill/>
            <a:ln w="9525">
              <a:noFill/>
              <a:miter lim="800000"/>
              <a:headEnd/>
              <a:tailEnd/>
            </a:ln>
            <a:effectLst/>
          </p:spPr>
          <p:txBody>
            <a:bodyPr>
              <a:spAutoFit/>
            </a:bodyPr>
            <a:lstStyle/>
            <a:p>
              <a:pPr eaLnBrk="0" hangingPunct="0">
                <a:defRPr/>
              </a:pPr>
              <a:r>
                <a:rPr lang="sv-SE" sz="3600" b="1">
                  <a:effectLst>
                    <a:outerShdw blurRad="38100" dist="38100" dir="2700000" algn="tl">
                      <a:srgbClr val="000000"/>
                    </a:outerShdw>
                  </a:effectLst>
                  <a:latin typeface="Arial" charset="0"/>
                </a:rPr>
                <a:t>=</a:t>
              </a:r>
            </a:p>
          </p:txBody>
        </p:sp>
      </p:grpSp>
      <p:sp>
        <p:nvSpPr>
          <p:cNvPr id="50" name="Text Box 20">
            <a:extLst>
              <a:ext uri="{FF2B5EF4-FFF2-40B4-BE49-F238E27FC236}">
                <a16:creationId xmlns:a16="http://schemas.microsoft.com/office/drawing/2014/main" id="{6BF5058F-B6EF-457D-93C2-3B7E63EB5E21}"/>
              </a:ext>
            </a:extLst>
          </p:cNvPr>
          <p:cNvSpPr txBox="1">
            <a:spLocks noChangeAspect="1" noChangeArrowheads="1"/>
          </p:cNvSpPr>
          <p:nvPr/>
        </p:nvSpPr>
        <p:spPr bwMode="auto">
          <a:xfrm>
            <a:off x="2265941" y="1674260"/>
            <a:ext cx="7660117" cy="658385"/>
          </a:xfrm>
          <a:prstGeom prst="rect">
            <a:avLst/>
          </a:prstGeom>
          <a:noFill/>
          <a:ln w="9525">
            <a:noFill/>
            <a:miter lim="800000"/>
            <a:headEnd/>
            <a:tailEnd/>
          </a:ln>
          <a:effectLst/>
        </p:spPr>
        <p:txBody>
          <a:bodyPr wrap="square">
            <a:spAutoFit/>
          </a:bodyPr>
          <a:lstStyle/>
          <a:p>
            <a:pPr>
              <a:lnSpc>
                <a:spcPct val="150000"/>
              </a:lnSpc>
              <a:spcBef>
                <a:spcPct val="50000"/>
              </a:spcBef>
              <a:spcAft>
                <a:spcPts val="1200"/>
              </a:spcAft>
              <a:defRPr/>
            </a:pPr>
            <a:r>
              <a:rPr lang="en-US" sz="2800" dirty="0"/>
              <a:t>1. Immediate (red)</a:t>
            </a:r>
          </a:p>
        </p:txBody>
      </p:sp>
      <p:sp>
        <p:nvSpPr>
          <p:cNvPr id="51" name="Rectangle 50">
            <a:extLst>
              <a:ext uri="{FF2B5EF4-FFF2-40B4-BE49-F238E27FC236}">
                <a16:creationId xmlns:a16="http://schemas.microsoft.com/office/drawing/2014/main" id="{C0D2D489-A21E-4189-A1E7-7E96BBC5A0A7}"/>
              </a:ext>
            </a:extLst>
          </p:cNvPr>
          <p:cNvSpPr>
            <a:spLocks noChangeArrowheads="1"/>
          </p:cNvSpPr>
          <p:nvPr/>
        </p:nvSpPr>
        <p:spPr bwMode="auto">
          <a:xfrm>
            <a:off x="1192373" y="5323909"/>
            <a:ext cx="604476" cy="726754"/>
          </a:xfrm>
          <a:prstGeom prst="rect">
            <a:avLst/>
          </a:prstGeom>
          <a:solidFill>
            <a:schemeClr val="tx1"/>
          </a:solidFill>
          <a:ln w="28575">
            <a:solidFill>
              <a:schemeClr val="tx2"/>
            </a:solidFill>
            <a:miter lim="800000"/>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pl-PL" sz="5400" dirty="0"/>
              <a:t>X</a:t>
            </a:r>
            <a:endParaRPr lang="pl-PL" altLang="pl-PL" sz="5400" dirty="0"/>
          </a:p>
        </p:txBody>
      </p:sp>
      <p:sp>
        <p:nvSpPr>
          <p:cNvPr id="52" name="Text Box 19">
            <a:extLst>
              <a:ext uri="{FF2B5EF4-FFF2-40B4-BE49-F238E27FC236}">
                <a16:creationId xmlns:a16="http://schemas.microsoft.com/office/drawing/2014/main" id="{238B6DEB-2552-4ECB-B4C4-FCDD5559DAF9}"/>
              </a:ext>
            </a:extLst>
          </p:cNvPr>
          <p:cNvSpPr txBox="1">
            <a:spLocks noChangeArrowheads="1"/>
          </p:cNvSpPr>
          <p:nvPr/>
        </p:nvSpPr>
        <p:spPr bwMode="auto">
          <a:xfrm>
            <a:off x="1847645" y="5428828"/>
            <a:ext cx="318747" cy="646331"/>
          </a:xfrm>
          <a:prstGeom prst="rect">
            <a:avLst/>
          </a:prstGeom>
          <a:noFill/>
          <a:ln w="9525">
            <a:noFill/>
            <a:miter lim="800000"/>
            <a:headEnd/>
            <a:tailEnd/>
          </a:ln>
          <a:effectLst/>
        </p:spPr>
        <p:txBody>
          <a:bodyPr wrap="square">
            <a:spAutoFit/>
          </a:bodyPr>
          <a:lstStyle/>
          <a:p>
            <a:pPr eaLnBrk="0" hangingPunct="0">
              <a:defRPr/>
            </a:pPr>
            <a:r>
              <a:rPr lang="sv-SE" sz="3600" b="1" dirty="0">
                <a:effectLst>
                  <a:outerShdw blurRad="38100" dist="38100" dir="2700000" algn="tl">
                    <a:srgbClr val="000000"/>
                  </a:outerShdw>
                </a:effectLst>
                <a:latin typeface="Arial" charset="0"/>
              </a:rPr>
              <a:t>=</a:t>
            </a:r>
          </a:p>
        </p:txBody>
      </p:sp>
      <p:sp>
        <p:nvSpPr>
          <p:cNvPr id="53" name="Rectangle 52">
            <a:extLst>
              <a:ext uri="{FF2B5EF4-FFF2-40B4-BE49-F238E27FC236}">
                <a16:creationId xmlns:a16="http://schemas.microsoft.com/office/drawing/2014/main" id="{2D203C2A-2283-47BA-99E9-08ED4FEC2526}"/>
              </a:ext>
            </a:extLst>
          </p:cNvPr>
          <p:cNvSpPr/>
          <p:nvPr/>
        </p:nvSpPr>
        <p:spPr>
          <a:xfrm>
            <a:off x="6429341" y="1633883"/>
            <a:ext cx="6096000" cy="830997"/>
          </a:xfrm>
          <a:prstGeom prst="rect">
            <a:avLst/>
          </a:prstGeom>
        </p:spPr>
        <p:txBody>
          <a:bodyPr>
            <a:spAutoFit/>
          </a:bodyPr>
          <a:lstStyle/>
          <a:p>
            <a:r>
              <a:rPr lang="en-US" sz="2400" dirty="0"/>
              <a:t>Patients requiring emergency life-saving treatment</a:t>
            </a:r>
          </a:p>
        </p:txBody>
      </p:sp>
      <p:sp>
        <p:nvSpPr>
          <p:cNvPr id="54" name="Rectangle 53">
            <a:extLst>
              <a:ext uri="{FF2B5EF4-FFF2-40B4-BE49-F238E27FC236}">
                <a16:creationId xmlns:a16="http://schemas.microsoft.com/office/drawing/2014/main" id="{43F41037-56A4-4A43-86AE-415094EBAA95}"/>
              </a:ext>
            </a:extLst>
          </p:cNvPr>
          <p:cNvSpPr/>
          <p:nvPr/>
        </p:nvSpPr>
        <p:spPr>
          <a:xfrm>
            <a:off x="2338388" y="2857377"/>
            <a:ext cx="6096000" cy="658385"/>
          </a:xfrm>
          <a:prstGeom prst="rect">
            <a:avLst/>
          </a:prstGeom>
        </p:spPr>
        <p:txBody>
          <a:bodyPr>
            <a:spAutoFit/>
          </a:bodyPr>
          <a:lstStyle/>
          <a:p>
            <a:pPr>
              <a:lnSpc>
                <a:spcPct val="150000"/>
              </a:lnSpc>
              <a:spcBef>
                <a:spcPct val="50000"/>
              </a:spcBef>
              <a:spcAft>
                <a:spcPts val="1200"/>
              </a:spcAft>
              <a:defRPr/>
            </a:pPr>
            <a:r>
              <a:rPr lang="en-US" sz="2800" dirty="0"/>
              <a:t>2. Delayed (yellow)</a:t>
            </a:r>
          </a:p>
        </p:txBody>
      </p:sp>
      <p:sp>
        <p:nvSpPr>
          <p:cNvPr id="55" name="Rectangle 54">
            <a:extLst>
              <a:ext uri="{FF2B5EF4-FFF2-40B4-BE49-F238E27FC236}">
                <a16:creationId xmlns:a16="http://schemas.microsoft.com/office/drawing/2014/main" id="{9F8AE436-817D-431F-95A6-575202A8B217}"/>
              </a:ext>
            </a:extLst>
          </p:cNvPr>
          <p:cNvSpPr/>
          <p:nvPr/>
        </p:nvSpPr>
        <p:spPr>
          <a:xfrm>
            <a:off x="2338388" y="4094566"/>
            <a:ext cx="6096000" cy="658385"/>
          </a:xfrm>
          <a:prstGeom prst="rect">
            <a:avLst/>
          </a:prstGeom>
        </p:spPr>
        <p:txBody>
          <a:bodyPr>
            <a:spAutoFit/>
          </a:bodyPr>
          <a:lstStyle/>
          <a:p>
            <a:pPr>
              <a:lnSpc>
                <a:spcPct val="150000"/>
              </a:lnSpc>
              <a:spcBef>
                <a:spcPct val="50000"/>
              </a:spcBef>
              <a:spcAft>
                <a:spcPts val="1200"/>
              </a:spcAft>
              <a:defRPr/>
            </a:pPr>
            <a:r>
              <a:rPr lang="en-US" sz="2800" dirty="0"/>
              <a:t>3. Minimal (green)</a:t>
            </a:r>
          </a:p>
        </p:txBody>
      </p:sp>
      <p:sp>
        <p:nvSpPr>
          <p:cNvPr id="56" name="Rectangle 55">
            <a:extLst>
              <a:ext uri="{FF2B5EF4-FFF2-40B4-BE49-F238E27FC236}">
                <a16:creationId xmlns:a16="http://schemas.microsoft.com/office/drawing/2014/main" id="{94009CB5-D057-4C9A-B3D8-C8CB81BAFB40}"/>
              </a:ext>
            </a:extLst>
          </p:cNvPr>
          <p:cNvSpPr/>
          <p:nvPr/>
        </p:nvSpPr>
        <p:spPr>
          <a:xfrm>
            <a:off x="2338388" y="5345515"/>
            <a:ext cx="4214615" cy="658385"/>
          </a:xfrm>
          <a:prstGeom prst="rect">
            <a:avLst/>
          </a:prstGeom>
        </p:spPr>
        <p:txBody>
          <a:bodyPr wrap="none">
            <a:spAutoFit/>
          </a:bodyPr>
          <a:lstStyle/>
          <a:p>
            <a:pPr>
              <a:lnSpc>
                <a:spcPct val="150000"/>
              </a:lnSpc>
              <a:spcBef>
                <a:spcPct val="50000"/>
              </a:spcBef>
              <a:spcAft>
                <a:spcPts val="1200"/>
              </a:spcAft>
              <a:defRPr/>
            </a:pPr>
            <a:r>
              <a:rPr lang="en-US" sz="2800" dirty="0"/>
              <a:t>4. Dead/expectant (black)</a:t>
            </a:r>
          </a:p>
        </p:txBody>
      </p:sp>
      <p:sp>
        <p:nvSpPr>
          <p:cNvPr id="57" name="Rectangle 56">
            <a:extLst>
              <a:ext uri="{FF2B5EF4-FFF2-40B4-BE49-F238E27FC236}">
                <a16:creationId xmlns:a16="http://schemas.microsoft.com/office/drawing/2014/main" id="{4545599E-A815-412F-9E56-07AC3148DC21}"/>
              </a:ext>
            </a:extLst>
          </p:cNvPr>
          <p:cNvSpPr/>
          <p:nvPr/>
        </p:nvSpPr>
        <p:spPr>
          <a:xfrm>
            <a:off x="6429341" y="2851558"/>
            <a:ext cx="6096000" cy="830997"/>
          </a:xfrm>
          <a:prstGeom prst="rect">
            <a:avLst/>
          </a:prstGeom>
        </p:spPr>
        <p:txBody>
          <a:bodyPr>
            <a:spAutoFit/>
          </a:bodyPr>
          <a:lstStyle/>
          <a:p>
            <a:r>
              <a:rPr lang="en-US" sz="2400" dirty="0"/>
              <a:t>Delay in medical treatment permitted, patient generally not able to walk</a:t>
            </a:r>
          </a:p>
        </p:txBody>
      </p:sp>
      <p:sp>
        <p:nvSpPr>
          <p:cNvPr id="58" name="Rectangle 57">
            <a:extLst>
              <a:ext uri="{FF2B5EF4-FFF2-40B4-BE49-F238E27FC236}">
                <a16:creationId xmlns:a16="http://schemas.microsoft.com/office/drawing/2014/main" id="{02022EDD-7DFF-49C9-92A9-86E7D35E9345}"/>
              </a:ext>
            </a:extLst>
          </p:cNvPr>
          <p:cNvSpPr/>
          <p:nvPr/>
        </p:nvSpPr>
        <p:spPr>
          <a:xfrm>
            <a:off x="6429341" y="3718595"/>
            <a:ext cx="6096000" cy="1200329"/>
          </a:xfrm>
          <a:prstGeom prst="rect">
            <a:avLst/>
          </a:prstGeom>
        </p:spPr>
        <p:txBody>
          <a:bodyPr>
            <a:spAutoFit/>
          </a:bodyPr>
          <a:lstStyle/>
          <a:p>
            <a:pPr marL="88900" indent="0">
              <a:buNone/>
            </a:pPr>
            <a:endParaRPr lang="en-US" sz="2400" dirty="0"/>
          </a:p>
          <a:p>
            <a:r>
              <a:rPr lang="en-US" sz="2400" dirty="0"/>
              <a:t>Relatively minor signs and symptoms, patient is able to walk independently </a:t>
            </a:r>
          </a:p>
        </p:txBody>
      </p:sp>
      <p:sp>
        <p:nvSpPr>
          <p:cNvPr id="59" name="Rectangle 58">
            <a:extLst>
              <a:ext uri="{FF2B5EF4-FFF2-40B4-BE49-F238E27FC236}">
                <a16:creationId xmlns:a16="http://schemas.microsoft.com/office/drawing/2014/main" id="{6DAE4FB1-9A6B-4F44-ADDC-A3BDAD46E709}"/>
              </a:ext>
            </a:extLst>
          </p:cNvPr>
          <p:cNvSpPr/>
          <p:nvPr/>
        </p:nvSpPr>
        <p:spPr>
          <a:xfrm>
            <a:off x="6429341" y="5304299"/>
            <a:ext cx="6050110" cy="830997"/>
          </a:xfrm>
          <a:prstGeom prst="rect">
            <a:avLst/>
          </a:prstGeom>
        </p:spPr>
        <p:txBody>
          <a:bodyPr wrap="square">
            <a:spAutoFit/>
          </a:bodyPr>
          <a:lstStyle/>
          <a:p>
            <a:r>
              <a:rPr lang="en-US" sz="2400" dirty="0"/>
              <a:t>Patient lacks vital life signs and </a:t>
            </a:r>
            <a:r>
              <a:rPr lang="pl-PL" sz="2400" dirty="0"/>
              <a:t>un</a:t>
            </a:r>
            <a:r>
              <a:rPr lang="en-US" sz="2400" dirty="0"/>
              <a:t>responsive to stimuli</a:t>
            </a:r>
          </a:p>
        </p:txBody>
      </p:sp>
      <p:pic>
        <p:nvPicPr>
          <p:cNvPr id="27" name="Graphic 26" descr="Flag">
            <a:extLst>
              <a:ext uri="{FF2B5EF4-FFF2-40B4-BE49-F238E27FC236}">
                <a16:creationId xmlns:a16="http://schemas.microsoft.com/office/drawing/2014/main" id="{D864EB3B-C6E9-443B-B987-FACD2FF50D4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968037" y="312736"/>
            <a:ext cx="914400" cy="914400"/>
          </a:xfrm>
          <a:prstGeom prst="rect">
            <a:avLst/>
          </a:prstGeom>
        </p:spPr>
      </p:pic>
      <p:sp>
        <p:nvSpPr>
          <p:cNvPr id="28" name="Footer Placeholder 4">
            <a:extLst>
              <a:ext uri="{FF2B5EF4-FFF2-40B4-BE49-F238E27FC236}">
                <a16:creationId xmlns:a16="http://schemas.microsoft.com/office/drawing/2014/main" id="{AC19F396-09D9-44F7-AF58-58F46B823D09}"/>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30533907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animBg="1"/>
      <p:bldP spid="52" grpId="0"/>
      <p:bldP spid="53" grpId="0"/>
      <p:bldP spid="54" grpId="0"/>
      <p:bldP spid="55" grpId="0"/>
      <p:bldP spid="56" grpId="0"/>
      <p:bldP spid="57" grpId="0"/>
      <p:bldP spid="58" grpId="0"/>
      <p:bldP spid="5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TRIAGE in the field</a:t>
            </a:r>
          </a:p>
        </p:txBody>
      </p:sp>
      <p:sp>
        <p:nvSpPr>
          <p:cNvPr id="3" name="Text Placeholder 2"/>
          <p:cNvSpPr>
            <a:spLocks noGrp="1"/>
          </p:cNvSpPr>
          <p:nvPr>
            <p:ph type="body" sz="quarter" idx="19"/>
          </p:nvPr>
        </p:nvSpPr>
        <p:spPr>
          <a:xfrm>
            <a:off x="766765" y="1408012"/>
            <a:ext cx="10682284" cy="4980001"/>
          </a:xfrm>
        </p:spPr>
        <p:txBody>
          <a:bodyPr>
            <a:noAutofit/>
          </a:bodyPr>
          <a:lstStyle/>
          <a:p>
            <a:pPr marL="88900" indent="0">
              <a:buNone/>
            </a:pPr>
            <a:r>
              <a:rPr lang="en-US" dirty="0"/>
              <a:t>Two types of triage systems that are discussed</a:t>
            </a:r>
          </a:p>
          <a:p>
            <a:endParaRPr lang="pl-PL" dirty="0"/>
          </a:p>
          <a:p>
            <a:r>
              <a:rPr lang="en-US" b="1" dirty="0"/>
              <a:t>START</a:t>
            </a:r>
            <a:r>
              <a:rPr lang="en-US" dirty="0"/>
              <a:t> Triage (</a:t>
            </a:r>
            <a:r>
              <a:rPr lang="en-US" b="1" dirty="0"/>
              <a:t>S</a:t>
            </a:r>
            <a:r>
              <a:rPr lang="en-US" dirty="0"/>
              <a:t>ingle </a:t>
            </a:r>
            <a:r>
              <a:rPr lang="en-US" b="1" dirty="0"/>
              <a:t>T</a:t>
            </a:r>
            <a:r>
              <a:rPr lang="en-US" dirty="0"/>
              <a:t>riage and </a:t>
            </a:r>
            <a:r>
              <a:rPr lang="en-US" b="1" dirty="0"/>
              <a:t>R</a:t>
            </a:r>
            <a:r>
              <a:rPr lang="en-US" dirty="0"/>
              <a:t>apid </a:t>
            </a:r>
            <a:r>
              <a:rPr lang="en-US" b="1" dirty="0"/>
              <a:t>T</a:t>
            </a:r>
            <a:r>
              <a:rPr lang="en-US" dirty="0"/>
              <a:t>reatment</a:t>
            </a:r>
            <a:r>
              <a:rPr lang="pl-PL" dirty="0"/>
              <a:t>)</a:t>
            </a:r>
            <a:endParaRPr lang="en-US" dirty="0"/>
          </a:p>
          <a:p>
            <a:pPr lvl="1"/>
            <a:r>
              <a:rPr lang="en-US" dirty="0"/>
              <a:t>System based on individual physiological indicators</a:t>
            </a:r>
          </a:p>
          <a:p>
            <a:pPr lvl="1"/>
            <a:r>
              <a:rPr lang="en-US" dirty="0"/>
              <a:t>Divide victims based on severity of injuries (ABCDE)</a:t>
            </a:r>
          </a:p>
          <a:p>
            <a:pPr lvl="1"/>
            <a:r>
              <a:rPr lang="en-US" dirty="0"/>
              <a:t>Quick triage (in +/- 30 seconds)</a:t>
            </a:r>
          </a:p>
          <a:p>
            <a:pPr marL="355600" lvl="1" indent="0">
              <a:buNone/>
            </a:pPr>
            <a:endParaRPr lang="en-US" dirty="0"/>
          </a:p>
          <a:p>
            <a:r>
              <a:rPr lang="en-US" b="1" dirty="0"/>
              <a:t>MASS</a:t>
            </a:r>
            <a:r>
              <a:rPr lang="en-US" dirty="0"/>
              <a:t> Triage (</a:t>
            </a:r>
            <a:r>
              <a:rPr lang="nl-NL" b="1" dirty="0"/>
              <a:t>M</a:t>
            </a:r>
            <a:r>
              <a:rPr lang="nl-NL" dirty="0"/>
              <a:t>ove, </a:t>
            </a:r>
            <a:r>
              <a:rPr lang="nl-NL" b="1" dirty="0" err="1"/>
              <a:t>A</a:t>
            </a:r>
            <a:r>
              <a:rPr lang="nl-NL" dirty="0" err="1"/>
              <a:t>ssess</a:t>
            </a:r>
            <a:r>
              <a:rPr lang="nl-NL" dirty="0"/>
              <a:t>, </a:t>
            </a:r>
            <a:r>
              <a:rPr lang="nl-NL" b="1" dirty="0" err="1"/>
              <a:t>S</a:t>
            </a:r>
            <a:r>
              <a:rPr lang="nl-NL" dirty="0" err="1"/>
              <a:t>ort</a:t>
            </a:r>
            <a:r>
              <a:rPr lang="nl-NL" dirty="0"/>
              <a:t>, </a:t>
            </a:r>
            <a:r>
              <a:rPr lang="nl-NL" b="1" dirty="0" err="1"/>
              <a:t>S</a:t>
            </a:r>
            <a:r>
              <a:rPr lang="nl-NL" dirty="0" err="1"/>
              <a:t>end</a:t>
            </a:r>
            <a:r>
              <a:rPr lang="nl-NL" dirty="0"/>
              <a:t>)</a:t>
            </a:r>
          </a:p>
          <a:p>
            <a:pPr lvl="1"/>
            <a:r>
              <a:rPr lang="en-US" dirty="0"/>
              <a:t>System based on rapid grouping of victims </a:t>
            </a:r>
          </a:p>
          <a:p>
            <a:pPr lvl="1"/>
            <a:r>
              <a:rPr lang="en-US" dirty="0"/>
              <a:t>Divide victims based on health status</a:t>
            </a:r>
          </a:p>
          <a:p>
            <a:pPr lvl="1"/>
            <a:r>
              <a:rPr lang="en-US" dirty="0"/>
              <a:t>Verbal commands to separate groups </a:t>
            </a:r>
            <a:endParaRPr lang="nl-NL" dirty="0"/>
          </a:p>
          <a:p>
            <a:pPr lvl="1"/>
            <a:endParaRPr lang="pl-PL" dirty="0"/>
          </a:p>
          <a:p>
            <a:pPr lvl="1"/>
            <a:endParaRPr lang="pl-PL" dirty="0"/>
          </a:p>
          <a:p>
            <a:pPr lvl="1"/>
            <a:endParaRPr lang="pl-PL" dirty="0"/>
          </a:p>
          <a:p>
            <a:pPr marL="88900" indent="0">
              <a:buNone/>
            </a:pPr>
            <a:r>
              <a:rPr lang="en-US" dirty="0"/>
              <a:t> </a:t>
            </a:r>
          </a:p>
        </p:txBody>
      </p:sp>
      <p:sp>
        <p:nvSpPr>
          <p:cNvPr id="4" name="Slide Number Placeholder 3"/>
          <p:cNvSpPr>
            <a:spLocks noGrp="1"/>
          </p:cNvSpPr>
          <p:nvPr>
            <p:ph type="sldNum" sz="quarter" idx="4"/>
          </p:nvPr>
        </p:nvSpPr>
        <p:spPr/>
        <p:txBody>
          <a:bodyPr/>
          <a:lstStyle/>
          <a:p>
            <a:fld id="{A814E660-BF25-4843-B2A0-93C6E2B6253B}" type="slidenum">
              <a:rPr lang="en-BE" smtClean="0"/>
              <a:pPr/>
              <a:t>17</a:t>
            </a:fld>
            <a:endParaRPr lang="en-BE" dirty="0"/>
          </a:p>
        </p:txBody>
      </p:sp>
      <p:sp>
        <p:nvSpPr>
          <p:cNvPr id="6" name="Footer Placeholder 4">
            <a:extLst>
              <a:ext uri="{FF2B5EF4-FFF2-40B4-BE49-F238E27FC236}">
                <a16:creationId xmlns:a16="http://schemas.microsoft.com/office/drawing/2014/main" id="{DE2C523E-5009-4984-A56C-982F7F48A749}"/>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369318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B0EB89D-A36D-4619-9791-C653A3270BB9}"/>
              </a:ext>
            </a:extLst>
          </p:cNvPr>
          <p:cNvSpPr>
            <a:spLocks noGrp="1"/>
          </p:cNvSpPr>
          <p:nvPr>
            <p:ph type="sldNum" sz="quarter" idx="4"/>
          </p:nvPr>
        </p:nvSpPr>
        <p:spPr/>
        <p:txBody>
          <a:bodyPr/>
          <a:lstStyle/>
          <a:p>
            <a:fld id="{A814E660-BF25-4843-B2A0-93C6E2B6253B}" type="slidenum">
              <a:rPr lang="en-US" smtClean="0"/>
              <a:pPr/>
              <a:t>18</a:t>
            </a:fld>
            <a:endParaRPr lang="en-US"/>
          </a:p>
        </p:txBody>
      </p:sp>
      <p:graphicFrame>
        <p:nvGraphicFramePr>
          <p:cNvPr id="5" name="Table 4">
            <a:extLst>
              <a:ext uri="{FF2B5EF4-FFF2-40B4-BE49-F238E27FC236}">
                <a16:creationId xmlns:a16="http://schemas.microsoft.com/office/drawing/2014/main" id="{0DC75463-4416-4519-B4FA-59C3A21B861C}"/>
              </a:ext>
            </a:extLst>
          </p:cNvPr>
          <p:cNvGraphicFramePr>
            <a:graphicFrameLocks noGrp="1"/>
          </p:cNvGraphicFramePr>
          <p:nvPr/>
        </p:nvGraphicFramePr>
        <p:xfrm>
          <a:off x="328640" y="1585876"/>
          <a:ext cx="11685559" cy="4705215"/>
        </p:xfrm>
        <a:graphic>
          <a:graphicData uri="http://schemas.openxmlformats.org/drawingml/2006/table">
            <a:tbl>
              <a:tblPr firstRow="1" bandRow="1">
                <a:tableStyleId>{5C22544A-7EE6-4342-B048-85BDC9FD1C3A}</a:tableStyleId>
              </a:tblPr>
              <a:tblGrid>
                <a:gridCol w="2681108">
                  <a:extLst>
                    <a:ext uri="{9D8B030D-6E8A-4147-A177-3AD203B41FA5}">
                      <a16:colId xmlns:a16="http://schemas.microsoft.com/office/drawing/2014/main" val="168603791"/>
                    </a:ext>
                  </a:extLst>
                </a:gridCol>
                <a:gridCol w="5042052">
                  <a:extLst>
                    <a:ext uri="{9D8B030D-6E8A-4147-A177-3AD203B41FA5}">
                      <a16:colId xmlns:a16="http://schemas.microsoft.com/office/drawing/2014/main" val="1151341789"/>
                    </a:ext>
                  </a:extLst>
                </a:gridCol>
                <a:gridCol w="3962399">
                  <a:extLst>
                    <a:ext uri="{9D8B030D-6E8A-4147-A177-3AD203B41FA5}">
                      <a16:colId xmlns:a16="http://schemas.microsoft.com/office/drawing/2014/main" val="3601890222"/>
                    </a:ext>
                  </a:extLst>
                </a:gridCol>
              </a:tblGrid>
              <a:tr h="0">
                <a:tc>
                  <a:txBody>
                    <a:bodyPr/>
                    <a:lstStyle/>
                    <a:p>
                      <a:pPr algn="l">
                        <a:lnSpc>
                          <a:spcPct val="150000"/>
                        </a:lnSpc>
                      </a:pPr>
                      <a:r>
                        <a:rPr lang="en-US" dirty="0"/>
                        <a:t>Triage category</a:t>
                      </a:r>
                      <a:endParaRPr lang="nl-NL" dirty="0"/>
                    </a:p>
                  </a:txBody>
                  <a:tcPr anchor="ctr"/>
                </a:tc>
                <a:tc>
                  <a:txBody>
                    <a:bodyPr/>
                    <a:lstStyle/>
                    <a:p>
                      <a:pPr algn="l">
                        <a:lnSpc>
                          <a:spcPct val="150000"/>
                        </a:lnSpc>
                      </a:pPr>
                      <a:r>
                        <a:rPr lang="nl-NL" dirty="0" err="1"/>
                        <a:t>Physiological</a:t>
                      </a:r>
                      <a:r>
                        <a:rPr lang="nl-NL" dirty="0"/>
                        <a:t> </a:t>
                      </a:r>
                      <a:r>
                        <a:rPr lang="nl-NL" dirty="0" err="1"/>
                        <a:t>effects</a:t>
                      </a:r>
                      <a:r>
                        <a:rPr lang="nl-NL" dirty="0"/>
                        <a:t> </a:t>
                      </a:r>
                    </a:p>
                  </a:txBody>
                  <a:tcPr anchor="ctr"/>
                </a:tc>
                <a:tc>
                  <a:txBody>
                    <a:bodyPr/>
                    <a:lstStyle/>
                    <a:p>
                      <a:pPr algn="l">
                        <a:lnSpc>
                          <a:spcPct val="150000"/>
                        </a:lnSpc>
                      </a:pPr>
                      <a:r>
                        <a:rPr lang="en-US" dirty="0"/>
                        <a:t>Treatment order</a:t>
                      </a:r>
                      <a:endParaRPr lang="nl-NL" dirty="0"/>
                    </a:p>
                  </a:txBody>
                  <a:tcPr anchor="ctr"/>
                </a:tc>
                <a:extLst>
                  <a:ext uri="{0D108BD9-81ED-4DB2-BD59-A6C34878D82A}">
                    <a16:rowId xmlns:a16="http://schemas.microsoft.com/office/drawing/2014/main" val="4049778666"/>
                  </a:ext>
                </a:extLst>
              </a:tr>
              <a:tr h="370840">
                <a:tc>
                  <a:txBody>
                    <a:bodyPr/>
                    <a:lstStyle/>
                    <a:p>
                      <a:pPr algn="l">
                        <a:lnSpc>
                          <a:spcPct val="150000"/>
                        </a:lnSpc>
                      </a:pPr>
                      <a:r>
                        <a:rPr lang="en-US" sz="2000" b="1" dirty="0">
                          <a:solidFill>
                            <a:srgbClr val="FF0000"/>
                          </a:solidFill>
                        </a:rPr>
                        <a:t>1. </a:t>
                      </a:r>
                      <a:r>
                        <a:rPr lang="pl-PL" sz="2000" b="1" dirty="0">
                          <a:solidFill>
                            <a:srgbClr val="FF0000"/>
                          </a:solidFill>
                        </a:rPr>
                        <a:t>IMMEDIATE</a:t>
                      </a:r>
                      <a:endParaRPr lang="en-US" sz="2000" b="1" dirty="0">
                        <a:solidFill>
                          <a:srgbClr val="FF0000"/>
                        </a:solidFill>
                      </a:endParaRPr>
                    </a:p>
                  </a:txBody>
                  <a:tcPr marL="91424" marR="91424" marT="45711" marB="45711" anchor="ctr"/>
                </a:tc>
                <a:tc>
                  <a:txBody>
                    <a:bodyPr/>
                    <a:lstStyle/>
                    <a:p>
                      <a:pPr algn="l">
                        <a:lnSpc>
                          <a:spcPct val="150000"/>
                        </a:lnSpc>
                      </a:pPr>
                      <a:r>
                        <a:rPr lang="en-US" sz="2000" dirty="0"/>
                        <a:t>Breathing only after airway is cleared, </a:t>
                      </a:r>
                      <a:r>
                        <a:rPr lang="en-US" sz="2000" b="1" dirty="0"/>
                        <a:t>OR</a:t>
                      </a:r>
                    </a:p>
                    <a:p>
                      <a:pPr algn="l">
                        <a:lnSpc>
                          <a:spcPct val="150000"/>
                        </a:lnSpc>
                      </a:pPr>
                      <a:r>
                        <a:rPr lang="en-US" sz="2000" dirty="0"/>
                        <a:t>Respiratory rate: &lt;9/min, or, &gt;30/min, </a:t>
                      </a:r>
                      <a:r>
                        <a:rPr lang="en-US" sz="2000" b="1" dirty="0"/>
                        <a:t>OR</a:t>
                      </a:r>
                    </a:p>
                    <a:p>
                      <a:pPr algn="l">
                        <a:lnSpc>
                          <a:spcPct val="150000"/>
                        </a:lnSpc>
                      </a:pPr>
                      <a:r>
                        <a:rPr lang="en-US" sz="2000" dirty="0"/>
                        <a:t>Capillary refill time &gt;2 sec.</a:t>
                      </a:r>
                    </a:p>
                  </a:txBody>
                  <a:tcPr marL="91424" marR="91424" marT="45711" marB="45711" anchor="ctr"/>
                </a:tc>
                <a:tc>
                  <a:txBody>
                    <a:bodyPr/>
                    <a:lstStyle/>
                    <a:p>
                      <a:pPr algn="l">
                        <a:lnSpc>
                          <a:spcPct val="150000"/>
                        </a:lnSpc>
                      </a:pPr>
                      <a:r>
                        <a:rPr lang="en-US" sz="2000" b="1" dirty="0">
                          <a:solidFill>
                            <a:srgbClr val="FF0000"/>
                          </a:solidFill>
                        </a:rPr>
                        <a:t>IMMEDIATE TREATMENT</a:t>
                      </a:r>
                    </a:p>
                  </a:txBody>
                  <a:tcPr marL="91424" marR="91424" marT="45711" marB="45711" anchor="ctr"/>
                </a:tc>
                <a:extLst>
                  <a:ext uri="{0D108BD9-81ED-4DB2-BD59-A6C34878D82A}">
                    <a16:rowId xmlns:a16="http://schemas.microsoft.com/office/drawing/2014/main" val="3823301257"/>
                  </a:ext>
                </a:extLst>
              </a:tr>
              <a:tr h="370840">
                <a:tc>
                  <a:txBody>
                    <a:bodyPr/>
                    <a:lstStyle/>
                    <a:p>
                      <a:pPr algn="l">
                        <a:lnSpc>
                          <a:spcPct val="150000"/>
                        </a:lnSpc>
                      </a:pPr>
                      <a:r>
                        <a:rPr lang="en-US" sz="2000" b="1" dirty="0">
                          <a:solidFill>
                            <a:srgbClr val="FFFF00"/>
                          </a:solidFill>
                        </a:rPr>
                        <a:t>2. </a:t>
                      </a:r>
                      <a:r>
                        <a:rPr lang="pl-PL" sz="2000" b="1" dirty="0">
                          <a:solidFill>
                            <a:srgbClr val="FFFF00"/>
                          </a:solidFill>
                        </a:rPr>
                        <a:t>DELAYED</a:t>
                      </a:r>
                      <a:endParaRPr lang="en-US" sz="2000" b="1" dirty="0">
                        <a:solidFill>
                          <a:srgbClr val="FFFF00"/>
                        </a:solidFill>
                      </a:endParaRPr>
                    </a:p>
                  </a:txBody>
                  <a:tcPr marL="91424" marR="91424" marT="45711" marB="45711" anchor="ctr"/>
                </a:tc>
                <a:tc>
                  <a:txBody>
                    <a:bodyPr/>
                    <a:lstStyle/>
                    <a:p>
                      <a:pPr algn="l">
                        <a:lnSpc>
                          <a:spcPct val="150000"/>
                        </a:lnSpc>
                      </a:pPr>
                      <a:r>
                        <a:rPr lang="en-US" sz="2000" dirty="0"/>
                        <a:t>Unable to walk, </a:t>
                      </a:r>
                      <a:r>
                        <a:rPr lang="en-US" sz="2000" b="1" dirty="0"/>
                        <a:t>AND</a:t>
                      </a:r>
                      <a:r>
                        <a:rPr lang="en-US" sz="2000" dirty="0"/>
                        <a:t>, </a:t>
                      </a:r>
                    </a:p>
                    <a:p>
                      <a:pPr algn="l">
                        <a:lnSpc>
                          <a:spcPct val="150000"/>
                        </a:lnSpc>
                      </a:pPr>
                      <a:r>
                        <a:rPr lang="en-US" sz="2000" dirty="0"/>
                        <a:t>Respiratory rate 10-</a:t>
                      </a:r>
                      <a:r>
                        <a:rPr lang="pl-PL" sz="2000" dirty="0"/>
                        <a:t>30</a:t>
                      </a:r>
                      <a:r>
                        <a:rPr lang="en-US" sz="2000" dirty="0"/>
                        <a:t>/min, </a:t>
                      </a:r>
                      <a:r>
                        <a:rPr lang="en-US" sz="2000" b="1" dirty="0"/>
                        <a:t>AND</a:t>
                      </a:r>
                    </a:p>
                    <a:p>
                      <a:pPr algn="l">
                        <a:lnSpc>
                          <a:spcPct val="150000"/>
                        </a:lnSpc>
                      </a:pPr>
                      <a:r>
                        <a:rPr lang="en-US" sz="2000" dirty="0"/>
                        <a:t>Capillary fill rate ≤ 2 sec</a:t>
                      </a:r>
                    </a:p>
                  </a:txBody>
                  <a:tcPr marL="91424" marR="91424" marT="45711" marB="45711" anchor="ctr"/>
                </a:tc>
                <a:tc>
                  <a:txBody>
                    <a:bodyPr/>
                    <a:lstStyle/>
                    <a:p>
                      <a:pPr algn="l">
                        <a:lnSpc>
                          <a:spcPct val="150000"/>
                        </a:lnSpc>
                      </a:pPr>
                      <a:r>
                        <a:rPr lang="pl-PL" sz="2000" b="1" dirty="0">
                          <a:solidFill>
                            <a:srgbClr val="FFFF00"/>
                          </a:solidFill>
                        </a:rPr>
                        <a:t>DELAYED</a:t>
                      </a:r>
                      <a:r>
                        <a:rPr lang="en-US" sz="2000" b="1" dirty="0">
                          <a:solidFill>
                            <a:srgbClr val="FFFF00"/>
                          </a:solidFill>
                        </a:rPr>
                        <a:t> TREATMENT</a:t>
                      </a:r>
                    </a:p>
                  </a:txBody>
                  <a:tcPr marL="91424" marR="91424" marT="45711" marB="45711" anchor="ctr"/>
                </a:tc>
                <a:extLst>
                  <a:ext uri="{0D108BD9-81ED-4DB2-BD59-A6C34878D82A}">
                    <a16:rowId xmlns:a16="http://schemas.microsoft.com/office/drawing/2014/main" val="2415283053"/>
                  </a:ext>
                </a:extLst>
              </a:tr>
              <a:tr h="235802">
                <a:tc>
                  <a:txBody>
                    <a:bodyPr/>
                    <a:lstStyle/>
                    <a:p>
                      <a:pPr algn="l">
                        <a:lnSpc>
                          <a:spcPct val="150000"/>
                        </a:lnSpc>
                      </a:pPr>
                      <a:r>
                        <a:rPr lang="en-US" sz="2000" b="1" dirty="0">
                          <a:solidFill>
                            <a:srgbClr val="00B050"/>
                          </a:solidFill>
                        </a:rPr>
                        <a:t>3. MIN</a:t>
                      </a:r>
                      <a:r>
                        <a:rPr lang="pl-PL" sz="2000" b="1" dirty="0">
                          <a:solidFill>
                            <a:srgbClr val="00B050"/>
                          </a:solidFill>
                        </a:rPr>
                        <a:t>IMAL</a:t>
                      </a:r>
                      <a:endParaRPr lang="en-US" sz="2000" b="1" dirty="0">
                        <a:solidFill>
                          <a:srgbClr val="00B050"/>
                        </a:solidFill>
                      </a:endParaRPr>
                    </a:p>
                  </a:txBody>
                  <a:tcPr marL="91424" marR="91424" marT="45711" marB="45711" anchor="ctr"/>
                </a:tc>
                <a:tc>
                  <a:txBody>
                    <a:bodyPr/>
                    <a:lstStyle/>
                    <a:p>
                      <a:pPr algn="l">
                        <a:lnSpc>
                          <a:spcPct val="150000"/>
                        </a:lnSpc>
                      </a:pPr>
                      <a:r>
                        <a:rPr lang="en-US" sz="2000" dirty="0"/>
                        <a:t>Wounded but able to walk independently</a:t>
                      </a:r>
                    </a:p>
                  </a:txBody>
                  <a:tcPr marL="91424" marR="91424" marT="45711" marB="45711" anchor="ctr"/>
                </a:tc>
                <a:tc>
                  <a:txBody>
                    <a:bodyPr/>
                    <a:lstStyle/>
                    <a:p>
                      <a:pPr algn="l">
                        <a:lnSpc>
                          <a:spcPct val="150000"/>
                        </a:lnSpc>
                      </a:pPr>
                      <a:r>
                        <a:rPr lang="pl-PL" sz="2000" b="1" dirty="0">
                          <a:solidFill>
                            <a:srgbClr val="00B050"/>
                          </a:solidFill>
                        </a:rPr>
                        <a:t>NO RISK TO LIFE AND HEALTH</a:t>
                      </a:r>
                      <a:endParaRPr lang="en-US" sz="2000" b="1" dirty="0">
                        <a:solidFill>
                          <a:srgbClr val="00B050"/>
                        </a:solidFill>
                      </a:endParaRPr>
                    </a:p>
                  </a:txBody>
                  <a:tcPr marL="91424" marR="91424" marT="45711" marB="45711" anchor="ctr"/>
                </a:tc>
                <a:extLst>
                  <a:ext uri="{0D108BD9-81ED-4DB2-BD59-A6C34878D82A}">
                    <a16:rowId xmlns:a16="http://schemas.microsoft.com/office/drawing/2014/main" val="3688861836"/>
                  </a:ext>
                </a:extLst>
              </a:tr>
              <a:tr h="370840">
                <a:tc>
                  <a:txBody>
                    <a:bodyPr/>
                    <a:lstStyle/>
                    <a:p>
                      <a:pPr algn="l">
                        <a:lnSpc>
                          <a:spcPct val="150000"/>
                        </a:lnSpc>
                      </a:pPr>
                      <a:r>
                        <a:rPr lang="en-US" sz="1900" b="1" dirty="0">
                          <a:solidFill>
                            <a:schemeClr val="tx1"/>
                          </a:solidFill>
                        </a:rPr>
                        <a:t>4. DEA</a:t>
                      </a:r>
                      <a:r>
                        <a:rPr lang="pl-PL" sz="1900" b="1" dirty="0">
                          <a:solidFill>
                            <a:schemeClr val="tx1"/>
                          </a:solidFill>
                        </a:rPr>
                        <a:t>D</a:t>
                      </a:r>
                      <a:r>
                        <a:rPr lang="en-US" sz="1900" b="1" dirty="0">
                          <a:solidFill>
                            <a:schemeClr val="tx1"/>
                          </a:solidFill>
                        </a:rPr>
                        <a:t>/</a:t>
                      </a:r>
                      <a:r>
                        <a:rPr lang="en-US" sz="1900" b="1" dirty="0">
                          <a:solidFill>
                            <a:schemeClr val="tx1">
                              <a:lumMod val="50000"/>
                              <a:lumOff val="50000"/>
                            </a:schemeClr>
                          </a:solidFill>
                        </a:rPr>
                        <a:t>EXPECTANT</a:t>
                      </a:r>
                    </a:p>
                  </a:txBody>
                  <a:tcPr marL="91424" marR="91424" marT="45711" marB="45711" anchor="ctr"/>
                </a:tc>
                <a:tc>
                  <a:txBody>
                    <a:bodyPr/>
                    <a:lstStyle/>
                    <a:p>
                      <a:pPr algn="l">
                        <a:lnSpc>
                          <a:spcPct val="150000"/>
                        </a:lnSpc>
                      </a:pPr>
                      <a:r>
                        <a:rPr lang="en-US" sz="2000" dirty="0"/>
                        <a:t>Not breathing, even after clearance of airway</a:t>
                      </a:r>
                    </a:p>
                  </a:txBody>
                  <a:tcPr marL="91424" marR="91424" marT="45711" marB="45711" anchor="ctr"/>
                </a:tc>
                <a:tc>
                  <a:txBody>
                    <a:bodyPr/>
                    <a:lstStyle/>
                    <a:p>
                      <a:pPr algn="l">
                        <a:lnSpc>
                          <a:spcPct val="150000"/>
                        </a:lnSpc>
                      </a:pPr>
                      <a:r>
                        <a:rPr lang="en-US" sz="2000" b="1" dirty="0">
                          <a:solidFill>
                            <a:schemeClr val="tx1"/>
                          </a:solidFill>
                        </a:rPr>
                        <a:t>NO TREATMENT</a:t>
                      </a:r>
                    </a:p>
                    <a:p>
                      <a:pPr algn="l">
                        <a:lnSpc>
                          <a:spcPct val="150000"/>
                        </a:lnSpc>
                      </a:pPr>
                      <a:r>
                        <a:rPr lang="en-US" sz="1400" dirty="0"/>
                        <a:t>(decontamination may be needed)</a:t>
                      </a:r>
                    </a:p>
                  </a:txBody>
                  <a:tcPr marL="91424" marR="91424" marT="45711" marB="45711" anchor="ctr"/>
                </a:tc>
                <a:extLst>
                  <a:ext uri="{0D108BD9-81ED-4DB2-BD59-A6C34878D82A}">
                    <a16:rowId xmlns:a16="http://schemas.microsoft.com/office/drawing/2014/main" val="3742704816"/>
                  </a:ext>
                </a:extLst>
              </a:tr>
            </a:tbl>
          </a:graphicData>
        </a:graphic>
      </p:graphicFrame>
      <p:sp>
        <p:nvSpPr>
          <p:cNvPr id="10" name="Title 1">
            <a:extLst>
              <a:ext uri="{FF2B5EF4-FFF2-40B4-BE49-F238E27FC236}">
                <a16:creationId xmlns:a16="http://schemas.microsoft.com/office/drawing/2014/main" id="{790E3D70-01CE-4E2E-B53F-4B07BB76BF96}"/>
              </a:ext>
            </a:extLst>
          </p:cNvPr>
          <p:cNvSpPr txBox="1">
            <a:spLocks/>
          </p:cNvSpPr>
          <p:nvPr/>
        </p:nvSpPr>
        <p:spPr>
          <a:xfrm>
            <a:off x="328640" y="800099"/>
            <a:ext cx="8105748" cy="838200"/>
          </a:xfrm>
          <a:prstGeom prst="rect">
            <a:avLst/>
          </a:prstGeom>
        </p:spPr>
        <p:txBody>
          <a:bodyPr>
            <a:normAutofit fontScale="97500"/>
          </a:bodyPr>
          <a:lst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a:lstStyle>
          <a:p>
            <a:r>
              <a:rPr lang="da-DK" dirty="0"/>
              <a:t>START Triage - Physiological effects </a:t>
            </a:r>
          </a:p>
        </p:txBody>
      </p:sp>
      <p:sp>
        <p:nvSpPr>
          <p:cNvPr id="6" name="Footer Placeholder 4">
            <a:extLst>
              <a:ext uri="{FF2B5EF4-FFF2-40B4-BE49-F238E27FC236}">
                <a16:creationId xmlns:a16="http://schemas.microsoft.com/office/drawing/2014/main" id="{B8EA156C-11F5-480E-B27D-461986909C69}"/>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37381805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A814E660-BF25-4843-B2A0-93C6E2B6253B}" type="slidenum">
              <a:rPr lang="en-BE" smtClean="0"/>
              <a:pPr/>
              <a:t>19</a:t>
            </a:fld>
            <a:endParaRPr lang="en-BE" dirty="0"/>
          </a:p>
        </p:txBody>
      </p:sp>
      <p:pic>
        <p:nvPicPr>
          <p:cNvPr id="7" name="Obraz 136">
            <a:extLst>
              <a:ext uri="{FF2B5EF4-FFF2-40B4-BE49-F238E27FC236}">
                <a16:creationId xmlns:a16="http://schemas.microsoft.com/office/drawing/2014/main" id="{64C28A4D-DDD3-49B2-842A-0C048E02052A}"/>
              </a:ext>
            </a:extLst>
          </p:cNvPr>
          <p:cNvPicPr>
            <a:picLocks noChangeAspect="1"/>
          </p:cNvPicPr>
          <p:nvPr/>
        </p:nvPicPr>
        <p:blipFill>
          <a:blip r:embed="rId3"/>
          <a:stretch>
            <a:fillRect/>
          </a:stretch>
        </p:blipFill>
        <p:spPr>
          <a:xfrm>
            <a:off x="4224062" y="124983"/>
            <a:ext cx="6634438" cy="6679734"/>
          </a:xfrm>
          <a:prstGeom prst="rect">
            <a:avLst/>
          </a:prstGeom>
        </p:spPr>
      </p:pic>
      <p:sp>
        <p:nvSpPr>
          <p:cNvPr id="8" name="Title 1">
            <a:extLst>
              <a:ext uri="{FF2B5EF4-FFF2-40B4-BE49-F238E27FC236}">
                <a16:creationId xmlns:a16="http://schemas.microsoft.com/office/drawing/2014/main" id="{4EB32815-F9D5-4587-8683-33F578B5BB43}"/>
              </a:ext>
            </a:extLst>
          </p:cNvPr>
          <p:cNvSpPr txBox="1">
            <a:spLocks/>
          </p:cNvSpPr>
          <p:nvPr/>
        </p:nvSpPr>
        <p:spPr>
          <a:xfrm>
            <a:off x="328640" y="800099"/>
            <a:ext cx="8105748" cy="838200"/>
          </a:xfrm>
          <a:prstGeom prst="rect">
            <a:avLst/>
          </a:prstGeom>
        </p:spPr>
        <p:txBody>
          <a:bodyPr>
            <a:noAutofit/>
          </a:bodyPr>
          <a:lst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a:lstStyle>
          <a:p>
            <a:r>
              <a:rPr lang="da-DK" sz="4300" dirty="0"/>
              <a:t>START Triage </a:t>
            </a:r>
          </a:p>
          <a:p>
            <a:r>
              <a:rPr lang="da-DK" sz="4300" dirty="0"/>
              <a:t>Scheme</a:t>
            </a:r>
          </a:p>
        </p:txBody>
      </p:sp>
      <p:sp>
        <p:nvSpPr>
          <p:cNvPr id="9" name="Footer Placeholder 4">
            <a:extLst>
              <a:ext uri="{FF2B5EF4-FFF2-40B4-BE49-F238E27FC236}">
                <a16:creationId xmlns:a16="http://schemas.microsoft.com/office/drawing/2014/main" id="{E22D25EC-3326-4B08-875F-C425B47DCCE3}"/>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12772132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r>
              <a:rPr lang="en-US" dirty="0"/>
              <a:t>To i</a:t>
            </a:r>
            <a:r>
              <a:rPr lang="en-US" u="sng" dirty="0"/>
              <a:t>dentify</a:t>
            </a:r>
            <a:r>
              <a:rPr lang="en-US" dirty="0"/>
              <a:t> possible CBRN threats and to mitigate the effects </a:t>
            </a:r>
          </a:p>
        </p:txBody>
      </p:sp>
      <p:sp>
        <p:nvSpPr>
          <p:cNvPr id="3" name="Title 2"/>
          <p:cNvSpPr>
            <a:spLocks noGrp="1"/>
          </p:cNvSpPr>
          <p:nvPr>
            <p:ph type="title"/>
          </p:nvPr>
        </p:nvSpPr>
        <p:spPr>
          <a:xfrm>
            <a:off x="166001" y="3948020"/>
            <a:ext cx="11851821" cy="909730"/>
          </a:xfrm>
        </p:spPr>
        <p:txBody>
          <a:bodyPr>
            <a:noAutofit/>
          </a:bodyPr>
          <a:lstStyle/>
          <a:p>
            <a:r>
              <a:rPr lang="en-US" sz="4000" dirty="0"/>
              <a:t>Learning objective</a:t>
            </a:r>
          </a:p>
        </p:txBody>
      </p:sp>
    </p:spTree>
    <p:extLst>
      <p:ext uri="{BB962C8B-B14F-4D97-AF65-F5344CB8AC3E}">
        <p14:creationId xmlns:p14="http://schemas.microsoft.com/office/powerpoint/2010/main" val="34487849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8B857-A784-4B9B-8AE9-D3BB02D931B3}"/>
              </a:ext>
            </a:extLst>
          </p:cNvPr>
          <p:cNvSpPr>
            <a:spLocks noGrp="1"/>
          </p:cNvSpPr>
          <p:nvPr>
            <p:ph type="title"/>
          </p:nvPr>
        </p:nvSpPr>
        <p:spPr/>
        <p:txBody>
          <a:bodyPr/>
          <a:lstStyle/>
          <a:p>
            <a:r>
              <a:rPr lang="da-DK" dirty="0"/>
              <a:t>START Triage Tag</a:t>
            </a:r>
            <a:br>
              <a:rPr lang="da-DK" dirty="0"/>
            </a:br>
            <a:endParaRPr lang="nl-NL" dirty="0"/>
          </a:p>
        </p:txBody>
      </p:sp>
      <p:sp>
        <p:nvSpPr>
          <p:cNvPr id="5" name="Text Placeholder 4">
            <a:extLst>
              <a:ext uri="{FF2B5EF4-FFF2-40B4-BE49-F238E27FC236}">
                <a16:creationId xmlns:a16="http://schemas.microsoft.com/office/drawing/2014/main" id="{79BCEE47-4B3E-4321-BC55-B24765B2326A}"/>
              </a:ext>
            </a:extLst>
          </p:cNvPr>
          <p:cNvSpPr>
            <a:spLocks noGrp="1"/>
          </p:cNvSpPr>
          <p:nvPr>
            <p:ph type="body" sz="quarter" idx="15"/>
          </p:nvPr>
        </p:nvSpPr>
        <p:spPr>
          <a:xfrm>
            <a:off x="766762" y="1786072"/>
            <a:ext cx="4832121" cy="4301992"/>
          </a:xfrm>
        </p:spPr>
        <p:txBody>
          <a:bodyPr/>
          <a:lstStyle/>
          <a:p>
            <a:pPr marL="88900" indent="0">
              <a:buNone/>
            </a:pPr>
            <a:r>
              <a:rPr lang="en-US" dirty="0" err="1"/>
              <a:t>Mettag</a:t>
            </a:r>
            <a:endParaRPr lang="en-US" dirty="0"/>
          </a:p>
          <a:p>
            <a:r>
              <a:rPr lang="en-US" dirty="0"/>
              <a:t>AVPU – alert, verbal, painful, unresponsive </a:t>
            </a:r>
          </a:p>
          <a:p>
            <a:r>
              <a:rPr lang="en-US" dirty="0"/>
              <a:t>BP – blood pressure </a:t>
            </a:r>
          </a:p>
          <a:p>
            <a:r>
              <a:rPr lang="en-US" dirty="0"/>
              <a:t>RESP – respiratory rate.</a:t>
            </a:r>
          </a:p>
          <a:p>
            <a:pPr marL="88900" indent="0">
              <a:buNone/>
            </a:pPr>
            <a:endParaRPr lang="nl-NL" dirty="0"/>
          </a:p>
        </p:txBody>
      </p:sp>
      <p:sp>
        <p:nvSpPr>
          <p:cNvPr id="3" name="Slide Number Placeholder 2">
            <a:extLst>
              <a:ext uri="{FF2B5EF4-FFF2-40B4-BE49-F238E27FC236}">
                <a16:creationId xmlns:a16="http://schemas.microsoft.com/office/drawing/2014/main" id="{08449559-752E-49DF-A551-14124182240D}"/>
              </a:ext>
            </a:extLst>
          </p:cNvPr>
          <p:cNvSpPr>
            <a:spLocks noGrp="1"/>
          </p:cNvSpPr>
          <p:nvPr>
            <p:ph type="sldNum" sz="quarter" idx="4"/>
          </p:nvPr>
        </p:nvSpPr>
        <p:spPr/>
        <p:txBody>
          <a:bodyPr/>
          <a:lstStyle/>
          <a:p>
            <a:fld id="{A814E660-BF25-4843-B2A0-93C6E2B6253B}" type="slidenum">
              <a:rPr lang="aa-ET" smtClean="0"/>
              <a:pPr/>
              <a:t>20</a:t>
            </a:fld>
            <a:endParaRPr lang="aa-ET" dirty="0"/>
          </a:p>
        </p:txBody>
      </p:sp>
      <p:pic>
        <p:nvPicPr>
          <p:cNvPr id="6" name="Obraz 5">
            <a:extLst>
              <a:ext uri="{FF2B5EF4-FFF2-40B4-BE49-F238E27FC236}">
                <a16:creationId xmlns:a16="http://schemas.microsoft.com/office/drawing/2014/main" id="{826BFEA5-BCCA-482F-B312-EC4062EF67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98883" y="229851"/>
            <a:ext cx="5986899" cy="6249812"/>
          </a:xfrm>
          <a:prstGeom prst="rect">
            <a:avLst/>
          </a:prstGeom>
        </p:spPr>
      </p:pic>
      <p:sp>
        <p:nvSpPr>
          <p:cNvPr id="9" name="Title 1">
            <a:extLst>
              <a:ext uri="{FF2B5EF4-FFF2-40B4-BE49-F238E27FC236}">
                <a16:creationId xmlns:a16="http://schemas.microsoft.com/office/drawing/2014/main" id="{F3105D37-88BF-4F2B-8415-F04EE759F00D}"/>
              </a:ext>
            </a:extLst>
          </p:cNvPr>
          <p:cNvSpPr txBox="1">
            <a:spLocks/>
          </p:cNvSpPr>
          <p:nvPr/>
        </p:nvSpPr>
        <p:spPr>
          <a:xfrm>
            <a:off x="328640" y="800099"/>
            <a:ext cx="8105748" cy="838200"/>
          </a:xfrm>
          <a:prstGeom prst="rect">
            <a:avLst/>
          </a:prstGeom>
        </p:spPr>
        <p:txBody>
          <a:bodyPr>
            <a:normAutofit fontScale="97500"/>
          </a:bodyPr>
          <a:lst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a:lstStyle>
          <a:p>
            <a:endParaRPr lang="da-DK" dirty="0"/>
          </a:p>
        </p:txBody>
      </p:sp>
      <p:sp>
        <p:nvSpPr>
          <p:cNvPr id="8" name="Footer Placeholder 4">
            <a:extLst>
              <a:ext uri="{FF2B5EF4-FFF2-40B4-BE49-F238E27FC236}">
                <a16:creationId xmlns:a16="http://schemas.microsoft.com/office/drawing/2014/main" id="{2CEEDAD5-896F-43FA-9878-42D21FD0D6C9}"/>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33968552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MASS Triage System</a:t>
            </a:r>
          </a:p>
        </p:txBody>
      </p:sp>
      <p:sp>
        <p:nvSpPr>
          <p:cNvPr id="3" name="Text Placeholder 2"/>
          <p:cNvSpPr>
            <a:spLocks noGrp="1"/>
          </p:cNvSpPr>
          <p:nvPr>
            <p:ph type="body" sz="quarter" idx="19"/>
          </p:nvPr>
        </p:nvSpPr>
        <p:spPr>
          <a:xfrm>
            <a:off x="790573" y="1408011"/>
            <a:ext cx="10658476" cy="4112255"/>
          </a:xfrm>
        </p:spPr>
        <p:style>
          <a:lnRef idx="2">
            <a:schemeClr val="accent6"/>
          </a:lnRef>
          <a:fillRef idx="1">
            <a:schemeClr val="lt1"/>
          </a:fillRef>
          <a:effectRef idx="0">
            <a:schemeClr val="accent6"/>
          </a:effectRef>
          <a:fontRef idx="minor">
            <a:schemeClr val="dk1"/>
          </a:fontRef>
        </p:style>
        <p:txBody>
          <a:bodyPr>
            <a:normAutofit fontScale="92500" lnSpcReduction="10000"/>
          </a:bodyPr>
          <a:lstStyle/>
          <a:p>
            <a:endParaRPr lang="en-US" b="1" dirty="0"/>
          </a:p>
          <a:p>
            <a:r>
              <a:rPr lang="en-US" b="1" dirty="0"/>
              <a:t>M	</a:t>
            </a:r>
            <a:r>
              <a:rPr lang="en-US" b="1" dirty="0" err="1"/>
              <a:t>ove</a:t>
            </a:r>
            <a:r>
              <a:rPr lang="en-US" b="1" dirty="0"/>
              <a:t> the patients into groups – patients with ability or lack of ability to 	walk</a:t>
            </a:r>
          </a:p>
          <a:p>
            <a:endParaRPr lang="en-US" b="1" dirty="0"/>
          </a:p>
          <a:p>
            <a:r>
              <a:rPr lang="en-US" b="1" dirty="0"/>
              <a:t>A	</a:t>
            </a:r>
            <a:r>
              <a:rPr lang="en-US" b="1" dirty="0" err="1"/>
              <a:t>ssess</a:t>
            </a:r>
            <a:r>
              <a:rPr lang="en-US" b="1" dirty="0"/>
              <a:t> the patients' clinical condition individually – assign triage 	categories</a:t>
            </a:r>
          </a:p>
          <a:p>
            <a:pPr marL="88900" indent="0">
              <a:buNone/>
            </a:pPr>
            <a:r>
              <a:rPr lang="en-US" b="1" dirty="0"/>
              <a:t> </a:t>
            </a:r>
          </a:p>
          <a:p>
            <a:r>
              <a:rPr lang="en-US" b="1" dirty="0"/>
              <a:t>S	ort the patients to victims collection points</a:t>
            </a:r>
          </a:p>
          <a:p>
            <a:endParaRPr lang="en-US" b="1" dirty="0"/>
          </a:p>
          <a:p>
            <a:r>
              <a:rPr lang="en-US" b="1" dirty="0"/>
              <a:t>S	end the patients to hospitals or other medical treatment facilities</a:t>
            </a:r>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21</a:t>
            </a:fld>
            <a:endParaRPr lang="en-BE" dirty="0"/>
          </a:p>
        </p:txBody>
      </p:sp>
      <p:sp>
        <p:nvSpPr>
          <p:cNvPr id="7" name="Prostokąt 6">
            <a:extLst>
              <a:ext uri="{FF2B5EF4-FFF2-40B4-BE49-F238E27FC236}">
                <a16:creationId xmlns:a16="http://schemas.microsoft.com/office/drawing/2014/main" id="{B270BF41-2F76-4C7B-ADD4-B37BB9E36919}"/>
              </a:ext>
            </a:extLst>
          </p:cNvPr>
          <p:cNvSpPr/>
          <p:nvPr/>
        </p:nvSpPr>
        <p:spPr>
          <a:xfrm>
            <a:off x="790573" y="1388962"/>
            <a:ext cx="919694" cy="41122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8" name="Footer Placeholder 4">
            <a:extLst>
              <a:ext uri="{FF2B5EF4-FFF2-40B4-BE49-F238E27FC236}">
                <a16:creationId xmlns:a16="http://schemas.microsoft.com/office/drawing/2014/main" id="{F7D45253-76C8-44F1-AA29-2F602CF8035E}"/>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18380931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MASS – Step by step action</a:t>
            </a:r>
            <a:br>
              <a:rPr lang="en-US" dirty="0"/>
            </a:br>
            <a:endParaRPr lang="en-US" dirty="0"/>
          </a:p>
        </p:txBody>
      </p:sp>
      <p:sp>
        <p:nvSpPr>
          <p:cNvPr id="4" name="Text Placeholder 3"/>
          <p:cNvSpPr>
            <a:spLocks noGrp="1"/>
          </p:cNvSpPr>
          <p:nvPr>
            <p:ph type="body" sz="quarter" idx="13"/>
          </p:nvPr>
        </p:nvSpPr>
        <p:spPr>
          <a:xfrm>
            <a:off x="766763" y="1731363"/>
            <a:ext cx="10239904" cy="4656649"/>
          </a:xfrm>
        </p:spPr>
        <p:txBody>
          <a:bodyPr>
            <a:normAutofit fontScale="55000" lnSpcReduction="20000"/>
          </a:bodyPr>
          <a:lstStyle/>
          <a:p>
            <a:r>
              <a:rPr lang="en-US" sz="5800" dirty="0"/>
              <a:t>Step 1</a:t>
            </a:r>
          </a:p>
          <a:p>
            <a:pPr lvl="2"/>
            <a:r>
              <a:rPr lang="en-US" sz="4400" dirty="0"/>
              <a:t>Goal: to separate the ambulatory patients</a:t>
            </a:r>
          </a:p>
          <a:p>
            <a:endParaRPr lang="en-US" sz="5100" dirty="0"/>
          </a:p>
          <a:p>
            <a:r>
              <a:rPr lang="en-US" sz="5100" dirty="0"/>
              <a:t> </a:t>
            </a:r>
            <a:r>
              <a:rPr lang="en-US" sz="5800" dirty="0"/>
              <a:t>Action:</a:t>
            </a:r>
          </a:p>
          <a:p>
            <a:pPr lvl="1"/>
            <a:r>
              <a:rPr lang="en-US" sz="4400" dirty="0"/>
              <a:t>Verbal instructions: ” Everyone who needs medical attention, should walk to the area marked by the green color ”</a:t>
            </a:r>
            <a:r>
              <a:rPr lang="pl-PL" sz="4400" dirty="0"/>
              <a:t>.</a:t>
            </a:r>
          </a:p>
          <a:p>
            <a:pPr lvl="1"/>
            <a:r>
              <a:rPr lang="en-US" sz="4400" dirty="0"/>
              <a:t>Result: Patients with ability to walk will walk to the designated area</a:t>
            </a:r>
            <a:endParaRPr lang="pl-PL" sz="4400" dirty="0"/>
          </a:p>
          <a:p>
            <a:pPr lvl="3"/>
            <a:endParaRPr lang="en-US" sz="5100" dirty="0"/>
          </a:p>
          <a:p>
            <a:r>
              <a:rPr lang="en-US" sz="4000" dirty="0"/>
              <a:t> </a:t>
            </a:r>
            <a:r>
              <a:rPr lang="en-US" sz="5900" dirty="0"/>
              <a:t>Result:</a:t>
            </a:r>
          </a:p>
          <a:p>
            <a:pPr lvl="1"/>
            <a:r>
              <a:rPr lang="en-US" sz="4400" b="1" dirty="0">
                <a:solidFill>
                  <a:srgbClr val="00B050"/>
                </a:solidFill>
              </a:rPr>
              <a:t>Minimal Group </a:t>
            </a:r>
            <a:r>
              <a:rPr lang="en-US" sz="4400" dirty="0"/>
              <a:t>of patients</a:t>
            </a:r>
            <a:endParaRPr lang="en-US" sz="2200" dirty="0"/>
          </a:p>
        </p:txBody>
      </p:sp>
      <p:sp>
        <p:nvSpPr>
          <p:cNvPr id="5" name="Slide Number Placeholder 4"/>
          <p:cNvSpPr>
            <a:spLocks noGrp="1"/>
          </p:cNvSpPr>
          <p:nvPr>
            <p:ph type="sldNum" sz="quarter" idx="4"/>
          </p:nvPr>
        </p:nvSpPr>
        <p:spPr/>
        <p:txBody>
          <a:bodyPr/>
          <a:lstStyle/>
          <a:p>
            <a:fld id="{A814E660-BF25-4843-B2A0-93C6E2B6253B}" type="slidenum">
              <a:rPr lang="en-BE" smtClean="0"/>
              <a:pPr/>
              <a:t>22</a:t>
            </a:fld>
            <a:endParaRPr lang="en-BE" dirty="0"/>
          </a:p>
        </p:txBody>
      </p:sp>
      <p:sp>
        <p:nvSpPr>
          <p:cNvPr id="6" name="Footer Placeholder 4">
            <a:extLst>
              <a:ext uri="{FF2B5EF4-FFF2-40B4-BE49-F238E27FC236}">
                <a16:creationId xmlns:a16="http://schemas.microsoft.com/office/drawing/2014/main" id="{869EA3EB-A4C0-4CD1-BAFC-973EEC368DE0}"/>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25444432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MASS – Step by step action</a:t>
            </a:r>
          </a:p>
        </p:txBody>
      </p:sp>
      <p:sp>
        <p:nvSpPr>
          <p:cNvPr id="4" name="Text Placeholder 3"/>
          <p:cNvSpPr>
            <a:spLocks noGrp="1"/>
          </p:cNvSpPr>
          <p:nvPr>
            <p:ph type="body" sz="quarter" idx="13"/>
          </p:nvPr>
        </p:nvSpPr>
        <p:spPr>
          <a:xfrm>
            <a:off x="766762" y="1731363"/>
            <a:ext cx="11223677" cy="4656649"/>
          </a:xfrm>
        </p:spPr>
        <p:txBody>
          <a:bodyPr>
            <a:normAutofit fontScale="55000" lnSpcReduction="20000"/>
          </a:bodyPr>
          <a:lstStyle/>
          <a:p>
            <a:r>
              <a:rPr lang="en-US" sz="5800" dirty="0"/>
              <a:t>Step 2</a:t>
            </a:r>
          </a:p>
          <a:p>
            <a:pPr lvl="2"/>
            <a:r>
              <a:rPr lang="en-US" sz="4400" dirty="0"/>
              <a:t>Goal: to separate the patients, which do not need immediate medical attention </a:t>
            </a:r>
          </a:p>
          <a:p>
            <a:pPr marL="0" indent="0">
              <a:buNone/>
            </a:pPr>
            <a:r>
              <a:rPr lang="en-US" sz="5100" dirty="0"/>
              <a:t> </a:t>
            </a:r>
          </a:p>
          <a:p>
            <a:r>
              <a:rPr lang="en-US" sz="5800" dirty="0"/>
              <a:t>Action:</a:t>
            </a:r>
          </a:p>
          <a:p>
            <a:pPr lvl="1"/>
            <a:r>
              <a:rPr lang="en-US" sz="4400" dirty="0"/>
              <a:t>Verbal instruction: ” Everyone who needs medical attention, should wave using an arm or a leg so we can find you ”</a:t>
            </a:r>
          </a:p>
          <a:p>
            <a:pPr lvl="1"/>
            <a:r>
              <a:rPr lang="en-US" sz="4400" dirty="0"/>
              <a:t>Result: patients with ability to move their arms or legs will obey</a:t>
            </a:r>
          </a:p>
          <a:p>
            <a:pPr lvl="3"/>
            <a:endParaRPr lang="en-US" sz="4400" dirty="0"/>
          </a:p>
          <a:p>
            <a:r>
              <a:rPr lang="en-US" sz="5800" dirty="0"/>
              <a:t>Result:</a:t>
            </a:r>
          </a:p>
          <a:p>
            <a:pPr lvl="1"/>
            <a:r>
              <a:rPr lang="en-US" sz="4400" b="1" dirty="0">
                <a:solidFill>
                  <a:srgbClr val="E3DE00"/>
                </a:solidFill>
              </a:rPr>
              <a:t>Delayed Group </a:t>
            </a:r>
            <a:r>
              <a:rPr lang="en-US" sz="4400" dirty="0"/>
              <a:t>of patients</a:t>
            </a:r>
          </a:p>
          <a:p>
            <a:endParaRPr lang="en-US" dirty="0"/>
          </a:p>
        </p:txBody>
      </p:sp>
      <p:sp>
        <p:nvSpPr>
          <p:cNvPr id="5" name="Slide Number Placeholder 4"/>
          <p:cNvSpPr>
            <a:spLocks noGrp="1"/>
          </p:cNvSpPr>
          <p:nvPr>
            <p:ph type="sldNum" sz="quarter" idx="4"/>
          </p:nvPr>
        </p:nvSpPr>
        <p:spPr/>
        <p:txBody>
          <a:bodyPr/>
          <a:lstStyle/>
          <a:p>
            <a:fld id="{A814E660-BF25-4843-B2A0-93C6E2B6253B}" type="slidenum">
              <a:rPr lang="en-BE" smtClean="0"/>
              <a:pPr/>
              <a:t>23</a:t>
            </a:fld>
            <a:endParaRPr lang="en-BE" dirty="0"/>
          </a:p>
        </p:txBody>
      </p:sp>
      <p:sp>
        <p:nvSpPr>
          <p:cNvPr id="6" name="Footer Placeholder 4">
            <a:extLst>
              <a:ext uri="{FF2B5EF4-FFF2-40B4-BE49-F238E27FC236}">
                <a16:creationId xmlns:a16="http://schemas.microsoft.com/office/drawing/2014/main" id="{1D53F594-4299-411C-9AA6-4070C9014E98}"/>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28525422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MASS – Step by step action</a:t>
            </a:r>
          </a:p>
        </p:txBody>
      </p:sp>
      <p:sp>
        <p:nvSpPr>
          <p:cNvPr id="4" name="Text Placeholder 3"/>
          <p:cNvSpPr>
            <a:spLocks noGrp="1"/>
          </p:cNvSpPr>
          <p:nvPr>
            <p:ph type="body" sz="quarter" idx="13"/>
          </p:nvPr>
        </p:nvSpPr>
        <p:spPr>
          <a:xfrm>
            <a:off x="766763" y="1731364"/>
            <a:ext cx="10956870" cy="4326536"/>
          </a:xfrm>
        </p:spPr>
        <p:txBody>
          <a:bodyPr>
            <a:noAutofit/>
          </a:bodyPr>
          <a:lstStyle/>
          <a:p>
            <a:r>
              <a:rPr lang="en-US" sz="3200" dirty="0"/>
              <a:t>Step </a:t>
            </a:r>
            <a:r>
              <a:rPr lang="pl-PL" sz="3200" dirty="0"/>
              <a:t>3</a:t>
            </a:r>
            <a:endParaRPr lang="en-US" sz="3200" dirty="0"/>
          </a:p>
          <a:p>
            <a:pPr lvl="2"/>
            <a:r>
              <a:rPr lang="en-US" sz="2400" dirty="0"/>
              <a:t>Patients not moving categorized as:</a:t>
            </a:r>
            <a:endParaRPr lang="pl-PL" sz="2400" dirty="0"/>
          </a:p>
          <a:p>
            <a:pPr lvl="3"/>
            <a:r>
              <a:rPr lang="en-US" sz="2400" b="1" dirty="0">
                <a:solidFill>
                  <a:srgbClr val="FF0000"/>
                </a:solidFill>
              </a:rPr>
              <a:t>Immediate (red)</a:t>
            </a:r>
          </a:p>
          <a:p>
            <a:pPr lvl="3"/>
            <a:r>
              <a:rPr lang="en-US" sz="2400" b="1" dirty="0"/>
              <a:t>Dead/</a:t>
            </a:r>
            <a:r>
              <a:rPr lang="en-US" sz="2400" b="1" dirty="0">
                <a:solidFill>
                  <a:schemeClr val="tx1">
                    <a:lumMod val="50000"/>
                    <a:lumOff val="50000"/>
                  </a:schemeClr>
                </a:solidFill>
              </a:rPr>
              <a:t>expectant </a:t>
            </a:r>
            <a:r>
              <a:rPr lang="en-US" sz="2400" b="1" dirty="0"/>
              <a:t>(tag)</a:t>
            </a:r>
            <a:endParaRPr lang="pl-PL" sz="2400" b="1" dirty="0"/>
          </a:p>
          <a:p>
            <a:pPr marL="0" indent="0">
              <a:buNone/>
            </a:pPr>
            <a:endParaRPr lang="en-US" dirty="0"/>
          </a:p>
          <a:p>
            <a:r>
              <a:rPr lang="en-US" dirty="0"/>
              <a:t>Patients not able to walk but able to move belong to the </a:t>
            </a:r>
            <a:r>
              <a:rPr lang="en-US" b="1" dirty="0">
                <a:solidFill>
                  <a:srgbClr val="E3DE00"/>
                </a:solidFill>
              </a:rPr>
              <a:t>Delayed Group</a:t>
            </a:r>
            <a:endParaRPr lang="en-US" sz="2400" dirty="0"/>
          </a:p>
          <a:p>
            <a:r>
              <a:rPr lang="en-US" dirty="0"/>
              <a:t>Patients able to walk belong to the </a:t>
            </a:r>
            <a:r>
              <a:rPr lang="en-US" b="1" dirty="0">
                <a:solidFill>
                  <a:srgbClr val="00B050"/>
                </a:solidFill>
              </a:rPr>
              <a:t>Minimal Group</a:t>
            </a:r>
            <a:endParaRPr lang="en-US" dirty="0"/>
          </a:p>
        </p:txBody>
      </p:sp>
      <p:sp>
        <p:nvSpPr>
          <p:cNvPr id="5" name="Slide Number Placeholder 4"/>
          <p:cNvSpPr>
            <a:spLocks noGrp="1"/>
          </p:cNvSpPr>
          <p:nvPr>
            <p:ph type="sldNum" sz="quarter" idx="4"/>
          </p:nvPr>
        </p:nvSpPr>
        <p:spPr/>
        <p:txBody>
          <a:bodyPr/>
          <a:lstStyle/>
          <a:p>
            <a:fld id="{A814E660-BF25-4843-B2A0-93C6E2B6253B}" type="slidenum">
              <a:rPr lang="en-BE" smtClean="0"/>
              <a:pPr/>
              <a:t>24</a:t>
            </a:fld>
            <a:endParaRPr lang="en-BE" dirty="0"/>
          </a:p>
        </p:txBody>
      </p:sp>
      <p:sp>
        <p:nvSpPr>
          <p:cNvPr id="6" name="Footer Placeholder 4">
            <a:extLst>
              <a:ext uri="{FF2B5EF4-FFF2-40B4-BE49-F238E27FC236}">
                <a16:creationId xmlns:a16="http://schemas.microsoft.com/office/drawing/2014/main" id="{74538624-091B-45BF-960E-D861EC7E081D}"/>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23170150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MASS – Step by step action</a:t>
            </a:r>
          </a:p>
        </p:txBody>
      </p:sp>
      <p:sp>
        <p:nvSpPr>
          <p:cNvPr id="4" name="Text Placeholder 3"/>
          <p:cNvSpPr>
            <a:spLocks noGrp="1"/>
          </p:cNvSpPr>
          <p:nvPr>
            <p:ph type="body" sz="quarter" idx="13"/>
          </p:nvPr>
        </p:nvSpPr>
        <p:spPr>
          <a:xfrm>
            <a:off x="766762" y="1731363"/>
            <a:ext cx="9901237" cy="4656649"/>
          </a:xfrm>
        </p:spPr>
        <p:txBody>
          <a:bodyPr>
            <a:normAutofit/>
          </a:bodyPr>
          <a:lstStyle/>
          <a:p>
            <a:r>
              <a:rPr lang="en-US" sz="3200" dirty="0"/>
              <a:t>Step </a:t>
            </a:r>
            <a:r>
              <a:rPr lang="pl-PL" sz="3200" dirty="0"/>
              <a:t>4</a:t>
            </a:r>
            <a:r>
              <a:rPr lang="en-US" sz="3200" dirty="0"/>
              <a:t>: Medical assessment of patients not moving:</a:t>
            </a:r>
          </a:p>
          <a:p>
            <a:endParaRPr lang="en-US" sz="2000" b="1" dirty="0">
              <a:solidFill>
                <a:srgbClr val="FF0000"/>
              </a:solidFill>
            </a:endParaRPr>
          </a:p>
          <a:p>
            <a:r>
              <a:rPr lang="en-US" b="1" dirty="0"/>
              <a:t>Dead (black)</a:t>
            </a:r>
          </a:p>
          <a:p>
            <a:pPr lvl="1"/>
            <a:r>
              <a:rPr lang="en-US" dirty="0"/>
              <a:t>Tag dead victims</a:t>
            </a:r>
          </a:p>
          <a:p>
            <a:pPr marL="355600" lvl="1" indent="0">
              <a:buNone/>
            </a:pPr>
            <a:endParaRPr lang="en-US" dirty="0"/>
          </a:p>
          <a:p>
            <a:r>
              <a:rPr lang="en-US" dirty="0"/>
              <a:t>Differentiate </a:t>
            </a:r>
            <a:r>
              <a:rPr lang="en-US" b="1" dirty="0">
                <a:solidFill>
                  <a:srgbClr val="FF0000"/>
                </a:solidFill>
              </a:rPr>
              <a:t>Immediate (red) </a:t>
            </a:r>
            <a:r>
              <a:rPr lang="en-US" dirty="0"/>
              <a:t>from</a:t>
            </a:r>
            <a:r>
              <a:rPr lang="en-US" b="1" dirty="0">
                <a:solidFill>
                  <a:srgbClr val="FF0000"/>
                </a:solidFill>
              </a:rPr>
              <a:t> </a:t>
            </a:r>
            <a:r>
              <a:rPr lang="en-US" b="1" dirty="0">
                <a:solidFill>
                  <a:schemeClr val="tx1">
                    <a:lumMod val="50000"/>
                    <a:lumOff val="50000"/>
                  </a:schemeClr>
                </a:solidFill>
              </a:rPr>
              <a:t>expectant (grey)</a:t>
            </a:r>
          </a:p>
          <a:p>
            <a:pPr lvl="1"/>
            <a:r>
              <a:rPr lang="en-US" dirty="0"/>
              <a:t>Medical assessment required</a:t>
            </a:r>
          </a:p>
          <a:p>
            <a:pPr lvl="1"/>
            <a:r>
              <a:rPr lang="en-US" dirty="0"/>
              <a:t>Stabilize patients and tag them</a:t>
            </a:r>
          </a:p>
          <a:p>
            <a:pPr lvl="1"/>
            <a:endParaRPr lang="en-US" dirty="0"/>
          </a:p>
          <a:p>
            <a:pPr lvl="1"/>
            <a:endParaRPr lang="en-US" dirty="0"/>
          </a:p>
          <a:p>
            <a:pPr lvl="4"/>
            <a:endParaRPr lang="en-US" sz="2400" dirty="0"/>
          </a:p>
        </p:txBody>
      </p:sp>
      <p:sp>
        <p:nvSpPr>
          <p:cNvPr id="5" name="Slide Number Placeholder 4"/>
          <p:cNvSpPr>
            <a:spLocks noGrp="1"/>
          </p:cNvSpPr>
          <p:nvPr>
            <p:ph type="sldNum" sz="quarter" idx="4"/>
          </p:nvPr>
        </p:nvSpPr>
        <p:spPr/>
        <p:txBody>
          <a:bodyPr/>
          <a:lstStyle/>
          <a:p>
            <a:fld id="{A814E660-BF25-4843-B2A0-93C6E2B6253B}" type="slidenum">
              <a:rPr lang="en-BE" smtClean="0"/>
              <a:pPr/>
              <a:t>25</a:t>
            </a:fld>
            <a:endParaRPr lang="en-BE" dirty="0"/>
          </a:p>
        </p:txBody>
      </p:sp>
      <p:sp>
        <p:nvSpPr>
          <p:cNvPr id="6" name="Footer Placeholder 4">
            <a:extLst>
              <a:ext uri="{FF2B5EF4-FFF2-40B4-BE49-F238E27FC236}">
                <a16:creationId xmlns:a16="http://schemas.microsoft.com/office/drawing/2014/main" id="{B546295A-ADA9-4812-9CB4-436FE569C1CC}"/>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38051860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MASS – Step by step action</a:t>
            </a:r>
          </a:p>
        </p:txBody>
      </p:sp>
      <p:sp>
        <p:nvSpPr>
          <p:cNvPr id="4" name="Text Placeholder 3"/>
          <p:cNvSpPr>
            <a:spLocks noGrp="1"/>
          </p:cNvSpPr>
          <p:nvPr>
            <p:ph type="body" sz="quarter" idx="13"/>
          </p:nvPr>
        </p:nvSpPr>
        <p:spPr>
          <a:xfrm>
            <a:off x="766762" y="1731364"/>
            <a:ext cx="11267921" cy="4326536"/>
          </a:xfrm>
        </p:spPr>
        <p:txBody>
          <a:bodyPr>
            <a:normAutofit/>
          </a:bodyPr>
          <a:lstStyle/>
          <a:p>
            <a:r>
              <a:rPr lang="en-US" sz="3200" dirty="0"/>
              <a:t>Step </a:t>
            </a:r>
            <a:r>
              <a:rPr lang="pl-PL" sz="3200" dirty="0"/>
              <a:t>5</a:t>
            </a:r>
            <a:r>
              <a:rPr lang="en-US" sz="3200" dirty="0"/>
              <a:t>: Sort patients</a:t>
            </a:r>
          </a:p>
          <a:p>
            <a:pPr lvl="1"/>
            <a:endParaRPr lang="en-US" dirty="0"/>
          </a:p>
          <a:p>
            <a:pPr lvl="2"/>
            <a:r>
              <a:rPr lang="en-US" sz="2400" dirty="0"/>
              <a:t>Count the victims in each triage category</a:t>
            </a:r>
          </a:p>
          <a:p>
            <a:pPr lvl="2"/>
            <a:endParaRPr lang="en-US" sz="2400" dirty="0"/>
          </a:p>
          <a:p>
            <a:pPr lvl="2"/>
            <a:r>
              <a:rPr lang="en-US" sz="2400" dirty="0"/>
              <a:t>Move the victims to the areas designated for each triage category</a:t>
            </a:r>
            <a:endParaRPr lang="pl-PL" sz="2400" dirty="0"/>
          </a:p>
          <a:p>
            <a:pPr lvl="2"/>
            <a:endParaRPr lang="en-US" sz="2400" dirty="0"/>
          </a:p>
          <a:p>
            <a:pPr lvl="2"/>
            <a:r>
              <a:rPr lang="en-US" sz="2400" dirty="0"/>
              <a:t>Report number of victims</a:t>
            </a:r>
          </a:p>
        </p:txBody>
      </p:sp>
      <p:sp>
        <p:nvSpPr>
          <p:cNvPr id="5" name="Slide Number Placeholder 4"/>
          <p:cNvSpPr>
            <a:spLocks noGrp="1"/>
          </p:cNvSpPr>
          <p:nvPr>
            <p:ph type="sldNum" sz="quarter" idx="4"/>
          </p:nvPr>
        </p:nvSpPr>
        <p:spPr/>
        <p:txBody>
          <a:bodyPr/>
          <a:lstStyle/>
          <a:p>
            <a:fld id="{A814E660-BF25-4843-B2A0-93C6E2B6253B}" type="slidenum">
              <a:rPr lang="en-BE" smtClean="0"/>
              <a:pPr/>
              <a:t>26</a:t>
            </a:fld>
            <a:endParaRPr lang="en-BE" dirty="0"/>
          </a:p>
        </p:txBody>
      </p:sp>
      <p:sp>
        <p:nvSpPr>
          <p:cNvPr id="6" name="Footer Placeholder 4">
            <a:extLst>
              <a:ext uri="{FF2B5EF4-FFF2-40B4-BE49-F238E27FC236}">
                <a16:creationId xmlns:a16="http://schemas.microsoft.com/office/drawing/2014/main" id="{375B70CD-9FAD-4EFB-AC70-E7B0FBC91F96}"/>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30383091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MASS – Step by step action</a:t>
            </a:r>
          </a:p>
        </p:txBody>
      </p:sp>
      <p:sp>
        <p:nvSpPr>
          <p:cNvPr id="4" name="Text Placeholder 3"/>
          <p:cNvSpPr>
            <a:spLocks noGrp="1"/>
          </p:cNvSpPr>
          <p:nvPr>
            <p:ph type="body" sz="quarter" idx="13"/>
          </p:nvPr>
        </p:nvSpPr>
        <p:spPr>
          <a:xfrm>
            <a:off x="766763" y="1731363"/>
            <a:ext cx="10956870" cy="4656649"/>
          </a:xfrm>
        </p:spPr>
        <p:txBody>
          <a:bodyPr>
            <a:normAutofit/>
          </a:bodyPr>
          <a:lstStyle/>
          <a:p>
            <a:r>
              <a:rPr lang="en-US" sz="3200" dirty="0"/>
              <a:t>Step 6: Treatment and evacuation of patients according to triage categories</a:t>
            </a:r>
          </a:p>
          <a:p>
            <a:pPr lvl="3"/>
            <a:endParaRPr lang="en-US" sz="2400" dirty="0"/>
          </a:p>
          <a:p>
            <a:pPr marL="1257300" lvl="3" indent="0">
              <a:buNone/>
            </a:pPr>
            <a:r>
              <a:rPr lang="en-US" sz="2800" b="1" dirty="0">
                <a:solidFill>
                  <a:srgbClr val="FF0000"/>
                </a:solidFill>
              </a:rPr>
              <a:t>Immediate</a:t>
            </a:r>
            <a:r>
              <a:rPr lang="en-US" sz="2800" dirty="0"/>
              <a:t> →</a:t>
            </a:r>
            <a:r>
              <a:rPr lang="en-US" sz="2800" b="1" dirty="0">
                <a:solidFill>
                  <a:srgbClr val="E3DE00"/>
                </a:solidFill>
              </a:rPr>
              <a:t>Delayed</a:t>
            </a:r>
            <a:r>
              <a:rPr lang="en-US" sz="2800" dirty="0"/>
              <a:t>→ </a:t>
            </a:r>
            <a:r>
              <a:rPr lang="en-US" sz="2800" b="1" dirty="0">
                <a:solidFill>
                  <a:srgbClr val="00B050"/>
                </a:solidFill>
              </a:rPr>
              <a:t>Minimal</a:t>
            </a:r>
            <a:r>
              <a:rPr lang="en-US" sz="2800" dirty="0"/>
              <a:t>→ </a:t>
            </a:r>
            <a:r>
              <a:rPr lang="en-US" sz="2800" b="1" dirty="0">
                <a:solidFill>
                  <a:schemeClr val="tx1">
                    <a:lumMod val="50000"/>
                    <a:lumOff val="50000"/>
                  </a:schemeClr>
                </a:solidFill>
              </a:rPr>
              <a:t>Expectant/</a:t>
            </a:r>
            <a:r>
              <a:rPr lang="en-US" sz="2800" b="1" dirty="0"/>
              <a:t>Dead</a:t>
            </a:r>
            <a:endParaRPr lang="en-US" sz="2400" dirty="0"/>
          </a:p>
          <a:p>
            <a:pPr lvl="1"/>
            <a:endParaRPr lang="en-US" dirty="0"/>
          </a:p>
          <a:p>
            <a:pPr lvl="1"/>
            <a:r>
              <a:rPr lang="en-US" dirty="0"/>
              <a:t>Alternative transportation (buses, minivans) for minimal patients</a:t>
            </a:r>
          </a:p>
          <a:p>
            <a:pPr lvl="2"/>
            <a:endParaRPr lang="en-US" sz="2400" dirty="0"/>
          </a:p>
          <a:p>
            <a:pPr lvl="1"/>
            <a:r>
              <a:rPr lang="en-US" dirty="0"/>
              <a:t>Alternative medical treatment facilities for minimal patients</a:t>
            </a:r>
          </a:p>
          <a:p>
            <a:pPr lvl="4"/>
            <a:endParaRPr lang="en-US" sz="4300" dirty="0"/>
          </a:p>
        </p:txBody>
      </p:sp>
      <p:sp>
        <p:nvSpPr>
          <p:cNvPr id="5" name="Slide Number Placeholder 4"/>
          <p:cNvSpPr>
            <a:spLocks noGrp="1"/>
          </p:cNvSpPr>
          <p:nvPr>
            <p:ph type="sldNum" sz="quarter" idx="4"/>
          </p:nvPr>
        </p:nvSpPr>
        <p:spPr/>
        <p:txBody>
          <a:bodyPr/>
          <a:lstStyle/>
          <a:p>
            <a:fld id="{A814E660-BF25-4843-B2A0-93C6E2B6253B}" type="slidenum">
              <a:rPr lang="en-BE" smtClean="0"/>
              <a:pPr/>
              <a:t>27</a:t>
            </a:fld>
            <a:endParaRPr lang="en-BE" dirty="0"/>
          </a:p>
        </p:txBody>
      </p:sp>
      <p:sp>
        <p:nvSpPr>
          <p:cNvPr id="6" name="Footer Placeholder 4">
            <a:extLst>
              <a:ext uri="{FF2B5EF4-FFF2-40B4-BE49-F238E27FC236}">
                <a16:creationId xmlns:a16="http://schemas.microsoft.com/office/drawing/2014/main" id="{E402F356-C203-42B5-81E4-E43FACEA5473}"/>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24398537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MASS – Step by step action</a:t>
            </a:r>
          </a:p>
        </p:txBody>
      </p:sp>
      <p:sp>
        <p:nvSpPr>
          <p:cNvPr id="4" name="Text Placeholder 3"/>
          <p:cNvSpPr>
            <a:spLocks noGrp="1"/>
          </p:cNvSpPr>
          <p:nvPr>
            <p:ph type="body" sz="quarter" idx="13"/>
          </p:nvPr>
        </p:nvSpPr>
        <p:spPr>
          <a:xfrm>
            <a:off x="766762" y="1731363"/>
            <a:ext cx="10775950" cy="4656649"/>
          </a:xfrm>
        </p:spPr>
        <p:txBody>
          <a:bodyPr>
            <a:normAutofit/>
          </a:bodyPr>
          <a:lstStyle/>
          <a:p>
            <a:r>
              <a:rPr lang="en-US" sz="3200" dirty="0"/>
              <a:t>Step 7</a:t>
            </a:r>
          </a:p>
          <a:p>
            <a:pPr lvl="1"/>
            <a:r>
              <a:rPr lang="en-US" dirty="0"/>
              <a:t>At the point of care, perform reassessment (re-triage) to confirm the </a:t>
            </a:r>
            <a:r>
              <a:rPr lang="en-US" b="1" dirty="0">
                <a:solidFill>
                  <a:srgbClr val="FF0000"/>
                </a:solidFill>
              </a:rPr>
              <a:t>Immediate</a:t>
            </a:r>
            <a:r>
              <a:rPr lang="en-US" dirty="0"/>
              <a:t> and </a:t>
            </a:r>
            <a:r>
              <a:rPr lang="en-US" b="1" dirty="0">
                <a:solidFill>
                  <a:schemeClr val="tx1">
                    <a:lumMod val="50000"/>
                    <a:lumOff val="50000"/>
                  </a:schemeClr>
                </a:solidFill>
              </a:rPr>
              <a:t>Expectant</a:t>
            </a:r>
            <a:r>
              <a:rPr lang="en-US" dirty="0"/>
              <a:t> triage categories and to provide necessary medical assistance.</a:t>
            </a:r>
          </a:p>
          <a:p>
            <a:pPr lvl="2"/>
            <a:endParaRPr lang="en-US" sz="2400" dirty="0"/>
          </a:p>
          <a:p>
            <a:r>
              <a:rPr lang="en-US" dirty="0"/>
              <a:t>On the scene, manage </a:t>
            </a:r>
            <a:r>
              <a:rPr lang="en-US" b="1" dirty="0"/>
              <a:t>dead victims</a:t>
            </a:r>
          </a:p>
          <a:p>
            <a:pPr lvl="1"/>
            <a:r>
              <a:rPr lang="en-US" dirty="0"/>
              <a:t>Potential source of secondary contamination or infection</a:t>
            </a:r>
          </a:p>
          <a:p>
            <a:pPr lvl="1"/>
            <a:r>
              <a:rPr lang="en-US" dirty="0"/>
              <a:t>Do not move bodies (exception – providing access to living patients)</a:t>
            </a:r>
          </a:p>
          <a:p>
            <a:pPr lvl="1"/>
            <a:r>
              <a:rPr lang="en-US" dirty="0"/>
              <a:t>Avoid destruction of evidence</a:t>
            </a:r>
          </a:p>
          <a:p>
            <a:pPr lvl="3"/>
            <a:endParaRPr lang="en-US" sz="4300" dirty="0"/>
          </a:p>
          <a:p>
            <a:pPr lvl="3"/>
            <a:endParaRPr lang="en-US" sz="4300" dirty="0"/>
          </a:p>
          <a:p>
            <a:pPr lvl="4"/>
            <a:endParaRPr lang="en-US" sz="4300" dirty="0"/>
          </a:p>
        </p:txBody>
      </p:sp>
      <p:sp>
        <p:nvSpPr>
          <p:cNvPr id="5" name="Slide Number Placeholder 4"/>
          <p:cNvSpPr>
            <a:spLocks noGrp="1"/>
          </p:cNvSpPr>
          <p:nvPr>
            <p:ph type="sldNum" sz="quarter" idx="4"/>
          </p:nvPr>
        </p:nvSpPr>
        <p:spPr/>
        <p:txBody>
          <a:bodyPr/>
          <a:lstStyle/>
          <a:p>
            <a:fld id="{A814E660-BF25-4843-B2A0-93C6E2B6253B}" type="slidenum">
              <a:rPr lang="en-BE" smtClean="0"/>
              <a:pPr/>
              <a:t>28</a:t>
            </a:fld>
            <a:endParaRPr lang="en-BE" dirty="0"/>
          </a:p>
        </p:txBody>
      </p:sp>
      <p:sp>
        <p:nvSpPr>
          <p:cNvPr id="6" name="Footer Placeholder 4">
            <a:extLst>
              <a:ext uri="{FF2B5EF4-FFF2-40B4-BE49-F238E27FC236}">
                <a16:creationId xmlns:a16="http://schemas.microsoft.com/office/drawing/2014/main" id="{E67B692A-954B-4283-A374-7B40B66E3D90}"/>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2328434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3" y="800100"/>
            <a:ext cx="9564591" cy="838200"/>
          </a:xfrm>
        </p:spPr>
        <p:txBody>
          <a:bodyPr>
            <a:normAutofit fontScale="90000"/>
          </a:bodyPr>
          <a:lstStyle/>
          <a:p>
            <a:r>
              <a:rPr lang="en-US" dirty="0"/>
              <a:t>Summary MASS – Step by step action</a:t>
            </a:r>
            <a:br>
              <a:rPr lang="en-US" dirty="0"/>
            </a:br>
            <a:endParaRPr lang="en-US" dirty="0"/>
          </a:p>
        </p:txBody>
      </p:sp>
      <p:sp>
        <p:nvSpPr>
          <p:cNvPr id="4" name="Text Placeholder 3"/>
          <p:cNvSpPr>
            <a:spLocks noGrp="1"/>
          </p:cNvSpPr>
          <p:nvPr>
            <p:ph type="body" sz="quarter" idx="13"/>
          </p:nvPr>
        </p:nvSpPr>
        <p:spPr>
          <a:xfrm>
            <a:off x="766763" y="1731363"/>
            <a:ext cx="10239904" cy="4656649"/>
          </a:xfrm>
        </p:spPr>
        <p:txBody>
          <a:bodyPr>
            <a:normAutofit/>
          </a:bodyPr>
          <a:lstStyle/>
          <a:p>
            <a:pPr marL="457200" indent="-457200">
              <a:buAutoNum type="arabicPeriod"/>
            </a:pPr>
            <a:r>
              <a:rPr lang="en-US" dirty="0"/>
              <a:t>Verbal instruction: Walk to area </a:t>
            </a:r>
            <a:r>
              <a:rPr lang="en-US" dirty="0">
                <a:sym typeface="Wingdings" panose="05000000000000000000" pitchFamily="2" charset="2"/>
              </a:rPr>
              <a:t> </a:t>
            </a:r>
            <a:r>
              <a:rPr lang="en-US" b="1" dirty="0">
                <a:solidFill>
                  <a:srgbClr val="00B050"/>
                </a:solidFill>
                <a:sym typeface="Wingdings" panose="05000000000000000000" pitchFamily="2" charset="2"/>
              </a:rPr>
              <a:t>Minimal Group</a:t>
            </a:r>
          </a:p>
          <a:p>
            <a:pPr marL="457200" indent="-457200">
              <a:buAutoNum type="arabicPeriod"/>
            </a:pPr>
            <a:r>
              <a:rPr lang="en-US" dirty="0"/>
              <a:t>Verbal instruction: Wave an arm or a leg </a:t>
            </a:r>
            <a:r>
              <a:rPr lang="en-US" dirty="0">
                <a:sym typeface="Wingdings" panose="05000000000000000000" pitchFamily="2" charset="2"/>
              </a:rPr>
              <a:t> </a:t>
            </a:r>
            <a:r>
              <a:rPr lang="en-US" b="1" dirty="0">
                <a:solidFill>
                  <a:srgbClr val="E3DE00"/>
                </a:solidFill>
              </a:rPr>
              <a:t>Delayed Group </a:t>
            </a:r>
          </a:p>
          <a:p>
            <a:pPr marL="457200" indent="-457200">
              <a:buAutoNum type="arabicPeriod"/>
            </a:pPr>
            <a:r>
              <a:rPr lang="en-US" dirty="0"/>
              <a:t>Tag the </a:t>
            </a:r>
            <a:r>
              <a:rPr lang="en-US" b="1" dirty="0"/>
              <a:t>Dead</a:t>
            </a:r>
            <a:r>
              <a:rPr lang="en-US" dirty="0"/>
              <a:t> victims</a:t>
            </a:r>
          </a:p>
          <a:p>
            <a:pPr marL="457200" indent="-457200">
              <a:buFont typeface="Arial" panose="020B0604020202020204" pitchFamily="34" charset="0"/>
              <a:buAutoNum type="arabicPeriod"/>
            </a:pPr>
            <a:r>
              <a:rPr lang="en-US" dirty="0"/>
              <a:t>Perform medical assessment to differentiate </a:t>
            </a:r>
            <a:r>
              <a:rPr lang="en-US" b="1" dirty="0">
                <a:solidFill>
                  <a:srgbClr val="FF0000"/>
                </a:solidFill>
              </a:rPr>
              <a:t>Immediate </a:t>
            </a:r>
            <a:r>
              <a:rPr lang="en-US" dirty="0"/>
              <a:t>from</a:t>
            </a:r>
            <a:r>
              <a:rPr lang="en-US" b="1" dirty="0">
                <a:solidFill>
                  <a:srgbClr val="FF0000"/>
                </a:solidFill>
              </a:rPr>
              <a:t> </a:t>
            </a:r>
            <a:r>
              <a:rPr lang="en-US" b="1" dirty="0">
                <a:solidFill>
                  <a:schemeClr val="tx1">
                    <a:lumMod val="50000"/>
                    <a:lumOff val="50000"/>
                  </a:schemeClr>
                </a:solidFill>
              </a:rPr>
              <a:t>expectant</a:t>
            </a:r>
          </a:p>
          <a:p>
            <a:pPr marL="457200" indent="-457200">
              <a:buFont typeface="Arial" panose="020B0604020202020204" pitchFamily="34" charset="0"/>
              <a:buAutoNum type="arabicPeriod"/>
            </a:pPr>
            <a:r>
              <a:rPr lang="en-US" dirty="0"/>
              <a:t>Move victims to the designated areas and count the number of victims in each category. Report this.</a:t>
            </a:r>
          </a:p>
          <a:p>
            <a:pPr marL="457200" indent="-457200">
              <a:buFont typeface="Arial" panose="020B0604020202020204" pitchFamily="34" charset="0"/>
              <a:buAutoNum type="arabicPeriod"/>
            </a:pPr>
            <a:r>
              <a:rPr lang="en-US" dirty="0"/>
              <a:t>Medical treatment and evacuation. Priority: </a:t>
            </a:r>
            <a:r>
              <a:rPr lang="en-US" b="1" dirty="0">
                <a:solidFill>
                  <a:srgbClr val="FF0000"/>
                </a:solidFill>
              </a:rPr>
              <a:t>Immediate</a:t>
            </a:r>
            <a:r>
              <a:rPr lang="en-US" dirty="0"/>
              <a:t> →</a:t>
            </a:r>
            <a:r>
              <a:rPr lang="en-US" b="1" dirty="0">
                <a:solidFill>
                  <a:srgbClr val="E3DE00"/>
                </a:solidFill>
              </a:rPr>
              <a:t>Delayed</a:t>
            </a:r>
            <a:r>
              <a:rPr lang="en-US" dirty="0"/>
              <a:t>→ </a:t>
            </a:r>
            <a:r>
              <a:rPr lang="en-US" b="1" dirty="0">
                <a:solidFill>
                  <a:srgbClr val="00B050"/>
                </a:solidFill>
              </a:rPr>
              <a:t>Minimal</a:t>
            </a:r>
            <a:r>
              <a:rPr lang="en-US" dirty="0"/>
              <a:t>→ </a:t>
            </a:r>
            <a:r>
              <a:rPr lang="en-US" b="1" dirty="0">
                <a:solidFill>
                  <a:schemeClr val="tx1">
                    <a:lumMod val="50000"/>
                    <a:lumOff val="50000"/>
                  </a:schemeClr>
                </a:solidFill>
              </a:rPr>
              <a:t>Expectant</a:t>
            </a:r>
          </a:p>
          <a:p>
            <a:pPr marL="457200" indent="-457200">
              <a:buFont typeface="Arial" panose="020B0604020202020204" pitchFamily="34" charset="0"/>
              <a:buAutoNum type="arabicPeriod"/>
            </a:pPr>
            <a:r>
              <a:rPr lang="en-US" dirty="0"/>
              <a:t>Reassessment (re-triage)</a:t>
            </a:r>
            <a:endParaRPr lang="en-US" b="1"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BE" sz="1000" b="1" i="0" u="none" strike="noStrike" kern="1200" cap="none" spc="0" normalizeH="0" baseline="0" noProof="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BE" sz="1000" b="1" i="0" u="none" strike="noStrike" kern="1200" cap="none" spc="0" normalizeH="0" baseline="0" noProof="0" dirty="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6" name="Footer Placeholder 4">
            <a:extLst>
              <a:ext uri="{FF2B5EF4-FFF2-40B4-BE49-F238E27FC236}">
                <a16:creationId xmlns:a16="http://schemas.microsoft.com/office/drawing/2014/main" id="{3C1D2807-AB3A-409E-BD12-37829193321A}"/>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38021233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68620" y="2226152"/>
            <a:ext cx="11518580" cy="2934665"/>
          </a:xfrm>
        </p:spPr>
        <p:txBody>
          <a:bodyPr>
            <a:normAutofit/>
          </a:bodyPr>
          <a:lstStyle/>
          <a:p>
            <a:r>
              <a:rPr lang="en-GB" dirty="0"/>
              <a:t>- </a:t>
            </a:r>
            <a:r>
              <a:rPr lang="en-US" sz="3600" dirty="0"/>
              <a:t>Information gathering, assessment and dissemination</a:t>
            </a:r>
            <a:br>
              <a:rPr lang="en-US" sz="3600" dirty="0"/>
            </a:br>
            <a:r>
              <a:rPr lang="en-US" sz="3600" dirty="0"/>
              <a:t>- Scene management (zoning, control of CBRN release)</a:t>
            </a:r>
            <a:br>
              <a:rPr lang="en-US" sz="3600" dirty="0"/>
            </a:br>
            <a:r>
              <a:rPr lang="en-US" sz="3600" dirty="0"/>
              <a:t>- Saving and protecting lives (movement &amp; </a:t>
            </a:r>
            <a:r>
              <a:rPr lang="en-US" sz="3600" dirty="0" err="1"/>
              <a:t>decon</a:t>
            </a:r>
            <a:r>
              <a:rPr lang="en-US" sz="3600" dirty="0"/>
              <a:t> of victims)</a:t>
            </a:r>
            <a:endParaRPr lang="en-GB" dirty="0"/>
          </a:p>
        </p:txBody>
      </p:sp>
      <p:sp>
        <p:nvSpPr>
          <p:cNvPr id="3" name="Slide Number Placeholder 2"/>
          <p:cNvSpPr>
            <a:spLocks noGrp="1"/>
          </p:cNvSpPr>
          <p:nvPr>
            <p:ph type="sldNum" sz="quarter" idx="4"/>
          </p:nvPr>
        </p:nvSpPr>
        <p:spPr/>
        <p:txBody>
          <a:bodyPr/>
          <a:lstStyle/>
          <a:p>
            <a:fld id="{A814E660-BF25-4843-B2A0-93C6E2B6253B}" type="slidenum">
              <a:rPr lang="en-BE" smtClean="0"/>
              <a:pPr/>
              <a:t>3</a:t>
            </a:fld>
            <a:endParaRPr lang="en-BE" dirty="0"/>
          </a:p>
        </p:txBody>
      </p:sp>
      <p:sp>
        <p:nvSpPr>
          <p:cNvPr id="2" name="Rectangle 1">
            <a:extLst>
              <a:ext uri="{FF2B5EF4-FFF2-40B4-BE49-F238E27FC236}">
                <a16:creationId xmlns:a16="http://schemas.microsoft.com/office/drawing/2014/main" id="{6C9ADF13-0D27-4903-A12B-5EF2DA9414C3}"/>
              </a:ext>
            </a:extLst>
          </p:cNvPr>
          <p:cNvSpPr/>
          <p:nvPr/>
        </p:nvSpPr>
        <p:spPr>
          <a:xfrm>
            <a:off x="2217764" y="556438"/>
            <a:ext cx="7756471" cy="701731"/>
          </a:xfrm>
          <a:prstGeom prst="rect">
            <a:avLst/>
          </a:prstGeom>
        </p:spPr>
        <p:txBody>
          <a:bodyPr vert="horz" lIns="0" tIns="0" rIns="0" bIns="0" rtlCol="0" anchor="t">
            <a:noAutofit/>
          </a:bodyPr>
          <a:lstStyle/>
          <a:p>
            <a:pPr>
              <a:lnSpc>
                <a:spcPct val="90000"/>
              </a:lnSpc>
              <a:spcBef>
                <a:spcPct val="0"/>
              </a:spcBef>
            </a:pPr>
            <a:r>
              <a:rPr lang="en-US" sz="4400" dirty="0">
                <a:solidFill>
                  <a:schemeClr val="accent1"/>
                </a:solidFill>
                <a:latin typeface="FranklinGotTExtCon" pitchFamily="2" charset="0"/>
                <a:ea typeface="+mj-ea"/>
                <a:cs typeface="+mj-cs"/>
              </a:rPr>
              <a:t>Aspects of on scene mitigation</a:t>
            </a:r>
            <a:endParaRPr lang="nl-NL" sz="4400" dirty="0">
              <a:solidFill>
                <a:schemeClr val="accent1"/>
              </a:solidFill>
              <a:latin typeface="FranklinGotTExtCon" pitchFamily="2" charset="0"/>
              <a:ea typeface="+mj-ea"/>
              <a:cs typeface="+mj-cs"/>
            </a:endParaRPr>
          </a:p>
        </p:txBody>
      </p:sp>
      <p:sp>
        <p:nvSpPr>
          <p:cNvPr id="7" name="Footer Placeholder 4">
            <a:extLst>
              <a:ext uri="{FF2B5EF4-FFF2-40B4-BE49-F238E27FC236}">
                <a16:creationId xmlns:a16="http://schemas.microsoft.com/office/drawing/2014/main" id="{1344477F-9565-45BC-9CA5-E1CFC19AC804}"/>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1610528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4" y="800100"/>
            <a:ext cx="10825468" cy="838200"/>
          </a:xfrm>
        </p:spPr>
        <p:txBody>
          <a:bodyPr>
            <a:normAutofit/>
          </a:bodyPr>
          <a:lstStyle/>
          <a:p>
            <a:r>
              <a:rPr lang="en-US" dirty="0"/>
              <a:t>Implement medical triage and treatment</a:t>
            </a:r>
          </a:p>
        </p:txBody>
      </p:sp>
      <p:sp>
        <p:nvSpPr>
          <p:cNvPr id="4" name="Text Placeholder 3"/>
          <p:cNvSpPr>
            <a:spLocks noGrp="1"/>
          </p:cNvSpPr>
          <p:nvPr>
            <p:ph type="body" sz="quarter" idx="13"/>
          </p:nvPr>
        </p:nvSpPr>
        <p:spPr>
          <a:xfrm>
            <a:off x="766764" y="1512080"/>
            <a:ext cx="11425238" cy="4656649"/>
          </a:xfrm>
        </p:spPr>
        <p:txBody>
          <a:bodyPr>
            <a:noAutofit/>
          </a:bodyPr>
          <a:lstStyle/>
          <a:p>
            <a:r>
              <a:rPr lang="en-US" dirty="0"/>
              <a:t>Not all victims require decontamination</a:t>
            </a:r>
          </a:p>
          <a:p>
            <a:pPr marL="0" indent="0">
              <a:buNone/>
            </a:pPr>
            <a:endParaRPr lang="en-US" b="1" dirty="0"/>
          </a:p>
          <a:p>
            <a:r>
              <a:rPr lang="en-US" b="1" dirty="0"/>
              <a:t>Ambulatory, symptomatic</a:t>
            </a:r>
          </a:p>
          <a:p>
            <a:pPr lvl="1"/>
            <a:r>
              <a:rPr lang="en-US" dirty="0"/>
              <a:t>Can follow simple directions</a:t>
            </a:r>
          </a:p>
          <a:p>
            <a:pPr lvl="1"/>
            <a:r>
              <a:rPr lang="en-US" dirty="0"/>
              <a:t>Easiest to decontaminate</a:t>
            </a:r>
          </a:p>
          <a:p>
            <a:endParaRPr lang="en-US" b="1" dirty="0"/>
          </a:p>
          <a:p>
            <a:r>
              <a:rPr lang="en-US" b="1" dirty="0"/>
              <a:t>Non-ambulatory victims</a:t>
            </a:r>
          </a:p>
          <a:p>
            <a:endParaRPr lang="en-US" b="1" dirty="0"/>
          </a:p>
          <a:p>
            <a:r>
              <a:rPr lang="en-US" b="1" dirty="0"/>
              <a:t>Ambulatory, non-symptomatic</a:t>
            </a:r>
          </a:p>
          <a:p>
            <a:pPr lvl="1"/>
            <a:r>
              <a:rPr lang="en-US" dirty="0"/>
              <a:t>Have been exposed to the contaminant</a:t>
            </a:r>
          </a:p>
        </p:txBody>
      </p:sp>
      <p:sp>
        <p:nvSpPr>
          <p:cNvPr id="5" name="Slide Number Placeholder 4"/>
          <p:cNvSpPr>
            <a:spLocks noGrp="1"/>
          </p:cNvSpPr>
          <p:nvPr>
            <p:ph type="sldNum" sz="quarter" idx="4"/>
          </p:nvPr>
        </p:nvSpPr>
        <p:spPr/>
        <p:txBody>
          <a:bodyPr/>
          <a:lstStyle/>
          <a:p>
            <a:fld id="{A814E660-BF25-4843-B2A0-93C6E2B6253B}" type="slidenum">
              <a:rPr lang="en-BE" smtClean="0"/>
              <a:pPr/>
              <a:t>30</a:t>
            </a:fld>
            <a:endParaRPr lang="en-BE" dirty="0"/>
          </a:p>
        </p:txBody>
      </p:sp>
      <p:sp>
        <p:nvSpPr>
          <p:cNvPr id="6" name="Footer Placeholder 5">
            <a:extLst>
              <a:ext uri="{FF2B5EF4-FFF2-40B4-BE49-F238E27FC236}">
                <a16:creationId xmlns:a16="http://schemas.microsoft.com/office/drawing/2014/main" id="{71483B6D-DBFB-4197-AC7B-596F4F060322}"/>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cxnSp>
        <p:nvCxnSpPr>
          <p:cNvPr id="8" name="Straight Arrow Connector 4">
            <a:extLst>
              <a:ext uri="{FF2B5EF4-FFF2-40B4-BE49-F238E27FC236}">
                <a16:creationId xmlns:a16="http://schemas.microsoft.com/office/drawing/2014/main" id="{7E573A48-17B0-4D35-97E7-251DAA6745EC}"/>
              </a:ext>
            </a:extLst>
          </p:cNvPr>
          <p:cNvCxnSpPr>
            <a:cxnSpLocks/>
          </p:cNvCxnSpPr>
          <p:nvPr/>
        </p:nvCxnSpPr>
        <p:spPr>
          <a:xfrm>
            <a:off x="10572807" y="3708115"/>
            <a:ext cx="0" cy="1892928"/>
          </a:xfrm>
          <a:prstGeom prst="straightConnector1">
            <a:avLst/>
          </a:prstGeom>
          <a:noFill/>
          <a:ln w="66678">
            <a:solidFill>
              <a:srgbClr val="FF0000"/>
            </a:solidFill>
            <a:prstDash val="solid"/>
            <a:miter/>
            <a:tailEnd type="arrow"/>
          </a:ln>
        </p:spPr>
      </p:cxnSp>
      <p:sp>
        <p:nvSpPr>
          <p:cNvPr id="9" name="TextBox 5">
            <a:extLst>
              <a:ext uri="{FF2B5EF4-FFF2-40B4-BE49-F238E27FC236}">
                <a16:creationId xmlns:a16="http://schemas.microsoft.com/office/drawing/2014/main" id="{5765D3A4-687F-4A01-AF72-45A67525CB3E}"/>
              </a:ext>
            </a:extLst>
          </p:cNvPr>
          <p:cNvSpPr txBox="1"/>
          <p:nvPr/>
        </p:nvSpPr>
        <p:spPr>
          <a:xfrm>
            <a:off x="9129826" y="2926729"/>
            <a:ext cx="2885962" cy="600164"/>
          </a:xfrm>
          <a:prstGeom prst="rect">
            <a:avLst/>
          </a:prstGeom>
          <a:noFill/>
          <a:ln>
            <a:noFill/>
          </a:ln>
        </p:spPr>
        <p:txBody>
          <a:bodyPr vert="horz" wrap="square" lIns="121920" tIns="60960" rIns="121920" bIns="60960" anchor="t" anchorCtr="0" compatLnSpc="1">
            <a:spAutoFit/>
          </a:bodyPr>
          <a:lstStyle/>
          <a:p>
            <a:pPr marL="0" marR="0" lvl="0" indent="0" algn="l" defTabSz="91437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en-GB" sz="3100" b="1" i="0" u="none" strike="noStrike" kern="0" cap="none" spc="0" normalizeH="0" baseline="0" noProof="0" dirty="0">
                <a:ln>
                  <a:noFill/>
                </a:ln>
                <a:solidFill>
                  <a:srgbClr val="FF0000"/>
                </a:solidFill>
                <a:effectLst/>
                <a:uLnTx/>
                <a:uFillTx/>
                <a:latin typeface="Segoe UI Semilight" panose="020B0402040204020203" pitchFamily="34" charset="0"/>
                <a:cs typeface="Segoe UI Semilight" panose="020B0402040204020203" pitchFamily="34" charset="0"/>
              </a:rPr>
              <a:t>Highest priority</a:t>
            </a:r>
          </a:p>
        </p:txBody>
      </p:sp>
      <p:sp>
        <p:nvSpPr>
          <p:cNvPr id="10" name="TextBox 6">
            <a:extLst>
              <a:ext uri="{FF2B5EF4-FFF2-40B4-BE49-F238E27FC236}">
                <a16:creationId xmlns:a16="http://schemas.microsoft.com/office/drawing/2014/main" id="{F932D073-53B8-4C99-A0A5-17CB112A5DCB}"/>
              </a:ext>
            </a:extLst>
          </p:cNvPr>
          <p:cNvSpPr txBox="1"/>
          <p:nvPr/>
        </p:nvSpPr>
        <p:spPr>
          <a:xfrm>
            <a:off x="9129827" y="5728998"/>
            <a:ext cx="2885960" cy="600164"/>
          </a:xfrm>
          <a:prstGeom prst="rect">
            <a:avLst/>
          </a:prstGeom>
          <a:noFill/>
          <a:ln>
            <a:noFill/>
          </a:ln>
        </p:spPr>
        <p:txBody>
          <a:bodyPr vert="horz" wrap="square" lIns="121920" tIns="60960" rIns="121920" bIns="60960" anchor="t" anchorCtr="0" compatLnSpc="1">
            <a:spAutoFit/>
          </a:bodyPr>
          <a:lstStyle/>
          <a:p>
            <a:pPr marL="0" marR="0" lvl="0" indent="0" algn="l" defTabSz="914377" rtl="0" eaLnBrk="1" fontAlgn="auto" latinLnBrk="0" hangingPunct="1">
              <a:lnSpc>
                <a:spcPct val="100000"/>
              </a:lnSpc>
              <a:spcBef>
                <a:spcPts val="0"/>
              </a:spcBef>
              <a:spcAft>
                <a:spcPts val="0"/>
              </a:spcAft>
              <a:buClrTx/>
              <a:buSzTx/>
              <a:buFontTx/>
              <a:buNone/>
              <a:tabLst/>
              <a:defRPr sz="1800" b="0" i="0" u="none" strike="noStrike" kern="0" cap="none" spc="0" baseline="0">
                <a:solidFill>
                  <a:srgbClr val="000000"/>
                </a:solidFill>
                <a:uFillTx/>
              </a:defRPr>
            </a:pPr>
            <a:r>
              <a:rPr kumimoji="0" lang="en-GB" sz="3100" b="1" i="0" u="none" strike="noStrike" kern="0" cap="none" spc="0" normalizeH="0" baseline="0" noProof="0" dirty="0">
                <a:ln>
                  <a:noFill/>
                </a:ln>
                <a:solidFill>
                  <a:srgbClr val="0070C0"/>
                </a:solidFill>
                <a:effectLst/>
                <a:uLnTx/>
                <a:uFillTx/>
                <a:latin typeface="Segoe UI Semilight" panose="020B0402040204020203" pitchFamily="34" charset="0"/>
                <a:cs typeface="Segoe UI Semilight" panose="020B0402040204020203" pitchFamily="34" charset="0"/>
              </a:rPr>
              <a:t>Lowest priority</a:t>
            </a:r>
          </a:p>
        </p:txBody>
      </p:sp>
      <p:sp>
        <p:nvSpPr>
          <p:cNvPr id="11" name="Footer Placeholder 4">
            <a:extLst>
              <a:ext uri="{FF2B5EF4-FFF2-40B4-BE49-F238E27FC236}">
                <a16:creationId xmlns:a16="http://schemas.microsoft.com/office/drawing/2014/main" id="{A4D35DE2-6031-4352-934F-EDBA20F87387}"/>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2780301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Take Home Message</a:t>
            </a:r>
          </a:p>
        </p:txBody>
      </p:sp>
      <p:sp>
        <p:nvSpPr>
          <p:cNvPr id="4" name="Text Placeholder 3"/>
          <p:cNvSpPr>
            <a:spLocks noGrp="1"/>
          </p:cNvSpPr>
          <p:nvPr>
            <p:ph type="body" sz="quarter" idx="13"/>
          </p:nvPr>
        </p:nvSpPr>
        <p:spPr>
          <a:xfrm>
            <a:off x="766762" y="1731363"/>
            <a:ext cx="11216691" cy="4656649"/>
          </a:xfrm>
        </p:spPr>
        <p:txBody>
          <a:bodyPr>
            <a:noAutofit/>
          </a:bodyPr>
          <a:lstStyle/>
          <a:p>
            <a:r>
              <a:rPr lang="en-US" dirty="0"/>
              <a:t>Mitigation efforts are divided into three main aspects</a:t>
            </a:r>
          </a:p>
          <a:p>
            <a:r>
              <a:rPr lang="en-US" b="1" dirty="0"/>
              <a:t>Information gathering, assessment and dissemination</a:t>
            </a:r>
          </a:p>
          <a:p>
            <a:pPr lvl="1"/>
            <a:r>
              <a:rPr lang="en-US" dirty="0"/>
              <a:t>Mitigation efforts should be carried out using proper PPE</a:t>
            </a:r>
          </a:p>
          <a:p>
            <a:pPr lvl="1"/>
            <a:r>
              <a:rPr lang="en-US" dirty="0"/>
              <a:t>Estimate resource requirements for mitigation purposes</a:t>
            </a:r>
          </a:p>
          <a:p>
            <a:r>
              <a:rPr lang="en-US" b="1" dirty="0"/>
              <a:t>Scene management (zoning, control CBRN release)</a:t>
            </a:r>
          </a:p>
          <a:p>
            <a:pPr lvl="1"/>
            <a:r>
              <a:rPr lang="en-US" dirty="0"/>
              <a:t>Recognise the signs and indicators of a CBRN release</a:t>
            </a:r>
          </a:p>
          <a:p>
            <a:pPr lvl="1"/>
            <a:r>
              <a:rPr lang="en-US" dirty="0"/>
              <a:t>Containment of release &amp; elimination of the source</a:t>
            </a:r>
          </a:p>
          <a:p>
            <a:pPr lvl="1"/>
            <a:r>
              <a:rPr lang="en-US" dirty="0"/>
              <a:t>Shielding from contaminant &amp; cordon off areas</a:t>
            </a:r>
          </a:p>
          <a:p>
            <a:r>
              <a:rPr lang="en-US" b="1" dirty="0"/>
              <a:t>Saving and protecting life</a:t>
            </a:r>
          </a:p>
          <a:p>
            <a:pPr lvl="1"/>
            <a:r>
              <a:rPr lang="en-US" dirty="0"/>
              <a:t>Implement appropriate medical triage/treatment &amp; decontamination triage</a:t>
            </a:r>
          </a:p>
        </p:txBody>
      </p:sp>
      <p:sp>
        <p:nvSpPr>
          <p:cNvPr id="5" name="Slide Number Placeholder 4"/>
          <p:cNvSpPr>
            <a:spLocks noGrp="1"/>
          </p:cNvSpPr>
          <p:nvPr>
            <p:ph type="sldNum" sz="quarter" idx="4"/>
          </p:nvPr>
        </p:nvSpPr>
        <p:spPr/>
        <p:txBody>
          <a:bodyPr/>
          <a:lstStyle/>
          <a:p>
            <a:fld id="{A814E660-BF25-4843-B2A0-93C6E2B6253B}" type="slidenum">
              <a:rPr lang="en-BE" smtClean="0"/>
              <a:pPr/>
              <a:t>31</a:t>
            </a:fld>
            <a:endParaRPr lang="en-BE" dirty="0"/>
          </a:p>
        </p:txBody>
      </p:sp>
      <p:sp>
        <p:nvSpPr>
          <p:cNvPr id="6" name="Footer Placeholder 4">
            <a:extLst>
              <a:ext uri="{FF2B5EF4-FFF2-40B4-BE49-F238E27FC236}">
                <a16:creationId xmlns:a16="http://schemas.microsoft.com/office/drawing/2014/main" id="{486C227B-7B67-44A3-BB70-85259BEBE5EF}"/>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28721216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en-US" dirty="0"/>
              <a:t>Thank you for your attention</a:t>
            </a:r>
          </a:p>
        </p:txBody>
      </p:sp>
      <p:sp>
        <p:nvSpPr>
          <p:cNvPr id="4" name="Slide Number Placeholder 3"/>
          <p:cNvSpPr>
            <a:spLocks noGrp="1"/>
          </p:cNvSpPr>
          <p:nvPr>
            <p:ph type="sldNum" sz="quarter" idx="4"/>
          </p:nvPr>
        </p:nvSpPr>
        <p:spPr/>
        <p:txBody>
          <a:bodyPr/>
          <a:lstStyle/>
          <a:p>
            <a:fld id="{A814E660-BF25-4843-B2A0-93C6E2B6253B}" type="slidenum">
              <a:rPr lang="en-BE" smtClean="0"/>
              <a:pPr/>
              <a:t>32</a:t>
            </a:fld>
            <a:endParaRPr lang="en-BE"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8" name="Footer Placeholder 4">
            <a:extLst>
              <a:ext uri="{FF2B5EF4-FFF2-40B4-BE49-F238E27FC236}">
                <a16:creationId xmlns:a16="http://schemas.microsoft.com/office/drawing/2014/main" id="{EB6B2DF1-6177-4A2C-967E-3D5FF7BBFF31}"/>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24603143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40" y="800496"/>
            <a:ext cx="11749098" cy="985576"/>
          </a:xfrm>
        </p:spPr>
        <p:txBody>
          <a:bodyPr/>
          <a:lstStyle/>
          <a:p>
            <a:r>
              <a:rPr lang="en-US" dirty="0"/>
              <a:t>Information gathering, assessment &amp; dissemination</a:t>
            </a:r>
          </a:p>
        </p:txBody>
      </p:sp>
      <p:sp>
        <p:nvSpPr>
          <p:cNvPr id="3" name="Text Placeholder 2"/>
          <p:cNvSpPr>
            <a:spLocks noGrp="1"/>
          </p:cNvSpPr>
          <p:nvPr>
            <p:ph type="body" sz="quarter" idx="15"/>
          </p:nvPr>
        </p:nvSpPr>
        <p:spPr>
          <a:xfrm>
            <a:off x="766760" y="1615704"/>
            <a:ext cx="11101399" cy="4441800"/>
          </a:xfrm>
        </p:spPr>
        <p:txBody>
          <a:bodyPr>
            <a:normAutofit/>
          </a:bodyPr>
          <a:lstStyle/>
          <a:p>
            <a:r>
              <a:rPr lang="en-US" dirty="0"/>
              <a:t>Establish an overview of the affected area</a:t>
            </a:r>
          </a:p>
          <a:p>
            <a:r>
              <a:rPr lang="en-US" dirty="0"/>
              <a:t>Estimate the number of casualties/victims</a:t>
            </a:r>
          </a:p>
          <a:p>
            <a:r>
              <a:rPr lang="en-US" dirty="0" err="1"/>
              <a:t>Recognise</a:t>
            </a:r>
            <a:r>
              <a:rPr lang="en-US" dirty="0"/>
              <a:t> the signs and indicators of CBRN release</a:t>
            </a:r>
          </a:p>
          <a:p>
            <a:r>
              <a:rPr lang="en-US" dirty="0"/>
              <a:t>Estimate resource requirements</a:t>
            </a:r>
          </a:p>
          <a:p>
            <a:r>
              <a:rPr lang="en-US" dirty="0"/>
              <a:t>Provide and obtain regular updates to and from other first responders on scene </a:t>
            </a:r>
          </a:p>
        </p:txBody>
      </p:sp>
      <p:sp>
        <p:nvSpPr>
          <p:cNvPr id="4" name="Slide Number Placeholder 3"/>
          <p:cNvSpPr>
            <a:spLocks noGrp="1"/>
          </p:cNvSpPr>
          <p:nvPr>
            <p:ph type="sldNum" sz="quarter" idx="4"/>
          </p:nvPr>
        </p:nvSpPr>
        <p:spPr/>
        <p:txBody>
          <a:bodyPr/>
          <a:lstStyle/>
          <a:p>
            <a:fld id="{A814E660-BF25-4843-B2A0-93C6E2B6253B}" type="slidenum">
              <a:rPr lang="en-BE" smtClean="0"/>
              <a:pPr/>
              <a:t>4</a:t>
            </a:fld>
            <a:endParaRPr lang="en-BE" dirty="0"/>
          </a:p>
        </p:txBody>
      </p:sp>
      <p:sp>
        <p:nvSpPr>
          <p:cNvPr id="6" name="Rectangle 5">
            <a:extLst>
              <a:ext uri="{FF2B5EF4-FFF2-40B4-BE49-F238E27FC236}">
                <a16:creationId xmlns:a16="http://schemas.microsoft.com/office/drawing/2014/main" id="{58BA9125-B36D-42B1-AAA1-00DA97624E95}"/>
              </a:ext>
            </a:extLst>
          </p:cNvPr>
          <p:cNvSpPr/>
          <p:nvPr/>
        </p:nvSpPr>
        <p:spPr>
          <a:xfrm>
            <a:off x="766760" y="2601280"/>
            <a:ext cx="10334133" cy="985576"/>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Footer Placeholder 4">
            <a:extLst>
              <a:ext uri="{FF2B5EF4-FFF2-40B4-BE49-F238E27FC236}">
                <a16:creationId xmlns:a16="http://schemas.microsoft.com/office/drawing/2014/main" id="{094D9D10-307F-4AB0-B216-30F39748033D}"/>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35441253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41" y="800496"/>
            <a:ext cx="11706233" cy="985576"/>
          </a:xfrm>
        </p:spPr>
        <p:txBody>
          <a:bodyPr/>
          <a:lstStyle/>
          <a:p>
            <a:r>
              <a:rPr lang="en-US" dirty="0"/>
              <a:t>Recognize the signs and indicators of CBRN release</a:t>
            </a:r>
            <a:br>
              <a:rPr lang="en-US" dirty="0"/>
            </a:br>
            <a:endParaRPr lang="en-US" dirty="0"/>
          </a:p>
        </p:txBody>
      </p:sp>
      <p:sp>
        <p:nvSpPr>
          <p:cNvPr id="3" name="Text Placeholder 2"/>
          <p:cNvSpPr>
            <a:spLocks noGrp="1"/>
          </p:cNvSpPr>
          <p:nvPr>
            <p:ph type="body" sz="quarter" idx="15"/>
          </p:nvPr>
        </p:nvSpPr>
        <p:spPr>
          <a:xfrm>
            <a:off x="766760" y="1615704"/>
            <a:ext cx="11263313" cy="4441800"/>
          </a:xfrm>
        </p:spPr>
        <p:txBody>
          <a:bodyPr>
            <a:noAutofit/>
          </a:bodyPr>
          <a:lstStyle/>
          <a:p>
            <a:r>
              <a:rPr lang="en-US" dirty="0"/>
              <a:t>A visual inspection at the incident scene can give an indication of the physical state of agent(s) released</a:t>
            </a:r>
          </a:p>
          <a:p>
            <a:r>
              <a:rPr lang="en-US" dirty="0"/>
              <a:t>The physical state of an agent (or upon release), can be:</a:t>
            </a:r>
          </a:p>
          <a:p>
            <a:pPr marL="88900" indent="0">
              <a:buNone/>
            </a:pPr>
            <a:r>
              <a:rPr lang="en-US" dirty="0"/>
              <a:t> </a:t>
            </a:r>
          </a:p>
          <a:p>
            <a:pPr marL="869950" lvl="1" indent="-514350">
              <a:buFont typeface="+mj-lt"/>
              <a:buAutoNum type="arabicPeriod"/>
            </a:pPr>
            <a:r>
              <a:rPr lang="en-US" dirty="0"/>
              <a:t>Gaseous</a:t>
            </a:r>
          </a:p>
          <a:p>
            <a:pPr marL="869950" lvl="1" indent="-514350">
              <a:buFont typeface="+mj-lt"/>
              <a:buAutoNum type="arabicPeriod"/>
            </a:pPr>
            <a:r>
              <a:rPr lang="en-US" dirty="0"/>
              <a:t>Aerosol</a:t>
            </a:r>
          </a:p>
          <a:p>
            <a:pPr marL="869950" lvl="1" indent="-514350">
              <a:buFont typeface="+mj-lt"/>
              <a:buAutoNum type="arabicPeriod"/>
            </a:pPr>
            <a:r>
              <a:rPr lang="en-US" dirty="0"/>
              <a:t>Liquid</a:t>
            </a:r>
          </a:p>
          <a:p>
            <a:pPr marL="869950" lvl="1" indent="-514350">
              <a:buFont typeface="+mj-lt"/>
              <a:buAutoNum type="arabicPeriod"/>
            </a:pPr>
            <a:r>
              <a:rPr lang="en-US" dirty="0"/>
              <a:t>Solid</a:t>
            </a:r>
            <a:endParaRPr lang="en-US" sz="3100"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5</a:t>
            </a:fld>
            <a:endParaRPr lang="en-BE" dirty="0"/>
          </a:p>
        </p:txBody>
      </p:sp>
      <p:pic>
        <p:nvPicPr>
          <p:cNvPr id="6" name="Picture 5">
            <a:extLst>
              <a:ext uri="{FF2B5EF4-FFF2-40B4-BE49-F238E27FC236}">
                <a16:creationId xmlns:a16="http://schemas.microsoft.com/office/drawing/2014/main" id="{43A0C672-7CFD-4C5F-ABFB-2077DFC7D09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5443526" y="3138311"/>
            <a:ext cx="3107522" cy="3170572"/>
          </a:xfrm>
          <a:prstGeom prst="rect">
            <a:avLst/>
          </a:prstGeom>
        </p:spPr>
      </p:pic>
      <p:sp>
        <p:nvSpPr>
          <p:cNvPr id="8" name="Footer Placeholder 4">
            <a:extLst>
              <a:ext uri="{FF2B5EF4-FFF2-40B4-BE49-F238E27FC236}">
                <a16:creationId xmlns:a16="http://schemas.microsoft.com/office/drawing/2014/main" id="{A6274EBC-2173-458A-9CE7-7E1A7F478DF6}"/>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42300447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41" y="800496"/>
            <a:ext cx="11706233" cy="985576"/>
          </a:xfrm>
        </p:spPr>
        <p:txBody>
          <a:bodyPr/>
          <a:lstStyle/>
          <a:p>
            <a:r>
              <a:rPr lang="en-US" dirty="0"/>
              <a:t>Recognize the signs and indicators of CBRN release</a:t>
            </a:r>
            <a:br>
              <a:rPr lang="en-US" dirty="0"/>
            </a:br>
            <a:endParaRPr lang="en-US" dirty="0"/>
          </a:p>
        </p:txBody>
      </p:sp>
      <p:sp>
        <p:nvSpPr>
          <p:cNvPr id="3" name="Text Placeholder 2"/>
          <p:cNvSpPr>
            <a:spLocks noGrp="1"/>
          </p:cNvSpPr>
          <p:nvPr>
            <p:ph type="body" sz="quarter" idx="15"/>
          </p:nvPr>
        </p:nvSpPr>
        <p:spPr>
          <a:xfrm>
            <a:off x="766760" y="1615704"/>
            <a:ext cx="11263313" cy="4441800"/>
          </a:xfrm>
        </p:spPr>
        <p:txBody>
          <a:bodyPr>
            <a:normAutofit/>
          </a:bodyPr>
          <a:lstStyle/>
          <a:p>
            <a:pPr>
              <a:lnSpc>
                <a:spcPct val="120000"/>
              </a:lnSpc>
            </a:pPr>
            <a:r>
              <a:rPr lang="en-US" sz="2600" dirty="0"/>
              <a:t>Inspection of important properties can be assessed by ADR signs, UN number(s), Hazard signs, or MSDS sheets. </a:t>
            </a:r>
          </a:p>
          <a:p>
            <a:pPr>
              <a:lnSpc>
                <a:spcPct val="120000"/>
              </a:lnSpc>
            </a:pPr>
            <a:r>
              <a:rPr lang="en-US" sz="2600" dirty="0"/>
              <a:t>Important properties regarding dispersion:</a:t>
            </a:r>
          </a:p>
          <a:p>
            <a:pPr lvl="1">
              <a:lnSpc>
                <a:spcPct val="120000"/>
              </a:lnSpc>
              <a:spcBef>
                <a:spcPts val="600"/>
              </a:spcBef>
            </a:pPr>
            <a:r>
              <a:rPr lang="en-US" sz="2600" dirty="0"/>
              <a:t>Volatile / Flammable / Explosive / Corrosive / … properties</a:t>
            </a:r>
          </a:p>
          <a:p>
            <a:pPr lvl="1">
              <a:lnSpc>
                <a:spcPct val="120000"/>
              </a:lnSpc>
              <a:spcBef>
                <a:spcPts val="600"/>
              </a:spcBef>
            </a:pPr>
            <a:r>
              <a:rPr lang="en-US" sz="2600" dirty="0"/>
              <a:t>Toxic / Infectious / Radiological properties</a:t>
            </a:r>
          </a:p>
          <a:p>
            <a:pPr lvl="1">
              <a:lnSpc>
                <a:spcPct val="120000"/>
              </a:lnSpc>
              <a:spcBef>
                <a:spcPts val="600"/>
              </a:spcBef>
            </a:pPr>
            <a:r>
              <a:rPr lang="en-US" sz="2600" dirty="0"/>
              <a:t>(non)dissolvability in (non)organic solvents </a:t>
            </a:r>
          </a:p>
          <a:p>
            <a:pPr lvl="1">
              <a:lnSpc>
                <a:spcPct val="120000"/>
              </a:lnSpc>
              <a:spcBef>
                <a:spcPts val="600"/>
              </a:spcBef>
            </a:pPr>
            <a:r>
              <a:rPr lang="en-US" sz="2600" dirty="0" err="1"/>
              <a:t>Vapour</a:t>
            </a:r>
            <a:r>
              <a:rPr lang="en-US" sz="2600" dirty="0"/>
              <a:t> pressure</a:t>
            </a:r>
          </a:p>
          <a:p>
            <a:pPr lvl="1">
              <a:lnSpc>
                <a:spcPct val="120000"/>
              </a:lnSpc>
              <a:spcBef>
                <a:spcPts val="600"/>
              </a:spcBef>
            </a:pPr>
            <a:r>
              <a:rPr lang="en-US" sz="2600" dirty="0" err="1"/>
              <a:t>Vapour</a:t>
            </a:r>
            <a:r>
              <a:rPr lang="en-US" sz="2600" dirty="0"/>
              <a:t> or gas heavier or lighter than air?</a:t>
            </a:r>
          </a:p>
          <a:p>
            <a:pPr lvl="1"/>
            <a:endParaRPr lang="en-US" sz="3600" dirty="0"/>
          </a:p>
          <a:p>
            <a:endParaRPr lang="en-US" sz="3600" dirty="0"/>
          </a:p>
          <a:p>
            <a:pPr marL="88900" indent="0">
              <a:buNone/>
            </a:pPr>
            <a:endParaRPr lang="en-US" sz="3200"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6</a:t>
            </a:fld>
            <a:endParaRPr lang="en-BE" dirty="0"/>
          </a:p>
        </p:txBody>
      </p:sp>
      <p:sp>
        <p:nvSpPr>
          <p:cNvPr id="7" name="Footer Placeholder 4">
            <a:extLst>
              <a:ext uri="{FF2B5EF4-FFF2-40B4-BE49-F238E27FC236}">
                <a16:creationId xmlns:a16="http://schemas.microsoft.com/office/drawing/2014/main" id="{C8062E94-7287-44CA-A2B8-2C68841597E6}"/>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40313981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41" y="800496"/>
            <a:ext cx="11706233" cy="985576"/>
          </a:xfrm>
        </p:spPr>
        <p:txBody>
          <a:bodyPr/>
          <a:lstStyle/>
          <a:p>
            <a:r>
              <a:rPr lang="en-US" dirty="0"/>
              <a:t>Estimate resource requirements</a:t>
            </a:r>
            <a:br>
              <a:rPr lang="en-US" dirty="0"/>
            </a:br>
            <a:br>
              <a:rPr lang="en-US" dirty="0"/>
            </a:br>
            <a:endParaRPr lang="en-US" dirty="0"/>
          </a:p>
        </p:txBody>
      </p:sp>
      <p:sp>
        <p:nvSpPr>
          <p:cNvPr id="3" name="Text Placeholder 2"/>
          <p:cNvSpPr>
            <a:spLocks noGrp="1"/>
          </p:cNvSpPr>
          <p:nvPr>
            <p:ph type="body" sz="quarter" idx="15"/>
          </p:nvPr>
        </p:nvSpPr>
        <p:spPr>
          <a:xfrm>
            <a:off x="766760" y="1615703"/>
            <a:ext cx="11425240" cy="5012445"/>
          </a:xfrm>
        </p:spPr>
        <p:txBody>
          <a:bodyPr>
            <a:noAutofit/>
          </a:bodyPr>
          <a:lstStyle/>
          <a:p>
            <a:r>
              <a:rPr lang="en-US" dirty="0"/>
              <a:t>Consider deploying additional first responders or specialists</a:t>
            </a:r>
          </a:p>
          <a:p>
            <a:pPr lvl="1">
              <a:spcBef>
                <a:spcPts val="600"/>
              </a:spcBef>
            </a:pPr>
            <a:r>
              <a:rPr lang="en-US" dirty="0"/>
              <a:t>First responders with proper PPE (respiratory &amp; dermal)</a:t>
            </a:r>
          </a:p>
          <a:p>
            <a:pPr lvl="1">
              <a:spcBef>
                <a:spcPts val="600"/>
              </a:spcBef>
            </a:pPr>
            <a:r>
              <a:rPr lang="en-US" dirty="0"/>
              <a:t>Detection, Identification &amp; Monitoring teams (DIM)</a:t>
            </a:r>
          </a:p>
          <a:p>
            <a:pPr lvl="1">
              <a:spcBef>
                <a:spcPts val="600"/>
              </a:spcBef>
            </a:pPr>
            <a:r>
              <a:rPr lang="en-US" dirty="0"/>
              <a:t>Medical facilities (ambulances, EHS, (field) hospitals)</a:t>
            </a:r>
          </a:p>
          <a:p>
            <a:pPr lvl="1">
              <a:spcBef>
                <a:spcPts val="600"/>
              </a:spcBef>
            </a:pPr>
            <a:r>
              <a:rPr lang="en-US" dirty="0"/>
              <a:t>EOD units</a:t>
            </a:r>
          </a:p>
          <a:p>
            <a:pPr lvl="1">
              <a:spcBef>
                <a:spcPts val="600"/>
              </a:spcBef>
            </a:pPr>
            <a:r>
              <a:rPr lang="en-US" dirty="0"/>
              <a:t>Decontamination units (infrastructure, vehicles, people, pets)</a:t>
            </a:r>
          </a:p>
          <a:p>
            <a:pPr lvl="1">
              <a:spcBef>
                <a:spcPts val="600"/>
              </a:spcBef>
            </a:pPr>
            <a:r>
              <a:rPr lang="en-US" dirty="0"/>
              <a:t>Law enforcement</a:t>
            </a:r>
          </a:p>
          <a:p>
            <a:pPr lvl="1">
              <a:spcBef>
                <a:spcPts val="600"/>
              </a:spcBef>
            </a:pPr>
            <a:r>
              <a:rPr lang="en-US" dirty="0"/>
              <a:t>Forensic specialists</a:t>
            </a:r>
          </a:p>
          <a:p>
            <a:pPr lvl="1">
              <a:spcBef>
                <a:spcPts val="600"/>
              </a:spcBef>
            </a:pPr>
            <a:r>
              <a:rPr lang="en-US" dirty="0"/>
              <a:t>…</a:t>
            </a:r>
          </a:p>
          <a:p>
            <a:endParaRPr lang="en-US" sz="3100" dirty="0"/>
          </a:p>
          <a:p>
            <a:pPr marL="88900" indent="0">
              <a:buNone/>
            </a:pPr>
            <a:endParaRPr lang="en-US" sz="3100"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7</a:t>
            </a:fld>
            <a:endParaRPr lang="en-BE" dirty="0"/>
          </a:p>
        </p:txBody>
      </p:sp>
      <p:pic>
        <p:nvPicPr>
          <p:cNvPr id="6" name="Graphic 5" descr="Flag">
            <a:extLst>
              <a:ext uri="{FF2B5EF4-FFF2-40B4-BE49-F238E27FC236}">
                <a16:creationId xmlns:a16="http://schemas.microsoft.com/office/drawing/2014/main" id="{882C0FC9-30A1-4B41-84DB-FEB39859279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968037" y="312736"/>
            <a:ext cx="914400" cy="914400"/>
          </a:xfrm>
          <a:prstGeom prst="rect">
            <a:avLst/>
          </a:prstGeom>
        </p:spPr>
      </p:pic>
      <p:sp>
        <p:nvSpPr>
          <p:cNvPr id="9" name="Footer Placeholder 4">
            <a:extLst>
              <a:ext uri="{FF2B5EF4-FFF2-40B4-BE49-F238E27FC236}">
                <a16:creationId xmlns:a16="http://schemas.microsoft.com/office/drawing/2014/main" id="{5DD60638-90E9-441B-BCF8-14FE8D131751}"/>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25966014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40" y="800496"/>
            <a:ext cx="11749098" cy="985576"/>
          </a:xfrm>
        </p:spPr>
        <p:txBody>
          <a:bodyPr/>
          <a:lstStyle/>
          <a:p>
            <a:r>
              <a:rPr lang="en-US" dirty="0"/>
              <a:t>Scene management (zoning, control CBRN release)</a:t>
            </a:r>
            <a:br>
              <a:rPr lang="en-US" dirty="0"/>
            </a:br>
            <a:endParaRPr lang="en-US" dirty="0"/>
          </a:p>
        </p:txBody>
      </p:sp>
      <p:sp>
        <p:nvSpPr>
          <p:cNvPr id="3" name="Text Placeholder 2"/>
          <p:cNvSpPr>
            <a:spLocks noGrp="1"/>
          </p:cNvSpPr>
          <p:nvPr>
            <p:ph type="body" sz="quarter" idx="15"/>
          </p:nvPr>
        </p:nvSpPr>
        <p:spPr>
          <a:xfrm>
            <a:off x="766760" y="1615703"/>
            <a:ext cx="11306178" cy="5012445"/>
          </a:xfrm>
        </p:spPr>
        <p:txBody>
          <a:bodyPr>
            <a:noAutofit/>
          </a:bodyPr>
          <a:lstStyle/>
          <a:p>
            <a:r>
              <a:rPr lang="en-US" dirty="0"/>
              <a:t>Establish inner &amp; outer cordon (hot/warm/cold zone)</a:t>
            </a:r>
          </a:p>
          <a:p>
            <a:r>
              <a:rPr lang="en-US" dirty="0"/>
              <a:t>Established multi-agency command point (cold zone)</a:t>
            </a:r>
          </a:p>
          <a:p>
            <a:r>
              <a:rPr lang="en-GB" dirty="0"/>
              <a:t>Contain contaminant release</a:t>
            </a:r>
          </a:p>
          <a:p>
            <a:r>
              <a:rPr lang="en-GB" dirty="0"/>
              <a:t>Consider utility shutdown</a:t>
            </a:r>
          </a:p>
          <a:p>
            <a:r>
              <a:rPr lang="en-GB" dirty="0"/>
              <a:t>Cordon off contaminated areas, or shielding</a:t>
            </a:r>
          </a:p>
          <a:p>
            <a:r>
              <a:rPr lang="en-GB" dirty="0"/>
              <a:t>Establish a holding area for contaminated victims</a:t>
            </a:r>
          </a:p>
          <a:p>
            <a:r>
              <a:rPr lang="en-GB" dirty="0"/>
              <a:t>Establish decontamination and triage areas</a:t>
            </a:r>
          </a:p>
        </p:txBody>
      </p:sp>
      <p:sp>
        <p:nvSpPr>
          <p:cNvPr id="4" name="Slide Number Placeholder 3"/>
          <p:cNvSpPr>
            <a:spLocks noGrp="1"/>
          </p:cNvSpPr>
          <p:nvPr>
            <p:ph type="sldNum" sz="quarter" idx="4"/>
          </p:nvPr>
        </p:nvSpPr>
        <p:spPr/>
        <p:txBody>
          <a:bodyPr/>
          <a:lstStyle/>
          <a:p>
            <a:fld id="{A814E660-BF25-4843-B2A0-93C6E2B6253B}" type="slidenum">
              <a:rPr lang="en-BE" smtClean="0"/>
              <a:pPr/>
              <a:t>8</a:t>
            </a:fld>
            <a:endParaRPr lang="en-BE" dirty="0"/>
          </a:p>
        </p:txBody>
      </p:sp>
      <p:sp>
        <p:nvSpPr>
          <p:cNvPr id="6" name="Rectangle 5">
            <a:extLst>
              <a:ext uri="{FF2B5EF4-FFF2-40B4-BE49-F238E27FC236}">
                <a16:creationId xmlns:a16="http://schemas.microsoft.com/office/drawing/2014/main" id="{822ADA6A-3839-4E82-B593-21C6AF00A54D}"/>
              </a:ext>
            </a:extLst>
          </p:cNvPr>
          <p:cNvSpPr/>
          <p:nvPr/>
        </p:nvSpPr>
        <p:spPr>
          <a:xfrm>
            <a:off x="628648" y="2601280"/>
            <a:ext cx="9944101" cy="247065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Footer Placeholder 4">
            <a:extLst>
              <a:ext uri="{FF2B5EF4-FFF2-40B4-BE49-F238E27FC236}">
                <a16:creationId xmlns:a16="http://schemas.microsoft.com/office/drawing/2014/main" id="{81B704A9-1B8F-49BF-95BB-20EC16A06CA8}"/>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42885484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Contain release and eliminate contaminant</a:t>
            </a:r>
          </a:p>
        </p:txBody>
      </p:sp>
      <p:sp>
        <p:nvSpPr>
          <p:cNvPr id="3" name="Text Placeholder 2"/>
          <p:cNvSpPr>
            <a:spLocks noGrp="1"/>
          </p:cNvSpPr>
          <p:nvPr>
            <p:ph type="body" sz="quarter" idx="15"/>
          </p:nvPr>
        </p:nvSpPr>
        <p:spPr>
          <a:xfrm>
            <a:off x="766762" y="1561981"/>
            <a:ext cx="11106151" cy="5066167"/>
          </a:xfrm>
        </p:spPr>
        <p:txBody>
          <a:bodyPr>
            <a:noAutofit/>
          </a:bodyPr>
          <a:lstStyle/>
          <a:p>
            <a:r>
              <a:rPr lang="en-US" dirty="0"/>
              <a:t>Containment:</a:t>
            </a:r>
          </a:p>
          <a:p>
            <a:pPr lvl="1"/>
            <a:r>
              <a:rPr lang="en-US" dirty="0"/>
              <a:t>Limit dispersion &amp; evaporation</a:t>
            </a:r>
          </a:p>
          <a:p>
            <a:pPr lvl="1"/>
            <a:r>
              <a:rPr lang="en-US" dirty="0"/>
              <a:t>Consider utility shutdown</a:t>
            </a:r>
          </a:p>
          <a:p>
            <a:r>
              <a:rPr lang="en-US" dirty="0"/>
              <a:t>Source elimination:</a:t>
            </a:r>
          </a:p>
          <a:p>
            <a:pPr lvl="1"/>
            <a:r>
              <a:rPr lang="en-US" dirty="0"/>
              <a:t>Removal of agents or dilute concentration</a:t>
            </a:r>
          </a:p>
          <a:p>
            <a:endParaRPr lang="en-US" sz="3300" dirty="0"/>
          </a:p>
          <a:p>
            <a:endParaRPr lang="en-US" sz="3300" dirty="0"/>
          </a:p>
          <a:p>
            <a:pPr marL="831850" indent="-742950">
              <a:buFont typeface="+mj-lt"/>
              <a:buAutoNum type="arabicPeriod"/>
            </a:pPr>
            <a:endParaRPr lang="en-US" sz="3300" dirty="0"/>
          </a:p>
          <a:p>
            <a:pPr marL="88900" indent="0">
              <a:buNone/>
            </a:pPr>
            <a:endParaRPr lang="en-US" sz="3300" dirty="0"/>
          </a:p>
          <a:p>
            <a:pPr marL="1466850" lvl="2" indent="-742950">
              <a:buFont typeface="+mj-lt"/>
              <a:buAutoNum type="arabicPeriod"/>
            </a:pPr>
            <a:endParaRPr lang="en-US" sz="3300"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9</a:t>
            </a:fld>
            <a:endParaRPr lang="en-BE" dirty="0"/>
          </a:p>
        </p:txBody>
      </p:sp>
      <p:sp>
        <p:nvSpPr>
          <p:cNvPr id="7" name="Footer Placeholder 4">
            <a:extLst>
              <a:ext uri="{FF2B5EF4-FFF2-40B4-BE49-F238E27FC236}">
                <a16:creationId xmlns:a16="http://schemas.microsoft.com/office/drawing/2014/main" id="{9C22C649-B82A-4B73-8815-25CDA8CF4657}"/>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6.2: Mitigation methods to limit dispersion, including decontamination</a:t>
            </a:r>
            <a:endParaRPr lang="en-US" sz="1000" b="1" dirty="0"/>
          </a:p>
        </p:txBody>
      </p:sp>
    </p:spTree>
    <p:extLst>
      <p:ext uri="{BB962C8B-B14F-4D97-AF65-F5344CB8AC3E}">
        <p14:creationId xmlns:p14="http://schemas.microsoft.com/office/powerpoint/2010/main" val="9376586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10830</TotalTime>
  <Words>8078</Words>
  <Application>Microsoft Office PowerPoint</Application>
  <PresentationFormat>Widescreen</PresentationFormat>
  <Paragraphs>810</Paragraphs>
  <Slides>32</Slides>
  <Notes>32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FranklinGotTExtCon</vt:lpstr>
      <vt:lpstr>Georgia</vt:lpstr>
      <vt:lpstr>Segoe UI</vt:lpstr>
      <vt:lpstr>Segoe UI Semibold</vt:lpstr>
      <vt:lpstr>Segoe UI Semilight</vt:lpstr>
      <vt:lpstr>Office Theme</vt:lpstr>
      <vt:lpstr>Module 6 Task specific response</vt:lpstr>
      <vt:lpstr>Learning objective</vt:lpstr>
      <vt:lpstr>- Information gathering, assessment and dissemination - Scene management (zoning, control of CBRN release) - Saving and protecting lives (movement &amp; decon of victims)</vt:lpstr>
      <vt:lpstr>Information gathering, assessment &amp; dissemination</vt:lpstr>
      <vt:lpstr>Recognize the signs and indicators of CBRN release </vt:lpstr>
      <vt:lpstr>Recognize the signs and indicators of CBRN release </vt:lpstr>
      <vt:lpstr>Estimate resource requirements  </vt:lpstr>
      <vt:lpstr>Scene management (zoning, control CBRN release) </vt:lpstr>
      <vt:lpstr>Contain release and eliminate contaminant</vt:lpstr>
      <vt:lpstr>Containment and elimination of liquids</vt:lpstr>
      <vt:lpstr>Containment of gaseous vapour or clouds</vt:lpstr>
      <vt:lpstr>Containment and elimination of solids</vt:lpstr>
      <vt:lpstr>Cordon off contaminated areas or Shielding</vt:lpstr>
      <vt:lpstr>Saving and protecting life</vt:lpstr>
      <vt:lpstr>Implement medical triage and treatment</vt:lpstr>
      <vt:lpstr>PowerPoint Presentation</vt:lpstr>
      <vt:lpstr>TRIAGE in the field</vt:lpstr>
      <vt:lpstr>PowerPoint Presentation</vt:lpstr>
      <vt:lpstr>PowerPoint Presentation</vt:lpstr>
      <vt:lpstr>START Triage Tag </vt:lpstr>
      <vt:lpstr>MASS Triage System</vt:lpstr>
      <vt:lpstr>MASS – Step by step action </vt:lpstr>
      <vt:lpstr>MASS – Step by step action</vt:lpstr>
      <vt:lpstr>MASS – Step by step action</vt:lpstr>
      <vt:lpstr>MASS – Step by step action</vt:lpstr>
      <vt:lpstr>MASS – Step by step action</vt:lpstr>
      <vt:lpstr>MASS – Step by step action</vt:lpstr>
      <vt:lpstr>MASS – Step by step action</vt:lpstr>
      <vt:lpstr>Summary MASS – Step by step action </vt:lpstr>
      <vt:lpstr>Implement medical triage and treatment</vt:lpstr>
      <vt:lpstr>Take Home Message</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787</cp:revision>
  <cp:lastPrinted>2020-04-08T07:52:51Z</cp:lastPrinted>
  <dcterms:created xsi:type="dcterms:W3CDTF">2019-10-21T09:10:33Z</dcterms:created>
  <dcterms:modified xsi:type="dcterms:W3CDTF">2022-11-16T13:19:24Z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1899-12-29T23:00:00Z</vt:filetime>
  </property>
  <property fmtid="{D5CDD505-2E9C-101B-9397-08002B2CF9AE}" pid="19" name="Event Attributes_Event_Event End Date">
    <vt:filetime>1899-12-29T23:00:00Z</vt:filetime>
  </property>
  <property fmtid="{D5CDD505-2E9C-101B-9397-08002B2CF9AE}" pid="20" name="Event Attributes_Event_Event Location">
    <vt:lpwstr> </vt:lpwstr>
  </property>
</Properties>
</file>