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ebp" ContentType="image/jpe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7"/>
  </p:notesMasterIdLst>
  <p:handoutMasterIdLst>
    <p:handoutMasterId r:id="rId18"/>
  </p:handoutMasterIdLst>
  <p:sldIdLst>
    <p:sldId id="256" r:id="rId2"/>
    <p:sldId id="301" r:id="rId3"/>
    <p:sldId id="275" r:id="rId4"/>
    <p:sldId id="261" r:id="rId5"/>
    <p:sldId id="304" r:id="rId6"/>
    <p:sldId id="272" r:id="rId7"/>
    <p:sldId id="260" r:id="rId8"/>
    <p:sldId id="280" r:id="rId9"/>
    <p:sldId id="281" r:id="rId10"/>
    <p:sldId id="282" r:id="rId11"/>
    <p:sldId id="283" r:id="rId12"/>
    <p:sldId id="284" r:id="rId13"/>
    <p:sldId id="285" r:id="rId14"/>
    <p:sldId id="299" r:id="rId15"/>
    <p:sldId id="300"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nout" initial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7C8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934" autoAdjust="0"/>
    <p:restoredTop sz="61165" autoAdjust="0"/>
  </p:normalViewPr>
  <p:slideViewPr>
    <p:cSldViewPr snapToGrid="0">
      <p:cViewPr varScale="1">
        <p:scale>
          <a:sx n="70" d="100"/>
          <a:sy n="70" d="100"/>
        </p:scale>
        <p:origin x="2502" y="54"/>
      </p:cViewPr>
      <p:guideLst/>
    </p:cSldViewPr>
  </p:slideViewPr>
  <p:notesTextViewPr>
    <p:cViewPr>
      <p:scale>
        <a:sx n="150" d="100"/>
        <a:sy n="150" d="100"/>
      </p:scale>
      <p:origin x="0" y="0"/>
    </p:cViewPr>
  </p:notesTextViewPr>
  <p:notesViewPr>
    <p:cSldViewPr snapToGrid="0" showGuides="1">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bbc.co.uk/news/world-asia-45423575"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2 CBRN basics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summarize </a:t>
            </a:r>
            <a:r>
              <a:rPr lang="en-US" sz="800" b="0" kern="1200" dirty="0">
                <a:solidFill>
                  <a:schemeClr val="tx1"/>
                </a:solidFill>
                <a:effectLst/>
                <a:latin typeface="+mn-lt"/>
                <a:ea typeface="+mn-ea"/>
                <a:cs typeface="+mn-cs"/>
              </a:rPr>
              <a:t>the different routes of dispersion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2.2.2 Dispersion of CBRN agents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 Module 2 CBRN basics</a:t>
            </a:r>
          </a:p>
          <a:p>
            <a:r>
              <a:rPr lang="en-US" sz="800" b="1" kern="1200" dirty="0">
                <a:solidFill>
                  <a:schemeClr val="tx1"/>
                </a:solidFill>
                <a:effectLst/>
                <a:latin typeface="+mn-lt"/>
                <a:ea typeface="+mn-ea"/>
                <a:cs typeface="+mn-cs"/>
              </a:rPr>
              <a:t>Result</a:t>
            </a:r>
            <a:r>
              <a:rPr lang="en-US" sz="800" b="1" dirty="0"/>
              <a:t>:</a:t>
            </a:r>
            <a:r>
              <a:rPr lang="en-US" sz="800" dirty="0"/>
              <a:t> </a:t>
            </a:r>
            <a:r>
              <a:rPr lang="en-US" sz="800" kern="1200" dirty="0">
                <a:solidFill>
                  <a:schemeClr val="tx1"/>
                </a:solidFill>
                <a:effectLst/>
                <a:latin typeface="+mn-lt"/>
                <a:ea typeface="+mn-ea"/>
                <a:cs typeface="+mn-cs"/>
              </a:rPr>
              <a:t>Introduction into MELODY curriculum</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Tell the trainees that this part of the curriculum will focus on dispersion of CBRN agents.</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b="1" dirty="0"/>
              <a:t>:</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 </a:t>
            </a:r>
            <a:endParaRPr lang="nl-NL"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36526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2 CBRN basics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summarize </a:t>
            </a:r>
            <a:r>
              <a:rPr lang="en-US" sz="800" b="0" kern="1200" dirty="0">
                <a:solidFill>
                  <a:schemeClr val="tx1"/>
                </a:solidFill>
                <a:effectLst/>
                <a:latin typeface="+mn-lt"/>
                <a:ea typeface="+mn-ea"/>
                <a:cs typeface="+mn-cs"/>
              </a:rPr>
              <a:t>the different routes of dispersion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2.2.2 Dispersion of CBRN agents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kern="1200" dirty="0">
                <a:solidFill>
                  <a:schemeClr val="tx1"/>
                </a:solidFill>
                <a:effectLst/>
                <a:latin typeface="+mn-lt"/>
                <a:ea typeface="+mn-ea"/>
                <a:cs typeface="+mn-cs"/>
              </a:rPr>
              <a:t>Dispersion of Chemical agents II</a:t>
            </a:r>
            <a:endParaRPr lang="nl-NL"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 </a:t>
            </a:r>
            <a:r>
              <a:rPr lang="en-US" sz="800" kern="1200" dirty="0">
                <a:solidFill>
                  <a:schemeClr val="tx1"/>
                </a:solidFill>
                <a:effectLst/>
                <a:latin typeface="+mn-lt"/>
                <a:ea typeface="+mn-ea"/>
                <a:cs typeface="+mn-cs"/>
              </a:rPr>
              <a:t>After this slide the trainees have learnt that TICs can be spread by accident or deliberately, whereas CWAs are always spread deliberately</a:t>
            </a:r>
            <a:r>
              <a:rPr lang="en-US" sz="800" dirty="0"/>
              <a:t>.</a:t>
            </a:r>
            <a:r>
              <a:rPr lang="en-US" sz="800" kern="1200" dirty="0">
                <a:solidFill>
                  <a:schemeClr val="tx1"/>
                </a:solidFill>
                <a:effectLst/>
                <a:latin typeface="+mn-lt"/>
                <a:ea typeface="+mn-ea"/>
                <a:cs typeface="+mn-cs"/>
              </a:rPr>
              <a:t>  </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Dispersal of TICs (Toxic Industrial Chemicals) in large quantities is considered accidental. For instance, release of </a:t>
            </a:r>
            <a:r>
              <a:rPr lang="en-US" sz="800" dirty="0"/>
              <a:t>TICs </a:t>
            </a:r>
            <a:r>
              <a:rPr lang="en-US" sz="800" kern="1200" dirty="0">
                <a:solidFill>
                  <a:schemeClr val="tx1"/>
                </a:solidFill>
                <a:effectLst/>
                <a:latin typeface="+mn-lt"/>
                <a:ea typeface="+mn-ea"/>
                <a:cs typeface="+mn-cs"/>
              </a:rPr>
              <a:t>can occur during malfunctioning of industrial processes, or during transport by air, (rail)roads, waterways, or pipelines.</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The deliberate release of TICs is considered a crime and when </a:t>
            </a:r>
            <a:r>
              <a:rPr lang="en-US" sz="800" dirty="0"/>
              <a:t>only </a:t>
            </a:r>
            <a:r>
              <a:rPr lang="en-US" sz="800" kern="1200" dirty="0">
                <a:solidFill>
                  <a:schemeClr val="tx1"/>
                </a:solidFill>
                <a:effectLst/>
                <a:latin typeface="+mn-lt"/>
                <a:ea typeface="+mn-ea"/>
                <a:cs typeface="+mn-cs"/>
              </a:rPr>
              <a:t>the environment is affected, it is often considered as an environmental crime (take criminal drug labs as an example). However, when </a:t>
            </a:r>
            <a:r>
              <a:rPr lang="en-US" sz="800" dirty="0"/>
              <a:t>a </a:t>
            </a:r>
            <a:r>
              <a:rPr lang="en-US" sz="800" kern="1200" dirty="0">
                <a:solidFill>
                  <a:schemeClr val="tx1"/>
                </a:solidFill>
                <a:effectLst/>
                <a:latin typeface="+mn-lt"/>
                <a:ea typeface="+mn-ea"/>
                <a:cs typeface="+mn-cs"/>
              </a:rPr>
              <a:t>deliberate release of TICs is detrimental to animal and human health, it can be considered as a war crime or act of terrorism.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Explain that d</a:t>
            </a:r>
            <a:r>
              <a:rPr lang="en-US" sz="800" b="0" kern="1200" dirty="0">
                <a:solidFill>
                  <a:schemeClr val="tx1"/>
                </a:solidFill>
                <a:effectLst/>
                <a:latin typeface="+mn-lt"/>
                <a:ea typeface="+mn-ea"/>
                <a:cs typeface="+mn-cs"/>
              </a:rPr>
              <a:t>ispersal of CWAs is always deliberate since it is forbidden to use, produce or store these agents. Deliberate release of CWAs by state actors is considered a war crime and deliberate release of CWAs by groups or individuals is considered an act of terrorism</a:t>
            </a:r>
            <a:r>
              <a:rPr lang="en-US" sz="800" dirty="0"/>
              <a:t>.</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b="1" dirty="0"/>
              <a:t>:</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p>
          <a:p>
            <a:r>
              <a:rPr lang="en-US" sz="800" b="0" kern="1200" dirty="0">
                <a:solidFill>
                  <a:schemeClr val="tx1"/>
                </a:solidFill>
                <a:effectLst/>
                <a:latin typeface="+mn-lt"/>
                <a:ea typeface="+mn-ea"/>
                <a:cs typeface="+mn-cs"/>
              </a:rPr>
              <a:t>CBRN icons: various website show the same image to be freely downloaded and freely usable: obtained from https://www.cleanpng.com/png-weapon-of-mass-destruction-nuclear-weapon-cbrn-def-1434407/</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CBRN icons: various website show the same image to be freely downloaded and freely usable: obtained from https://www.cleanpng.com/png-weapon-of-mass-destruction-nuclear-weapon-cbrn-def-1434407/</a:t>
            </a:r>
          </a:p>
          <a:p>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 Text fragment by RIVM.</a:t>
            </a:r>
          </a:p>
        </p:txBody>
      </p:sp>
    </p:spTree>
    <p:extLst>
      <p:ext uri="{BB962C8B-B14F-4D97-AF65-F5344CB8AC3E}">
        <p14:creationId xmlns:p14="http://schemas.microsoft.com/office/powerpoint/2010/main" val="22922039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2 CBRN basics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summarize </a:t>
            </a:r>
            <a:r>
              <a:rPr lang="en-US" sz="800" b="0" kern="1200" dirty="0">
                <a:solidFill>
                  <a:schemeClr val="tx1"/>
                </a:solidFill>
                <a:effectLst/>
                <a:latin typeface="+mn-lt"/>
                <a:ea typeface="+mn-ea"/>
                <a:cs typeface="+mn-cs"/>
              </a:rPr>
              <a:t>the different routes of dispersion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2.2.2 Dispersion of CBRN agents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kern="1200" dirty="0">
                <a:solidFill>
                  <a:schemeClr val="tx1"/>
                </a:solidFill>
                <a:effectLst/>
                <a:latin typeface="+mn-lt"/>
                <a:ea typeface="+mn-ea"/>
                <a:cs typeface="+mn-cs"/>
              </a:rPr>
              <a:t>Dispersion of biological agents</a:t>
            </a:r>
            <a:endParaRPr lang="nl-NL"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a:t>
            </a:r>
            <a:r>
              <a:rPr lang="en-US" sz="800" kern="1200" dirty="0">
                <a:solidFill>
                  <a:schemeClr val="tx1"/>
                </a:solidFill>
                <a:effectLst/>
                <a:latin typeface="+mn-lt"/>
                <a:ea typeface="+mn-ea"/>
                <a:cs typeface="+mn-cs"/>
              </a:rPr>
              <a:t> After these slides the trainees </a:t>
            </a:r>
            <a:r>
              <a:rPr lang="en-US" sz="800" dirty="0"/>
              <a:t>can </a:t>
            </a:r>
            <a:r>
              <a:rPr lang="en-US" sz="800" kern="1200" dirty="0">
                <a:solidFill>
                  <a:schemeClr val="tx1"/>
                </a:solidFill>
                <a:effectLst/>
                <a:latin typeface="+mn-lt"/>
                <a:ea typeface="+mn-ea"/>
                <a:cs typeface="+mn-cs"/>
              </a:rPr>
              <a:t>recognize properties of the spread of biological agents</a:t>
            </a:r>
            <a:r>
              <a:rPr lang="en-US" sz="800" dirty="0"/>
              <a:t>.</a:t>
            </a:r>
            <a:endParaRPr lang="nl-NL"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Explain that biological agents may become dispersed naturally, accidental or deliberately and refer to examples. The examples given here are suggestions, but other examples could be used if the </a:t>
            </a:r>
            <a:r>
              <a:rPr lang="en-US" sz="800" dirty="0"/>
              <a:t>trainer </a:t>
            </a:r>
            <a:r>
              <a:rPr lang="en-US" sz="800" kern="1200" dirty="0">
                <a:solidFill>
                  <a:schemeClr val="tx1"/>
                </a:solidFill>
                <a:effectLst/>
                <a:latin typeface="+mn-lt"/>
                <a:ea typeface="+mn-ea"/>
                <a:cs typeface="+mn-cs"/>
              </a:rPr>
              <a:t>finds them more appropriate. Ebola refers to the large West-African outbreak in 2015, but any other disease outbreak could be used. Sverdlovsk refers to an accident in a biological weapons production facility in 1979. And Oregon refers to a deliberate food poisoning in 1984.</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Explain that although production of biological agents may be relatively easy, it may be difficult to stabilize the agents for dispersion. Pr</a:t>
            </a:r>
            <a:r>
              <a:rPr lang="en-US" sz="800" dirty="0">
                <a:solidFill>
                  <a:srgbClr val="FF0000"/>
                </a:solidFill>
              </a:rPr>
              <a:t>ocessing may be needed that minimizes damage </a:t>
            </a:r>
            <a:r>
              <a:rPr lang="en-US" sz="800" dirty="0"/>
              <a:t>to the organisms and allows it to retain its activity when dispersed. This may be particularly challenging for aerial dispersion, e.g. anthrax would require the creation of aerosol </a:t>
            </a:r>
            <a:r>
              <a:rPr lang="en-US" sz="800" dirty="0">
                <a:solidFill>
                  <a:srgbClr val="FF0000"/>
                </a:solidFill>
              </a:rPr>
              <a:t>particles of 1.5 to 5 µm and powders would need to be insulated to prevent aggregation that would hinder dispersion. For this reason, the likely route (for terrorists) is through contamination of objects or food and possibly the use of a human vector.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rgbClr val="FF0000"/>
                </a:solidFill>
                <a:effectLst/>
                <a:latin typeface="+mn-lt"/>
                <a:ea typeface="+mn-ea"/>
                <a:cs typeface="+mn-cs"/>
              </a:rPr>
              <a:t>Another important consideration for biological agents is that some agents may cause a contagious disease (e.g. smallpox, cholera, </a:t>
            </a:r>
            <a:r>
              <a:rPr lang="en-US" sz="800" kern="1200" dirty="0" err="1">
                <a:solidFill>
                  <a:srgbClr val="FF0000"/>
                </a:solidFill>
                <a:effectLst/>
                <a:latin typeface="+mn-lt"/>
                <a:ea typeface="+mn-ea"/>
                <a:cs typeface="+mn-cs"/>
              </a:rPr>
              <a:t>ebola</a:t>
            </a:r>
            <a:r>
              <a:rPr lang="en-US" sz="800" kern="1200" dirty="0">
                <a:solidFill>
                  <a:srgbClr val="FF0000"/>
                </a:solidFill>
                <a:effectLst/>
                <a:latin typeface="+mn-lt"/>
                <a:ea typeface="+mn-ea"/>
                <a:cs typeface="+mn-cs"/>
              </a:rPr>
              <a:t>, plague) which will lead to a</a:t>
            </a:r>
            <a:r>
              <a:rPr lang="en-US" sz="800" kern="1200" baseline="0" dirty="0">
                <a:solidFill>
                  <a:srgbClr val="FF0000"/>
                </a:solidFill>
                <a:effectLst/>
                <a:latin typeface="+mn-lt"/>
                <a:ea typeface="+mn-ea"/>
                <a:cs typeface="+mn-cs"/>
              </a:rPr>
              <a:t> different </a:t>
            </a:r>
            <a:r>
              <a:rPr lang="en-US" sz="800" kern="1200" dirty="0">
                <a:solidFill>
                  <a:srgbClr val="FF0000"/>
                </a:solidFill>
                <a:effectLst/>
                <a:latin typeface="+mn-lt"/>
                <a:ea typeface="+mn-ea"/>
                <a:cs typeface="+mn-cs"/>
              </a:rPr>
              <a:t>dispersion dynamics apart from the initial dissemination (</a:t>
            </a:r>
            <a:r>
              <a:rPr lang="en-US" sz="800" dirty="0">
                <a:solidFill>
                  <a:srgbClr val="FF0000"/>
                </a:solidFill>
              </a:rPr>
              <a:t>issues </a:t>
            </a:r>
            <a:r>
              <a:rPr lang="en-US" sz="800" kern="1200" dirty="0">
                <a:solidFill>
                  <a:srgbClr val="FF0000"/>
                </a:solidFill>
                <a:effectLst/>
                <a:latin typeface="+mn-lt"/>
                <a:ea typeface="+mn-ea"/>
                <a:cs typeface="+mn-cs"/>
              </a:rPr>
              <a:t>for public health experts</a:t>
            </a:r>
            <a:r>
              <a:rPr lang="en-US" sz="800" dirty="0">
                <a:solidFill>
                  <a:srgbClr val="FF0000"/>
                </a:solidFill>
              </a:rPr>
              <a:t>). </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b="1" dirty="0"/>
              <a:t>:</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p>
          <a:p>
            <a:r>
              <a:rPr lang="en-US" sz="800" b="0" kern="1200" dirty="0">
                <a:solidFill>
                  <a:schemeClr val="tx1"/>
                </a:solidFill>
                <a:effectLst/>
                <a:latin typeface="+mn-lt"/>
                <a:ea typeface="+mn-ea"/>
                <a:cs typeface="+mn-cs"/>
              </a:rPr>
              <a:t>CBRN icons: various website show the same image to be freely downloaded and freely usable: obtained from https://www.cleanpng.com/png-weapon-of-mass-destruction-nuclear-weapon-cbrn-def-1434407/</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CBRN icons: various website show the same image to be freely downloaded and freely usable: obtained from https://www.cleanpng.com/png-weapon-of-mass-destruction-nuclear-weapon-cbrn-def-1434407/</a:t>
            </a:r>
          </a:p>
          <a:p>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 Text fragment by RIVM.</a:t>
            </a:r>
          </a:p>
        </p:txBody>
      </p:sp>
    </p:spTree>
    <p:extLst>
      <p:ext uri="{BB962C8B-B14F-4D97-AF65-F5344CB8AC3E}">
        <p14:creationId xmlns:p14="http://schemas.microsoft.com/office/powerpoint/2010/main" val="37093646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2 CBRN basics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summarize </a:t>
            </a:r>
            <a:r>
              <a:rPr lang="en-US" sz="800" b="0" kern="1200" dirty="0">
                <a:solidFill>
                  <a:schemeClr val="tx1"/>
                </a:solidFill>
                <a:effectLst/>
                <a:latin typeface="+mn-lt"/>
                <a:ea typeface="+mn-ea"/>
                <a:cs typeface="+mn-cs"/>
              </a:rPr>
              <a:t>the different routes of dispersion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2.2.2 Dispersion of CBRN agents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kern="1200" dirty="0">
                <a:solidFill>
                  <a:schemeClr val="tx1"/>
                </a:solidFill>
                <a:effectLst/>
                <a:latin typeface="+mn-lt"/>
                <a:ea typeface="+mn-ea"/>
                <a:cs typeface="+mn-cs"/>
              </a:rPr>
              <a:t>Dispersion of R or N materials I</a:t>
            </a:r>
            <a:endParaRPr lang="nl-NL"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a:t>
            </a:r>
            <a:r>
              <a:rPr lang="en-US" sz="800" kern="1200" dirty="0">
                <a:solidFill>
                  <a:schemeClr val="tx1"/>
                </a:solidFill>
                <a:effectLst/>
                <a:latin typeface="+mn-lt"/>
                <a:ea typeface="+mn-ea"/>
                <a:cs typeface="+mn-cs"/>
              </a:rPr>
              <a:t> After these slides the trainees </a:t>
            </a:r>
            <a:r>
              <a:rPr lang="en-US" sz="800" dirty="0"/>
              <a:t>can </a:t>
            </a:r>
            <a:r>
              <a:rPr lang="en-US" sz="800" kern="1200" dirty="0">
                <a:solidFill>
                  <a:schemeClr val="tx1"/>
                </a:solidFill>
                <a:effectLst/>
                <a:latin typeface="+mn-lt"/>
                <a:ea typeface="+mn-ea"/>
                <a:cs typeface="+mn-cs"/>
              </a:rPr>
              <a:t>recognize some properties of accidental dispersion of RN materials</a:t>
            </a:r>
            <a:r>
              <a:rPr lang="en-US" sz="800" dirty="0"/>
              <a:t>.</a:t>
            </a:r>
            <a:r>
              <a:rPr lang="en-US" sz="800" kern="1200" dirty="0">
                <a:solidFill>
                  <a:schemeClr val="tx1"/>
                </a:solidFill>
                <a:effectLst/>
                <a:latin typeface="+mn-lt"/>
                <a:ea typeface="+mn-ea"/>
                <a:cs typeface="+mn-cs"/>
              </a:rPr>
              <a:t>  </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a:t>
            </a:r>
            <a:endParaRPr lang="en-US" sz="800" b="0" kern="1200" dirty="0">
              <a:solidFill>
                <a:schemeClr val="tx1"/>
              </a:solidFill>
              <a:effectLst/>
              <a:latin typeface="+mn-lt"/>
              <a:ea typeface="+mn-ea"/>
              <a:cs typeface="+mn-cs"/>
            </a:endParaRPr>
          </a:p>
          <a:p>
            <a:r>
              <a:rPr lang="en-US" sz="800" b="0" kern="1200" dirty="0">
                <a:solidFill>
                  <a:schemeClr val="tx1"/>
                </a:solidFill>
                <a:effectLst/>
                <a:latin typeface="+mn-lt"/>
                <a:ea typeface="+mn-ea"/>
                <a:cs typeface="+mn-cs"/>
              </a:rPr>
              <a:t>Discuss two examples</a:t>
            </a:r>
            <a:r>
              <a:rPr lang="en-US" sz="800" dirty="0"/>
              <a:t>:</a:t>
            </a:r>
            <a:endParaRPr lang="en-US" sz="800" b="0" kern="1200" dirty="0">
              <a:solidFill>
                <a:schemeClr val="tx1"/>
              </a:solidFill>
              <a:effectLst/>
              <a:latin typeface="+mn-lt"/>
              <a:ea typeface="+mn-ea"/>
              <a:cs typeface="+mn-cs"/>
            </a:endParaRPr>
          </a:p>
          <a:p>
            <a:endParaRPr lang="en-US" sz="800" b="0" kern="1200" dirty="0">
              <a:solidFill>
                <a:schemeClr val="tx1"/>
              </a:solidFill>
              <a:effectLst/>
              <a:latin typeface="+mn-lt"/>
              <a:ea typeface="+mn-ea"/>
              <a:cs typeface="+mn-cs"/>
            </a:endParaRPr>
          </a:p>
          <a:p>
            <a:r>
              <a:rPr lang="en-US" sz="800" b="0" kern="1200" dirty="0">
                <a:solidFill>
                  <a:schemeClr val="tx1"/>
                </a:solidFill>
                <a:effectLst/>
                <a:latin typeface="+mn-lt"/>
                <a:ea typeface="+mn-ea"/>
                <a:cs typeface="+mn-cs"/>
              </a:rPr>
              <a:t>1) A big earthquake followed by a tsunami in Japan happened on  March 11th, 2011. Especially, the tsunami damaged the Nuclear Power Plants at Fukushima II. Within the next few days, nuclear material </a:t>
            </a:r>
            <a:r>
              <a:rPr lang="en-US" sz="800" kern="1200" dirty="0">
                <a:solidFill>
                  <a:schemeClr val="tx1"/>
                </a:solidFill>
                <a:effectLst/>
                <a:latin typeface="+mn-lt"/>
                <a:ea typeface="+mn-ea"/>
                <a:cs typeface="+mn-cs"/>
              </a:rPr>
              <a:t>released into the air </a:t>
            </a:r>
            <a:r>
              <a:rPr lang="en-US" sz="800" dirty="0"/>
              <a:t>was </a:t>
            </a:r>
            <a:r>
              <a:rPr lang="en-US" sz="800" kern="1200" dirty="0">
                <a:solidFill>
                  <a:schemeClr val="tx1"/>
                </a:solidFill>
                <a:effectLst/>
                <a:latin typeface="+mn-lt"/>
                <a:ea typeface="+mn-ea"/>
                <a:cs typeface="+mn-cs"/>
              </a:rPr>
              <a:t>dispersed and deposited on the ground, sea, ships. </a:t>
            </a:r>
            <a:r>
              <a:rPr lang="en-US" sz="800" dirty="0"/>
              <a:t>During the </a:t>
            </a:r>
            <a:r>
              <a:rPr lang="en-US" sz="800" kern="1200" dirty="0">
                <a:solidFill>
                  <a:schemeClr val="tx1"/>
                </a:solidFill>
                <a:effectLst/>
                <a:latin typeface="+mn-lt"/>
                <a:ea typeface="+mn-ea"/>
                <a:cs typeface="+mn-cs"/>
              </a:rPr>
              <a:t>passage of </a:t>
            </a:r>
            <a:r>
              <a:rPr lang="en-US" sz="800" dirty="0"/>
              <a:t>such </a:t>
            </a:r>
            <a:r>
              <a:rPr lang="en-US" sz="800" kern="1200" dirty="0">
                <a:solidFill>
                  <a:schemeClr val="tx1"/>
                </a:solidFill>
                <a:effectLst/>
                <a:latin typeface="+mn-lt"/>
                <a:ea typeface="+mn-ea"/>
                <a:cs typeface="+mn-cs"/>
              </a:rPr>
              <a:t>a cloud</a:t>
            </a:r>
            <a:r>
              <a:rPr lang="en-US" sz="800" dirty="0"/>
              <a:t>,</a:t>
            </a:r>
            <a:r>
              <a:rPr lang="en-US" sz="800" kern="1200" dirty="0">
                <a:solidFill>
                  <a:schemeClr val="tx1"/>
                </a:solidFill>
                <a:effectLst/>
                <a:latin typeface="+mn-lt"/>
                <a:ea typeface="+mn-ea"/>
                <a:cs typeface="+mn-cs"/>
              </a:rPr>
              <a:t> people are exposed to external radiation from the cloud and inhalation of the radioactive material of </a:t>
            </a:r>
            <a:r>
              <a:rPr lang="en-US" sz="800" dirty="0"/>
              <a:t>the </a:t>
            </a:r>
            <a:r>
              <a:rPr lang="en-US" sz="800" kern="1200" dirty="0">
                <a:solidFill>
                  <a:schemeClr val="tx1"/>
                </a:solidFill>
                <a:effectLst/>
                <a:latin typeface="+mn-lt"/>
                <a:ea typeface="+mn-ea"/>
                <a:cs typeface="+mn-cs"/>
              </a:rPr>
              <a:t>cloud. After </a:t>
            </a:r>
            <a:r>
              <a:rPr lang="en-US" sz="800" dirty="0"/>
              <a:t>its </a:t>
            </a:r>
            <a:r>
              <a:rPr lang="en-US" sz="800" kern="1200" dirty="0">
                <a:solidFill>
                  <a:schemeClr val="tx1"/>
                </a:solidFill>
                <a:effectLst/>
                <a:latin typeface="+mn-lt"/>
                <a:ea typeface="+mn-ea"/>
                <a:cs typeface="+mn-cs"/>
              </a:rPr>
              <a:t>passage, people can be exposed to external radiation from deposited material. Uptake by crops and livestock can lead to ingestion of RN materials later on</a:t>
            </a:r>
            <a:r>
              <a:rPr lang="en-US" sz="800" dirty="0"/>
              <a:t>.</a:t>
            </a:r>
            <a:endParaRPr lang="en-US" sz="800" kern="1200" dirty="0">
              <a:solidFill>
                <a:schemeClr val="tx1"/>
              </a:solidFill>
              <a:effectLst/>
              <a:latin typeface="+mn-lt"/>
              <a:ea typeface="+mn-ea"/>
              <a:cs typeface="+mn-cs"/>
            </a:endParaRPr>
          </a:p>
          <a:p>
            <a:endParaRPr lang="en-US" sz="800" b="0" kern="1200" dirty="0">
              <a:solidFill>
                <a:schemeClr val="tx1"/>
              </a:solidFill>
              <a:effectLst/>
              <a:latin typeface="+mn-lt"/>
              <a:ea typeface="+mn-ea"/>
              <a:cs typeface="+mn-cs"/>
            </a:endParaRPr>
          </a:p>
          <a:p>
            <a:r>
              <a:rPr lang="en-US" sz="800" b="0" kern="1200" dirty="0">
                <a:solidFill>
                  <a:schemeClr val="tx1"/>
                </a:solidFill>
                <a:effectLst/>
                <a:latin typeface="+mn-lt"/>
                <a:ea typeface="+mn-ea"/>
                <a:cs typeface="+mn-cs"/>
              </a:rPr>
              <a:t>2) Explain that radioactive materials are used in industry, research, medical environments and that it is possible that these materials are dispersed accidently</a:t>
            </a:r>
            <a:r>
              <a:rPr lang="en-US" sz="800" dirty="0"/>
              <a:t>. </a:t>
            </a:r>
            <a:r>
              <a:rPr lang="en-US" sz="800" b="0" kern="1200" dirty="0">
                <a:solidFill>
                  <a:schemeClr val="tx1"/>
                </a:solidFill>
                <a:effectLst/>
                <a:latin typeface="+mn-lt"/>
                <a:ea typeface="+mn-ea"/>
                <a:cs typeface="+mn-cs"/>
              </a:rPr>
              <a:t>A severe incident happened in </a:t>
            </a:r>
            <a:r>
              <a:rPr lang="en-US" sz="800" b="0" kern="1200" dirty="0" err="1">
                <a:solidFill>
                  <a:schemeClr val="tx1"/>
                </a:solidFill>
                <a:effectLst/>
                <a:latin typeface="+mn-lt"/>
                <a:ea typeface="+mn-ea"/>
                <a:cs typeface="+mn-cs"/>
              </a:rPr>
              <a:t>Goiana</a:t>
            </a:r>
            <a:r>
              <a:rPr lang="en-US" sz="800" b="0" kern="1200" dirty="0">
                <a:solidFill>
                  <a:schemeClr val="tx1"/>
                </a:solidFill>
                <a:effectLst/>
                <a:latin typeface="+mn-lt"/>
                <a:ea typeface="+mn-ea"/>
                <a:cs typeface="+mn-cs"/>
              </a:rPr>
              <a:t> , Brazil in 1987. A strong Cs-137 source </a:t>
            </a:r>
            <a:r>
              <a:rPr lang="en-US" sz="800" dirty="0"/>
              <a:t>was dispersed (</a:t>
            </a:r>
            <a:r>
              <a:rPr lang="en-US" sz="800" b="0" kern="1200" dirty="0">
                <a:solidFill>
                  <a:schemeClr val="tx1"/>
                </a:solidFill>
                <a:effectLst/>
                <a:latin typeface="+mn-lt"/>
                <a:ea typeface="+mn-ea"/>
                <a:cs typeface="+mn-cs"/>
              </a:rPr>
              <a:t>from a closed </a:t>
            </a:r>
            <a:r>
              <a:rPr lang="en-US" sz="800" dirty="0"/>
              <a:t>source) when a partially </a:t>
            </a:r>
            <a:r>
              <a:rPr lang="en-US" sz="800" b="0" kern="1200" dirty="0">
                <a:solidFill>
                  <a:schemeClr val="tx1"/>
                </a:solidFill>
                <a:effectLst/>
                <a:latin typeface="+mn-lt"/>
                <a:ea typeface="+mn-ea"/>
                <a:cs typeface="+mn-cs"/>
              </a:rPr>
              <a:t>demolished radiotherapy hospital was found by locals looking for scrap metal to sell. They didn’t know the material was radioactive. They were intrigued by the blue glow when they opened the source container and showed it to friends and family. Several people got ill after being exposed and eventually four people died in the incident. </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b="1" dirty="0"/>
              <a:t>:</a:t>
            </a:r>
            <a:r>
              <a:rPr lang="en-US" sz="800" i="0" kern="1200" dirty="0">
                <a:solidFill>
                  <a:schemeClr val="tx1"/>
                </a:solidFill>
                <a:effectLst/>
                <a:latin typeface="+mn-lt"/>
                <a:ea typeface="+mn-ea"/>
                <a:cs typeface="+mn-cs"/>
              </a:rPr>
              <a:t> </a:t>
            </a:r>
            <a:r>
              <a:rPr lang="en-US" sz="800" b="0" i="0" u="none" strike="noStrike" kern="1200" dirty="0">
                <a:solidFill>
                  <a:schemeClr val="tx1"/>
                </a:solidFill>
                <a:effectLst/>
                <a:latin typeface="+mn-lt"/>
                <a:ea typeface="+mn-ea"/>
                <a:cs typeface="+mn-cs"/>
              </a:rPr>
              <a:t>Japanese government reported lung cancer death: </a:t>
            </a:r>
            <a:r>
              <a:rPr lang="en-US" sz="800" b="0" i="0" u="none" strike="noStrike" kern="1200" dirty="0">
                <a:solidFill>
                  <a:schemeClr val="tx1"/>
                </a:solidFill>
                <a:effectLst/>
                <a:latin typeface="+mn-lt"/>
                <a:ea typeface="+mn-ea"/>
                <a:cs typeface="+mn-cs"/>
                <a:hlinkClick r:id="rId3"/>
              </a:rPr>
              <a:t>https://www.bbc.co.uk/news/world-asia-45423575</a:t>
            </a:r>
            <a:endParaRPr lang="en-US" sz="800" b="0" kern="1200" dirty="0">
              <a:solidFill>
                <a:schemeClr val="tx1"/>
              </a:solidFill>
              <a:effectLst/>
              <a:latin typeface="+mn-lt"/>
              <a:ea typeface="+mn-ea"/>
              <a:cs typeface="+mn-cs"/>
            </a:endParaRPr>
          </a:p>
          <a:p>
            <a:r>
              <a:rPr lang="en-US" sz="800" b="0" kern="1200" dirty="0">
                <a:solidFill>
                  <a:schemeClr val="tx1"/>
                </a:solidFill>
                <a:effectLst/>
                <a:latin typeface="+mn-lt"/>
                <a:ea typeface="+mn-ea"/>
                <a:cs typeface="+mn-cs"/>
              </a:rPr>
              <a:t>https://todayinhistory.blog/2018/09/13/september-13-1987-things-that-glow/ (</a:t>
            </a:r>
            <a:r>
              <a:rPr lang="en-US" sz="800" b="0" kern="1200" dirty="0" err="1">
                <a:solidFill>
                  <a:schemeClr val="tx1"/>
                </a:solidFill>
                <a:effectLst/>
                <a:latin typeface="+mn-lt"/>
                <a:ea typeface="+mn-ea"/>
                <a:cs typeface="+mn-cs"/>
              </a:rPr>
              <a:t>Goiana</a:t>
            </a:r>
            <a:r>
              <a:rPr lang="en-US" sz="800" b="0" kern="1200" dirty="0">
                <a:solidFill>
                  <a:schemeClr val="tx1"/>
                </a:solidFill>
                <a:effectLst/>
                <a:latin typeface="+mn-lt"/>
                <a:ea typeface="+mn-ea"/>
                <a:cs typeface="+mn-cs"/>
              </a:rPr>
              <a:t> incident)</a:t>
            </a:r>
            <a:endParaRPr lang="en-US" sz="800" b="1"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p>
          <a:p>
            <a:r>
              <a:rPr lang="en-US" sz="800" b="0" kern="1200" dirty="0">
                <a:solidFill>
                  <a:schemeClr val="tx1"/>
                </a:solidFill>
                <a:effectLst/>
                <a:latin typeface="+mn-lt"/>
                <a:ea typeface="+mn-ea"/>
                <a:cs typeface="+mn-cs"/>
              </a:rPr>
              <a:t>CBRN icons: various website show the same image to be freely downloaded and freely usable: obtained from https://www.cleanpng.com/png-weapon-of-mass-destruction-nuclear-weapon-cbrn-def-1434407/</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CBRN icons: various website show the same image to be freely downloaded and freely usable: obtained from https://www.cleanpng.com/png-weapon-of-mass-destruction-nuclear-weapon-cbrn-def-1434407/</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 Text fragment by RIVM. definitions from EU-</a:t>
            </a:r>
            <a:r>
              <a:rPr lang="en-US" sz="800" b="0" kern="1200" dirty="0" err="1">
                <a:solidFill>
                  <a:schemeClr val="tx1"/>
                </a:solidFill>
                <a:effectLst/>
                <a:latin typeface="+mn-lt"/>
                <a:ea typeface="+mn-ea"/>
                <a:cs typeface="+mn-cs"/>
              </a:rPr>
              <a:t>CBRNe</a:t>
            </a:r>
            <a:r>
              <a:rPr lang="en-US" sz="800" b="0" kern="1200" dirty="0">
                <a:solidFill>
                  <a:schemeClr val="tx1"/>
                </a:solidFill>
                <a:effectLst/>
                <a:latin typeface="+mn-lt"/>
                <a:ea typeface="+mn-ea"/>
                <a:cs typeface="+mn-cs"/>
              </a:rPr>
              <a:t> glossary</a:t>
            </a:r>
          </a:p>
        </p:txBody>
      </p:sp>
    </p:spTree>
    <p:extLst>
      <p:ext uri="{BB962C8B-B14F-4D97-AF65-F5344CB8AC3E}">
        <p14:creationId xmlns:p14="http://schemas.microsoft.com/office/powerpoint/2010/main" val="34784125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2 CBRN basics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summarize </a:t>
            </a:r>
            <a:r>
              <a:rPr lang="en-US" sz="800" b="0" kern="1200" dirty="0">
                <a:solidFill>
                  <a:schemeClr val="tx1"/>
                </a:solidFill>
                <a:effectLst/>
                <a:latin typeface="+mn-lt"/>
                <a:ea typeface="+mn-ea"/>
                <a:cs typeface="+mn-cs"/>
              </a:rPr>
              <a:t>the different routes of dispersion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2.2.2 Dispersion of CBRN agents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kern="1200" dirty="0">
                <a:solidFill>
                  <a:schemeClr val="tx1"/>
                </a:solidFill>
                <a:effectLst/>
                <a:latin typeface="+mn-lt"/>
                <a:ea typeface="+mn-ea"/>
                <a:cs typeface="+mn-cs"/>
              </a:rPr>
              <a:t>Dispersion of R or N materials II</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Result</a:t>
            </a:r>
            <a:r>
              <a:rPr lang="en-US" sz="800" b="1" dirty="0"/>
              <a:t>:</a:t>
            </a:r>
            <a:r>
              <a:rPr lang="en-US" sz="800" kern="1200" dirty="0">
                <a:solidFill>
                  <a:schemeClr val="tx1"/>
                </a:solidFill>
                <a:effectLst/>
                <a:latin typeface="+mn-lt"/>
                <a:ea typeface="+mn-ea"/>
                <a:cs typeface="+mn-cs"/>
              </a:rPr>
              <a:t> After these slides the trainees </a:t>
            </a:r>
            <a:r>
              <a:rPr lang="en-US" sz="800" dirty="0"/>
              <a:t>can </a:t>
            </a:r>
            <a:r>
              <a:rPr lang="en-US" sz="800" kern="1200" dirty="0">
                <a:solidFill>
                  <a:schemeClr val="tx1"/>
                </a:solidFill>
                <a:effectLst/>
                <a:latin typeface="+mn-lt"/>
                <a:ea typeface="+mn-ea"/>
                <a:cs typeface="+mn-cs"/>
              </a:rPr>
              <a:t>recognize some properties of deliberate dispersion of RN materials</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a:t>
            </a:r>
            <a:r>
              <a:rPr lang="en-US" sz="800" b="0" kern="1200" dirty="0">
                <a:solidFill>
                  <a:schemeClr val="tx1"/>
                </a:solidFill>
                <a:effectLst/>
                <a:latin typeface="+mn-lt"/>
                <a:ea typeface="+mn-ea"/>
                <a:cs typeface="+mn-cs"/>
              </a:rPr>
              <a:t> </a:t>
            </a:r>
          </a:p>
          <a:p>
            <a:pPr marL="171450" indent="-171450">
              <a:buFont typeface="Arial" panose="020B0604020202020204" pitchFamily="34" charset="0"/>
              <a:buChar char="•"/>
            </a:pPr>
            <a:r>
              <a:rPr lang="en-US" sz="800" b="0" kern="1200" dirty="0">
                <a:solidFill>
                  <a:schemeClr val="tx1"/>
                </a:solidFill>
                <a:effectLst/>
                <a:latin typeface="+mn-lt"/>
                <a:ea typeface="+mn-ea"/>
                <a:cs typeface="+mn-cs"/>
              </a:rPr>
              <a:t>Explain the differences in scale of dispersion of the three examples of deliberate release. It can range from worldwide contamination (nuclear fall out from above ground bomb testing) to a small contamination following detonation of a dirty bomb </a:t>
            </a:r>
            <a:r>
              <a:rPr lang="en-US" sz="800" dirty="0"/>
              <a:t>of </a:t>
            </a:r>
            <a:r>
              <a:rPr lang="en-US" sz="800" b="0" kern="1200" dirty="0">
                <a:solidFill>
                  <a:schemeClr val="tx1"/>
                </a:solidFill>
                <a:effectLst/>
                <a:latin typeface="+mn-lt"/>
                <a:ea typeface="+mn-ea"/>
                <a:cs typeface="+mn-cs"/>
              </a:rPr>
              <a:t>one person. Dependent on the scenario, additional hot spots may be present, as was the case with Litvinenko </a:t>
            </a:r>
            <a:r>
              <a:rPr lang="en-US" sz="800" dirty="0"/>
              <a:t>case </a:t>
            </a:r>
            <a:r>
              <a:rPr lang="en-US" sz="800" b="0" kern="1200" dirty="0">
                <a:solidFill>
                  <a:schemeClr val="tx1"/>
                </a:solidFill>
                <a:effectLst/>
                <a:latin typeface="+mn-lt"/>
                <a:ea typeface="+mn-ea"/>
                <a:cs typeface="+mn-cs"/>
              </a:rPr>
              <a:t>in downtown London</a:t>
            </a:r>
            <a:r>
              <a:rPr lang="en-US" sz="800" dirty="0"/>
              <a:t>, 2006</a:t>
            </a:r>
            <a:r>
              <a:rPr lang="en-US" sz="800" b="0" kern="1200" dirty="0">
                <a:solidFill>
                  <a:schemeClr val="tx1"/>
                </a:solidFill>
                <a:effectLst/>
                <a:latin typeface="+mn-lt"/>
                <a:ea typeface="+mn-ea"/>
                <a:cs typeface="+mn-cs"/>
              </a:rPr>
              <a:t>.</a:t>
            </a:r>
          </a:p>
          <a:p>
            <a:pPr marL="171450" indent="-171450">
              <a:buFont typeface="Arial" panose="020B0604020202020204" pitchFamily="34" charset="0"/>
              <a:buChar char="•"/>
            </a:pPr>
            <a:r>
              <a:rPr lang="en-US" sz="800" b="0" kern="1200" dirty="0">
                <a:solidFill>
                  <a:schemeClr val="tx1"/>
                </a:solidFill>
                <a:effectLst/>
                <a:latin typeface="+mn-lt"/>
                <a:ea typeface="+mn-ea"/>
                <a:cs typeface="+mn-cs"/>
              </a:rPr>
              <a:t>Note that the main goal of a dirty bomb is to cause panic, while the subsequent contamination is not likely to have a significant health effect owing to radiation. </a:t>
            </a:r>
          </a:p>
          <a:p>
            <a:pPr marL="171450" indent="-171450">
              <a:buFont typeface="Arial" panose="020B0604020202020204" pitchFamily="34" charset="0"/>
              <a:buChar char="•"/>
            </a:pPr>
            <a:r>
              <a:rPr lang="en-US" sz="800" b="0" kern="1200" dirty="0">
                <a:solidFill>
                  <a:schemeClr val="tx1"/>
                </a:solidFill>
                <a:effectLst/>
                <a:latin typeface="+mn-lt"/>
                <a:ea typeface="+mn-ea"/>
                <a:cs typeface="+mn-cs"/>
              </a:rPr>
              <a:t>The main purpose of a nuclear detonation lies in its destructive force of the blast, and not so much in the dispersion of radioactive material. Although it is a severe amount and </a:t>
            </a:r>
            <a:r>
              <a:rPr lang="en-US" sz="800" dirty="0"/>
              <a:t>causes </a:t>
            </a:r>
            <a:r>
              <a:rPr lang="en-US" sz="800" b="0" kern="1200" dirty="0">
                <a:solidFill>
                  <a:schemeClr val="tx1"/>
                </a:solidFill>
                <a:effectLst/>
                <a:latin typeface="+mn-lt"/>
                <a:ea typeface="+mn-ea"/>
                <a:cs typeface="+mn-cs"/>
              </a:rPr>
              <a:t>radiation victims (short-term and long-term)</a:t>
            </a:r>
          </a:p>
          <a:p>
            <a:pPr marL="171450" indent="-171450">
              <a:buFont typeface="Arial" panose="020B0604020202020204" pitchFamily="34" charset="0"/>
              <a:buChar char="•"/>
            </a:pPr>
            <a:endParaRPr lang="en-US" sz="800" dirty="0"/>
          </a:p>
          <a:p>
            <a:pPr>
              <a:defRPr/>
            </a:pPr>
            <a:r>
              <a:rPr lang="en-US" sz="800" b="1" i="0" kern="1200" dirty="0">
                <a:solidFill>
                  <a:schemeClr val="tx1"/>
                </a:solidFill>
                <a:effectLst/>
                <a:latin typeface="+mn-lt"/>
                <a:ea typeface="+mn-ea"/>
                <a:cs typeface="+mn-cs"/>
              </a:rPr>
              <a:t>References for additional information</a:t>
            </a:r>
            <a:r>
              <a:rPr lang="en-US" sz="800" b="1" dirty="0"/>
              <a:t>:</a:t>
            </a:r>
          </a:p>
          <a:p>
            <a:r>
              <a:rPr lang="en-US" sz="800" b="1" kern="1200" dirty="0">
                <a:solidFill>
                  <a:schemeClr val="tx1"/>
                </a:solidFill>
                <a:effectLst/>
                <a:latin typeface="+mn-lt"/>
                <a:ea typeface="+mn-ea"/>
                <a:cs typeface="+mn-cs"/>
              </a:rPr>
              <a:t>Depicted illustration:</a:t>
            </a:r>
          </a:p>
          <a:p>
            <a:r>
              <a:rPr lang="en-US" sz="800" b="0" kern="1200" dirty="0">
                <a:solidFill>
                  <a:schemeClr val="tx1"/>
                </a:solidFill>
                <a:effectLst/>
                <a:latin typeface="+mn-lt"/>
                <a:ea typeface="+mn-ea"/>
                <a:cs typeface="+mn-cs"/>
              </a:rPr>
              <a:t>CBRN icons: various website show the same image to be freely downloaded and freely usable: obtained from https://www.cleanpng.com/png-weapon-of-mass-destruction-nuclear-weapon-cbrn-def-1434407/</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CBRN icons: various website show the same image to be freely downloaded and freely usable: obtained from https://www.cleanpng.com/png-weapon-of-mass-destruction-nuclear-weapon-cbrn-def-1434407/</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 Text fragment by RIVM. definitions from EU-</a:t>
            </a:r>
            <a:r>
              <a:rPr lang="en-US" sz="800" b="0" kern="1200" dirty="0" err="1">
                <a:solidFill>
                  <a:schemeClr val="tx1"/>
                </a:solidFill>
                <a:effectLst/>
                <a:latin typeface="+mn-lt"/>
                <a:ea typeface="+mn-ea"/>
                <a:cs typeface="+mn-cs"/>
              </a:rPr>
              <a:t>CBRNe</a:t>
            </a:r>
            <a:r>
              <a:rPr lang="en-US" sz="800" b="0" kern="1200" dirty="0">
                <a:solidFill>
                  <a:schemeClr val="tx1"/>
                </a:solidFill>
                <a:effectLst/>
                <a:latin typeface="+mn-lt"/>
                <a:ea typeface="+mn-ea"/>
                <a:cs typeface="+mn-cs"/>
              </a:rPr>
              <a:t> glossary</a:t>
            </a:r>
          </a:p>
        </p:txBody>
      </p:sp>
    </p:spTree>
    <p:extLst>
      <p:ext uri="{BB962C8B-B14F-4D97-AF65-F5344CB8AC3E}">
        <p14:creationId xmlns:p14="http://schemas.microsoft.com/office/powerpoint/2010/main" val="23826367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2 CBRN basics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summarize </a:t>
            </a:r>
            <a:r>
              <a:rPr lang="en-US" sz="800" b="0" kern="1200" dirty="0">
                <a:solidFill>
                  <a:schemeClr val="tx1"/>
                </a:solidFill>
                <a:effectLst/>
                <a:latin typeface="+mn-lt"/>
                <a:ea typeface="+mn-ea"/>
                <a:cs typeface="+mn-cs"/>
              </a:rPr>
              <a:t>the different routes of dispersion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2.2.2 Dispersion of CBRN agents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Take home message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a:t>
            </a:r>
            <a:r>
              <a:rPr lang="en-US" sz="800" b="1"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 trainees are made aware of various </a:t>
            </a:r>
            <a:r>
              <a:rPr lang="en-US" sz="800" dirty="0"/>
              <a:t>routes </a:t>
            </a:r>
            <a:r>
              <a:rPr lang="en-US" sz="800" kern="1200" dirty="0">
                <a:solidFill>
                  <a:schemeClr val="tx1"/>
                </a:solidFill>
                <a:effectLst/>
                <a:latin typeface="+mn-lt"/>
                <a:ea typeface="+mn-ea"/>
                <a:cs typeface="+mn-cs"/>
              </a:rPr>
              <a:t>of dispersion of CBRN agents and materials.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i="0" kern="1200" dirty="0">
                <a:solidFill>
                  <a:schemeClr val="tx1"/>
                </a:solidFill>
                <a:effectLst/>
                <a:latin typeface="+mn-lt"/>
                <a:ea typeface="+mn-ea"/>
                <a:cs typeface="+mn-cs"/>
              </a:rPr>
              <a:t>In general, the take home message is that the impact of dispersion differs between CBRN agents, and that inhalation is the principal exposure hazard.</a:t>
            </a:r>
            <a:endParaRPr lang="en-US" sz="800" b="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a:defRPr/>
            </a:pPr>
            <a:r>
              <a:rPr lang="en-US" sz="800" b="1" i="0" kern="1200" dirty="0">
                <a:solidFill>
                  <a:schemeClr val="tx1"/>
                </a:solidFill>
                <a:effectLst/>
                <a:latin typeface="+mn-lt"/>
                <a:ea typeface="+mn-ea"/>
                <a:cs typeface="+mn-cs"/>
              </a:rPr>
              <a:t>References for additional information</a:t>
            </a:r>
            <a:r>
              <a:rPr lang="en-US" sz="800" b="1" dirty="0"/>
              <a:t>:</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a:t>
            </a:r>
            <a:endParaRPr lang="en-GB" sz="800" dirty="0"/>
          </a:p>
        </p:txBody>
      </p:sp>
    </p:spTree>
    <p:extLst>
      <p:ext uri="{BB962C8B-B14F-4D97-AF65-F5344CB8AC3E}">
        <p14:creationId xmlns:p14="http://schemas.microsoft.com/office/powerpoint/2010/main" val="40148322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2 CBRN basics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summarize </a:t>
            </a:r>
            <a:r>
              <a:rPr lang="en-US" sz="800" b="0" kern="1200" dirty="0">
                <a:solidFill>
                  <a:schemeClr val="tx1"/>
                </a:solidFill>
                <a:effectLst/>
                <a:latin typeface="+mn-lt"/>
                <a:ea typeface="+mn-ea"/>
                <a:cs typeface="+mn-cs"/>
              </a:rPr>
              <a:t>the different routes of dispersion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2.2.2 Dispersion of CBRN agents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thank you for your attention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a:t>
            </a:r>
            <a:r>
              <a:rPr lang="en-US" sz="800" b="0" kern="1200" dirty="0">
                <a:solidFill>
                  <a:schemeClr val="tx1"/>
                </a:solidFill>
                <a:effectLst/>
                <a:latin typeface="+mn-lt"/>
                <a:ea typeface="+mn-ea"/>
                <a:cs typeface="+mn-cs"/>
              </a:rPr>
              <a:t> trainees and trainer wrap up this part of the curriculum and can </a:t>
            </a:r>
            <a:r>
              <a:rPr lang="en-US" sz="800" dirty="0"/>
              <a:t>move to </a:t>
            </a:r>
            <a:r>
              <a:rPr lang="en-US" sz="800" b="0" kern="1200" dirty="0">
                <a:solidFill>
                  <a:schemeClr val="tx1"/>
                </a:solidFill>
                <a:effectLst/>
                <a:latin typeface="+mn-lt"/>
                <a:ea typeface="+mn-ea"/>
                <a:cs typeface="+mn-cs"/>
              </a:rPr>
              <a:t>the next topic</a:t>
            </a:r>
            <a:r>
              <a:rPr lang="en-US" sz="800" dirty="0"/>
              <a:t>. </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0" kern="1200" dirty="0">
                <a:solidFill>
                  <a:schemeClr val="tx1"/>
                </a:solidFill>
                <a:effectLst/>
                <a:latin typeface="+mn-lt"/>
                <a:ea typeface="+mn-ea"/>
                <a:cs typeface="+mn-cs"/>
              </a:rPr>
              <a:t> Time for questions or remarks</a:t>
            </a:r>
          </a:p>
          <a:p>
            <a:endParaRPr lang="en-US" sz="800" b="1" kern="1200" dirty="0">
              <a:solidFill>
                <a:schemeClr val="tx1"/>
              </a:solidFill>
              <a:effectLst/>
              <a:latin typeface="+mn-lt"/>
              <a:ea typeface="+mn-ea"/>
              <a:cs typeface="+mn-cs"/>
            </a:endParaRPr>
          </a:p>
          <a:p>
            <a:pPr>
              <a:defRPr/>
            </a:pPr>
            <a:r>
              <a:rPr lang="en-US" sz="800" b="1" i="0" kern="1200" dirty="0">
                <a:solidFill>
                  <a:schemeClr val="tx1"/>
                </a:solidFill>
                <a:effectLst/>
                <a:latin typeface="+mn-lt"/>
                <a:ea typeface="+mn-ea"/>
                <a:cs typeface="+mn-cs"/>
              </a:rPr>
              <a:t>References for additional information</a:t>
            </a:r>
            <a:r>
              <a:rPr lang="en-US" sz="800" b="1" dirty="0"/>
              <a:t>:</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t>
            </a:r>
            <a:r>
              <a:rPr lang="en-US" sz="800" b="1" kern="1200">
                <a:solidFill>
                  <a:schemeClr val="tx1"/>
                </a:solidFill>
                <a:effectLst/>
                <a:latin typeface="+mn-lt"/>
                <a:ea typeface="+mn-ea"/>
                <a:cs typeface="+mn-cs"/>
              </a:rPr>
              <a:t>&amp;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8625343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2 CBRN basics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summarize </a:t>
            </a:r>
            <a:r>
              <a:rPr lang="en-US" sz="800" b="0" kern="1200" dirty="0">
                <a:solidFill>
                  <a:schemeClr val="tx1"/>
                </a:solidFill>
                <a:effectLst/>
                <a:latin typeface="+mn-lt"/>
                <a:ea typeface="+mn-ea"/>
                <a:cs typeface="+mn-cs"/>
              </a:rPr>
              <a:t>the different routes of dispersion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2.2.2 Dispersion of CBRN agents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 learning objective </a:t>
            </a:r>
          </a:p>
          <a:p>
            <a:r>
              <a:rPr lang="en-US" sz="800" b="1" kern="1200" dirty="0">
                <a:solidFill>
                  <a:schemeClr val="tx1"/>
                </a:solidFill>
                <a:effectLst/>
                <a:latin typeface="+mn-lt"/>
                <a:ea typeface="+mn-ea"/>
                <a:cs typeface="+mn-cs"/>
              </a:rPr>
              <a:t>Result</a:t>
            </a:r>
            <a:r>
              <a:rPr lang="en-US" sz="800" b="1" dirty="0"/>
              <a:t>:</a:t>
            </a:r>
            <a:r>
              <a:rPr lang="en-US" sz="800" dirty="0"/>
              <a:t> </a:t>
            </a:r>
            <a:r>
              <a:rPr lang="en-US" sz="800" kern="1200" dirty="0">
                <a:solidFill>
                  <a:schemeClr val="tx1"/>
                </a:solidFill>
                <a:effectLst/>
                <a:latin typeface="+mn-lt"/>
                <a:ea typeface="+mn-ea"/>
                <a:cs typeface="+mn-cs"/>
              </a:rPr>
              <a:t>Introduction into MELODY curriculum</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Tell the trainees that this part of the curriculum will focus on dispersion of CBRN agents.</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b="1" dirty="0"/>
              <a:t>:</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nl-NL"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4455690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2 CBRN basics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summarize </a:t>
            </a:r>
            <a:r>
              <a:rPr lang="en-US" sz="800" b="0" kern="1200" dirty="0">
                <a:solidFill>
                  <a:schemeClr val="tx1"/>
                </a:solidFill>
                <a:effectLst/>
                <a:latin typeface="+mn-lt"/>
                <a:ea typeface="+mn-ea"/>
                <a:cs typeface="+mn-cs"/>
              </a:rPr>
              <a:t>the different routes of dispersion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2.2.2 Dispersion of CBRN agents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kern="1200" dirty="0">
                <a:solidFill>
                  <a:schemeClr val="tx1"/>
                </a:solidFill>
                <a:effectLst/>
                <a:latin typeface="+mn-lt"/>
                <a:ea typeface="+mn-ea"/>
                <a:cs typeface="+mn-cs"/>
              </a:rPr>
              <a:t>Dispersion of CBRN agents I</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Result</a:t>
            </a:r>
            <a:r>
              <a:rPr lang="en-US" sz="800" b="1" dirty="0"/>
              <a:t>:</a:t>
            </a:r>
            <a:r>
              <a:rPr lang="en-US" sz="800" kern="1200" dirty="0">
                <a:solidFill>
                  <a:schemeClr val="tx1"/>
                </a:solidFill>
                <a:effectLst/>
                <a:latin typeface="+mn-lt"/>
                <a:ea typeface="+mn-ea"/>
                <a:cs typeface="+mn-cs"/>
              </a:rPr>
              <a:t> After this slide the trainees </a:t>
            </a:r>
            <a:r>
              <a:rPr lang="en-US" sz="800" dirty="0"/>
              <a:t>can </a:t>
            </a:r>
            <a:r>
              <a:rPr lang="en-US" sz="800" kern="1200" dirty="0">
                <a:solidFill>
                  <a:schemeClr val="tx1"/>
                </a:solidFill>
                <a:effectLst/>
                <a:latin typeface="+mn-lt"/>
                <a:ea typeface="+mn-ea"/>
                <a:cs typeface="+mn-cs"/>
              </a:rPr>
              <a:t>recognize how CBRN agents can be dispersed, either accidentally or deliberately </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Explain the different types of materials that can be involved in </a:t>
            </a:r>
            <a:r>
              <a:rPr lang="en-US" sz="800" dirty="0"/>
              <a:t>the </a:t>
            </a:r>
            <a:r>
              <a:rPr lang="en-US" sz="800" kern="1200" dirty="0">
                <a:solidFill>
                  <a:schemeClr val="tx1"/>
                </a:solidFill>
                <a:effectLst/>
                <a:latin typeface="+mn-lt"/>
                <a:ea typeface="+mn-ea"/>
                <a:cs typeface="+mn-cs"/>
              </a:rPr>
              <a:t>dispersion of CBRN agents, either deliberate as illustrated by powder letters (a.k.a. Anthrax letters), or accidental as illustrated by an accident in a chemical factory.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Mention that aerosols, liquids (and </a:t>
            </a:r>
            <a:r>
              <a:rPr lang="en-US" sz="800" kern="1200" dirty="0" err="1">
                <a:solidFill>
                  <a:schemeClr val="tx1"/>
                </a:solidFill>
                <a:effectLst/>
                <a:latin typeface="+mn-lt"/>
                <a:ea typeface="+mn-ea"/>
                <a:cs typeface="+mn-cs"/>
              </a:rPr>
              <a:t>vapours</a:t>
            </a:r>
            <a:r>
              <a:rPr lang="en-US" sz="800" kern="1200" dirty="0">
                <a:solidFill>
                  <a:schemeClr val="tx1"/>
                </a:solidFill>
                <a:effectLst/>
                <a:latin typeface="+mn-lt"/>
                <a:ea typeface="+mn-ea"/>
                <a:cs typeface="+mn-cs"/>
              </a:rPr>
              <a:t>), solids (e.g. powders) are relevant for all classes (CBRN), whereas solid objects are only relevant for RN exposure and animal vectors only for biological threats</a:t>
            </a:r>
            <a:r>
              <a:rPr lang="en-US" sz="800" dirty="0"/>
              <a:t>.</a:t>
            </a:r>
            <a:r>
              <a:rPr lang="en-US" sz="800" kern="1200" dirty="0">
                <a:solidFill>
                  <a:schemeClr val="tx1"/>
                </a:solidFill>
                <a:effectLst/>
                <a:latin typeface="+mn-lt"/>
                <a:ea typeface="+mn-ea"/>
                <a:cs typeface="+mn-cs"/>
              </a:rPr>
              <a:t>  </a:t>
            </a:r>
            <a:endParaRPr lang="nl-NL"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b="1" dirty="0"/>
              <a:t>:</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GB" sz="800" dirty="0"/>
          </a:p>
        </p:txBody>
      </p:sp>
    </p:spTree>
    <p:extLst>
      <p:ext uri="{BB962C8B-B14F-4D97-AF65-F5344CB8AC3E}">
        <p14:creationId xmlns:p14="http://schemas.microsoft.com/office/powerpoint/2010/main" val="3138975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2 CBRN basics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summarize </a:t>
            </a:r>
            <a:r>
              <a:rPr lang="en-US" sz="800" b="0" kern="1200" dirty="0">
                <a:solidFill>
                  <a:schemeClr val="tx1"/>
                </a:solidFill>
                <a:effectLst/>
                <a:latin typeface="+mn-lt"/>
                <a:ea typeface="+mn-ea"/>
                <a:cs typeface="+mn-cs"/>
              </a:rPr>
              <a:t>the different routes of dispersion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2.2.2 Dispersion of CBRN agents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kern="1200" dirty="0">
                <a:solidFill>
                  <a:schemeClr val="tx1"/>
                </a:solidFill>
                <a:effectLst/>
                <a:latin typeface="+mn-lt"/>
                <a:ea typeface="+mn-ea"/>
                <a:cs typeface="+mn-cs"/>
              </a:rPr>
              <a:t>Dispersion of CBRN agents II</a:t>
            </a:r>
            <a:endParaRPr lang="nl-NL"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a:t>
            </a:r>
            <a:r>
              <a:rPr lang="en-US" sz="800" kern="1200" dirty="0">
                <a:solidFill>
                  <a:schemeClr val="tx1"/>
                </a:solidFill>
                <a:effectLst/>
                <a:latin typeface="+mn-lt"/>
                <a:ea typeface="+mn-ea"/>
                <a:cs typeface="+mn-cs"/>
              </a:rPr>
              <a:t> After this slides the trainees </a:t>
            </a:r>
            <a:r>
              <a:rPr lang="en-US" sz="800" dirty="0"/>
              <a:t>can </a:t>
            </a:r>
            <a:r>
              <a:rPr lang="en-US" sz="800" kern="1200" dirty="0">
                <a:solidFill>
                  <a:schemeClr val="tx1"/>
                </a:solidFill>
                <a:effectLst/>
                <a:latin typeface="+mn-lt"/>
                <a:ea typeface="+mn-ea"/>
                <a:cs typeface="+mn-cs"/>
              </a:rPr>
              <a:t>recognize dispersion mechanisms that are relevant for C, B, and RN agents.   </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Explain that all CBRN agents may potentially be dispersed as </a:t>
            </a:r>
            <a:r>
              <a:rPr lang="en-US" sz="800" kern="1200" dirty="0" err="1">
                <a:solidFill>
                  <a:schemeClr val="tx1"/>
                </a:solidFill>
                <a:effectLst/>
                <a:latin typeface="+mn-lt"/>
                <a:ea typeface="+mn-ea"/>
                <a:cs typeface="+mn-cs"/>
              </a:rPr>
              <a:t>vapours</a:t>
            </a:r>
            <a:r>
              <a:rPr lang="en-US" sz="800" kern="1200" dirty="0">
                <a:solidFill>
                  <a:schemeClr val="tx1"/>
                </a:solidFill>
                <a:effectLst/>
                <a:latin typeface="+mn-lt"/>
                <a:ea typeface="+mn-ea"/>
                <a:cs typeface="+mn-cs"/>
              </a:rPr>
              <a:t>, aerosols, liquids or solids. </a:t>
            </a:r>
          </a:p>
          <a:p>
            <a:pPr marL="171450" indent="-171450">
              <a:buFont typeface="Arial" panose="020B0604020202020204" pitchFamily="34" charset="0"/>
              <a:buChar char="•"/>
            </a:pPr>
            <a:r>
              <a:rPr lang="en-US" sz="800" kern="1200" dirty="0" err="1">
                <a:solidFill>
                  <a:schemeClr val="tx1"/>
                </a:solidFill>
                <a:effectLst/>
                <a:latin typeface="+mn-lt"/>
                <a:ea typeface="+mn-ea"/>
                <a:cs typeface="+mn-cs"/>
              </a:rPr>
              <a:t>Vapours</a:t>
            </a:r>
            <a:r>
              <a:rPr lang="en-US" sz="800" kern="1200" dirty="0">
                <a:solidFill>
                  <a:schemeClr val="tx1"/>
                </a:solidFill>
                <a:effectLst/>
                <a:latin typeface="+mn-lt"/>
                <a:ea typeface="+mn-ea"/>
                <a:cs typeface="+mn-cs"/>
              </a:rPr>
              <a:t> and wet or dry aerosols can be released by spraying or explosions and will subsequently be spread through the air by wind.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If not spread via air, these substances can be spread though direct contact or via food or water. Food and water can also further disperse materials that were first dispersed through air.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Of course, the dispersal route will determine the exposure route as illustrated by the arrows   </a:t>
            </a:r>
            <a:endParaRPr lang="nl-NL"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b="1" dirty="0"/>
              <a:t>:</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077557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2 CBRN basics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summarize </a:t>
            </a:r>
            <a:r>
              <a:rPr lang="en-US" sz="800" b="0" kern="1200" dirty="0">
                <a:solidFill>
                  <a:schemeClr val="tx1"/>
                </a:solidFill>
                <a:effectLst/>
                <a:latin typeface="+mn-lt"/>
                <a:ea typeface="+mn-ea"/>
                <a:cs typeface="+mn-cs"/>
              </a:rPr>
              <a:t>the different routes of dispersion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2.2.2 Dispersion of CBRN agents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kern="1200" dirty="0">
                <a:solidFill>
                  <a:schemeClr val="tx1"/>
                </a:solidFill>
                <a:effectLst/>
                <a:latin typeface="+mn-lt"/>
                <a:ea typeface="+mn-ea"/>
                <a:cs typeface="+mn-cs"/>
              </a:rPr>
              <a:t>Dispersion of CBRN agents III</a:t>
            </a:r>
            <a:endParaRPr lang="nl-NL"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a:t>
            </a:r>
            <a:r>
              <a:rPr lang="en-US" sz="800" kern="1200" dirty="0">
                <a:solidFill>
                  <a:schemeClr val="tx1"/>
                </a:solidFill>
                <a:effectLst/>
                <a:latin typeface="+mn-lt"/>
                <a:ea typeface="+mn-ea"/>
                <a:cs typeface="+mn-cs"/>
              </a:rPr>
              <a:t> After this slides the trainees </a:t>
            </a:r>
            <a:r>
              <a:rPr lang="en-US" sz="800" dirty="0"/>
              <a:t>can </a:t>
            </a:r>
            <a:r>
              <a:rPr lang="en-US" sz="800" kern="1200" dirty="0">
                <a:solidFill>
                  <a:schemeClr val="tx1"/>
                </a:solidFill>
                <a:effectLst/>
                <a:latin typeface="+mn-lt"/>
                <a:ea typeface="+mn-ea"/>
                <a:cs typeface="+mn-cs"/>
              </a:rPr>
              <a:t>recognize dispersion mechanisms that are relevant for C, B, and RN agents.   </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Explain that in addition to the routes through air and contaminated food, water or surfaces, there are two more dispersion routes.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Firstly, radiation (the RN 'agent') can penetrate directly through materials (air, gloves, clothes, glass, wood etc.). Therefore, just being near a radioactive material can lead to an exposure.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Secondly, biological agents can be actively dispersed through human-to-human contact or animal vectors. For human-to-human transmission of pathogens (biological agents), close contact with infected humans is required, so it is dependent on human mobility. Pathogens (biological agents) are usually transmitted through direct contact or inhalation of droplets produced by coughing or sneezing. Vector-borne pathogens can be dispersed through their animal vectors, which may spread actively and expose humans through direct contact via stings or bites. For instance, Yersinia pestis (a bacterium </a:t>
            </a:r>
            <a:r>
              <a:rPr lang="en-US" sz="800" dirty="0"/>
              <a:t>causing </a:t>
            </a:r>
            <a:r>
              <a:rPr lang="en-US" sz="800" kern="1200" dirty="0">
                <a:solidFill>
                  <a:schemeClr val="tx1"/>
                </a:solidFill>
                <a:effectLst/>
                <a:latin typeface="+mn-lt"/>
                <a:ea typeface="+mn-ea"/>
                <a:cs typeface="+mn-cs"/>
              </a:rPr>
              <a:t>plague), could be dispersed by infected fleas.  </a:t>
            </a:r>
            <a:endParaRPr lang="nl-NL"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b="1" dirty="0"/>
              <a:t>:</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4505635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2 CBRN basics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summarize </a:t>
            </a:r>
            <a:r>
              <a:rPr lang="en-US" sz="800" b="0" kern="1200" dirty="0">
                <a:solidFill>
                  <a:schemeClr val="tx1"/>
                </a:solidFill>
                <a:effectLst/>
                <a:latin typeface="+mn-lt"/>
                <a:ea typeface="+mn-ea"/>
                <a:cs typeface="+mn-cs"/>
              </a:rPr>
              <a:t>the different routes of dispersion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2.2.2 Dispersion of CBRN agents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kern="1200" dirty="0">
                <a:solidFill>
                  <a:schemeClr val="tx1"/>
                </a:solidFill>
                <a:effectLst/>
                <a:latin typeface="+mn-lt"/>
                <a:ea typeface="+mn-ea"/>
                <a:cs typeface="+mn-cs"/>
              </a:rPr>
              <a:t>Dispersion through air</a:t>
            </a:r>
            <a:endParaRPr lang="nl-NL"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 </a:t>
            </a:r>
            <a:r>
              <a:rPr lang="en-US" sz="800" kern="1200" dirty="0">
                <a:solidFill>
                  <a:schemeClr val="tx1"/>
                </a:solidFill>
                <a:effectLst/>
                <a:latin typeface="+mn-lt"/>
                <a:ea typeface="+mn-ea"/>
                <a:cs typeface="+mn-cs"/>
              </a:rPr>
              <a:t>After this slide, the trainees will understand that inhalation forms the principle hazard of CBRN agents</a:t>
            </a:r>
            <a:r>
              <a:rPr lang="en-US" sz="800" dirty="0"/>
              <a:t>.</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Explain and emphasize that dispersion of CBRN agents via air poses the most serious threat as large volumes of air pass </a:t>
            </a:r>
            <a:r>
              <a:rPr lang="en-US" sz="800" dirty="0"/>
              <a:t>through </a:t>
            </a:r>
            <a:r>
              <a:rPr lang="en-US" sz="800" kern="1200" dirty="0">
                <a:solidFill>
                  <a:schemeClr val="tx1"/>
                </a:solidFill>
                <a:effectLst/>
                <a:latin typeface="+mn-lt"/>
                <a:ea typeface="+mn-ea"/>
                <a:cs typeface="+mn-cs"/>
              </a:rPr>
              <a:t>the lungs and they are most vulnerable to damage and infection.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When it concerns aerosols (wet or dry), particle size has an important effect as smaller particles (as well as gasses) penetrate deeper into the lungs and cause more severe symptoms and infections.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Explain the term PM as Particulate Matter, a way to categorize various particle sizes.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b="1" dirty="0"/>
              <a:t>:</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Figure 2. </a:t>
            </a:r>
            <a:r>
              <a:rPr lang="nl-NL" sz="800" b="0" i="0" kern="1200" dirty="0" err="1">
                <a:solidFill>
                  <a:schemeClr val="tx1"/>
                </a:solidFill>
                <a:effectLst/>
                <a:latin typeface="+mn-lt"/>
                <a:ea typeface="+mn-ea"/>
                <a:cs typeface="+mn-cs"/>
              </a:rPr>
              <a:t>Lung</a:t>
            </a:r>
            <a:r>
              <a:rPr lang="nl-NL" sz="800" b="0" i="0" kern="1200" dirty="0">
                <a:solidFill>
                  <a:schemeClr val="tx1"/>
                </a:solidFill>
                <a:effectLst/>
                <a:latin typeface="+mn-lt"/>
                <a:ea typeface="+mn-ea"/>
                <a:cs typeface="+mn-cs"/>
              </a:rPr>
              <a:t> </a:t>
            </a:r>
            <a:r>
              <a:rPr lang="nl-NL" sz="800" b="0" i="0" kern="1200" dirty="0" err="1">
                <a:solidFill>
                  <a:schemeClr val="tx1"/>
                </a:solidFill>
                <a:effectLst/>
                <a:latin typeface="+mn-lt"/>
                <a:ea typeface="+mn-ea"/>
                <a:cs typeface="+mn-cs"/>
              </a:rPr>
              <a:t>penetration</a:t>
            </a:r>
            <a:r>
              <a:rPr lang="nl-NL" sz="800" b="0" i="0" kern="1200" dirty="0">
                <a:solidFill>
                  <a:schemeClr val="tx1"/>
                </a:solidFill>
                <a:effectLst/>
                <a:latin typeface="+mn-lt"/>
                <a:ea typeface="+mn-ea"/>
                <a:cs typeface="+mn-cs"/>
              </a:rPr>
              <a:t> of </a:t>
            </a:r>
            <a:r>
              <a:rPr lang="nl-NL" sz="800" b="0" i="0" kern="1200" dirty="0" err="1">
                <a:solidFill>
                  <a:schemeClr val="tx1"/>
                </a:solidFill>
                <a:effectLst/>
                <a:latin typeface="+mn-lt"/>
                <a:ea typeface="+mn-ea"/>
                <a:cs typeface="+mn-cs"/>
              </a:rPr>
              <a:t>particles</a:t>
            </a:r>
            <a:r>
              <a:rPr lang="nl-NL" sz="800" b="0" i="0"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Particulate matter (PM) penetration capability into the lungs).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r>
              <a:rPr lang="nl-NL" sz="800" b="0" i="0" kern="1200" dirty="0">
                <a:solidFill>
                  <a:schemeClr val="tx1"/>
                </a:solidFill>
                <a:effectLst/>
                <a:latin typeface="+mn-lt"/>
                <a:ea typeface="+mn-ea"/>
                <a:cs typeface="+mn-cs"/>
              </a:rPr>
              <a:t>Creative </a:t>
            </a:r>
            <a:r>
              <a:rPr lang="nl-NL" sz="800" b="0" i="0" kern="1200" dirty="0" err="1">
                <a:solidFill>
                  <a:schemeClr val="tx1"/>
                </a:solidFill>
                <a:effectLst/>
                <a:latin typeface="+mn-lt"/>
                <a:ea typeface="+mn-ea"/>
                <a:cs typeface="+mn-cs"/>
              </a:rPr>
              <a:t>Commons</a:t>
            </a:r>
            <a:r>
              <a:rPr lang="nl-NL" sz="800" b="0" i="0" kern="1200" dirty="0">
                <a:solidFill>
                  <a:schemeClr val="tx1"/>
                </a:solidFill>
                <a:effectLst/>
                <a:latin typeface="+mn-lt"/>
                <a:ea typeface="+mn-ea"/>
                <a:cs typeface="+mn-cs"/>
              </a:rPr>
              <a:t> BY-NC-SA </a:t>
            </a:r>
            <a:r>
              <a:rPr lang="nl-NL" sz="800" b="0" i="0" kern="1200" dirty="0" err="1">
                <a:solidFill>
                  <a:schemeClr val="tx1"/>
                </a:solidFill>
                <a:effectLst/>
                <a:latin typeface="+mn-lt"/>
                <a:ea typeface="+mn-ea"/>
                <a:cs typeface="+mn-cs"/>
              </a:rPr>
              <a:t>license</a:t>
            </a:r>
            <a:r>
              <a:rPr lang="nl-NL" sz="800" b="0" i="0" kern="1200" dirty="0">
                <a:solidFill>
                  <a:schemeClr val="tx1"/>
                </a:solidFill>
                <a:effectLst/>
                <a:latin typeface="+mn-lt"/>
                <a:ea typeface="+mn-ea"/>
                <a:cs typeface="+mn-cs"/>
              </a:rPr>
              <a:t>, </a:t>
            </a:r>
            <a:r>
              <a:rPr lang="en-US" sz="800" b="0" i="0" kern="1200" dirty="0">
                <a:solidFill>
                  <a:schemeClr val="tx1"/>
                </a:solidFill>
                <a:effectLst/>
                <a:latin typeface="+mn-lt"/>
                <a:ea typeface="+mn-ea"/>
                <a:cs typeface="+mn-cs"/>
              </a:rPr>
              <a:t>Airborne particulate matter and their health effects, Encyclopedia of the Environment, [online ISSN 2555-0950] </a:t>
            </a:r>
            <a:r>
              <a:rPr lang="en-US" sz="800" b="0" i="0" kern="1200" dirty="0" err="1">
                <a:solidFill>
                  <a:schemeClr val="tx1"/>
                </a:solidFill>
                <a:effectLst/>
                <a:latin typeface="+mn-lt"/>
                <a:ea typeface="+mn-ea"/>
                <a:cs typeface="+mn-cs"/>
              </a:rPr>
              <a:t>url</a:t>
            </a:r>
            <a:r>
              <a:rPr lang="en-US" sz="800" b="0" i="0" kern="1200" dirty="0">
                <a:solidFill>
                  <a:schemeClr val="tx1"/>
                </a:solidFill>
                <a:effectLst/>
                <a:latin typeface="+mn-lt"/>
                <a:ea typeface="+mn-ea"/>
                <a:cs typeface="+mn-cs"/>
              </a:rPr>
              <a:t> : https://www.encyclopedie-environnement.org/en/health/airborne-particulate-health-effects/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 </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adapted by RIVM from: </a:t>
            </a:r>
            <a:r>
              <a:rPr lang="en-US" sz="800" dirty="0"/>
              <a:t>P54 Dissemination of biological agents.pptx</a:t>
            </a:r>
          </a:p>
        </p:txBody>
      </p:sp>
    </p:spTree>
    <p:extLst>
      <p:ext uri="{BB962C8B-B14F-4D97-AF65-F5344CB8AC3E}">
        <p14:creationId xmlns:p14="http://schemas.microsoft.com/office/powerpoint/2010/main" val="33287806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2 CBRN basics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summarize </a:t>
            </a:r>
            <a:r>
              <a:rPr lang="en-US" sz="800" b="0" kern="1200" dirty="0">
                <a:solidFill>
                  <a:schemeClr val="tx1"/>
                </a:solidFill>
                <a:effectLst/>
                <a:latin typeface="+mn-lt"/>
                <a:ea typeface="+mn-ea"/>
                <a:cs typeface="+mn-cs"/>
              </a:rPr>
              <a:t>the different routes of dispersion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2.2.2 Dispersion of CBRN agents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kern="1200" dirty="0">
                <a:solidFill>
                  <a:schemeClr val="tx1"/>
                </a:solidFill>
                <a:effectLst/>
                <a:latin typeface="+mn-lt"/>
                <a:ea typeface="+mn-ea"/>
                <a:cs typeface="+mn-cs"/>
              </a:rPr>
              <a:t>Aerial dispersion methods</a:t>
            </a:r>
          </a:p>
          <a:p>
            <a:r>
              <a:rPr lang="en-US" sz="800" b="1" kern="1200" dirty="0">
                <a:solidFill>
                  <a:schemeClr val="tx1"/>
                </a:solidFill>
                <a:effectLst/>
                <a:latin typeface="+mn-lt"/>
                <a:ea typeface="+mn-ea"/>
                <a:cs typeface="+mn-cs"/>
              </a:rPr>
              <a:t>Result</a:t>
            </a:r>
            <a:r>
              <a:rPr lang="en-US" sz="800" b="1" dirty="0"/>
              <a:t>:</a:t>
            </a:r>
            <a:r>
              <a:rPr lang="en-US" sz="800" kern="1200" dirty="0">
                <a:solidFill>
                  <a:schemeClr val="tx1"/>
                </a:solidFill>
                <a:effectLst/>
                <a:latin typeface="+mn-lt"/>
                <a:ea typeface="+mn-ea"/>
                <a:cs typeface="+mn-cs"/>
              </a:rPr>
              <a:t> After these slides the trainees </a:t>
            </a:r>
            <a:r>
              <a:rPr lang="en-US" sz="800" dirty="0"/>
              <a:t>can </a:t>
            </a:r>
            <a:r>
              <a:rPr lang="en-US" sz="800" kern="1200" dirty="0">
                <a:solidFill>
                  <a:schemeClr val="tx1"/>
                </a:solidFill>
                <a:effectLst/>
                <a:latin typeface="+mn-lt"/>
                <a:ea typeface="+mn-ea"/>
                <a:cs typeface="+mn-cs"/>
              </a:rPr>
              <a:t>recognize some dispersion methods for CBRN agents through air  </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Explain that apart from the most damaging effects to exposed persons after inhalation, there are also other factors causing aerial dispersion </a:t>
            </a:r>
            <a:r>
              <a:rPr lang="en-US" sz="800" dirty="0"/>
              <a:t>that make it </a:t>
            </a:r>
            <a:r>
              <a:rPr lang="en-US" sz="800" kern="1200" dirty="0">
                <a:solidFill>
                  <a:schemeClr val="tx1"/>
                </a:solidFill>
                <a:effectLst/>
                <a:latin typeface="+mn-lt"/>
                <a:ea typeface="+mn-ea"/>
                <a:cs typeface="+mn-cs"/>
              </a:rPr>
              <a:t>dispersion mechanism </a:t>
            </a:r>
            <a:r>
              <a:rPr lang="en-US" sz="800" dirty="0"/>
              <a:t>of greatest concern </a:t>
            </a:r>
            <a:r>
              <a:rPr lang="en-US" sz="800" kern="1200" dirty="0">
                <a:solidFill>
                  <a:schemeClr val="tx1"/>
                </a:solidFill>
                <a:effectLst/>
                <a:latin typeface="+mn-lt"/>
                <a:ea typeface="+mn-ea"/>
                <a:cs typeface="+mn-cs"/>
              </a:rPr>
              <a:t>.</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Aerial dispersion of CBRN agents can be done by aerosolization, which may involve wet (liquid spray)  and dry </a:t>
            </a:r>
            <a:r>
              <a:rPr lang="en-US" sz="800" dirty="0"/>
              <a:t>particles </a:t>
            </a:r>
            <a:r>
              <a:rPr lang="en-US" sz="800" kern="1200" dirty="0">
                <a:solidFill>
                  <a:schemeClr val="tx1"/>
                </a:solidFill>
                <a:effectLst/>
                <a:latin typeface="+mn-lt"/>
                <a:ea typeface="+mn-ea"/>
                <a:cs typeface="+mn-cs"/>
              </a:rPr>
              <a:t>(dust, powders</a:t>
            </a:r>
            <a:r>
              <a:rPr lang="en-US" sz="800" dirty="0"/>
              <a:t>). </a:t>
            </a:r>
            <a:r>
              <a:rPr lang="en-US" sz="800" kern="1200" dirty="0">
                <a:solidFill>
                  <a:schemeClr val="tx1"/>
                </a:solidFill>
                <a:effectLst/>
                <a:latin typeface="+mn-lt"/>
                <a:ea typeface="+mn-ea"/>
                <a:cs typeface="+mn-cs"/>
              </a:rPr>
              <a:t>This can be carried out by using simple methods such as a spraying can, or more complex such as crop spraying devices, even airplanes which could cover large areas. Aerosolization could also be carried out efficiently, without anybody noticing.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Using explosives for aerial dispersion is less efficient and is more difficult to cover up, but is also quick and simple. Add that dispersion through air could be accidental </a:t>
            </a:r>
            <a:r>
              <a:rPr lang="en-US" sz="800" dirty="0"/>
              <a:t>(like </a:t>
            </a:r>
            <a:r>
              <a:rPr lang="en-US" sz="800" kern="1200" dirty="0">
                <a:solidFill>
                  <a:schemeClr val="tx1"/>
                </a:solidFill>
                <a:effectLst/>
                <a:latin typeface="+mn-lt"/>
                <a:ea typeface="+mn-ea"/>
                <a:cs typeface="+mn-cs"/>
              </a:rPr>
              <a:t>an industrial or transport accident with gasses</a:t>
            </a:r>
            <a:r>
              <a:rPr lang="en-US" sz="800" dirty="0"/>
              <a:t>), </a:t>
            </a:r>
            <a:r>
              <a:rPr lang="en-US" sz="800" kern="1200" dirty="0">
                <a:solidFill>
                  <a:schemeClr val="tx1"/>
                </a:solidFill>
                <a:effectLst/>
                <a:latin typeface="+mn-lt"/>
                <a:ea typeface="+mn-ea"/>
                <a:cs typeface="+mn-cs"/>
              </a:rPr>
              <a:t>but other depicted situations all involve deliberate acts</a:t>
            </a:r>
            <a:r>
              <a:rPr lang="en-US" sz="800" dirty="0"/>
              <a:t>.</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b="1" dirty="0"/>
              <a:t>:</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 adapted by RIVM from: </a:t>
            </a:r>
            <a:r>
              <a:rPr lang="en-US" sz="800" dirty="0"/>
              <a:t>P54 Dissemination of biological agents.pptx</a:t>
            </a:r>
          </a:p>
        </p:txBody>
      </p:sp>
    </p:spTree>
    <p:extLst>
      <p:ext uri="{BB962C8B-B14F-4D97-AF65-F5344CB8AC3E}">
        <p14:creationId xmlns:p14="http://schemas.microsoft.com/office/powerpoint/2010/main" val="24188207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2 CBRN basics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summarize </a:t>
            </a:r>
            <a:r>
              <a:rPr lang="en-US" sz="800" b="0" kern="1200" dirty="0">
                <a:solidFill>
                  <a:schemeClr val="tx1"/>
                </a:solidFill>
                <a:effectLst/>
                <a:latin typeface="+mn-lt"/>
                <a:ea typeface="+mn-ea"/>
                <a:cs typeface="+mn-cs"/>
              </a:rPr>
              <a:t>the different routes of dispersion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2.2.2 Dispersion of CBRN agents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Dispersion through food and water</a:t>
            </a:r>
            <a:endParaRPr lang="nl-NL"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a:t>
            </a:r>
            <a:r>
              <a:rPr lang="en-US" sz="800" kern="1200" dirty="0">
                <a:solidFill>
                  <a:schemeClr val="tx1"/>
                </a:solidFill>
                <a:effectLst/>
                <a:latin typeface="+mn-lt"/>
                <a:ea typeface="+mn-ea"/>
                <a:cs typeface="+mn-cs"/>
              </a:rPr>
              <a:t> After these slides the trainees </a:t>
            </a:r>
            <a:r>
              <a:rPr lang="en-US" sz="800" dirty="0"/>
              <a:t>can </a:t>
            </a:r>
            <a:r>
              <a:rPr lang="en-US" sz="800" kern="1200" dirty="0">
                <a:solidFill>
                  <a:schemeClr val="tx1"/>
                </a:solidFill>
                <a:effectLst/>
                <a:latin typeface="+mn-lt"/>
                <a:ea typeface="+mn-ea"/>
                <a:cs typeface="+mn-cs"/>
              </a:rPr>
              <a:t>recognize some considerations of dispersal of CBRN agents through food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Explain considerations as listed when it comes to dispersion of CBRN agents through food and water.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Dispersion through food and water can be accidental and such incidents do happen. Deliberate dispersion would be relatively easy </a:t>
            </a:r>
            <a:r>
              <a:rPr lang="en-US" sz="800" dirty="0"/>
              <a:t>to hide</a:t>
            </a:r>
            <a:r>
              <a:rPr lang="en-US" sz="800" kern="1200" dirty="0">
                <a:solidFill>
                  <a:schemeClr val="tx1"/>
                </a:solidFill>
                <a:effectLst/>
                <a:latin typeface="+mn-lt"/>
                <a:ea typeface="+mn-ea"/>
                <a:cs typeface="+mn-cs"/>
              </a:rPr>
              <a:t>, while affecting large groups of people.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However, partly because of accidental contaminations, there are mechanisms in place for detection and control of dispersion of CBRN agents through food and water.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b="1" dirty="0"/>
              <a:t>:</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 adapted by RIVM from: </a:t>
            </a:r>
            <a:r>
              <a:rPr lang="en-US" sz="800" dirty="0"/>
              <a:t>P54 Dissemination of biological agents.pptx</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4190011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2 CBRN basics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summarize </a:t>
            </a:r>
            <a:r>
              <a:rPr lang="en-US" sz="800" b="0" kern="1200" dirty="0">
                <a:solidFill>
                  <a:schemeClr val="tx1"/>
                </a:solidFill>
                <a:effectLst/>
                <a:latin typeface="+mn-lt"/>
                <a:ea typeface="+mn-ea"/>
                <a:cs typeface="+mn-cs"/>
              </a:rPr>
              <a:t>the different routes of dispersion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2.2.2 Dispersion of CBRN agents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 Emergency Medical Services, General Practitioner</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kern="1200" dirty="0">
                <a:solidFill>
                  <a:schemeClr val="tx1"/>
                </a:solidFill>
                <a:effectLst/>
                <a:latin typeface="+mn-lt"/>
                <a:ea typeface="+mn-ea"/>
                <a:cs typeface="+mn-cs"/>
              </a:rPr>
              <a:t>Dispersion of Chemical agents I</a:t>
            </a:r>
            <a:endParaRPr lang="nl-NL"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a:t>
            </a:r>
            <a:r>
              <a:rPr lang="en-US" sz="800" kern="1200" dirty="0">
                <a:solidFill>
                  <a:schemeClr val="tx1"/>
                </a:solidFill>
                <a:effectLst/>
                <a:latin typeface="+mn-lt"/>
                <a:ea typeface="+mn-ea"/>
                <a:cs typeface="+mn-cs"/>
              </a:rPr>
              <a:t> After these slides the trainees </a:t>
            </a:r>
            <a:r>
              <a:rPr lang="en-US" sz="800" dirty="0"/>
              <a:t>can </a:t>
            </a:r>
            <a:r>
              <a:rPr lang="en-US" sz="800" kern="1200" dirty="0">
                <a:solidFill>
                  <a:schemeClr val="tx1"/>
                </a:solidFill>
                <a:effectLst/>
                <a:latin typeface="+mn-lt"/>
                <a:ea typeface="+mn-ea"/>
                <a:cs typeface="+mn-cs"/>
              </a:rPr>
              <a:t>recognize that there are persistent and non-persistent chemicals, and these properties affect their dispersion.</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a:t>
            </a:r>
            <a:r>
              <a:rPr lang="en-US" sz="800" b="0" kern="1200" dirty="0">
                <a:solidFill>
                  <a:schemeClr val="tx1"/>
                </a:solidFill>
                <a:effectLst/>
                <a:latin typeface="+mn-lt"/>
                <a:ea typeface="+mn-ea"/>
                <a:cs typeface="+mn-cs"/>
              </a:rPr>
              <a:t> </a:t>
            </a:r>
          </a:p>
          <a:p>
            <a:pPr marL="171450" indent="-171450">
              <a:buFont typeface="Arial" panose="020B0604020202020204" pitchFamily="34" charset="0"/>
              <a:buChar char="•"/>
            </a:pPr>
            <a:r>
              <a:rPr lang="en-US" sz="800" b="0" kern="1200" dirty="0">
                <a:solidFill>
                  <a:schemeClr val="tx1"/>
                </a:solidFill>
                <a:effectLst/>
                <a:latin typeface="+mn-lt"/>
                <a:ea typeface="+mn-ea"/>
                <a:cs typeface="+mn-cs"/>
              </a:rPr>
              <a:t>For dispersal, classification in persistent and non-persistent is very important</a:t>
            </a:r>
          </a:p>
          <a:p>
            <a:pPr marL="171450" indent="-171450">
              <a:buFont typeface="Arial" panose="020B0604020202020204" pitchFamily="34" charset="0"/>
              <a:buChar char="•"/>
            </a:pPr>
            <a:r>
              <a:rPr lang="en-US" sz="800" b="0" kern="1200" dirty="0">
                <a:solidFill>
                  <a:schemeClr val="tx1"/>
                </a:solidFill>
                <a:effectLst/>
                <a:latin typeface="+mn-lt"/>
                <a:ea typeface="+mn-ea"/>
                <a:cs typeface="+mn-cs"/>
              </a:rPr>
              <a:t>Non-persistent agents evaporate rapidly and thus mainly pose an inhalation risk</a:t>
            </a:r>
          </a:p>
          <a:p>
            <a:pPr marL="171450" indent="-171450">
              <a:buFont typeface="Arial" panose="020B0604020202020204" pitchFamily="34" charset="0"/>
              <a:buChar char="•"/>
            </a:pPr>
            <a:r>
              <a:rPr lang="en-US" sz="800" b="0" kern="1200" dirty="0">
                <a:solidFill>
                  <a:schemeClr val="tx1"/>
                </a:solidFill>
                <a:effectLst/>
                <a:latin typeface="+mn-lt"/>
                <a:ea typeface="+mn-ea"/>
                <a:cs typeface="+mn-cs"/>
              </a:rPr>
              <a:t>Persistent agents also pose a serious contact risk and do so over a longer time period, so they </a:t>
            </a:r>
            <a:r>
              <a:rPr lang="en-US" sz="800" dirty="0"/>
              <a:t>can make </a:t>
            </a:r>
            <a:r>
              <a:rPr lang="en-US" sz="800" b="0" kern="1200" dirty="0">
                <a:solidFill>
                  <a:schemeClr val="tx1"/>
                </a:solidFill>
                <a:effectLst/>
                <a:latin typeface="+mn-lt"/>
                <a:ea typeface="+mn-ea"/>
                <a:cs typeface="+mn-cs"/>
              </a:rPr>
              <a:t>areas </a:t>
            </a:r>
            <a:r>
              <a:rPr lang="en-US" sz="800" dirty="0"/>
              <a:t>unsafe and </a:t>
            </a:r>
            <a:r>
              <a:rPr lang="en-US" sz="800" b="0" kern="1200" dirty="0">
                <a:solidFill>
                  <a:schemeClr val="tx1"/>
                </a:solidFill>
                <a:effectLst/>
                <a:latin typeface="+mn-lt"/>
                <a:ea typeface="+mn-ea"/>
                <a:cs typeface="+mn-cs"/>
              </a:rPr>
              <a:t>inaccessible.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b="1" dirty="0"/>
              <a:t>:</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p>
          <a:p>
            <a:r>
              <a:rPr lang="en-US" sz="800" b="0" kern="1200" dirty="0">
                <a:solidFill>
                  <a:schemeClr val="tx1"/>
                </a:solidFill>
                <a:effectLst/>
                <a:latin typeface="+mn-lt"/>
                <a:ea typeface="+mn-ea"/>
                <a:cs typeface="+mn-cs"/>
              </a:rPr>
              <a:t>CBRN icons: various website show the same image to be freely downloaded and freely usable: obtained from https://www.cleanpng.com/png-weapon-of-mass-destruction-nuclear-weapon-cbrn-def-1434407/</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CBRN icons: various website show the same image to be freely downloaded and freely usable: obtained from https://www.cleanpng.com/png-weapon-of-mass-destruction-nuclear-weapon-cbrn-def-1434407/</a:t>
            </a:r>
          </a:p>
          <a:p>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 Text fragment by RIVM, definitions from EU-</a:t>
            </a:r>
            <a:r>
              <a:rPr lang="en-US" sz="800" b="0" kern="1200" dirty="0" err="1">
                <a:solidFill>
                  <a:schemeClr val="tx1"/>
                </a:solidFill>
                <a:effectLst/>
                <a:latin typeface="+mn-lt"/>
                <a:ea typeface="+mn-ea"/>
                <a:cs typeface="+mn-cs"/>
              </a:rPr>
              <a:t>CBRNe</a:t>
            </a:r>
            <a:r>
              <a:rPr lang="en-US" sz="800" b="0" kern="1200" dirty="0">
                <a:solidFill>
                  <a:schemeClr val="tx1"/>
                </a:solidFill>
                <a:effectLst/>
                <a:latin typeface="+mn-lt"/>
                <a:ea typeface="+mn-ea"/>
                <a:cs typeface="+mn-cs"/>
              </a:rPr>
              <a:t> glossary.</a:t>
            </a:r>
          </a:p>
        </p:txBody>
      </p:sp>
    </p:spTree>
    <p:extLst>
      <p:ext uri="{BB962C8B-B14F-4D97-AF65-F5344CB8AC3E}">
        <p14:creationId xmlns:p14="http://schemas.microsoft.com/office/powerpoint/2010/main" val="18686638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en-BE"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en-BE"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en-BE"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7"/>
          </p:nvPr>
        </p:nvSpPr>
        <p:spPr/>
        <p:txBody>
          <a:bodyPr/>
          <a:lstStyle/>
          <a:p>
            <a:r>
              <a:rPr lang="en-US"/>
              <a:t>MELODY # 2.2.2. Dispersion of CBRN agents </a:t>
            </a:r>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en-BE"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en-BE"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4"/>
          </p:nvPr>
        </p:nvSpPr>
        <p:spPr/>
        <p:txBody>
          <a:bodyPr/>
          <a:lstStyle/>
          <a:p>
            <a:r>
              <a:rPr lang="en-US"/>
              <a:t>MELODY # 2.2.2. Dispersion of CBRN agents </a:t>
            </a:r>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en-BE"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3"/>
          </p:nvPr>
        </p:nvSpPr>
        <p:spPr/>
        <p:txBody>
          <a:bodyPr/>
          <a:lstStyle/>
          <a:p>
            <a:r>
              <a:rPr lang="en-US"/>
              <a:t>MELODY # 2.2.2. Dispersion of CBRN agents </a:t>
            </a:r>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2" name="Footer Placeholder 1"/>
          <p:cNvSpPr>
            <a:spLocks noGrp="1"/>
          </p:cNvSpPr>
          <p:nvPr>
            <p:ph type="ftr" sz="quarter" idx="22"/>
          </p:nvPr>
        </p:nvSpPr>
        <p:spPr/>
        <p:txBody>
          <a:bodyPr/>
          <a:lstStyle/>
          <a:p>
            <a:r>
              <a:rPr lang="en-US"/>
              <a:t>MELODY # 2.2.2. Dispersion of CBRN agents </a:t>
            </a:r>
          </a:p>
        </p:txBody>
      </p:sp>
      <p:sp>
        <p:nvSpPr>
          <p:cNvPr id="3" name="Slide Number Placeholder 2"/>
          <p:cNvSpPr>
            <a:spLocks noGrp="1"/>
          </p:cNvSpPr>
          <p:nvPr>
            <p:ph type="sldNum" sz="quarter" idx="23"/>
          </p:nvPr>
        </p:nvSpPr>
        <p:spPr/>
        <p:txBody>
          <a:body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en-BE"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en-BE"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en-BE" sz="4800" b="0" kern="1200" dirty="0">
                <a:solidFill>
                  <a:schemeClr val="bg1"/>
                </a:solidFill>
                <a:latin typeface="FranklinGotTExtCon" pitchFamily="2" charset="0"/>
                <a:ea typeface="+mn-ea"/>
                <a:cs typeface="+mn-cs"/>
              </a:defRPr>
            </a:lvl1pPr>
          </a:lstStyle>
          <a:p>
            <a:r>
              <a:rPr lang="en-US"/>
              <a:t>Click to edit Master title style</a:t>
            </a:r>
            <a:endParaRPr lang="en-BE"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8"/>
          </p:nvPr>
        </p:nvSpPr>
        <p:spPr/>
        <p:txBody>
          <a:bodyPr/>
          <a:lstStyle/>
          <a:p>
            <a:r>
              <a:rPr lang="en-US"/>
              <a:t>MELODY # 2.2.2. Dispersion of CBRN agents </a:t>
            </a:r>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8"/>
          </p:nvPr>
        </p:nvSpPr>
        <p:spPr/>
        <p:txBody>
          <a:bodyPr/>
          <a:lstStyle/>
          <a:p>
            <a:r>
              <a:rPr lang="en-US"/>
              <a:t>MELODY # 2.2.2. Dispersion of CBRN agents </a:t>
            </a:r>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MELODY # 2.2.2. Dispersion of CBRN agents </a:t>
            </a:r>
          </a:p>
        </p:txBody>
      </p:sp>
      <p:sp>
        <p:nvSpPr>
          <p:cNvPr id="5" name="Slide Number Placeholder 4"/>
          <p:cNvSpPr>
            <a:spLocks noGrp="1"/>
          </p:cNvSpPr>
          <p:nvPr>
            <p:ph type="sldNum" sz="quarter" idx="11"/>
          </p:nvPr>
        </p:nvSpPr>
        <p:spPr/>
        <p:txBody>
          <a:body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en-BE"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en-BE"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4"/>
          </p:nvPr>
        </p:nvSpPr>
        <p:spPr/>
        <p:txBody>
          <a:bodyPr/>
          <a:lstStyle/>
          <a:p>
            <a:r>
              <a:rPr lang="en-US"/>
              <a:t>MELODY # 2.2.2. Dispersion of CBRN agents </a:t>
            </a:r>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en-BE"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4" name="Footer Placeholder 3"/>
          <p:cNvSpPr>
            <a:spLocks noGrp="1"/>
          </p:cNvSpPr>
          <p:nvPr>
            <p:ph type="ftr" sz="quarter" idx="10"/>
          </p:nvPr>
        </p:nvSpPr>
        <p:spPr/>
        <p:txBody>
          <a:bodyPr/>
          <a:lstStyle/>
          <a:p>
            <a:r>
              <a:rPr lang="en-US"/>
              <a:t>MELODY # 2.2.2. Dispersion of CBRN agents </a:t>
            </a:r>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en-BE"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 2.2.2. Dispersion of CBRN agents </a:t>
            </a:r>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 2.2.2. Dispersion of CBRN agents </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 2.2.2. Dispersion of CBRN agents </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 2.2.2. Dispersion of CBRN agents </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en-BE"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6"/>
          </p:nvPr>
        </p:nvSpPr>
        <p:spPr/>
        <p:txBody>
          <a:bodyPr/>
          <a:lstStyle/>
          <a:p>
            <a:r>
              <a:rPr lang="en-US"/>
              <a:t>MELODY # 2.2.2. Dispersion of CBRN agents </a:t>
            </a:r>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en-BE"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en-BE"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21"/>
          </p:nvPr>
        </p:nvSpPr>
        <p:spPr/>
        <p:txBody>
          <a:bodyPr/>
          <a:lstStyle/>
          <a:p>
            <a:r>
              <a:rPr lang="en-US"/>
              <a:t>MELODY # 2.2.2. Dispersion of CBRN agents </a:t>
            </a:r>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6" name="Footer Placeholder 5"/>
          <p:cNvSpPr>
            <a:spLocks noGrp="1"/>
          </p:cNvSpPr>
          <p:nvPr>
            <p:ph type="ftr" sz="quarter" idx="3"/>
          </p:nvPr>
        </p:nvSpPr>
        <p:spPr>
          <a:xfrm>
            <a:off x="452927" y="6479664"/>
            <a:ext cx="10776247" cy="148485"/>
          </a:xfrm>
          <a:prstGeom prst="rect">
            <a:avLst/>
          </a:prstGeom>
        </p:spPr>
        <p:txBody>
          <a:bodyPr lIns="0" tIns="0" rIns="0" bIns="0" anchor="ctr"/>
          <a:lstStyle>
            <a:lvl1pPr>
              <a:defRPr sz="1000" b="1"/>
            </a:lvl1pPr>
          </a:lstStyle>
          <a:p>
            <a:r>
              <a:rPr lang="en-US"/>
              <a:t>MELODY # 2.2.2. Dispersion of CBRN agents </a:t>
            </a:r>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image" Target="../media/image6.webp"/></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6.web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nchor="ctr"/>
          <a:lstStyle/>
          <a:p>
            <a:r>
              <a:rPr lang="en-US" dirty="0"/>
              <a:t>2.2.2 Dispersion of CBRN agents </a:t>
            </a:r>
          </a:p>
        </p:txBody>
      </p:sp>
      <p:sp>
        <p:nvSpPr>
          <p:cNvPr id="3" name="Title 2"/>
          <p:cNvSpPr>
            <a:spLocks noGrp="1"/>
          </p:cNvSpPr>
          <p:nvPr>
            <p:ph type="title"/>
          </p:nvPr>
        </p:nvSpPr>
        <p:spPr/>
        <p:txBody>
          <a:bodyPr anchor="ctr">
            <a:normAutofit/>
          </a:bodyPr>
          <a:lstStyle/>
          <a:p>
            <a:r>
              <a:rPr lang="en-US" sz="5400" dirty="0"/>
              <a:t>Module 2 CBRN basics</a:t>
            </a:r>
          </a:p>
        </p:txBody>
      </p:sp>
    </p:spTree>
    <p:extLst>
      <p:ext uri="{BB962C8B-B14F-4D97-AF65-F5344CB8AC3E}">
        <p14:creationId xmlns:p14="http://schemas.microsoft.com/office/powerpoint/2010/main" val="36458622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Dispersion of chemical agents II</a:t>
            </a:r>
          </a:p>
        </p:txBody>
      </p:sp>
      <p:sp>
        <p:nvSpPr>
          <p:cNvPr id="3" name="Text Placeholder 2"/>
          <p:cNvSpPr>
            <a:spLocks noGrp="1"/>
          </p:cNvSpPr>
          <p:nvPr>
            <p:ph type="body" sz="quarter" idx="15"/>
          </p:nvPr>
        </p:nvSpPr>
        <p:spPr>
          <a:xfrm>
            <a:off x="766762" y="1786072"/>
            <a:ext cx="11104396" cy="4301992"/>
          </a:xfrm>
        </p:spPr>
        <p:txBody>
          <a:bodyPr>
            <a:noAutofit/>
          </a:bodyPr>
          <a:lstStyle/>
          <a:p>
            <a:r>
              <a:rPr lang="en-US" dirty="0"/>
              <a:t>Accidental:</a:t>
            </a:r>
          </a:p>
          <a:p>
            <a:pPr lvl="1"/>
            <a:r>
              <a:rPr lang="en-US" dirty="0"/>
              <a:t>The release of large quantities of Toxic Industrial Chemicals (TIC) is usually accidental. For instance, release can occur during malfunctioning of industrial processes, or during transport.</a:t>
            </a:r>
          </a:p>
          <a:p>
            <a:r>
              <a:rPr lang="en-US" dirty="0"/>
              <a:t>Deliberate: </a:t>
            </a:r>
          </a:p>
          <a:p>
            <a:pPr lvl="1"/>
            <a:r>
              <a:rPr lang="en-US" dirty="0"/>
              <a:t>Chemical Warfare Agents (CWA) production and storage are prohibited so release is deliberate and therefore a war crime or act of terrorism.</a:t>
            </a:r>
          </a:p>
          <a:p>
            <a:pPr lvl="1"/>
            <a:r>
              <a:rPr lang="en-US" dirty="0"/>
              <a:t>However, TICs can also be used for this purpose.</a:t>
            </a:r>
          </a:p>
          <a:p>
            <a:endParaRPr lang="en-US" dirty="0"/>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10</a:t>
            </a:fld>
            <a:endParaRPr lang="en-BE" dirty="0"/>
          </a:p>
        </p:txBody>
      </p:sp>
      <p:pic>
        <p:nvPicPr>
          <p:cNvPr id="6" name="Picture 5">
            <a:extLst>
              <a:ext uri="{FF2B5EF4-FFF2-40B4-BE49-F238E27FC236}">
                <a16:creationId xmlns:a16="http://schemas.microsoft.com/office/drawing/2014/main" id="{CF7D34AE-3C05-44A3-BB45-209C89627602}"/>
              </a:ext>
            </a:extLst>
          </p:cNvPr>
          <p:cNvPicPr>
            <a:picLocks noChangeAspect="1"/>
          </p:cNvPicPr>
          <p:nvPr/>
        </p:nvPicPr>
        <p:blipFill rotWithShape="1">
          <a:blip r:embed="rId3">
            <a:extLst>
              <a:ext uri="{28A0092B-C50C-407E-A947-70E740481C1C}">
                <a14:useLocalDpi xmlns:a14="http://schemas.microsoft.com/office/drawing/2010/main" val="0"/>
              </a:ext>
            </a:extLst>
          </a:blip>
          <a:srcRect l="66505" r="1605"/>
          <a:stretch/>
        </p:blipFill>
        <p:spPr>
          <a:xfrm>
            <a:off x="8076178" y="631872"/>
            <a:ext cx="928317" cy="900000"/>
          </a:xfrm>
          <a:prstGeom prst="rect">
            <a:avLst/>
          </a:prstGeom>
        </p:spPr>
      </p:pic>
      <p:pic>
        <p:nvPicPr>
          <p:cNvPr id="7" name="Picture 6">
            <a:extLst>
              <a:ext uri="{FF2B5EF4-FFF2-40B4-BE49-F238E27FC236}">
                <a16:creationId xmlns:a16="http://schemas.microsoft.com/office/drawing/2014/main" id="{4C814130-0189-40E3-A863-E3F5F85AB7CE}"/>
              </a:ext>
            </a:extLst>
          </p:cNvPr>
          <p:cNvPicPr>
            <a:picLocks noChangeAspect="1"/>
          </p:cNvPicPr>
          <p:nvPr/>
        </p:nvPicPr>
        <p:blipFill rotWithShape="1">
          <a:blip r:embed="rId4">
            <a:extLst>
              <a:ext uri="{28A0092B-C50C-407E-A947-70E740481C1C}">
                <a14:useLocalDpi xmlns:a14="http://schemas.microsoft.com/office/drawing/2010/main" val="0"/>
              </a:ext>
            </a:extLst>
          </a:blip>
          <a:srcRect l="66824" t="2071" b="40015"/>
          <a:stretch/>
        </p:blipFill>
        <p:spPr>
          <a:xfrm>
            <a:off x="9305343" y="631872"/>
            <a:ext cx="890806" cy="900000"/>
          </a:xfrm>
          <a:prstGeom prst="rect">
            <a:avLst/>
          </a:prstGeom>
        </p:spPr>
      </p:pic>
      <p:sp>
        <p:nvSpPr>
          <p:cNvPr id="8" name="Footer Placeholder 4">
            <a:extLst>
              <a:ext uri="{FF2B5EF4-FFF2-40B4-BE49-F238E27FC236}">
                <a16:creationId xmlns:a16="http://schemas.microsoft.com/office/drawing/2014/main" id="{726009C7-7FA0-4424-9C6D-45D5E20ED52F}"/>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 2.2.2. Dispersion of CBRN agents </a:t>
            </a:r>
          </a:p>
        </p:txBody>
      </p:sp>
    </p:spTree>
    <p:extLst>
      <p:ext uri="{BB962C8B-B14F-4D97-AF65-F5344CB8AC3E}">
        <p14:creationId xmlns:p14="http://schemas.microsoft.com/office/powerpoint/2010/main" val="161232696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FFD279E-BDCE-420B-8D64-5084B9BCC932}"/>
              </a:ext>
            </a:extLst>
          </p:cNvPr>
          <p:cNvPicPr>
            <a:picLocks noChangeAspect="1"/>
          </p:cNvPicPr>
          <p:nvPr/>
        </p:nvPicPr>
        <p:blipFill rotWithShape="1">
          <a:blip r:embed="rId3">
            <a:extLst>
              <a:ext uri="{28A0092B-C50C-407E-A947-70E740481C1C}">
                <a14:useLocalDpi xmlns:a14="http://schemas.microsoft.com/office/drawing/2010/main" val="0"/>
              </a:ext>
            </a:extLst>
          </a:blip>
          <a:srcRect l="33450" r="32509"/>
          <a:stretch/>
        </p:blipFill>
        <p:spPr>
          <a:xfrm>
            <a:off x="8052817" y="631872"/>
            <a:ext cx="975038" cy="900000"/>
          </a:xfrm>
          <a:prstGeom prst="rect">
            <a:avLst/>
          </a:prstGeom>
        </p:spPr>
      </p:pic>
      <p:sp>
        <p:nvSpPr>
          <p:cNvPr id="2" name="Title 1"/>
          <p:cNvSpPr>
            <a:spLocks noGrp="1"/>
          </p:cNvSpPr>
          <p:nvPr>
            <p:ph type="title"/>
          </p:nvPr>
        </p:nvSpPr>
        <p:spPr/>
        <p:txBody>
          <a:bodyPr/>
          <a:lstStyle/>
          <a:p>
            <a:r>
              <a:rPr lang="en-US" dirty="0"/>
              <a:t>Dispersion of biological agents</a:t>
            </a:r>
          </a:p>
        </p:txBody>
      </p:sp>
      <p:sp>
        <p:nvSpPr>
          <p:cNvPr id="3" name="Text Placeholder 2"/>
          <p:cNvSpPr>
            <a:spLocks noGrp="1"/>
          </p:cNvSpPr>
          <p:nvPr>
            <p:ph type="body" sz="quarter" idx="15"/>
          </p:nvPr>
        </p:nvSpPr>
        <p:spPr>
          <a:xfrm>
            <a:off x="766762" y="1786072"/>
            <a:ext cx="11104396" cy="4271432"/>
          </a:xfrm>
        </p:spPr>
        <p:txBody>
          <a:bodyPr>
            <a:noAutofit/>
          </a:bodyPr>
          <a:lstStyle/>
          <a:p>
            <a:r>
              <a:rPr lang="en-US" dirty="0"/>
              <a:t>Accidental (epidemics or outbreaks)</a:t>
            </a:r>
          </a:p>
          <a:p>
            <a:pPr lvl="1"/>
            <a:r>
              <a:rPr lang="en-US" dirty="0"/>
              <a:t>Natural (Ebola, COVID-19)</a:t>
            </a:r>
          </a:p>
          <a:p>
            <a:pPr lvl="1"/>
            <a:r>
              <a:rPr lang="en-US" dirty="0"/>
              <a:t>Accidents</a:t>
            </a:r>
            <a:r>
              <a:rPr lang="en-US" b="1" dirty="0"/>
              <a:t> </a:t>
            </a:r>
            <a:r>
              <a:rPr lang="en-US" dirty="0"/>
              <a:t>(Sverdlovsk)</a:t>
            </a:r>
          </a:p>
          <a:p>
            <a:r>
              <a:rPr lang="en-US" dirty="0"/>
              <a:t>Deliberate</a:t>
            </a:r>
          </a:p>
          <a:p>
            <a:pPr lvl="1"/>
            <a:r>
              <a:rPr lang="en-US" dirty="0"/>
              <a:t>Salmonella in food, Anthrax letters through mail</a:t>
            </a:r>
          </a:p>
          <a:p>
            <a:pPr lvl="1"/>
            <a:r>
              <a:rPr lang="en-US" dirty="0"/>
              <a:t>Producing and disseminating ‘B’ agents is feasible with minimal resources</a:t>
            </a:r>
          </a:p>
          <a:p>
            <a:pPr lvl="1"/>
            <a:r>
              <a:rPr lang="en-US" dirty="0"/>
              <a:t>Deliberate release of ‘B’ agents requires preparation to maintain effectiveness when outside its optimal growing conditions</a:t>
            </a:r>
          </a:p>
          <a:p>
            <a:pPr lvl="1"/>
            <a:r>
              <a:rPr lang="en-US" dirty="0"/>
              <a:t>Once stabilized, the pathogens are ready for dispersal</a:t>
            </a:r>
          </a:p>
        </p:txBody>
      </p:sp>
      <p:sp>
        <p:nvSpPr>
          <p:cNvPr id="4" name="Slide Number Placeholder 3"/>
          <p:cNvSpPr>
            <a:spLocks noGrp="1"/>
          </p:cNvSpPr>
          <p:nvPr>
            <p:ph type="sldNum" sz="quarter" idx="4"/>
          </p:nvPr>
        </p:nvSpPr>
        <p:spPr/>
        <p:txBody>
          <a:bodyPr/>
          <a:lstStyle/>
          <a:p>
            <a:fld id="{A814E660-BF25-4843-B2A0-93C6E2B6253B}" type="slidenum">
              <a:rPr lang="en-BE" smtClean="0"/>
              <a:pPr/>
              <a:t>11</a:t>
            </a:fld>
            <a:endParaRPr lang="en-BE" dirty="0"/>
          </a:p>
        </p:txBody>
      </p:sp>
      <p:sp>
        <p:nvSpPr>
          <p:cNvPr id="12" name="Rectangle 11">
            <a:extLst>
              <a:ext uri="{FF2B5EF4-FFF2-40B4-BE49-F238E27FC236}">
                <a16:creationId xmlns:a16="http://schemas.microsoft.com/office/drawing/2014/main" id="{9176E466-4B95-4A56-9016-BCFB82A79E34}"/>
              </a:ext>
            </a:extLst>
          </p:cNvPr>
          <p:cNvSpPr/>
          <p:nvPr/>
        </p:nvSpPr>
        <p:spPr>
          <a:xfrm>
            <a:off x="9359428" y="1341142"/>
            <a:ext cx="2511730" cy="2308324"/>
          </a:xfrm>
          <a:prstGeom prst="rect">
            <a:avLst/>
          </a:prstGeom>
        </p:spPr>
        <p:txBody>
          <a:bodyPr wrap="square">
            <a:spAutoFit/>
          </a:bodyPr>
          <a:lstStyle/>
          <a:p>
            <a:r>
              <a:rPr lang="en-GB" altLang="nl-NL" sz="2400" dirty="0">
                <a:solidFill>
                  <a:srgbClr val="FF0000"/>
                </a:solidFill>
                <a:latin typeface="Arial" panose="020B0604020202020204" pitchFamily="34" charset="0"/>
              </a:rPr>
              <a:t>Non-contagious</a:t>
            </a:r>
          </a:p>
          <a:p>
            <a:pPr lvl="1"/>
            <a:r>
              <a:rPr lang="en-GB" altLang="nl-NL" sz="2400" dirty="0">
                <a:latin typeface="Arial" panose="020B0604020202020204" pitchFamily="34" charset="0"/>
              </a:rPr>
              <a:t>Anthrax</a:t>
            </a:r>
          </a:p>
          <a:p>
            <a:r>
              <a:rPr lang="en-GB" altLang="nl-NL" sz="2400" dirty="0">
                <a:solidFill>
                  <a:srgbClr val="FF0000"/>
                </a:solidFill>
                <a:latin typeface="Arial" panose="020B0604020202020204" pitchFamily="34" charset="0"/>
              </a:rPr>
              <a:t>Contagious</a:t>
            </a:r>
          </a:p>
          <a:p>
            <a:pPr lvl="1"/>
            <a:r>
              <a:rPr lang="en-GB" altLang="nl-NL" sz="2400" dirty="0">
                <a:latin typeface="Arial" panose="020B0604020202020204" pitchFamily="34" charset="0"/>
              </a:rPr>
              <a:t>Smallpox</a:t>
            </a:r>
          </a:p>
          <a:p>
            <a:pPr lvl="1"/>
            <a:r>
              <a:rPr lang="en-GB" altLang="nl-NL" sz="2400" dirty="0">
                <a:latin typeface="Arial" panose="020B0604020202020204" pitchFamily="34" charset="0"/>
              </a:rPr>
              <a:t>Cholera</a:t>
            </a:r>
          </a:p>
          <a:p>
            <a:pPr lvl="1"/>
            <a:r>
              <a:rPr lang="en-GB" altLang="nl-NL" sz="2400" dirty="0">
                <a:latin typeface="Arial" panose="020B0604020202020204" pitchFamily="34" charset="0"/>
              </a:rPr>
              <a:t>Ebola</a:t>
            </a:r>
          </a:p>
        </p:txBody>
      </p:sp>
      <p:sp>
        <p:nvSpPr>
          <p:cNvPr id="9" name="Footer Placeholder 4">
            <a:extLst>
              <a:ext uri="{FF2B5EF4-FFF2-40B4-BE49-F238E27FC236}">
                <a16:creationId xmlns:a16="http://schemas.microsoft.com/office/drawing/2014/main" id="{D99C33BC-D412-43AA-AAC4-417C6F9E584E}"/>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 2.2.2. Dispersion of CBRN agents </a:t>
            </a:r>
          </a:p>
        </p:txBody>
      </p:sp>
    </p:spTree>
    <p:extLst>
      <p:ext uri="{BB962C8B-B14F-4D97-AF65-F5344CB8AC3E}">
        <p14:creationId xmlns:p14="http://schemas.microsoft.com/office/powerpoint/2010/main" val="10152518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F3D9C3CD-0130-4513-85AB-D95151D8DD09}"/>
              </a:ext>
            </a:extLst>
          </p:cNvPr>
          <p:cNvPicPr>
            <a:picLocks noChangeAspect="1"/>
          </p:cNvPicPr>
          <p:nvPr/>
        </p:nvPicPr>
        <p:blipFill rotWithShape="1">
          <a:blip r:embed="rId3">
            <a:extLst>
              <a:ext uri="{28A0092B-C50C-407E-A947-70E740481C1C}">
                <a14:useLocalDpi xmlns:a14="http://schemas.microsoft.com/office/drawing/2010/main" val="0"/>
              </a:ext>
            </a:extLst>
          </a:blip>
          <a:srcRect r="65959"/>
          <a:stretch/>
        </p:blipFill>
        <p:spPr>
          <a:xfrm>
            <a:off x="8052817" y="631872"/>
            <a:ext cx="975038" cy="900000"/>
          </a:xfrm>
          <a:prstGeom prst="rect">
            <a:avLst/>
          </a:prstGeom>
        </p:spPr>
      </p:pic>
      <p:sp>
        <p:nvSpPr>
          <p:cNvPr id="2" name="Title 1"/>
          <p:cNvSpPr>
            <a:spLocks noGrp="1"/>
          </p:cNvSpPr>
          <p:nvPr>
            <p:ph type="title"/>
          </p:nvPr>
        </p:nvSpPr>
        <p:spPr/>
        <p:txBody>
          <a:bodyPr/>
          <a:lstStyle/>
          <a:p>
            <a:r>
              <a:rPr lang="en-US" dirty="0"/>
              <a:t>Dispersion of R or N materials I</a:t>
            </a:r>
          </a:p>
        </p:txBody>
      </p:sp>
      <p:sp>
        <p:nvSpPr>
          <p:cNvPr id="3" name="Text Placeholder 2"/>
          <p:cNvSpPr>
            <a:spLocks noGrp="1"/>
          </p:cNvSpPr>
          <p:nvPr>
            <p:ph type="body" sz="quarter" idx="15"/>
          </p:nvPr>
        </p:nvSpPr>
        <p:spPr>
          <a:xfrm>
            <a:off x="766762" y="1786072"/>
            <a:ext cx="11104396" cy="4301992"/>
          </a:xfrm>
        </p:spPr>
        <p:txBody>
          <a:bodyPr>
            <a:normAutofit/>
          </a:bodyPr>
          <a:lstStyle/>
          <a:p>
            <a:r>
              <a:rPr lang="en-US" dirty="0"/>
              <a:t>Accidental dispersion (Nuclear accident) </a:t>
            </a:r>
          </a:p>
          <a:p>
            <a:pPr lvl="1"/>
            <a:r>
              <a:rPr lang="en-US" dirty="0"/>
              <a:t>Dispersion through air: radioactive cloud</a:t>
            </a:r>
          </a:p>
          <a:p>
            <a:pPr lvl="1"/>
            <a:r>
              <a:rPr lang="en-US" dirty="0"/>
              <a:t>Particles deposit on a large area (100s of km)</a:t>
            </a:r>
          </a:p>
          <a:p>
            <a:pPr lvl="1"/>
            <a:r>
              <a:rPr lang="en-US" dirty="0"/>
              <a:t>Contaminate land and water</a:t>
            </a:r>
          </a:p>
          <a:p>
            <a:r>
              <a:rPr lang="en-US" dirty="0"/>
              <a:t>Accidental dispersion (Radiological material)</a:t>
            </a:r>
          </a:p>
          <a:p>
            <a:pPr lvl="1"/>
            <a:r>
              <a:rPr lang="en-US" dirty="0"/>
              <a:t>Opening a closed source</a:t>
            </a:r>
          </a:p>
          <a:p>
            <a:pPr lvl="1"/>
            <a:r>
              <a:rPr lang="en-US" dirty="0"/>
              <a:t>Spreading of material throughout the city of </a:t>
            </a:r>
            <a:r>
              <a:rPr lang="en-US" dirty="0" err="1"/>
              <a:t>Goiânia</a:t>
            </a:r>
            <a:r>
              <a:rPr lang="en-US" dirty="0"/>
              <a:t>, </a:t>
            </a:r>
            <a:r>
              <a:rPr lang="en-US" dirty="0" err="1"/>
              <a:t>Brasil</a:t>
            </a:r>
            <a:r>
              <a:rPr lang="en-US" dirty="0"/>
              <a:t> </a:t>
            </a:r>
          </a:p>
          <a:p>
            <a:pPr lvl="1"/>
            <a:r>
              <a:rPr lang="en-US" dirty="0"/>
              <a:t>250 people were contaminated, 4 deaths</a:t>
            </a:r>
          </a:p>
          <a:p>
            <a:pPr lvl="1"/>
            <a:endParaRPr lang="en-US" dirty="0"/>
          </a:p>
          <a:p>
            <a:endParaRPr lang="en-US" dirty="0"/>
          </a:p>
          <a:p>
            <a:endParaRPr lang="en-US" dirty="0"/>
          </a:p>
          <a:p>
            <a:endParaRPr lang="en-US" dirty="0"/>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12</a:t>
            </a:fld>
            <a:endParaRPr lang="en-BE" dirty="0"/>
          </a:p>
        </p:txBody>
      </p:sp>
      <p:sp>
        <p:nvSpPr>
          <p:cNvPr id="7" name="Footer Placeholder 4">
            <a:extLst>
              <a:ext uri="{FF2B5EF4-FFF2-40B4-BE49-F238E27FC236}">
                <a16:creationId xmlns:a16="http://schemas.microsoft.com/office/drawing/2014/main" id="{6D651966-838E-41DC-B886-C2A4781E7766}"/>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 2.2.2. Dispersion of CBRN agents </a:t>
            </a:r>
          </a:p>
        </p:txBody>
      </p:sp>
    </p:spTree>
    <p:extLst>
      <p:ext uri="{BB962C8B-B14F-4D97-AF65-F5344CB8AC3E}">
        <p14:creationId xmlns:p14="http://schemas.microsoft.com/office/powerpoint/2010/main" val="18451985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F3D9C3CD-0130-4513-85AB-D95151D8DD09}"/>
              </a:ext>
            </a:extLst>
          </p:cNvPr>
          <p:cNvPicPr>
            <a:picLocks noChangeAspect="1"/>
          </p:cNvPicPr>
          <p:nvPr/>
        </p:nvPicPr>
        <p:blipFill rotWithShape="1">
          <a:blip r:embed="rId3">
            <a:extLst>
              <a:ext uri="{28A0092B-C50C-407E-A947-70E740481C1C}">
                <a14:useLocalDpi xmlns:a14="http://schemas.microsoft.com/office/drawing/2010/main" val="0"/>
              </a:ext>
            </a:extLst>
          </a:blip>
          <a:srcRect r="65959"/>
          <a:stretch/>
        </p:blipFill>
        <p:spPr>
          <a:xfrm>
            <a:off x="8052817" y="631872"/>
            <a:ext cx="975038" cy="900000"/>
          </a:xfrm>
          <a:prstGeom prst="rect">
            <a:avLst/>
          </a:prstGeom>
        </p:spPr>
      </p:pic>
      <p:sp>
        <p:nvSpPr>
          <p:cNvPr id="2" name="Title 1"/>
          <p:cNvSpPr>
            <a:spLocks noGrp="1"/>
          </p:cNvSpPr>
          <p:nvPr>
            <p:ph type="title"/>
          </p:nvPr>
        </p:nvSpPr>
        <p:spPr/>
        <p:txBody>
          <a:bodyPr/>
          <a:lstStyle/>
          <a:p>
            <a:r>
              <a:rPr lang="en-US" dirty="0"/>
              <a:t>Dispersion of R or N materials II</a:t>
            </a:r>
          </a:p>
        </p:txBody>
      </p:sp>
      <p:sp>
        <p:nvSpPr>
          <p:cNvPr id="3" name="Text Placeholder 2"/>
          <p:cNvSpPr>
            <a:spLocks noGrp="1"/>
          </p:cNvSpPr>
          <p:nvPr>
            <p:ph type="body" sz="quarter" idx="15"/>
          </p:nvPr>
        </p:nvSpPr>
        <p:spPr>
          <a:xfrm>
            <a:off x="766762" y="1786072"/>
            <a:ext cx="11104396" cy="4301992"/>
          </a:xfrm>
        </p:spPr>
        <p:txBody>
          <a:bodyPr>
            <a:normAutofit/>
          </a:bodyPr>
          <a:lstStyle/>
          <a:p>
            <a:r>
              <a:rPr lang="en-US" dirty="0"/>
              <a:t>Deliberate dispersion:</a:t>
            </a:r>
          </a:p>
          <a:p>
            <a:pPr lvl="1"/>
            <a:r>
              <a:rPr lang="en-US" dirty="0"/>
              <a:t>Nuclear bomb: Weapons of mass destruction. A nuclear bomb destroys an entire city.</a:t>
            </a:r>
          </a:p>
          <a:p>
            <a:pPr lvl="1"/>
            <a:r>
              <a:rPr lang="en-US" dirty="0"/>
              <a:t>Dirty bomb: Conventional explosives to disperse radioactive materials</a:t>
            </a:r>
          </a:p>
          <a:p>
            <a:pPr lvl="1"/>
            <a:r>
              <a:rPr lang="en-US" dirty="0"/>
              <a:t>Poisoning: Contaminated food or water</a:t>
            </a:r>
          </a:p>
          <a:p>
            <a:pPr lvl="1"/>
            <a:endParaRPr lang="en-US" dirty="0"/>
          </a:p>
          <a:p>
            <a:endParaRPr lang="en-US" dirty="0"/>
          </a:p>
          <a:p>
            <a:endParaRPr lang="en-US" dirty="0"/>
          </a:p>
          <a:p>
            <a:endParaRPr lang="en-US" dirty="0"/>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13</a:t>
            </a:fld>
            <a:endParaRPr lang="en-BE" dirty="0"/>
          </a:p>
        </p:txBody>
      </p:sp>
      <p:sp>
        <p:nvSpPr>
          <p:cNvPr id="7" name="Footer Placeholder 4">
            <a:extLst>
              <a:ext uri="{FF2B5EF4-FFF2-40B4-BE49-F238E27FC236}">
                <a16:creationId xmlns:a16="http://schemas.microsoft.com/office/drawing/2014/main" id="{CDE51BCF-BFD3-431A-B3E9-4DE6E030B8C0}"/>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 2.2.2. Dispersion of CBRN agents </a:t>
            </a:r>
          </a:p>
        </p:txBody>
      </p:sp>
    </p:spTree>
    <p:extLst>
      <p:ext uri="{BB962C8B-B14F-4D97-AF65-F5344CB8AC3E}">
        <p14:creationId xmlns:p14="http://schemas.microsoft.com/office/powerpoint/2010/main" val="42935582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Take home message</a:t>
            </a:r>
            <a:endParaRPr lang="en-US" dirty="0"/>
          </a:p>
        </p:txBody>
      </p:sp>
      <p:sp>
        <p:nvSpPr>
          <p:cNvPr id="3" name="Text Placeholder 2"/>
          <p:cNvSpPr>
            <a:spLocks noGrp="1"/>
          </p:cNvSpPr>
          <p:nvPr>
            <p:ph type="body" sz="quarter" idx="15"/>
          </p:nvPr>
        </p:nvSpPr>
        <p:spPr>
          <a:xfrm>
            <a:off x="766762" y="1786072"/>
            <a:ext cx="11168564" cy="4301992"/>
          </a:xfrm>
        </p:spPr>
        <p:txBody>
          <a:bodyPr>
            <a:normAutofit/>
          </a:bodyPr>
          <a:lstStyle/>
          <a:p>
            <a:r>
              <a:rPr lang="en-US" dirty="0"/>
              <a:t>CBRN agents and materials can be dispersed as:</a:t>
            </a:r>
          </a:p>
          <a:p>
            <a:pPr lvl="1"/>
            <a:r>
              <a:rPr lang="en-US" dirty="0"/>
              <a:t>Aerosols (wet and dry)</a:t>
            </a:r>
          </a:p>
          <a:p>
            <a:pPr lvl="1"/>
            <a:r>
              <a:rPr lang="en-US" dirty="0"/>
              <a:t>Liquids (including </a:t>
            </a:r>
            <a:r>
              <a:rPr lang="en-US" dirty="0" err="1"/>
              <a:t>vapour</a:t>
            </a:r>
            <a:r>
              <a:rPr lang="en-US" dirty="0"/>
              <a:t> and water)</a:t>
            </a:r>
          </a:p>
          <a:p>
            <a:pPr lvl="1"/>
            <a:r>
              <a:rPr lang="en-US" dirty="0"/>
              <a:t>Solids (e.g. powders and food)</a:t>
            </a:r>
          </a:p>
          <a:p>
            <a:pPr lvl="1"/>
            <a:r>
              <a:rPr lang="en-US" dirty="0"/>
              <a:t>Human-to-human or vector-borne transmission (e.g. mosquitos)</a:t>
            </a:r>
          </a:p>
          <a:p>
            <a:r>
              <a:rPr lang="en-US" dirty="0"/>
              <a:t>Dispersion differs between CBRN agents</a:t>
            </a:r>
          </a:p>
          <a:p>
            <a:r>
              <a:rPr lang="en-US" dirty="0"/>
              <a:t>Principal hazard of CBRN agents: inhalation</a:t>
            </a:r>
          </a:p>
        </p:txBody>
      </p:sp>
      <p:sp>
        <p:nvSpPr>
          <p:cNvPr id="4" name="Slide Number Placeholder 3"/>
          <p:cNvSpPr>
            <a:spLocks noGrp="1"/>
          </p:cNvSpPr>
          <p:nvPr>
            <p:ph type="sldNum" sz="quarter" idx="4"/>
          </p:nvPr>
        </p:nvSpPr>
        <p:spPr/>
        <p:txBody>
          <a:bodyPr/>
          <a:lstStyle/>
          <a:p>
            <a:fld id="{A814E660-BF25-4843-B2A0-93C6E2B6253B}" type="slidenum">
              <a:rPr lang="en-BE" smtClean="0"/>
              <a:pPr/>
              <a:t>14</a:t>
            </a:fld>
            <a:endParaRPr lang="en-BE" dirty="0"/>
          </a:p>
        </p:txBody>
      </p:sp>
      <p:sp>
        <p:nvSpPr>
          <p:cNvPr id="6" name="Footer Placeholder 4">
            <a:extLst>
              <a:ext uri="{FF2B5EF4-FFF2-40B4-BE49-F238E27FC236}">
                <a16:creationId xmlns:a16="http://schemas.microsoft.com/office/drawing/2014/main" id="{6E1DE8B0-A75C-4955-9EBC-31D5A83DA816}"/>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 2.2.2. Dispersion of CBRN agents </a:t>
            </a:r>
          </a:p>
        </p:txBody>
      </p:sp>
    </p:spTree>
    <p:extLst>
      <p:ext uri="{BB962C8B-B14F-4D97-AF65-F5344CB8AC3E}">
        <p14:creationId xmlns:p14="http://schemas.microsoft.com/office/powerpoint/2010/main" val="39833275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7"/>
          </p:nvPr>
        </p:nvSpPr>
        <p:spPr/>
        <p:txBody>
          <a:bodyPr/>
          <a:lstStyle/>
          <a:p>
            <a:r>
              <a:rPr lang="da-DK" dirty="0"/>
              <a:t>Thank you for your attention</a:t>
            </a: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15</a:t>
            </a:fld>
            <a:endParaRPr lang="en-BE" dirty="0"/>
          </a:p>
        </p:txBody>
      </p:sp>
      <p:pic>
        <p:nvPicPr>
          <p:cNvPr id="7" name="Picture 6"/>
          <p:cNvPicPr>
            <a:picLocks noChangeAspect="1"/>
          </p:cNvPicPr>
          <p:nvPr/>
        </p:nvPicPr>
        <p:blipFill>
          <a:blip r:embed="rId3"/>
          <a:stretch>
            <a:fillRect/>
          </a:stretch>
        </p:blipFill>
        <p:spPr>
          <a:xfrm flipH="1">
            <a:off x="5404932" y="1657351"/>
            <a:ext cx="1344036" cy="1496250"/>
          </a:xfrm>
          <a:prstGeom prst="rect">
            <a:avLst/>
          </a:prstGeom>
        </p:spPr>
      </p:pic>
      <p:sp>
        <p:nvSpPr>
          <p:cNvPr id="6" name="Footer Placeholder 4">
            <a:extLst>
              <a:ext uri="{FF2B5EF4-FFF2-40B4-BE49-F238E27FC236}">
                <a16:creationId xmlns:a16="http://schemas.microsoft.com/office/drawing/2014/main" id="{B0113B2E-42BD-412A-9C86-C98A93785FDD}"/>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 2.2.2. Dispersion of CBRN agents </a:t>
            </a:r>
          </a:p>
        </p:txBody>
      </p:sp>
    </p:spTree>
    <p:extLst>
      <p:ext uri="{BB962C8B-B14F-4D97-AF65-F5344CB8AC3E}">
        <p14:creationId xmlns:p14="http://schemas.microsoft.com/office/powerpoint/2010/main" val="40204388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nchor="ctr"/>
          <a:lstStyle/>
          <a:p>
            <a:r>
              <a:rPr lang="en-US" dirty="0"/>
              <a:t>To </a:t>
            </a:r>
            <a:r>
              <a:rPr lang="en-US" u="sng" dirty="0"/>
              <a:t>recognize</a:t>
            </a:r>
            <a:r>
              <a:rPr lang="en-US" dirty="0"/>
              <a:t> a possible release and to </a:t>
            </a:r>
            <a:r>
              <a:rPr lang="en-US" u="sng" dirty="0"/>
              <a:t>summarize</a:t>
            </a:r>
            <a:r>
              <a:rPr lang="en-US" dirty="0"/>
              <a:t> the different routes of dispersion</a:t>
            </a:r>
          </a:p>
        </p:txBody>
      </p:sp>
      <p:sp>
        <p:nvSpPr>
          <p:cNvPr id="3" name="Title 2"/>
          <p:cNvSpPr>
            <a:spLocks noGrp="1"/>
          </p:cNvSpPr>
          <p:nvPr>
            <p:ph type="title"/>
          </p:nvPr>
        </p:nvSpPr>
        <p:spPr/>
        <p:txBody>
          <a:bodyPr anchor="ctr">
            <a:normAutofit/>
          </a:bodyPr>
          <a:lstStyle/>
          <a:p>
            <a:r>
              <a:rPr lang="en-US" sz="4000" dirty="0"/>
              <a:t>Learning objective</a:t>
            </a:r>
          </a:p>
        </p:txBody>
      </p:sp>
    </p:spTree>
    <p:extLst>
      <p:ext uri="{BB962C8B-B14F-4D97-AF65-F5344CB8AC3E}">
        <p14:creationId xmlns:p14="http://schemas.microsoft.com/office/powerpoint/2010/main" val="343509368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Dispersion of CBRN agents I</a:t>
            </a:r>
            <a:endParaRPr lang="en-US" dirty="0"/>
          </a:p>
        </p:txBody>
      </p:sp>
      <p:sp>
        <p:nvSpPr>
          <p:cNvPr id="3" name="Text Placeholder 2"/>
          <p:cNvSpPr>
            <a:spLocks noGrp="1"/>
          </p:cNvSpPr>
          <p:nvPr>
            <p:ph type="body" sz="quarter" idx="15"/>
          </p:nvPr>
        </p:nvSpPr>
        <p:spPr/>
        <p:txBody>
          <a:bodyPr/>
          <a:lstStyle/>
          <a:p>
            <a:r>
              <a:rPr lang="en-US" dirty="0"/>
              <a:t>CBRN agents can be dispersed as:</a:t>
            </a:r>
          </a:p>
          <a:p>
            <a:pPr lvl="1"/>
            <a:r>
              <a:rPr lang="en-US" dirty="0" err="1"/>
              <a:t>Vapours</a:t>
            </a:r>
            <a:endParaRPr lang="en-US" dirty="0"/>
          </a:p>
          <a:p>
            <a:pPr lvl="1"/>
            <a:r>
              <a:rPr lang="en-US" dirty="0"/>
              <a:t>Aerosols</a:t>
            </a:r>
          </a:p>
          <a:p>
            <a:pPr lvl="1"/>
            <a:r>
              <a:rPr lang="en-US" dirty="0"/>
              <a:t>Liquids</a:t>
            </a:r>
          </a:p>
          <a:p>
            <a:pPr lvl="1"/>
            <a:r>
              <a:rPr lang="en-US" dirty="0"/>
              <a:t>Powders</a:t>
            </a:r>
          </a:p>
          <a:p>
            <a:pPr lvl="1"/>
            <a:r>
              <a:rPr lang="en-US" dirty="0"/>
              <a:t>Solid objects</a:t>
            </a:r>
          </a:p>
          <a:p>
            <a:pPr lvl="1"/>
            <a:r>
              <a:rPr lang="en-US" dirty="0"/>
              <a:t>Human-to-human or vector-borne transmission (e.g. mosquitos)</a:t>
            </a:r>
          </a:p>
        </p:txBody>
      </p:sp>
      <p:sp>
        <p:nvSpPr>
          <p:cNvPr id="4" name="Slide Number Placeholder 3"/>
          <p:cNvSpPr>
            <a:spLocks noGrp="1"/>
          </p:cNvSpPr>
          <p:nvPr>
            <p:ph type="sldNum" sz="quarter" idx="4"/>
          </p:nvPr>
        </p:nvSpPr>
        <p:spPr/>
        <p:txBody>
          <a:bodyPr/>
          <a:lstStyle/>
          <a:p>
            <a:fld id="{A814E660-BF25-4843-B2A0-93C6E2B6253B}" type="slidenum">
              <a:rPr lang="en-BE" smtClean="0"/>
              <a:pPr/>
              <a:t>3</a:t>
            </a:fld>
            <a:endParaRPr lang="en-BE" dirty="0"/>
          </a:p>
        </p:txBody>
      </p:sp>
      <p:sp>
        <p:nvSpPr>
          <p:cNvPr id="5" name="Footer Placeholder 4"/>
          <p:cNvSpPr>
            <a:spLocks noGrp="1"/>
          </p:cNvSpPr>
          <p:nvPr>
            <p:ph type="ftr" sz="quarter" idx="16"/>
          </p:nvPr>
        </p:nvSpPr>
        <p:spPr/>
        <p:txBody>
          <a:bodyPr/>
          <a:lstStyle/>
          <a:p>
            <a:r>
              <a:rPr lang="en-US" dirty="0"/>
              <a:t>MELODY Presentation 2.2.2. Dispersion of CBRN agents </a:t>
            </a:r>
          </a:p>
        </p:txBody>
      </p:sp>
    </p:spTree>
    <p:extLst>
      <p:ext uri="{BB962C8B-B14F-4D97-AF65-F5344CB8AC3E}">
        <p14:creationId xmlns:p14="http://schemas.microsoft.com/office/powerpoint/2010/main" val="204922448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Dispersion of CBRN agents II</a:t>
            </a:r>
            <a:endParaRPr lang="en-US" dirty="0"/>
          </a:p>
        </p:txBody>
      </p:sp>
      <p:sp>
        <p:nvSpPr>
          <p:cNvPr id="4" name="Slide Number Placeholder 3"/>
          <p:cNvSpPr>
            <a:spLocks noGrp="1"/>
          </p:cNvSpPr>
          <p:nvPr>
            <p:ph type="sldNum" sz="quarter" idx="4"/>
          </p:nvPr>
        </p:nvSpPr>
        <p:spPr>
          <a:xfrm>
            <a:off x="8977344" y="6479665"/>
            <a:ext cx="2743200" cy="230784"/>
          </a:xfrm>
        </p:spPr>
        <p:txBody>
          <a:bodyPr/>
          <a:lstStyle/>
          <a:p>
            <a:r>
              <a:rPr lang="en-GB" dirty="0"/>
              <a:t> </a:t>
            </a:r>
            <a:r>
              <a:rPr lang="en-GB"/>
              <a:t>                                                                    </a:t>
            </a:r>
            <a:fld id="{A814E660-BF25-4843-B2A0-93C6E2B6253B}" type="slidenum">
              <a:rPr lang="en-BE"/>
              <a:pPr/>
              <a:t>4</a:t>
            </a:fld>
            <a:endParaRPr lang="en-BE" dirty="0"/>
          </a:p>
        </p:txBody>
      </p:sp>
      <p:sp>
        <p:nvSpPr>
          <p:cNvPr id="6" name="TextBox 5">
            <a:extLst>
              <a:ext uri="{FF2B5EF4-FFF2-40B4-BE49-F238E27FC236}">
                <a16:creationId xmlns:a16="http://schemas.microsoft.com/office/drawing/2014/main" id="{6FBDF505-648A-459E-A122-C4A5259118A2}"/>
              </a:ext>
            </a:extLst>
          </p:cNvPr>
          <p:cNvSpPr txBox="1"/>
          <p:nvPr/>
        </p:nvSpPr>
        <p:spPr>
          <a:xfrm>
            <a:off x="864381" y="2436938"/>
            <a:ext cx="1426043" cy="461665"/>
          </a:xfrm>
          <a:prstGeom prst="rect">
            <a:avLst/>
          </a:prstGeom>
          <a:noFill/>
          <a:ln w="57150">
            <a:solidFill>
              <a:srgbClr val="FF0000"/>
            </a:solidFill>
          </a:ln>
        </p:spPr>
        <p:txBody>
          <a:bodyPr wrap="square" rtlCol="0">
            <a:spAutoFit/>
          </a:bodyPr>
          <a:lstStyle/>
          <a:p>
            <a:pPr algn="ctr"/>
            <a:r>
              <a:rPr lang="en-GB" sz="2400" dirty="0"/>
              <a:t>Vapours</a:t>
            </a:r>
          </a:p>
        </p:txBody>
      </p:sp>
      <p:sp>
        <p:nvSpPr>
          <p:cNvPr id="7" name="TextBox 6">
            <a:extLst>
              <a:ext uri="{FF2B5EF4-FFF2-40B4-BE49-F238E27FC236}">
                <a16:creationId xmlns:a16="http://schemas.microsoft.com/office/drawing/2014/main" id="{656FA781-4ABF-465D-A56F-749A5093AD63}"/>
              </a:ext>
            </a:extLst>
          </p:cNvPr>
          <p:cNvSpPr txBox="1"/>
          <p:nvPr/>
        </p:nvSpPr>
        <p:spPr>
          <a:xfrm>
            <a:off x="864382" y="3064486"/>
            <a:ext cx="1426042" cy="461665"/>
          </a:xfrm>
          <a:prstGeom prst="rect">
            <a:avLst/>
          </a:prstGeom>
          <a:noFill/>
          <a:ln w="57150">
            <a:solidFill>
              <a:srgbClr val="FF0000"/>
            </a:solidFill>
          </a:ln>
        </p:spPr>
        <p:txBody>
          <a:bodyPr wrap="square" rtlCol="0">
            <a:spAutoFit/>
          </a:bodyPr>
          <a:lstStyle>
            <a:defPPr>
              <a:defRPr lang="nl-NL"/>
            </a:defPPr>
            <a:lvl1pPr>
              <a:defRPr sz="2400"/>
            </a:lvl1pPr>
          </a:lstStyle>
          <a:p>
            <a:pPr algn="ctr"/>
            <a:r>
              <a:rPr lang="en-GB"/>
              <a:t>Aerosols</a:t>
            </a:r>
          </a:p>
        </p:txBody>
      </p:sp>
      <p:sp>
        <p:nvSpPr>
          <p:cNvPr id="8" name="TextBox 7">
            <a:extLst>
              <a:ext uri="{FF2B5EF4-FFF2-40B4-BE49-F238E27FC236}">
                <a16:creationId xmlns:a16="http://schemas.microsoft.com/office/drawing/2014/main" id="{81951A20-64D6-4359-A6B0-E3C18762ED79}"/>
              </a:ext>
            </a:extLst>
          </p:cNvPr>
          <p:cNvSpPr txBox="1"/>
          <p:nvPr/>
        </p:nvSpPr>
        <p:spPr>
          <a:xfrm>
            <a:off x="864382" y="3713188"/>
            <a:ext cx="1426042" cy="830997"/>
          </a:xfrm>
          <a:prstGeom prst="rect">
            <a:avLst/>
          </a:prstGeom>
          <a:noFill/>
          <a:ln w="57150">
            <a:solidFill>
              <a:srgbClr val="FF0000"/>
            </a:solidFill>
          </a:ln>
        </p:spPr>
        <p:txBody>
          <a:bodyPr wrap="square" rtlCol="0">
            <a:spAutoFit/>
          </a:bodyPr>
          <a:lstStyle>
            <a:defPPr>
              <a:defRPr lang="nl-NL"/>
            </a:defPPr>
            <a:lvl1pPr>
              <a:defRPr sz="2400"/>
            </a:lvl1pPr>
          </a:lstStyle>
          <a:p>
            <a:pPr algn="ctr"/>
            <a:r>
              <a:rPr lang="en-GB"/>
              <a:t>Liquids,</a:t>
            </a:r>
          </a:p>
          <a:p>
            <a:pPr algn="ctr"/>
            <a:r>
              <a:rPr lang="en-GB"/>
              <a:t>Solids</a:t>
            </a:r>
          </a:p>
        </p:txBody>
      </p:sp>
      <p:sp>
        <p:nvSpPr>
          <p:cNvPr id="9" name="TextBox 8">
            <a:extLst>
              <a:ext uri="{FF2B5EF4-FFF2-40B4-BE49-F238E27FC236}">
                <a16:creationId xmlns:a16="http://schemas.microsoft.com/office/drawing/2014/main" id="{A6F35039-042C-4024-8637-660028E7425A}"/>
              </a:ext>
            </a:extLst>
          </p:cNvPr>
          <p:cNvSpPr txBox="1"/>
          <p:nvPr/>
        </p:nvSpPr>
        <p:spPr>
          <a:xfrm>
            <a:off x="2707995" y="2852822"/>
            <a:ext cx="2125760" cy="646331"/>
          </a:xfrm>
          <a:prstGeom prst="rect">
            <a:avLst/>
          </a:prstGeom>
          <a:solidFill>
            <a:schemeClr val="accent1">
              <a:lumMod val="60000"/>
              <a:lumOff val="40000"/>
            </a:schemeClr>
          </a:solidFill>
          <a:ln>
            <a:solidFill>
              <a:schemeClr val="accent1"/>
            </a:solidFill>
          </a:ln>
        </p:spPr>
        <p:txBody>
          <a:bodyPr wrap="square" rtlCol="0">
            <a:spAutoFit/>
          </a:bodyPr>
          <a:lstStyle/>
          <a:p>
            <a:pPr algn="ctr"/>
            <a:r>
              <a:rPr lang="en-GB" b="1" dirty="0">
                <a:solidFill>
                  <a:schemeClr val="bg1"/>
                </a:solidFill>
              </a:rPr>
              <a:t>spraying as </a:t>
            </a:r>
          </a:p>
          <a:p>
            <a:pPr algn="ctr"/>
            <a:r>
              <a:rPr lang="en-GB" b="1" dirty="0">
                <a:solidFill>
                  <a:schemeClr val="bg1"/>
                </a:solidFill>
              </a:rPr>
              <a:t>liquid or powder</a:t>
            </a:r>
          </a:p>
        </p:txBody>
      </p:sp>
      <p:sp>
        <p:nvSpPr>
          <p:cNvPr id="10" name="TextBox 9">
            <a:extLst>
              <a:ext uri="{FF2B5EF4-FFF2-40B4-BE49-F238E27FC236}">
                <a16:creationId xmlns:a16="http://schemas.microsoft.com/office/drawing/2014/main" id="{786F3CDE-868E-4F5F-B64A-2C16FECA91FD}"/>
              </a:ext>
            </a:extLst>
          </p:cNvPr>
          <p:cNvSpPr txBox="1"/>
          <p:nvPr/>
        </p:nvSpPr>
        <p:spPr>
          <a:xfrm>
            <a:off x="5491859" y="3833858"/>
            <a:ext cx="2522167" cy="646331"/>
          </a:xfrm>
          <a:prstGeom prst="rect">
            <a:avLst/>
          </a:prstGeom>
          <a:noFill/>
          <a:ln>
            <a:solidFill>
              <a:schemeClr val="tx1"/>
            </a:solidFill>
          </a:ln>
        </p:spPr>
        <p:txBody>
          <a:bodyPr wrap="square" rtlCol="0">
            <a:spAutoFit/>
          </a:bodyPr>
          <a:lstStyle>
            <a:defPPr>
              <a:defRPr lang="nl-NL"/>
            </a:defPPr>
            <a:lvl1pPr>
              <a:defRPr sz="2400"/>
            </a:lvl1pPr>
          </a:lstStyle>
          <a:p>
            <a:pPr algn="ctr"/>
            <a:r>
              <a:rPr lang="en-GB" sz="1800" b="1">
                <a:solidFill>
                  <a:srgbClr val="0000FF"/>
                </a:solidFill>
              </a:rPr>
              <a:t>Contamination of </a:t>
            </a:r>
          </a:p>
          <a:p>
            <a:pPr algn="ctr"/>
            <a:r>
              <a:rPr lang="en-GB" sz="1800" b="1">
                <a:solidFill>
                  <a:srgbClr val="0000FF"/>
                </a:solidFill>
              </a:rPr>
              <a:t>food, water, surfaces</a:t>
            </a:r>
          </a:p>
        </p:txBody>
      </p:sp>
      <p:sp>
        <p:nvSpPr>
          <p:cNvPr id="11" name="TextBox 10">
            <a:extLst>
              <a:ext uri="{FF2B5EF4-FFF2-40B4-BE49-F238E27FC236}">
                <a16:creationId xmlns:a16="http://schemas.microsoft.com/office/drawing/2014/main" id="{DF558E17-7841-4D86-B2CD-581D457E37E7}"/>
              </a:ext>
            </a:extLst>
          </p:cNvPr>
          <p:cNvSpPr txBox="1"/>
          <p:nvPr/>
        </p:nvSpPr>
        <p:spPr>
          <a:xfrm>
            <a:off x="9674019" y="3068902"/>
            <a:ext cx="1540807" cy="461665"/>
          </a:xfrm>
          <a:prstGeom prst="rect">
            <a:avLst/>
          </a:prstGeom>
          <a:noFill/>
          <a:ln w="57150">
            <a:solidFill>
              <a:srgbClr val="FF0000"/>
            </a:solidFill>
          </a:ln>
        </p:spPr>
        <p:txBody>
          <a:bodyPr wrap="none" rtlCol="0">
            <a:spAutoFit/>
          </a:bodyPr>
          <a:lstStyle>
            <a:defPPr>
              <a:defRPr lang="nl-NL"/>
            </a:defPPr>
            <a:lvl1pPr>
              <a:defRPr sz="2400"/>
            </a:lvl1pPr>
          </a:lstStyle>
          <a:p>
            <a:pPr algn="ctr"/>
            <a:r>
              <a:rPr lang="en-GB"/>
              <a:t>Inhalation</a:t>
            </a:r>
          </a:p>
        </p:txBody>
      </p:sp>
      <p:sp>
        <p:nvSpPr>
          <p:cNvPr id="12" name="TextBox 11">
            <a:extLst>
              <a:ext uri="{FF2B5EF4-FFF2-40B4-BE49-F238E27FC236}">
                <a16:creationId xmlns:a16="http://schemas.microsoft.com/office/drawing/2014/main" id="{2F911CD7-CCCB-44FC-935F-F772C4E37F2D}"/>
              </a:ext>
            </a:extLst>
          </p:cNvPr>
          <p:cNvSpPr txBox="1"/>
          <p:nvPr/>
        </p:nvSpPr>
        <p:spPr>
          <a:xfrm>
            <a:off x="8841854" y="3993212"/>
            <a:ext cx="2387320" cy="830997"/>
          </a:xfrm>
          <a:prstGeom prst="rect">
            <a:avLst/>
          </a:prstGeom>
          <a:noFill/>
          <a:ln w="57150">
            <a:solidFill>
              <a:srgbClr val="FF0000"/>
            </a:solidFill>
          </a:ln>
        </p:spPr>
        <p:txBody>
          <a:bodyPr wrap="none" rtlCol="0">
            <a:spAutoFit/>
          </a:bodyPr>
          <a:lstStyle>
            <a:defPPr>
              <a:defRPr lang="nl-NL"/>
            </a:defPPr>
            <a:lvl1pPr>
              <a:defRPr sz="2400"/>
            </a:lvl1pPr>
          </a:lstStyle>
          <a:p>
            <a:pPr algn="ctr"/>
            <a:r>
              <a:rPr lang="en-GB"/>
              <a:t>Direct contact </a:t>
            </a:r>
          </a:p>
          <a:p>
            <a:pPr algn="ctr"/>
            <a:r>
              <a:rPr lang="en-GB"/>
              <a:t>(skin/eyes/nose)</a:t>
            </a:r>
          </a:p>
        </p:txBody>
      </p:sp>
      <p:sp>
        <p:nvSpPr>
          <p:cNvPr id="13" name="TextBox 12">
            <a:extLst>
              <a:ext uri="{FF2B5EF4-FFF2-40B4-BE49-F238E27FC236}">
                <a16:creationId xmlns:a16="http://schemas.microsoft.com/office/drawing/2014/main" id="{6D3FA39C-4D3A-4DFE-9952-B87CBCF83087}"/>
              </a:ext>
            </a:extLst>
          </p:cNvPr>
          <p:cNvSpPr txBox="1"/>
          <p:nvPr/>
        </p:nvSpPr>
        <p:spPr>
          <a:xfrm>
            <a:off x="9766994" y="5282533"/>
            <a:ext cx="1447832" cy="461665"/>
          </a:xfrm>
          <a:prstGeom prst="rect">
            <a:avLst/>
          </a:prstGeom>
          <a:noFill/>
          <a:ln w="57150">
            <a:solidFill>
              <a:srgbClr val="FF0000"/>
            </a:solidFill>
          </a:ln>
        </p:spPr>
        <p:txBody>
          <a:bodyPr wrap="none" rtlCol="0">
            <a:spAutoFit/>
          </a:bodyPr>
          <a:lstStyle>
            <a:defPPr>
              <a:defRPr lang="nl-NL"/>
            </a:defPPr>
            <a:lvl1pPr>
              <a:defRPr sz="2400"/>
            </a:lvl1pPr>
          </a:lstStyle>
          <a:p>
            <a:pPr algn="ctr"/>
            <a:r>
              <a:rPr lang="en-GB" dirty="0"/>
              <a:t>Ingestion</a:t>
            </a:r>
          </a:p>
        </p:txBody>
      </p:sp>
      <p:sp>
        <p:nvSpPr>
          <p:cNvPr id="14" name="TextBox 13">
            <a:extLst>
              <a:ext uri="{FF2B5EF4-FFF2-40B4-BE49-F238E27FC236}">
                <a16:creationId xmlns:a16="http://schemas.microsoft.com/office/drawing/2014/main" id="{1E8AE52F-DCD5-42F3-BCA1-5680962C3660}"/>
              </a:ext>
            </a:extLst>
          </p:cNvPr>
          <p:cNvSpPr txBox="1"/>
          <p:nvPr/>
        </p:nvSpPr>
        <p:spPr>
          <a:xfrm>
            <a:off x="2699216" y="3596106"/>
            <a:ext cx="2125759" cy="369332"/>
          </a:xfrm>
          <a:prstGeom prst="rect">
            <a:avLst/>
          </a:prstGeom>
          <a:solidFill>
            <a:schemeClr val="accent1">
              <a:lumMod val="60000"/>
              <a:lumOff val="40000"/>
            </a:schemeClr>
          </a:solidFill>
          <a:ln>
            <a:solidFill>
              <a:schemeClr val="accent1"/>
            </a:solidFill>
          </a:ln>
        </p:spPr>
        <p:txBody>
          <a:bodyPr wrap="square" rtlCol="0">
            <a:spAutoFit/>
          </a:bodyPr>
          <a:lstStyle>
            <a:defPPr>
              <a:defRPr lang="nl-NL"/>
            </a:defPPr>
            <a:lvl1pPr>
              <a:defRPr b="1">
                <a:solidFill>
                  <a:schemeClr val="bg1"/>
                </a:solidFill>
              </a:defRPr>
            </a:lvl1pPr>
          </a:lstStyle>
          <a:p>
            <a:pPr algn="ctr"/>
            <a:r>
              <a:rPr lang="en-GB" dirty="0"/>
              <a:t>Explosion/fire</a:t>
            </a:r>
          </a:p>
        </p:txBody>
      </p:sp>
      <p:sp>
        <p:nvSpPr>
          <p:cNvPr id="15" name="TextBox 14">
            <a:extLst>
              <a:ext uri="{FF2B5EF4-FFF2-40B4-BE49-F238E27FC236}">
                <a16:creationId xmlns:a16="http://schemas.microsoft.com/office/drawing/2014/main" id="{B2001B69-E04B-41B9-8380-4056D5307A2D}"/>
              </a:ext>
            </a:extLst>
          </p:cNvPr>
          <p:cNvSpPr txBox="1"/>
          <p:nvPr/>
        </p:nvSpPr>
        <p:spPr>
          <a:xfrm>
            <a:off x="5505294" y="3170040"/>
            <a:ext cx="2508732" cy="369332"/>
          </a:xfrm>
          <a:prstGeom prst="rect">
            <a:avLst/>
          </a:prstGeom>
          <a:noFill/>
          <a:ln>
            <a:solidFill>
              <a:schemeClr val="tx1"/>
            </a:solidFill>
          </a:ln>
        </p:spPr>
        <p:txBody>
          <a:bodyPr wrap="square" rtlCol="0">
            <a:spAutoFit/>
          </a:bodyPr>
          <a:lstStyle>
            <a:defPPr>
              <a:defRPr lang="nl-NL"/>
            </a:defPPr>
            <a:lvl1pPr>
              <a:defRPr>
                <a:solidFill>
                  <a:srgbClr val="0000FF"/>
                </a:solidFill>
              </a:defRPr>
            </a:lvl1pPr>
          </a:lstStyle>
          <a:p>
            <a:pPr algn="ctr"/>
            <a:r>
              <a:rPr lang="en-GB" b="1" dirty="0"/>
              <a:t>Wind, ventilation</a:t>
            </a:r>
          </a:p>
        </p:txBody>
      </p:sp>
      <p:grpSp>
        <p:nvGrpSpPr>
          <p:cNvPr id="28" name="Group 27">
            <a:extLst>
              <a:ext uri="{FF2B5EF4-FFF2-40B4-BE49-F238E27FC236}">
                <a16:creationId xmlns:a16="http://schemas.microsoft.com/office/drawing/2014/main" id="{738FDB5E-8BBE-454A-8D15-15EC2D3B2DE9}"/>
              </a:ext>
            </a:extLst>
          </p:cNvPr>
          <p:cNvGrpSpPr/>
          <p:nvPr/>
        </p:nvGrpSpPr>
        <p:grpSpPr>
          <a:xfrm>
            <a:off x="641684" y="1522441"/>
            <a:ext cx="10877268" cy="4874923"/>
            <a:chOff x="641684" y="1522441"/>
            <a:chExt cx="10877268" cy="4874923"/>
          </a:xfrm>
        </p:grpSpPr>
        <p:sp>
          <p:nvSpPr>
            <p:cNvPr id="29" name="Rectangle: Rounded Corners 28">
              <a:extLst>
                <a:ext uri="{FF2B5EF4-FFF2-40B4-BE49-F238E27FC236}">
                  <a16:creationId xmlns:a16="http://schemas.microsoft.com/office/drawing/2014/main" id="{757A281F-3F44-42AD-807C-2E36894FAC64}"/>
                </a:ext>
              </a:extLst>
            </p:cNvPr>
            <p:cNvSpPr/>
            <p:nvPr/>
          </p:nvSpPr>
          <p:spPr>
            <a:xfrm>
              <a:off x="641684" y="1531066"/>
              <a:ext cx="4502188" cy="4866298"/>
            </a:xfrm>
            <a:prstGeom prst="roundRect">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Rounded Corners 29">
              <a:extLst>
                <a:ext uri="{FF2B5EF4-FFF2-40B4-BE49-F238E27FC236}">
                  <a16:creationId xmlns:a16="http://schemas.microsoft.com/office/drawing/2014/main" id="{FB58FF36-B871-427E-9314-9E7B6C7C25D0}"/>
                </a:ext>
              </a:extLst>
            </p:cNvPr>
            <p:cNvSpPr/>
            <p:nvPr/>
          </p:nvSpPr>
          <p:spPr>
            <a:xfrm>
              <a:off x="5281271" y="1531065"/>
              <a:ext cx="3052274" cy="4613739"/>
            </a:xfrm>
            <a:prstGeom prst="roundRect">
              <a:avLst/>
            </a:prstGeom>
            <a:no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Rounded Corners 30">
              <a:extLst>
                <a:ext uri="{FF2B5EF4-FFF2-40B4-BE49-F238E27FC236}">
                  <a16:creationId xmlns:a16="http://schemas.microsoft.com/office/drawing/2014/main" id="{7FE82AF2-6B17-4C9C-90F7-2B5D119C0D2A}"/>
                </a:ext>
              </a:extLst>
            </p:cNvPr>
            <p:cNvSpPr/>
            <p:nvPr/>
          </p:nvSpPr>
          <p:spPr>
            <a:xfrm>
              <a:off x="8466678" y="1531065"/>
              <a:ext cx="3052274" cy="4613739"/>
            </a:xfrm>
            <a:prstGeom prst="roundRect">
              <a:avLst/>
            </a:prstGeom>
            <a:no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31">
              <a:extLst>
                <a:ext uri="{FF2B5EF4-FFF2-40B4-BE49-F238E27FC236}">
                  <a16:creationId xmlns:a16="http://schemas.microsoft.com/office/drawing/2014/main" id="{A5F14BAA-DC8D-407D-A986-5C581EE75528}"/>
                </a:ext>
              </a:extLst>
            </p:cNvPr>
            <p:cNvSpPr txBox="1"/>
            <p:nvPr/>
          </p:nvSpPr>
          <p:spPr>
            <a:xfrm>
              <a:off x="2362701" y="1522442"/>
              <a:ext cx="1196481" cy="461665"/>
            </a:xfrm>
            <a:prstGeom prst="rect">
              <a:avLst/>
            </a:prstGeom>
            <a:noFill/>
          </p:spPr>
          <p:txBody>
            <a:bodyPr wrap="none" rtlCol="0">
              <a:spAutoFit/>
            </a:bodyPr>
            <a:lstStyle/>
            <a:p>
              <a:r>
                <a:rPr lang="en-GB" sz="2400" b="1" i="1" dirty="0">
                  <a:solidFill>
                    <a:schemeClr val="bg1">
                      <a:lumMod val="50000"/>
                    </a:schemeClr>
                  </a:solidFill>
                </a:rPr>
                <a:t>release</a:t>
              </a:r>
            </a:p>
          </p:txBody>
        </p:sp>
        <p:sp>
          <p:nvSpPr>
            <p:cNvPr id="33" name="TextBox 32">
              <a:extLst>
                <a:ext uri="{FF2B5EF4-FFF2-40B4-BE49-F238E27FC236}">
                  <a16:creationId xmlns:a16="http://schemas.microsoft.com/office/drawing/2014/main" id="{D44CFFC0-FC7F-4CE4-A1CE-DA25661CCA67}"/>
                </a:ext>
              </a:extLst>
            </p:cNvPr>
            <p:cNvSpPr txBox="1"/>
            <p:nvPr/>
          </p:nvSpPr>
          <p:spPr>
            <a:xfrm>
              <a:off x="6095999" y="1522441"/>
              <a:ext cx="1146596" cy="461665"/>
            </a:xfrm>
            <a:prstGeom prst="rect">
              <a:avLst/>
            </a:prstGeom>
            <a:noFill/>
          </p:spPr>
          <p:txBody>
            <a:bodyPr wrap="none" rtlCol="0">
              <a:spAutoFit/>
            </a:bodyPr>
            <a:lstStyle/>
            <a:p>
              <a:r>
                <a:rPr lang="en-GB" sz="2400" b="1" i="1" dirty="0">
                  <a:solidFill>
                    <a:schemeClr val="bg1">
                      <a:lumMod val="50000"/>
                    </a:schemeClr>
                  </a:solidFill>
                </a:rPr>
                <a:t>spread</a:t>
              </a:r>
            </a:p>
          </p:txBody>
        </p:sp>
        <p:sp>
          <p:nvSpPr>
            <p:cNvPr id="34" name="TextBox 33">
              <a:extLst>
                <a:ext uri="{FF2B5EF4-FFF2-40B4-BE49-F238E27FC236}">
                  <a16:creationId xmlns:a16="http://schemas.microsoft.com/office/drawing/2014/main" id="{245916E9-3A38-4FC7-B52C-5D0CA16902FD}"/>
                </a:ext>
              </a:extLst>
            </p:cNvPr>
            <p:cNvSpPr txBox="1"/>
            <p:nvPr/>
          </p:nvSpPr>
          <p:spPr>
            <a:xfrm>
              <a:off x="9256876" y="1525814"/>
              <a:ext cx="1470403" cy="461665"/>
            </a:xfrm>
            <a:prstGeom prst="rect">
              <a:avLst/>
            </a:prstGeom>
            <a:noFill/>
          </p:spPr>
          <p:txBody>
            <a:bodyPr wrap="none" rtlCol="0">
              <a:spAutoFit/>
            </a:bodyPr>
            <a:lstStyle/>
            <a:p>
              <a:r>
                <a:rPr lang="en-GB" sz="2400" b="1" i="1" dirty="0">
                  <a:solidFill>
                    <a:schemeClr val="bg1">
                      <a:lumMod val="50000"/>
                    </a:schemeClr>
                  </a:solidFill>
                </a:rPr>
                <a:t>exposure</a:t>
              </a:r>
            </a:p>
          </p:txBody>
        </p:sp>
      </p:grpSp>
      <p:cxnSp>
        <p:nvCxnSpPr>
          <p:cNvPr id="43" name="Straight Arrow Connector 42">
            <a:extLst>
              <a:ext uri="{FF2B5EF4-FFF2-40B4-BE49-F238E27FC236}">
                <a16:creationId xmlns:a16="http://schemas.microsoft.com/office/drawing/2014/main" id="{AAB0C33C-BF99-41CB-9833-0C90DAB7D264}"/>
              </a:ext>
            </a:extLst>
          </p:cNvPr>
          <p:cNvCxnSpPr>
            <a:cxnSpLocks/>
            <a:stCxn id="7" idx="3"/>
            <a:endCxn id="9" idx="1"/>
          </p:cNvCxnSpPr>
          <p:nvPr/>
        </p:nvCxnSpPr>
        <p:spPr>
          <a:xfrm flipV="1">
            <a:off x="2290424" y="3175988"/>
            <a:ext cx="417571" cy="11933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E76A6A34-2366-4A62-873B-9B47F91D4A98}"/>
              </a:ext>
            </a:extLst>
          </p:cNvPr>
          <p:cNvCxnSpPr>
            <a:cxnSpLocks/>
            <a:stCxn id="9" idx="3"/>
            <a:endCxn id="15" idx="1"/>
          </p:cNvCxnSpPr>
          <p:nvPr/>
        </p:nvCxnSpPr>
        <p:spPr>
          <a:xfrm>
            <a:off x="4833755" y="3175988"/>
            <a:ext cx="671539" cy="17871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C18FD026-5210-4FBC-B389-EB3372D57D41}"/>
              </a:ext>
            </a:extLst>
          </p:cNvPr>
          <p:cNvCxnSpPr>
            <a:cxnSpLocks/>
            <a:stCxn id="8" idx="3"/>
            <a:endCxn id="10" idx="1"/>
          </p:cNvCxnSpPr>
          <p:nvPr/>
        </p:nvCxnSpPr>
        <p:spPr>
          <a:xfrm>
            <a:off x="2290424" y="4128687"/>
            <a:ext cx="3201435" cy="2833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6DAD7AD0-1A7B-4753-BD98-C9F43D8CF411}"/>
              </a:ext>
            </a:extLst>
          </p:cNvPr>
          <p:cNvCxnSpPr>
            <a:cxnSpLocks/>
            <a:stCxn id="8" idx="3"/>
            <a:endCxn id="14" idx="1"/>
          </p:cNvCxnSpPr>
          <p:nvPr/>
        </p:nvCxnSpPr>
        <p:spPr>
          <a:xfrm flipV="1">
            <a:off x="2290424" y="3780772"/>
            <a:ext cx="408792" cy="34791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EE139BD5-15E4-4F14-97C5-5181FE8C684F}"/>
              </a:ext>
            </a:extLst>
          </p:cNvPr>
          <p:cNvCxnSpPr>
            <a:cxnSpLocks/>
            <a:stCxn id="14" idx="3"/>
            <a:endCxn id="15" idx="1"/>
          </p:cNvCxnSpPr>
          <p:nvPr/>
        </p:nvCxnSpPr>
        <p:spPr>
          <a:xfrm flipV="1">
            <a:off x="4824975" y="3354706"/>
            <a:ext cx="680319" cy="42606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60D3E202-30B1-4B95-B0FD-1133D44BD257}"/>
              </a:ext>
            </a:extLst>
          </p:cNvPr>
          <p:cNvCxnSpPr>
            <a:cxnSpLocks/>
            <a:stCxn id="14" idx="3"/>
            <a:endCxn id="10" idx="1"/>
          </p:cNvCxnSpPr>
          <p:nvPr/>
        </p:nvCxnSpPr>
        <p:spPr>
          <a:xfrm>
            <a:off x="4824975" y="3780772"/>
            <a:ext cx="666884" cy="37625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5" name="Connector: Elbow 64">
            <a:extLst>
              <a:ext uri="{FF2B5EF4-FFF2-40B4-BE49-F238E27FC236}">
                <a16:creationId xmlns:a16="http://schemas.microsoft.com/office/drawing/2014/main" id="{3D0D0BFD-EB98-4087-B57B-F2F20302F475}"/>
              </a:ext>
            </a:extLst>
          </p:cNvPr>
          <p:cNvCxnSpPr>
            <a:cxnSpLocks/>
            <a:stCxn id="6" idx="3"/>
            <a:endCxn id="15" idx="0"/>
          </p:cNvCxnSpPr>
          <p:nvPr/>
        </p:nvCxnSpPr>
        <p:spPr>
          <a:xfrm>
            <a:off x="2290424" y="2667771"/>
            <a:ext cx="4469236" cy="502269"/>
          </a:xfrm>
          <a:prstGeom prst="bentConnector2">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2726B7FC-8B2B-45C9-8CBC-CBF0B6D39ADE}"/>
              </a:ext>
            </a:extLst>
          </p:cNvPr>
          <p:cNvCxnSpPr>
            <a:cxnSpLocks/>
            <a:stCxn id="15" idx="2"/>
            <a:endCxn id="10" idx="0"/>
          </p:cNvCxnSpPr>
          <p:nvPr/>
        </p:nvCxnSpPr>
        <p:spPr>
          <a:xfrm flipH="1">
            <a:off x="6752943" y="3539372"/>
            <a:ext cx="6717" cy="29448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E63E81F7-1A05-4BB6-8AE0-997C45EB2A11}"/>
              </a:ext>
            </a:extLst>
          </p:cNvPr>
          <p:cNvCxnSpPr>
            <a:cxnSpLocks/>
            <a:stCxn id="15" idx="3"/>
            <a:endCxn id="11" idx="1"/>
          </p:cNvCxnSpPr>
          <p:nvPr/>
        </p:nvCxnSpPr>
        <p:spPr>
          <a:xfrm flipV="1">
            <a:off x="8014026" y="3299735"/>
            <a:ext cx="1659993" cy="5497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BA2924C5-33B2-4EC1-BE55-EF44CE8C0461}"/>
              </a:ext>
            </a:extLst>
          </p:cNvPr>
          <p:cNvCxnSpPr>
            <a:cxnSpLocks/>
            <a:stCxn id="15" idx="3"/>
            <a:endCxn id="12" idx="1"/>
          </p:cNvCxnSpPr>
          <p:nvPr/>
        </p:nvCxnSpPr>
        <p:spPr>
          <a:xfrm>
            <a:off x="8014026" y="3354706"/>
            <a:ext cx="827828" cy="105400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a:extLst>
              <a:ext uri="{FF2B5EF4-FFF2-40B4-BE49-F238E27FC236}">
                <a16:creationId xmlns:a16="http://schemas.microsoft.com/office/drawing/2014/main" id="{7F9B128D-4359-4CC1-8F10-B2169342C8EB}"/>
              </a:ext>
            </a:extLst>
          </p:cNvPr>
          <p:cNvCxnSpPr>
            <a:cxnSpLocks/>
            <a:stCxn id="10" idx="3"/>
            <a:endCxn id="12" idx="1"/>
          </p:cNvCxnSpPr>
          <p:nvPr/>
        </p:nvCxnSpPr>
        <p:spPr>
          <a:xfrm>
            <a:off x="8014026" y="4157024"/>
            <a:ext cx="827828" cy="25168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754B46D0-AEB0-42E0-A9A3-0EA6E9A93F07}"/>
              </a:ext>
            </a:extLst>
          </p:cNvPr>
          <p:cNvCxnSpPr>
            <a:cxnSpLocks/>
            <a:stCxn id="10" idx="3"/>
            <a:endCxn id="13" idx="1"/>
          </p:cNvCxnSpPr>
          <p:nvPr/>
        </p:nvCxnSpPr>
        <p:spPr>
          <a:xfrm>
            <a:off x="8014026" y="4157024"/>
            <a:ext cx="1752968" cy="135634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6" name="Footer Placeholder 4">
            <a:extLst>
              <a:ext uri="{FF2B5EF4-FFF2-40B4-BE49-F238E27FC236}">
                <a16:creationId xmlns:a16="http://schemas.microsoft.com/office/drawing/2014/main" id="{DC85F5D2-F10E-4064-9A43-8B93BD92EFEA}"/>
              </a:ext>
            </a:extLst>
          </p:cNvPr>
          <p:cNvSpPr>
            <a:spLocks noGrp="1"/>
          </p:cNvSpPr>
          <p:nvPr>
            <p:ph type="ftr" sz="quarter" idx="16"/>
          </p:nvPr>
        </p:nvSpPr>
        <p:spPr>
          <a:xfrm>
            <a:off x="452927" y="6479664"/>
            <a:ext cx="10776247" cy="148485"/>
          </a:xfrm>
        </p:spPr>
        <p:txBody>
          <a:bodyPr/>
          <a:lstStyle/>
          <a:p>
            <a:r>
              <a:rPr lang="en-US" dirty="0"/>
              <a:t>MELODY Presentation 2.2.2. Dispersion of CBRN agents </a:t>
            </a:r>
          </a:p>
        </p:txBody>
      </p:sp>
    </p:spTree>
    <p:extLst>
      <p:ext uri="{BB962C8B-B14F-4D97-AF65-F5344CB8AC3E}">
        <p14:creationId xmlns:p14="http://schemas.microsoft.com/office/powerpoint/2010/main" val="21398377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extBox 93">
            <a:extLst>
              <a:ext uri="{FF2B5EF4-FFF2-40B4-BE49-F238E27FC236}">
                <a16:creationId xmlns:a16="http://schemas.microsoft.com/office/drawing/2014/main" id="{1C5D9D24-23DB-42E6-AD20-37F03B288266}"/>
              </a:ext>
            </a:extLst>
          </p:cNvPr>
          <p:cNvSpPr txBox="1"/>
          <p:nvPr/>
        </p:nvSpPr>
        <p:spPr>
          <a:xfrm>
            <a:off x="747852" y="2242502"/>
            <a:ext cx="1721271" cy="2445447"/>
          </a:xfrm>
          <a:prstGeom prst="rect">
            <a:avLst/>
          </a:prstGeom>
          <a:noFill/>
          <a:ln w="57150">
            <a:solidFill>
              <a:srgbClr val="FF0000"/>
            </a:solidFill>
          </a:ln>
        </p:spPr>
        <p:txBody>
          <a:bodyPr wrap="square" rtlCol="0">
            <a:noAutofit/>
          </a:bodyPr>
          <a:lstStyle>
            <a:defPPr>
              <a:defRPr lang="nl-NL"/>
            </a:defPPr>
            <a:lvl1pPr>
              <a:defRPr sz="2400"/>
            </a:lvl1pPr>
          </a:lstStyle>
          <a:p>
            <a:pPr algn="ctr"/>
            <a:endParaRPr lang="en-GB" dirty="0"/>
          </a:p>
        </p:txBody>
      </p:sp>
      <p:sp>
        <p:nvSpPr>
          <p:cNvPr id="2" name="Title 1"/>
          <p:cNvSpPr>
            <a:spLocks noGrp="1"/>
          </p:cNvSpPr>
          <p:nvPr>
            <p:ph type="title"/>
          </p:nvPr>
        </p:nvSpPr>
        <p:spPr/>
        <p:txBody>
          <a:bodyPr/>
          <a:lstStyle/>
          <a:p>
            <a:r>
              <a:rPr lang="da-DK" dirty="0"/>
              <a:t>Dispersion of CBRN agents III</a:t>
            </a:r>
            <a:endParaRPr lang="en-US" dirty="0"/>
          </a:p>
        </p:txBody>
      </p:sp>
      <p:sp>
        <p:nvSpPr>
          <p:cNvPr id="4" name="Slide Number Placeholder 3"/>
          <p:cNvSpPr>
            <a:spLocks noGrp="1"/>
          </p:cNvSpPr>
          <p:nvPr>
            <p:ph type="sldNum" sz="quarter" idx="4"/>
          </p:nvPr>
        </p:nvSpPr>
        <p:spPr>
          <a:xfrm>
            <a:off x="8977344" y="6479665"/>
            <a:ext cx="2743200" cy="230784"/>
          </a:xfrm>
        </p:spPr>
        <p:txBody>
          <a:bodyPr/>
          <a:lstStyle/>
          <a:p>
            <a:r>
              <a:rPr lang="en-GB" dirty="0"/>
              <a:t>                                                                     </a:t>
            </a:r>
            <a:fld id="{A814E660-BF25-4843-B2A0-93C6E2B6253B}" type="slidenum">
              <a:rPr lang="en-BE"/>
              <a:pPr/>
              <a:t>5</a:t>
            </a:fld>
            <a:endParaRPr lang="en-BE" dirty="0"/>
          </a:p>
        </p:txBody>
      </p:sp>
      <p:sp>
        <p:nvSpPr>
          <p:cNvPr id="9" name="TextBox 8">
            <a:extLst>
              <a:ext uri="{FF2B5EF4-FFF2-40B4-BE49-F238E27FC236}">
                <a16:creationId xmlns:a16="http://schemas.microsoft.com/office/drawing/2014/main" id="{A6F35039-042C-4024-8637-660028E7425A}"/>
              </a:ext>
            </a:extLst>
          </p:cNvPr>
          <p:cNvSpPr txBox="1"/>
          <p:nvPr/>
        </p:nvSpPr>
        <p:spPr>
          <a:xfrm>
            <a:off x="2707995" y="2852822"/>
            <a:ext cx="2125760" cy="646331"/>
          </a:xfrm>
          <a:prstGeom prst="rect">
            <a:avLst/>
          </a:prstGeom>
          <a:solidFill>
            <a:schemeClr val="accent1">
              <a:lumMod val="60000"/>
              <a:lumOff val="40000"/>
              <a:alpha val="30000"/>
            </a:schemeClr>
          </a:solidFill>
          <a:ln>
            <a:solidFill>
              <a:schemeClr val="accent1">
                <a:alpha val="30000"/>
              </a:schemeClr>
            </a:solidFill>
          </a:ln>
        </p:spPr>
        <p:txBody>
          <a:bodyPr wrap="square" rtlCol="0">
            <a:spAutoFit/>
          </a:bodyPr>
          <a:lstStyle/>
          <a:p>
            <a:pPr algn="ctr"/>
            <a:r>
              <a:rPr lang="en-GB" b="1" dirty="0">
                <a:solidFill>
                  <a:schemeClr val="bg1"/>
                </a:solidFill>
              </a:rPr>
              <a:t>spraying as </a:t>
            </a:r>
          </a:p>
          <a:p>
            <a:pPr algn="ctr"/>
            <a:r>
              <a:rPr lang="en-GB" b="1" dirty="0">
                <a:solidFill>
                  <a:schemeClr val="bg1"/>
                </a:solidFill>
              </a:rPr>
              <a:t>liquid or powder</a:t>
            </a:r>
          </a:p>
        </p:txBody>
      </p:sp>
      <p:sp>
        <p:nvSpPr>
          <p:cNvPr id="10" name="TextBox 9">
            <a:extLst>
              <a:ext uri="{FF2B5EF4-FFF2-40B4-BE49-F238E27FC236}">
                <a16:creationId xmlns:a16="http://schemas.microsoft.com/office/drawing/2014/main" id="{786F3CDE-868E-4F5F-B64A-2C16FECA91FD}"/>
              </a:ext>
            </a:extLst>
          </p:cNvPr>
          <p:cNvSpPr txBox="1"/>
          <p:nvPr/>
        </p:nvSpPr>
        <p:spPr>
          <a:xfrm>
            <a:off x="5491859" y="3833858"/>
            <a:ext cx="2522167" cy="646331"/>
          </a:xfrm>
          <a:prstGeom prst="rect">
            <a:avLst/>
          </a:prstGeom>
          <a:noFill/>
          <a:ln>
            <a:solidFill>
              <a:schemeClr val="tx1"/>
            </a:solidFill>
          </a:ln>
        </p:spPr>
        <p:txBody>
          <a:bodyPr wrap="square" rtlCol="0">
            <a:spAutoFit/>
          </a:bodyPr>
          <a:lstStyle>
            <a:defPPr>
              <a:defRPr lang="nl-NL"/>
            </a:defPPr>
            <a:lvl1pPr>
              <a:defRPr sz="2400"/>
            </a:lvl1pPr>
          </a:lstStyle>
          <a:p>
            <a:pPr algn="ctr"/>
            <a:r>
              <a:rPr lang="en-GB" sz="1800" b="1">
                <a:solidFill>
                  <a:srgbClr val="0000FF"/>
                </a:solidFill>
              </a:rPr>
              <a:t>Contamination of </a:t>
            </a:r>
          </a:p>
          <a:p>
            <a:pPr algn="ctr"/>
            <a:r>
              <a:rPr lang="en-GB" sz="1800" b="1">
                <a:solidFill>
                  <a:srgbClr val="0000FF"/>
                </a:solidFill>
              </a:rPr>
              <a:t>food, water, surfaces</a:t>
            </a:r>
          </a:p>
        </p:txBody>
      </p:sp>
      <p:sp>
        <p:nvSpPr>
          <p:cNvPr id="11" name="TextBox 10">
            <a:extLst>
              <a:ext uri="{FF2B5EF4-FFF2-40B4-BE49-F238E27FC236}">
                <a16:creationId xmlns:a16="http://schemas.microsoft.com/office/drawing/2014/main" id="{DF558E17-7841-4D86-B2CD-581D457E37E7}"/>
              </a:ext>
            </a:extLst>
          </p:cNvPr>
          <p:cNvSpPr txBox="1"/>
          <p:nvPr/>
        </p:nvSpPr>
        <p:spPr>
          <a:xfrm>
            <a:off x="9674019" y="3068902"/>
            <a:ext cx="1540807" cy="461665"/>
          </a:xfrm>
          <a:prstGeom prst="rect">
            <a:avLst/>
          </a:prstGeom>
          <a:noFill/>
          <a:ln w="57150">
            <a:solidFill>
              <a:srgbClr val="FF0000"/>
            </a:solidFill>
          </a:ln>
        </p:spPr>
        <p:txBody>
          <a:bodyPr wrap="none" rtlCol="0">
            <a:spAutoFit/>
          </a:bodyPr>
          <a:lstStyle>
            <a:defPPr>
              <a:defRPr lang="nl-NL"/>
            </a:defPPr>
            <a:lvl1pPr>
              <a:defRPr sz="2400"/>
            </a:lvl1pPr>
          </a:lstStyle>
          <a:p>
            <a:pPr algn="ctr"/>
            <a:r>
              <a:rPr lang="en-GB"/>
              <a:t>Inhalation</a:t>
            </a:r>
          </a:p>
        </p:txBody>
      </p:sp>
      <p:sp>
        <p:nvSpPr>
          <p:cNvPr id="12" name="TextBox 11">
            <a:extLst>
              <a:ext uri="{FF2B5EF4-FFF2-40B4-BE49-F238E27FC236}">
                <a16:creationId xmlns:a16="http://schemas.microsoft.com/office/drawing/2014/main" id="{2F911CD7-CCCB-44FC-935F-F772C4E37F2D}"/>
              </a:ext>
            </a:extLst>
          </p:cNvPr>
          <p:cNvSpPr txBox="1"/>
          <p:nvPr/>
        </p:nvSpPr>
        <p:spPr>
          <a:xfrm>
            <a:off x="8841854" y="3993212"/>
            <a:ext cx="2387320" cy="830997"/>
          </a:xfrm>
          <a:prstGeom prst="rect">
            <a:avLst/>
          </a:prstGeom>
          <a:noFill/>
          <a:ln w="57150">
            <a:solidFill>
              <a:srgbClr val="FF0000"/>
            </a:solidFill>
          </a:ln>
        </p:spPr>
        <p:txBody>
          <a:bodyPr wrap="none" rtlCol="0">
            <a:spAutoFit/>
          </a:bodyPr>
          <a:lstStyle>
            <a:defPPr>
              <a:defRPr lang="nl-NL"/>
            </a:defPPr>
            <a:lvl1pPr>
              <a:defRPr sz="2400"/>
            </a:lvl1pPr>
          </a:lstStyle>
          <a:p>
            <a:pPr algn="ctr"/>
            <a:r>
              <a:rPr lang="en-GB"/>
              <a:t>Direct contact </a:t>
            </a:r>
          </a:p>
          <a:p>
            <a:pPr algn="ctr"/>
            <a:r>
              <a:rPr lang="en-GB"/>
              <a:t>(skin/eyes/nose)</a:t>
            </a:r>
          </a:p>
        </p:txBody>
      </p:sp>
      <p:sp>
        <p:nvSpPr>
          <p:cNvPr id="13" name="TextBox 12">
            <a:extLst>
              <a:ext uri="{FF2B5EF4-FFF2-40B4-BE49-F238E27FC236}">
                <a16:creationId xmlns:a16="http://schemas.microsoft.com/office/drawing/2014/main" id="{6D3FA39C-4D3A-4DFE-9952-B87CBCF83087}"/>
              </a:ext>
            </a:extLst>
          </p:cNvPr>
          <p:cNvSpPr txBox="1"/>
          <p:nvPr/>
        </p:nvSpPr>
        <p:spPr>
          <a:xfrm>
            <a:off x="9766994" y="5282533"/>
            <a:ext cx="1447832" cy="461665"/>
          </a:xfrm>
          <a:prstGeom prst="rect">
            <a:avLst/>
          </a:prstGeom>
          <a:noFill/>
          <a:ln w="57150">
            <a:solidFill>
              <a:srgbClr val="FF0000"/>
            </a:solidFill>
          </a:ln>
        </p:spPr>
        <p:txBody>
          <a:bodyPr wrap="none" rtlCol="0">
            <a:spAutoFit/>
          </a:bodyPr>
          <a:lstStyle>
            <a:defPPr>
              <a:defRPr lang="nl-NL"/>
            </a:defPPr>
            <a:lvl1pPr>
              <a:defRPr sz="2400"/>
            </a:lvl1pPr>
          </a:lstStyle>
          <a:p>
            <a:pPr algn="ctr"/>
            <a:r>
              <a:rPr lang="en-GB" dirty="0"/>
              <a:t>Ingestion</a:t>
            </a:r>
          </a:p>
        </p:txBody>
      </p:sp>
      <p:sp>
        <p:nvSpPr>
          <p:cNvPr id="14" name="TextBox 13">
            <a:extLst>
              <a:ext uri="{FF2B5EF4-FFF2-40B4-BE49-F238E27FC236}">
                <a16:creationId xmlns:a16="http://schemas.microsoft.com/office/drawing/2014/main" id="{1E8AE52F-DCD5-42F3-BCA1-5680962C3660}"/>
              </a:ext>
            </a:extLst>
          </p:cNvPr>
          <p:cNvSpPr txBox="1"/>
          <p:nvPr/>
        </p:nvSpPr>
        <p:spPr>
          <a:xfrm>
            <a:off x="2699216" y="3596106"/>
            <a:ext cx="2125759" cy="369332"/>
          </a:xfrm>
          <a:prstGeom prst="rect">
            <a:avLst/>
          </a:prstGeom>
          <a:solidFill>
            <a:schemeClr val="accent1">
              <a:lumMod val="60000"/>
              <a:lumOff val="40000"/>
              <a:alpha val="30000"/>
            </a:schemeClr>
          </a:solidFill>
          <a:ln>
            <a:solidFill>
              <a:schemeClr val="accent1">
                <a:alpha val="30000"/>
              </a:schemeClr>
            </a:solidFill>
          </a:ln>
        </p:spPr>
        <p:txBody>
          <a:bodyPr wrap="square" rtlCol="0">
            <a:spAutoFit/>
          </a:bodyPr>
          <a:lstStyle>
            <a:defPPr>
              <a:defRPr lang="nl-NL"/>
            </a:defPPr>
            <a:lvl1pPr>
              <a:defRPr b="1">
                <a:solidFill>
                  <a:schemeClr val="bg1"/>
                </a:solidFill>
              </a:defRPr>
            </a:lvl1pPr>
          </a:lstStyle>
          <a:p>
            <a:pPr algn="ctr"/>
            <a:r>
              <a:rPr lang="en-GB" dirty="0"/>
              <a:t>Explosion/fire</a:t>
            </a:r>
          </a:p>
        </p:txBody>
      </p:sp>
      <p:sp>
        <p:nvSpPr>
          <p:cNvPr id="15" name="TextBox 14">
            <a:extLst>
              <a:ext uri="{FF2B5EF4-FFF2-40B4-BE49-F238E27FC236}">
                <a16:creationId xmlns:a16="http://schemas.microsoft.com/office/drawing/2014/main" id="{B2001B69-E04B-41B9-8380-4056D5307A2D}"/>
              </a:ext>
            </a:extLst>
          </p:cNvPr>
          <p:cNvSpPr txBox="1"/>
          <p:nvPr/>
        </p:nvSpPr>
        <p:spPr>
          <a:xfrm>
            <a:off x="5505294" y="3170040"/>
            <a:ext cx="2508732" cy="369332"/>
          </a:xfrm>
          <a:prstGeom prst="rect">
            <a:avLst/>
          </a:prstGeom>
          <a:noFill/>
          <a:ln>
            <a:solidFill>
              <a:schemeClr val="tx1"/>
            </a:solidFill>
          </a:ln>
        </p:spPr>
        <p:txBody>
          <a:bodyPr wrap="square" rtlCol="0">
            <a:spAutoFit/>
          </a:bodyPr>
          <a:lstStyle>
            <a:defPPr>
              <a:defRPr lang="nl-NL"/>
            </a:defPPr>
            <a:lvl1pPr>
              <a:defRPr>
                <a:solidFill>
                  <a:srgbClr val="0000FF"/>
                </a:solidFill>
              </a:defRPr>
            </a:lvl1pPr>
          </a:lstStyle>
          <a:p>
            <a:pPr algn="ctr"/>
            <a:r>
              <a:rPr lang="en-GB" b="1" dirty="0"/>
              <a:t>Wind, ventilation</a:t>
            </a:r>
          </a:p>
        </p:txBody>
      </p:sp>
      <p:grpSp>
        <p:nvGrpSpPr>
          <p:cNvPr id="28" name="Group 27">
            <a:extLst>
              <a:ext uri="{FF2B5EF4-FFF2-40B4-BE49-F238E27FC236}">
                <a16:creationId xmlns:a16="http://schemas.microsoft.com/office/drawing/2014/main" id="{738FDB5E-8BBE-454A-8D15-15EC2D3B2DE9}"/>
              </a:ext>
            </a:extLst>
          </p:cNvPr>
          <p:cNvGrpSpPr/>
          <p:nvPr/>
        </p:nvGrpSpPr>
        <p:grpSpPr>
          <a:xfrm>
            <a:off x="641684" y="1522441"/>
            <a:ext cx="10877268" cy="4874923"/>
            <a:chOff x="641684" y="1522441"/>
            <a:chExt cx="10877268" cy="4874923"/>
          </a:xfrm>
        </p:grpSpPr>
        <p:sp>
          <p:nvSpPr>
            <p:cNvPr id="29" name="Rectangle: Rounded Corners 28">
              <a:extLst>
                <a:ext uri="{FF2B5EF4-FFF2-40B4-BE49-F238E27FC236}">
                  <a16:creationId xmlns:a16="http://schemas.microsoft.com/office/drawing/2014/main" id="{757A281F-3F44-42AD-807C-2E36894FAC64}"/>
                </a:ext>
              </a:extLst>
            </p:cNvPr>
            <p:cNvSpPr/>
            <p:nvPr/>
          </p:nvSpPr>
          <p:spPr>
            <a:xfrm>
              <a:off x="641684" y="1531066"/>
              <a:ext cx="4502188" cy="4866298"/>
            </a:xfrm>
            <a:prstGeom prst="roundRect">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Rounded Corners 29">
              <a:extLst>
                <a:ext uri="{FF2B5EF4-FFF2-40B4-BE49-F238E27FC236}">
                  <a16:creationId xmlns:a16="http://schemas.microsoft.com/office/drawing/2014/main" id="{FB58FF36-B871-427E-9314-9E7B6C7C25D0}"/>
                </a:ext>
              </a:extLst>
            </p:cNvPr>
            <p:cNvSpPr/>
            <p:nvPr/>
          </p:nvSpPr>
          <p:spPr>
            <a:xfrm>
              <a:off x="5281271" y="1531065"/>
              <a:ext cx="3052274" cy="4613739"/>
            </a:xfrm>
            <a:prstGeom prst="roundRect">
              <a:avLst/>
            </a:prstGeom>
            <a:no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Rounded Corners 30">
              <a:extLst>
                <a:ext uri="{FF2B5EF4-FFF2-40B4-BE49-F238E27FC236}">
                  <a16:creationId xmlns:a16="http://schemas.microsoft.com/office/drawing/2014/main" id="{7FE82AF2-6B17-4C9C-90F7-2B5D119C0D2A}"/>
                </a:ext>
              </a:extLst>
            </p:cNvPr>
            <p:cNvSpPr/>
            <p:nvPr/>
          </p:nvSpPr>
          <p:spPr>
            <a:xfrm>
              <a:off x="8466678" y="1531065"/>
              <a:ext cx="3052274" cy="4613739"/>
            </a:xfrm>
            <a:prstGeom prst="roundRect">
              <a:avLst/>
            </a:prstGeom>
            <a:no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31">
              <a:extLst>
                <a:ext uri="{FF2B5EF4-FFF2-40B4-BE49-F238E27FC236}">
                  <a16:creationId xmlns:a16="http://schemas.microsoft.com/office/drawing/2014/main" id="{A5F14BAA-DC8D-407D-A986-5C581EE75528}"/>
                </a:ext>
              </a:extLst>
            </p:cNvPr>
            <p:cNvSpPr txBox="1"/>
            <p:nvPr/>
          </p:nvSpPr>
          <p:spPr>
            <a:xfrm>
              <a:off x="2362701" y="1522442"/>
              <a:ext cx="1196481" cy="461665"/>
            </a:xfrm>
            <a:prstGeom prst="rect">
              <a:avLst/>
            </a:prstGeom>
            <a:noFill/>
          </p:spPr>
          <p:txBody>
            <a:bodyPr wrap="none" rtlCol="0">
              <a:spAutoFit/>
            </a:bodyPr>
            <a:lstStyle/>
            <a:p>
              <a:r>
                <a:rPr lang="en-GB" sz="2400" b="1" i="1" dirty="0">
                  <a:solidFill>
                    <a:schemeClr val="bg1">
                      <a:lumMod val="50000"/>
                    </a:schemeClr>
                  </a:solidFill>
                </a:rPr>
                <a:t>release</a:t>
              </a:r>
            </a:p>
          </p:txBody>
        </p:sp>
        <p:sp>
          <p:nvSpPr>
            <p:cNvPr id="33" name="TextBox 32">
              <a:extLst>
                <a:ext uri="{FF2B5EF4-FFF2-40B4-BE49-F238E27FC236}">
                  <a16:creationId xmlns:a16="http://schemas.microsoft.com/office/drawing/2014/main" id="{D44CFFC0-FC7F-4CE4-A1CE-DA25661CCA67}"/>
                </a:ext>
              </a:extLst>
            </p:cNvPr>
            <p:cNvSpPr txBox="1"/>
            <p:nvPr/>
          </p:nvSpPr>
          <p:spPr>
            <a:xfrm>
              <a:off x="6095999" y="1522441"/>
              <a:ext cx="1146596" cy="461665"/>
            </a:xfrm>
            <a:prstGeom prst="rect">
              <a:avLst/>
            </a:prstGeom>
            <a:noFill/>
          </p:spPr>
          <p:txBody>
            <a:bodyPr wrap="none" rtlCol="0">
              <a:spAutoFit/>
            </a:bodyPr>
            <a:lstStyle/>
            <a:p>
              <a:r>
                <a:rPr lang="en-GB" sz="2400" b="1" i="1" dirty="0">
                  <a:solidFill>
                    <a:schemeClr val="bg1">
                      <a:lumMod val="50000"/>
                    </a:schemeClr>
                  </a:solidFill>
                </a:rPr>
                <a:t>spread</a:t>
              </a:r>
            </a:p>
          </p:txBody>
        </p:sp>
        <p:sp>
          <p:nvSpPr>
            <p:cNvPr id="34" name="TextBox 33">
              <a:extLst>
                <a:ext uri="{FF2B5EF4-FFF2-40B4-BE49-F238E27FC236}">
                  <a16:creationId xmlns:a16="http://schemas.microsoft.com/office/drawing/2014/main" id="{245916E9-3A38-4FC7-B52C-5D0CA16902FD}"/>
                </a:ext>
              </a:extLst>
            </p:cNvPr>
            <p:cNvSpPr txBox="1"/>
            <p:nvPr/>
          </p:nvSpPr>
          <p:spPr>
            <a:xfrm>
              <a:off x="9256876" y="1525814"/>
              <a:ext cx="1470403" cy="461665"/>
            </a:xfrm>
            <a:prstGeom prst="rect">
              <a:avLst/>
            </a:prstGeom>
            <a:noFill/>
          </p:spPr>
          <p:txBody>
            <a:bodyPr wrap="none" rtlCol="0">
              <a:spAutoFit/>
            </a:bodyPr>
            <a:lstStyle/>
            <a:p>
              <a:r>
                <a:rPr lang="en-GB" sz="2400" b="1" i="1" dirty="0">
                  <a:solidFill>
                    <a:schemeClr val="bg1">
                      <a:lumMod val="50000"/>
                    </a:schemeClr>
                  </a:solidFill>
                </a:rPr>
                <a:t>exposure</a:t>
              </a:r>
            </a:p>
          </p:txBody>
        </p:sp>
      </p:grpSp>
      <p:cxnSp>
        <p:nvCxnSpPr>
          <p:cNvPr id="43" name="Straight Arrow Connector 42">
            <a:extLst>
              <a:ext uri="{FF2B5EF4-FFF2-40B4-BE49-F238E27FC236}">
                <a16:creationId xmlns:a16="http://schemas.microsoft.com/office/drawing/2014/main" id="{AAB0C33C-BF99-41CB-9833-0C90DAB7D264}"/>
              </a:ext>
            </a:extLst>
          </p:cNvPr>
          <p:cNvCxnSpPr>
            <a:cxnSpLocks/>
            <a:stCxn id="7" idx="3"/>
            <a:endCxn id="9" idx="1"/>
          </p:cNvCxnSpPr>
          <p:nvPr/>
        </p:nvCxnSpPr>
        <p:spPr>
          <a:xfrm flipV="1">
            <a:off x="2290424" y="3175988"/>
            <a:ext cx="417571" cy="119331"/>
          </a:xfrm>
          <a:prstGeom prst="straightConnector1">
            <a:avLst/>
          </a:prstGeom>
          <a:ln w="28575">
            <a:solidFill>
              <a:srgbClr val="FF0000">
                <a:alpha val="5000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6DAD7AD0-1A7B-4753-BD98-C9F43D8CF411}"/>
              </a:ext>
            </a:extLst>
          </p:cNvPr>
          <p:cNvCxnSpPr>
            <a:cxnSpLocks/>
            <a:stCxn id="8" idx="3"/>
            <a:endCxn id="14" idx="1"/>
          </p:cNvCxnSpPr>
          <p:nvPr/>
        </p:nvCxnSpPr>
        <p:spPr>
          <a:xfrm flipV="1">
            <a:off x="2290424" y="3780772"/>
            <a:ext cx="408792" cy="347915"/>
          </a:xfrm>
          <a:prstGeom prst="straightConnector1">
            <a:avLst/>
          </a:prstGeom>
          <a:ln w="28575">
            <a:solidFill>
              <a:srgbClr val="FF0000">
                <a:alpha val="3000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2726B7FC-8B2B-45C9-8CBC-CBF0B6D39ADE}"/>
              </a:ext>
            </a:extLst>
          </p:cNvPr>
          <p:cNvCxnSpPr>
            <a:cxnSpLocks/>
            <a:stCxn id="15" idx="2"/>
            <a:endCxn id="10" idx="0"/>
          </p:cNvCxnSpPr>
          <p:nvPr/>
        </p:nvCxnSpPr>
        <p:spPr>
          <a:xfrm flipH="1">
            <a:off x="6752943" y="3539372"/>
            <a:ext cx="6717" cy="29448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E63E81F7-1A05-4BB6-8AE0-997C45EB2A11}"/>
              </a:ext>
            </a:extLst>
          </p:cNvPr>
          <p:cNvCxnSpPr>
            <a:cxnSpLocks/>
            <a:stCxn id="15" idx="3"/>
            <a:endCxn id="11" idx="1"/>
          </p:cNvCxnSpPr>
          <p:nvPr/>
        </p:nvCxnSpPr>
        <p:spPr>
          <a:xfrm flipV="1">
            <a:off x="8014026" y="3299735"/>
            <a:ext cx="1659993" cy="54971"/>
          </a:xfrm>
          <a:prstGeom prst="straightConnector1">
            <a:avLst/>
          </a:prstGeom>
          <a:ln w="28575">
            <a:solidFill>
              <a:srgbClr val="FF0000">
                <a:alpha val="3000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BA2924C5-33B2-4EC1-BE55-EF44CE8C0461}"/>
              </a:ext>
            </a:extLst>
          </p:cNvPr>
          <p:cNvCxnSpPr>
            <a:cxnSpLocks/>
            <a:stCxn id="15" idx="3"/>
            <a:endCxn id="12" idx="1"/>
          </p:cNvCxnSpPr>
          <p:nvPr/>
        </p:nvCxnSpPr>
        <p:spPr>
          <a:xfrm>
            <a:off x="8014026" y="3354706"/>
            <a:ext cx="827828" cy="1054005"/>
          </a:xfrm>
          <a:prstGeom prst="straightConnector1">
            <a:avLst/>
          </a:prstGeom>
          <a:ln w="28575">
            <a:solidFill>
              <a:srgbClr val="FF0000">
                <a:alpha val="3000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a:extLst>
              <a:ext uri="{FF2B5EF4-FFF2-40B4-BE49-F238E27FC236}">
                <a16:creationId xmlns:a16="http://schemas.microsoft.com/office/drawing/2014/main" id="{7F9B128D-4359-4CC1-8F10-B2169342C8EB}"/>
              </a:ext>
            </a:extLst>
          </p:cNvPr>
          <p:cNvCxnSpPr>
            <a:cxnSpLocks/>
            <a:stCxn id="10" idx="3"/>
            <a:endCxn id="12" idx="1"/>
          </p:cNvCxnSpPr>
          <p:nvPr/>
        </p:nvCxnSpPr>
        <p:spPr>
          <a:xfrm>
            <a:off x="8014026" y="4157024"/>
            <a:ext cx="827828" cy="251687"/>
          </a:xfrm>
          <a:prstGeom prst="straightConnector1">
            <a:avLst/>
          </a:prstGeom>
          <a:ln w="28575">
            <a:solidFill>
              <a:srgbClr val="FF0000">
                <a:alpha val="3000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754B46D0-AEB0-42E0-A9A3-0EA6E9A93F07}"/>
              </a:ext>
            </a:extLst>
          </p:cNvPr>
          <p:cNvCxnSpPr>
            <a:cxnSpLocks/>
            <a:stCxn id="10" idx="3"/>
            <a:endCxn id="13" idx="1"/>
          </p:cNvCxnSpPr>
          <p:nvPr/>
        </p:nvCxnSpPr>
        <p:spPr>
          <a:xfrm>
            <a:off x="8014026" y="4157024"/>
            <a:ext cx="1752968" cy="1356342"/>
          </a:xfrm>
          <a:prstGeom prst="straightConnector1">
            <a:avLst/>
          </a:prstGeom>
          <a:ln w="28575">
            <a:solidFill>
              <a:srgbClr val="FF0000">
                <a:alpha val="30000"/>
              </a:srgbClr>
            </a:solidFill>
            <a:tailEnd type="triangle"/>
          </a:ln>
        </p:spPr>
        <p:style>
          <a:lnRef idx="1">
            <a:schemeClr val="accent1"/>
          </a:lnRef>
          <a:fillRef idx="0">
            <a:schemeClr val="accent1"/>
          </a:fillRef>
          <a:effectRef idx="0">
            <a:schemeClr val="accent1"/>
          </a:effectRef>
          <a:fontRef idx="minor">
            <a:schemeClr val="tx1"/>
          </a:fontRef>
        </p:style>
      </p:cxnSp>
      <p:sp>
        <p:nvSpPr>
          <p:cNvPr id="36" name="Footer Placeholder 4">
            <a:extLst>
              <a:ext uri="{FF2B5EF4-FFF2-40B4-BE49-F238E27FC236}">
                <a16:creationId xmlns:a16="http://schemas.microsoft.com/office/drawing/2014/main" id="{DC85F5D2-F10E-4064-9A43-8B93BD92EFEA}"/>
              </a:ext>
            </a:extLst>
          </p:cNvPr>
          <p:cNvSpPr>
            <a:spLocks noGrp="1"/>
          </p:cNvSpPr>
          <p:nvPr>
            <p:ph type="ftr" sz="quarter" idx="16"/>
          </p:nvPr>
        </p:nvSpPr>
        <p:spPr>
          <a:xfrm>
            <a:off x="452927" y="6479664"/>
            <a:ext cx="10776247" cy="148485"/>
          </a:xfrm>
        </p:spPr>
        <p:txBody>
          <a:bodyPr/>
          <a:lstStyle/>
          <a:p>
            <a:r>
              <a:rPr lang="en-US" dirty="0"/>
              <a:t>MELODY Presentation 2.2.2. Dispersion of CBRN agents </a:t>
            </a:r>
          </a:p>
        </p:txBody>
      </p:sp>
      <p:sp>
        <p:nvSpPr>
          <p:cNvPr id="90" name="TextBox 89">
            <a:extLst>
              <a:ext uri="{FF2B5EF4-FFF2-40B4-BE49-F238E27FC236}">
                <a16:creationId xmlns:a16="http://schemas.microsoft.com/office/drawing/2014/main" id="{77BFDC07-B497-4D77-A116-99AD53BE4DCC}"/>
              </a:ext>
            </a:extLst>
          </p:cNvPr>
          <p:cNvSpPr txBox="1"/>
          <p:nvPr/>
        </p:nvSpPr>
        <p:spPr>
          <a:xfrm>
            <a:off x="8673474" y="2141042"/>
            <a:ext cx="2555700" cy="461665"/>
          </a:xfrm>
          <a:prstGeom prst="rect">
            <a:avLst/>
          </a:prstGeom>
          <a:noFill/>
          <a:ln w="57150">
            <a:solidFill>
              <a:srgbClr val="FF0000"/>
            </a:solidFill>
          </a:ln>
        </p:spPr>
        <p:txBody>
          <a:bodyPr wrap="square" rtlCol="0">
            <a:spAutoFit/>
          </a:bodyPr>
          <a:lstStyle>
            <a:defPPr>
              <a:defRPr lang="nl-NL"/>
            </a:defPPr>
            <a:lvl1pPr>
              <a:defRPr sz="2400"/>
            </a:lvl1pPr>
          </a:lstStyle>
          <a:p>
            <a:r>
              <a:rPr lang="en-GB"/>
              <a:t>External radiation</a:t>
            </a:r>
          </a:p>
        </p:txBody>
      </p:sp>
      <p:cxnSp>
        <p:nvCxnSpPr>
          <p:cNvPr id="91" name="Connector: Elbow 90">
            <a:extLst>
              <a:ext uri="{FF2B5EF4-FFF2-40B4-BE49-F238E27FC236}">
                <a16:creationId xmlns:a16="http://schemas.microsoft.com/office/drawing/2014/main" id="{FFBCB207-B303-4128-9CC6-739D9657E837}"/>
              </a:ext>
            </a:extLst>
          </p:cNvPr>
          <p:cNvCxnSpPr>
            <a:cxnSpLocks/>
            <a:endCxn id="90" idx="1"/>
          </p:cNvCxnSpPr>
          <p:nvPr/>
        </p:nvCxnSpPr>
        <p:spPr>
          <a:xfrm>
            <a:off x="2494820" y="2371875"/>
            <a:ext cx="6178654" cy="12700"/>
          </a:xfrm>
          <a:prstGeom prst="bentConnector3">
            <a:avLst>
              <a:gd name="adj1" fmla="val -42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2" name="TextBox 121">
            <a:extLst>
              <a:ext uri="{FF2B5EF4-FFF2-40B4-BE49-F238E27FC236}">
                <a16:creationId xmlns:a16="http://schemas.microsoft.com/office/drawing/2014/main" id="{9395E505-5803-4FD4-97D2-A76E0AFC5110}"/>
              </a:ext>
            </a:extLst>
          </p:cNvPr>
          <p:cNvSpPr txBox="1"/>
          <p:nvPr/>
        </p:nvSpPr>
        <p:spPr>
          <a:xfrm>
            <a:off x="873007" y="4855379"/>
            <a:ext cx="4039541" cy="400110"/>
          </a:xfrm>
          <a:prstGeom prst="rect">
            <a:avLst/>
          </a:prstGeom>
          <a:noFill/>
          <a:ln w="57150">
            <a:solidFill>
              <a:srgbClr val="00B050"/>
            </a:solidFill>
          </a:ln>
        </p:spPr>
        <p:txBody>
          <a:bodyPr wrap="square" rtlCol="0">
            <a:spAutoFit/>
          </a:bodyPr>
          <a:lstStyle/>
          <a:p>
            <a:r>
              <a:rPr lang="en-GB" sz="2000" dirty="0"/>
              <a:t>Human-to-human (e.g. sneezing)</a:t>
            </a:r>
          </a:p>
        </p:txBody>
      </p:sp>
      <p:sp>
        <p:nvSpPr>
          <p:cNvPr id="123" name="TextBox 122">
            <a:extLst>
              <a:ext uri="{FF2B5EF4-FFF2-40B4-BE49-F238E27FC236}">
                <a16:creationId xmlns:a16="http://schemas.microsoft.com/office/drawing/2014/main" id="{92C48D39-DBC0-499F-B446-BC00E7B9F38B}"/>
              </a:ext>
            </a:extLst>
          </p:cNvPr>
          <p:cNvSpPr txBox="1"/>
          <p:nvPr/>
        </p:nvSpPr>
        <p:spPr>
          <a:xfrm>
            <a:off x="5518729" y="4877805"/>
            <a:ext cx="2522167" cy="369332"/>
          </a:xfrm>
          <a:prstGeom prst="rect">
            <a:avLst/>
          </a:prstGeom>
          <a:noFill/>
          <a:ln>
            <a:solidFill>
              <a:schemeClr val="tx1"/>
            </a:solidFill>
          </a:ln>
        </p:spPr>
        <p:txBody>
          <a:bodyPr wrap="square" rtlCol="0">
            <a:spAutoFit/>
          </a:bodyPr>
          <a:lstStyle>
            <a:defPPr>
              <a:defRPr lang="nl-NL"/>
            </a:defPPr>
            <a:lvl1pPr>
              <a:defRPr sz="2400"/>
            </a:lvl1pPr>
          </a:lstStyle>
          <a:p>
            <a:r>
              <a:rPr lang="en-GB" sz="1800" b="1">
                <a:solidFill>
                  <a:srgbClr val="0000FF"/>
                </a:solidFill>
              </a:rPr>
              <a:t>Human mobility</a:t>
            </a:r>
          </a:p>
        </p:txBody>
      </p:sp>
      <p:cxnSp>
        <p:nvCxnSpPr>
          <p:cNvPr id="124" name="Straight Arrow Connector 123">
            <a:extLst>
              <a:ext uri="{FF2B5EF4-FFF2-40B4-BE49-F238E27FC236}">
                <a16:creationId xmlns:a16="http://schemas.microsoft.com/office/drawing/2014/main" id="{626BBDAA-17A4-4217-B11A-04ED97E4B176}"/>
              </a:ext>
            </a:extLst>
          </p:cNvPr>
          <p:cNvCxnSpPr>
            <a:stCxn id="122" idx="3"/>
            <a:endCxn id="123" idx="1"/>
          </p:cNvCxnSpPr>
          <p:nvPr/>
        </p:nvCxnSpPr>
        <p:spPr>
          <a:xfrm>
            <a:off x="4912548" y="5055434"/>
            <a:ext cx="606181" cy="7037"/>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25" name="Straight Arrow Connector 124">
            <a:extLst>
              <a:ext uri="{FF2B5EF4-FFF2-40B4-BE49-F238E27FC236}">
                <a16:creationId xmlns:a16="http://schemas.microsoft.com/office/drawing/2014/main" id="{AD113355-2037-4762-8EA6-2DDE6400318F}"/>
              </a:ext>
            </a:extLst>
          </p:cNvPr>
          <p:cNvCxnSpPr>
            <a:cxnSpLocks/>
            <a:stCxn id="123" idx="3"/>
            <a:endCxn id="12" idx="2"/>
          </p:cNvCxnSpPr>
          <p:nvPr/>
        </p:nvCxnSpPr>
        <p:spPr>
          <a:xfrm flipV="1">
            <a:off x="8040896" y="4824209"/>
            <a:ext cx="1994618" cy="238262"/>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26" name="Straight Arrow Connector 125">
            <a:extLst>
              <a:ext uri="{FF2B5EF4-FFF2-40B4-BE49-F238E27FC236}">
                <a16:creationId xmlns:a16="http://schemas.microsoft.com/office/drawing/2014/main" id="{F8250DA4-5749-45C0-A527-6ABF722E5A7C}"/>
              </a:ext>
            </a:extLst>
          </p:cNvPr>
          <p:cNvCxnSpPr>
            <a:cxnSpLocks/>
            <a:stCxn id="123" idx="3"/>
            <a:endCxn id="11" idx="1"/>
          </p:cNvCxnSpPr>
          <p:nvPr/>
        </p:nvCxnSpPr>
        <p:spPr>
          <a:xfrm flipV="1">
            <a:off x="8040896" y="3299735"/>
            <a:ext cx="1633123" cy="1762736"/>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29" name="TextBox 128">
            <a:extLst>
              <a:ext uri="{FF2B5EF4-FFF2-40B4-BE49-F238E27FC236}">
                <a16:creationId xmlns:a16="http://schemas.microsoft.com/office/drawing/2014/main" id="{EE551E44-CF69-4BC2-85E3-B7E83ED38400}"/>
              </a:ext>
            </a:extLst>
          </p:cNvPr>
          <p:cNvSpPr txBox="1"/>
          <p:nvPr/>
        </p:nvSpPr>
        <p:spPr>
          <a:xfrm>
            <a:off x="864381" y="5402052"/>
            <a:ext cx="4031494" cy="400110"/>
          </a:xfrm>
          <a:prstGeom prst="rect">
            <a:avLst/>
          </a:prstGeom>
          <a:noFill/>
          <a:ln w="57150">
            <a:solidFill>
              <a:srgbClr val="00B050"/>
            </a:solidFill>
          </a:ln>
        </p:spPr>
        <p:txBody>
          <a:bodyPr wrap="square" rtlCol="0">
            <a:spAutoFit/>
          </a:bodyPr>
          <a:lstStyle/>
          <a:p>
            <a:r>
              <a:rPr lang="en-GB" sz="2000"/>
              <a:t>Animal vectors (e.g. flea-bites)</a:t>
            </a:r>
          </a:p>
        </p:txBody>
      </p:sp>
      <p:sp>
        <p:nvSpPr>
          <p:cNvPr id="130" name="TextBox 129">
            <a:extLst>
              <a:ext uri="{FF2B5EF4-FFF2-40B4-BE49-F238E27FC236}">
                <a16:creationId xmlns:a16="http://schemas.microsoft.com/office/drawing/2014/main" id="{38D3F452-5110-447C-8AD4-A555CFD21885}"/>
              </a:ext>
            </a:extLst>
          </p:cNvPr>
          <p:cNvSpPr txBox="1"/>
          <p:nvPr/>
        </p:nvSpPr>
        <p:spPr>
          <a:xfrm>
            <a:off x="5533240" y="5419419"/>
            <a:ext cx="2522167" cy="369332"/>
          </a:xfrm>
          <a:prstGeom prst="rect">
            <a:avLst/>
          </a:prstGeom>
          <a:noFill/>
          <a:ln>
            <a:solidFill>
              <a:schemeClr val="tx1"/>
            </a:solidFill>
          </a:ln>
        </p:spPr>
        <p:txBody>
          <a:bodyPr wrap="square" rtlCol="0">
            <a:spAutoFit/>
          </a:bodyPr>
          <a:lstStyle>
            <a:defPPr>
              <a:defRPr lang="nl-NL"/>
            </a:defPPr>
            <a:lvl1pPr>
              <a:defRPr sz="2400"/>
            </a:lvl1pPr>
          </a:lstStyle>
          <a:p>
            <a:r>
              <a:rPr lang="en-GB" sz="1800" b="1">
                <a:solidFill>
                  <a:srgbClr val="0000FF"/>
                </a:solidFill>
              </a:rPr>
              <a:t>Vector mobility</a:t>
            </a:r>
          </a:p>
        </p:txBody>
      </p:sp>
      <p:cxnSp>
        <p:nvCxnSpPr>
          <p:cNvPr id="131" name="Straight Arrow Connector 130">
            <a:extLst>
              <a:ext uri="{FF2B5EF4-FFF2-40B4-BE49-F238E27FC236}">
                <a16:creationId xmlns:a16="http://schemas.microsoft.com/office/drawing/2014/main" id="{075FF2C1-1249-4E61-AB58-B3BD955D2BCF}"/>
              </a:ext>
            </a:extLst>
          </p:cNvPr>
          <p:cNvCxnSpPr>
            <a:stCxn id="129" idx="3"/>
            <a:endCxn id="130" idx="1"/>
          </p:cNvCxnSpPr>
          <p:nvPr/>
        </p:nvCxnSpPr>
        <p:spPr>
          <a:xfrm>
            <a:off x="4895875" y="5602107"/>
            <a:ext cx="637365" cy="1978"/>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32" name="Straight Arrow Connector 131">
            <a:extLst>
              <a:ext uri="{FF2B5EF4-FFF2-40B4-BE49-F238E27FC236}">
                <a16:creationId xmlns:a16="http://schemas.microsoft.com/office/drawing/2014/main" id="{576BAF64-756E-4F42-9EBA-32904234454C}"/>
              </a:ext>
            </a:extLst>
          </p:cNvPr>
          <p:cNvCxnSpPr>
            <a:cxnSpLocks/>
            <a:stCxn id="130" idx="3"/>
            <a:endCxn id="12" idx="2"/>
          </p:cNvCxnSpPr>
          <p:nvPr/>
        </p:nvCxnSpPr>
        <p:spPr>
          <a:xfrm flipV="1">
            <a:off x="8055407" y="4824209"/>
            <a:ext cx="1980107" cy="779876"/>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A64C6737-2E76-4494-9E3A-B62077B3ABCC}"/>
              </a:ext>
            </a:extLst>
          </p:cNvPr>
          <p:cNvSpPr/>
          <p:nvPr/>
        </p:nvSpPr>
        <p:spPr>
          <a:xfrm>
            <a:off x="5440750" y="3115070"/>
            <a:ext cx="2600146" cy="1386946"/>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5" name="Connector: Elbow 64">
            <a:extLst>
              <a:ext uri="{FF2B5EF4-FFF2-40B4-BE49-F238E27FC236}">
                <a16:creationId xmlns:a16="http://schemas.microsoft.com/office/drawing/2014/main" id="{3D0D0BFD-EB98-4087-B57B-F2F20302F475}"/>
              </a:ext>
            </a:extLst>
          </p:cNvPr>
          <p:cNvCxnSpPr>
            <a:cxnSpLocks/>
            <a:stCxn id="6" idx="3"/>
            <a:endCxn id="15" idx="0"/>
          </p:cNvCxnSpPr>
          <p:nvPr/>
        </p:nvCxnSpPr>
        <p:spPr>
          <a:xfrm>
            <a:off x="2290424" y="2667771"/>
            <a:ext cx="4469236" cy="502269"/>
          </a:xfrm>
          <a:prstGeom prst="bentConnector2">
            <a:avLst/>
          </a:prstGeom>
          <a:ln w="28575">
            <a:solidFill>
              <a:srgbClr val="FF0000">
                <a:alpha val="3000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E76A6A34-2366-4A62-873B-9B47F91D4A98}"/>
              </a:ext>
            </a:extLst>
          </p:cNvPr>
          <p:cNvCxnSpPr>
            <a:cxnSpLocks/>
            <a:stCxn id="9" idx="3"/>
            <a:endCxn id="15" idx="1"/>
          </p:cNvCxnSpPr>
          <p:nvPr/>
        </p:nvCxnSpPr>
        <p:spPr>
          <a:xfrm>
            <a:off x="4833755" y="3175988"/>
            <a:ext cx="671539" cy="178718"/>
          </a:xfrm>
          <a:prstGeom prst="straightConnector1">
            <a:avLst/>
          </a:prstGeom>
          <a:ln w="28575">
            <a:solidFill>
              <a:srgbClr val="FF0000">
                <a:alpha val="3000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EE139BD5-15E4-4F14-97C5-5181FE8C684F}"/>
              </a:ext>
            </a:extLst>
          </p:cNvPr>
          <p:cNvCxnSpPr>
            <a:cxnSpLocks/>
            <a:stCxn id="14" idx="3"/>
            <a:endCxn id="15" idx="1"/>
          </p:cNvCxnSpPr>
          <p:nvPr/>
        </p:nvCxnSpPr>
        <p:spPr>
          <a:xfrm flipV="1">
            <a:off x="4824975" y="3354706"/>
            <a:ext cx="680319" cy="426066"/>
          </a:xfrm>
          <a:prstGeom prst="straightConnector1">
            <a:avLst/>
          </a:prstGeom>
          <a:ln w="28575">
            <a:solidFill>
              <a:srgbClr val="FF0000">
                <a:alpha val="3000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60D3E202-30B1-4B95-B0FD-1133D44BD257}"/>
              </a:ext>
            </a:extLst>
          </p:cNvPr>
          <p:cNvCxnSpPr>
            <a:cxnSpLocks/>
            <a:stCxn id="14" idx="3"/>
            <a:endCxn id="10" idx="1"/>
          </p:cNvCxnSpPr>
          <p:nvPr/>
        </p:nvCxnSpPr>
        <p:spPr>
          <a:xfrm>
            <a:off x="4824975" y="3780772"/>
            <a:ext cx="666884" cy="376252"/>
          </a:xfrm>
          <a:prstGeom prst="straightConnector1">
            <a:avLst/>
          </a:prstGeom>
          <a:ln w="28575">
            <a:solidFill>
              <a:srgbClr val="FF0000">
                <a:alpha val="30000"/>
              </a:srgbClr>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C18FD026-5210-4FBC-B389-EB3372D57D41}"/>
              </a:ext>
            </a:extLst>
          </p:cNvPr>
          <p:cNvCxnSpPr>
            <a:cxnSpLocks/>
            <a:stCxn id="8" idx="3"/>
            <a:endCxn id="10" idx="1"/>
          </p:cNvCxnSpPr>
          <p:nvPr/>
        </p:nvCxnSpPr>
        <p:spPr>
          <a:xfrm>
            <a:off x="2290424" y="4128687"/>
            <a:ext cx="3201435" cy="28337"/>
          </a:xfrm>
          <a:prstGeom prst="straightConnector1">
            <a:avLst/>
          </a:prstGeom>
          <a:ln w="28575">
            <a:solidFill>
              <a:srgbClr val="FF0000">
                <a:alpha val="30000"/>
              </a:srgbClr>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6FBDF505-648A-459E-A122-C4A5259118A2}"/>
              </a:ext>
            </a:extLst>
          </p:cNvPr>
          <p:cNvSpPr txBox="1"/>
          <p:nvPr/>
        </p:nvSpPr>
        <p:spPr>
          <a:xfrm>
            <a:off x="864381" y="2436938"/>
            <a:ext cx="1426043" cy="461665"/>
          </a:xfrm>
          <a:prstGeom prst="rect">
            <a:avLst/>
          </a:prstGeom>
          <a:noFill/>
          <a:ln w="57150">
            <a:solidFill>
              <a:srgbClr val="FF0000">
                <a:alpha val="10000"/>
              </a:srgbClr>
            </a:solidFill>
          </a:ln>
        </p:spPr>
        <p:txBody>
          <a:bodyPr wrap="square" rtlCol="0">
            <a:spAutoFit/>
          </a:bodyPr>
          <a:lstStyle/>
          <a:p>
            <a:pPr algn="ctr"/>
            <a:r>
              <a:rPr lang="en-GB" sz="2400" dirty="0"/>
              <a:t>Vapours</a:t>
            </a:r>
          </a:p>
        </p:txBody>
      </p:sp>
      <p:sp>
        <p:nvSpPr>
          <p:cNvPr id="7" name="TextBox 6">
            <a:extLst>
              <a:ext uri="{FF2B5EF4-FFF2-40B4-BE49-F238E27FC236}">
                <a16:creationId xmlns:a16="http://schemas.microsoft.com/office/drawing/2014/main" id="{656FA781-4ABF-465D-A56F-749A5093AD63}"/>
              </a:ext>
            </a:extLst>
          </p:cNvPr>
          <p:cNvSpPr txBox="1"/>
          <p:nvPr/>
        </p:nvSpPr>
        <p:spPr>
          <a:xfrm>
            <a:off x="864382" y="3064486"/>
            <a:ext cx="1426042" cy="461665"/>
          </a:xfrm>
          <a:prstGeom prst="rect">
            <a:avLst/>
          </a:prstGeom>
          <a:noFill/>
          <a:ln w="57150">
            <a:solidFill>
              <a:srgbClr val="FF0000">
                <a:alpha val="10000"/>
              </a:srgbClr>
            </a:solidFill>
          </a:ln>
        </p:spPr>
        <p:txBody>
          <a:bodyPr wrap="square" rtlCol="0">
            <a:spAutoFit/>
          </a:bodyPr>
          <a:lstStyle>
            <a:defPPr>
              <a:defRPr lang="nl-NL"/>
            </a:defPPr>
            <a:lvl1pPr>
              <a:defRPr sz="2400"/>
            </a:lvl1pPr>
          </a:lstStyle>
          <a:p>
            <a:pPr algn="ctr"/>
            <a:r>
              <a:rPr lang="en-GB"/>
              <a:t>Aerosols</a:t>
            </a:r>
          </a:p>
        </p:txBody>
      </p:sp>
      <p:sp>
        <p:nvSpPr>
          <p:cNvPr id="8" name="TextBox 7">
            <a:extLst>
              <a:ext uri="{FF2B5EF4-FFF2-40B4-BE49-F238E27FC236}">
                <a16:creationId xmlns:a16="http://schemas.microsoft.com/office/drawing/2014/main" id="{81951A20-64D6-4359-A6B0-E3C18762ED79}"/>
              </a:ext>
            </a:extLst>
          </p:cNvPr>
          <p:cNvSpPr txBox="1"/>
          <p:nvPr/>
        </p:nvSpPr>
        <p:spPr>
          <a:xfrm>
            <a:off x="864382" y="3713188"/>
            <a:ext cx="1426042" cy="830997"/>
          </a:xfrm>
          <a:prstGeom prst="rect">
            <a:avLst/>
          </a:prstGeom>
          <a:noFill/>
          <a:ln w="57150">
            <a:solidFill>
              <a:srgbClr val="FF0000">
                <a:alpha val="10000"/>
              </a:srgbClr>
            </a:solidFill>
          </a:ln>
        </p:spPr>
        <p:txBody>
          <a:bodyPr wrap="square" rtlCol="0">
            <a:spAutoFit/>
          </a:bodyPr>
          <a:lstStyle>
            <a:defPPr>
              <a:defRPr lang="nl-NL"/>
            </a:defPPr>
            <a:lvl1pPr>
              <a:defRPr sz="2400"/>
            </a:lvl1pPr>
          </a:lstStyle>
          <a:p>
            <a:pPr algn="ctr"/>
            <a:r>
              <a:rPr lang="en-GB"/>
              <a:t>Liquids,</a:t>
            </a:r>
          </a:p>
          <a:p>
            <a:pPr algn="ctr"/>
            <a:r>
              <a:rPr lang="en-GB"/>
              <a:t>Solids</a:t>
            </a:r>
          </a:p>
        </p:txBody>
      </p:sp>
    </p:spTree>
    <p:extLst>
      <p:ext uri="{BB962C8B-B14F-4D97-AF65-F5344CB8AC3E}">
        <p14:creationId xmlns:p14="http://schemas.microsoft.com/office/powerpoint/2010/main" val="74286444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Dispersion through air</a:t>
            </a:r>
          </a:p>
        </p:txBody>
      </p:sp>
      <p:sp>
        <p:nvSpPr>
          <p:cNvPr id="3" name="Text Placeholder 2"/>
          <p:cNvSpPr>
            <a:spLocks noGrp="1"/>
          </p:cNvSpPr>
          <p:nvPr>
            <p:ph type="body" sz="quarter" idx="19"/>
          </p:nvPr>
        </p:nvSpPr>
        <p:spPr/>
        <p:txBody>
          <a:bodyPr/>
          <a:lstStyle/>
          <a:p>
            <a:pPr marL="88900" indent="0">
              <a:buNone/>
            </a:pPr>
            <a:r>
              <a:rPr lang="en-US" b="1" dirty="0"/>
              <a:t>The principal hazard of any CBRN agent is from inhalation</a:t>
            </a:r>
          </a:p>
          <a:p>
            <a:r>
              <a:rPr lang="en-US" dirty="0"/>
              <a:t>The risk from inhalation of particles is greatest if the agent is dispersed in very small particles capable of penetrating to the alveoli</a:t>
            </a:r>
          </a:p>
        </p:txBody>
      </p:sp>
      <p:sp>
        <p:nvSpPr>
          <p:cNvPr id="4" name="Slide Number Placeholder 3"/>
          <p:cNvSpPr>
            <a:spLocks noGrp="1"/>
          </p:cNvSpPr>
          <p:nvPr>
            <p:ph type="sldNum" sz="quarter" idx="4"/>
          </p:nvPr>
        </p:nvSpPr>
        <p:spPr/>
        <p:txBody>
          <a:bodyPr/>
          <a:lstStyle/>
          <a:p>
            <a:fld id="{A814E660-BF25-4843-B2A0-93C6E2B6253B}" type="slidenum">
              <a:rPr lang="en-BE" smtClean="0"/>
              <a:pPr/>
              <a:t>6</a:t>
            </a:fld>
            <a:endParaRPr lang="en-BE" dirty="0"/>
          </a:p>
        </p:txBody>
      </p:sp>
      <p:pic>
        <p:nvPicPr>
          <p:cNvPr id="15" name="Picture 14" descr="Diagram&#10;&#10;Description automatically generated">
            <a:extLst>
              <a:ext uri="{FF2B5EF4-FFF2-40B4-BE49-F238E27FC236}">
                <a16:creationId xmlns:a16="http://schemas.microsoft.com/office/drawing/2014/main" id="{96261630-BE42-4739-B7D4-47DB3981027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16871" y="2680996"/>
            <a:ext cx="6995593" cy="3156856"/>
          </a:xfrm>
          <a:prstGeom prst="rect">
            <a:avLst/>
          </a:prstGeom>
        </p:spPr>
      </p:pic>
      <p:sp>
        <p:nvSpPr>
          <p:cNvPr id="17" name="Arrow: Right 16">
            <a:extLst>
              <a:ext uri="{FF2B5EF4-FFF2-40B4-BE49-F238E27FC236}">
                <a16:creationId xmlns:a16="http://schemas.microsoft.com/office/drawing/2014/main" id="{9F977BCF-6507-44EC-832A-FFE8E5BB5BE1}"/>
              </a:ext>
            </a:extLst>
          </p:cNvPr>
          <p:cNvSpPr/>
          <p:nvPr/>
        </p:nvSpPr>
        <p:spPr>
          <a:xfrm>
            <a:off x="3211568" y="5714612"/>
            <a:ext cx="6606200" cy="658660"/>
          </a:xfrm>
          <a:prstGeom prst="rightArrow">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35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8" name="TextBox 17">
            <a:extLst>
              <a:ext uri="{FF2B5EF4-FFF2-40B4-BE49-F238E27FC236}">
                <a16:creationId xmlns:a16="http://schemas.microsoft.com/office/drawing/2014/main" id="{6604EED5-7D11-41E2-B9A3-8F95DC950387}"/>
              </a:ext>
            </a:extLst>
          </p:cNvPr>
          <p:cNvSpPr txBox="1"/>
          <p:nvPr/>
        </p:nvSpPr>
        <p:spPr>
          <a:xfrm>
            <a:off x="1513435" y="5867123"/>
            <a:ext cx="1316835" cy="369332"/>
          </a:xfrm>
          <a:prstGeom prst="rect">
            <a:avLst/>
          </a:prstGeom>
          <a:noFill/>
        </p:spPr>
        <p:txBody>
          <a:bodyPr wrap="none" rtlCol="0">
            <a:spAutoFit/>
          </a:bodyPr>
          <a:lstStyle/>
          <a:p>
            <a:r>
              <a:rPr lang="en-US" dirty="0"/>
              <a:t>Less severe</a:t>
            </a:r>
            <a:endParaRPr lang="nl-NL" dirty="0"/>
          </a:p>
        </p:txBody>
      </p:sp>
      <p:sp>
        <p:nvSpPr>
          <p:cNvPr id="19" name="TextBox 18">
            <a:extLst>
              <a:ext uri="{FF2B5EF4-FFF2-40B4-BE49-F238E27FC236}">
                <a16:creationId xmlns:a16="http://schemas.microsoft.com/office/drawing/2014/main" id="{8262E467-09C1-42C9-9F19-377793D22F4E}"/>
              </a:ext>
            </a:extLst>
          </p:cNvPr>
          <p:cNvSpPr txBox="1"/>
          <p:nvPr/>
        </p:nvSpPr>
        <p:spPr>
          <a:xfrm>
            <a:off x="10137592" y="5867123"/>
            <a:ext cx="1430841" cy="369332"/>
          </a:xfrm>
          <a:prstGeom prst="rect">
            <a:avLst/>
          </a:prstGeom>
          <a:noFill/>
        </p:spPr>
        <p:txBody>
          <a:bodyPr wrap="none" rtlCol="0">
            <a:spAutoFit/>
          </a:bodyPr>
          <a:lstStyle/>
          <a:p>
            <a:r>
              <a:rPr lang="en-US" dirty="0"/>
              <a:t>More severe</a:t>
            </a:r>
            <a:endParaRPr lang="nl-NL" dirty="0"/>
          </a:p>
        </p:txBody>
      </p:sp>
      <p:sp>
        <p:nvSpPr>
          <p:cNvPr id="11" name="Footer Placeholder 4">
            <a:extLst>
              <a:ext uri="{FF2B5EF4-FFF2-40B4-BE49-F238E27FC236}">
                <a16:creationId xmlns:a16="http://schemas.microsoft.com/office/drawing/2014/main" id="{717542D4-C34D-4970-944F-3326069E8887}"/>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a:t>MELODY Presentation 2.2.2. Dispersion of CBRN agents </a:t>
            </a:r>
            <a:endParaRPr lang="en-US" sz="1000" b="1" dirty="0"/>
          </a:p>
        </p:txBody>
      </p:sp>
    </p:spTree>
    <p:extLst>
      <p:ext uri="{BB962C8B-B14F-4D97-AF65-F5344CB8AC3E}">
        <p14:creationId xmlns:p14="http://schemas.microsoft.com/office/powerpoint/2010/main" val="11662200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5"/>
          </p:nvPr>
        </p:nvSpPr>
        <p:spPr/>
      </p:sp>
      <p:sp>
        <p:nvSpPr>
          <p:cNvPr id="19" name="Picture Placeholder 18"/>
          <p:cNvSpPr>
            <a:spLocks noGrp="1"/>
          </p:cNvSpPr>
          <p:nvPr>
            <p:ph type="pic" sz="quarter" idx="16"/>
          </p:nvPr>
        </p:nvSpPr>
        <p:spPr/>
      </p:sp>
      <p:sp>
        <p:nvSpPr>
          <p:cNvPr id="4" name="Text Placeholder 3"/>
          <p:cNvSpPr>
            <a:spLocks noGrp="1"/>
          </p:cNvSpPr>
          <p:nvPr>
            <p:ph type="body" sz="quarter" idx="17"/>
          </p:nvPr>
        </p:nvSpPr>
        <p:spPr/>
        <p:txBody>
          <a:bodyPr/>
          <a:lstStyle/>
          <a:p>
            <a:r>
              <a:rPr lang="da-DK" dirty="0"/>
              <a:t>Aerosolisation</a:t>
            </a:r>
          </a:p>
        </p:txBody>
      </p:sp>
      <p:sp>
        <p:nvSpPr>
          <p:cNvPr id="5" name="Text Placeholder 4"/>
          <p:cNvSpPr>
            <a:spLocks noGrp="1"/>
          </p:cNvSpPr>
          <p:nvPr>
            <p:ph type="body" sz="quarter" idx="18"/>
          </p:nvPr>
        </p:nvSpPr>
        <p:spPr/>
        <p:txBody>
          <a:bodyPr/>
          <a:lstStyle/>
          <a:p>
            <a:r>
              <a:rPr lang="da-DK" dirty="0"/>
              <a:t>Explosive device</a:t>
            </a:r>
          </a:p>
        </p:txBody>
      </p:sp>
      <p:sp>
        <p:nvSpPr>
          <p:cNvPr id="6" name="Title 5"/>
          <p:cNvSpPr>
            <a:spLocks noGrp="1"/>
          </p:cNvSpPr>
          <p:nvPr>
            <p:ph type="title"/>
          </p:nvPr>
        </p:nvSpPr>
        <p:spPr/>
        <p:txBody>
          <a:bodyPr lIns="0" tIns="0" rIns="0" bIns="0"/>
          <a:lstStyle/>
          <a:p>
            <a:r>
              <a:rPr lang="da-DK" dirty="0"/>
              <a:t>Aerial dispersion methods</a:t>
            </a:r>
          </a:p>
        </p:txBody>
      </p:sp>
      <p:sp>
        <p:nvSpPr>
          <p:cNvPr id="7" name="Text Placeholder 6"/>
          <p:cNvSpPr>
            <a:spLocks noGrp="1"/>
          </p:cNvSpPr>
          <p:nvPr>
            <p:ph type="body" sz="quarter" idx="19"/>
          </p:nvPr>
        </p:nvSpPr>
        <p:spPr>
          <a:xfrm>
            <a:off x="766763" y="3429000"/>
            <a:ext cx="4872037" cy="2968364"/>
          </a:xfrm>
        </p:spPr>
        <p:txBody>
          <a:bodyPr>
            <a:normAutofit fontScale="92500" lnSpcReduction="10000"/>
          </a:bodyPr>
          <a:lstStyle/>
          <a:p>
            <a:r>
              <a:rPr lang="en-US" dirty="0"/>
              <a:t>Liquids or powders</a:t>
            </a:r>
          </a:p>
          <a:p>
            <a:r>
              <a:rPr lang="en-US" dirty="0"/>
              <a:t>Pressurized sprayers</a:t>
            </a:r>
          </a:p>
          <a:p>
            <a:r>
              <a:rPr lang="en-US" dirty="0"/>
              <a:t>Fire/explosion (accident)</a:t>
            </a:r>
          </a:p>
          <a:p>
            <a:r>
              <a:rPr lang="en-US" dirty="0"/>
              <a:t>Release into or from HVAC systems</a:t>
            </a:r>
          </a:p>
          <a:p>
            <a:r>
              <a:rPr lang="en-US" dirty="0"/>
              <a:t>Covert</a:t>
            </a:r>
          </a:p>
          <a:p>
            <a:r>
              <a:rPr lang="en-US" dirty="0"/>
              <a:t>Relatively efficient </a:t>
            </a:r>
          </a:p>
          <a:p>
            <a:r>
              <a:rPr lang="en-US" dirty="0"/>
              <a:t>Can be dispersed over a wide area</a:t>
            </a:r>
          </a:p>
        </p:txBody>
      </p:sp>
      <p:sp>
        <p:nvSpPr>
          <p:cNvPr id="8" name="Text Placeholder 7"/>
          <p:cNvSpPr>
            <a:spLocks noGrp="1"/>
          </p:cNvSpPr>
          <p:nvPr>
            <p:ph type="body" sz="quarter" idx="20"/>
          </p:nvPr>
        </p:nvSpPr>
        <p:spPr/>
        <p:txBody>
          <a:bodyPr>
            <a:normAutofit fontScale="85000" lnSpcReduction="20000"/>
          </a:bodyPr>
          <a:lstStyle/>
          <a:p>
            <a:r>
              <a:rPr lang="en-US" dirty="0"/>
              <a:t>e.g. bombs and artillery shells</a:t>
            </a:r>
          </a:p>
          <a:p>
            <a:r>
              <a:rPr lang="en-US" dirty="0"/>
              <a:t>Convenient and quick</a:t>
            </a:r>
          </a:p>
          <a:p>
            <a:r>
              <a:rPr lang="en-US" dirty="0"/>
              <a:t>Overt</a:t>
            </a:r>
          </a:p>
          <a:p>
            <a:r>
              <a:rPr lang="en-US" dirty="0"/>
              <a:t>Less efficient </a:t>
            </a:r>
          </a:p>
          <a:p>
            <a:r>
              <a:rPr lang="en-US" dirty="0"/>
              <a:t>Smaller affected area</a:t>
            </a:r>
          </a:p>
          <a:p>
            <a:pPr marL="88900" indent="0">
              <a:buNone/>
            </a:pPr>
            <a:r>
              <a:rPr lang="en-US" dirty="0"/>
              <a:t> </a:t>
            </a:r>
          </a:p>
          <a:p>
            <a:pPr marL="88900" indent="0">
              <a:buNone/>
            </a:pPr>
            <a:r>
              <a:rPr lang="en-US" dirty="0"/>
              <a:t> </a:t>
            </a:r>
          </a:p>
          <a:p>
            <a:endParaRPr lang="en-US" dirty="0"/>
          </a:p>
          <a:p>
            <a:endParaRPr lang="en-US" dirty="0"/>
          </a:p>
          <a:p>
            <a:endParaRPr lang="en-US" dirty="0"/>
          </a:p>
          <a:p>
            <a:endParaRPr lang="en-US" dirty="0"/>
          </a:p>
          <a:p>
            <a:endParaRPr lang="en-US" dirty="0"/>
          </a:p>
        </p:txBody>
      </p:sp>
      <p:sp>
        <p:nvSpPr>
          <p:cNvPr id="9" name="Slide Number Placeholder 8"/>
          <p:cNvSpPr>
            <a:spLocks noGrp="1"/>
          </p:cNvSpPr>
          <p:nvPr>
            <p:ph type="sldNum" sz="quarter" idx="4"/>
          </p:nvPr>
        </p:nvSpPr>
        <p:spPr/>
        <p:txBody>
          <a:bodyPr/>
          <a:lstStyle/>
          <a:p>
            <a:fld id="{A814E660-BF25-4843-B2A0-93C6E2B6253B}" type="slidenum">
              <a:rPr lang="en-BE" smtClean="0"/>
              <a:pPr/>
              <a:t>7</a:t>
            </a:fld>
            <a:endParaRPr lang="en-BE" dirty="0"/>
          </a:p>
        </p:txBody>
      </p:sp>
      <p:pic>
        <p:nvPicPr>
          <p:cNvPr id="10" name="Picture 9"/>
          <p:cNvPicPr>
            <a:picLocks noChangeAspect="1"/>
          </p:cNvPicPr>
          <p:nvPr/>
        </p:nvPicPr>
        <p:blipFill>
          <a:blip r:embed="rId3"/>
          <a:stretch>
            <a:fillRect/>
          </a:stretch>
        </p:blipFill>
        <p:spPr>
          <a:xfrm flipH="1">
            <a:off x="910589" y="1901595"/>
            <a:ext cx="1182569" cy="1316497"/>
          </a:xfrm>
          <a:prstGeom prst="rect">
            <a:avLst/>
          </a:prstGeom>
        </p:spPr>
      </p:pic>
      <p:pic>
        <p:nvPicPr>
          <p:cNvPr id="11" name="Picture 10"/>
          <p:cNvPicPr>
            <a:picLocks noChangeAspect="1"/>
          </p:cNvPicPr>
          <p:nvPr/>
        </p:nvPicPr>
        <p:blipFill>
          <a:blip r:embed="rId3"/>
          <a:stretch>
            <a:fillRect/>
          </a:stretch>
        </p:blipFill>
        <p:spPr>
          <a:xfrm flipH="1">
            <a:off x="6731324" y="1837348"/>
            <a:ext cx="1182569" cy="1316497"/>
          </a:xfrm>
          <a:prstGeom prst="rect">
            <a:avLst/>
          </a:prstGeom>
        </p:spPr>
      </p:pic>
      <p:sp>
        <p:nvSpPr>
          <p:cNvPr id="13" name="Footer Placeholder 4">
            <a:extLst>
              <a:ext uri="{FF2B5EF4-FFF2-40B4-BE49-F238E27FC236}">
                <a16:creationId xmlns:a16="http://schemas.microsoft.com/office/drawing/2014/main" id="{E66444DA-FCB1-465D-B857-B51FA231F36C}"/>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 2.2.2. Dispersion of CBRN agents </a:t>
            </a:r>
          </a:p>
        </p:txBody>
      </p:sp>
    </p:spTree>
    <p:extLst>
      <p:ext uri="{BB962C8B-B14F-4D97-AF65-F5344CB8AC3E}">
        <p14:creationId xmlns:p14="http://schemas.microsoft.com/office/powerpoint/2010/main" val="179181774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Dispersion through food and water</a:t>
            </a:r>
          </a:p>
        </p:txBody>
      </p:sp>
      <p:sp>
        <p:nvSpPr>
          <p:cNvPr id="3" name="Text Placeholder 2"/>
          <p:cNvSpPr>
            <a:spLocks noGrp="1"/>
          </p:cNvSpPr>
          <p:nvPr>
            <p:ph type="body" sz="quarter" idx="15"/>
          </p:nvPr>
        </p:nvSpPr>
        <p:spPr>
          <a:xfrm>
            <a:off x="766762" y="1786072"/>
            <a:ext cx="11072312" cy="4611292"/>
          </a:xfrm>
        </p:spPr>
        <p:txBody>
          <a:bodyPr>
            <a:noAutofit/>
          </a:bodyPr>
          <a:lstStyle/>
          <a:p>
            <a:r>
              <a:rPr lang="en-US" dirty="0"/>
              <a:t>Contamination of food and water with C, B or R/N can be: </a:t>
            </a:r>
          </a:p>
          <a:p>
            <a:pPr lvl="1"/>
            <a:r>
              <a:rPr lang="en-US" dirty="0"/>
              <a:t>deliberate (and/or covert), or accidental</a:t>
            </a:r>
          </a:p>
          <a:p>
            <a:pPr lvl="1"/>
            <a:r>
              <a:rPr lang="en-US" dirty="0"/>
              <a:t>affect a large population and can cause panic and fear</a:t>
            </a:r>
          </a:p>
          <a:p>
            <a:r>
              <a:rPr lang="en-US" dirty="0"/>
              <a:t>However, …</a:t>
            </a:r>
          </a:p>
          <a:p>
            <a:pPr lvl="1"/>
            <a:r>
              <a:rPr lang="en-US" dirty="0"/>
              <a:t>large scale deliberate attacks would require a significant amount of material</a:t>
            </a:r>
          </a:p>
          <a:p>
            <a:pPr lvl="1"/>
            <a:r>
              <a:rPr lang="en-US" dirty="0"/>
              <a:t>dispersion of agents can be controlled if the source is known</a:t>
            </a:r>
          </a:p>
          <a:p>
            <a:r>
              <a:rPr lang="en-US" dirty="0"/>
              <a:t>Specific considerations for biological agents:</a:t>
            </a:r>
          </a:p>
          <a:p>
            <a:pPr lvl="1"/>
            <a:r>
              <a:rPr lang="en-US" dirty="0"/>
              <a:t>can spread further e.g. </a:t>
            </a:r>
            <a:r>
              <a:rPr lang="en-US" dirty="0" err="1"/>
              <a:t>faecal</a:t>
            </a:r>
            <a:r>
              <a:rPr lang="en-US" dirty="0"/>
              <a:t> matter-to-oral</a:t>
            </a:r>
          </a:p>
          <a:p>
            <a:pPr lvl="1"/>
            <a:r>
              <a:rPr lang="en-US" dirty="0"/>
              <a:t>some biological agents require only a small dose (e.g. Shigella, Botulinum toxin)</a:t>
            </a:r>
          </a:p>
        </p:txBody>
      </p:sp>
      <p:sp>
        <p:nvSpPr>
          <p:cNvPr id="4" name="Slide Number Placeholder 3"/>
          <p:cNvSpPr>
            <a:spLocks noGrp="1"/>
          </p:cNvSpPr>
          <p:nvPr>
            <p:ph type="sldNum" sz="quarter" idx="4"/>
          </p:nvPr>
        </p:nvSpPr>
        <p:spPr/>
        <p:txBody>
          <a:bodyPr/>
          <a:lstStyle/>
          <a:p>
            <a:fld id="{A814E660-BF25-4843-B2A0-93C6E2B6253B}" type="slidenum">
              <a:rPr lang="en-BE" smtClean="0"/>
              <a:pPr/>
              <a:t>8</a:t>
            </a:fld>
            <a:endParaRPr lang="en-BE" dirty="0"/>
          </a:p>
        </p:txBody>
      </p:sp>
      <p:sp>
        <p:nvSpPr>
          <p:cNvPr id="7" name="Footer Placeholder 4">
            <a:extLst>
              <a:ext uri="{FF2B5EF4-FFF2-40B4-BE49-F238E27FC236}">
                <a16:creationId xmlns:a16="http://schemas.microsoft.com/office/drawing/2014/main" id="{7EBBAB51-9238-4FCF-8177-6803B8C557E9}"/>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 2.2.2. Dispersion of CBRN agents </a:t>
            </a:r>
          </a:p>
        </p:txBody>
      </p:sp>
    </p:spTree>
    <p:extLst>
      <p:ext uri="{BB962C8B-B14F-4D97-AF65-F5344CB8AC3E}">
        <p14:creationId xmlns:p14="http://schemas.microsoft.com/office/powerpoint/2010/main" val="24693188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Dispersion of chemical agents I</a:t>
            </a:r>
          </a:p>
        </p:txBody>
      </p:sp>
      <p:sp>
        <p:nvSpPr>
          <p:cNvPr id="3" name="Text Placeholder 2"/>
          <p:cNvSpPr>
            <a:spLocks noGrp="1"/>
          </p:cNvSpPr>
          <p:nvPr>
            <p:ph type="body" sz="quarter" idx="15"/>
          </p:nvPr>
        </p:nvSpPr>
        <p:spPr>
          <a:xfrm>
            <a:off x="766762" y="1786072"/>
            <a:ext cx="11104396" cy="4301992"/>
          </a:xfrm>
        </p:spPr>
        <p:txBody>
          <a:bodyPr>
            <a:normAutofit/>
          </a:bodyPr>
          <a:lstStyle/>
          <a:p>
            <a:r>
              <a:rPr lang="en-US" dirty="0"/>
              <a:t>Non-Persistent </a:t>
            </a:r>
          </a:p>
          <a:p>
            <a:pPr lvl="1"/>
            <a:r>
              <a:rPr lang="en-US" dirty="0"/>
              <a:t>Liquid agent which rapidly evaporates to form a </a:t>
            </a:r>
            <a:r>
              <a:rPr lang="en-US" dirty="0" err="1"/>
              <a:t>vapour</a:t>
            </a:r>
            <a:r>
              <a:rPr lang="en-US" dirty="0"/>
              <a:t> cloud, moving downwind.</a:t>
            </a:r>
          </a:p>
          <a:p>
            <a:pPr lvl="1"/>
            <a:r>
              <a:rPr lang="en-US" dirty="0"/>
              <a:t>If deliberate purpose is to inflict casualties.</a:t>
            </a:r>
          </a:p>
          <a:p>
            <a:r>
              <a:rPr lang="en-US" dirty="0"/>
              <a:t>Persistent </a:t>
            </a:r>
          </a:p>
          <a:p>
            <a:pPr lvl="1"/>
            <a:r>
              <a:rPr lang="en-US" dirty="0"/>
              <a:t>Liquid or solid which evaporates slowly to form a persistent </a:t>
            </a:r>
            <a:r>
              <a:rPr lang="en-US" dirty="0" err="1"/>
              <a:t>vapour</a:t>
            </a:r>
            <a:r>
              <a:rPr lang="en-US" dirty="0"/>
              <a:t> hazard spreading downwind. The agent remains in the target area presenting a contact hazard.</a:t>
            </a:r>
          </a:p>
          <a:p>
            <a:pPr lvl="1"/>
            <a:r>
              <a:rPr lang="en-US" dirty="0"/>
              <a:t>If deliberate purpose is contact exposure / area denial.</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9</a:t>
            </a:fld>
            <a:endParaRPr lang="en-BE" dirty="0"/>
          </a:p>
        </p:txBody>
      </p:sp>
      <p:pic>
        <p:nvPicPr>
          <p:cNvPr id="6" name="Picture 5">
            <a:extLst>
              <a:ext uri="{FF2B5EF4-FFF2-40B4-BE49-F238E27FC236}">
                <a16:creationId xmlns:a16="http://schemas.microsoft.com/office/drawing/2014/main" id="{CF7D34AE-3C05-44A3-BB45-209C89627602}"/>
              </a:ext>
            </a:extLst>
          </p:cNvPr>
          <p:cNvPicPr>
            <a:picLocks noChangeAspect="1"/>
          </p:cNvPicPr>
          <p:nvPr/>
        </p:nvPicPr>
        <p:blipFill rotWithShape="1">
          <a:blip r:embed="rId3">
            <a:extLst>
              <a:ext uri="{28A0092B-C50C-407E-A947-70E740481C1C}">
                <a14:useLocalDpi xmlns:a14="http://schemas.microsoft.com/office/drawing/2010/main" val="0"/>
              </a:ext>
            </a:extLst>
          </a:blip>
          <a:srcRect l="66505" r="1605"/>
          <a:stretch/>
        </p:blipFill>
        <p:spPr>
          <a:xfrm>
            <a:off x="8076178" y="631872"/>
            <a:ext cx="928317" cy="900000"/>
          </a:xfrm>
          <a:prstGeom prst="rect">
            <a:avLst/>
          </a:prstGeom>
        </p:spPr>
      </p:pic>
      <p:pic>
        <p:nvPicPr>
          <p:cNvPr id="7" name="Picture 6">
            <a:extLst>
              <a:ext uri="{FF2B5EF4-FFF2-40B4-BE49-F238E27FC236}">
                <a16:creationId xmlns:a16="http://schemas.microsoft.com/office/drawing/2014/main" id="{4C814130-0189-40E3-A863-E3F5F85AB7CE}"/>
              </a:ext>
            </a:extLst>
          </p:cNvPr>
          <p:cNvPicPr>
            <a:picLocks noChangeAspect="1"/>
          </p:cNvPicPr>
          <p:nvPr/>
        </p:nvPicPr>
        <p:blipFill rotWithShape="1">
          <a:blip r:embed="rId4">
            <a:extLst>
              <a:ext uri="{28A0092B-C50C-407E-A947-70E740481C1C}">
                <a14:useLocalDpi xmlns:a14="http://schemas.microsoft.com/office/drawing/2010/main" val="0"/>
              </a:ext>
            </a:extLst>
          </a:blip>
          <a:srcRect l="66824" t="2071" b="40015"/>
          <a:stretch/>
        </p:blipFill>
        <p:spPr>
          <a:xfrm>
            <a:off x="9305343" y="631872"/>
            <a:ext cx="890806" cy="900000"/>
          </a:xfrm>
          <a:prstGeom prst="rect">
            <a:avLst/>
          </a:prstGeom>
        </p:spPr>
      </p:pic>
      <p:sp>
        <p:nvSpPr>
          <p:cNvPr id="8" name="Footer Placeholder 4">
            <a:extLst>
              <a:ext uri="{FF2B5EF4-FFF2-40B4-BE49-F238E27FC236}">
                <a16:creationId xmlns:a16="http://schemas.microsoft.com/office/drawing/2014/main" id="{DA0737FC-F2A7-4A24-94A2-DCC887A5B848}"/>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 2.2.2. Dispersion of CBRN agents </a:t>
            </a:r>
          </a:p>
        </p:txBody>
      </p:sp>
    </p:spTree>
    <p:extLst>
      <p:ext uri="{BB962C8B-B14F-4D97-AF65-F5344CB8AC3E}">
        <p14:creationId xmlns:p14="http://schemas.microsoft.com/office/powerpoint/2010/main" val="36466849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8476</TotalTime>
  <Words>4228</Words>
  <Application>Microsoft Office PowerPoint</Application>
  <PresentationFormat>Widescreen</PresentationFormat>
  <Paragraphs>414</Paragraphs>
  <Slides>15</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FranklinGotTExtCon</vt:lpstr>
      <vt:lpstr>Georgia</vt:lpstr>
      <vt:lpstr>Segoe UI</vt:lpstr>
      <vt:lpstr>Segoe UI Semibold</vt:lpstr>
      <vt:lpstr>Office Theme</vt:lpstr>
      <vt:lpstr>Module 2 CBRN basics</vt:lpstr>
      <vt:lpstr>Learning objective</vt:lpstr>
      <vt:lpstr>Dispersion of CBRN agents I</vt:lpstr>
      <vt:lpstr>Dispersion of CBRN agents II</vt:lpstr>
      <vt:lpstr>Dispersion of CBRN agents III</vt:lpstr>
      <vt:lpstr>Dispersion through air</vt:lpstr>
      <vt:lpstr>Aerial dispersion methods</vt:lpstr>
      <vt:lpstr>Dispersion through food and water</vt:lpstr>
      <vt:lpstr>Dispersion of chemical agents I</vt:lpstr>
      <vt:lpstr>Dispersion of chemical agents II</vt:lpstr>
      <vt:lpstr>Dispersion of biological agents</vt:lpstr>
      <vt:lpstr>Dispersion of R or N materials I</vt:lpstr>
      <vt:lpstr>Dispersion of R or N materials II</vt:lpstr>
      <vt:lpstr>Take home message</vt:lpstr>
      <vt:lpstr>PowerPoint Presentation</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Dillen Roel</dc:creator>
  <cp:lastModifiedBy>Arnout de Bruin</cp:lastModifiedBy>
  <cp:revision>436</cp:revision>
  <cp:lastPrinted>2020-01-20T09:16:47Z</cp:lastPrinted>
  <dcterms:created xsi:type="dcterms:W3CDTF">2019-10-21T09:10:33Z</dcterms:created>
  <dcterms:modified xsi:type="dcterms:W3CDTF">2022-10-31T10:27:59Z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1899-12-29T23:00:00Z</vt:filetime>
  </property>
  <property fmtid="{D5CDD505-2E9C-101B-9397-08002B2CF9AE}" pid="19" name="Event Attributes_Event_Event End Date">
    <vt:filetime>1899-12-29T23:00:00Z</vt:filetime>
  </property>
  <property fmtid="{D5CDD505-2E9C-101B-9397-08002B2CF9AE}" pid="20" name="Event Attributes_Event_Event Location">
    <vt:lpwstr> </vt:lpwstr>
  </property>
</Properties>
</file>