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56" r:id="rId2"/>
    <p:sldId id="301" r:id="rId3"/>
    <p:sldId id="275" r:id="rId4"/>
    <p:sldId id="261" r:id="rId5"/>
    <p:sldId id="276" r:id="rId6"/>
    <p:sldId id="277" r:id="rId7"/>
    <p:sldId id="278" r:id="rId8"/>
    <p:sldId id="299" r:id="rId9"/>
    <p:sldId id="30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66" autoAdjust="0"/>
    <p:restoredTop sz="41346" autoAdjust="0"/>
  </p:normalViewPr>
  <p:slideViewPr>
    <p:cSldViewPr snapToGrid="0">
      <p:cViewPr varScale="1">
        <p:scale>
          <a:sx n="42" d="100"/>
          <a:sy n="42" d="100"/>
        </p:scale>
        <p:origin x="2964" y="54"/>
      </p:cViewPr>
      <p:guideLst/>
    </p:cSldViewPr>
  </p:slideViewPr>
  <p:notesTextViewPr>
    <p:cViewPr>
      <p:scale>
        <a:sx n="150" d="100"/>
        <a:sy n="150" d="100"/>
      </p:scale>
      <p:origin x="0" y="0"/>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wikipedia.org/wiki/Household_chemicals"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creativecommons.org/licenses/by-sa/3.0/"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2.3.3 How can you recognize illegal production or use of CBRN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Module 2 CBRN Basics</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a:t>
            </a:r>
            <a:r>
              <a:rPr lang="en-US" sz="800" dirty="0"/>
              <a:t>know </a:t>
            </a:r>
            <a:r>
              <a:rPr lang="en-US" sz="800" kern="1200" dirty="0">
                <a:solidFill>
                  <a:schemeClr val="tx1"/>
                </a:solidFill>
                <a:effectLst/>
                <a:latin typeface="+mn-lt"/>
                <a:ea typeface="+mn-ea"/>
                <a:cs typeface="+mn-cs"/>
              </a:rPr>
              <a:t>what part of the curriculum is presented and who is the targeted audience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2.3.3 How can you recognize illegal production or use of CBRN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learning objective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a:t>
            </a:r>
            <a:r>
              <a:rPr lang="en-US" sz="800" dirty="0"/>
              <a:t>know </a:t>
            </a:r>
            <a:r>
              <a:rPr lang="en-US" sz="800" kern="1200" dirty="0">
                <a:solidFill>
                  <a:schemeClr val="tx1"/>
                </a:solidFill>
                <a:effectLst/>
                <a:latin typeface="+mn-lt"/>
                <a:ea typeface="+mn-ea"/>
                <a:cs typeface="+mn-cs"/>
              </a:rPr>
              <a:t>what part of the curriculum is presented and who is the targeted audience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73620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2.3.3 How can you recognize illegal production or use of CBRN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Illegal production of CBRN materials I</a:t>
            </a:r>
            <a:endParaRPr lang="en-US" sz="800" b="0" kern="1200" dirty="0">
              <a:solidFill>
                <a:srgbClr val="FF0000"/>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t>
            </a:r>
            <a:r>
              <a:rPr lang="en-GB" sz="800" kern="1200" dirty="0">
                <a:solidFill>
                  <a:schemeClr val="tx1"/>
                </a:solidFill>
                <a:effectLst/>
                <a:latin typeface="+mn-lt"/>
                <a:ea typeface="+mn-ea"/>
                <a:cs typeface="+mn-cs"/>
              </a:rPr>
              <a:t>After this slide the trainees learned that production of CBRN materials </a:t>
            </a:r>
            <a:r>
              <a:rPr lang="en-GB" sz="800" dirty="0"/>
              <a:t>requires </a:t>
            </a:r>
            <a:r>
              <a:rPr lang="en-GB" sz="800" kern="1200" dirty="0">
                <a:solidFill>
                  <a:schemeClr val="tx1"/>
                </a:solidFill>
                <a:effectLst/>
                <a:latin typeface="+mn-lt"/>
                <a:ea typeface="+mn-ea"/>
                <a:cs typeface="+mn-cs"/>
              </a:rPr>
              <a:t>a general workspace and gear.</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 </a:t>
            </a:r>
          </a:p>
          <a:p>
            <a:r>
              <a:rPr lang="en-GB" sz="800" kern="1200" dirty="0">
                <a:solidFill>
                  <a:schemeClr val="tx1"/>
                </a:solidFill>
                <a:effectLst/>
                <a:latin typeface="+mn-lt"/>
                <a:ea typeface="+mn-ea"/>
                <a:cs typeface="+mn-cs"/>
              </a:rPr>
              <a:t>Explain that production of CBRN materials often </a:t>
            </a:r>
            <a:r>
              <a:rPr lang="en-GB" sz="800" dirty="0"/>
              <a:t>requires </a:t>
            </a:r>
            <a:r>
              <a:rPr lang="en-GB" sz="800" kern="1200" dirty="0">
                <a:solidFill>
                  <a:schemeClr val="tx1"/>
                </a:solidFill>
                <a:effectLst/>
                <a:latin typeface="+mn-lt"/>
                <a:ea typeface="+mn-ea"/>
                <a:cs typeface="+mn-cs"/>
              </a:rPr>
              <a:t>a workspace and equipment that makes handling, production, storage and distribution of (potential) hazardous materials possible.</a:t>
            </a:r>
            <a:endParaRPr lang="nl-NL"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Illegal laboratories encountered are often improvised and can be very basic, or very professional looking. </a:t>
            </a: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Explain that illegal laboratories are often found at unexpected locations (in buildings or as </a:t>
            </a:r>
            <a:r>
              <a:rPr lang="en-GB" sz="800" dirty="0"/>
              <a:t>a </a:t>
            </a:r>
            <a:r>
              <a:rPr lang="en-GB" sz="800" kern="1200" dirty="0">
                <a:solidFill>
                  <a:schemeClr val="tx1"/>
                </a:solidFill>
                <a:effectLst/>
                <a:latin typeface="+mn-lt"/>
                <a:ea typeface="+mn-ea"/>
                <a:cs typeface="+mn-cs"/>
              </a:rPr>
              <a:t>standalone unit), that professional looking illegal laboratories often show no signs, or that activities normally not conducted in a legitimate laboratory could indicate illegal production. In addition, high energy consumption, particularly when not expected, can be an indicator for illegal activities as well.</a:t>
            </a:r>
            <a:endParaRPr lang="en-US" sz="800" b="1" kern="1200" dirty="0">
              <a:solidFill>
                <a:schemeClr val="tx1"/>
              </a:solidFill>
              <a:effectLst/>
              <a:latin typeface="+mn-lt"/>
              <a:ea typeface="+mn-ea"/>
              <a:cs typeface="+mn-cs"/>
            </a:endParaRP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Illegal laboratories or workspaces can be found underground (i.e. buried sea containers), incorporated into buildings spaces (crawl spaces, storage compartments), or even as a part of legitimate laboratories</a:t>
            </a:r>
            <a:r>
              <a:rPr lang="en-GB" sz="800" dirty="0"/>
              <a:t>.</a:t>
            </a:r>
            <a:endParaRPr lang="nl-NL" sz="800" kern="1200" dirty="0">
              <a:solidFill>
                <a:schemeClr val="tx1"/>
              </a:solidFill>
              <a:effectLst/>
              <a:latin typeface="+mn-lt"/>
              <a:ea typeface="+mn-ea"/>
              <a:cs typeface="+mn-cs"/>
            </a:endParaRP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Point out what can be seen in the photo: a greenhouse for the growth of cannabis that requires electrical equipment and wiring, with high energy consumption. </a:t>
            </a:r>
          </a:p>
          <a:p>
            <a:endParaRPr lang="en-GB"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endParaRPr lang="nl-NL" sz="800" b="1" dirty="0"/>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Locations of illegal production of drugs: growing of cannabis in an improvised part of a greenhouse, mockup by C</a:t>
            </a:r>
            <a:r>
              <a:rPr lang="nl-NL" sz="800" kern="1200" dirty="0" err="1">
                <a:solidFill>
                  <a:schemeClr val="tx1"/>
                </a:solidFill>
                <a:effectLst/>
                <a:latin typeface="+mn-lt"/>
                <a:ea typeface="+mn-ea"/>
                <a:cs typeface="+mn-cs"/>
              </a:rPr>
              <a:t>ampus</a:t>
            </a:r>
            <a:r>
              <a:rPr lang="nl-NL" sz="800" kern="1200" dirty="0">
                <a:solidFill>
                  <a:schemeClr val="tx1"/>
                </a:solidFill>
                <a:effectLst/>
                <a:latin typeface="+mn-lt"/>
                <a:ea typeface="+mn-ea"/>
                <a:cs typeface="+mn-cs"/>
              </a:rPr>
              <a:t> Vesta Belgium</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Melody</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243447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a:t>
            </a:r>
            <a:r>
              <a:rPr lang="en-GB" sz="800" b="1" kern="1200" dirty="0" err="1">
                <a:solidFill>
                  <a:schemeClr val="tx1"/>
                </a:solidFill>
                <a:effectLst/>
                <a:latin typeface="+mn-lt"/>
                <a:ea typeface="+mn-ea"/>
                <a:cs typeface="+mn-cs"/>
              </a:rPr>
              <a:t>rning</a:t>
            </a:r>
            <a:r>
              <a:rPr lang="en-GB" sz="800" b="1" kern="1200" dirty="0">
                <a:solidFill>
                  <a:schemeClr val="tx1"/>
                </a:solidFill>
                <a:effectLst/>
                <a:latin typeface="+mn-lt"/>
                <a:ea typeface="+mn-ea"/>
                <a:cs typeface="+mn-cs"/>
              </a:rPr>
              <a:t> objective:</a:t>
            </a:r>
            <a:r>
              <a:rPr lang="en-GB" sz="800" b="0" kern="1200" dirty="0">
                <a:solidFill>
                  <a:schemeClr val="tx1"/>
                </a:solidFill>
                <a:effectLst/>
                <a:latin typeface="+mn-lt"/>
                <a:ea typeface="+mn-ea"/>
                <a:cs typeface="+mn-cs"/>
              </a:rPr>
              <a:t> To </a:t>
            </a:r>
            <a:r>
              <a:rPr lang="en-GB" sz="800" b="0" u="sng" kern="1200" dirty="0">
                <a:solidFill>
                  <a:schemeClr val="tx1"/>
                </a:solidFill>
                <a:effectLst/>
                <a:latin typeface="+mn-lt"/>
                <a:ea typeface="+mn-ea"/>
                <a:cs typeface="+mn-cs"/>
              </a:rPr>
              <a:t>recognize</a:t>
            </a:r>
            <a:r>
              <a:rPr lang="en-GB" sz="800" b="0" kern="1200" dirty="0">
                <a:solidFill>
                  <a:schemeClr val="tx1"/>
                </a:solidFill>
                <a:effectLst/>
                <a:latin typeface="+mn-lt"/>
                <a:ea typeface="+mn-ea"/>
                <a:cs typeface="+mn-cs"/>
              </a:rPr>
              <a:t>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MELODY presentation: </a:t>
            </a:r>
            <a:r>
              <a:rPr lang="en-GB" sz="800" b="0" kern="1200" dirty="0">
                <a:solidFill>
                  <a:schemeClr val="tx1"/>
                </a:solidFill>
                <a:effectLst/>
                <a:latin typeface="+mn-lt"/>
                <a:ea typeface="+mn-ea"/>
                <a:cs typeface="+mn-cs"/>
              </a:rPr>
              <a:t>2.3.3 How can you recognize illegal production or use of CBRN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Target audience: </a:t>
            </a:r>
            <a:r>
              <a:rPr lang="en-GB"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Title slide:</a:t>
            </a:r>
            <a:r>
              <a:rPr lang="en-GB" sz="800" b="0" kern="1200" dirty="0">
                <a:solidFill>
                  <a:schemeClr val="tx1"/>
                </a:solidFill>
                <a:effectLst/>
                <a:latin typeface="+mn-lt"/>
                <a:ea typeface="+mn-ea"/>
                <a:cs typeface="+mn-cs"/>
              </a:rPr>
              <a:t> Illegal production of CBRN materials II</a:t>
            </a:r>
            <a:endParaRPr lang="en-GB"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Result</a:t>
            </a:r>
            <a:r>
              <a:rPr lang="en-GB" sz="800" kern="1200" dirty="0">
                <a:solidFill>
                  <a:schemeClr val="tx1"/>
                </a:solidFill>
                <a:effectLst/>
                <a:latin typeface="+mn-lt"/>
                <a:ea typeface="+mn-ea"/>
                <a:cs typeface="+mn-cs"/>
              </a:rPr>
              <a:t>: After this slide the trainees learned that production of CBRN materials require some sort of workspace and gear.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Such a workspace has likely glassware, counter tops etc. </a:t>
            </a:r>
          </a:p>
          <a:p>
            <a:r>
              <a:rPr lang="en-GB" sz="800" b="1" kern="1200" dirty="0">
                <a:solidFill>
                  <a:schemeClr val="tx1"/>
                </a:solidFill>
                <a:effectLst/>
                <a:latin typeface="+mn-lt"/>
                <a:ea typeface="+mn-ea"/>
                <a:cs typeface="+mn-cs"/>
              </a:rPr>
              <a:t>Instructions for the tr</a:t>
            </a:r>
            <a:r>
              <a:rPr lang="en-GB" sz="800" b="1" kern="1200" noProof="0" dirty="0" err="1">
                <a:solidFill>
                  <a:schemeClr val="tx1"/>
                </a:solidFill>
                <a:effectLst/>
                <a:latin typeface="+mn-lt"/>
                <a:ea typeface="+mn-ea"/>
                <a:cs typeface="+mn-cs"/>
              </a:rPr>
              <a:t>ainer</a:t>
            </a:r>
            <a:r>
              <a:rPr lang="en-GB" sz="800" b="1" kern="1200" noProof="0" dirty="0">
                <a:solidFill>
                  <a:schemeClr val="tx1"/>
                </a:solidFill>
                <a:effectLst/>
                <a:latin typeface="+mn-lt"/>
                <a:ea typeface="+mn-ea"/>
                <a:cs typeface="+mn-cs"/>
              </a:rPr>
              <a:t>:</a:t>
            </a:r>
            <a:r>
              <a:rPr lang="en-GB" sz="800" kern="1200" noProof="0" dirty="0">
                <a:solidFill>
                  <a:schemeClr val="tx1"/>
                </a:solidFill>
                <a:effectLst/>
                <a:latin typeface="+mn-lt"/>
                <a:ea typeface="+mn-ea"/>
                <a:cs typeface="+mn-cs"/>
              </a:rPr>
              <a:t> </a:t>
            </a:r>
            <a:r>
              <a:rPr lang="en-GB" sz="800" i="0" kern="1200" noProof="0" dirty="0">
                <a:solidFill>
                  <a:schemeClr val="tx1"/>
                </a:solidFill>
                <a:effectLst/>
                <a:latin typeface="+mn-lt"/>
                <a:ea typeface="+mn-ea"/>
                <a:cs typeface="+mn-cs"/>
              </a:rPr>
              <a:t> </a:t>
            </a:r>
            <a:r>
              <a:rPr lang="en-GB" altLang="en-US" sz="800" i="0" kern="1200" noProof="0" dirty="0">
                <a:solidFill>
                  <a:schemeClr val="tx1"/>
                </a:solidFill>
                <a:effectLst/>
                <a:latin typeface="+mn-lt"/>
                <a:ea typeface="+mn-ea"/>
                <a:cs typeface="+mn-cs"/>
              </a:rPr>
              <a:t>Production of biological or chemical agents often requires laboratory equipment.</a:t>
            </a:r>
          </a:p>
          <a:p>
            <a:endParaRPr lang="en-GB" sz="800" b="1" kern="1200" dirty="0">
              <a:solidFill>
                <a:schemeClr val="tx1"/>
              </a:solidFill>
              <a:effectLst/>
              <a:latin typeface="+mn-lt"/>
              <a:ea typeface="+mn-ea"/>
              <a:cs typeface="+mn-cs"/>
            </a:endParaRPr>
          </a:p>
          <a:p>
            <a:pPr>
              <a:defRPr/>
            </a:pPr>
            <a:r>
              <a:rPr lang="en-GB" sz="800" b="1" i="0" kern="1200" dirty="0">
                <a:solidFill>
                  <a:schemeClr val="tx1"/>
                </a:solidFill>
                <a:effectLst/>
                <a:latin typeface="+mn-lt"/>
                <a:ea typeface="+mn-ea"/>
                <a:cs typeface="+mn-cs"/>
              </a:rPr>
              <a:t>References for additional information</a:t>
            </a:r>
            <a:r>
              <a:rPr lang="en-GB" sz="800" b="1" dirty="0"/>
              <a:t>:</a:t>
            </a:r>
          </a:p>
          <a:p>
            <a:r>
              <a:rPr lang="en-GB" sz="800" b="1" kern="1200" dirty="0">
                <a:solidFill>
                  <a:schemeClr val="tx1"/>
                </a:solidFill>
                <a:effectLst/>
                <a:latin typeface="+mn-lt"/>
                <a:ea typeface="+mn-ea"/>
                <a:cs typeface="+mn-cs"/>
              </a:rPr>
              <a:t>Depicted illustration:</a:t>
            </a:r>
            <a:r>
              <a:rPr lang="en-GB" sz="800" b="0" kern="1200" dirty="0">
                <a:solidFill>
                  <a:schemeClr val="tx1"/>
                </a:solidFill>
                <a:effectLst/>
                <a:latin typeface="+mn-lt"/>
                <a:ea typeface="+mn-ea"/>
                <a:cs typeface="+mn-cs"/>
              </a:rPr>
              <a:t> Illegal production of synthetic drugs, production of a chemical warfare agent, and petri dishes, GIFT-</a:t>
            </a:r>
            <a:r>
              <a:rPr lang="en-GB" sz="800" b="0" kern="1200" dirty="0" err="1">
                <a:solidFill>
                  <a:schemeClr val="tx1"/>
                </a:solidFill>
                <a:effectLst/>
                <a:latin typeface="+mn-lt"/>
                <a:ea typeface="+mn-ea"/>
                <a:cs typeface="+mn-cs"/>
              </a:rPr>
              <a:t>mockup</a:t>
            </a:r>
            <a:r>
              <a:rPr lang="en-GB" sz="800" b="0" kern="1200" dirty="0">
                <a:solidFill>
                  <a:schemeClr val="tx1"/>
                </a:solidFill>
                <a:effectLst/>
                <a:latin typeface="+mn-lt"/>
                <a:ea typeface="+mn-ea"/>
                <a:cs typeface="+mn-cs"/>
              </a:rPr>
              <a:t> DLD Belgium, Campus Vesta </a:t>
            </a:r>
            <a:r>
              <a:rPr lang="en-GB" sz="800" b="0" kern="1200" dirty="0" err="1">
                <a:solidFill>
                  <a:schemeClr val="tx1"/>
                </a:solidFill>
                <a:effectLst/>
                <a:latin typeface="+mn-lt"/>
                <a:ea typeface="+mn-ea"/>
                <a:cs typeface="+mn-cs"/>
              </a:rPr>
              <a:t>mockup</a:t>
            </a:r>
            <a:r>
              <a:rPr lang="en-GB" sz="800" b="0" kern="1200" dirty="0">
                <a:solidFill>
                  <a:schemeClr val="tx1"/>
                </a:solidFill>
                <a:effectLst/>
                <a:latin typeface="+mn-lt"/>
                <a:ea typeface="+mn-ea"/>
                <a:cs typeface="+mn-cs"/>
              </a:rPr>
              <a:t> Belgium</a:t>
            </a:r>
            <a:endParaRPr lang="en-GB" sz="800" kern="1200" dirty="0">
              <a:solidFill>
                <a:schemeClr val="tx1"/>
              </a:solidFill>
              <a:effectLst/>
              <a:latin typeface="+mn-lt"/>
              <a:ea typeface="+mn-ea"/>
              <a:cs typeface="+mn-cs"/>
            </a:endParaRPr>
          </a:p>
          <a:p>
            <a:r>
              <a:rPr lang="en-GB" sz="800" b="1" i="0" u="none" strike="noStrike" kern="1200" dirty="0">
                <a:solidFill>
                  <a:schemeClr val="tx1"/>
                </a:solidFill>
                <a:effectLst/>
                <a:latin typeface="+mn-lt"/>
                <a:ea typeface="+mn-ea"/>
                <a:cs typeface="+mn-cs"/>
              </a:rPr>
              <a:t>Picture source &amp; IP</a:t>
            </a:r>
            <a:r>
              <a:rPr lang="en-GB" sz="800" b="1" kern="1200" dirty="0">
                <a:solidFill>
                  <a:schemeClr val="tx1"/>
                </a:solidFill>
                <a:effectLst/>
                <a:latin typeface="+mn-lt"/>
                <a:ea typeface="+mn-ea"/>
                <a:cs typeface="+mn-cs"/>
              </a:rPr>
              <a:t>: </a:t>
            </a:r>
            <a:r>
              <a:rPr lang="en-GB" sz="800" b="0" kern="1200" dirty="0">
                <a:solidFill>
                  <a:schemeClr val="tx1"/>
                </a:solidFill>
                <a:effectLst/>
                <a:latin typeface="+mn-lt"/>
                <a:ea typeface="+mn-ea"/>
                <a:cs typeface="+mn-cs"/>
              </a:rPr>
              <a:t> photos, GIFT-</a:t>
            </a:r>
            <a:r>
              <a:rPr lang="en-GB" sz="800" b="0" kern="1200" dirty="0" err="1">
                <a:solidFill>
                  <a:schemeClr val="tx1"/>
                </a:solidFill>
                <a:effectLst/>
                <a:latin typeface="+mn-lt"/>
                <a:ea typeface="+mn-ea"/>
                <a:cs typeface="+mn-cs"/>
              </a:rPr>
              <a:t>mockup</a:t>
            </a:r>
            <a:r>
              <a:rPr lang="en-GB" sz="800" b="0" kern="1200" dirty="0">
                <a:solidFill>
                  <a:schemeClr val="tx1"/>
                </a:solidFill>
                <a:effectLst/>
                <a:latin typeface="+mn-lt"/>
                <a:ea typeface="+mn-ea"/>
                <a:cs typeface="+mn-cs"/>
              </a:rPr>
              <a:t> Defence Laboratories (DLD), Belgium Michel Pourbaix &amp; Daniel Orban &amp; courtesy of the Belgian Defence Laboratories (DLD), and Melody</a:t>
            </a:r>
            <a:endParaRPr lang="en-GB" sz="800" kern="1200" dirty="0">
              <a:solidFill>
                <a:schemeClr val="tx1"/>
              </a:solidFill>
              <a:effectLst/>
              <a:latin typeface="+mn-lt"/>
              <a:ea typeface="+mn-ea"/>
              <a:cs typeface="+mn-cs"/>
            </a:endParaRPr>
          </a:p>
          <a:p>
            <a:r>
              <a:rPr lang="en-GB" sz="800" b="1" kern="1200" dirty="0">
                <a:solidFill>
                  <a:schemeClr val="tx1"/>
                </a:solidFill>
                <a:effectLst/>
                <a:latin typeface="+mn-lt"/>
                <a:ea typeface="+mn-ea"/>
                <a:cs typeface="+mn-cs"/>
              </a:rPr>
              <a:t>Text source &amp; IP: </a:t>
            </a:r>
            <a:endParaRPr lang="en-GB"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90522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2.3.3 How can you recognize illegal production or use of CBRN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Illegal production of C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After this slide the trainee recognizes signs </a:t>
            </a:r>
            <a:r>
              <a:rPr lang="en-US" sz="800" dirty="0"/>
              <a:t>of </a:t>
            </a:r>
            <a:r>
              <a:rPr lang="en-US" sz="800" kern="1200" dirty="0">
                <a:solidFill>
                  <a:schemeClr val="tx1"/>
                </a:solidFill>
                <a:effectLst/>
                <a:latin typeface="+mn-lt"/>
                <a:ea typeface="+mn-ea"/>
                <a:cs typeface="+mn-cs"/>
              </a:rPr>
              <a:t>illegal production of C material or improvised labs based on what they encounter regarding smells, house-hold chemicals present, and use of DIY equipment.</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 Explain that house-hold </a:t>
            </a:r>
            <a:r>
              <a:rPr lang="en-US" sz="800" dirty="0"/>
              <a:t>chemicals </a:t>
            </a:r>
            <a:r>
              <a:rPr lang="en-US" sz="800" i="0" kern="1200" dirty="0">
                <a:solidFill>
                  <a:schemeClr val="tx1"/>
                </a:solidFill>
                <a:effectLst/>
                <a:latin typeface="+mn-lt"/>
                <a:ea typeface="+mn-ea"/>
                <a:cs typeface="+mn-cs"/>
              </a:rPr>
              <a:t>might be used as </a:t>
            </a:r>
            <a:r>
              <a:rPr lang="en-US" sz="800" b="0" kern="1200" dirty="0">
                <a:solidFill>
                  <a:schemeClr val="tx1"/>
                </a:solidFill>
                <a:effectLst/>
                <a:latin typeface="+mn-lt"/>
                <a:ea typeface="+mn-ea"/>
                <a:cs typeface="+mn-cs"/>
              </a:rPr>
              <a:t>precursors to build drugs or bombs. Improvised labs use all </a:t>
            </a:r>
            <a:r>
              <a:rPr lang="en-US" sz="800" dirty="0"/>
              <a:t>sorts </a:t>
            </a:r>
            <a:r>
              <a:rPr lang="en-US" sz="800" b="0" kern="1200" dirty="0">
                <a:solidFill>
                  <a:schemeClr val="tx1"/>
                </a:solidFill>
                <a:effectLst/>
                <a:latin typeface="+mn-lt"/>
                <a:ea typeface="+mn-ea"/>
                <a:cs typeface="+mn-cs"/>
              </a:rPr>
              <a:t>of DIY equipment. Particular smells unexpected in the surroundings, could indicate drugs production, e.g. production of XTC has a smell of anise. This fact has been used during an awareness campaign for the general public in The Netherlands</a:t>
            </a:r>
            <a:r>
              <a:rPr lang="en-US" sz="800" dirty="0"/>
              <a:t>.</a:t>
            </a:r>
            <a:endParaRPr lang="nl-NL" alt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endParaRPr lang="nl-NL" sz="800" b="1" dirty="0"/>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House-hold chemicals that can be used as chemical precursors to build drugs or bombs</a:t>
            </a:r>
            <a:endParaRPr lang="en-US" sz="800" b="1"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https://upload.wikimedia.org/wikipedia/commons/thumb/6/69/USMC-07664.jpg/1200px-USMC-07664.jpg. </a:t>
            </a:r>
            <a:r>
              <a:rPr lang="nl-NL" sz="800" dirty="0" err="1">
                <a:solidFill>
                  <a:srgbClr val="BC58AE"/>
                </a:solidFill>
                <a:hlinkClick r:id="rId3" tooltip="https://en.wikipedia.org/wiki/Household_chemicals">
                  <a:extLst>
                    <a:ext uri="{A12FA001-AC4F-418D-AE19-62706E023703}">
                      <ahyp:hlinkClr xmlns:ahyp="http://schemas.microsoft.com/office/drawing/2018/hyperlinkcolor" val="tx"/>
                    </a:ext>
                  </a:extLst>
                </a:hlinkClick>
              </a:rPr>
              <a:t>This</a:t>
            </a:r>
            <a:r>
              <a:rPr lang="nl-NL" sz="800" dirty="0">
                <a:solidFill>
                  <a:schemeClr val="tx1"/>
                </a:solidFill>
                <a:hlinkClick r:id="rId3" tooltip="https://en.wikipedia.org/wiki/Household_chemicals">
                  <a:extLst>
                    <a:ext uri="{A12FA001-AC4F-418D-AE19-62706E023703}">
                      <ahyp:hlinkClr xmlns:ahyp="http://schemas.microsoft.com/office/drawing/2018/hyperlinkcolor" val="tx"/>
                    </a:ext>
                  </a:extLst>
                </a:hlinkClick>
              </a:rPr>
              <a:t> Photo</a:t>
            </a:r>
            <a:r>
              <a:rPr lang="nl-NL" sz="800" dirty="0">
                <a:solidFill>
                  <a:schemeClr val="tx1"/>
                </a:solidFill>
              </a:rPr>
              <a:t> </a:t>
            </a:r>
            <a:r>
              <a:rPr lang="nl-NL" sz="800" dirty="0" err="1">
                <a:solidFill>
                  <a:schemeClr val="tx1"/>
                </a:solidFill>
              </a:rPr>
              <a:t>by</a:t>
            </a:r>
            <a:r>
              <a:rPr lang="nl-NL" sz="800" dirty="0">
                <a:solidFill>
                  <a:schemeClr val="tx1"/>
                </a:solidFill>
              </a:rPr>
              <a:t> </a:t>
            </a:r>
            <a:r>
              <a:rPr lang="nl-NL" sz="800" dirty="0" err="1">
                <a:solidFill>
                  <a:schemeClr val="tx1"/>
                </a:solidFill>
              </a:rPr>
              <a:t>Unknown</a:t>
            </a:r>
            <a:r>
              <a:rPr lang="nl-NL" sz="800" dirty="0">
                <a:solidFill>
                  <a:schemeClr val="tx1"/>
                </a:solidFill>
              </a:rPr>
              <a:t> Author is </a:t>
            </a:r>
            <a:r>
              <a:rPr lang="nl-NL" sz="800" dirty="0" err="1">
                <a:solidFill>
                  <a:schemeClr val="tx1"/>
                </a:solidFill>
              </a:rPr>
              <a:t>licensed</a:t>
            </a:r>
            <a:r>
              <a:rPr lang="nl-NL" sz="800" dirty="0">
                <a:solidFill>
                  <a:schemeClr val="tx1"/>
                </a:solidFill>
              </a:rPr>
              <a:t> </a:t>
            </a:r>
            <a:r>
              <a:rPr lang="nl-NL" sz="800" dirty="0" err="1">
                <a:solidFill>
                  <a:schemeClr val="tx1"/>
                </a:solidFill>
              </a:rPr>
              <a:t>under</a:t>
            </a:r>
            <a:r>
              <a:rPr lang="nl-NL" sz="800" dirty="0">
                <a:solidFill>
                  <a:schemeClr val="tx1"/>
                </a:solidFill>
              </a:rPr>
              <a:t> </a:t>
            </a:r>
            <a:r>
              <a:rPr lang="nl-NL" sz="800" dirty="0">
                <a:solidFill>
                  <a:schemeClr val="tx1"/>
                </a:solidFill>
                <a:hlinkClick r:id="rId4" tooltip="https://creativecommons.org/licenses/by-sa/3.0/">
                  <a:extLst>
                    <a:ext uri="{A12FA001-AC4F-418D-AE19-62706E023703}">
                      <ahyp:hlinkClr xmlns:ahyp="http://schemas.microsoft.com/office/drawing/2018/hyperlinkcolor" val="tx"/>
                    </a:ext>
                  </a:extLst>
                </a:hlinkClick>
              </a:rPr>
              <a:t>CC BY-SA</a:t>
            </a:r>
            <a:endParaRPr lang="nl-NL" sz="800" dirty="0">
              <a:solidFill>
                <a:schemeClr val="tx1"/>
              </a:solidFill>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23819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2.3.3 How can you recognize illegal production or use of CBRN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Illegal production of B materials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this slide the trainees can identify general laboratory equipment that can be used to produce microbiological materials.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that production of B materials requires effort to work </a:t>
            </a:r>
            <a:r>
              <a:rPr lang="en-US" sz="800" dirty="0"/>
              <a:t>cleanly</a:t>
            </a:r>
            <a:r>
              <a:rPr lang="en-US" sz="800" kern="1200" dirty="0">
                <a:solidFill>
                  <a:schemeClr val="tx1"/>
                </a:solidFill>
                <a:effectLst/>
                <a:latin typeface="+mn-lt"/>
                <a:ea typeface="+mn-ea"/>
                <a:cs typeface="+mn-cs"/>
              </a:rPr>
              <a:t>, otherwise, isolation and propagation of biological materials is very difficult and likely to fail.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E</a:t>
            </a:r>
            <a:r>
              <a:rPr lang="en-US" sz="800" kern="1200" dirty="0">
                <a:solidFill>
                  <a:schemeClr val="tx1"/>
                </a:solidFill>
                <a:effectLst/>
                <a:latin typeface="+mn-lt"/>
                <a:ea typeface="+mn-ea"/>
                <a:cs typeface="+mn-cs"/>
              </a:rPr>
              <a:t>quipment needed for the production of biological materials include therefore: (improvised) glove boxes, or safety cabinets to work safely and under sterile circumstances</a:t>
            </a:r>
            <a:r>
              <a:rPr lang="en-US" sz="800" dirty="0"/>
              <a:t>, </a:t>
            </a:r>
            <a:r>
              <a:rPr lang="en-US" sz="800" kern="1200" dirty="0">
                <a:solidFill>
                  <a:schemeClr val="tx1"/>
                </a:solidFill>
                <a:effectLst/>
                <a:latin typeface="+mn-lt"/>
                <a:ea typeface="+mn-ea"/>
                <a:cs typeface="+mn-cs"/>
              </a:rPr>
              <a:t>incubators (for propagation at appropriate temperatures), refrigerators (to store materials for </a:t>
            </a:r>
            <a:r>
              <a:rPr lang="en-US" sz="800" dirty="0"/>
              <a:t>a </a:t>
            </a:r>
            <a:r>
              <a:rPr lang="en-US" sz="800" kern="1200" dirty="0">
                <a:solidFill>
                  <a:schemeClr val="tx1"/>
                </a:solidFill>
                <a:effectLst/>
                <a:latin typeface="+mn-lt"/>
                <a:ea typeface="+mn-ea"/>
                <a:cs typeface="+mn-cs"/>
              </a:rPr>
              <a:t>longer time), petri dishes, test tubes, Eppendorf tubes, pipettes, and other general laboratory consumables.  </a:t>
            </a:r>
          </a:p>
          <a:p>
            <a:r>
              <a:rPr lang="en-US" sz="800" kern="1200" dirty="0">
                <a:solidFill>
                  <a:schemeClr val="tx1"/>
                </a:solidFill>
                <a:effectLst/>
                <a:latin typeface="+mn-lt"/>
                <a:ea typeface="+mn-ea"/>
                <a:cs typeface="+mn-cs"/>
              </a:rPr>
              <a:t>In addition, sampling materials </a:t>
            </a:r>
            <a:r>
              <a:rPr lang="en-US" sz="800" dirty="0"/>
              <a:t>must </a:t>
            </a:r>
            <a:r>
              <a:rPr lang="en-US" sz="800" kern="1200" dirty="0">
                <a:solidFill>
                  <a:schemeClr val="tx1"/>
                </a:solidFill>
                <a:effectLst/>
                <a:latin typeface="+mn-lt"/>
                <a:ea typeface="+mn-ea"/>
                <a:cs typeface="+mn-cs"/>
              </a:rPr>
              <a:t>be as clean as possible </a:t>
            </a:r>
            <a:r>
              <a:rPr lang="en-US" sz="800" dirty="0"/>
              <a:t>to limit </a:t>
            </a:r>
            <a:r>
              <a:rPr lang="en-US" sz="800" kern="1200" dirty="0">
                <a:solidFill>
                  <a:schemeClr val="tx1"/>
                </a:solidFill>
                <a:effectLst/>
                <a:latin typeface="+mn-lt"/>
                <a:ea typeface="+mn-ea"/>
                <a:cs typeface="+mn-cs"/>
              </a:rPr>
              <a:t>contamination with other substances or biological materials</a:t>
            </a:r>
            <a:r>
              <a:rPr lang="en-US" sz="800" dirty="0"/>
              <a:t>. </a:t>
            </a:r>
            <a:endParaRPr lang="en-US" sz="800" i="0" kern="1200" dirty="0">
              <a:solidFill>
                <a:schemeClr val="tx1"/>
              </a:solidFill>
              <a:effectLst/>
              <a:latin typeface="+mn-lt"/>
              <a:ea typeface="+mn-ea"/>
              <a:cs typeface="+mn-cs"/>
            </a:endParaRPr>
          </a:p>
          <a:p>
            <a:endParaRPr lang="en-GB" sz="800" kern="1200" noProof="0" dirty="0">
              <a:solidFill>
                <a:schemeClr val="tx1"/>
              </a:solidFill>
              <a:effectLst/>
              <a:latin typeface="+mn-lt"/>
              <a:ea typeface="+mn-ea"/>
              <a:cs typeface="+mn-cs"/>
            </a:endParaRPr>
          </a:p>
          <a:p>
            <a:r>
              <a:rPr lang="en-GB" altLang="en-US" sz="800" i="0" kern="1200" noProof="0" dirty="0">
                <a:solidFill>
                  <a:schemeClr val="tx1"/>
                </a:solidFill>
                <a:effectLst/>
                <a:latin typeface="+mn-lt"/>
                <a:ea typeface="+mn-ea"/>
                <a:cs typeface="+mn-cs"/>
              </a:rPr>
              <a:t>Finally, biological handbooks, protocols or other scientific reading materials can be present at the scene, which may help to identify the potential use of the (improvised) laboratory.</a:t>
            </a: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endParaRPr lang="nl-NL" sz="800" b="1" dirty="0"/>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General (microbiological) laboratory equipment: petri-dishes with agar media often used to propagate biological agents such as bacteria</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Melody</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56225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800" b="1" kern="1200" noProof="0" dirty="0">
                <a:solidFill>
                  <a:schemeClr val="tx1"/>
                </a:solidFill>
                <a:effectLst/>
                <a:latin typeface="+mn-lt"/>
                <a:ea typeface="+mn-ea"/>
                <a:cs typeface="+mn-cs"/>
              </a:rPr>
              <a:t>Module: </a:t>
            </a:r>
            <a:r>
              <a:rPr lang="en-GB" sz="800" b="0" kern="1200" noProof="0" dirty="0">
                <a:solidFill>
                  <a:schemeClr val="tx1"/>
                </a:solidFill>
                <a:effectLst/>
                <a:latin typeface="+mn-lt"/>
                <a:ea typeface="+mn-ea"/>
                <a:cs typeface="+mn-cs"/>
              </a:rPr>
              <a:t>2 CBRN Basics</a:t>
            </a:r>
            <a:endParaRPr lang="en-GB" sz="800" b="0"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Learning objective:</a:t>
            </a:r>
            <a:r>
              <a:rPr lang="en-GB" sz="800" b="0" kern="1200" noProof="0" dirty="0">
                <a:solidFill>
                  <a:schemeClr val="tx1"/>
                </a:solidFill>
                <a:effectLst/>
                <a:latin typeface="+mn-lt"/>
                <a:ea typeface="+mn-ea"/>
                <a:cs typeface="+mn-cs"/>
              </a:rPr>
              <a:t> To </a:t>
            </a:r>
            <a:r>
              <a:rPr lang="en-GB" sz="800" b="0" u="sng" kern="1200" noProof="0" dirty="0">
                <a:solidFill>
                  <a:schemeClr val="tx1"/>
                </a:solidFill>
                <a:effectLst/>
                <a:latin typeface="+mn-lt"/>
                <a:ea typeface="+mn-ea"/>
                <a:cs typeface="+mn-cs"/>
              </a:rPr>
              <a:t>recognize</a:t>
            </a:r>
            <a:r>
              <a:rPr lang="en-GB" sz="800" b="0" kern="1200" noProof="0" dirty="0">
                <a:solidFill>
                  <a:schemeClr val="tx1"/>
                </a:solidFill>
                <a:effectLst/>
                <a:latin typeface="+mn-lt"/>
                <a:ea typeface="+mn-ea"/>
                <a:cs typeface="+mn-cs"/>
              </a:rPr>
              <a:t>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MELODY presentation: </a:t>
            </a:r>
            <a:r>
              <a:rPr lang="en-GB" sz="800" b="0" kern="1200" noProof="0" dirty="0">
                <a:solidFill>
                  <a:schemeClr val="tx1"/>
                </a:solidFill>
                <a:effectLst/>
                <a:latin typeface="+mn-lt"/>
                <a:ea typeface="+mn-ea"/>
                <a:cs typeface="+mn-cs"/>
              </a:rPr>
              <a:t>2.3.3 How can you recognize illegal production or use of CBRN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Target audience: </a:t>
            </a:r>
            <a:r>
              <a:rPr lang="en-GB" sz="800" b="0" kern="1200" noProof="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Title slide</a:t>
            </a:r>
            <a:r>
              <a:rPr lang="en-GB" sz="800" b="1" noProof="0" dirty="0"/>
              <a:t>:</a:t>
            </a:r>
            <a:r>
              <a:rPr lang="en-GB" sz="800" b="0" kern="1200" noProof="0" dirty="0">
                <a:solidFill>
                  <a:schemeClr val="tx1"/>
                </a:solidFill>
                <a:effectLst/>
                <a:latin typeface="+mn-lt"/>
                <a:ea typeface="+mn-ea"/>
                <a:cs typeface="+mn-cs"/>
              </a:rPr>
              <a:t> Illegal production of RN materials</a:t>
            </a:r>
            <a:endParaRPr lang="en-GB" sz="800" b="1"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Result</a:t>
            </a:r>
            <a:r>
              <a:rPr lang="en-GB" sz="800" b="1" noProof="0" dirty="0"/>
              <a:t>: </a:t>
            </a:r>
            <a:r>
              <a:rPr lang="en-GB" altLang="en-US" sz="800" kern="1200" noProof="0" dirty="0">
                <a:solidFill>
                  <a:schemeClr val="tx1"/>
                </a:solidFill>
                <a:effectLst/>
                <a:latin typeface="+mn-lt"/>
                <a:ea typeface="+mn-ea"/>
                <a:cs typeface="+mn-cs"/>
              </a:rPr>
              <a:t>The trainee </a:t>
            </a:r>
            <a:r>
              <a:rPr lang="en-GB" altLang="en-US" sz="800" noProof="0" dirty="0"/>
              <a:t>learned </a:t>
            </a:r>
            <a:r>
              <a:rPr lang="en-GB" altLang="en-US" sz="800" kern="1200" noProof="0" dirty="0">
                <a:solidFill>
                  <a:schemeClr val="tx1"/>
                </a:solidFill>
                <a:effectLst/>
                <a:latin typeface="+mn-lt"/>
                <a:ea typeface="+mn-ea"/>
                <a:cs typeface="+mn-cs"/>
              </a:rPr>
              <a:t>that theft and smuggling of existing radioactive sources is the only starting point </a:t>
            </a:r>
            <a:r>
              <a:rPr lang="en-GB" altLang="en-US" sz="800" noProof="0" dirty="0"/>
              <a:t>for acquiring </a:t>
            </a:r>
            <a:r>
              <a:rPr lang="en-GB" altLang="en-US" sz="800" kern="1200" noProof="0" dirty="0">
                <a:solidFill>
                  <a:schemeClr val="tx1"/>
                </a:solidFill>
                <a:effectLst/>
                <a:latin typeface="+mn-lt"/>
                <a:ea typeface="+mn-ea"/>
                <a:cs typeface="+mn-cs"/>
              </a:rPr>
              <a:t>RN materials. Illegal production of RN materials is beyond the reach of non-state actors. </a:t>
            </a:r>
          </a:p>
          <a:p>
            <a:r>
              <a:rPr lang="en-GB" sz="800" b="1" kern="1200" noProof="0" dirty="0">
                <a:solidFill>
                  <a:schemeClr val="tx1"/>
                </a:solidFill>
                <a:effectLst/>
                <a:latin typeface="+mn-lt"/>
                <a:ea typeface="+mn-ea"/>
                <a:cs typeface="+mn-cs"/>
              </a:rPr>
              <a:t>Instructions for the trainer: </a:t>
            </a:r>
          </a:p>
          <a:p>
            <a:r>
              <a:rPr lang="en-GB" sz="800" kern="1200" noProof="0" dirty="0">
                <a:solidFill>
                  <a:schemeClr val="tx1"/>
                </a:solidFill>
                <a:effectLst/>
                <a:latin typeface="+mn-lt"/>
                <a:ea typeface="+mn-ea"/>
                <a:cs typeface="+mn-cs"/>
              </a:rPr>
              <a:t>Explain that unlike C and B, production of new RN material is not </a:t>
            </a:r>
            <a:r>
              <a:rPr lang="en-GB" sz="800" noProof="0" dirty="0"/>
              <a:t>within </a:t>
            </a:r>
            <a:r>
              <a:rPr lang="en-GB" sz="800" kern="1200" noProof="0" dirty="0">
                <a:solidFill>
                  <a:schemeClr val="tx1"/>
                </a:solidFill>
                <a:effectLst/>
                <a:latin typeface="+mn-lt"/>
                <a:ea typeface="+mn-ea"/>
                <a:cs typeface="+mn-cs"/>
              </a:rPr>
              <a:t>reach of non-state actors. It requires too </a:t>
            </a:r>
            <a:r>
              <a:rPr lang="en-GB" sz="800" noProof="0" dirty="0"/>
              <a:t>many </a:t>
            </a:r>
            <a:r>
              <a:rPr lang="en-GB" sz="800" kern="1200" noProof="0" dirty="0">
                <a:solidFill>
                  <a:schemeClr val="tx1"/>
                </a:solidFill>
                <a:effectLst/>
                <a:latin typeface="+mn-lt"/>
                <a:ea typeface="+mn-ea"/>
                <a:cs typeface="+mn-cs"/>
              </a:rPr>
              <a:t>resources and high technology. There are even international treaties to regulate </a:t>
            </a:r>
            <a:r>
              <a:rPr lang="en-GB" sz="800" noProof="0" dirty="0"/>
              <a:t>and limit the </a:t>
            </a:r>
            <a:r>
              <a:rPr lang="en-GB" sz="800" kern="1200" noProof="0" dirty="0">
                <a:solidFill>
                  <a:schemeClr val="tx1"/>
                </a:solidFill>
                <a:effectLst/>
                <a:latin typeface="+mn-lt"/>
                <a:ea typeface="+mn-ea"/>
                <a:cs typeface="+mn-cs"/>
              </a:rPr>
              <a:t>spreading of this technology. </a:t>
            </a:r>
          </a:p>
          <a:p>
            <a:r>
              <a:rPr lang="en-GB" sz="800" kern="1200" noProof="0" dirty="0">
                <a:solidFill>
                  <a:schemeClr val="tx1"/>
                </a:solidFill>
                <a:effectLst/>
                <a:latin typeface="+mn-lt"/>
                <a:ea typeface="+mn-ea"/>
                <a:cs typeface="+mn-cs"/>
              </a:rPr>
              <a:t>Theft of existing radioactive sources followed by smuggling is the starting point of RN material in the illegal circuit. </a:t>
            </a:r>
          </a:p>
          <a:p>
            <a:r>
              <a:rPr lang="en-GB" sz="800" kern="1200" noProof="0" dirty="0">
                <a:solidFill>
                  <a:schemeClr val="tx1"/>
                </a:solidFill>
                <a:effectLst/>
                <a:latin typeface="+mn-lt"/>
                <a:ea typeface="+mn-ea"/>
                <a:cs typeface="+mn-cs"/>
              </a:rPr>
              <a:t>Normally, radioactive materials </a:t>
            </a:r>
            <a:r>
              <a:rPr lang="en-GB" sz="800" noProof="0" dirty="0"/>
              <a:t>are </a:t>
            </a:r>
            <a:r>
              <a:rPr lang="en-GB" sz="800" kern="1200" noProof="0" dirty="0">
                <a:solidFill>
                  <a:schemeClr val="tx1"/>
                </a:solidFill>
                <a:effectLst/>
                <a:latin typeface="+mn-lt"/>
                <a:ea typeface="+mn-ea"/>
                <a:cs typeface="+mn-cs"/>
              </a:rPr>
              <a:t>inside a heavy containers, usually made of lead</a:t>
            </a:r>
            <a:r>
              <a:rPr lang="en-GB" sz="800" noProof="0" dirty="0"/>
              <a:t>. </a:t>
            </a:r>
            <a:endParaRPr lang="en-GB" sz="800" kern="1200" noProof="0" dirty="0">
              <a:solidFill>
                <a:schemeClr val="tx1"/>
              </a:solidFill>
              <a:effectLst/>
              <a:latin typeface="+mn-lt"/>
              <a:ea typeface="+mn-ea"/>
              <a:cs typeface="+mn-cs"/>
            </a:endParaRPr>
          </a:p>
          <a:p>
            <a:r>
              <a:rPr lang="en-GB" sz="800" kern="1200" noProof="0" dirty="0">
                <a:solidFill>
                  <a:schemeClr val="tx1"/>
                </a:solidFill>
                <a:effectLst/>
                <a:latin typeface="+mn-lt"/>
                <a:ea typeface="+mn-ea"/>
                <a:cs typeface="+mn-cs"/>
              </a:rPr>
              <a:t>Demolishing sealed containers holding RN materials, as it happened in the </a:t>
            </a:r>
            <a:r>
              <a:rPr lang="en-GB" sz="800" kern="1200" noProof="0" dirty="0" err="1">
                <a:solidFill>
                  <a:schemeClr val="tx1"/>
                </a:solidFill>
                <a:effectLst/>
                <a:latin typeface="+mn-lt"/>
                <a:ea typeface="+mn-ea"/>
                <a:cs typeface="+mn-cs"/>
              </a:rPr>
              <a:t>Goiânia</a:t>
            </a:r>
            <a:r>
              <a:rPr lang="en-GB" sz="800" kern="1200" noProof="0" dirty="0">
                <a:solidFill>
                  <a:schemeClr val="tx1"/>
                </a:solidFill>
                <a:effectLst/>
                <a:latin typeface="+mn-lt"/>
                <a:ea typeface="+mn-ea"/>
                <a:cs typeface="+mn-cs"/>
              </a:rPr>
              <a:t> incident 1987, is not really creating new RN material, but it increases dramatically the radiation risks, risk of spreading the RN material and exposure of many people.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b="1" i="0" kern="1200" dirty="0">
                <a:solidFill>
                  <a:schemeClr val="tx1"/>
                </a:solidFill>
                <a:effectLst/>
                <a:latin typeface="+mn-lt"/>
                <a:ea typeface="+mn-ea"/>
                <a:cs typeface="+mn-cs"/>
              </a:rPr>
              <a:t> </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1060314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2.3.3 How can you recognize illegal production or use of CBRN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are made aware of the differences and overlap in signs for CBRN agents in general, transport, and storage</a:t>
            </a:r>
            <a:r>
              <a:rPr lang="en-US" sz="800" dirty="0"/>
              <a:t>.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The take home message is that illegal production of CBRN material can sometimes be recognized by abnormal conditions, observed at facilities. Although precursors for more sophisticated Chemical and Biological agents can be obtained relatively easy, obtaining suitable equipment and knowledge is more challenging. Illegal production of R/N material is an even more daunting undertaking, because these materials, equipment and knowledge are highly restricted.</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148322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2.3.3 How can you recognize illegal production or use of CBRN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1" dirty="0"/>
              <a:t>: </a:t>
            </a:r>
            <a:r>
              <a:rPr lang="en-US" sz="800" b="0" kern="1200" dirty="0">
                <a:solidFill>
                  <a:schemeClr val="tx1"/>
                </a:solidFill>
                <a:effectLst/>
                <a:latin typeface="+mn-lt"/>
                <a:ea typeface="+mn-ea"/>
                <a:cs typeface="+mn-cs"/>
              </a:rPr>
              <a:t>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0" kern="1200" dirty="0">
                <a:solidFill>
                  <a:schemeClr val="tx1"/>
                </a:solidFill>
                <a:effectLst/>
                <a:latin typeface="+mn-lt"/>
                <a:ea typeface="+mn-ea"/>
                <a:cs typeface="+mn-cs"/>
              </a:rPr>
              <a:t> trainees and trainer wrap up this part of the curriculum and can </a:t>
            </a:r>
            <a:r>
              <a:rPr lang="en-US" sz="800" dirty="0"/>
              <a:t>move to </a:t>
            </a:r>
            <a:r>
              <a:rPr lang="en-US" sz="800" b="0" kern="1200" dirty="0">
                <a:solidFill>
                  <a:schemeClr val="tx1"/>
                </a:solidFill>
                <a:effectLst/>
                <a:latin typeface="+mn-lt"/>
                <a:ea typeface="+mn-ea"/>
                <a:cs typeface="+mn-cs"/>
              </a:rPr>
              <a:t>the next topic.</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#2.3.3 How can you recognize illegal production or use of CBRN materials?</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#2.3.3 How can you recognize illegal production or use of CBRN materials?</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#2.3.3 How can you recognize illegal production or use of CBRN materials?</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#2.3.3 How can you recognize illegal production or use of CBRN materials?</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#2.3.3 How can you recognize illegal production or use of CBRN materials?</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#2.3.3 How can you recognize illegal production or use of CBRN materials?</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#2.3.3 How can you recognize illegal production or use of CBRN materials?</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#2.3.3 How can you recognize illegal production or use of CBRN materials?</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#2.3.3 How can you recognize illegal production or use of CBRN materials?</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#2.3.3 How can you recognize illegal production or use of CBRN materials?</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#2.3.3 How can you recognize illegal production or use of CBRN materials?</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#2.3.3 How can you recognize illegal production or use of CBRN materials?</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#2.3.3 How can you recognize illegal production or use of CBRN materials?</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#2.3.3 How can you recognize illegal production or use of CBRN materials?</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#2.3.3 How can you recognize illegal production or use of CBRN materials?</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#2.3.3 How can you recognize illegal production or use of CBRN materials?</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7.emf"/><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hyperlink" Target="https://en.wikipedia.org/wiki/Household_chemicals"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285752" y="5139525"/>
            <a:ext cx="11601450" cy="556425"/>
          </a:xfrm>
        </p:spPr>
        <p:txBody>
          <a:bodyPr anchor="ctr"/>
          <a:lstStyle/>
          <a:p>
            <a:r>
              <a:rPr lang="en-US" dirty="0"/>
              <a:t>2.3.3 How can you recognize illegal production or use of CBRN materials?</a:t>
            </a:r>
          </a:p>
        </p:txBody>
      </p:sp>
      <p:sp>
        <p:nvSpPr>
          <p:cNvPr id="3" name="Title 2"/>
          <p:cNvSpPr>
            <a:spLocks noGrp="1"/>
          </p:cNvSpPr>
          <p:nvPr>
            <p:ph type="title"/>
          </p:nvPr>
        </p:nvSpPr>
        <p:spPr/>
        <p:txBody>
          <a:bodyPr anchor="ctr">
            <a:normAutofit/>
          </a:bodyPr>
          <a:lstStyle/>
          <a:p>
            <a:r>
              <a:rPr lang="en-US" sz="5400" dirty="0"/>
              <a:t>Module 2 CBRN Basics</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285752" y="5139525"/>
            <a:ext cx="11601450" cy="556425"/>
          </a:xfrm>
        </p:spPr>
        <p:txBody>
          <a:bodyPr anchor="ctr"/>
          <a:lstStyle/>
          <a:p>
            <a:r>
              <a:rPr lang="en-US" dirty="0"/>
              <a:t>To </a:t>
            </a:r>
            <a:r>
              <a:rPr lang="en-US" u="sng" dirty="0"/>
              <a:t>recognize</a:t>
            </a:r>
            <a:r>
              <a:rPr lang="en-US" dirty="0"/>
              <a:t> potential sources of CBRN agents, signs of dangerous goods, and improvised production facilities</a:t>
            </a:r>
          </a:p>
        </p:txBody>
      </p:sp>
      <p:sp>
        <p:nvSpPr>
          <p:cNvPr id="3" name="Title 2"/>
          <p:cNvSpPr>
            <a:spLocks noGrp="1"/>
          </p:cNvSpPr>
          <p:nvPr>
            <p:ph type="title"/>
          </p:nvPr>
        </p:nvSpPr>
        <p:spPr/>
        <p:txBody>
          <a:bodyPr anchor="ctr">
            <a:noAutofit/>
          </a:bodyPr>
          <a:lstStyle/>
          <a:p>
            <a:r>
              <a:rPr lang="en-US" sz="4000" dirty="0"/>
              <a:t>Learning objective</a:t>
            </a:r>
          </a:p>
        </p:txBody>
      </p:sp>
    </p:spTree>
    <p:extLst>
      <p:ext uri="{BB962C8B-B14F-4D97-AF65-F5344CB8AC3E}">
        <p14:creationId xmlns:p14="http://schemas.microsoft.com/office/powerpoint/2010/main" val="5549262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Illegal production of CBRN materials I</a:t>
            </a:r>
          </a:p>
        </p:txBody>
      </p:sp>
      <p:sp>
        <p:nvSpPr>
          <p:cNvPr id="3" name="Text Placeholder 2"/>
          <p:cNvSpPr>
            <a:spLocks noGrp="1"/>
          </p:cNvSpPr>
          <p:nvPr>
            <p:ph type="body" sz="quarter" idx="15"/>
          </p:nvPr>
        </p:nvSpPr>
        <p:spPr/>
        <p:txBody>
          <a:bodyPr/>
          <a:lstStyle/>
          <a:p>
            <a:r>
              <a:rPr lang="en-US" dirty="0"/>
              <a:t>Requires professional, improvised or DIY type of laboratory</a:t>
            </a:r>
          </a:p>
          <a:p>
            <a:pPr lvl="1"/>
            <a:r>
              <a:rPr lang="en-US" dirty="0"/>
              <a:t>Improvised labs can be found in sheds, crawl spaces under houses, buried containers, boats, etc. </a:t>
            </a:r>
          </a:p>
          <a:p>
            <a:pPr lvl="1"/>
            <a:r>
              <a:rPr lang="en-US" dirty="0"/>
              <a:t>Labs can look professional, including air treatment systems</a:t>
            </a:r>
          </a:p>
          <a:p>
            <a:pPr lvl="1"/>
            <a:r>
              <a:rPr lang="en-US" dirty="0"/>
              <a:t>High consumption of electricity</a:t>
            </a:r>
          </a:p>
          <a:p>
            <a:pPr lvl="1"/>
            <a:r>
              <a:rPr lang="en-US" dirty="0"/>
              <a:t>Storage locations and distribution options</a:t>
            </a:r>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5" name="Footer Placeholder 4"/>
          <p:cNvSpPr>
            <a:spLocks noGrp="1"/>
          </p:cNvSpPr>
          <p:nvPr>
            <p:ph type="ftr" sz="quarter" idx="16"/>
          </p:nvPr>
        </p:nvSpPr>
        <p:spPr/>
        <p:txBody>
          <a:bodyPr/>
          <a:lstStyle/>
          <a:p>
            <a:r>
              <a:rPr lang="en-US" dirty="0"/>
              <a:t>MELODY Presentation 2.3.3 How can you recognize illegal production or use of CBRN materials?</a:t>
            </a:r>
          </a:p>
        </p:txBody>
      </p:sp>
      <p:pic>
        <p:nvPicPr>
          <p:cNvPr id="6" name="Picture 5">
            <a:extLst>
              <a:ext uri="{FF2B5EF4-FFF2-40B4-BE49-F238E27FC236}">
                <a16:creationId xmlns:a16="http://schemas.microsoft.com/office/drawing/2014/main" id="{C6A98535-D845-4389-9983-D6FE0E2A60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55602" y="3528378"/>
            <a:ext cx="2314528" cy="3025528"/>
          </a:xfrm>
          <a:prstGeom prst="rect">
            <a:avLst/>
          </a:prstGeom>
        </p:spPr>
      </p:pic>
    </p:spTree>
    <p:extLst>
      <p:ext uri="{BB962C8B-B14F-4D97-AF65-F5344CB8AC3E}">
        <p14:creationId xmlns:p14="http://schemas.microsoft.com/office/powerpoint/2010/main" val="32546170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Illegal production of CBRN materials II</a:t>
            </a:r>
          </a:p>
        </p:txBody>
      </p:sp>
      <p:sp>
        <p:nvSpPr>
          <p:cNvPr id="3" name="Text Placeholder 2"/>
          <p:cNvSpPr>
            <a:spLocks noGrp="1"/>
          </p:cNvSpPr>
          <p:nvPr>
            <p:ph type="body" sz="quarter" idx="15"/>
          </p:nvPr>
        </p:nvSpPr>
        <p:spPr>
          <a:xfrm>
            <a:off x="766762" y="1786072"/>
            <a:ext cx="10956871" cy="4301992"/>
          </a:xfrm>
        </p:spPr>
        <p:txBody>
          <a:bodyPr/>
          <a:lstStyle/>
          <a:p>
            <a:r>
              <a:rPr lang="en-GB" altLang="en-US" dirty="0"/>
              <a:t>Illegal and improvised laboratories contain often:</a:t>
            </a:r>
          </a:p>
          <a:p>
            <a:pPr marL="609600" lvl="1" indent="-342900"/>
            <a:r>
              <a:rPr lang="en-GB" altLang="en-US" dirty="0">
                <a:sym typeface="+mn-ea"/>
              </a:rPr>
              <a:t>Glassware,</a:t>
            </a:r>
            <a:r>
              <a:rPr lang="en-GB" dirty="0">
                <a:sym typeface="+mn-ea"/>
              </a:rPr>
              <a:t> counter top</a:t>
            </a:r>
            <a:r>
              <a:rPr lang="en-GB" altLang="en-US" dirty="0">
                <a:sym typeface="+mn-ea"/>
              </a:rPr>
              <a:t>s,</a:t>
            </a:r>
            <a:r>
              <a:rPr lang="en-GB" dirty="0">
                <a:sym typeface="+mn-ea"/>
              </a:rPr>
              <a:t> </a:t>
            </a:r>
            <a:r>
              <a:rPr lang="en-GB" altLang="en-US" dirty="0">
                <a:sym typeface="+mn-ea"/>
              </a:rPr>
              <a:t>flow cabinets, stirrers, centrifuges, heating blocks</a:t>
            </a:r>
          </a:p>
          <a:p>
            <a:pPr marL="609600" lvl="1" indent="-342900"/>
            <a:r>
              <a:rPr lang="en-GB" altLang="en-US" dirty="0">
                <a:sym typeface="+mn-ea"/>
              </a:rPr>
              <a:t>Storage rooms, </a:t>
            </a:r>
            <a:r>
              <a:rPr lang="en-GB" dirty="0">
                <a:sym typeface="+mn-ea"/>
              </a:rPr>
              <a:t>jerry cans</a:t>
            </a:r>
            <a:r>
              <a:rPr lang="en-GB" altLang="en-US" dirty="0">
                <a:sym typeface="+mn-ea"/>
              </a:rPr>
              <a:t>, storage drums, bottles, jars, </a:t>
            </a:r>
            <a:r>
              <a:rPr lang="en-GB" altLang="en-US">
                <a:sym typeface="+mn-ea"/>
              </a:rPr>
              <a:t>petri dishes, </a:t>
            </a:r>
            <a:r>
              <a:rPr lang="en-GB">
                <a:sym typeface="+mn-ea"/>
              </a:rPr>
              <a:t>etc</a:t>
            </a:r>
            <a:r>
              <a:rPr lang="en-GB" dirty="0">
                <a:sym typeface="+mn-ea"/>
              </a:rPr>
              <a:t>.</a:t>
            </a:r>
          </a:p>
          <a:p>
            <a:pPr marL="609600" lvl="1" indent="-342900"/>
            <a:r>
              <a:rPr lang="en-GB" dirty="0">
                <a:sym typeface="+mn-ea"/>
              </a:rPr>
              <a:t>Personal protection equipment: gloves, face masks, air-conditioning  </a:t>
            </a:r>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pic>
        <p:nvPicPr>
          <p:cNvPr id="7" name="Picture 6">
            <a:extLst>
              <a:ext uri="{FF2B5EF4-FFF2-40B4-BE49-F238E27FC236}">
                <a16:creationId xmlns:a16="http://schemas.microsoft.com/office/drawing/2014/main" id="{44B913C1-81F6-444A-8FAE-EFA2409FEB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3462" y="3758660"/>
            <a:ext cx="2999214" cy="2556000"/>
          </a:xfrm>
          <a:prstGeom prst="rect">
            <a:avLst/>
          </a:prstGeom>
        </p:spPr>
      </p:pic>
      <p:pic>
        <p:nvPicPr>
          <p:cNvPr id="8" name="Picture 7">
            <a:extLst>
              <a:ext uri="{FF2B5EF4-FFF2-40B4-BE49-F238E27FC236}">
                <a16:creationId xmlns:a16="http://schemas.microsoft.com/office/drawing/2014/main" id="{C64BAE27-87A0-4120-B395-5C6969BDEE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2984" y="3758660"/>
            <a:ext cx="3060758" cy="2556000"/>
          </a:xfrm>
          <a:prstGeom prst="rect">
            <a:avLst/>
          </a:prstGeom>
        </p:spPr>
      </p:pic>
      <p:pic>
        <p:nvPicPr>
          <p:cNvPr id="9" name="Picture 8">
            <a:extLst>
              <a:ext uri="{FF2B5EF4-FFF2-40B4-BE49-F238E27FC236}">
                <a16:creationId xmlns:a16="http://schemas.microsoft.com/office/drawing/2014/main" id="{D68AE5DC-5B7C-46AB-9E1C-DA5134531C5A}"/>
              </a:ext>
            </a:extLst>
          </p:cNvPr>
          <p:cNvPicPr>
            <a:picLocks noChangeAspect="1"/>
          </p:cNvPicPr>
          <p:nvPr/>
        </p:nvPicPr>
        <p:blipFill>
          <a:blip r:embed="rId5"/>
          <a:stretch>
            <a:fillRect/>
          </a:stretch>
        </p:blipFill>
        <p:spPr>
          <a:xfrm>
            <a:off x="8484051" y="3758660"/>
            <a:ext cx="2008834" cy="2556000"/>
          </a:xfrm>
          <a:prstGeom prst="rect">
            <a:avLst/>
          </a:prstGeom>
        </p:spPr>
      </p:pic>
      <p:sp>
        <p:nvSpPr>
          <p:cNvPr id="10" name="Footer Placeholder 4">
            <a:extLst>
              <a:ext uri="{FF2B5EF4-FFF2-40B4-BE49-F238E27FC236}">
                <a16:creationId xmlns:a16="http://schemas.microsoft.com/office/drawing/2014/main" id="{F683D743-0F43-40A8-B10C-5D814704159B}"/>
              </a:ext>
            </a:extLst>
          </p:cNvPr>
          <p:cNvSpPr>
            <a:spLocks noGrp="1"/>
          </p:cNvSpPr>
          <p:nvPr>
            <p:ph type="ftr" sz="quarter" idx="16"/>
          </p:nvPr>
        </p:nvSpPr>
        <p:spPr>
          <a:xfrm>
            <a:off x="452927" y="6479664"/>
            <a:ext cx="10776247" cy="148485"/>
          </a:xfrm>
        </p:spPr>
        <p:txBody>
          <a:bodyPr/>
          <a:lstStyle/>
          <a:p>
            <a:r>
              <a:rPr lang="en-US" dirty="0"/>
              <a:t>MELODY Presentation 2.3.3 How can you recognize illegal production or use of CBRN materials?</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Illegal production of C materials</a:t>
            </a:r>
          </a:p>
        </p:txBody>
      </p:sp>
      <p:sp>
        <p:nvSpPr>
          <p:cNvPr id="3" name="Text Placeholder 2"/>
          <p:cNvSpPr>
            <a:spLocks noGrp="1"/>
          </p:cNvSpPr>
          <p:nvPr>
            <p:ph type="body" sz="quarter" idx="15"/>
          </p:nvPr>
        </p:nvSpPr>
        <p:spPr>
          <a:xfrm>
            <a:off x="766762" y="1786072"/>
            <a:ext cx="10956871" cy="4301992"/>
          </a:xfrm>
        </p:spPr>
        <p:txBody>
          <a:bodyPr>
            <a:noAutofit/>
          </a:bodyPr>
          <a:lstStyle/>
          <a:p>
            <a:r>
              <a:rPr lang="en-US" altLang="en-US" dirty="0"/>
              <a:t>Other indicators of illegal production of C materials:</a:t>
            </a:r>
          </a:p>
          <a:p>
            <a:pPr lvl="1"/>
            <a:r>
              <a:rPr lang="en-US" altLang="en-US" dirty="0"/>
              <a:t>Particular/strange smells</a:t>
            </a:r>
          </a:p>
          <a:p>
            <a:pPr lvl="1"/>
            <a:r>
              <a:rPr lang="en-US" altLang="en-US" dirty="0"/>
              <a:t>Large amounts of household chemicals</a:t>
            </a:r>
          </a:p>
          <a:p>
            <a:pPr lvl="2"/>
            <a:r>
              <a:rPr lang="en-US" altLang="en-US" dirty="0"/>
              <a:t>Hair bleach, nail polish remover, fertilizers, drain </a:t>
            </a:r>
            <a:r>
              <a:rPr lang="en-US" altLang="en-US" dirty="0" err="1"/>
              <a:t>unblockers</a:t>
            </a:r>
            <a:r>
              <a:rPr lang="en-US" altLang="en-US" dirty="0"/>
              <a:t> etc.</a:t>
            </a:r>
          </a:p>
          <a:p>
            <a:pPr lvl="1"/>
            <a:r>
              <a:rPr lang="en-US" altLang="en-US" dirty="0"/>
              <a:t>Presence of unexpected DIY-equipment or PPE:</a:t>
            </a:r>
          </a:p>
          <a:p>
            <a:pPr lvl="2"/>
            <a:r>
              <a:rPr lang="en-US" altLang="en-US" dirty="0"/>
              <a:t>Gloves, breathing protection</a:t>
            </a:r>
          </a:p>
          <a:p>
            <a:r>
              <a:rPr lang="en-US" altLang="en-US" dirty="0"/>
              <a:t>Most illegal labs discovered are designed to produce illegal drugs</a:t>
            </a:r>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pic>
        <p:nvPicPr>
          <p:cNvPr id="15" name="Picture 14" descr="A picture containing text, can, cluttered&#10;&#10;Description automatically generated">
            <a:extLst>
              <a:ext uri="{FF2B5EF4-FFF2-40B4-BE49-F238E27FC236}">
                <a16:creationId xmlns:a16="http://schemas.microsoft.com/office/drawing/2014/main" id="{89CCB7EA-12B5-4BCF-AD1A-84A08CFD8D0F}"/>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691113" y="569712"/>
            <a:ext cx="3212127" cy="2106620"/>
          </a:xfrm>
          <a:prstGeom prst="rect">
            <a:avLst/>
          </a:prstGeom>
        </p:spPr>
      </p:pic>
      <p:sp>
        <p:nvSpPr>
          <p:cNvPr id="7" name="Footer Placeholder 4">
            <a:extLst>
              <a:ext uri="{FF2B5EF4-FFF2-40B4-BE49-F238E27FC236}">
                <a16:creationId xmlns:a16="http://schemas.microsoft.com/office/drawing/2014/main" id="{99E3C7DA-ECA7-4D6F-8A37-90FE968CDCA9}"/>
              </a:ext>
            </a:extLst>
          </p:cNvPr>
          <p:cNvSpPr>
            <a:spLocks noGrp="1"/>
          </p:cNvSpPr>
          <p:nvPr>
            <p:ph type="ftr" sz="quarter" idx="16"/>
          </p:nvPr>
        </p:nvSpPr>
        <p:spPr>
          <a:xfrm>
            <a:off x="452927" y="6479664"/>
            <a:ext cx="10776247" cy="148485"/>
          </a:xfrm>
        </p:spPr>
        <p:txBody>
          <a:bodyPr/>
          <a:lstStyle/>
          <a:p>
            <a:r>
              <a:rPr lang="en-US" dirty="0"/>
              <a:t>MELODY Presentation 2.3.3 How can you recognize illegal production or use of CBRN materials?</a:t>
            </a:r>
          </a:p>
        </p:txBody>
      </p:sp>
    </p:spTree>
    <p:extLst>
      <p:ext uri="{BB962C8B-B14F-4D97-AF65-F5344CB8AC3E}">
        <p14:creationId xmlns:p14="http://schemas.microsoft.com/office/powerpoint/2010/main" val="26740470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Illegal production of B materials</a:t>
            </a:r>
          </a:p>
        </p:txBody>
      </p:sp>
      <p:sp>
        <p:nvSpPr>
          <p:cNvPr id="3" name="Text Placeholder 2"/>
          <p:cNvSpPr>
            <a:spLocks noGrp="1"/>
          </p:cNvSpPr>
          <p:nvPr>
            <p:ph type="body" sz="quarter" idx="15"/>
          </p:nvPr>
        </p:nvSpPr>
        <p:spPr>
          <a:xfrm>
            <a:off x="766762" y="1786072"/>
            <a:ext cx="10956871" cy="4301992"/>
          </a:xfrm>
        </p:spPr>
        <p:txBody>
          <a:bodyPr>
            <a:normAutofit/>
          </a:bodyPr>
          <a:lstStyle/>
          <a:p>
            <a:pPr marL="342900" indent="-342900"/>
            <a:r>
              <a:rPr lang="en-GB" altLang="en-US" dirty="0"/>
              <a:t>Requirements:</a:t>
            </a:r>
            <a:r>
              <a:rPr lang="en-GB" altLang="en-US" sz="1000" dirty="0"/>
              <a:t> </a:t>
            </a:r>
            <a:r>
              <a:rPr lang="en-GB" altLang="en-US" dirty="0"/>
              <a:t> </a:t>
            </a:r>
          </a:p>
          <a:p>
            <a:pPr marL="800100" lvl="1" indent="-342900"/>
            <a:r>
              <a:rPr lang="en-GB" altLang="en-US" dirty="0"/>
              <a:t>(improvised) laboratory facility</a:t>
            </a:r>
          </a:p>
          <a:p>
            <a:pPr marL="1257300" lvl="2" indent="-342900"/>
            <a:r>
              <a:rPr lang="en-GB" altLang="en-US" dirty="0"/>
              <a:t>Flow cabinet / glove box</a:t>
            </a:r>
          </a:p>
          <a:p>
            <a:pPr marL="1257300" lvl="2" indent="-342900"/>
            <a:r>
              <a:rPr lang="en-GB" altLang="en-US" dirty="0"/>
              <a:t>Incubators &amp; refrigerators</a:t>
            </a:r>
          </a:p>
          <a:p>
            <a:pPr marL="1257300" lvl="2" indent="-342900"/>
            <a:r>
              <a:rPr lang="en-GB" altLang="en-US" dirty="0"/>
              <a:t>Laboratory consumables (tubes, petri-dishes)</a:t>
            </a:r>
          </a:p>
          <a:p>
            <a:pPr lvl="2"/>
            <a:endParaRPr lang="en-GB" altLang="en-US" sz="800" dirty="0"/>
          </a:p>
          <a:p>
            <a:pPr marL="800100" lvl="1" indent="-342900"/>
            <a:r>
              <a:rPr lang="en-GB" altLang="en-US" dirty="0"/>
              <a:t>Knowledge &amp; research materials</a:t>
            </a:r>
          </a:p>
          <a:p>
            <a:pPr marL="1257300" lvl="2" indent="-342900"/>
            <a:r>
              <a:rPr lang="en-GB" altLang="en-US" dirty="0"/>
              <a:t>Handbooks, scientific literature</a:t>
            </a:r>
          </a:p>
          <a:p>
            <a:pPr marL="1257300" lvl="2" indent="-342900"/>
            <a:r>
              <a:rPr lang="en-GB" altLang="en-US" dirty="0"/>
              <a:t>Biological materials (e.g. animal tissues) </a:t>
            </a:r>
            <a:r>
              <a:rPr lang="en-US" altLang="en-US" dirty="0"/>
              <a:t>illegal drugs</a:t>
            </a:r>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pic>
        <p:nvPicPr>
          <p:cNvPr id="15" name="Picture 14">
            <a:extLst>
              <a:ext uri="{FF2B5EF4-FFF2-40B4-BE49-F238E27FC236}">
                <a16:creationId xmlns:a16="http://schemas.microsoft.com/office/drawing/2014/main" id="{3602BB72-0C20-401C-9942-58595511A75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9" t="14139" r="239" b="-13285"/>
          <a:stretch/>
        </p:blipFill>
        <p:spPr>
          <a:xfrm>
            <a:off x="8224781" y="1498565"/>
            <a:ext cx="3349654" cy="4981100"/>
          </a:xfrm>
          <a:prstGeom prst="rect">
            <a:avLst/>
          </a:prstGeom>
        </p:spPr>
      </p:pic>
      <p:sp>
        <p:nvSpPr>
          <p:cNvPr id="7" name="Footer Placeholder 4">
            <a:extLst>
              <a:ext uri="{FF2B5EF4-FFF2-40B4-BE49-F238E27FC236}">
                <a16:creationId xmlns:a16="http://schemas.microsoft.com/office/drawing/2014/main" id="{F8C34C44-8989-4DCC-9A5C-5CE89CE08396}"/>
              </a:ext>
            </a:extLst>
          </p:cNvPr>
          <p:cNvSpPr>
            <a:spLocks noGrp="1"/>
          </p:cNvSpPr>
          <p:nvPr>
            <p:ph type="ftr" sz="quarter" idx="16"/>
          </p:nvPr>
        </p:nvSpPr>
        <p:spPr>
          <a:xfrm>
            <a:off x="452927" y="6479664"/>
            <a:ext cx="10776247" cy="148485"/>
          </a:xfrm>
        </p:spPr>
        <p:txBody>
          <a:bodyPr/>
          <a:lstStyle/>
          <a:p>
            <a:r>
              <a:rPr lang="en-US" dirty="0"/>
              <a:t>MELODY Presentation 2.3.3 How can you recognize illegal production or use of CBRN materials?</a:t>
            </a:r>
          </a:p>
        </p:txBody>
      </p:sp>
    </p:spTree>
    <p:extLst>
      <p:ext uri="{BB962C8B-B14F-4D97-AF65-F5344CB8AC3E}">
        <p14:creationId xmlns:p14="http://schemas.microsoft.com/office/powerpoint/2010/main" val="38180109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Illegal production of R/N materials</a:t>
            </a:r>
          </a:p>
        </p:txBody>
      </p:sp>
      <p:sp>
        <p:nvSpPr>
          <p:cNvPr id="3" name="Text Placeholder 2"/>
          <p:cNvSpPr>
            <a:spLocks noGrp="1"/>
          </p:cNvSpPr>
          <p:nvPr>
            <p:ph type="body" sz="quarter" idx="15"/>
          </p:nvPr>
        </p:nvSpPr>
        <p:spPr>
          <a:xfrm>
            <a:off x="766762" y="1786072"/>
            <a:ext cx="10956871" cy="4301992"/>
          </a:xfrm>
        </p:spPr>
        <p:txBody>
          <a:bodyPr>
            <a:noAutofit/>
          </a:bodyPr>
          <a:lstStyle/>
          <a:p>
            <a:pPr>
              <a:spcBef>
                <a:spcPts val="0"/>
              </a:spcBef>
            </a:pPr>
            <a:r>
              <a:rPr lang="en-GB" dirty="0"/>
              <a:t>Production of new RN materials requires high tech technologies:</a:t>
            </a:r>
          </a:p>
          <a:p>
            <a:pPr lvl="1">
              <a:spcBef>
                <a:spcPts val="0"/>
              </a:spcBef>
            </a:pPr>
            <a:r>
              <a:rPr lang="en-GB" dirty="0"/>
              <a:t>Nuclear power plants, accelerators or ultracentrifuges. </a:t>
            </a:r>
          </a:p>
          <a:p>
            <a:pPr marL="609600" lvl="1" indent="-342900">
              <a:spcBef>
                <a:spcPts val="600"/>
              </a:spcBef>
              <a:buFont typeface="Calibri" panose="020F0502020204030204" pitchFamily="34" charset="0"/>
              <a:buChar char="→"/>
            </a:pPr>
            <a:r>
              <a:rPr lang="en-GB" dirty="0"/>
              <a:t>this technology is only available to state actors</a:t>
            </a:r>
          </a:p>
          <a:p>
            <a:pPr marL="609600" lvl="1" indent="-342900">
              <a:spcBef>
                <a:spcPts val="0"/>
              </a:spcBef>
              <a:buFont typeface="Calibri" panose="020F0502020204030204" pitchFamily="34" charset="0"/>
              <a:buChar char="→"/>
            </a:pPr>
            <a:r>
              <a:rPr lang="en-GB" altLang="en-US" dirty="0"/>
              <a:t>there is no illegal or secret </a:t>
            </a:r>
            <a:r>
              <a:rPr lang="en-GB" altLang="en-US" i="1" dirty="0"/>
              <a:t>production </a:t>
            </a:r>
            <a:r>
              <a:rPr lang="en-GB" altLang="en-US" dirty="0"/>
              <a:t>by non-state actors</a:t>
            </a:r>
            <a:r>
              <a:rPr lang="en-GB" altLang="en-US" i="1" dirty="0"/>
              <a:t> </a:t>
            </a:r>
            <a:r>
              <a:rPr lang="en-GB" altLang="en-US" dirty="0"/>
              <a:t> </a:t>
            </a:r>
          </a:p>
          <a:p>
            <a:r>
              <a:rPr lang="en-GB" altLang="en-US" dirty="0"/>
              <a:t>The s</a:t>
            </a:r>
            <a:r>
              <a:rPr lang="en-GB" dirty="0">
                <a:sym typeface="+mn-ea"/>
              </a:rPr>
              <a:t>tarting point for acquiring radioactive materials is through</a:t>
            </a:r>
            <a:br>
              <a:rPr lang="en-GB" dirty="0">
                <a:sym typeface="+mn-ea"/>
              </a:rPr>
            </a:br>
            <a:r>
              <a:rPr lang="en-GB" dirty="0">
                <a:sym typeface="+mn-ea"/>
              </a:rPr>
              <a:t>illegal activities:</a:t>
            </a:r>
          </a:p>
          <a:p>
            <a:pPr lvl="1"/>
            <a:r>
              <a:rPr lang="en-GB" dirty="0">
                <a:sym typeface="+mn-ea"/>
              </a:rPr>
              <a:t>Theft and smuggling of </a:t>
            </a:r>
            <a:r>
              <a:rPr lang="en-GB" i="1" dirty="0">
                <a:sym typeface="+mn-ea"/>
              </a:rPr>
              <a:t>existing</a:t>
            </a:r>
            <a:r>
              <a:rPr lang="en-GB" dirty="0">
                <a:sym typeface="+mn-ea"/>
              </a:rPr>
              <a:t> radioactive </a:t>
            </a:r>
            <a:r>
              <a:rPr lang="en-GB" altLang="en-US" dirty="0">
                <a:sym typeface="+mn-ea"/>
              </a:rPr>
              <a:t>materials.</a:t>
            </a:r>
          </a:p>
          <a:p>
            <a:pPr lvl="1"/>
            <a:r>
              <a:rPr lang="en-GB" altLang="en-US" dirty="0">
                <a:sym typeface="+mn-ea"/>
              </a:rPr>
              <a:t>Demolishing sealed containers holding R material could be seen as production of </a:t>
            </a:r>
            <a:r>
              <a:rPr lang="en-GB" altLang="en-US" i="1" dirty="0">
                <a:sym typeface="+mn-ea"/>
              </a:rPr>
              <a:t>new</a:t>
            </a:r>
            <a:r>
              <a:rPr lang="en-GB" altLang="en-US" dirty="0">
                <a:sym typeface="+mn-ea"/>
              </a:rPr>
              <a:t> material</a:t>
            </a:r>
            <a:endParaRPr lang="en-GB" dirty="0">
              <a:sym typeface="+mn-ea"/>
            </a:endParaRPr>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sp>
        <p:nvSpPr>
          <p:cNvPr id="7" name="Footer Placeholder 4">
            <a:extLst>
              <a:ext uri="{FF2B5EF4-FFF2-40B4-BE49-F238E27FC236}">
                <a16:creationId xmlns:a16="http://schemas.microsoft.com/office/drawing/2014/main" id="{11E37030-2F85-4983-8FAD-628279037F6A}"/>
              </a:ext>
            </a:extLst>
          </p:cNvPr>
          <p:cNvSpPr>
            <a:spLocks noGrp="1"/>
          </p:cNvSpPr>
          <p:nvPr>
            <p:ph type="ftr" sz="quarter" idx="16"/>
          </p:nvPr>
        </p:nvSpPr>
        <p:spPr>
          <a:xfrm>
            <a:off x="452927" y="6479664"/>
            <a:ext cx="10776247" cy="148485"/>
          </a:xfrm>
        </p:spPr>
        <p:txBody>
          <a:bodyPr/>
          <a:lstStyle/>
          <a:p>
            <a:r>
              <a:rPr lang="en-US" dirty="0"/>
              <a:t>MELODY Presentation 2.3.3 How can you recognize illegal production or use of CBRN materials?</a:t>
            </a:r>
          </a:p>
        </p:txBody>
      </p:sp>
    </p:spTree>
    <p:extLst>
      <p:ext uri="{BB962C8B-B14F-4D97-AF65-F5344CB8AC3E}">
        <p14:creationId xmlns:p14="http://schemas.microsoft.com/office/powerpoint/2010/main" val="6648288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a:xfrm>
            <a:off x="766762" y="1786072"/>
            <a:ext cx="11425238" cy="4301992"/>
          </a:xfrm>
        </p:spPr>
        <p:txBody>
          <a:bodyPr>
            <a:noAutofit/>
          </a:bodyPr>
          <a:lstStyle/>
          <a:p>
            <a:r>
              <a:rPr lang="en-US" dirty="0"/>
              <a:t>Locations for illegal production of CBRN materials can be recognized by:</a:t>
            </a:r>
          </a:p>
          <a:p>
            <a:pPr lvl="1"/>
            <a:r>
              <a:rPr lang="en-US" dirty="0"/>
              <a:t>Abnormal or high energy consumption</a:t>
            </a:r>
          </a:p>
          <a:p>
            <a:pPr lvl="1"/>
            <a:r>
              <a:rPr lang="en-US" dirty="0"/>
              <a:t>Improvised or (semi-)professional equipment</a:t>
            </a:r>
          </a:p>
          <a:p>
            <a:pPr lvl="1"/>
            <a:r>
              <a:rPr lang="en-US" dirty="0"/>
              <a:t>Confined or hard to access locations</a:t>
            </a:r>
          </a:p>
          <a:p>
            <a:pPr lvl="1"/>
            <a:r>
              <a:rPr lang="en-US" dirty="0"/>
              <a:t>Large amount of household chemicals</a:t>
            </a:r>
          </a:p>
          <a:p>
            <a:pPr marL="285750" indent="-285750"/>
            <a:r>
              <a:rPr lang="en-US" dirty="0"/>
              <a:t>For illegal production of C and B materials, having the right knowledge and equipment to produce suitable materials can make it a challenging task</a:t>
            </a:r>
          </a:p>
          <a:p>
            <a:pPr marL="285750" indent="-285750"/>
            <a:r>
              <a:rPr lang="en-US" dirty="0"/>
              <a:t>For illegal production of R/N materials, advanced knowledge and equipment is needed, which is available only to state-actors</a:t>
            </a:r>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sp>
        <p:nvSpPr>
          <p:cNvPr id="6" name="Footer Placeholder 4">
            <a:extLst>
              <a:ext uri="{FF2B5EF4-FFF2-40B4-BE49-F238E27FC236}">
                <a16:creationId xmlns:a16="http://schemas.microsoft.com/office/drawing/2014/main" id="{DB54A339-C62F-4630-995F-47888CDBCA7F}"/>
              </a:ext>
            </a:extLst>
          </p:cNvPr>
          <p:cNvSpPr>
            <a:spLocks noGrp="1"/>
          </p:cNvSpPr>
          <p:nvPr>
            <p:ph type="ftr" sz="quarter" idx="16"/>
          </p:nvPr>
        </p:nvSpPr>
        <p:spPr>
          <a:xfrm>
            <a:off x="452927" y="6479664"/>
            <a:ext cx="10776247" cy="148485"/>
          </a:xfrm>
        </p:spPr>
        <p:txBody>
          <a:bodyPr/>
          <a:lstStyle/>
          <a:p>
            <a:r>
              <a:rPr lang="en-US" dirty="0"/>
              <a:t>MELODY Presentation 2.3.3 How can you recognize illegal production or use of CBRN materials?</a:t>
            </a:r>
          </a:p>
        </p:txBody>
      </p:sp>
    </p:spTree>
    <p:extLst>
      <p:ext uri="{BB962C8B-B14F-4D97-AF65-F5344CB8AC3E}">
        <p14:creationId xmlns:p14="http://schemas.microsoft.com/office/powerpoint/2010/main" val="39833275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A158E62B-9392-440A-8372-F7AE1A7A754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2.3.3 How can you recognize illegal production or use of CBRN materials?</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8196</TotalTime>
  <Words>2259</Words>
  <Application>Microsoft Office PowerPoint</Application>
  <PresentationFormat>Widescreen</PresentationFormat>
  <Paragraphs>200</Paragraphs>
  <Slides>9</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FranklinGotTExtCon</vt:lpstr>
      <vt:lpstr>Georgia</vt:lpstr>
      <vt:lpstr>Segoe UI</vt:lpstr>
      <vt:lpstr>Segoe UI Semibold</vt:lpstr>
      <vt:lpstr>Office Theme</vt:lpstr>
      <vt:lpstr>Module 2 CBRN Basics</vt:lpstr>
      <vt:lpstr>Learning objective</vt:lpstr>
      <vt:lpstr>Illegal production of CBRN materials I</vt:lpstr>
      <vt:lpstr>Illegal production of CBRN materials II</vt:lpstr>
      <vt:lpstr>Illegal production of C materials</vt:lpstr>
      <vt:lpstr>Illegal production of B materials</vt:lpstr>
      <vt:lpstr>Illegal production of R/N materials</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389</cp:revision>
  <cp:lastPrinted>2020-01-20T09:16:47Z</cp:lastPrinted>
  <dcterms:created xsi:type="dcterms:W3CDTF">2019-10-21T09:10:33Z</dcterms:created>
  <dcterms:modified xsi:type="dcterms:W3CDTF">2022-11-16T10:29:57Z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