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308" r:id="rId3"/>
    <p:sldId id="258" r:id="rId4"/>
    <p:sldId id="293" r:id="rId5"/>
    <p:sldId id="302" r:id="rId6"/>
    <p:sldId id="298" r:id="rId7"/>
    <p:sldId id="303" r:id="rId8"/>
    <p:sldId id="300" r:id="rId9"/>
    <p:sldId id="306" r:id="rId10"/>
    <p:sldId id="310" r:id="rId11"/>
    <p:sldId id="307" r:id="rId12"/>
    <p:sldId id="263" r:id="rId13"/>
    <p:sldId id="304" r:id="rId14"/>
    <p:sldId id="305" r:id="rId15"/>
    <p:sldId id="271" r:id="rId16"/>
    <p:sldId id="30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 " initials="" lastIdx="1" clrIdx="0">
    <p:extLst>
      <p:ext uri="{19B8F6BF-5375-455C-9EA6-DF929625EA0E}">
        <p15:presenceInfo xmlns:p15="http://schemas.microsoft.com/office/powerpoint/2012/main" userId="S::peter.den.outer@rivm.nl::7f344496-23a3-443a-993c-3a8272ee313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474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211" autoAdjust="0"/>
    <p:restoredTop sz="47940" autoAdjust="0"/>
  </p:normalViewPr>
  <p:slideViewPr>
    <p:cSldViewPr snapToGrid="0">
      <p:cViewPr varScale="1">
        <p:scale>
          <a:sx n="54" d="100"/>
          <a:sy n="54" d="100"/>
        </p:scale>
        <p:origin x="2838" y="78"/>
      </p:cViewPr>
      <p:guideLst/>
    </p:cSldViewPr>
  </p:slideViewPr>
  <p:outlineViewPr>
    <p:cViewPr>
      <p:scale>
        <a:sx n="33" d="100"/>
        <a:sy n="33" d="100"/>
      </p:scale>
      <p:origin x="0" y="-906"/>
    </p:cViewPr>
  </p:outlineViewPr>
  <p:notesTextViewPr>
    <p:cViewPr>
      <p:scale>
        <a:sx n="150" d="100"/>
        <a:sy n="150" d="100"/>
      </p:scale>
      <p:origin x="0" y="0"/>
    </p:cViewPr>
  </p:notesTextViewPr>
  <p:sorterViewPr>
    <p:cViewPr varScale="1">
      <p:scale>
        <a:sx n="100" d="100"/>
        <a:sy n="100" d="100"/>
      </p:scale>
      <p:origin x="0" y="0"/>
    </p:cViewPr>
  </p:sorterViewPr>
  <p:notesViewPr>
    <p:cSldViewPr snapToGrid="0" showGuides="1">
      <p:cViewPr varScale="1">
        <p:scale>
          <a:sx n="97" d="100"/>
          <a:sy n="97" d="100"/>
        </p:scale>
        <p:origin x="268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nl-NL"/>
        </a:p>
      </c:txPr>
    </c:legend>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Module 3 CBRN Extras</a:t>
            </a:r>
            <a:endParaRPr lang="en-GB" sz="800" b="0" kern="1200" noProof="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Point out the location of this module within the whole Melody Curriculum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180796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Further reading</a:t>
            </a:r>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The trainees know that many people are engaged in research</a:t>
            </a:r>
          </a:p>
          <a:p>
            <a:r>
              <a:rPr lang="en-US" sz="800" b="1" kern="1200" dirty="0">
                <a:solidFill>
                  <a:schemeClr val="tx1"/>
                </a:solidFill>
                <a:effectLst/>
                <a:latin typeface="+mn-lt"/>
                <a:ea typeface="+mn-ea"/>
                <a:cs typeface="+mn-cs"/>
              </a:rPr>
              <a:t>Instructions for the trainer:</a:t>
            </a:r>
            <a:r>
              <a:rPr lang="en-US" sz="800" b="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kern="1200" dirty="0">
                <a:solidFill>
                  <a:schemeClr val="tx1"/>
                </a:solidFill>
                <a:effectLst/>
                <a:latin typeface="+mn-lt"/>
                <a:ea typeface="+mn-ea"/>
                <a:cs typeface="+mn-cs"/>
              </a:rPr>
              <a:t>If time and audience, briefly discuss the items under</a:t>
            </a:r>
            <a:r>
              <a:rPr lang="en-US" sz="900" b="1" kern="1200" dirty="0">
                <a:solidFill>
                  <a:schemeClr val="tx1"/>
                </a:solidFill>
                <a:effectLst/>
                <a:latin typeface="+mn-lt"/>
                <a:ea typeface="+mn-ea"/>
                <a:cs typeface="+mn-cs"/>
              </a:rPr>
              <a:t> </a:t>
            </a:r>
            <a:r>
              <a:rPr lang="en-US" sz="900" b="0" kern="1200" dirty="0">
                <a:solidFill>
                  <a:schemeClr val="tx1"/>
                </a:solidFill>
                <a:effectLst/>
                <a:latin typeface="+mn-lt"/>
                <a:ea typeface="+mn-ea"/>
                <a:cs typeface="+mn-cs"/>
              </a:rPr>
              <a:t>"</a:t>
            </a:r>
            <a:r>
              <a:rPr lang="en-US" sz="900" b="0" i="0" kern="1200" dirty="0">
                <a:solidFill>
                  <a:schemeClr val="tx1"/>
                </a:solidFill>
                <a:effectLst/>
                <a:latin typeface="+mn-lt"/>
                <a:ea typeface="+mn-ea"/>
                <a:cs typeface="Calibri" panose="020F0502020204030204" pitchFamily="34" charset="0"/>
              </a:rPr>
              <a:t>References for additional information"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900" b="0" i="0" kern="1200" dirty="0">
                <a:solidFill>
                  <a:schemeClr val="tx1"/>
                </a:solidFill>
                <a:effectLst/>
                <a:latin typeface="+mn-lt"/>
                <a:ea typeface="+mn-ea"/>
                <a:cs typeface="Calibri" panose="020F0502020204030204" pitchFamily="34" charset="0"/>
              </a:rPr>
              <a:t> </a:t>
            </a:r>
            <a:r>
              <a:rPr lang="en-US" sz="900" kern="1200" dirty="0">
                <a:solidFill>
                  <a:schemeClr val="tx1"/>
                </a:solidFill>
                <a:effectLst/>
                <a:latin typeface="+mn-lt"/>
                <a:ea typeface="+mn-ea"/>
                <a:cs typeface="+mn-cs"/>
              </a:rPr>
              <a:t>or mention that many research is done on the Social and </a:t>
            </a:r>
            <a:r>
              <a:rPr lang="en-US" sz="900" dirty="0"/>
              <a:t>Psychosocial aspects of (CBRN) incident</a:t>
            </a:r>
            <a:r>
              <a:rPr lang="en-US" sz="900" kern="1200" dirty="0">
                <a:solidFill>
                  <a:schemeClr val="tx1"/>
                </a:solidFill>
                <a:effectLst/>
                <a:latin typeface="+mn-lt"/>
                <a:ea typeface="+mn-ea"/>
                <a:cs typeface="+mn-cs"/>
              </a:rPr>
              <a:t>s </a:t>
            </a:r>
          </a:p>
          <a:p>
            <a:endParaRPr lang="en-US" sz="800"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Calibri" panose="020F0502020204030204" pitchFamily="34" charset="0"/>
              </a:rPr>
              <a:t>References for additional information</a:t>
            </a:r>
            <a:r>
              <a:rPr lang="en-US" sz="800" b="0" i="0" kern="1200" dirty="0">
                <a:solidFill>
                  <a:schemeClr val="tx1"/>
                </a:solidFill>
                <a:effectLst/>
                <a:latin typeface="+mn-lt"/>
                <a:ea typeface="+mn-ea"/>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The paper "</a:t>
            </a:r>
            <a:r>
              <a:rPr lang="en-US" sz="800" i="1" dirty="0"/>
              <a:t>Casualty Decontamination Guidance and Psychosocial Aspects of CBRN Incident Management: A Review and Synthesis</a:t>
            </a:r>
            <a:r>
              <a:rPr lang="en-US" sz="800" dirty="0"/>
              <a:t>." </a:t>
            </a:r>
            <a:r>
              <a:rPr lang="en-US" sz="800" kern="1200" dirty="0">
                <a:solidFill>
                  <a:schemeClr val="tx1"/>
                </a:solidFill>
                <a:effectLst/>
                <a:latin typeface="+mn-lt"/>
                <a:ea typeface="+mn-ea"/>
                <a:cs typeface="+mn-cs"/>
              </a:rPr>
              <a:t>gives an excellent literature review on the overall topic:</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https://www.ncbi.nlm.nih.gov/pmc/articles/PMC5061579/"</a:t>
            </a:r>
            <a:endParaRPr lang="en-US" sz="800" dirty="0"/>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This study </a:t>
            </a:r>
            <a:r>
              <a:rPr lang="en-US" sz="800" dirty="0"/>
              <a:t>"</a:t>
            </a:r>
            <a:r>
              <a:rPr lang="en-US" sz="800" i="1" dirty="0"/>
              <a:t>Emergency responders' experiences of and expectations regarding decontamination. International Journal of Emergency Services</a:t>
            </a:r>
            <a:r>
              <a:rPr lang="en-US" sz="800" dirty="0"/>
              <a:t>."</a:t>
            </a:r>
          </a:p>
          <a:p>
            <a:r>
              <a:rPr lang="en-US" sz="800" kern="1200" dirty="0">
                <a:solidFill>
                  <a:schemeClr val="tx1"/>
                </a:solidFill>
                <a:effectLst/>
                <a:latin typeface="+mn-lt"/>
                <a:ea typeface="+mn-ea"/>
                <a:cs typeface="+mn-cs"/>
              </a:rPr>
              <a:t>compares emergency responder 'real' experience in a CBRN mass decontamination setting compared with other emergency responders' expectations of the collective response (e.g. that they will panic):</a:t>
            </a:r>
            <a:endParaRPr lang="nl-NL"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https://www.emerald.com/insight/content/doi/10.1108/IJES-08-2013-0022/full/html?queryID=0%2F9728879&amp;</a:t>
            </a:r>
          </a:p>
          <a:p>
            <a:r>
              <a:rPr lang="en-US" sz="800" kern="1200" dirty="0">
                <a:solidFill>
                  <a:schemeClr val="tx1"/>
                </a:solidFill>
                <a:effectLst/>
                <a:latin typeface="+mn-lt"/>
                <a:ea typeface="+mn-ea"/>
                <a:cs typeface="+mn-cs"/>
              </a:rPr>
              <a:t>see also "</a:t>
            </a:r>
            <a:r>
              <a:rPr lang="en-US" sz="900" b="0" i="0" kern="1200" dirty="0">
                <a:solidFill>
                  <a:schemeClr val="tx1"/>
                </a:solidFill>
                <a:effectLst/>
                <a:latin typeface="+mn-lt"/>
                <a:ea typeface="+mn-ea"/>
                <a:cs typeface="+mn-cs"/>
              </a:rPr>
              <a:t>Applying Crowd Psychology to Develop Recommendations for the Management of Mass Decontamination"</a:t>
            </a:r>
          </a:p>
          <a:p>
            <a:r>
              <a:rPr lang="en-US" sz="800" kern="1200" dirty="0">
                <a:solidFill>
                  <a:schemeClr val="tx1"/>
                </a:solidFill>
                <a:effectLst/>
                <a:latin typeface="+mn-lt"/>
                <a:ea typeface="+mn-ea"/>
                <a:cs typeface="+mn-cs"/>
              </a:rPr>
              <a:t>Carter et alt.  Health </a:t>
            </a:r>
            <a:r>
              <a:rPr lang="en-US" sz="800" kern="1200" dirty="0" err="1">
                <a:solidFill>
                  <a:schemeClr val="tx1"/>
                </a:solidFill>
                <a:effectLst/>
                <a:latin typeface="+mn-lt"/>
                <a:ea typeface="+mn-ea"/>
                <a:cs typeface="+mn-cs"/>
              </a:rPr>
              <a:t>Secur</a:t>
            </a:r>
            <a:r>
              <a:rPr lang="en-US" sz="800" kern="1200" dirty="0">
                <a:solidFill>
                  <a:schemeClr val="tx1"/>
                </a:solidFill>
                <a:effectLst/>
                <a:latin typeface="+mn-lt"/>
                <a:ea typeface="+mn-ea"/>
                <a:cs typeface="+mn-cs"/>
              </a:rPr>
              <a:t>. 2015; </a:t>
            </a:r>
            <a:r>
              <a:rPr lang="nl-NL" sz="800" kern="1200" dirty="0">
                <a:solidFill>
                  <a:schemeClr val="tx1"/>
                </a:solidFill>
                <a:effectLst/>
                <a:latin typeface="+mn-lt"/>
                <a:ea typeface="+mn-ea"/>
                <a:cs typeface="+mn-cs"/>
              </a:rPr>
              <a:t>https://www.ncbi.nlm.nih.gov/pmc/articles/PMC4389693/</a:t>
            </a:r>
          </a:p>
          <a:p>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Key aspects of 'good practice' include fast communication with the crowd at the scene which is health based (even if it's incomplete), </a:t>
            </a:r>
            <a:r>
              <a:rPr lang="en-US" sz="800" kern="1200" dirty="0" err="1">
                <a:solidFill>
                  <a:schemeClr val="tx1"/>
                </a:solidFill>
                <a:effectLst/>
                <a:latin typeface="+mn-lt"/>
                <a:ea typeface="+mn-ea"/>
                <a:cs typeface="+mn-cs"/>
              </a:rPr>
              <a:t>utilising</a:t>
            </a:r>
            <a:r>
              <a:rPr lang="en-US" sz="800" kern="1200" dirty="0">
                <a:solidFill>
                  <a:schemeClr val="tx1"/>
                </a:solidFill>
                <a:effectLst/>
                <a:latin typeface="+mn-lt"/>
                <a:ea typeface="+mn-ea"/>
                <a:cs typeface="+mn-cs"/>
              </a:rPr>
              <a:t> self help techniques and establishing the early credibility and legitimacy of the emergency service responders. By contrast, a lack of timely and good communications together with a coercive/controlling approach to crowd management may result in noncompliance and an unwanted collective response. People may try to escape from containment enforced by the emergency services from an environment they perceive to be dangerous where they are not receiving the expected information and help. This is not necessarily the same thing as 'panic', but a predictable and reasonable life preserving response by people in those circumstances - although the emergency services may blame it on 'crowd panic' and present it that way afterwards. Further reading in "</a:t>
            </a:r>
            <a:r>
              <a:rPr lang="en-US" sz="800" dirty="0"/>
              <a:t>Mass Casualty Decontamination for Chemical Incidents: Research Outcomes and Future Priorities.</a:t>
            </a:r>
            <a:r>
              <a:rPr lang="en-US" sz="8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https://www.mdpi.com/1660-4601/18/6/3079</a:t>
            </a:r>
          </a:p>
          <a:p>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The paper "Understanding collective flight responses to (mis)perceived hostile threats: A systematic review of ten years of false alarms in crowded spaces. </a:t>
            </a:r>
            <a:r>
              <a:rPr lang="en-US" sz="800" kern="1200" dirty="0">
                <a:solidFill>
                  <a:schemeClr val="tx1"/>
                </a:solidFill>
                <a:effectLst/>
                <a:latin typeface="+mn-lt"/>
                <a:ea typeface="+mn-ea"/>
                <a:cs typeface="+mn-cs"/>
              </a:rPr>
              <a:t>" is about collective crowd responses to falsely perceived alarms/terrorist attacks. Although not specifically addressing CBRN, it confirms that people act with reasonableness to flee from danger and often with mutual cooperation (rather than competitively in a panicked state).</a:t>
            </a:r>
            <a:endParaRPr lang="nl-NL"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https://psyarxiv.com/5y3wf/</a:t>
            </a:r>
          </a:p>
          <a:p>
            <a:endParaRPr lang="en-US" sz="800" b="1" kern="1200" dirty="0">
              <a:solidFill>
                <a:schemeClr val="tx1"/>
              </a:solidFill>
              <a:effectLst/>
              <a:latin typeface="+mn-lt"/>
              <a:ea typeface="+mn-ea"/>
              <a:cs typeface="Calibri" panose="020F0502020204030204" pitchFamily="34" charset="0"/>
            </a:endParaRPr>
          </a:p>
          <a:p>
            <a:r>
              <a:rPr lang="en-US" sz="800" b="1" kern="1200" dirty="0">
                <a:solidFill>
                  <a:schemeClr val="tx1"/>
                </a:solidFill>
                <a:effectLst/>
                <a:latin typeface="+mn-lt"/>
                <a:ea typeface="+mn-ea"/>
                <a:cs typeface="Calibri" panose="020F0502020204030204" pitchFamily="34" charset="0"/>
              </a:rPr>
              <a:t>Depicted illustration:</a:t>
            </a:r>
            <a:r>
              <a:rPr lang="en-US" sz="800" b="0" kern="1200" dirty="0">
                <a:solidFill>
                  <a:schemeClr val="tx1"/>
                </a:solidFill>
                <a:effectLst/>
                <a:latin typeface="+mn-lt"/>
                <a:ea typeface="+mn-ea"/>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Calibri" panose="020F0502020204030204" pitchFamily="34" charset="0"/>
              </a:rPr>
              <a:t>Picture source &amp; IP</a:t>
            </a:r>
            <a:r>
              <a:rPr lang="en-US" sz="800" b="1" kern="1200" dirty="0">
                <a:solidFill>
                  <a:schemeClr val="tx1"/>
                </a:solidFill>
                <a:effectLst/>
                <a:latin typeface="+mn-lt"/>
                <a:ea typeface="+mn-ea"/>
                <a:cs typeface="Calibri" panose="020F0502020204030204" pitchFamily="34" charset="0"/>
              </a:rPr>
              <a:t>:</a:t>
            </a:r>
            <a:r>
              <a:rPr lang="en-US" sz="800" b="0" kern="1200" dirty="0">
                <a:solidFill>
                  <a:schemeClr val="tx1"/>
                </a:solidFill>
                <a:effectLst/>
                <a:latin typeface="+mn-lt"/>
                <a:ea typeface="+mn-ea"/>
                <a:cs typeface="Calibri" panose="020F0502020204030204" pitchFamily="34" charset="0"/>
              </a:rPr>
              <a:t> </a:t>
            </a:r>
            <a:endParaRPr lang="nl-NL" sz="800" kern="1200" dirty="0">
              <a:solidFill>
                <a:schemeClr val="tx1"/>
              </a:solidFill>
              <a:effectLst/>
              <a:latin typeface="+mn-lt"/>
              <a:ea typeface="+mn-ea"/>
              <a:cs typeface="Calibri" panose="020F0502020204030204" pitchFamily="34" charset="0"/>
            </a:endParaRPr>
          </a:p>
          <a:p>
            <a:r>
              <a:rPr lang="en-US" sz="800" b="1" kern="1200" dirty="0">
                <a:solidFill>
                  <a:schemeClr val="tx1"/>
                </a:solidFill>
                <a:effectLst/>
                <a:latin typeface="+mn-lt"/>
                <a:ea typeface="+mn-ea"/>
                <a:cs typeface="Calibri" panose="020F0502020204030204" pitchFamily="34" charset="0"/>
              </a:rPr>
              <a:t>Text source &amp; IP:</a:t>
            </a:r>
            <a:endParaRPr lang="en-GB"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379394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Calibri" panose="020F0502020204030204" pitchFamily="34" charset="0"/>
              </a:rPr>
              <a:t>Title slide:</a:t>
            </a:r>
            <a:r>
              <a:rPr lang="en-US" sz="800" b="0" kern="1200" dirty="0">
                <a:solidFill>
                  <a:schemeClr val="tx1"/>
                </a:solidFill>
                <a:effectLst/>
                <a:latin typeface="+mn-lt"/>
                <a:ea typeface="+mn-ea"/>
                <a:cs typeface="Calibri" panose="020F0502020204030204" pitchFamily="34" charset="0"/>
              </a:rPr>
              <a:t> What is a moral dilemma?</a:t>
            </a:r>
            <a:endParaRPr lang="nl-NL" sz="800" b="0" kern="1200" dirty="0">
              <a:solidFill>
                <a:schemeClr val="tx1"/>
              </a:solidFill>
              <a:effectLst/>
              <a:latin typeface="+mn-lt"/>
              <a:ea typeface="+mn-ea"/>
              <a:cs typeface="Calibri" panose="020F0502020204030204" pitchFamily="34" charset="0"/>
            </a:endParaRPr>
          </a:p>
          <a:p>
            <a:r>
              <a:rPr lang="en-US" sz="800" b="1" kern="1200" dirty="0">
                <a:solidFill>
                  <a:schemeClr val="tx1"/>
                </a:solidFill>
                <a:effectLst/>
                <a:latin typeface="+mn-lt"/>
                <a:ea typeface="+mn-ea"/>
                <a:cs typeface="Calibri" panose="020F0502020204030204" pitchFamily="34" charset="0"/>
              </a:rPr>
              <a:t>Result: </a:t>
            </a:r>
            <a:r>
              <a:rPr lang="en-US" sz="800" b="0" kern="1200" dirty="0">
                <a:solidFill>
                  <a:schemeClr val="tx1"/>
                </a:solidFill>
                <a:effectLst/>
                <a:latin typeface="+mn-lt"/>
                <a:ea typeface="+mn-ea"/>
                <a:cs typeface="Calibri" panose="020F0502020204030204" pitchFamily="34" charset="0"/>
              </a:rPr>
              <a:t>trainees learn of a moral dilemma they might encounter in their work or hear about situations their colleagues have encountered</a:t>
            </a:r>
          </a:p>
          <a:p>
            <a:r>
              <a:rPr lang="en-US" sz="800" b="1" kern="1200" dirty="0">
                <a:solidFill>
                  <a:schemeClr val="tx1"/>
                </a:solidFill>
                <a:effectLst/>
                <a:latin typeface="+mn-lt"/>
                <a:ea typeface="+mn-ea"/>
                <a:cs typeface="Calibri" panose="020F0502020204030204" pitchFamily="34" charset="0"/>
              </a:rPr>
              <a:t>Instructions for the trainer:</a:t>
            </a:r>
            <a:r>
              <a:rPr lang="en-US" sz="800" b="0" i="0" kern="1200" dirty="0">
                <a:solidFill>
                  <a:schemeClr val="tx1"/>
                </a:solidFill>
                <a:effectLst/>
                <a:latin typeface="+mn-lt"/>
                <a:ea typeface="+mn-ea"/>
                <a:cs typeface="Calibri" panose="020F0502020204030204" pitchFamily="34" charset="0"/>
              </a:rPr>
              <a:t> </a:t>
            </a:r>
          </a:p>
          <a:p>
            <a:r>
              <a:rPr lang="en-US" sz="800" b="0" i="0" kern="1200" dirty="0">
                <a:solidFill>
                  <a:schemeClr val="tx1"/>
                </a:solidFill>
                <a:effectLst/>
                <a:latin typeface="+mn-lt"/>
                <a:ea typeface="+mn-ea"/>
                <a:cs typeface="Calibri" panose="020F0502020204030204" pitchFamily="34" charset="0"/>
              </a:rPr>
              <a:t>Explain the given definition of a moral dilemma. </a:t>
            </a:r>
          </a:p>
          <a:p>
            <a:endParaRPr lang="en-US" sz="800" b="0" i="0" kern="1200" dirty="0">
              <a:solidFill>
                <a:schemeClr val="tx1"/>
              </a:solidFill>
              <a:effectLst/>
              <a:latin typeface="+mn-lt"/>
              <a:ea typeface="+mn-ea"/>
              <a:cs typeface="Calibri" panose="020F0502020204030204" pitchFamily="34" charset="0"/>
            </a:endParaRPr>
          </a:p>
          <a:p>
            <a:r>
              <a:rPr lang="en-GB" sz="800" i="0" kern="1200" noProof="0" dirty="0">
                <a:solidFill>
                  <a:schemeClr val="tx1"/>
                </a:solidFill>
                <a:effectLst/>
                <a:latin typeface="+mn-lt"/>
                <a:ea typeface="+mn-ea"/>
                <a:cs typeface="Calibri" panose="020F0502020204030204" pitchFamily="34" charset="0"/>
              </a:rPr>
              <a:t>To clarify, let the trainee imagine a situation right after a big incident: </a:t>
            </a:r>
          </a:p>
          <a:p>
            <a:r>
              <a:rPr lang="en-GB" sz="800" i="0" kern="1200" noProof="0" dirty="0">
                <a:solidFill>
                  <a:schemeClr val="tx1"/>
                </a:solidFill>
                <a:effectLst/>
                <a:latin typeface="+mn-lt"/>
                <a:ea typeface="+mn-ea"/>
                <a:cs typeface="Calibri" panose="020F0502020204030204" pitchFamily="34" charset="0"/>
              </a:rPr>
              <a:t>1) a child is clearly contaminated with a yet unknown substances, while its parent is clearly not. Would you separate the parent and child to protect the parent? </a:t>
            </a:r>
          </a:p>
          <a:p>
            <a:r>
              <a:rPr lang="en-GB" sz="800" i="0" kern="1200" noProof="0" dirty="0">
                <a:solidFill>
                  <a:schemeClr val="tx1"/>
                </a:solidFill>
                <a:effectLst/>
                <a:latin typeface="+mn-lt"/>
                <a:ea typeface="+mn-ea"/>
                <a:cs typeface="Calibri" panose="020F0502020204030204" pitchFamily="34" charset="0"/>
              </a:rPr>
              <a:t>(the impact on child and parent due to the separation can surpass the negative consequence of contaminating the parent)</a:t>
            </a:r>
          </a:p>
          <a:p>
            <a:r>
              <a:rPr lang="en-GB" sz="800" i="0" kern="1200" noProof="0" dirty="0">
                <a:solidFill>
                  <a:schemeClr val="tx1"/>
                </a:solidFill>
                <a:effectLst/>
                <a:latin typeface="+mn-lt"/>
                <a:ea typeface="+mn-ea"/>
                <a:cs typeface="Calibri" panose="020F0502020204030204" pitchFamily="34" charset="0"/>
              </a:rPr>
              <a:t>or</a:t>
            </a:r>
          </a:p>
          <a:p>
            <a:r>
              <a:rPr lang="en-GB" sz="800" i="0" kern="1200" noProof="0" dirty="0">
                <a:solidFill>
                  <a:schemeClr val="tx1"/>
                </a:solidFill>
                <a:effectLst/>
                <a:latin typeface="+mn-lt"/>
                <a:ea typeface="+mn-ea"/>
                <a:cs typeface="Calibri" panose="020F0502020204030204" pitchFamily="34" charset="0"/>
              </a:rPr>
              <a:t>2) when would you choose the victim above the (likely) causer of the incident to help if help is available just for one?</a:t>
            </a:r>
          </a:p>
          <a:p>
            <a:endParaRPr lang="en-GB" sz="800" i="0" kern="1200" noProof="0" dirty="0">
              <a:solidFill>
                <a:schemeClr val="tx1"/>
              </a:solidFill>
              <a:effectLst/>
              <a:latin typeface="+mn-lt"/>
              <a:ea typeface="+mn-ea"/>
              <a:cs typeface="Calibri" panose="020F0502020204030204" pitchFamily="34" charset="0"/>
            </a:endParaRPr>
          </a:p>
          <a:p>
            <a:r>
              <a:rPr lang="en-GB" sz="800" i="0" kern="1200" noProof="0" dirty="0">
                <a:solidFill>
                  <a:schemeClr val="tx1"/>
                </a:solidFill>
                <a:effectLst/>
                <a:latin typeface="+mn-lt"/>
                <a:ea typeface="+mn-ea"/>
                <a:cs typeface="Calibri" panose="020F0502020204030204" pitchFamily="34" charset="0"/>
              </a:rPr>
              <a:t>Afterwards, ask to reflect on real life situations first responders may or have experienced as a personal dilemma. </a:t>
            </a:r>
          </a:p>
          <a:p>
            <a:r>
              <a:rPr lang="en-GB" sz="800" i="0" kern="1200" noProof="0" dirty="0">
                <a:solidFill>
                  <a:schemeClr val="tx1"/>
                </a:solidFill>
                <a:effectLst/>
                <a:latin typeface="+mn-lt"/>
                <a:ea typeface="+mn-ea"/>
                <a:cs typeface="Calibri" panose="020F0502020204030204" pitchFamily="34" charset="0"/>
              </a:rPr>
              <a:t>Examples: triage, own (perceived) risks while helping others, becoming a victim while helping, ta</a:t>
            </a:r>
            <a:r>
              <a:rPr lang="en-US" sz="800" i="0" kern="1200" dirty="0">
                <a:solidFill>
                  <a:schemeClr val="tx1"/>
                </a:solidFill>
                <a:effectLst/>
                <a:latin typeface="+mn-lt"/>
                <a:ea typeface="+mn-ea"/>
                <a:cs typeface="Calibri" panose="020F0502020204030204" pitchFamily="34" charset="0"/>
              </a:rPr>
              <a:t>king too many risks etc.</a:t>
            </a:r>
          </a:p>
          <a:p>
            <a:r>
              <a:rPr lang="en-US" sz="800" b="0" i="0" kern="1200" dirty="0">
                <a:solidFill>
                  <a:schemeClr val="tx1"/>
                </a:solidFill>
                <a:effectLst/>
                <a:latin typeface="+mn-lt"/>
                <a:ea typeface="+mn-ea"/>
                <a:cs typeface="Calibri" panose="020F0502020204030204" pitchFamily="34" charset="0"/>
              </a:rPr>
              <a:t>The trainer can also start with the reflections on the real-life situations right away</a:t>
            </a:r>
          </a:p>
          <a:p>
            <a:endParaRPr lang="en-US" sz="800" i="0" kern="1200" dirty="0">
              <a:solidFill>
                <a:schemeClr val="tx1"/>
              </a:solidFill>
              <a:effectLst/>
              <a:latin typeface="+mn-lt"/>
              <a:ea typeface="+mn-ea"/>
              <a:cs typeface="Calibri" panose="020F0502020204030204" pitchFamily="34" charset="0"/>
            </a:endParaRPr>
          </a:p>
          <a:p>
            <a:r>
              <a:rPr lang="en-US" sz="800" b="1" i="0" kern="1200" dirty="0">
                <a:solidFill>
                  <a:schemeClr val="tx1"/>
                </a:solidFill>
                <a:effectLst/>
                <a:latin typeface="+mn-lt"/>
                <a:ea typeface="+mn-ea"/>
                <a:cs typeface="Calibri" panose="020F0502020204030204" pitchFamily="34" charset="0"/>
              </a:rPr>
              <a:t>References for additional information</a:t>
            </a:r>
            <a:r>
              <a:rPr lang="en-US" sz="800" b="0" i="0" kern="1200" dirty="0">
                <a:solidFill>
                  <a:schemeClr val="tx1"/>
                </a:solidFill>
                <a:effectLst/>
                <a:latin typeface="+mn-lt"/>
                <a:ea typeface="+mn-ea"/>
                <a:cs typeface="Calibri" panose="020F0502020204030204" pitchFamily="34" charset="0"/>
              </a:rPr>
              <a:t>: </a:t>
            </a:r>
          </a:p>
          <a:p>
            <a:r>
              <a:rPr lang="en-US" sz="800" b="1" kern="1200" dirty="0">
                <a:solidFill>
                  <a:schemeClr val="tx1"/>
                </a:solidFill>
                <a:effectLst/>
                <a:latin typeface="+mn-lt"/>
                <a:ea typeface="+mn-ea"/>
                <a:cs typeface="Calibri" panose="020F0502020204030204" pitchFamily="34" charset="0"/>
              </a:rPr>
              <a:t>Depicted illustration:</a:t>
            </a:r>
            <a:endParaRPr lang="en-US" sz="800" b="0" kern="1200" dirty="0">
              <a:solidFill>
                <a:schemeClr val="tx1"/>
              </a:solidFill>
              <a:effectLst/>
              <a:latin typeface="+mn-lt"/>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Calibri" panose="020F0502020204030204" pitchFamily="34" charset="0"/>
              </a:rPr>
              <a:t>Picture source &amp; IP</a:t>
            </a:r>
            <a:r>
              <a:rPr lang="en-US" sz="800" b="1" kern="1200" dirty="0">
                <a:solidFill>
                  <a:schemeClr val="tx1"/>
                </a:solidFill>
                <a:effectLst/>
                <a:latin typeface="+mn-lt"/>
                <a:ea typeface="+mn-ea"/>
                <a:cs typeface="Calibri" panose="020F0502020204030204" pitchFamily="34" charset="0"/>
              </a:rPr>
              <a:t>:</a:t>
            </a:r>
            <a:endParaRPr lang="nl-NL" sz="800" kern="1200" dirty="0">
              <a:solidFill>
                <a:schemeClr val="tx1"/>
              </a:solidFill>
              <a:effectLst/>
              <a:latin typeface="+mn-lt"/>
              <a:ea typeface="+mn-ea"/>
              <a:cs typeface="Calibri" panose="020F0502020204030204" pitchFamily="34" charset="0"/>
            </a:endParaRPr>
          </a:p>
          <a:p>
            <a:r>
              <a:rPr lang="en-US" sz="800" b="1" kern="1200" dirty="0">
                <a:solidFill>
                  <a:schemeClr val="tx1"/>
                </a:solidFill>
                <a:effectLst/>
                <a:latin typeface="+mn-lt"/>
                <a:ea typeface="+mn-ea"/>
                <a:cs typeface="Calibri" panose="020F0502020204030204" pitchFamily="34" charset="0"/>
              </a:rPr>
              <a:t>Text source &amp; IP:</a:t>
            </a:r>
            <a:endParaRPr lang="en-GB" sz="800" dirty="0">
              <a:latin typeface="+mn-lt"/>
              <a:cs typeface="Calibri" panose="020F0502020204030204" pitchFamily="34" charset="0"/>
            </a:endParaRPr>
          </a:p>
        </p:txBody>
      </p:sp>
    </p:spTree>
    <p:extLst>
      <p:ext uri="{BB962C8B-B14F-4D97-AF65-F5344CB8AC3E}">
        <p14:creationId xmlns:p14="http://schemas.microsoft.com/office/powerpoint/2010/main" val="334989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Calibri" panose="020F0502020204030204" pitchFamily="34" charset="0"/>
              </a:rPr>
              <a:t>Title slide: </a:t>
            </a:r>
            <a:r>
              <a:rPr lang="en-US" sz="800" b="0" kern="1200" dirty="0">
                <a:solidFill>
                  <a:schemeClr val="tx1"/>
                </a:solidFill>
                <a:effectLst/>
                <a:latin typeface="+mn-lt"/>
                <a:ea typeface="+mn-ea"/>
                <a:cs typeface="Calibri" panose="020F0502020204030204" pitchFamily="34" charset="0"/>
              </a:rPr>
              <a:t>What is a moral dilemma?</a:t>
            </a:r>
            <a:endParaRPr lang="nl-NL" sz="800" b="0" kern="1200" dirty="0">
              <a:solidFill>
                <a:schemeClr val="tx1"/>
              </a:solidFill>
              <a:effectLst/>
              <a:latin typeface="+mn-lt"/>
              <a:ea typeface="+mn-ea"/>
              <a:cs typeface="Calibri" panose="020F0502020204030204" pitchFamily="34" charset="0"/>
            </a:endParaRPr>
          </a:p>
          <a:p>
            <a:r>
              <a:rPr lang="en-US" sz="800" b="1" kern="1200" dirty="0">
                <a:solidFill>
                  <a:schemeClr val="tx1"/>
                </a:solidFill>
                <a:effectLst/>
                <a:latin typeface="+mn-lt"/>
                <a:ea typeface="+mn-ea"/>
                <a:cs typeface="Calibri" panose="020F0502020204030204" pitchFamily="34" charset="0"/>
              </a:rPr>
              <a:t>Result: </a:t>
            </a:r>
            <a:r>
              <a:rPr lang="en-US" sz="800" b="0" kern="1200" dirty="0">
                <a:solidFill>
                  <a:schemeClr val="tx1"/>
                </a:solidFill>
                <a:effectLst/>
                <a:latin typeface="+mn-lt"/>
                <a:ea typeface="+mn-ea"/>
                <a:cs typeface="Calibri" panose="020F0502020204030204" pitchFamily="34" charset="0"/>
              </a:rPr>
              <a:t>trainees learn of moral dilemmas they might encounter in their work or hear about situations their colleagues have encountered</a:t>
            </a:r>
          </a:p>
          <a:p>
            <a:r>
              <a:rPr lang="en-US" sz="800" b="1" kern="1200" dirty="0">
                <a:solidFill>
                  <a:schemeClr val="tx1"/>
                </a:solidFill>
                <a:effectLst/>
                <a:latin typeface="+mn-lt"/>
                <a:ea typeface="+mn-ea"/>
                <a:cs typeface="Calibri" panose="020F0502020204030204" pitchFamily="34" charset="0"/>
              </a:rPr>
              <a:t>Instructions for the trainer:</a:t>
            </a:r>
            <a:r>
              <a:rPr lang="en-US" sz="800" b="0" i="0" kern="1200" dirty="0">
                <a:solidFill>
                  <a:schemeClr val="tx1"/>
                </a:solidFill>
                <a:effectLst/>
                <a:latin typeface="+mn-lt"/>
                <a:ea typeface="+mn-ea"/>
                <a:cs typeface="Calibri" panose="020F0502020204030204" pitchFamily="34" charset="0"/>
              </a:rPr>
              <a:t> </a:t>
            </a:r>
          </a:p>
          <a:p>
            <a:r>
              <a:rPr lang="en-US" sz="800" b="0" i="0" kern="1200" dirty="0">
                <a:solidFill>
                  <a:schemeClr val="tx1"/>
                </a:solidFill>
                <a:effectLst/>
                <a:latin typeface="+mn-lt"/>
                <a:ea typeface="+mn-ea"/>
                <a:cs typeface="Calibri" panose="020F0502020204030204" pitchFamily="34" charset="0"/>
              </a:rPr>
              <a:t>Explain the given definition of a moral dilemma. </a:t>
            </a:r>
          </a:p>
          <a:p>
            <a:r>
              <a:rPr lang="en-US" sz="800" b="0" i="0" kern="1200" dirty="0">
                <a:solidFill>
                  <a:schemeClr val="tx1"/>
                </a:solidFill>
                <a:effectLst/>
                <a:latin typeface="+mn-lt"/>
                <a:ea typeface="+mn-ea"/>
                <a:cs typeface="Calibri" panose="020F0502020204030204" pitchFamily="34" charset="0"/>
              </a:rPr>
              <a:t>Basically, every choice you make leads to a negative impact for some involved, and a ranking of people emerges who are more entitled to be saved and who are less.</a:t>
            </a:r>
          </a:p>
          <a:p>
            <a:endParaRPr lang="en-US" sz="800" b="0" i="0" kern="1200" dirty="0">
              <a:solidFill>
                <a:schemeClr val="tx1"/>
              </a:solidFill>
              <a:effectLst/>
              <a:latin typeface="+mn-lt"/>
              <a:ea typeface="+mn-ea"/>
              <a:cs typeface="Calibri" panose="020F0502020204030204" pitchFamily="34" charset="0"/>
            </a:endParaRPr>
          </a:p>
          <a:p>
            <a:r>
              <a:rPr lang="en-US" sz="800" baseline="0" dirty="0">
                <a:latin typeface="+mn-lt"/>
                <a:cs typeface="Calibri" panose="020F0502020204030204" pitchFamily="34" charset="0"/>
              </a:rPr>
              <a:t>To pinpoint the concept of a moral dilemma, point out the situation at hand: </a:t>
            </a:r>
          </a:p>
          <a:p>
            <a:r>
              <a:rPr lang="en-US" sz="800" baseline="0" dirty="0">
                <a:latin typeface="+mn-lt"/>
                <a:cs typeface="Calibri" panose="020F0502020204030204" pitchFamily="34" charset="0"/>
              </a:rPr>
              <a:t>"A runaway tram is on its main track heading for five people that are stuck on the track. There are only two options available:</a:t>
            </a:r>
          </a:p>
          <a:p>
            <a:r>
              <a:rPr lang="en-US" sz="800" baseline="0" dirty="0">
                <a:latin typeface="+mn-lt"/>
                <a:cs typeface="Calibri" panose="020F0502020204030204" pitchFamily="34" charset="0"/>
              </a:rPr>
              <a:t>you can divert the tram from the main track saving five people at the cost of another person who was initially not at risk or  leave things as they are."  </a:t>
            </a:r>
          </a:p>
          <a:p>
            <a:endParaRPr lang="en-US" sz="800" baseline="0" dirty="0">
              <a:latin typeface="+mn-lt"/>
              <a:cs typeface="Calibri" panose="020F0502020204030204" pitchFamily="34" charset="0"/>
            </a:endParaRPr>
          </a:p>
          <a:p>
            <a:r>
              <a:rPr lang="en-US" sz="800" baseline="0" dirty="0">
                <a:latin typeface="+mn-lt"/>
                <a:cs typeface="Calibri" panose="020F0502020204030204" pitchFamily="34" charset="0"/>
              </a:rPr>
              <a:t>Let the trainees first think for a moment </a:t>
            </a:r>
            <a:r>
              <a:rPr lang="en-US" sz="800" i="1" baseline="0" dirty="0">
                <a:latin typeface="+mn-lt"/>
                <a:cs typeface="Calibri" panose="020F0502020204030204" pitchFamily="34" charset="0"/>
              </a:rPr>
              <a:t>if</a:t>
            </a:r>
            <a:r>
              <a:rPr lang="en-US" sz="800" baseline="0" dirty="0">
                <a:latin typeface="+mn-lt"/>
                <a:cs typeface="Calibri" panose="020F0502020204030204" pitchFamily="34" charset="0"/>
              </a:rPr>
              <a:t> there is a right choice on moral grounds in this situation, and </a:t>
            </a:r>
            <a:r>
              <a:rPr lang="en-US" sz="800" i="1" baseline="0" dirty="0">
                <a:latin typeface="+mn-lt"/>
                <a:cs typeface="Calibri" panose="020F0502020204030204" pitchFamily="34" charset="0"/>
              </a:rPr>
              <a:t>if</a:t>
            </a:r>
            <a:r>
              <a:rPr lang="en-US" sz="800" baseline="0" dirty="0">
                <a:latin typeface="+mn-lt"/>
                <a:cs typeface="Calibri" panose="020F0502020204030204" pitchFamily="34" charset="0"/>
              </a:rPr>
              <a:t> in such a situation everybody will or should eventually come to that same conclusion. </a:t>
            </a:r>
          </a:p>
          <a:p>
            <a:r>
              <a:rPr lang="en-US" sz="800" baseline="0" dirty="0">
                <a:latin typeface="+mn-lt"/>
                <a:cs typeface="Calibri" panose="020F0502020204030204" pitchFamily="34" charset="0"/>
              </a:rPr>
              <a:t>Next, let trainees pick their own option. Possibly trainees will have strong feelings towards either of the choices. G</a:t>
            </a:r>
            <a:r>
              <a:rPr lang="en-US" sz="800" i="0" kern="1200" dirty="0">
                <a:solidFill>
                  <a:schemeClr val="tx1"/>
                </a:solidFill>
                <a:effectLst/>
                <a:latin typeface="+mn-lt"/>
                <a:ea typeface="+mn-ea"/>
                <a:cs typeface="Calibri" panose="020F0502020204030204" pitchFamily="34" charset="0"/>
              </a:rPr>
              <a:t>ive room for discussions.</a:t>
            </a:r>
            <a:endParaRPr lang="en-US" sz="800" baseline="0" dirty="0">
              <a:latin typeface="+mn-lt"/>
              <a:cs typeface="Calibri" panose="020F0502020204030204" pitchFamily="34" charset="0"/>
            </a:endParaRPr>
          </a:p>
          <a:p>
            <a:endParaRPr lang="en-US" sz="800" b="0" i="0" kern="1200" dirty="0">
              <a:solidFill>
                <a:schemeClr val="tx1"/>
              </a:solidFill>
              <a:effectLst/>
              <a:latin typeface="+mn-lt"/>
              <a:ea typeface="+mn-ea"/>
              <a:cs typeface="Calibri" panose="020F0502020204030204" pitchFamily="34" charset="0"/>
            </a:endParaRPr>
          </a:p>
          <a:p>
            <a:r>
              <a:rPr lang="en-US" sz="800" b="0" i="0" kern="1200" dirty="0">
                <a:solidFill>
                  <a:schemeClr val="tx1"/>
                </a:solidFill>
                <a:effectLst/>
                <a:latin typeface="+mn-lt"/>
                <a:ea typeface="+mn-ea"/>
                <a:cs typeface="Calibri" panose="020F0502020204030204" pitchFamily="34" charset="0"/>
              </a:rPr>
              <a:t>Explain that one way of (ethical) reasoning comprises that a</a:t>
            </a:r>
            <a:r>
              <a:rPr lang="en-US" altLang="nl-NL" sz="800" dirty="0">
                <a:solidFill>
                  <a:srgbClr val="474747"/>
                </a:solidFill>
                <a:latin typeface="+mn-lt"/>
              </a:rPr>
              <a:t>ction are morally right when they create net positive consequences.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a:t>
            </a:r>
            <a:r>
              <a:rPr lang="en-US" sz="800" b="0" i="0" kern="1200" dirty="0">
                <a:solidFill>
                  <a:schemeClr val="tx1"/>
                </a:solidFill>
                <a:effectLst/>
                <a:latin typeface="+mn-lt"/>
                <a:ea typeface="+mn-ea"/>
                <a:cs typeface="+mn-cs"/>
              </a:rPr>
              <a:t>n that sense, you divert the tram and save 5 at the cost of 1 (life). </a:t>
            </a:r>
            <a:r>
              <a:rPr lang="en-US" altLang="nl-NL" sz="800" dirty="0">
                <a:solidFill>
                  <a:srgbClr val="474747"/>
                </a:solidFill>
                <a:latin typeface="+mn-lt"/>
              </a:rPr>
              <a:t>This reasoning is sort of the basis of </a:t>
            </a:r>
            <a:r>
              <a:rPr lang="en-US" sz="800" b="0" kern="1200" dirty="0">
                <a:solidFill>
                  <a:schemeClr val="tx1"/>
                </a:solidFill>
                <a:effectLst/>
                <a:latin typeface="+mn-lt"/>
                <a:ea typeface="+mn-ea"/>
                <a:cs typeface="+mn-cs"/>
              </a:rPr>
              <a:t>triage.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However, for individuals (victims and FR) this could easily raise moral conflicts.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Imagine the person on the diverted track is the leader of your country, or a relative, or a small child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It seems morally wrong to harvest all internal organs and tissue of one person to save the lives of many others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Other issues that could be discussed: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Ask how dilemmas are part of a vaccination program such as the </a:t>
            </a:r>
            <a:r>
              <a:rPr lang="en-GB" sz="800" b="0" i="0" noProof="0" dirty="0">
                <a:solidFill>
                  <a:srgbClr val="4D5156"/>
                </a:solidFill>
                <a:effectLst/>
                <a:latin typeface="+mn-lt"/>
              </a:rPr>
              <a:t>SARS-CoV-2 vaccination campaign.</a:t>
            </a:r>
            <a:endParaRPr lang="en-GB"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Or returning to the tram: instead of pulling the lever, you </a:t>
            </a:r>
            <a:r>
              <a:rPr lang="en-GB" sz="800" b="0" i="1" kern="1200" noProof="0" dirty="0">
                <a:solidFill>
                  <a:schemeClr val="tx1"/>
                </a:solidFill>
                <a:effectLst/>
                <a:latin typeface="+mn-lt"/>
                <a:ea typeface="+mn-ea"/>
                <a:cs typeface="+mn-cs"/>
              </a:rPr>
              <a:t>push</a:t>
            </a:r>
            <a:r>
              <a:rPr lang="en-GB" sz="800" b="0" kern="1200" noProof="0" dirty="0">
                <a:solidFill>
                  <a:schemeClr val="tx1"/>
                </a:solidFill>
                <a:effectLst/>
                <a:latin typeface="+mn-lt"/>
                <a:ea typeface="+mn-ea"/>
                <a:cs typeface="+mn-cs"/>
              </a:rPr>
              <a:t> a big person in front of the tram to stop the tram from running over the people further down the track. You are yourself too skinny and hence need the weight of this big person to stop the tram. Would that make a difference?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Triage is a medical procedure aiming to prioritize prospective patients. It means that, when available resources are limited, some victims will not receive adequate medical assistance. In some cases, the person performing the triage will decide whose life should be saved. How does triage, performed at mass casualty events, relate to the Hippocratic Oath? For more information on the original and revised Hippocratic Oath, see: https://doctors.practo.com/the-hippocratic-oath-the-original-and-revised-version/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dirty="0">
                <a:solidFill>
                  <a:srgbClr val="202124"/>
                </a:solidFill>
                <a:effectLst/>
                <a:latin typeface="+mn-lt"/>
              </a:rPr>
              <a:t>The kind of dilemmas that a police officer in a particular country encounters, for example, can also depend on the cultural background and the self-conceived or perceived role that the police have in that society.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dirty="0">
              <a:solidFill>
                <a:srgbClr val="202124"/>
              </a:solidFill>
              <a:effectLst/>
              <a:latin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Calibri" panose="020F0502020204030204" pitchFamily="34" charset="0"/>
              </a:rPr>
              <a:t>References for additional information</a:t>
            </a:r>
            <a:r>
              <a:rPr lang="en-US" sz="800" b="0" i="0" kern="1200" dirty="0">
                <a:solidFill>
                  <a:schemeClr val="tx1"/>
                </a:solidFill>
                <a:effectLst/>
                <a:latin typeface="+mn-lt"/>
                <a:ea typeface="+mn-ea"/>
                <a:cs typeface="Calibri" panose="020F0502020204030204" pitchFamily="34" charset="0"/>
              </a:rPr>
              <a:t>: </a:t>
            </a:r>
            <a:endParaRPr lang="en-US" sz="800" b="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Calibri" panose="020F0502020204030204" pitchFamily="34" charset="0"/>
              </a:rPr>
              <a:t>Depicted illustration:</a:t>
            </a:r>
            <a:r>
              <a:rPr lang="en-US" sz="800" b="0" kern="1200" dirty="0">
                <a:solidFill>
                  <a:schemeClr val="tx1"/>
                </a:solidFill>
                <a:effectLst/>
                <a:latin typeface="+mn-lt"/>
                <a:ea typeface="+mn-ea"/>
                <a:cs typeface="Calibri" panose="020F0502020204030204" pitchFamily="34" charset="0"/>
              </a:rPr>
              <a:t> Drawing of a runaway tram.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Calibri" panose="020F0502020204030204" pitchFamily="34" charset="0"/>
              </a:rPr>
              <a:t>Picture source &amp; IP</a:t>
            </a:r>
            <a:r>
              <a:rPr lang="en-US" sz="800" b="1" kern="1200" dirty="0">
                <a:solidFill>
                  <a:schemeClr val="tx1"/>
                </a:solidFill>
                <a:effectLst/>
                <a:latin typeface="+mn-lt"/>
                <a:ea typeface="+mn-ea"/>
                <a:cs typeface="Calibri" panose="020F0502020204030204" pitchFamily="34" charset="0"/>
              </a:rPr>
              <a:t>:</a:t>
            </a:r>
            <a:r>
              <a:rPr lang="en-US" sz="800" b="0" kern="1200" dirty="0">
                <a:solidFill>
                  <a:schemeClr val="tx1"/>
                </a:solidFill>
                <a:effectLst/>
                <a:latin typeface="+mn-lt"/>
                <a:ea typeface="+mn-ea"/>
                <a:cs typeface="Calibri" panose="020F0502020204030204" pitchFamily="34" charset="0"/>
              </a:rPr>
              <a:t> https://i.imgur.com/1FfL1M1.png,  altered version by MELODY</a:t>
            </a:r>
            <a:endParaRPr lang="nl-NL" sz="800" kern="1200" dirty="0">
              <a:solidFill>
                <a:schemeClr val="tx1"/>
              </a:solidFill>
              <a:effectLst/>
              <a:latin typeface="+mn-lt"/>
              <a:ea typeface="+mn-ea"/>
              <a:cs typeface="Calibri" panose="020F0502020204030204" pitchFamily="34" charset="0"/>
            </a:endParaRPr>
          </a:p>
          <a:p>
            <a:r>
              <a:rPr lang="en-US" sz="800" b="1" kern="1200" dirty="0">
                <a:solidFill>
                  <a:schemeClr val="tx1"/>
                </a:solidFill>
                <a:effectLst/>
                <a:latin typeface="+mn-lt"/>
                <a:ea typeface="+mn-ea"/>
                <a:cs typeface="Calibri" panose="020F0502020204030204" pitchFamily="34" charset="0"/>
              </a:rPr>
              <a:t>Text source &amp; IP:</a:t>
            </a:r>
            <a:r>
              <a:rPr lang="en-US" sz="800" b="0" kern="1200" dirty="0">
                <a:solidFill>
                  <a:schemeClr val="tx1"/>
                </a:solidFill>
                <a:effectLst/>
                <a:latin typeface="+mn-lt"/>
                <a:ea typeface="+mn-ea"/>
                <a:cs typeface="Calibri" panose="020F0502020204030204" pitchFamily="34" charset="0"/>
              </a:rPr>
              <a:t>, B. </a:t>
            </a:r>
            <a:r>
              <a:rPr lang="en-US" altLang="en-US" sz="800" b="0" kern="0" dirty="0" err="1">
                <a:solidFill>
                  <a:srgbClr val="00A6D6"/>
                </a:solidFill>
                <a:latin typeface="+mn-lt"/>
                <a:ea typeface="MS PGothic" pitchFamily="34" charset="-128"/>
                <a:cs typeface="Calibri" panose="020F0502020204030204" pitchFamily="34" charset="0"/>
              </a:rPr>
              <a:t>Taebi</a:t>
            </a:r>
            <a:r>
              <a:rPr lang="en-US" altLang="en-US" sz="800" b="0" kern="0" dirty="0">
                <a:solidFill>
                  <a:srgbClr val="00A6D6"/>
                </a:solidFill>
                <a:latin typeface="+mn-lt"/>
                <a:ea typeface="MS PGothic" pitchFamily="34" charset="-128"/>
                <a:cs typeface="Calibri" panose="020F0502020204030204" pitchFamily="34" charset="0"/>
              </a:rPr>
              <a:t>, TU Delft</a:t>
            </a:r>
            <a:endParaRPr lang="en-GB" sz="800" dirty="0">
              <a:latin typeface="+mn-lt"/>
            </a:endParaRPr>
          </a:p>
        </p:txBody>
      </p:sp>
    </p:spTree>
    <p:extLst>
      <p:ext uri="{BB962C8B-B14F-4D97-AF65-F5344CB8AC3E}">
        <p14:creationId xmlns:p14="http://schemas.microsoft.com/office/powerpoint/2010/main" val="334989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da-DK" sz="800" dirty="0"/>
              <a:t>The seven Fundamental Principles of IRCRC</a:t>
            </a:r>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The trainees learn that ethical issues play a prominent role in their work as their actions in the field could have a built-in conflict of interest</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Explain that a short discussion should be conducted during the next 10 minutes</a:t>
            </a:r>
          </a:p>
          <a:p>
            <a:r>
              <a:rPr lang="en-US" sz="800" b="0" kern="1200" dirty="0">
                <a:solidFill>
                  <a:schemeClr val="tx1"/>
                </a:solidFill>
                <a:effectLst/>
                <a:latin typeface="+mn-lt"/>
                <a:ea typeface="+mn-ea"/>
                <a:cs typeface="+mn-cs"/>
              </a:rPr>
              <a:t>(there are two slides to guide the discussion)</a:t>
            </a:r>
          </a:p>
          <a:p>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Read out the short citation taken from the seven Fundamental Principles of the International Red Cross and Red Crescent Movement</a:t>
            </a:r>
          </a:p>
          <a:p>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Start the discussion by asking what is different with the reasoning on the previous slide that (your) actions should have a net positive result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Background</a:t>
            </a:r>
            <a:r>
              <a:rPr lang="en-US" sz="800" b="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Humanity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International Red Cross and Red Crescent Movement, born of a desire to bring assistance without discrimination to the wounded on the battlefield, endeavours, in its international and national capacity, to prevent and alleviate human suffering wherever it may be found. Its purpose is to protect life and health and to ensure respect for the human being. It promotes mutual understanding, friendship, cooperation and lasting peace amongst all peoples.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Impartiality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It makes no discrimination as to nationality, race, religious beliefs, class or political opinions. It endeavours to relieve the suffering of individuals, being guided solely by their needs, and to give priority to the most urgent cases of distress.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Neutrality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In order to continue to enjoy the confidence of all, the Movement may not take sides in hostilities or engage at any time in controversies of a political, racial, religious or ideological nature.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Independence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Movement is independent. The National Societies, while auxiliaries in the humanitarian services of their governments and subject to the laws of their respective countries, must always maintain their autonomy so that they may be able at all times to act in accordance with the principles of the Movement.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Voluntary service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It is a voluntary relief movement not prompted in any manner by desire for gain.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Unity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There can be only one Red Cross or one Red Crescent Society in anyone country. It must be open to all. It must carry on its humanitarian work throughout its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Universality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The International Red Cross and Red Crescent Movement, in which all Societies have equal status and share equal responsibilities and duties in helping each other, is worldwide.</a:t>
            </a:r>
          </a:p>
          <a:p>
            <a:endParaRPr lang="en-US" sz="800" b="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https://en.wikipedia.org/wiki/File:Croixrouge_logos.jpg</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r>
              <a:rPr lang="en-US" altLang="en-US" sz="800" b="0" kern="0" dirty="0">
                <a:solidFill>
                  <a:srgbClr val="00A6D6"/>
                </a:solidFill>
                <a:latin typeface="+mn-lt"/>
                <a:ea typeface="MS PGothic" pitchFamily="34" charset="-128"/>
                <a:cs typeface="Calibri" panose="020F0502020204030204" pitchFamily="34" charset="0"/>
              </a:rPr>
              <a:t>https://www.icrc.org/en/document/fundamental-principles-red-cross-and-red-crescent</a:t>
            </a:r>
            <a:endParaRPr lang="en-GB"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907655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da-DK" sz="800" dirty="0"/>
              <a:t>The seven Fundamental Principles of IRCRC</a:t>
            </a:r>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The trainees learn that ethical issues play a prominent role in their work as their actions in the field could have a build-in conflict of interest</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Explain that the principles of the IRCRC imply that </a:t>
            </a:r>
            <a:r>
              <a:rPr lang="en-US" sz="800" i="0" kern="1200" dirty="0">
                <a:solidFill>
                  <a:schemeClr val="tx1"/>
                </a:solidFill>
                <a:effectLst/>
                <a:latin typeface="+mn-lt"/>
                <a:ea typeface="+mn-ea"/>
                <a:cs typeface="Calibri" panose="020F0502020204030204" pitchFamily="34" charset="0"/>
              </a:rPr>
              <a:t>perpetrators or terrorists who got contaminated by their own action are still entitled to receive decontamination and medical care with the </a:t>
            </a:r>
            <a:r>
              <a:rPr lang="en-US" sz="800" i="1" kern="1200" dirty="0">
                <a:solidFill>
                  <a:schemeClr val="tx1"/>
                </a:solidFill>
                <a:effectLst/>
                <a:latin typeface="+mn-lt"/>
                <a:ea typeface="+mn-ea"/>
                <a:cs typeface="Calibri" panose="020F0502020204030204" pitchFamily="34" charset="0"/>
              </a:rPr>
              <a:t>same</a:t>
            </a:r>
            <a:r>
              <a:rPr lang="en-US" sz="800" i="0" kern="1200" dirty="0">
                <a:solidFill>
                  <a:schemeClr val="tx1"/>
                </a:solidFill>
                <a:effectLst/>
                <a:latin typeface="+mn-lt"/>
                <a:ea typeface="+mn-ea"/>
                <a:cs typeface="Calibri" panose="020F0502020204030204" pitchFamily="34" charset="0"/>
              </a:rPr>
              <a:t> priority as their victims.</a:t>
            </a:r>
          </a:p>
          <a:p>
            <a:endParaRPr lang="en-US" sz="800" b="0" i="0" kern="1200" dirty="0">
              <a:solidFill>
                <a:schemeClr val="tx1"/>
              </a:solidFill>
              <a:effectLst/>
              <a:latin typeface="+mn-lt"/>
              <a:ea typeface="+mn-ea"/>
              <a:cs typeface="Calibri" panose="020F0502020204030204" pitchFamily="34" charset="0"/>
            </a:endParaRPr>
          </a:p>
          <a:p>
            <a:r>
              <a:rPr lang="en-GB" sz="800" i="0" kern="1200" noProof="0" dirty="0">
                <a:solidFill>
                  <a:schemeClr val="tx1"/>
                </a:solidFill>
                <a:effectLst/>
                <a:latin typeface="+mn-lt"/>
                <a:ea typeface="+mn-ea"/>
                <a:cs typeface="Calibri" panose="020F0502020204030204" pitchFamily="34" charset="0"/>
              </a:rPr>
              <a:t>Ask the trainees to reflect on real life situations where first responders may or have experienced a personal dilemma or discus the other examples: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i="0" kern="1200" noProof="0" dirty="0">
                <a:solidFill>
                  <a:schemeClr val="tx1"/>
                </a:solidFill>
                <a:effectLst/>
                <a:latin typeface="+mn-lt"/>
                <a:ea typeface="+mn-ea"/>
                <a:cs typeface="Calibri" panose="020F0502020204030204" pitchFamily="34" charset="0"/>
              </a:rPr>
              <a:t>- a five-year old is clearly contaminated with yet unknown substances, while its parent is clearly not. Would the trainees always separate the parent and child to protect the parent?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i="0" kern="1200" noProof="0" dirty="0">
                <a:solidFill>
                  <a:schemeClr val="tx1"/>
                </a:solidFill>
                <a:effectLst/>
                <a:latin typeface="+mn-lt"/>
                <a:ea typeface="+mn-ea"/>
                <a:cs typeface="Calibri" panose="020F0502020204030204" pitchFamily="34" charset="0"/>
              </a:rPr>
              <a:t>  (the impact on child and parent due to the separation can surpass the negative consequence of contaminating the parent)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i="0" kern="1200" noProof="0" dirty="0">
                <a:solidFill>
                  <a:schemeClr val="tx1"/>
                </a:solidFill>
                <a:effectLst/>
                <a:latin typeface="+mn-lt"/>
                <a:ea typeface="+mn-ea"/>
                <a:cs typeface="Calibri" panose="020F0502020204030204" pitchFamily="34" charset="0"/>
              </a:rPr>
              <a:t>- as a FR you are forced to make a choice who to rescue; on what ground do you make your choice?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i="0" kern="1200" noProof="0" dirty="0">
                <a:solidFill>
                  <a:schemeClr val="tx1"/>
                </a:solidFill>
                <a:effectLst/>
                <a:latin typeface="+mn-lt"/>
                <a:ea typeface="+mn-ea"/>
                <a:cs typeface="Calibri" panose="020F0502020204030204" pitchFamily="34" charset="0"/>
              </a:rPr>
              <a:t>- in the case of the contaminated perpetrator, c</a:t>
            </a:r>
            <a:r>
              <a:rPr lang="en-US" sz="800" b="0" i="0" kern="1200" dirty="0">
                <a:solidFill>
                  <a:schemeClr val="tx1"/>
                </a:solidFill>
                <a:effectLst/>
                <a:latin typeface="+mn-lt"/>
                <a:ea typeface="+mn-ea"/>
                <a:cs typeface="Calibri" panose="020F0502020204030204" pitchFamily="34" charset="0"/>
              </a:rPr>
              <a:t>an the trainees defend the statement of equal priority to medical attention and decontamination; Would they instruct a victim to wait his turn as the decontamination of the perpetrator is more urgent?</a:t>
            </a:r>
            <a:endParaRPr lang="en-US" sz="800" b="0" i="0" kern="1200" dirty="0">
              <a:solidFill>
                <a:schemeClr val="tx1"/>
              </a:solidFill>
              <a:effectLst/>
              <a:latin typeface="+mn-lt"/>
              <a:ea typeface="+mn-ea"/>
              <a:cs typeface="+mn-cs"/>
            </a:endParaRPr>
          </a:p>
          <a:p>
            <a:r>
              <a:rPr lang="en-GB" sz="800" i="0" kern="1200" noProof="0" dirty="0">
                <a:solidFill>
                  <a:schemeClr val="tx1"/>
                </a:solidFill>
                <a:effectLst/>
                <a:latin typeface="+mn-lt"/>
                <a:ea typeface="+mn-ea"/>
                <a:cs typeface="Calibri" panose="020F0502020204030204" pitchFamily="34" charset="0"/>
              </a:rPr>
              <a:t>- as a FR are they willing to risk their own health or life to save a victim / a negligent person having caused the incident / perpetrator having caused the incident / a terrorist  </a:t>
            </a:r>
          </a:p>
          <a:p>
            <a:endParaRPr lang="en-GB" sz="800" i="0" kern="1200" noProof="0" dirty="0">
              <a:solidFill>
                <a:schemeClr val="tx1"/>
              </a:solidFill>
              <a:effectLst/>
              <a:latin typeface="+mn-lt"/>
              <a:ea typeface="+mn-ea"/>
              <a:cs typeface="Calibri" panose="020F0502020204030204" pitchFamily="34" charset="0"/>
            </a:endParaRPr>
          </a:p>
          <a:p>
            <a:r>
              <a:rPr lang="en-GB" sz="800" i="0" kern="1200" noProof="0" dirty="0">
                <a:solidFill>
                  <a:schemeClr val="tx1"/>
                </a:solidFill>
                <a:effectLst/>
                <a:latin typeface="+mn-lt"/>
                <a:ea typeface="+mn-ea"/>
                <a:cs typeface="Calibri" panose="020F0502020204030204" pitchFamily="34" charset="0"/>
              </a:rPr>
              <a:t>As a trainer you can indicate that a situation at hand can be not as clear as first perceived: the terrorist might be forced through threatening aimed to their next of kin, the causer can suffer from a mental breakdown etc.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https://en.wikipedia.org/wiki/File:Croixrouge_logos.jpg</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 </a:t>
            </a:r>
            <a:r>
              <a:rPr lang="en-US" altLang="en-US" sz="800" b="0" kern="0" dirty="0">
                <a:solidFill>
                  <a:srgbClr val="00A6D6"/>
                </a:solidFill>
                <a:latin typeface="+mn-lt"/>
                <a:ea typeface="MS PGothic" pitchFamily="34" charset="-128"/>
                <a:cs typeface="Calibri" panose="020F0502020204030204" pitchFamily="34" charset="0"/>
              </a:rPr>
              <a:t>https://www.icrc.org/en/document/fundamental-principles-red-cross-and-red-crescent</a:t>
            </a:r>
            <a:endParaRPr lang="en-GB"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725128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Take home message</a:t>
            </a:r>
            <a:endParaRPr lang="nl-NL"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The trainees learn that moral dilemmas do not have an obviously straightforward solution, and that investigating their own viewpoint could prevent them becoming </a:t>
            </a:r>
            <a:r>
              <a:rPr lang="en-US" sz="800" noProof="0" dirty="0">
                <a:effectLst/>
              </a:rPr>
              <a:t>overwhelmed at an incident.</a:t>
            </a:r>
            <a:endParaRPr lang="en-US" sz="800" kern="1200" noProof="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b="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To wrap up as a 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 mention again that FR can easily get entangled in a moral dilemma. There is no easy way out, and different viewpoints exist on the matter.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i="0" kern="1200" dirty="0">
                <a:solidFill>
                  <a:schemeClr val="tx1"/>
                </a:solidFill>
                <a:effectLst/>
                <a:latin typeface="+mn-lt"/>
                <a:ea typeface="+mn-ea"/>
                <a:cs typeface="+mn-cs"/>
              </a:rPr>
              <a:t>  Explain that knowing your viewpoint, having it thought through, can help to prevent stress and not to become overwhelmed when you are in the middle of a major incident.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dirty="0">
                <a:cs typeface="Calibri"/>
              </a:rPr>
              <a:t>As affected people show resilience &amp; self-reliance, actions of FRs should support that. </a:t>
            </a:r>
            <a:br>
              <a:rPr lang="en-US" sz="800" i="0" dirty="0">
                <a:cs typeface="Calibri"/>
              </a:rPr>
            </a:br>
            <a:r>
              <a:rPr lang="en-US" sz="800" i="0" dirty="0">
                <a:cs typeface="Calibri"/>
              </a:rPr>
              <a:t>Letting </a:t>
            </a:r>
            <a:r>
              <a:rPr lang="en-GB" sz="800" kern="1200" dirty="0">
                <a:solidFill>
                  <a:schemeClr val="tx1"/>
                </a:solidFill>
                <a:effectLst/>
                <a:latin typeface="+mn-lt"/>
                <a:ea typeface="+mn-ea"/>
                <a:cs typeface="+mn-cs"/>
              </a:rPr>
              <a:t>victims </a:t>
            </a:r>
            <a:r>
              <a:rPr lang="en-GB" sz="800" i="1" kern="1200" dirty="0">
                <a:solidFill>
                  <a:schemeClr val="tx1"/>
                </a:solidFill>
                <a:effectLst/>
                <a:latin typeface="+mn-lt"/>
                <a:ea typeface="+mn-ea"/>
                <a:cs typeface="+mn-cs"/>
              </a:rPr>
              <a:t>do</a:t>
            </a:r>
            <a:r>
              <a:rPr lang="en-GB" sz="800" kern="1200" dirty="0">
                <a:solidFill>
                  <a:schemeClr val="tx1"/>
                </a:solidFill>
                <a:effectLst/>
                <a:latin typeface="+mn-lt"/>
                <a:ea typeface="+mn-ea"/>
                <a:cs typeface="+mn-cs"/>
              </a:rPr>
              <a:t> something, like contacting their family, may trigger self-reliance and autonomy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Calibri" panose="020F0502020204030204" pitchFamily="34" charset="0"/>
              </a:rPr>
              <a:t>References for additional information</a:t>
            </a:r>
            <a:r>
              <a:rPr lang="en-US" sz="800" b="0" i="0" kern="1200" dirty="0">
                <a:solidFill>
                  <a:schemeClr val="tx1"/>
                </a:solidFill>
                <a:effectLst/>
                <a:latin typeface="+mn-lt"/>
                <a:ea typeface="+mn-ea"/>
                <a:cs typeface="Calibri" panose="020F0502020204030204" pitchFamily="34" charset="0"/>
              </a:rPr>
              <a:t>: </a:t>
            </a:r>
          </a:p>
          <a:p>
            <a:r>
              <a:rPr lang="en-US" sz="800" b="1" kern="1200" dirty="0">
                <a:solidFill>
                  <a:schemeClr val="tx1"/>
                </a:solidFill>
                <a:effectLst/>
                <a:latin typeface="+mn-lt"/>
                <a:ea typeface="+mn-ea"/>
                <a:cs typeface="Calibri" panose="020F0502020204030204" pitchFamily="34" charset="0"/>
              </a:rPr>
              <a:t>Depicted illustration:</a:t>
            </a:r>
            <a:r>
              <a:rPr lang="en-US" sz="800" b="0" kern="1200" dirty="0">
                <a:solidFill>
                  <a:schemeClr val="tx1"/>
                </a:solidFill>
                <a:effectLst/>
                <a:latin typeface="+mn-lt"/>
                <a:ea typeface="+mn-ea"/>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Calibri" panose="020F0502020204030204" pitchFamily="34" charset="0"/>
              </a:rPr>
              <a:t>Picture source &amp; IP</a:t>
            </a:r>
            <a:r>
              <a:rPr lang="en-US" sz="800" b="1" kern="1200" dirty="0">
                <a:solidFill>
                  <a:schemeClr val="tx1"/>
                </a:solidFill>
                <a:effectLst/>
                <a:latin typeface="+mn-lt"/>
                <a:ea typeface="+mn-ea"/>
                <a:cs typeface="Calibri" panose="020F0502020204030204" pitchFamily="34" charset="0"/>
              </a:rPr>
              <a:t>:</a:t>
            </a:r>
            <a:r>
              <a:rPr lang="en-US" sz="800" b="0" kern="1200" dirty="0">
                <a:solidFill>
                  <a:schemeClr val="tx1"/>
                </a:solidFill>
                <a:effectLst/>
                <a:latin typeface="+mn-lt"/>
                <a:ea typeface="+mn-ea"/>
                <a:cs typeface="Calibri" panose="020F0502020204030204" pitchFamily="34" charset="0"/>
              </a:rPr>
              <a:t> </a:t>
            </a:r>
            <a:endParaRPr lang="nl-NL" sz="800" kern="1200" dirty="0">
              <a:solidFill>
                <a:schemeClr val="tx1"/>
              </a:solidFill>
              <a:effectLst/>
              <a:latin typeface="+mn-lt"/>
              <a:ea typeface="+mn-ea"/>
              <a:cs typeface="Calibri" panose="020F0502020204030204" pitchFamily="34" charset="0"/>
            </a:endParaRPr>
          </a:p>
          <a:p>
            <a:r>
              <a:rPr lang="en-US" sz="800" b="1" kern="1200" dirty="0">
                <a:solidFill>
                  <a:schemeClr val="tx1"/>
                </a:solidFill>
                <a:effectLst/>
                <a:latin typeface="+mn-lt"/>
                <a:ea typeface="+mn-ea"/>
                <a:cs typeface="Calibri" panose="020F0502020204030204" pitchFamily="34" charset="0"/>
              </a:rPr>
              <a:t>Text source &amp; IP:</a:t>
            </a:r>
            <a:endParaRPr lang="en-GB" sz="1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105903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0" kern="1200" dirty="0">
                <a:solidFill>
                  <a:schemeClr val="tx1"/>
                </a:solidFill>
                <a:effectLst/>
                <a:latin typeface="+mn-lt"/>
                <a:ea typeface="+mn-ea"/>
                <a:cs typeface="+mn-cs"/>
              </a:rPr>
              <a:t> trainees and trainer wrap up this part of the curriculum and can enter the next topic.</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Calibri" panose="020F0502020204030204" pitchFamily="34" charset="0"/>
              </a:rPr>
              <a:t>References for additional information</a:t>
            </a:r>
            <a:r>
              <a:rPr lang="en-US" sz="800" b="0" i="0" kern="1200" dirty="0">
                <a:solidFill>
                  <a:schemeClr val="tx1"/>
                </a:solidFill>
                <a:effectLst/>
                <a:latin typeface="+mn-lt"/>
                <a:ea typeface="+mn-ea"/>
                <a:cs typeface="Calibri" panose="020F0502020204030204" pitchFamily="34" charset="0"/>
              </a:rPr>
              <a:t>: </a:t>
            </a:r>
          </a:p>
          <a:p>
            <a:r>
              <a:rPr lang="en-US" sz="800" b="1" kern="1200" dirty="0">
                <a:solidFill>
                  <a:schemeClr val="tx1"/>
                </a:solidFill>
                <a:effectLst/>
                <a:latin typeface="+mn-lt"/>
                <a:ea typeface="+mn-ea"/>
                <a:cs typeface="Calibri" panose="020F0502020204030204" pitchFamily="34" charset="0"/>
              </a:rPr>
              <a:t>Depicted illustration:</a:t>
            </a:r>
            <a:r>
              <a:rPr lang="en-US" sz="800" b="0" kern="1200" dirty="0">
                <a:solidFill>
                  <a:schemeClr val="tx1"/>
                </a:solidFill>
                <a:effectLst/>
                <a:latin typeface="+mn-lt"/>
                <a:ea typeface="+mn-ea"/>
                <a:cs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Calibri" panose="020F0502020204030204" pitchFamily="34" charset="0"/>
              </a:rPr>
              <a:t>Picture source &amp; IP</a:t>
            </a:r>
            <a:r>
              <a:rPr lang="en-US" sz="800" b="1" kern="1200" dirty="0">
                <a:solidFill>
                  <a:schemeClr val="tx1"/>
                </a:solidFill>
                <a:effectLst/>
                <a:latin typeface="+mn-lt"/>
                <a:ea typeface="+mn-ea"/>
                <a:cs typeface="Calibri" panose="020F0502020204030204" pitchFamily="34" charset="0"/>
              </a:rPr>
              <a:t>:</a:t>
            </a:r>
            <a:r>
              <a:rPr lang="en-US" sz="800" b="0" kern="1200" dirty="0">
                <a:solidFill>
                  <a:schemeClr val="tx1"/>
                </a:solidFill>
                <a:effectLst/>
                <a:latin typeface="+mn-lt"/>
                <a:ea typeface="+mn-ea"/>
                <a:cs typeface="Calibri" panose="020F0502020204030204" pitchFamily="34" charset="0"/>
              </a:rPr>
              <a:t> </a:t>
            </a:r>
            <a:endParaRPr lang="nl-NL" sz="800" kern="1200" dirty="0">
              <a:solidFill>
                <a:schemeClr val="tx1"/>
              </a:solidFill>
              <a:effectLst/>
              <a:latin typeface="+mn-lt"/>
              <a:ea typeface="+mn-ea"/>
              <a:cs typeface="Calibri" panose="020F0502020204030204" pitchFamily="34" charset="0"/>
            </a:endParaRPr>
          </a:p>
          <a:p>
            <a:r>
              <a:rPr lang="en-US" sz="800" b="1" kern="1200" dirty="0">
                <a:solidFill>
                  <a:schemeClr val="tx1"/>
                </a:solidFill>
                <a:effectLst/>
                <a:latin typeface="+mn-lt"/>
                <a:ea typeface="+mn-ea"/>
                <a:cs typeface="Calibri" panose="020F0502020204030204" pitchFamily="34" charset="0"/>
              </a:rPr>
              <a:t>Text source &amp; IP:</a:t>
            </a:r>
            <a:endParaRPr lang="en-GB" sz="800" dirty="0"/>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learning objective</a:t>
            </a:r>
            <a:endParaRPr lang="en-GB" sz="800" b="0" kern="1200" noProof="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Explain that this topic briefly addresses the psychological and sociological issues, 'psychosocial'  in short, and ethical issues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2451327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know what is presented in this topic</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r>
              <a:rPr lang="en-GB" sz="800" kern="1200" dirty="0">
                <a:solidFill>
                  <a:schemeClr val="tx1"/>
                </a:solidFill>
                <a:effectLst/>
                <a:latin typeface="+mn-lt"/>
                <a:ea typeface="+mn-ea"/>
                <a:cs typeface="+mn-cs"/>
              </a:rPr>
              <a:t>Explain that </a:t>
            </a:r>
          </a:p>
          <a:p>
            <a:r>
              <a:rPr lang="en-GB" sz="800" kern="1200" dirty="0">
                <a:solidFill>
                  <a:schemeClr val="tx1"/>
                </a:solidFill>
                <a:effectLst/>
                <a:latin typeface="+mn-lt"/>
                <a:ea typeface="+mn-ea"/>
                <a:cs typeface="+mn-cs"/>
              </a:rPr>
              <a:t>topic 3.1.2 will briefly discuss the large impact CBRN-incidents may have on the psychosocial well-being of victims and on </a:t>
            </a:r>
            <a:r>
              <a:rPr lang="en-GB" sz="800" kern="1200" dirty="0" err="1">
                <a:solidFill>
                  <a:schemeClr val="tx1"/>
                </a:solidFill>
                <a:effectLst/>
                <a:latin typeface="+mn-lt"/>
                <a:ea typeface="+mn-ea"/>
                <a:cs typeface="+mn-cs"/>
              </a:rPr>
              <a:t>FRs.</a:t>
            </a:r>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Actions of FRs may have direct and indirect effect on this well-being which can be positive or (unwanted) negative.</a:t>
            </a: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The subtopics 1 and 2 touch upon the large impact a CBRN-incident can have through stress actors, </a:t>
            </a:r>
          </a:p>
          <a:p>
            <a:r>
              <a:rPr lang="en-GB" sz="800" kern="1200" dirty="0">
                <a:solidFill>
                  <a:schemeClr val="tx1"/>
                </a:solidFill>
                <a:effectLst/>
                <a:latin typeface="+mn-lt"/>
                <a:ea typeface="+mn-ea"/>
                <a:cs typeface="+mn-cs"/>
              </a:rPr>
              <a:t>the great resilience and self-efficacy people have to overcome a large impact and what a FR should and can do to support that. </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The last slide of subtopic 2 is about the impact on the FR herself or himself.</a:t>
            </a:r>
            <a:endParaRPr lang="nl-NL" sz="800" kern="1200" dirty="0">
              <a:solidFill>
                <a:schemeClr val="tx1"/>
              </a:solidFill>
              <a:effectLst/>
              <a:latin typeface="+mn-lt"/>
              <a:ea typeface="+mn-ea"/>
              <a:cs typeface="+mn-cs"/>
            </a:endParaRPr>
          </a:p>
          <a:p>
            <a:endParaRPr lang="en-GB"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Ethical issues in the form of moral dilemmas are quite likely to be encountered during a CBRN-incident</a:t>
            </a:r>
          </a:p>
          <a:p>
            <a:r>
              <a:rPr lang="en-GB" sz="800" kern="1200" dirty="0">
                <a:solidFill>
                  <a:schemeClr val="tx1"/>
                </a:solidFill>
                <a:effectLst/>
                <a:latin typeface="+mn-lt"/>
                <a:ea typeface="+mn-ea"/>
                <a:cs typeface="+mn-cs"/>
              </a:rPr>
              <a:t>Explain that this last subtopic intents to </a:t>
            </a:r>
            <a:r>
              <a:rPr lang="en-GB" sz="800" i="1" kern="1200" dirty="0">
                <a:solidFill>
                  <a:schemeClr val="tx1"/>
                </a:solidFill>
                <a:effectLst/>
                <a:latin typeface="+mn-lt"/>
                <a:ea typeface="+mn-ea"/>
                <a:cs typeface="+mn-cs"/>
              </a:rPr>
              <a:t>trigger</a:t>
            </a:r>
            <a:r>
              <a:rPr lang="en-GB" sz="800" kern="1200" dirty="0">
                <a:solidFill>
                  <a:schemeClr val="tx1"/>
                </a:solidFill>
                <a:effectLst/>
                <a:latin typeface="+mn-lt"/>
                <a:ea typeface="+mn-ea"/>
                <a:cs typeface="+mn-cs"/>
              </a:rPr>
              <a:t> thinking and exploring one's own morality/standpoint on the matter and is far from an overview or genuine introduction on the matter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4723537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a:t>
            </a:r>
            <a:r>
              <a:rPr lang="en-US" sz="800" b="1" kern="1200" dirty="0">
                <a:solidFill>
                  <a:schemeClr val="tx1"/>
                </a:solidFill>
                <a:effectLst/>
                <a:latin typeface="+mn-lt"/>
                <a:ea typeface="+mn-ea"/>
                <a:cs typeface="+mn-cs"/>
              </a:rPr>
              <a:t> </a:t>
            </a:r>
            <a:r>
              <a:rPr lang="nl-NL" sz="800" b="0" kern="1200" dirty="0" err="1">
                <a:solidFill>
                  <a:schemeClr val="tx1"/>
                </a:solidFill>
                <a:effectLst/>
                <a:latin typeface="+mn-lt"/>
                <a:ea typeface="+mn-ea"/>
                <a:cs typeface="+mn-cs"/>
              </a:rPr>
              <a:t>Psychosocial</a:t>
            </a:r>
            <a:r>
              <a:rPr lang="nl-NL" sz="800" b="0" kern="1200" dirty="0">
                <a:solidFill>
                  <a:schemeClr val="tx1"/>
                </a:solidFill>
                <a:effectLst/>
                <a:latin typeface="+mn-lt"/>
                <a:ea typeface="+mn-ea"/>
                <a:cs typeface="+mn-cs"/>
              </a:rPr>
              <a:t> Stress Actors</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Awareness of different stress actors impacting on the psychosocial well being of people</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If deemed necessary, first explain that "psychosocial" is short for 'psychological' and 'social'.</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u="none" strike="noStrike" kern="1200" dirty="0">
                <a:solidFill>
                  <a:schemeClr val="tx1"/>
                </a:solidFill>
                <a:effectLst/>
                <a:latin typeface="+mn-lt"/>
                <a:ea typeface="+mn-ea"/>
                <a:cs typeface="+mn-cs"/>
              </a:rPr>
              <a:t>T</a:t>
            </a:r>
            <a:r>
              <a:rPr lang="en-US" sz="800" b="0" i="0" u="none" strike="noStrike" kern="1200" dirty="0">
                <a:solidFill>
                  <a:schemeClr val="tx1"/>
                </a:solidFill>
                <a:effectLst/>
                <a:latin typeface="+mn-lt"/>
                <a:ea typeface="+mn-ea"/>
                <a:cs typeface="+mn-cs"/>
              </a:rPr>
              <a:t>he psychosocial approach looks at individuals and the combined influence that psychological factors and the surrounding social environment have. </a:t>
            </a:r>
            <a:r>
              <a:rPr lang="en-GB"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Explain that: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In general, </a:t>
            </a:r>
            <a:r>
              <a:rPr lang="en-GB" sz="800" u="sng" kern="1200" dirty="0">
                <a:solidFill>
                  <a:schemeClr val="tx1"/>
                </a:solidFill>
                <a:effectLst/>
                <a:latin typeface="+mn-lt"/>
                <a:ea typeface="+mn-ea"/>
                <a:cs typeface="+mn-cs"/>
              </a:rPr>
              <a:t>worry</a:t>
            </a:r>
            <a:r>
              <a:rPr lang="en-GB" sz="800" kern="1200" dirty="0">
                <a:solidFill>
                  <a:schemeClr val="tx1"/>
                </a:solidFill>
                <a:effectLst/>
                <a:latin typeface="+mn-lt"/>
                <a:ea typeface="+mn-ea"/>
                <a:cs typeface="+mn-cs"/>
              </a:rPr>
              <a:t> and </a:t>
            </a:r>
            <a:r>
              <a:rPr lang="en-GB" sz="800" u="sng" kern="1200" dirty="0">
                <a:solidFill>
                  <a:schemeClr val="tx1"/>
                </a:solidFill>
                <a:effectLst/>
                <a:latin typeface="+mn-lt"/>
                <a:ea typeface="+mn-ea"/>
                <a:cs typeface="+mn-cs"/>
              </a:rPr>
              <a:t>uncertainty</a:t>
            </a:r>
            <a:r>
              <a:rPr lang="en-GB" sz="800" kern="1200" dirty="0">
                <a:solidFill>
                  <a:schemeClr val="tx1"/>
                </a:solidFill>
                <a:effectLst/>
                <a:latin typeface="+mn-lt"/>
                <a:ea typeface="+mn-ea"/>
                <a:cs typeface="+mn-cs"/>
              </a:rPr>
              <a:t> have profound effects on health.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Exactly those aspects are high during a CBRN incident and in the direct aftermath.</a:t>
            </a:r>
          </a:p>
          <a:p>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Briefly clarify the listed stress actors that are likely present at a CBRN-incident or in the aftermath:  </a:t>
            </a:r>
          </a:p>
          <a:p>
            <a:endParaRPr lang="en-GB" sz="800" i="1" kern="1200" dirty="0">
              <a:solidFill>
                <a:schemeClr val="tx1"/>
              </a:solidFill>
              <a:effectLst/>
              <a:latin typeface="+mn-lt"/>
              <a:ea typeface="+mn-ea"/>
              <a:cs typeface="+mn-cs"/>
            </a:endParaRPr>
          </a:p>
          <a:p>
            <a:r>
              <a:rPr lang="en-GB" sz="800" i="1" kern="1200" dirty="0">
                <a:solidFill>
                  <a:schemeClr val="tx1"/>
                </a:solidFill>
                <a:effectLst/>
                <a:latin typeface="+mn-lt"/>
                <a:ea typeface="+mn-ea"/>
                <a:cs typeface="+mn-cs"/>
              </a:rPr>
              <a:t>Uncertainty about health effects</a:t>
            </a:r>
            <a:r>
              <a:rPr lang="en-GB" sz="800" kern="1200" dirty="0">
                <a:solidFill>
                  <a:schemeClr val="tx1"/>
                </a:solidFill>
                <a:effectLst/>
                <a:latin typeface="+mn-lt"/>
                <a:ea typeface="+mn-ea"/>
                <a:cs typeface="+mn-cs"/>
              </a:rPr>
              <a:t>:  e.g. when there is a lack of knowledge about the presences of a CBRN agent, or if a CBRN agent is clearly present, what is it and hence what are the effects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The fear of being contaminated, even after measurements or decontamination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GB" sz="800" i="1" kern="1200" dirty="0">
                <a:solidFill>
                  <a:schemeClr val="tx1"/>
                </a:solidFill>
                <a:effectLst/>
                <a:latin typeface="+mn-lt"/>
                <a:ea typeface="+mn-ea"/>
                <a:cs typeface="+mn-cs"/>
              </a:rPr>
              <a:t>Potential contamination, insecurity about evacuation</a:t>
            </a:r>
            <a:r>
              <a:rPr lang="en-GB" sz="800" kern="1200" dirty="0">
                <a:solidFill>
                  <a:schemeClr val="tx1"/>
                </a:solidFill>
                <a:effectLst/>
                <a:latin typeface="+mn-lt"/>
                <a:ea typeface="+mn-ea"/>
                <a:cs typeface="+mn-cs"/>
              </a:rPr>
              <a:t>: </a:t>
            </a:r>
          </a:p>
          <a:p>
            <a:r>
              <a:rPr lang="en-GB" sz="800" kern="1200" dirty="0">
                <a:solidFill>
                  <a:schemeClr val="tx1"/>
                </a:solidFill>
                <a:effectLst/>
                <a:latin typeface="+mn-lt"/>
                <a:ea typeface="+mn-ea"/>
                <a:cs typeface="+mn-cs"/>
              </a:rPr>
              <a:t>The (possibility of) evacuation has distressing consequences for people and their communities. </a:t>
            </a:r>
          </a:p>
          <a:p>
            <a:r>
              <a:rPr lang="en-GB" sz="800" kern="1200" dirty="0">
                <a:solidFill>
                  <a:schemeClr val="tx1"/>
                </a:solidFill>
                <a:effectLst/>
                <a:latin typeface="+mn-lt"/>
                <a:ea typeface="+mn-ea"/>
                <a:cs typeface="+mn-cs"/>
              </a:rPr>
              <a:t>People feel scared or insecure about leaving their homes that provide (perceived) shelter and other familiar places</a:t>
            </a:r>
          </a:p>
          <a:p>
            <a:r>
              <a:rPr lang="en-GB" sz="800" kern="1200" dirty="0">
                <a:solidFill>
                  <a:schemeClr val="tx1"/>
                </a:solidFill>
                <a:effectLst/>
                <a:latin typeface="+mn-lt"/>
                <a:ea typeface="+mn-ea"/>
                <a:cs typeface="+mn-cs"/>
              </a:rPr>
              <a:t>People do not know when they can return which raises uncertainties and worries.</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GB" sz="800" i="1" kern="1200" dirty="0">
                <a:solidFill>
                  <a:schemeClr val="tx1"/>
                </a:solidFill>
                <a:effectLst/>
                <a:latin typeface="+mn-lt"/>
                <a:ea typeface="+mn-ea"/>
                <a:cs typeface="+mn-cs"/>
              </a:rPr>
              <a:t>Process of decontamination</a:t>
            </a:r>
            <a:r>
              <a:rPr lang="en-GB" sz="800" kern="1200" dirty="0">
                <a:solidFill>
                  <a:schemeClr val="tx1"/>
                </a:solidFill>
                <a:effectLst/>
                <a:latin typeface="+mn-lt"/>
                <a:ea typeface="+mn-ea"/>
                <a:cs typeface="+mn-cs"/>
              </a:rPr>
              <a:t>: The process of decontamination itself is stressful.  </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Seeing personnel wearing PPE engaged with decontamination raises alarm; also, people might get worried when they are not involved in the decontamination process, while they think they should, etc..</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GB" sz="800" i="1" kern="1200" dirty="0">
                <a:solidFill>
                  <a:schemeClr val="tx1"/>
                </a:solidFill>
                <a:effectLst/>
                <a:latin typeface="+mn-lt"/>
                <a:ea typeface="+mn-ea"/>
                <a:cs typeface="+mn-cs"/>
              </a:rPr>
              <a:t>Responsibility and blame</a:t>
            </a:r>
            <a:r>
              <a:rPr lang="en-GB" sz="800" kern="1200" dirty="0">
                <a:solidFill>
                  <a:schemeClr val="tx1"/>
                </a:solidFill>
                <a:effectLst/>
                <a:latin typeface="+mn-lt"/>
                <a:ea typeface="+mn-ea"/>
                <a:cs typeface="+mn-cs"/>
              </a:rPr>
              <a:t>:  whether an attack or disaster could have been prevented and who is responsible. Additionally, ethnic characteristics of (blamed/suspected) perpetrators can easily and swiftly transfer to the whole group or community, which can, in turn lead to panic, social exclusion/rejection or even riots and lynching.</a:t>
            </a:r>
            <a:endParaRPr lang="nl-NL" sz="800" kern="1200" dirty="0">
              <a:solidFill>
                <a:schemeClr val="tx1"/>
              </a:solidFill>
              <a:effectLst/>
              <a:latin typeface="+mn-lt"/>
              <a:ea typeface="+mn-ea"/>
              <a:cs typeface="+mn-cs"/>
            </a:endParaRPr>
          </a:p>
          <a:p>
            <a:r>
              <a:rPr lang="en-GB"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GB" sz="800" i="1" kern="1200" dirty="0">
                <a:solidFill>
                  <a:schemeClr val="tx1"/>
                </a:solidFill>
                <a:effectLst/>
                <a:latin typeface="+mn-lt"/>
                <a:ea typeface="+mn-ea"/>
                <a:cs typeface="+mn-cs"/>
              </a:rPr>
              <a:t>Social rejection</a:t>
            </a:r>
            <a:r>
              <a:rPr lang="en-GB" sz="800" kern="1200" dirty="0">
                <a:solidFill>
                  <a:schemeClr val="tx1"/>
                </a:solidFill>
                <a:effectLst/>
                <a:latin typeface="+mn-lt"/>
                <a:ea typeface="+mn-ea"/>
                <a:cs typeface="+mn-cs"/>
              </a:rPr>
              <a:t>: e.g. community and/or personal stigma because of (risk of) contamination</a:t>
            </a:r>
            <a:endParaRPr lang="nl-NL" sz="800" kern="1200" dirty="0">
              <a:solidFill>
                <a:schemeClr val="tx1"/>
              </a:solidFill>
              <a:effectLst/>
              <a:latin typeface="+mn-lt"/>
              <a:ea typeface="+mn-ea"/>
              <a:cs typeface="+mn-cs"/>
            </a:endParaRPr>
          </a:p>
          <a:p>
            <a:endParaRPr lang="en-GB" sz="800" kern="1200" dirty="0">
              <a:solidFill>
                <a:schemeClr val="tx1"/>
              </a:solidFill>
              <a:effectLst/>
              <a:latin typeface="+mn-lt"/>
              <a:ea typeface="+mn-ea"/>
              <a:cs typeface="+mn-cs"/>
            </a:endParaRPr>
          </a:p>
          <a:p>
            <a:r>
              <a:rPr lang="en-GB" sz="800" i="1" kern="1200" dirty="0">
                <a:solidFill>
                  <a:schemeClr val="tx1"/>
                </a:solidFill>
                <a:effectLst/>
                <a:latin typeface="+mn-lt"/>
                <a:ea typeface="+mn-ea"/>
                <a:cs typeface="+mn-cs"/>
              </a:rPr>
              <a:t>Media pressure</a:t>
            </a:r>
            <a:r>
              <a:rPr lang="en-GB" sz="800" kern="1200" dirty="0">
                <a:solidFill>
                  <a:schemeClr val="tx1"/>
                </a:solidFill>
                <a:effectLst/>
                <a:latin typeface="+mn-lt"/>
                <a:ea typeface="+mn-ea"/>
                <a:cs typeface="+mn-cs"/>
              </a:rPr>
              <a:t>: (Social) media are an important actor in shaping the news, debates and public perceptions about an incident or terrorist attack. Often, media highlight the aspects that increase public fear.</a:t>
            </a:r>
            <a:endParaRPr lang="nl-NL" sz="800" kern="1200" dirty="0">
              <a:solidFill>
                <a:schemeClr val="tx1"/>
              </a:solidFill>
              <a:effectLst/>
              <a:latin typeface="+mn-lt"/>
              <a:ea typeface="+mn-ea"/>
              <a:cs typeface="+mn-cs"/>
            </a:endParaRPr>
          </a:p>
          <a:p>
            <a:r>
              <a:rPr lang="en-GB" sz="800" i="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GB" sz="800" i="1" kern="1200" dirty="0">
                <a:solidFill>
                  <a:schemeClr val="tx1"/>
                </a:solidFill>
                <a:effectLst/>
                <a:latin typeface="+mn-lt"/>
                <a:ea typeface="+mn-ea"/>
                <a:cs typeface="+mn-cs"/>
              </a:rPr>
              <a:t>Cultural/social pressure</a:t>
            </a:r>
            <a:r>
              <a:rPr lang="en-GB" sz="800" kern="1200" dirty="0">
                <a:solidFill>
                  <a:schemeClr val="tx1"/>
                </a:solidFill>
                <a:effectLst/>
                <a:latin typeface="+mn-lt"/>
                <a:ea typeface="+mn-ea"/>
                <a:cs typeface="+mn-cs"/>
              </a:rPr>
              <a:t>: People linked to a CBRN incident can become the target of conflicting public pressure and messages about how to behave afterwards, what to believe and what to expect.</a:t>
            </a:r>
            <a:endParaRPr lang="nl-NL" sz="800" kern="1200" dirty="0">
              <a:solidFill>
                <a:schemeClr val="tx1"/>
              </a:solidFill>
              <a:effectLst/>
              <a:latin typeface="+mn-lt"/>
              <a:ea typeface="+mn-ea"/>
              <a:cs typeface="+mn-cs"/>
            </a:endParaRPr>
          </a:p>
          <a:p>
            <a:endParaRPr lang="en-US" sz="800" i="0" kern="1200" dirty="0">
              <a:solidFill>
                <a:schemeClr val="tx1"/>
              </a:solidFill>
              <a:effectLst/>
              <a:latin typeface="+mn-lt"/>
              <a:ea typeface="+mn-ea"/>
              <a:cs typeface="+mn-cs"/>
            </a:endParaRPr>
          </a:p>
          <a:p>
            <a:r>
              <a:rPr lang="en-US" sz="800" i="0" kern="1200" dirty="0">
                <a:solidFill>
                  <a:schemeClr val="tx1"/>
                </a:solidFill>
                <a:effectLst/>
                <a:latin typeface="+mn-lt"/>
                <a:ea typeface="+mn-ea"/>
                <a:cs typeface="+mn-cs"/>
              </a:rPr>
              <a:t>Note that clearly not all listed stress actors are for the first responders to mitigate.</a:t>
            </a:r>
          </a:p>
          <a:p>
            <a:endParaRPr lang="en-US" sz="800"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r>
              <a:rPr lang="en-US" sz="800" b="0" kern="1200" dirty="0">
                <a:solidFill>
                  <a:schemeClr val="tx1"/>
                </a:solidFill>
                <a:effectLst/>
                <a:latin typeface="+mn-lt"/>
                <a:ea typeface="+mn-ea"/>
                <a:cs typeface="+mn-cs"/>
              </a:rPr>
              <a:t>,</a:t>
            </a:r>
            <a:endParaRPr lang="en-GB" sz="800" dirty="0"/>
          </a:p>
          <a:p>
            <a:endParaRPr lang="nl-NL" dirty="0"/>
          </a:p>
        </p:txBody>
      </p:sp>
      <p:sp>
        <p:nvSpPr>
          <p:cNvPr id="4" name="Tijdelijke aanduiding voor dianummer 3"/>
          <p:cNvSpPr>
            <a:spLocks noGrp="1"/>
          </p:cNvSpPr>
          <p:nvPr>
            <p:ph type="sldNum" sz="quarter" idx="5"/>
          </p:nvPr>
        </p:nvSpPr>
        <p:spPr/>
        <p:txBody>
          <a:bodyPr/>
          <a:lstStyle/>
          <a:p>
            <a:fld id="{23400843-2E66-45FF-B622-9F1FD83CC21D}" type="slidenum">
              <a:rPr lang="nl-NL" smtClean="0"/>
              <a:t>4</a:t>
            </a:fld>
            <a:endParaRPr lang="nl-NL"/>
          </a:p>
        </p:txBody>
      </p:sp>
    </p:spTree>
    <p:extLst>
      <p:ext uri="{BB962C8B-B14F-4D97-AF65-F5344CB8AC3E}">
        <p14:creationId xmlns:p14="http://schemas.microsoft.com/office/powerpoint/2010/main" val="979947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nl-NL" sz="800" b="0" kern="1200" dirty="0">
                <a:solidFill>
                  <a:schemeClr val="tx1"/>
                </a:solidFill>
                <a:effectLst/>
                <a:latin typeface="+mn-lt"/>
                <a:ea typeface="+mn-ea"/>
                <a:cs typeface="+mn-cs"/>
              </a:rPr>
              <a:t>First priority</a:t>
            </a:r>
          </a:p>
          <a:p>
            <a:r>
              <a:rPr lang="en-US" sz="800" b="1" kern="1200" dirty="0">
                <a:solidFill>
                  <a:schemeClr val="tx1"/>
                </a:solidFill>
                <a:effectLst/>
                <a:latin typeface="+mn-lt"/>
                <a:ea typeface="+mn-ea"/>
                <a:cs typeface="+mn-cs"/>
              </a:rPr>
              <a:t>Result: </a:t>
            </a:r>
            <a:r>
              <a:rPr lang="en-US" sz="800" i="0" kern="1200" dirty="0">
                <a:solidFill>
                  <a:schemeClr val="tx1"/>
                </a:solidFill>
                <a:effectLst/>
                <a:latin typeface="+mn-lt"/>
                <a:ea typeface="+mn-ea"/>
                <a:cs typeface="+mn-cs"/>
              </a:rPr>
              <a:t>generated examples of what could be done to reduce stress actors</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u="sng" kern="1200" dirty="0">
                <a:solidFill>
                  <a:schemeClr val="tx1"/>
                </a:solidFill>
                <a:effectLst/>
                <a:latin typeface="+mn-lt"/>
                <a:ea typeface="+mn-ea"/>
                <a:cs typeface="+mn-cs"/>
              </a:rPr>
              <a:t>Explain that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How CBRN incidents are handled by first responders and during the direct aftermath has a direct and long-term effect on victims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First priority is to create a safe environment for those involved in a disaster, 'safe' is beyond the 'physically safe' (being out of the hot zone).</a:t>
            </a:r>
            <a:endParaRPr lang="en-GB" sz="800" kern="1200" dirty="0">
              <a:solidFill>
                <a:schemeClr val="tx1"/>
              </a:solidFill>
              <a:effectLst/>
              <a:latin typeface="+mn-lt"/>
              <a:ea typeface="+mn-ea"/>
              <a:cs typeface="+mn-cs"/>
            </a:endParaRPr>
          </a:p>
          <a:p>
            <a:endParaRPr lang="en-GB"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t>In a time of disaster or overwhelming incident people and communities show resilience and self-reliance.</a:t>
            </a:r>
          </a:p>
          <a:p>
            <a:r>
              <a:rPr lang="en-GB" sz="800" i="1" dirty="0"/>
              <a:t>Resilience</a:t>
            </a:r>
            <a:r>
              <a:rPr lang="en-GB" sz="800" dirty="0"/>
              <a:t> is the ability to adapt successfully to acute stress, trauma or more chronic forms of adversity. </a:t>
            </a:r>
          </a:p>
          <a:p>
            <a:r>
              <a:rPr lang="en-GB" sz="800" dirty="0"/>
              <a:t>Family and good friends (</a:t>
            </a:r>
            <a:r>
              <a:rPr lang="en-GB" sz="800" kern="1200" dirty="0">
                <a:solidFill>
                  <a:schemeClr val="tx1"/>
                </a:solidFill>
                <a:effectLst/>
                <a:latin typeface="+mn-lt"/>
                <a:ea typeface="+mn-ea"/>
                <a:cs typeface="+mn-cs"/>
              </a:rPr>
              <a:t>person-centred variables) </a:t>
            </a:r>
            <a:r>
              <a:rPr lang="en-GB" sz="800" dirty="0"/>
              <a:t>and a strong community feeling (</a:t>
            </a:r>
            <a:r>
              <a:rPr lang="en-GB" sz="800" kern="1200" dirty="0">
                <a:solidFill>
                  <a:schemeClr val="tx1"/>
                </a:solidFill>
                <a:effectLst/>
                <a:latin typeface="+mn-lt"/>
                <a:ea typeface="+mn-ea"/>
                <a:cs typeface="+mn-cs"/>
              </a:rPr>
              <a:t>socio-contextual factors</a:t>
            </a:r>
            <a:r>
              <a:rPr lang="en-GB" sz="800" dirty="0"/>
              <a:t>) buffer against adversity.</a:t>
            </a:r>
          </a:p>
          <a:p>
            <a:r>
              <a:rPr lang="en-US" sz="800" i="1" dirty="0"/>
              <a:t>Self-reliance</a:t>
            </a:r>
            <a:r>
              <a:rPr lang="en-US" sz="800" dirty="0"/>
              <a:t> is essentially the belief in your own ability to control your own behavior, emotions, and motivations.</a:t>
            </a:r>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t>The actions of FRs</a:t>
            </a:r>
            <a:r>
              <a:rPr lang="en-GB" sz="800" i="0" kern="1200" dirty="0">
                <a:solidFill>
                  <a:schemeClr val="tx1"/>
                </a:solidFill>
                <a:effectLst/>
                <a:latin typeface="+mn-lt"/>
                <a:ea typeface="+mn-ea"/>
                <a:cs typeface="+mn-cs"/>
              </a:rPr>
              <a:t> should make use of self-reliance and support resilience.</a:t>
            </a:r>
            <a:endParaRPr lang="en-GB" sz="80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dirty="0">
              <a:solidFill>
                <a:schemeClr val="tx1"/>
              </a:solidFill>
              <a:effectLst/>
              <a:latin typeface="+mn-lt"/>
              <a:ea typeface="+mn-ea"/>
              <a:cs typeface="+mn-cs"/>
            </a:endParaRPr>
          </a:p>
          <a:p>
            <a:r>
              <a:rPr lang="en-US" sz="800" b="0" i="0" u="sng" dirty="0"/>
              <a:t>Generate a discussion</a:t>
            </a:r>
          </a:p>
          <a:p>
            <a:r>
              <a:rPr lang="en-US" sz="800" dirty="0"/>
              <a:t>G</a:t>
            </a:r>
            <a:r>
              <a:rPr lang="en-US" sz="800" i="0" kern="1200" dirty="0">
                <a:solidFill>
                  <a:schemeClr val="tx1"/>
                </a:solidFill>
                <a:effectLst/>
                <a:latin typeface="+mn-lt"/>
                <a:ea typeface="+mn-ea"/>
                <a:cs typeface="+mn-cs"/>
              </a:rPr>
              <a:t>enerate and discuss with the trainees examples of what could be done to reduce stress actors for the victims, and also discuss the don’ts.</a:t>
            </a:r>
          </a:p>
          <a:p>
            <a:r>
              <a:rPr lang="en-US" sz="800" i="0" kern="1200" dirty="0">
                <a:solidFill>
                  <a:schemeClr val="tx1"/>
                </a:solidFill>
                <a:effectLst/>
                <a:latin typeface="+mn-lt"/>
                <a:ea typeface="+mn-ea"/>
                <a:cs typeface="+mn-cs"/>
              </a:rPr>
              <a:t>The answers should generally focus on providing accurate information and providing help with actual practical things and contacting the social network</a:t>
            </a:r>
            <a:endParaRPr lang="en-US" sz="800" i="0" kern="1200" dirty="0">
              <a:solidFill>
                <a:schemeClr val="tx1"/>
              </a:solidFill>
              <a:effectLst/>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dirty="0"/>
          </a:p>
        </p:txBody>
      </p:sp>
      <p:sp>
        <p:nvSpPr>
          <p:cNvPr id="4" name="Tijdelijke aanduiding voor dianummer 3"/>
          <p:cNvSpPr>
            <a:spLocks noGrp="1"/>
          </p:cNvSpPr>
          <p:nvPr>
            <p:ph type="sldNum" sz="quarter" idx="5"/>
          </p:nvPr>
        </p:nvSpPr>
        <p:spPr/>
        <p:txBody>
          <a:bodyPr/>
          <a:lstStyle/>
          <a:p>
            <a:fld id="{23400843-2E66-45FF-B622-9F1FD83CC21D}" type="slidenum">
              <a:rPr lang="nl-NL" smtClean="0"/>
              <a:t>5</a:t>
            </a:fld>
            <a:endParaRPr lang="nl-NL"/>
          </a:p>
        </p:txBody>
      </p:sp>
    </p:spTree>
    <p:extLst>
      <p:ext uri="{BB962C8B-B14F-4D97-AF65-F5344CB8AC3E}">
        <p14:creationId xmlns:p14="http://schemas.microsoft.com/office/powerpoint/2010/main" val="30299442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GB" sz="800" b="1" kern="1200" noProof="0" dirty="0">
                <a:solidFill>
                  <a:schemeClr val="tx1"/>
                </a:solidFill>
                <a:effectLst/>
                <a:latin typeface="+mn-lt"/>
                <a:ea typeface="+mn-ea"/>
                <a:cs typeface="+mn-cs"/>
              </a:rPr>
              <a:t> </a:t>
            </a:r>
            <a:r>
              <a:rPr lang="en-GB" sz="800" b="0" kern="1200" noProof="0" dirty="0">
                <a:solidFill>
                  <a:schemeClr val="tx1"/>
                </a:solidFill>
                <a:effectLst/>
                <a:latin typeface="+mn-lt"/>
                <a:ea typeface="+mn-ea"/>
                <a:cs typeface="+mn-cs"/>
              </a:rPr>
              <a:t>First Responder provides </a:t>
            </a: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G</a:t>
            </a:r>
            <a:r>
              <a:rPr lang="en-US" sz="800" i="0" kern="1200" dirty="0">
                <a:solidFill>
                  <a:schemeClr val="tx1"/>
                </a:solidFill>
                <a:effectLst/>
                <a:latin typeface="+mn-lt"/>
                <a:ea typeface="+mn-ea"/>
                <a:cs typeface="+mn-cs"/>
              </a:rPr>
              <a:t>enerate examples of what could be done to reduce stress actors</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Wrap-up the former discussion by saying that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 f</a:t>
            </a:r>
            <a:r>
              <a:rPr lang="en-GB" sz="800" i="0" kern="1200" dirty="0">
                <a:solidFill>
                  <a:schemeClr val="tx1"/>
                </a:solidFill>
                <a:effectLst/>
                <a:latin typeface="+mn-lt"/>
                <a:ea typeface="+mn-ea"/>
                <a:cs typeface="+mn-cs"/>
              </a:rPr>
              <a:t>ocus for FRs should be on </a:t>
            </a:r>
            <a:r>
              <a:rPr lang="en-GB" sz="800" dirty="0"/>
              <a:t>the basic</a:t>
            </a:r>
            <a:r>
              <a:rPr lang="en-GB" sz="800" i="0" kern="1200" dirty="0">
                <a:solidFill>
                  <a:schemeClr val="tx1"/>
                </a:solidFill>
                <a:effectLst/>
                <a:latin typeface="+mn-lt"/>
                <a:ea typeface="+mn-ea"/>
                <a:cs typeface="+mn-cs"/>
              </a:rPr>
              <a:t> needs of those who are involved in the incident</a:t>
            </a:r>
            <a:endParaRPr lang="en-GB" sz="800" i="0" kern="1200" dirty="0">
              <a:solidFill>
                <a:schemeClr val="tx1"/>
              </a:solidFill>
              <a:effectLst/>
              <a:latin typeface="+mn-lt"/>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 elaborate on the listed items on the slide depending on how they were discussed.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cs typeface="Calibri"/>
              </a:rPr>
              <a:t>E.g. discuss why it is important for the victim to get in contact with family and relatives beside informing your relatives of your own situation.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The reason being when victims contact their family it also triggers self-reliance and autonomy, the victims </a:t>
            </a:r>
            <a:r>
              <a:rPr lang="en-GB" sz="800" i="1" kern="1200" dirty="0">
                <a:solidFill>
                  <a:schemeClr val="tx1"/>
                </a:solidFill>
                <a:effectLst/>
                <a:latin typeface="+mn-lt"/>
                <a:ea typeface="+mn-ea"/>
                <a:cs typeface="+mn-cs"/>
              </a:rPr>
              <a:t>do </a:t>
            </a:r>
            <a:r>
              <a:rPr lang="en-GB" sz="800" kern="1200" dirty="0">
                <a:solidFill>
                  <a:schemeClr val="tx1"/>
                </a:solidFill>
                <a:effectLst/>
                <a:latin typeface="+mn-lt"/>
                <a:ea typeface="+mn-ea"/>
                <a:cs typeface="+mn-cs"/>
              </a:rPr>
              <a:t>something to improve their own situation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(This is also a test question)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kern="1200" dirty="0">
              <a:solidFill>
                <a:schemeClr val="tx1"/>
              </a:solidFill>
              <a:effectLst/>
              <a:latin typeface="+mn-lt"/>
              <a:ea typeface="+mn-ea"/>
              <a:cs typeface="+mn-cs"/>
            </a:endParaRPr>
          </a:p>
          <a:p>
            <a:pPr marL="171450" indent="-171450">
              <a:buFont typeface="Arial" panose="020B0604020202020204" pitchFamily="34" charset="0"/>
              <a:buChar char="•"/>
            </a:pPr>
            <a:r>
              <a:rPr lang="en-US" sz="800" dirty="0"/>
              <a:t>Urgent medical relief</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dirty="0"/>
              <a:t>Emergency shelter, food and drink, sleep, basic hygiene:  </a:t>
            </a:r>
            <a:r>
              <a:rPr lang="en-US" sz="800" i="0" kern="1200" dirty="0">
                <a:solidFill>
                  <a:schemeClr val="tx1"/>
                </a:solidFill>
                <a:effectLst/>
                <a:latin typeface="+mn-lt"/>
                <a:ea typeface="+mn-ea"/>
                <a:cs typeface="+mn-cs"/>
              </a:rPr>
              <a:t>Start zoning to close off victims from media or other spectators </a:t>
            </a:r>
          </a:p>
          <a:p>
            <a:pPr marL="171450" indent="-171450">
              <a:buFont typeface="Arial" panose="020B0604020202020204" pitchFamily="34" charset="0"/>
              <a:buChar char="•"/>
            </a:pPr>
            <a:r>
              <a:rPr lang="en-US" sz="800" dirty="0"/>
              <a:t>Means for communication and exchanging information with family/friends/school/community: f</a:t>
            </a:r>
            <a:r>
              <a:rPr lang="en-US" sz="800" i="0" kern="1200" dirty="0">
                <a:solidFill>
                  <a:schemeClr val="tx1"/>
                </a:solidFill>
                <a:effectLst/>
                <a:latin typeface="+mn-lt"/>
                <a:ea typeface="+mn-ea"/>
                <a:cs typeface="+mn-cs"/>
              </a:rPr>
              <a:t>or example, give each victim access to a telephone</a:t>
            </a:r>
            <a:r>
              <a:rPr lang="en-US" sz="800" dirty="0"/>
              <a:t> </a:t>
            </a:r>
          </a:p>
          <a:p>
            <a:pPr marL="171450" indent="-171450">
              <a:buFont typeface="Arial" panose="020B0604020202020204" pitchFamily="34" charset="0"/>
              <a:buChar char="•"/>
            </a:pPr>
            <a:r>
              <a:rPr lang="en-US" sz="800" dirty="0"/>
              <a:t>Relevant/reliable information: information that tells the story of  what happened to the victims or what is going to happen in the next couple of hours</a:t>
            </a:r>
          </a:p>
          <a:p>
            <a:pPr marL="171450" indent="-171450">
              <a:buFont typeface="Arial" panose="020B0604020202020204" pitchFamily="34" charset="0"/>
              <a:buChar char="•"/>
            </a:pPr>
            <a:r>
              <a:rPr lang="en-US" sz="800" dirty="0"/>
              <a:t>Materials, logistics and technical support: </a:t>
            </a:r>
            <a:r>
              <a:rPr lang="en-US" sz="800" i="0" kern="1200" dirty="0">
                <a:solidFill>
                  <a:schemeClr val="tx1"/>
                </a:solidFill>
                <a:effectLst/>
                <a:latin typeface="+mn-lt"/>
                <a:ea typeface="+mn-ea"/>
                <a:cs typeface="+mn-cs"/>
              </a:rPr>
              <a:t>e.g. transport, required daily medicine, coats, clothes, bathrobe, blanket </a:t>
            </a:r>
            <a:endParaRPr lang="en-US" sz="800" dirty="0"/>
          </a:p>
          <a:p>
            <a:pPr marL="171450" indent="-171450">
              <a:buFont typeface="Arial" panose="020B0604020202020204" pitchFamily="34" charset="0"/>
              <a:buChar char="•"/>
            </a:pPr>
            <a:r>
              <a:rPr lang="en-US" sz="800" dirty="0"/>
              <a:t>Psychological first aid: </a:t>
            </a:r>
            <a:r>
              <a:rPr lang="en-US" sz="800" dirty="0">
                <a:cs typeface="Calibri"/>
              </a:rPr>
              <a:t>calming down, take away unnecessary stressors and societal anxiety, emotional and social support: recognition of the seriousness of the situation they got involved in</a:t>
            </a:r>
            <a:endParaRPr lang="en-US" sz="800" dirty="0"/>
          </a:p>
          <a:p>
            <a:endParaRPr lang="en-GB" sz="800" kern="1200" dirty="0">
              <a:solidFill>
                <a:schemeClr val="tx1"/>
              </a:solidFill>
              <a:effectLst/>
              <a:latin typeface="+mn-lt"/>
              <a:ea typeface="+mn-ea"/>
              <a:cs typeface="+mn-cs"/>
            </a:endParaRPr>
          </a:p>
          <a:p>
            <a:r>
              <a:rPr lang="en-US" sz="800" i="0" kern="1200" dirty="0">
                <a:solidFill>
                  <a:schemeClr val="tx1"/>
                </a:solidFill>
                <a:effectLst/>
                <a:latin typeface="+mn-lt"/>
                <a:ea typeface="+mn-ea"/>
                <a:cs typeface="+mn-cs"/>
              </a:rPr>
              <a:t>In case of a large-scale disaster create a central information point</a:t>
            </a:r>
            <a:endParaRPr lang="en-US" sz="800" i="0" kern="1200" dirty="0">
              <a:solidFill>
                <a:schemeClr val="tx1"/>
              </a:solidFill>
              <a:effectLst/>
              <a:latin typeface="+mn-lt"/>
              <a:cs typeface="Calibri"/>
            </a:endParaRPr>
          </a:p>
          <a:p>
            <a:r>
              <a:rPr lang="en-US" sz="800" i="0" kern="1200" dirty="0">
                <a:solidFill>
                  <a:schemeClr val="tx1"/>
                </a:solidFill>
                <a:effectLst/>
                <a:latin typeface="+mn-lt"/>
                <a:ea typeface="+mn-ea"/>
                <a:cs typeface="+mn-cs"/>
              </a:rPr>
              <a:t>Bring all information together in the central information point, including lists of persons who are missing or deceased</a:t>
            </a:r>
            <a:endParaRPr lang="en-US" sz="800" i="0" kern="1200" dirty="0">
              <a:solidFill>
                <a:schemeClr val="tx1"/>
              </a:solidFill>
              <a:effectLst/>
              <a:latin typeface="+mn-lt"/>
              <a:cs typeface="Calibri"/>
            </a:endParaRPr>
          </a:p>
          <a:p>
            <a:r>
              <a:rPr lang="en-US" sz="800" i="0" kern="1200" dirty="0">
                <a:solidFill>
                  <a:schemeClr val="tx1"/>
                </a:solidFill>
                <a:effectLst/>
                <a:latin typeface="+mn-lt"/>
                <a:ea typeface="+mn-ea"/>
                <a:cs typeface="+mn-cs"/>
              </a:rPr>
              <a:t>Inform people and answer their questions about the situation and its progress</a:t>
            </a:r>
            <a:endParaRPr lang="en-US" sz="800" i="0" kern="1200" dirty="0">
              <a:solidFill>
                <a:schemeClr val="tx1"/>
              </a:solidFill>
              <a:effectLst/>
              <a:latin typeface="+mn-lt"/>
              <a:cs typeface="Calibri"/>
            </a:endParaRPr>
          </a:p>
          <a:p>
            <a:r>
              <a:rPr lang="en-US" sz="800" i="0" kern="1200" dirty="0">
                <a:solidFill>
                  <a:schemeClr val="tx1"/>
                </a:solidFill>
                <a:effectLst/>
                <a:latin typeface="+mn-lt"/>
                <a:ea typeface="+mn-ea"/>
                <a:cs typeface="+mn-cs"/>
              </a:rPr>
              <a:t>Provide ample administrative support and sufficient ways for people to make contact and communicate with their loved ones. </a:t>
            </a:r>
            <a:endParaRPr lang="en-US" sz="800" i="0" kern="1200" dirty="0">
              <a:solidFill>
                <a:schemeClr val="tx1"/>
              </a:solidFill>
              <a:effectLst/>
              <a:latin typeface="+mn-lt"/>
              <a:cs typeface="Calibri"/>
            </a:endParaRPr>
          </a:p>
          <a:p>
            <a:r>
              <a:rPr lang="en-US" sz="800" i="0" kern="1200" dirty="0">
                <a:solidFill>
                  <a:schemeClr val="tx1"/>
                </a:solidFill>
                <a:effectLst/>
                <a:latin typeface="+mn-lt"/>
                <a:ea typeface="+mn-ea"/>
                <a:cs typeface="+mn-cs"/>
              </a:rPr>
              <a:t>Employ interpreters for immigrants and foreigners</a:t>
            </a:r>
            <a:endParaRPr lang="en-US" sz="800" i="0" kern="1200" dirty="0">
              <a:solidFill>
                <a:schemeClr val="tx1"/>
              </a:solidFill>
              <a:effectLst/>
              <a:latin typeface="+mn-lt"/>
              <a:cs typeface="Calibri"/>
            </a:endParaRPr>
          </a:p>
          <a:p>
            <a:endParaRPr lang="en-GB" sz="800" dirty="0"/>
          </a:p>
          <a:p>
            <a:r>
              <a:rPr lang="en-GB" sz="800" b="0" i="1" kern="1200" dirty="0">
                <a:solidFill>
                  <a:schemeClr val="tx1"/>
                </a:solidFill>
                <a:effectLst/>
                <a:latin typeface="+mn-lt"/>
                <a:ea typeface="+mn-ea"/>
                <a:cs typeface="+mn-cs"/>
              </a:rPr>
              <a:t>Background information</a:t>
            </a:r>
          </a:p>
          <a:p>
            <a:r>
              <a:rPr lang="en-US" sz="800" i="0" kern="1200" dirty="0">
                <a:solidFill>
                  <a:schemeClr val="tx1"/>
                </a:solidFill>
                <a:effectLst/>
                <a:latin typeface="+mn-lt"/>
                <a:ea typeface="+mn-ea"/>
                <a:cs typeface="+mn-cs"/>
              </a:rPr>
              <a:t>Five most important categories of basic needs for those affected by a disaster: </a:t>
            </a:r>
          </a:p>
          <a:p>
            <a:r>
              <a:rPr lang="en-US" sz="800" i="0" kern="1200" dirty="0">
                <a:solidFill>
                  <a:schemeClr val="tx1"/>
                </a:solidFill>
                <a:effectLst/>
                <a:latin typeface="+mn-lt"/>
                <a:ea typeface="+mn-ea"/>
                <a:cs typeface="+mn-cs"/>
              </a:rPr>
              <a:t>1. basic support: food, drink, shelter, medical care</a:t>
            </a:r>
          </a:p>
          <a:p>
            <a:r>
              <a:rPr lang="en-US" sz="800" i="0" kern="1200" dirty="0">
                <a:solidFill>
                  <a:schemeClr val="tx1"/>
                </a:solidFill>
                <a:effectLst/>
                <a:latin typeface="+mn-lt"/>
                <a:ea typeface="+mn-ea"/>
                <a:cs typeface="+mn-cs"/>
              </a:rPr>
              <a:t>2. reliable information about the situation</a:t>
            </a:r>
          </a:p>
          <a:p>
            <a:r>
              <a:rPr lang="en-US" sz="800" i="0" kern="1200" dirty="0">
                <a:solidFill>
                  <a:schemeClr val="tx1"/>
                </a:solidFill>
                <a:effectLst/>
                <a:latin typeface="+mn-lt"/>
                <a:ea typeface="+mn-ea"/>
                <a:cs typeface="+mn-cs"/>
              </a:rPr>
              <a:t>3. emotional and social support: recognition of the seriousness of the situation they got involved in</a:t>
            </a:r>
          </a:p>
          <a:p>
            <a:r>
              <a:rPr lang="en-US" sz="800" i="0" kern="1200" dirty="0">
                <a:solidFill>
                  <a:schemeClr val="tx1"/>
                </a:solidFill>
                <a:effectLst/>
                <a:latin typeface="+mn-lt"/>
                <a:ea typeface="+mn-ea"/>
                <a:cs typeface="+mn-cs"/>
              </a:rPr>
              <a:t>4. practical help; e.g., arranging telephone lines</a:t>
            </a:r>
          </a:p>
          <a:p>
            <a:r>
              <a:rPr lang="en-US" sz="800" i="0" kern="1200" dirty="0">
                <a:solidFill>
                  <a:schemeClr val="tx1"/>
                </a:solidFill>
                <a:effectLst/>
                <a:latin typeface="+mn-lt"/>
                <a:ea typeface="+mn-ea"/>
                <a:cs typeface="+mn-cs"/>
              </a:rPr>
              <a:t>5. psychological first aid (calming down, take away unnecessary stressors and societal anxiety)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dirty="0"/>
          </a:p>
        </p:txBody>
      </p:sp>
      <p:sp>
        <p:nvSpPr>
          <p:cNvPr id="4" name="Tijdelijke aanduiding voor dianummer 3"/>
          <p:cNvSpPr>
            <a:spLocks noGrp="1"/>
          </p:cNvSpPr>
          <p:nvPr>
            <p:ph type="sldNum" sz="quarter" idx="5"/>
          </p:nvPr>
        </p:nvSpPr>
        <p:spPr/>
        <p:txBody>
          <a:bodyPr/>
          <a:lstStyle/>
          <a:p>
            <a:fld id="{23400843-2E66-45FF-B622-9F1FD83CC21D}" type="slidenum">
              <a:rPr lang="nl-NL" smtClean="0"/>
              <a:t>6</a:t>
            </a:fld>
            <a:endParaRPr lang="nl-NL"/>
          </a:p>
        </p:txBody>
      </p:sp>
    </p:spTree>
    <p:extLst>
      <p:ext uri="{BB962C8B-B14F-4D97-AF65-F5344CB8AC3E}">
        <p14:creationId xmlns:p14="http://schemas.microsoft.com/office/powerpoint/2010/main" val="289213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nl-NL" sz="800" b="0" kern="1200" dirty="0" err="1">
                <a:solidFill>
                  <a:schemeClr val="tx1"/>
                </a:solidFill>
                <a:effectLst/>
                <a:latin typeface="+mn-lt"/>
                <a:ea typeface="+mn-ea"/>
                <a:cs typeface="+mn-cs"/>
              </a:rPr>
              <a:t>Don'ts</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trainees learn about actions that might increase stress of victims at a CBRN scene</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Wrap up the given don'ts </a:t>
            </a:r>
            <a:r>
              <a:rPr lang="en-GB" sz="800" kern="1200" dirty="0">
                <a:solidFill>
                  <a:schemeClr val="tx1"/>
                </a:solidFill>
                <a:effectLst/>
                <a:latin typeface="+mn-lt"/>
                <a:ea typeface="+mn-ea"/>
                <a:cs typeface="+mn-cs"/>
              </a:rPr>
              <a:t>of the former discussion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A short list of don'ts is given on the slide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dirty="0"/>
          </a:p>
        </p:txBody>
      </p:sp>
      <p:sp>
        <p:nvSpPr>
          <p:cNvPr id="4" name="Tijdelijke aanduiding voor dianummer 3"/>
          <p:cNvSpPr>
            <a:spLocks noGrp="1"/>
          </p:cNvSpPr>
          <p:nvPr>
            <p:ph type="sldNum" sz="quarter" idx="5"/>
          </p:nvPr>
        </p:nvSpPr>
        <p:spPr/>
        <p:txBody>
          <a:bodyPr/>
          <a:lstStyle/>
          <a:p>
            <a:fld id="{23400843-2E66-45FF-B622-9F1FD83CC21D}" type="slidenum">
              <a:rPr lang="nl-NL" smtClean="0"/>
              <a:t>7</a:t>
            </a:fld>
            <a:endParaRPr lang="nl-NL"/>
          </a:p>
        </p:txBody>
      </p:sp>
    </p:spTree>
    <p:extLst>
      <p:ext uri="{BB962C8B-B14F-4D97-AF65-F5344CB8AC3E}">
        <p14:creationId xmlns:p14="http://schemas.microsoft.com/office/powerpoint/2010/main" val="968671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nl-NL" sz="800" b="0" kern="1200" dirty="0" err="1">
                <a:solidFill>
                  <a:schemeClr val="tx1"/>
                </a:solidFill>
                <a:effectLst/>
                <a:latin typeface="+mn-lt"/>
                <a:ea typeface="+mn-ea"/>
                <a:cs typeface="+mn-cs"/>
              </a:rPr>
              <a:t>Psychosocial</a:t>
            </a:r>
            <a:r>
              <a:rPr lang="nl-NL" sz="800" b="0" kern="1200" dirty="0">
                <a:solidFill>
                  <a:schemeClr val="tx1"/>
                </a:solidFill>
                <a:effectLst/>
                <a:latin typeface="+mn-lt"/>
                <a:ea typeface="+mn-ea"/>
                <a:cs typeface="+mn-cs"/>
              </a:rPr>
              <a:t> Care </a:t>
            </a:r>
            <a:r>
              <a:rPr lang="nl-NL" sz="800" b="0" kern="1200" dirty="0" err="1">
                <a:solidFill>
                  <a:schemeClr val="tx1"/>
                </a:solidFill>
                <a:effectLst/>
                <a:latin typeface="+mn-lt"/>
                <a:ea typeface="+mn-ea"/>
                <a:cs typeface="+mn-cs"/>
              </a:rPr>
              <a:t>for</a:t>
            </a:r>
            <a:r>
              <a:rPr lang="nl-NL" sz="800" b="0" kern="1200" dirty="0">
                <a:solidFill>
                  <a:schemeClr val="tx1"/>
                </a:solidFill>
                <a:effectLst/>
                <a:latin typeface="+mn-lt"/>
                <a:ea typeface="+mn-ea"/>
                <a:cs typeface="+mn-cs"/>
              </a:rPr>
              <a:t> </a:t>
            </a:r>
            <a:r>
              <a:rPr lang="nl-NL" sz="800" b="0" kern="1200" dirty="0" err="1">
                <a:solidFill>
                  <a:schemeClr val="tx1"/>
                </a:solidFill>
                <a:effectLst/>
                <a:latin typeface="+mn-lt"/>
                <a:ea typeface="+mn-ea"/>
                <a:cs typeface="+mn-cs"/>
              </a:rPr>
              <a:t>FRs</a:t>
            </a:r>
            <a:r>
              <a:rPr lang="nl-NL" sz="800" b="0" kern="1200" dirty="0">
                <a:solidFill>
                  <a:schemeClr val="tx1"/>
                </a:solidFill>
                <a:effectLst/>
                <a:latin typeface="+mn-lt"/>
                <a:ea typeface="+mn-ea"/>
                <a:cs typeface="+mn-cs"/>
              </a:rPr>
              <a:t> I</a:t>
            </a:r>
          </a:p>
          <a:p>
            <a:r>
              <a:rPr lang="en-US" sz="800" b="1" kern="1200" dirty="0">
                <a:solidFill>
                  <a:schemeClr val="tx1"/>
                </a:solidFill>
                <a:effectLst/>
                <a:latin typeface="+mn-lt"/>
                <a:ea typeface="+mn-ea"/>
                <a:cs typeface="+mn-cs"/>
              </a:rPr>
              <a:t>Resul</a:t>
            </a:r>
            <a:r>
              <a:rPr lang="en-US" sz="800" b="0" kern="1200" dirty="0">
                <a:solidFill>
                  <a:schemeClr val="tx1"/>
                </a:solidFill>
                <a:effectLst/>
                <a:latin typeface="+mn-lt"/>
                <a:ea typeface="+mn-ea"/>
                <a:cs typeface="+mn-cs"/>
              </a:rPr>
              <a:t>t: </a:t>
            </a:r>
            <a:r>
              <a:rPr lang="en-US" sz="800" kern="1200" dirty="0">
                <a:solidFill>
                  <a:schemeClr val="tx1"/>
                </a:solidFill>
                <a:effectLst/>
                <a:latin typeface="+mn-lt"/>
                <a:ea typeface="+mn-ea"/>
                <a:cs typeface="+mn-cs"/>
              </a:rPr>
              <a:t>Awareness of different stress actors for FRs</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r>
              <a:rPr lang="en-US" sz="800" i="1" dirty="0"/>
              <a:t>Background</a:t>
            </a:r>
          </a:p>
          <a:p>
            <a:r>
              <a:rPr lang="en-US" sz="800" dirty="0"/>
              <a:t>First responders are repeatedly exposed to distressing situations, violence, trauma, </a:t>
            </a:r>
            <a:r>
              <a:rPr lang="en-US" sz="800" i="0" kern="1200" dirty="0">
                <a:effectLst/>
              </a:rPr>
              <a:t>and </a:t>
            </a:r>
            <a:r>
              <a:rPr lang="en-US" sz="800" dirty="0"/>
              <a:t>death. </a:t>
            </a:r>
          </a:p>
          <a:p>
            <a:r>
              <a:rPr lang="en-US" sz="800" dirty="0"/>
              <a:t>FRs also encounter daily workplace stressors such as heavy workloads, rotating shifts, and, occasionally, discrimination </a:t>
            </a:r>
            <a:r>
              <a:rPr lang="en-US" sz="800" i="0" kern="1200" dirty="0">
                <a:effectLst/>
              </a:rPr>
              <a:t>and </a:t>
            </a:r>
            <a:r>
              <a:rPr lang="en-US" sz="800" dirty="0"/>
              <a:t>bullying. </a:t>
            </a:r>
          </a:p>
          <a:p>
            <a:r>
              <a:rPr lang="en-US" sz="800" dirty="0"/>
              <a:t>These factors </a:t>
            </a:r>
            <a:r>
              <a:rPr lang="en-US" sz="800" i="0" kern="1200" dirty="0">
                <a:effectLst/>
              </a:rPr>
              <a:t>can </a:t>
            </a:r>
            <a:r>
              <a:rPr lang="en-US" sz="800" dirty="0"/>
              <a:t>have an immediate detrimental impact </a:t>
            </a:r>
            <a:r>
              <a:rPr lang="en-US" sz="800" i="0" kern="1200" dirty="0">
                <a:effectLst/>
              </a:rPr>
              <a:t>on </a:t>
            </a:r>
            <a:r>
              <a:rPr lang="en-US" sz="800" dirty="0"/>
              <a:t>some individuals; for others, </a:t>
            </a:r>
            <a:r>
              <a:rPr lang="en-US" sz="800" i="0" kern="1200" dirty="0">
                <a:effectLst/>
              </a:rPr>
              <a:t>the </a:t>
            </a:r>
            <a:r>
              <a:rPr lang="en-US" sz="800" dirty="0"/>
              <a:t>negative effects build up over weeks, months, or even years. </a:t>
            </a:r>
          </a:p>
          <a:p>
            <a:r>
              <a:rPr lang="en-US" sz="800" dirty="0"/>
              <a:t>A minority of first responders will experience symptoms of </a:t>
            </a:r>
            <a:r>
              <a:rPr lang="en-US" sz="800" i="0" kern="1200" dirty="0">
                <a:effectLst/>
              </a:rPr>
              <a:t>a </a:t>
            </a:r>
            <a:r>
              <a:rPr lang="en-US" sz="800" dirty="0"/>
              <a:t>mental health condition either temporarily or on </a:t>
            </a:r>
            <a:r>
              <a:rPr lang="en-US" sz="800" i="0" kern="1200" dirty="0">
                <a:effectLst/>
              </a:rPr>
              <a:t>a </a:t>
            </a:r>
            <a:r>
              <a:rPr lang="en-US" sz="800" dirty="0"/>
              <a:t>recurring or ongoing basis. </a:t>
            </a:r>
          </a:p>
          <a:p>
            <a:r>
              <a:rPr lang="en-US" sz="800" dirty="0"/>
              <a:t>Common symptoms include anxiety, depression</a:t>
            </a:r>
            <a:r>
              <a:rPr lang="en-US" sz="800" i="0" kern="1200" dirty="0">
                <a:effectLst/>
              </a:rPr>
              <a:t>, </a:t>
            </a:r>
            <a:r>
              <a:rPr lang="en-US" sz="800" dirty="0"/>
              <a:t>substance misuse</a:t>
            </a:r>
            <a:r>
              <a:rPr lang="en-US" sz="800" i="0" kern="1200" dirty="0">
                <a:effectLst/>
              </a:rPr>
              <a:t>, </a:t>
            </a:r>
            <a:r>
              <a:rPr lang="en-US" sz="800" dirty="0"/>
              <a:t>and post-traumatic stress disorder (PTSD). </a:t>
            </a:r>
          </a:p>
          <a:p>
            <a:endParaRPr lang="en-US" sz="800" b="0" i="1" dirty="0">
              <a:cs typeface="Calibri"/>
            </a:endParaRPr>
          </a:p>
          <a:p>
            <a:r>
              <a:rPr lang="en-US" sz="800" b="0" i="1" dirty="0">
                <a:cs typeface="Calibri"/>
              </a:rPr>
              <a:t>Explain that</a:t>
            </a:r>
          </a:p>
          <a:p>
            <a:r>
              <a:rPr lang="en-US" sz="800" dirty="0"/>
              <a:t>FRs are used to crises, but characteristics of a CBRN incident (magnitude, number of victims, moral dilemma, etc.) may surpass anticipated stress,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unfamiliarity with incidents will lead to similar psychosocial effects for FRs e.g. fear of exposure, uncertainty about effects </a:t>
            </a:r>
          </a:p>
          <a:p>
            <a:endParaRPr lang="en-US" sz="800" dirty="0"/>
          </a:p>
          <a:p>
            <a:r>
              <a:rPr lang="en-US" sz="800" dirty="0"/>
              <a:t>Psychosocial consequences experienced by victims also apply to FRs</a:t>
            </a:r>
          </a:p>
          <a:p>
            <a:r>
              <a:rPr lang="en-US" sz="800" dirty="0"/>
              <a:t>To have to act (as that is what is expected) while fearing exposure or being unfamiliar with CBRN-consequence, unable to help adequately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Actions of the FR are not necessarily attuned, and in some cases leads to serious moral dilemmas.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dirty="0"/>
          </a:p>
        </p:txBody>
      </p:sp>
      <p:sp>
        <p:nvSpPr>
          <p:cNvPr id="4" name="Tijdelijke aanduiding voor dianummer 3"/>
          <p:cNvSpPr>
            <a:spLocks noGrp="1"/>
          </p:cNvSpPr>
          <p:nvPr>
            <p:ph type="sldNum" sz="quarter" idx="5"/>
          </p:nvPr>
        </p:nvSpPr>
        <p:spPr/>
        <p:txBody>
          <a:bodyPr/>
          <a:lstStyle/>
          <a:p>
            <a:fld id="{23400843-2E66-45FF-B622-9F1FD83CC21D}" type="slidenum">
              <a:rPr lang="nl-NL" smtClean="0"/>
              <a:t>8</a:t>
            </a:fld>
            <a:endParaRPr lang="nl-NL"/>
          </a:p>
        </p:txBody>
      </p:sp>
    </p:spTree>
    <p:extLst>
      <p:ext uri="{BB962C8B-B14F-4D97-AF65-F5344CB8AC3E}">
        <p14:creationId xmlns:p14="http://schemas.microsoft.com/office/powerpoint/2010/main" val="9446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3 CBRN Extras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 </a:t>
            </a:r>
            <a:r>
              <a:rPr lang="en-US" sz="800" b="0" kern="1200" dirty="0">
                <a:solidFill>
                  <a:schemeClr val="tx1"/>
                </a:solidFill>
                <a:effectLst/>
                <a:latin typeface="+mn-lt"/>
                <a:ea typeface="+mn-ea"/>
                <a:cs typeface="+mn-cs"/>
              </a:rPr>
              <a:t>To </a:t>
            </a:r>
            <a:r>
              <a:rPr lang="en-US" sz="800" b="0" u="sng" kern="1200" dirty="0">
                <a:solidFill>
                  <a:schemeClr val="tx1"/>
                </a:solidFill>
                <a:effectLst/>
                <a:latin typeface="+mn-lt"/>
                <a:ea typeface="+mn-ea"/>
                <a:cs typeface="+mn-cs"/>
              </a:rPr>
              <a:t>describe </a:t>
            </a:r>
            <a:r>
              <a:rPr lang="en-US" sz="800" b="0" kern="1200" dirty="0">
                <a:solidFill>
                  <a:schemeClr val="tx1"/>
                </a:solidFill>
                <a:effectLst/>
                <a:latin typeface="+mn-lt"/>
                <a:ea typeface="+mn-ea"/>
                <a:cs typeface="+mn-cs"/>
              </a:rPr>
              <a:t>historical, ethical, sociological and scientific aspects of CBRN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3.1.2: Social, psychological &amp; ethical issues (e.g. moral issues, rescue victims versus own risks, isolation/separation of possible contaminated people, child-parent separation, aftercare)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 Emergency Medical Services, General Practitioner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nl-NL" sz="800" b="0" kern="1200" dirty="0" err="1">
                <a:solidFill>
                  <a:schemeClr val="tx1"/>
                </a:solidFill>
                <a:effectLst/>
                <a:latin typeface="+mn-lt"/>
                <a:ea typeface="+mn-ea"/>
                <a:cs typeface="+mn-cs"/>
              </a:rPr>
              <a:t>Psychosocial</a:t>
            </a:r>
            <a:r>
              <a:rPr lang="nl-NL" sz="800" b="0" kern="1200" dirty="0">
                <a:solidFill>
                  <a:schemeClr val="tx1"/>
                </a:solidFill>
                <a:effectLst/>
                <a:latin typeface="+mn-lt"/>
                <a:ea typeface="+mn-ea"/>
                <a:cs typeface="+mn-cs"/>
              </a:rPr>
              <a:t> Care </a:t>
            </a:r>
            <a:r>
              <a:rPr lang="nl-NL" sz="800" b="0" kern="1200" dirty="0" err="1">
                <a:solidFill>
                  <a:schemeClr val="tx1"/>
                </a:solidFill>
                <a:effectLst/>
                <a:latin typeface="+mn-lt"/>
                <a:ea typeface="+mn-ea"/>
                <a:cs typeface="+mn-cs"/>
              </a:rPr>
              <a:t>for</a:t>
            </a:r>
            <a:r>
              <a:rPr lang="nl-NL" sz="800" b="0" kern="1200" dirty="0">
                <a:solidFill>
                  <a:schemeClr val="tx1"/>
                </a:solidFill>
                <a:effectLst/>
                <a:latin typeface="+mn-lt"/>
                <a:ea typeface="+mn-ea"/>
                <a:cs typeface="+mn-cs"/>
              </a:rPr>
              <a:t> </a:t>
            </a:r>
            <a:r>
              <a:rPr lang="nl-NL" sz="800" b="0" kern="1200" dirty="0" err="1">
                <a:solidFill>
                  <a:schemeClr val="tx1"/>
                </a:solidFill>
                <a:effectLst/>
                <a:latin typeface="+mn-lt"/>
                <a:ea typeface="+mn-ea"/>
                <a:cs typeface="+mn-cs"/>
              </a:rPr>
              <a:t>FRs</a:t>
            </a:r>
            <a:r>
              <a:rPr lang="nl-NL" sz="800" b="0" kern="1200" dirty="0">
                <a:solidFill>
                  <a:schemeClr val="tx1"/>
                </a:solidFill>
                <a:effectLst/>
                <a:latin typeface="+mn-lt"/>
                <a:ea typeface="+mn-ea"/>
                <a:cs typeface="+mn-cs"/>
              </a:rPr>
              <a:t> II</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Awareness of different stress actors</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i="0" kern="1200" dirty="0">
                <a:solidFill>
                  <a:schemeClr val="tx1"/>
                </a:solidFill>
                <a:effectLst/>
                <a:latin typeface="+mn-lt"/>
                <a:ea typeface="+mn-ea"/>
                <a:cs typeface="+mn-cs"/>
              </a:rPr>
              <a:t> </a:t>
            </a:r>
          </a:p>
          <a:p>
            <a:r>
              <a:rPr lang="en-US" sz="800" i="1" dirty="0"/>
              <a:t>Background</a:t>
            </a:r>
          </a:p>
          <a:p>
            <a:r>
              <a:rPr lang="en-US" sz="800" dirty="0"/>
              <a:t>First responders are repeatedly exposed to distressing situations, violence, trauma, </a:t>
            </a:r>
            <a:r>
              <a:rPr lang="en-US" sz="800" i="0" kern="1200" dirty="0">
                <a:effectLst/>
              </a:rPr>
              <a:t>and </a:t>
            </a:r>
            <a:r>
              <a:rPr lang="en-US" sz="800" dirty="0"/>
              <a:t>death. </a:t>
            </a:r>
          </a:p>
          <a:p>
            <a:r>
              <a:rPr lang="en-US" sz="800" dirty="0"/>
              <a:t>FRs also encounter daily workplace stressors such as heavy workloads, rotating shifts, and, occasionally, discrimination </a:t>
            </a:r>
            <a:r>
              <a:rPr lang="en-US" sz="800" i="0" kern="1200" dirty="0">
                <a:effectLst/>
              </a:rPr>
              <a:t>and </a:t>
            </a:r>
            <a:r>
              <a:rPr lang="en-US" sz="800" dirty="0"/>
              <a:t>bullying. </a:t>
            </a:r>
          </a:p>
          <a:p>
            <a:r>
              <a:rPr lang="en-US" sz="800" dirty="0"/>
              <a:t>These factors </a:t>
            </a:r>
            <a:r>
              <a:rPr lang="en-US" sz="800" i="0" kern="1200" dirty="0">
                <a:effectLst/>
              </a:rPr>
              <a:t>can </a:t>
            </a:r>
            <a:r>
              <a:rPr lang="en-US" sz="800" dirty="0"/>
              <a:t>have an immediate detrimental impact </a:t>
            </a:r>
            <a:r>
              <a:rPr lang="en-US" sz="800" i="0" kern="1200" dirty="0">
                <a:effectLst/>
              </a:rPr>
              <a:t>on </a:t>
            </a:r>
            <a:r>
              <a:rPr lang="en-US" sz="800" dirty="0"/>
              <a:t>some individuals; for others, </a:t>
            </a:r>
            <a:r>
              <a:rPr lang="en-US" sz="800" i="0" kern="1200" dirty="0">
                <a:effectLst/>
              </a:rPr>
              <a:t>the </a:t>
            </a:r>
            <a:r>
              <a:rPr lang="en-US" sz="800" dirty="0"/>
              <a:t>negative effects build up over weeks, months, or even years. </a:t>
            </a:r>
          </a:p>
          <a:p>
            <a:r>
              <a:rPr lang="en-US" sz="800" dirty="0"/>
              <a:t>A minority of first responders will experience symptoms of </a:t>
            </a:r>
            <a:r>
              <a:rPr lang="en-US" sz="800" i="0" kern="1200" dirty="0">
                <a:effectLst/>
              </a:rPr>
              <a:t>a </a:t>
            </a:r>
            <a:r>
              <a:rPr lang="en-US" sz="800" dirty="0"/>
              <a:t>mental health condition either temporarily or on </a:t>
            </a:r>
            <a:r>
              <a:rPr lang="en-US" sz="800" i="0" kern="1200" dirty="0">
                <a:effectLst/>
              </a:rPr>
              <a:t>a </a:t>
            </a:r>
            <a:r>
              <a:rPr lang="en-US" sz="800" dirty="0"/>
              <a:t>recurring or ongoing basis. </a:t>
            </a:r>
          </a:p>
          <a:p>
            <a:r>
              <a:rPr lang="en-US" sz="800" dirty="0"/>
              <a:t>Common symptoms include anxiety, depression</a:t>
            </a:r>
            <a:r>
              <a:rPr lang="en-US" sz="800" i="0" kern="1200" dirty="0">
                <a:effectLst/>
              </a:rPr>
              <a:t>, </a:t>
            </a:r>
            <a:r>
              <a:rPr lang="en-US" sz="800" dirty="0"/>
              <a:t>substance misuse</a:t>
            </a:r>
            <a:r>
              <a:rPr lang="en-US" sz="800" i="0" kern="1200" dirty="0">
                <a:effectLst/>
              </a:rPr>
              <a:t>, </a:t>
            </a:r>
            <a:r>
              <a:rPr lang="en-US" sz="800" dirty="0"/>
              <a:t>and post-traumatic stress disorder (PTSD). </a:t>
            </a:r>
          </a:p>
          <a:p>
            <a:endParaRPr lang="en-US" sz="800" i="1" dirty="0"/>
          </a:p>
          <a:p>
            <a:r>
              <a:rPr lang="en-US" sz="800" i="1" dirty="0"/>
              <a:t>What helps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Keep an eye on yourself and your co-workers.</a:t>
            </a:r>
          </a:p>
          <a:p>
            <a:r>
              <a:rPr lang="en-US" sz="800" dirty="0"/>
              <a:t>A risk analysis/self-scan for sensitivity to post traumatic stress could be advised (if available) so FRs know more about their possible reactions</a:t>
            </a:r>
          </a:p>
          <a:p>
            <a:r>
              <a:rPr lang="en-US" sz="800" dirty="0"/>
              <a:t>Inform and talk to relatives, co-workers, managers</a:t>
            </a:r>
          </a:p>
          <a:p>
            <a:r>
              <a:rPr lang="en-US" sz="800" dirty="0"/>
              <a:t>Seek professional help at an early stage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i="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0" i="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dirty="0"/>
          </a:p>
        </p:txBody>
      </p:sp>
      <p:sp>
        <p:nvSpPr>
          <p:cNvPr id="4" name="Tijdelijke aanduiding voor dianummer 3"/>
          <p:cNvSpPr>
            <a:spLocks noGrp="1"/>
          </p:cNvSpPr>
          <p:nvPr>
            <p:ph type="sldNum" sz="quarter" idx="5"/>
          </p:nvPr>
        </p:nvSpPr>
        <p:spPr/>
        <p:txBody>
          <a:bodyPr/>
          <a:lstStyle/>
          <a:p>
            <a:fld id="{23400843-2E66-45FF-B622-9F1FD83CC21D}" type="slidenum">
              <a:rPr lang="nl-NL" smtClean="0"/>
              <a:t>9</a:t>
            </a:fld>
            <a:endParaRPr lang="nl-NL"/>
          </a:p>
        </p:txBody>
      </p:sp>
    </p:spTree>
    <p:extLst>
      <p:ext uri="{BB962C8B-B14F-4D97-AF65-F5344CB8AC3E}">
        <p14:creationId xmlns:p14="http://schemas.microsoft.com/office/powerpoint/2010/main" val="28918288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BCFD1-C71A-470A-9B0C-4033D1A9A807}"/>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6F9275F5-47A6-4C18-8AD8-61F73CC3C39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973EFFC5-C819-4694-B335-5F774F1F96E4}"/>
              </a:ext>
            </a:extLst>
          </p:cNvPr>
          <p:cNvSpPr>
            <a:spLocks noGrp="1"/>
          </p:cNvSpPr>
          <p:nvPr>
            <p:ph type="dt" sz="half" idx="10"/>
          </p:nvPr>
        </p:nvSpPr>
        <p:spPr/>
        <p:txBody>
          <a:bodyPr/>
          <a:lstStyle/>
          <a:p>
            <a:endParaRPr lang="nl-NL"/>
          </a:p>
        </p:txBody>
      </p:sp>
      <p:sp>
        <p:nvSpPr>
          <p:cNvPr id="5" name="Footer Placeholder 4">
            <a:extLst>
              <a:ext uri="{FF2B5EF4-FFF2-40B4-BE49-F238E27FC236}">
                <a16:creationId xmlns:a16="http://schemas.microsoft.com/office/drawing/2014/main" id="{5C77891A-90CA-4BD0-A89B-2435E6BEB7E6}"/>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EFBAB085-526E-4DF1-9C50-7FD918F74649}"/>
              </a:ext>
            </a:extLst>
          </p:cNvPr>
          <p:cNvSpPr>
            <a:spLocks noGrp="1"/>
          </p:cNvSpPr>
          <p:nvPr>
            <p:ph type="sldNum" sz="quarter" idx="12"/>
          </p:nvPr>
        </p:nvSpPr>
        <p:spPr/>
        <p:txBody>
          <a:bodyPr/>
          <a:lstStyle/>
          <a:p>
            <a:fld id="{82F39127-CD57-4345-A771-0896B37E2639}" type="slidenum">
              <a:rPr lang="nl-NL" smtClean="0"/>
              <a:t>‹#›</a:t>
            </a:fld>
            <a:endParaRPr lang="nl-NL"/>
          </a:p>
        </p:txBody>
      </p:sp>
    </p:spTree>
    <p:extLst>
      <p:ext uri="{BB962C8B-B14F-4D97-AF65-F5344CB8AC3E}">
        <p14:creationId xmlns:p14="http://schemas.microsoft.com/office/powerpoint/2010/main" val="3749446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p:nvPr>
        </p:nvSpPr>
        <p:spPr>
          <a:xfrm>
            <a:off x="766763" y="3429000"/>
            <a:ext cx="4872037" cy="26289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p:nvPr>
        </p:nvSpPr>
        <p:spPr>
          <a:xfrm>
            <a:off x="6569814" y="3429000"/>
            <a:ext cx="4872037" cy="26289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p:nvPr>
        </p:nvSpPr>
        <p:spPr>
          <a:xfrm>
            <a:off x="766762" y="1786072"/>
            <a:ext cx="10658475" cy="430199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p:nvPr>
        </p:nvSpPr>
        <p:spPr>
          <a:xfrm>
            <a:off x="6544414" y="2463800"/>
            <a:ext cx="4872037" cy="35941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p:nvPr>
        </p:nvSpPr>
        <p:spPr>
          <a:xfrm>
            <a:off x="766762" y="1469037"/>
            <a:ext cx="5329237" cy="458886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806211"/>
            <a:ext cx="10515600" cy="884477"/>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694" r:id="rId5"/>
    <p:sldLayoutId id="2147483670" r:id="rId6"/>
    <p:sldLayoutId id="2147483671" r:id="rId7"/>
    <p:sldLayoutId id="2147483667" r:id="rId8"/>
    <p:sldLayoutId id="2147483665" r:id="rId9"/>
    <p:sldLayoutId id="2147483685" r:id="rId10"/>
    <p:sldLayoutId id="2147483697" r:id="rId11"/>
    <p:sldLayoutId id="2147483698" r:id="rId12"/>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5.sv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90550" y="5767054"/>
            <a:ext cx="10953749" cy="556425"/>
          </a:xfrm>
        </p:spPr>
        <p:txBody>
          <a:bodyPr/>
          <a:lstStyle/>
          <a:p>
            <a:r>
              <a:rPr lang="en-GB" dirty="0">
                <a:effectLst/>
                <a:latin typeface="Calibri" panose="020F0502020204030204" pitchFamily="34" charset="0"/>
                <a:ea typeface="Times New Roman" panose="02020603050405020304" pitchFamily="18" charset="0"/>
              </a:rPr>
              <a:t>3.1.2 Social, psychological &amp; ethical issues (e.g. moral issues, rescue victims versus own risks, isolation/separation of possible contaminated people, child-parent separation, aftercare)</a:t>
            </a:r>
            <a:endParaRPr lang="en-US" dirty="0"/>
          </a:p>
        </p:txBody>
      </p:sp>
      <p:sp>
        <p:nvSpPr>
          <p:cNvPr id="3" name="Title 2"/>
          <p:cNvSpPr>
            <a:spLocks noGrp="1"/>
          </p:cNvSpPr>
          <p:nvPr>
            <p:ph type="title"/>
          </p:nvPr>
        </p:nvSpPr>
        <p:spPr>
          <a:xfrm>
            <a:off x="0" y="3948020"/>
            <a:ext cx="12192000" cy="909730"/>
          </a:xfrm>
        </p:spPr>
        <p:txBody>
          <a:bodyPr>
            <a:normAutofit fontScale="90000"/>
          </a:bodyPr>
          <a:lstStyle/>
          <a:p>
            <a:r>
              <a:rPr lang="en-US" dirty="0"/>
              <a:t>Module 3 CBRN Extras</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Further reading</a:t>
            </a:r>
            <a:endParaRPr lang="en-US" dirty="0"/>
          </a:p>
        </p:txBody>
      </p:sp>
      <p:sp>
        <p:nvSpPr>
          <p:cNvPr id="3" name="Text Placeholder 2"/>
          <p:cNvSpPr>
            <a:spLocks noGrp="1"/>
          </p:cNvSpPr>
          <p:nvPr>
            <p:ph type="body" sz="quarter" idx="15"/>
          </p:nvPr>
        </p:nvSpPr>
        <p:spPr/>
        <p:txBody>
          <a:bodyPr/>
          <a:lstStyle/>
          <a:p>
            <a:pPr marL="342900" indent="-342900"/>
            <a:r>
              <a:rPr lang="en-US" dirty="0"/>
              <a:t>Casualty Decontamination Guidance and Psychosocial Aspects of CBRN Incident Management: A Review and Synthesis. Carter et al., </a:t>
            </a:r>
            <a:r>
              <a:rPr lang="en-US" dirty="0" err="1"/>
              <a:t>PLoS</a:t>
            </a:r>
            <a:r>
              <a:rPr lang="en-US" dirty="0"/>
              <a:t> 2016</a:t>
            </a:r>
          </a:p>
          <a:p>
            <a:pPr marL="342900" indent="-342900"/>
            <a:r>
              <a:rPr lang="en-US" dirty="0"/>
              <a:t>Emergency responders' experiences of and expectations regarding decontamination. Carter et al., Int. J. of Emergency Services, 2014 </a:t>
            </a:r>
          </a:p>
          <a:p>
            <a:pPr marL="342900" indent="-342900"/>
            <a:r>
              <a:rPr lang="en-US" dirty="0"/>
              <a:t>Mass Casualty Decontamination for Chemical Incidents: Research Outcomes and Future Priorities. Collins et al.,  Int. J. of Environmental Research and Public Health. 2021</a:t>
            </a:r>
          </a:p>
          <a:p>
            <a:pPr marL="342900" indent="-342900"/>
            <a:r>
              <a:rPr lang="en-US" dirty="0"/>
              <a:t>Understanding collective flight responses to (mis)perceived hostile threats: A systematic review of ten years of false alarms in crowded spaces. Barr et al., 2021</a:t>
            </a:r>
          </a:p>
        </p:txBody>
      </p:sp>
      <p:sp>
        <p:nvSpPr>
          <p:cNvPr id="5" name="Footer Placeholder 5">
            <a:extLst>
              <a:ext uri="{FF2B5EF4-FFF2-40B4-BE49-F238E27FC236}">
                <a16:creationId xmlns:a16="http://schemas.microsoft.com/office/drawing/2014/main" id="{A0BFA1D2-7E61-491B-AC22-973DB1C401E4}"/>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9685155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800099"/>
            <a:ext cx="6502717" cy="558801"/>
          </a:xfrm>
        </p:spPr>
        <p:txBody>
          <a:bodyPr/>
          <a:lstStyle/>
          <a:p>
            <a:r>
              <a:rPr lang="da-DK" dirty="0"/>
              <a:t>What is a moral dilemma?</a:t>
            </a:r>
            <a:endParaRPr lang="en-US" dirty="0"/>
          </a:p>
        </p:txBody>
      </p:sp>
      <p:graphicFrame>
        <p:nvGraphicFramePr>
          <p:cNvPr id="8" name="Chart Placeholder 7"/>
          <p:cNvGraphicFramePr>
            <a:graphicFrameLocks noGrp="1"/>
          </p:cNvGraphicFramePr>
          <p:nvPr>
            <p:ph type="chart" sz="quarter" idx="15"/>
            <p:extLst>
              <p:ext uri="{D42A27DB-BD31-4B8C-83A1-F6EECF244321}">
                <p14:modId xmlns:p14="http://schemas.microsoft.com/office/powerpoint/2010/main" val="3812020571"/>
              </p:ext>
            </p:extLst>
          </p:nvPr>
        </p:nvGraphicFramePr>
        <p:xfrm>
          <a:off x="6553200" y="800101"/>
          <a:ext cx="4872038" cy="525780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 Placeholder 3"/>
          <p:cNvSpPr>
            <a:spLocks noGrp="1"/>
          </p:cNvSpPr>
          <p:nvPr>
            <p:ph type="body" sz="quarter" idx="16"/>
          </p:nvPr>
        </p:nvSpPr>
        <p:spPr/>
        <p:txBody>
          <a:bodyPr/>
          <a:lstStyle/>
          <a:p>
            <a:r>
              <a:rPr lang="en-US" dirty="0"/>
              <a:t>A situation in which there is a choice to be made between two or more options </a:t>
            </a:r>
          </a:p>
          <a:p>
            <a:r>
              <a:rPr lang="en-US" dirty="0"/>
              <a:t>No matter what choice is made</a:t>
            </a:r>
          </a:p>
          <a:p>
            <a:pPr lvl="1"/>
            <a:r>
              <a:rPr lang="en-US" dirty="0"/>
              <a:t>it will not resolve the situation acceptably for all involved</a:t>
            </a:r>
          </a:p>
          <a:p>
            <a:pPr lvl="1"/>
            <a:r>
              <a:rPr lang="en-US" dirty="0"/>
              <a:t>at some point it will bring a negative result based on society and personal guidelines</a:t>
            </a:r>
          </a:p>
        </p:txBody>
      </p:sp>
      <p:sp>
        <p:nvSpPr>
          <p:cNvPr id="11" name="Slide Number Placeholder 5">
            <a:extLst>
              <a:ext uri="{FF2B5EF4-FFF2-40B4-BE49-F238E27FC236}">
                <a16:creationId xmlns:a16="http://schemas.microsoft.com/office/drawing/2014/main" id="{3948E03A-4DA5-4CBD-A425-9DD32959D8BB}"/>
              </a:ext>
            </a:extLst>
          </p:cNvPr>
          <p:cNvSpPr txBox="1">
            <a:spLocks/>
          </p:cNvSpPr>
          <p:nvPr/>
        </p:nvSpPr>
        <p:spPr>
          <a:xfrm>
            <a:off x="8980433" y="6479665"/>
            <a:ext cx="2743200" cy="14317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2F39127-CD57-4345-A771-0896B37E2639}" type="slidenum">
              <a:rPr lang="nl-NL" sz="1000" b="1" smtClean="0"/>
              <a:pPr algn="r"/>
              <a:t>11</a:t>
            </a:fld>
            <a:endParaRPr lang="nl-NL" sz="1000" b="1" dirty="0"/>
          </a:p>
        </p:txBody>
      </p:sp>
      <p:sp>
        <p:nvSpPr>
          <p:cNvPr id="9" name="Footer Placeholder 5">
            <a:extLst>
              <a:ext uri="{FF2B5EF4-FFF2-40B4-BE49-F238E27FC236}">
                <a16:creationId xmlns:a16="http://schemas.microsoft.com/office/drawing/2014/main" id="{18800258-4AB1-4200-B490-D627B99CCD06}"/>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82731904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762" y="800099"/>
            <a:ext cx="6502717" cy="558801"/>
          </a:xfrm>
        </p:spPr>
        <p:txBody>
          <a:bodyPr/>
          <a:lstStyle/>
          <a:p>
            <a:r>
              <a:rPr lang="da-DK" dirty="0"/>
              <a:t>What is a moral dilemma?</a:t>
            </a:r>
            <a:endParaRPr lang="en-US" dirty="0"/>
          </a:p>
        </p:txBody>
      </p:sp>
      <p:pic>
        <p:nvPicPr>
          <p:cNvPr id="7" name="Picture 6">
            <a:extLst>
              <a:ext uri="{FF2B5EF4-FFF2-40B4-BE49-F238E27FC236}">
                <a16:creationId xmlns:a16="http://schemas.microsoft.com/office/drawing/2014/main" id="{DA331DF4-05EE-476B-81E6-AD904328FDC4}"/>
              </a:ext>
            </a:extLst>
          </p:cNvPr>
          <p:cNvPicPr>
            <a:picLocks noChangeAspect="1"/>
          </p:cNvPicPr>
          <p:nvPr/>
        </p:nvPicPr>
        <p:blipFill rotWithShape="1">
          <a:blip r:embed="rId3"/>
          <a:srcRect b="3091"/>
          <a:stretch/>
        </p:blipFill>
        <p:spPr>
          <a:xfrm>
            <a:off x="6308341" y="1689496"/>
            <a:ext cx="5658508" cy="4147945"/>
          </a:xfrm>
          <a:prstGeom prst="rect">
            <a:avLst/>
          </a:prstGeom>
        </p:spPr>
      </p:pic>
      <p:sp>
        <p:nvSpPr>
          <p:cNvPr id="6" name="Text Placeholder 5">
            <a:extLst>
              <a:ext uri="{FF2B5EF4-FFF2-40B4-BE49-F238E27FC236}">
                <a16:creationId xmlns:a16="http://schemas.microsoft.com/office/drawing/2014/main" id="{C7D4BD99-8F3C-48FF-969B-74BE725E4D4C}"/>
              </a:ext>
            </a:extLst>
          </p:cNvPr>
          <p:cNvSpPr>
            <a:spLocks noGrp="1"/>
          </p:cNvSpPr>
          <p:nvPr>
            <p:ph type="body" sz="quarter" idx="16"/>
          </p:nvPr>
        </p:nvSpPr>
        <p:spPr/>
        <p:txBody>
          <a:bodyPr/>
          <a:lstStyle/>
          <a:p>
            <a:r>
              <a:rPr lang="en-US" dirty="0"/>
              <a:t>A situation in which there is a choice to be made between two or more options </a:t>
            </a:r>
          </a:p>
          <a:p>
            <a:r>
              <a:rPr lang="en-US" dirty="0"/>
              <a:t>No matter what choice is made</a:t>
            </a:r>
          </a:p>
          <a:p>
            <a:pPr lvl="1"/>
            <a:r>
              <a:rPr lang="en-US" dirty="0"/>
              <a:t>it will not resolve the situation acceptable for all involved</a:t>
            </a:r>
          </a:p>
          <a:p>
            <a:pPr lvl="1"/>
            <a:r>
              <a:rPr lang="en-US" dirty="0"/>
              <a:t>at some point it will bring a negative result based on society and personal guidelines</a:t>
            </a:r>
          </a:p>
          <a:p>
            <a:endParaRPr lang="nl-NL" dirty="0"/>
          </a:p>
        </p:txBody>
      </p:sp>
      <p:sp>
        <p:nvSpPr>
          <p:cNvPr id="8" name="Slide Number Placeholder 5">
            <a:extLst>
              <a:ext uri="{FF2B5EF4-FFF2-40B4-BE49-F238E27FC236}">
                <a16:creationId xmlns:a16="http://schemas.microsoft.com/office/drawing/2014/main" id="{BEDCEBC4-EA4C-41E0-BA45-7C35CCAC8BE8}"/>
              </a:ext>
            </a:extLst>
          </p:cNvPr>
          <p:cNvSpPr txBox="1">
            <a:spLocks/>
          </p:cNvSpPr>
          <p:nvPr/>
        </p:nvSpPr>
        <p:spPr>
          <a:xfrm>
            <a:off x="8980433" y="6479665"/>
            <a:ext cx="2743200" cy="14317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2F39127-CD57-4345-A771-0896B37E2639}" type="slidenum">
              <a:rPr lang="nl-NL" sz="1000" b="1" smtClean="0"/>
              <a:pPr algn="r"/>
              <a:t>12</a:t>
            </a:fld>
            <a:endParaRPr lang="nl-NL" sz="1000" b="1" dirty="0"/>
          </a:p>
        </p:txBody>
      </p:sp>
      <p:pic>
        <p:nvPicPr>
          <p:cNvPr id="10" name="Graphic 9" descr="Flag">
            <a:extLst>
              <a:ext uri="{FF2B5EF4-FFF2-40B4-BE49-F238E27FC236}">
                <a16:creationId xmlns:a16="http://schemas.microsoft.com/office/drawing/2014/main" id="{6A5C4231-725B-4A7A-82BB-2D17ACB881C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968037" y="312736"/>
            <a:ext cx="914400" cy="914400"/>
          </a:xfrm>
          <a:prstGeom prst="rect">
            <a:avLst/>
          </a:prstGeom>
        </p:spPr>
      </p:pic>
      <p:sp>
        <p:nvSpPr>
          <p:cNvPr id="11" name="Footer Placeholder 5">
            <a:extLst>
              <a:ext uri="{FF2B5EF4-FFF2-40B4-BE49-F238E27FC236}">
                <a16:creationId xmlns:a16="http://schemas.microsoft.com/office/drawing/2014/main" id="{AFBC245D-57D7-4BE1-BBC4-C3BAE129787D}"/>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40030322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The Seven Fundamental Principles of IRCRC </a:t>
            </a:r>
            <a:endParaRPr lang="en-US" dirty="0"/>
          </a:p>
        </p:txBody>
      </p:sp>
      <p:sp>
        <p:nvSpPr>
          <p:cNvPr id="3" name="Text Placeholder 2"/>
          <p:cNvSpPr>
            <a:spLocks noGrp="1"/>
          </p:cNvSpPr>
          <p:nvPr>
            <p:ph type="body" sz="quarter" idx="15"/>
          </p:nvPr>
        </p:nvSpPr>
        <p:spPr>
          <a:xfrm>
            <a:off x="766763" y="1786072"/>
            <a:ext cx="7206164" cy="4301992"/>
          </a:xfrm>
        </p:spPr>
        <p:txBody>
          <a:bodyPr/>
          <a:lstStyle/>
          <a:p>
            <a:pPr marL="342900" indent="-342900"/>
            <a:r>
              <a:rPr lang="en-US" altLang="nl-NL" dirty="0">
                <a:solidFill>
                  <a:srgbClr val="474747"/>
                </a:solidFill>
              </a:rPr>
              <a:t>Humanity:  "... to prevent and alleviate human suffering wherever it may be found. "  </a:t>
            </a:r>
          </a:p>
          <a:p>
            <a:pPr marL="342900" indent="-342900"/>
            <a:r>
              <a:rPr lang="en-GB" altLang="nl-NL" dirty="0">
                <a:solidFill>
                  <a:srgbClr val="474747"/>
                </a:solidFill>
              </a:rPr>
              <a:t>Impartiality: "It makes no discrimination ... It endeavours to relieve the suffering of individuals, being guided solely by their needs ...."</a:t>
            </a:r>
            <a:endParaRPr lang="en-GB" dirty="0"/>
          </a:p>
          <a:p>
            <a:pPr marL="342900" indent="-342900"/>
            <a:endParaRPr lang="en-US" altLang="nl-NL" dirty="0">
              <a:solidFill>
                <a:srgbClr val="474747"/>
              </a:solidFill>
            </a:endParaRPr>
          </a:p>
        </p:txBody>
      </p:sp>
      <p:pic>
        <p:nvPicPr>
          <p:cNvPr id="8" name="Picture 7">
            <a:extLst>
              <a:ext uri="{FF2B5EF4-FFF2-40B4-BE49-F238E27FC236}">
                <a16:creationId xmlns:a16="http://schemas.microsoft.com/office/drawing/2014/main" id="{58A6B556-AB3B-4CFA-A90E-4D397DB626A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6482" y="1786072"/>
            <a:ext cx="2573247" cy="1929935"/>
          </a:xfrm>
          <a:prstGeom prst="rect">
            <a:avLst/>
          </a:prstGeom>
        </p:spPr>
      </p:pic>
      <p:sp>
        <p:nvSpPr>
          <p:cNvPr id="5" name="TextBox 4">
            <a:extLst>
              <a:ext uri="{FF2B5EF4-FFF2-40B4-BE49-F238E27FC236}">
                <a16:creationId xmlns:a16="http://schemas.microsoft.com/office/drawing/2014/main" id="{478A1830-B92E-4620-9780-DDE28A8894E4}"/>
              </a:ext>
            </a:extLst>
          </p:cNvPr>
          <p:cNvSpPr txBox="1"/>
          <p:nvPr/>
        </p:nvSpPr>
        <p:spPr>
          <a:xfrm>
            <a:off x="8276482" y="3716007"/>
            <a:ext cx="2512676" cy="2677656"/>
          </a:xfrm>
          <a:prstGeom prst="rect">
            <a:avLst/>
          </a:prstGeom>
          <a:noFill/>
        </p:spPr>
        <p:txBody>
          <a:bodyPr wrap="none" rtlCol="0">
            <a:spAutoFit/>
          </a:bodyPr>
          <a:lstStyle/>
          <a:p>
            <a:pPr marL="342900" indent="-342900" algn="ctr"/>
            <a:r>
              <a:rPr lang="en-US" altLang="nl-NL" sz="2400" dirty="0">
                <a:solidFill>
                  <a:srgbClr val="474747"/>
                </a:solidFill>
              </a:rPr>
              <a:t>Humanity</a:t>
            </a:r>
          </a:p>
          <a:p>
            <a:pPr marL="342900" indent="-342900" algn="ctr"/>
            <a:r>
              <a:rPr lang="en-US" altLang="nl-NL" sz="2400" dirty="0">
                <a:solidFill>
                  <a:srgbClr val="474747"/>
                </a:solidFill>
              </a:rPr>
              <a:t>Impartiality</a:t>
            </a:r>
          </a:p>
          <a:p>
            <a:pPr marL="342900" indent="-342900" algn="ctr"/>
            <a:r>
              <a:rPr lang="en-US" altLang="nl-NL" sz="2400" dirty="0">
                <a:solidFill>
                  <a:srgbClr val="474747"/>
                </a:solidFill>
              </a:rPr>
              <a:t>Neutrality</a:t>
            </a:r>
          </a:p>
          <a:p>
            <a:pPr marL="342900" indent="-342900" algn="ctr"/>
            <a:r>
              <a:rPr lang="en-US" altLang="nl-NL" sz="2400" dirty="0">
                <a:solidFill>
                  <a:srgbClr val="474747"/>
                </a:solidFill>
              </a:rPr>
              <a:t>Independence</a:t>
            </a:r>
          </a:p>
          <a:p>
            <a:pPr marL="342900" indent="-342900" algn="ctr"/>
            <a:r>
              <a:rPr lang="en-US" altLang="nl-NL" sz="2400" dirty="0">
                <a:solidFill>
                  <a:srgbClr val="474747"/>
                </a:solidFill>
              </a:rPr>
              <a:t>Voluntary service</a:t>
            </a:r>
          </a:p>
          <a:p>
            <a:pPr marL="342900" indent="-342900" algn="ctr"/>
            <a:r>
              <a:rPr lang="en-US" altLang="nl-NL" sz="2400" dirty="0">
                <a:solidFill>
                  <a:srgbClr val="474747"/>
                </a:solidFill>
              </a:rPr>
              <a:t>Unity</a:t>
            </a:r>
          </a:p>
          <a:p>
            <a:pPr marL="342900" indent="-342900" algn="ctr"/>
            <a:r>
              <a:rPr lang="en-US" altLang="nl-NL" sz="2400" dirty="0">
                <a:solidFill>
                  <a:srgbClr val="474747"/>
                </a:solidFill>
              </a:rPr>
              <a:t>Universality</a:t>
            </a:r>
            <a:endParaRPr lang="en-US" dirty="0"/>
          </a:p>
        </p:txBody>
      </p:sp>
      <p:sp>
        <p:nvSpPr>
          <p:cNvPr id="7" name="Slide Number Placeholder 5">
            <a:extLst>
              <a:ext uri="{FF2B5EF4-FFF2-40B4-BE49-F238E27FC236}">
                <a16:creationId xmlns:a16="http://schemas.microsoft.com/office/drawing/2014/main" id="{0D75ED00-583C-43AF-8319-F5609CF78356}"/>
              </a:ext>
            </a:extLst>
          </p:cNvPr>
          <p:cNvSpPr txBox="1">
            <a:spLocks/>
          </p:cNvSpPr>
          <p:nvPr/>
        </p:nvSpPr>
        <p:spPr>
          <a:xfrm>
            <a:off x="8980433" y="6479665"/>
            <a:ext cx="2743200" cy="14317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2F39127-CD57-4345-A771-0896B37E2639}" type="slidenum">
              <a:rPr lang="nl-NL" sz="1000" b="1" smtClean="0"/>
              <a:pPr algn="r"/>
              <a:t>13</a:t>
            </a:fld>
            <a:endParaRPr lang="nl-NL" sz="1000" b="1" dirty="0"/>
          </a:p>
        </p:txBody>
      </p:sp>
      <p:sp>
        <p:nvSpPr>
          <p:cNvPr id="10" name="Footer Placeholder 5">
            <a:extLst>
              <a:ext uri="{FF2B5EF4-FFF2-40B4-BE49-F238E27FC236}">
                <a16:creationId xmlns:a16="http://schemas.microsoft.com/office/drawing/2014/main" id="{F89BD80B-D422-4F39-A235-E34854898C42}"/>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1766229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The Seven Fundamental Principles of IRCRC </a:t>
            </a:r>
            <a:endParaRPr lang="en-US" dirty="0"/>
          </a:p>
        </p:txBody>
      </p:sp>
      <p:sp>
        <p:nvSpPr>
          <p:cNvPr id="3" name="Text Placeholder 2"/>
          <p:cNvSpPr>
            <a:spLocks noGrp="1"/>
          </p:cNvSpPr>
          <p:nvPr>
            <p:ph type="body" sz="quarter" idx="15"/>
          </p:nvPr>
        </p:nvSpPr>
        <p:spPr>
          <a:xfrm>
            <a:off x="766763" y="1786072"/>
            <a:ext cx="7206164" cy="4301992"/>
          </a:xfrm>
        </p:spPr>
        <p:txBody>
          <a:bodyPr/>
          <a:lstStyle/>
          <a:p>
            <a:pPr marL="342900" indent="-342900"/>
            <a:r>
              <a:rPr lang="en-US" altLang="nl-NL" dirty="0">
                <a:solidFill>
                  <a:srgbClr val="474747"/>
                </a:solidFill>
              </a:rPr>
              <a:t>Humanity:  "... to prevent and alleviate human suffering wherever it may be found. "  </a:t>
            </a:r>
          </a:p>
          <a:p>
            <a:pPr marL="342900" indent="-342900"/>
            <a:r>
              <a:rPr lang="en-GB" altLang="nl-NL" dirty="0">
                <a:solidFill>
                  <a:srgbClr val="474747"/>
                </a:solidFill>
              </a:rPr>
              <a:t>Impartiality: "It makes no discrimination ... It endeavours to relieve the suffering of individuals, being guided solely by their needs ...."</a:t>
            </a:r>
            <a:endParaRPr lang="en-GB" dirty="0"/>
          </a:p>
          <a:p>
            <a:pPr marL="342900" indent="-342900"/>
            <a:endParaRPr lang="en-US" altLang="nl-NL" dirty="0">
              <a:solidFill>
                <a:srgbClr val="474747"/>
              </a:solidFill>
            </a:endParaRPr>
          </a:p>
        </p:txBody>
      </p:sp>
      <p:sp>
        <p:nvSpPr>
          <p:cNvPr id="10" name="Arrow: Right 9">
            <a:extLst>
              <a:ext uri="{FF2B5EF4-FFF2-40B4-BE49-F238E27FC236}">
                <a16:creationId xmlns:a16="http://schemas.microsoft.com/office/drawing/2014/main" id="{F67C5D06-69DD-4B20-A563-208C9EE930AF}"/>
              </a:ext>
            </a:extLst>
          </p:cNvPr>
          <p:cNvSpPr/>
          <p:nvPr/>
        </p:nvSpPr>
        <p:spPr>
          <a:xfrm>
            <a:off x="1205477" y="4636269"/>
            <a:ext cx="648437" cy="4876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DC9334DC-4B60-4296-B1BD-95088463F02C}"/>
              </a:ext>
            </a:extLst>
          </p:cNvPr>
          <p:cNvSpPr txBox="1"/>
          <p:nvPr/>
        </p:nvSpPr>
        <p:spPr>
          <a:xfrm>
            <a:off x="1956311" y="4636269"/>
            <a:ext cx="9030212" cy="461665"/>
          </a:xfrm>
          <a:prstGeom prst="rect">
            <a:avLst/>
          </a:prstGeom>
          <a:noFill/>
        </p:spPr>
        <p:txBody>
          <a:bodyPr wrap="square" rtlCol="0">
            <a:spAutoFit/>
          </a:bodyPr>
          <a:lstStyle/>
          <a:p>
            <a:r>
              <a:rPr lang="en-US" sz="2400" dirty="0"/>
              <a:t>Terrorists have the same decontamination priority as their victims</a:t>
            </a:r>
          </a:p>
        </p:txBody>
      </p:sp>
      <p:pic>
        <p:nvPicPr>
          <p:cNvPr id="9" name="Picture 8">
            <a:extLst>
              <a:ext uri="{FF2B5EF4-FFF2-40B4-BE49-F238E27FC236}">
                <a16:creationId xmlns:a16="http://schemas.microsoft.com/office/drawing/2014/main" id="{619D4267-F940-4758-A36B-E208FA278D4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6482" y="1786072"/>
            <a:ext cx="2573247" cy="1929935"/>
          </a:xfrm>
          <a:prstGeom prst="rect">
            <a:avLst/>
          </a:prstGeom>
        </p:spPr>
      </p:pic>
      <p:sp>
        <p:nvSpPr>
          <p:cNvPr id="12" name="Footer Placeholder 5">
            <a:extLst>
              <a:ext uri="{FF2B5EF4-FFF2-40B4-BE49-F238E27FC236}">
                <a16:creationId xmlns:a16="http://schemas.microsoft.com/office/drawing/2014/main" id="{C02B2308-3568-4188-AC9F-7DEEB1F01C5B}"/>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
        <p:nvSpPr>
          <p:cNvPr id="8" name="Slide Number Placeholder 5">
            <a:extLst>
              <a:ext uri="{FF2B5EF4-FFF2-40B4-BE49-F238E27FC236}">
                <a16:creationId xmlns:a16="http://schemas.microsoft.com/office/drawing/2014/main" id="{35BC3A44-484D-48E0-B986-184EA3F87761}"/>
              </a:ext>
            </a:extLst>
          </p:cNvPr>
          <p:cNvSpPr txBox="1">
            <a:spLocks/>
          </p:cNvSpPr>
          <p:nvPr/>
        </p:nvSpPr>
        <p:spPr>
          <a:xfrm>
            <a:off x="8980433" y="6479665"/>
            <a:ext cx="2743200" cy="143176"/>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82F39127-CD57-4345-A771-0896B37E2639}" type="slidenum">
              <a:rPr lang="nl-NL" sz="1000" b="1" smtClean="0"/>
              <a:pPr algn="r"/>
              <a:t>14</a:t>
            </a:fld>
            <a:endParaRPr lang="nl-NL" sz="1000" b="1" dirty="0"/>
          </a:p>
        </p:txBody>
      </p:sp>
    </p:spTree>
    <p:extLst>
      <p:ext uri="{BB962C8B-B14F-4D97-AF65-F5344CB8AC3E}">
        <p14:creationId xmlns:p14="http://schemas.microsoft.com/office/powerpoint/2010/main" val="27163854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p:txBody>
          <a:bodyPr/>
          <a:lstStyle/>
          <a:p>
            <a:pPr marL="342900" indent="-342900"/>
            <a:r>
              <a:rPr lang="en-US" dirty="0"/>
              <a:t>As a FR you can find yourself entangled in situations where you have to act in a way that does not match your own opinion on what is right and good Know your viewpoint</a:t>
            </a:r>
          </a:p>
          <a:p>
            <a:pPr marL="342900" indent="-342900"/>
            <a:r>
              <a:rPr lang="en-GB" dirty="0"/>
              <a:t>Victims of an incident benefit from </a:t>
            </a:r>
            <a:r>
              <a:rPr lang="en-GB" i="1" dirty="0"/>
              <a:t>doing </a:t>
            </a:r>
            <a:r>
              <a:rPr lang="en-GB" dirty="0"/>
              <a:t>something to improve their own situation after their initial goals and actions</a:t>
            </a:r>
            <a:endParaRPr lang="en-US" dirty="0"/>
          </a:p>
        </p:txBody>
      </p:sp>
      <p:sp>
        <p:nvSpPr>
          <p:cNvPr id="5" name="Footer Placeholder 5">
            <a:extLst>
              <a:ext uri="{FF2B5EF4-FFF2-40B4-BE49-F238E27FC236}">
                <a16:creationId xmlns:a16="http://schemas.microsoft.com/office/drawing/2014/main" id="{92D0F0B9-4BDC-4AC6-865A-AF9FB6C8A898}"/>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22917941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16</a:t>
            </a:fld>
            <a:endParaRPr lang="en-BE"/>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11" name="Footer Placeholder 5">
            <a:extLst>
              <a:ext uri="{FF2B5EF4-FFF2-40B4-BE49-F238E27FC236}">
                <a16:creationId xmlns:a16="http://schemas.microsoft.com/office/drawing/2014/main" id="{B1C34857-0D0B-461B-8395-C04AF42432EC}"/>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90550" y="5139525"/>
            <a:ext cx="10953749" cy="909730"/>
          </a:xfrm>
        </p:spPr>
        <p:txBody>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US" sz="2800" b="0" kern="1200" dirty="0">
                <a:solidFill>
                  <a:schemeClr val="tx1"/>
                </a:solidFill>
                <a:effectLst/>
                <a:latin typeface="+mn-lt"/>
                <a:ea typeface="+mn-ea"/>
                <a:cs typeface="+mn-cs"/>
              </a:rPr>
              <a:t>To </a:t>
            </a:r>
            <a:r>
              <a:rPr lang="en-US" sz="2800" b="0" u="sng" kern="1200" dirty="0">
                <a:solidFill>
                  <a:schemeClr val="tx1"/>
                </a:solidFill>
                <a:effectLst/>
                <a:latin typeface="+mn-lt"/>
                <a:ea typeface="+mn-ea"/>
                <a:cs typeface="+mn-cs"/>
              </a:rPr>
              <a:t>describe </a:t>
            </a:r>
            <a:r>
              <a:rPr lang="en-US" sz="2800" b="0" kern="1200" dirty="0">
                <a:solidFill>
                  <a:schemeClr val="tx1"/>
                </a:solidFill>
                <a:effectLst/>
                <a:latin typeface="+mn-lt"/>
                <a:ea typeface="+mn-ea"/>
                <a:cs typeface="+mn-cs"/>
              </a:rPr>
              <a:t>historical, ethical, sociological and scientific aspects of CBRN</a:t>
            </a:r>
          </a:p>
        </p:txBody>
      </p:sp>
      <p:sp>
        <p:nvSpPr>
          <p:cNvPr id="3" name="Title 2"/>
          <p:cNvSpPr>
            <a:spLocks noGrp="1"/>
          </p:cNvSpPr>
          <p:nvPr>
            <p:ph type="title"/>
          </p:nvPr>
        </p:nvSpPr>
        <p:spPr>
          <a:xfrm>
            <a:off x="0" y="3948020"/>
            <a:ext cx="12192000" cy="909730"/>
          </a:xfrm>
        </p:spPr>
        <p:txBody>
          <a:bodyPr>
            <a:normAutofit fontScale="90000"/>
          </a:bodyPr>
          <a:lstStyle/>
          <a:p>
            <a:r>
              <a:rPr lang="en-US" sz="4400" dirty="0"/>
              <a:t>Learning objective</a:t>
            </a:r>
            <a:r>
              <a:rPr lang="en-US" dirty="0"/>
              <a:t> </a:t>
            </a:r>
          </a:p>
        </p:txBody>
      </p:sp>
    </p:spTree>
    <p:extLst>
      <p:ext uri="{BB962C8B-B14F-4D97-AF65-F5344CB8AC3E}">
        <p14:creationId xmlns:p14="http://schemas.microsoft.com/office/powerpoint/2010/main" val="1626519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r>
              <a:rPr lang="en-US" dirty="0"/>
              <a:t>1</a:t>
            </a:r>
          </a:p>
          <a:p>
            <a:r>
              <a:rPr lang="en-US" dirty="0"/>
              <a:t>2</a:t>
            </a:r>
          </a:p>
          <a:p>
            <a:r>
              <a:rPr lang="en-US" dirty="0"/>
              <a:t>3</a:t>
            </a:r>
          </a:p>
        </p:txBody>
      </p:sp>
      <p:sp>
        <p:nvSpPr>
          <p:cNvPr id="3" name="Text Placeholder 2"/>
          <p:cNvSpPr>
            <a:spLocks noGrp="1"/>
          </p:cNvSpPr>
          <p:nvPr>
            <p:ph type="body" sz="quarter" idx="13"/>
          </p:nvPr>
        </p:nvSpPr>
        <p:spPr/>
        <p:txBody>
          <a:bodyPr>
            <a:normAutofit/>
          </a:bodyPr>
          <a:lstStyle/>
          <a:p>
            <a:r>
              <a:rPr lang="en-GB" dirty="0"/>
              <a:t>Stressor actors on Psychosocial well-being</a:t>
            </a:r>
            <a:endParaRPr lang="en-US" dirty="0"/>
          </a:p>
          <a:p>
            <a:r>
              <a:rPr lang="en-US" dirty="0"/>
              <a:t>Role of First Responders</a:t>
            </a:r>
          </a:p>
          <a:p>
            <a:r>
              <a:rPr lang="en-US" dirty="0"/>
              <a:t>Moral Dilemmas </a:t>
            </a:r>
          </a:p>
        </p:txBody>
      </p:sp>
      <p:pic>
        <p:nvPicPr>
          <p:cNvPr id="6" name="Picture 5"/>
          <p:cNvPicPr>
            <a:picLocks noChangeAspect="1"/>
          </p:cNvPicPr>
          <p:nvPr/>
        </p:nvPicPr>
        <p:blipFill>
          <a:blip r:embed="rId3"/>
          <a:stretch>
            <a:fillRect/>
          </a:stretch>
        </p:blipFill>
        <p:spPr>
          <a:xfrm flipH="1">
            <a:off x="8759925" y="2599648"/>
            <a:ext cx="406201" cy="452204"/>
          </a:xfrm>
          <a:prstGeom prst="rect">
            <a:avLst/>
          </a:prstGeom>
        </p:spPr>
      </p:pic>
      <p:pic>
        <p:nvPicPr>
          <p:cNvPr id="7" name="Picture 6"/>
          <p:cNvPicPr>
            <a:picLocks noChangeAspect="1"/>
          </p:cNvPicPr>
          <p:nvPr/>
        </p:nvPicPr>
        <p:blipFill>
          <a:blip r:embed="rId3"/>
          <a:stretch>
            <a:fillRect/>
          </a:stretch>
        </p:blipFill>
        <p:spPr>
          <a:xfrm flipH="1">
            <a:off x="8759925" y="3206867"/>
            <a:ext cx="406201" cy="452204"/>
          </a:xfrm>
          <a:prstGeom prst="rect">
            <a:avLst/>
          </a:prstGeom>
        </p:spPr>
      </p:pic>
      <p:pic>
        <p:nvPicPr>
          <p:cNvPr id="8" name="Picture 7"/>
          <p:cNvPicPr>
            <a:picLocks noChangeAspect="1"/>
          </p:cNvPicPr>
          <p:nvPr/>
        </p:nvPicPr>
        <p:blipFill>
          <a:blip r:embed="rId3"/>
          <a:stretch>
            <a:fillRect/>
          </a:stretch>
        </p:blipFill>
        <p:spPr>
          <a:xfrm flipH="1">
            <a:off x="8759925" y="3940292"/>
            <a:ext cx="406201" cy="452204"/>
          </a:xfrm>
          <a:prstGeom prst="rect">
            <a:avLst/>
          </a:prstGeom>
        </p:spPr>
      </p:pic>
      <p:sp>
        <p:nvSpPr>
          <p:cNvPr id="9" name="Footer Placeholder 5">
            <a:extLst>
              <a:ext uri="{FF2B5EF4-FFF2-40B4-BE49-F238E27FC236}">
                <a16:creationId xmlns:a16="http://schemas.microsoft.com/office/drawing/2014/main" id="{D2506A4B-F318-4D5F-9741-90B0B5954914}"/>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40364363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78D1AD-9A08-4D55-BC8C-594D1D0EA118}"/>
              </a:ext>
            </a:extLst>
          </p:cNvPr>
          <p:cNvSpPr>
            <a:spLocks noGrp="1"/>
          </p:cNvSpPr>
          <p:nvPr>
            <p:ph type="title"/>
          </p:nvPr>
        </p:nvSpPr>
        <p:spPr/>
        <p:txBody>
          <a:bodyPr>
            <a:normAutofit/>
          </a:bodyPr>
          <a:lstStyle/>
          <a:p>
            <a:r>
              <a:rPr lang="nl-NL" dirty="0" err="1"/>
              <a:t>Psychosocial</a:t>
            </a:r>
            <a:r>
              <a:rPr lang="nl-NL" dirty="0"/>
              <a:t> Stress Actors</a:t>
            </a:r>
          </a:p>
        </p:txBody>
      </p:sp>
      <p:sp>
        <p:nvSpPr>
          <p:cNvPr id="3" name="Tijdelijke aanduiding voor inhoud 2">
            <a:extLst>
              <a:ext uri="{FF2B5EF4-FFF2-40B4-BE49-F238E27FC236}">
                <a16:creationId xmlns:a16="http://schemas.microsoft.com/office/drawing/2014/main" id="{4C6DFBA2-6927-4400-A9A4-0EDB1B9BD0D6}"/>
              </a:ext>
            </a:extLst>
          </p:cNvPr>
          <p:cNvSpPr>
            <a:spLocks noGrp="1"/>
          </p:cNvSpPr>
          <p:nvPr>
            <p:ph idx="1"/>
          </p:nvPr>
        </p:nvSpPr>
        <p:spPr>
          <a:xfrm>
            <a:off x="838200" y="1800000"/>
            <a:ext cx="10515600" cy="4351338"/>
          </a:xfrm>
        </p:spPr>
        <p:txBody>
          <a:bodyPr vert="horz" lIns="91440" tIns="45720" rIns="91440" bIns="45720" rtlCol="0" anchor="t">
            <a:normAutofit/>
          </a:bodyPr>
          <a:lstStyle/>
          <a:p>
            <a:r>
              <a:rPr lang="en-GB" dirty="0"/>
              <a:t>Uncertainty about health effects</a:t>
            </a:r>
          </a:p>
          <a:p>
            <a:r>
              <a:rPr lang="en-GB" dirty="0"/>
              <a:t>Potential contamination, insecurity about evacuation</a:t>
            </a:r>
          </a:p>
          <a:p>
            <a:r>
              <a:rPr lang="en-GB" dirty="0"/>
              <a:t>Process of decontamination</a:t>
            </a:r>
          </a:p>
          <a:p>
            <a:r>
              <a:rPr lang="en-GB" dirty="0"/>
              <a:t>Responsibility and blame</a:t>
            </a:r>
          </a:p>
          <a:p>
            <a:r>
              <a:rPr lang="en-GB" dirty="0"/>
              <a:t>Social rejection</a:t>
            </a:r>
          </a:p>
          <a:p>
            <a:r>
              <a:rPr lang="en-GB" dirty="0"/>
              <a:t>Media pressure/attention</a:t>
            </a:r>
            <a:endParaRPr lang="en-GB" dirty="0">
              <a:cs typeface="Calibri"/>
            </a:endParaRPr>
          </a:p>
          <a:p>
            <a:r>
              <a:rPr lang="en-GB" dirty="0"/>
              <a:t>Cultural/Social pressure</a:t>
            </a:r>
          </a:p>
          <a:p>
            <a:endParaRPr lang="nl-NL" dirty="0"/>
          </a:p>
        </p:txBody>
      </p:sp>
      <p:sp>
        <p:nvSpPr>
          <p:cNvPr id="4" name="Footer Placeholder 3">
            <a:extLst>
              <a:ext uri="{FF2B5EF4-FFF2-40B4-BE49-F238E27FC236}">
                <a16:creationId xmlns:a16="http://schemas.microsoft.com/office/drawing/2014/main" id="{804368CC-1817-4E8C-B008-E8BCA61903DB}"/>
              </a:ext>
            </a:extLst>
          </p:cNvPr>
          <p:cNvSpPr>
            <a:spLocks noGrp="1"/>
          </p:cNvSpPr>
          <p:nvPr>
            <p:ph type="ftr" sz="quarter" idx="11"/>
          </p:nvPr>
        </p:nvSpPr>
        <p:spPr/>
        <p:txBody>
          <a:bodyPr/>
          <a:lstStyle/>
          <a:p>
            <a:endParaRPr lang="nl-NL" dirty="0"/>
          </a:p>
        </p:txBody>
      </p:sp>
      <p:sp>
        <p:nvSpPr>
          <p:cNvPr id="7" name="Slide Number Placeholder 5">
            <a:extLst>
              <a:ext uri="{FF2B5EF4-FFF2-40B4-BE49-F238E27FC236}">
                <a16:creationId xmlns:a16="http://schemas.microsoft.com/office/drawing/2014/main" id="{D7038489-DF20-42A4-92CC-E366447072A7}"/>
              </a:ext>
            </a:extLst>
          </p:cNvPr>
          <p:cNvSpPr>
            <a:spLocks noGrp="1"/>
          </p:cNvSpPr>
          <p:nvPr>
            <p:ph type="sldNum" sz="quarter" idx="12"/>
          </p:nvPr>
        </p:nvSpPr>
        <p:spPr>
          <a:xfrm>
            <a:off x="8980433" y="6479665"/>
            <a:ext cx="2743200" cy="143176"/>
          </a:xfrm>
        </p:spPr>
        <p:txBody>
          <a:bodyPr/>
          <a:lstStyle/>
          <a:p>
            <a:fld id="{82F39127-CD57-4345-A771-0896B37E2639}" type="slidenum">
              <a:rPr lang="nl-NL" smtClean="0"/>
              <a:t>4</a:t>
            </a:fld>
            <a:endParaRPr lang="nl-NL" dirty="0"/>
          </a:p>
        </p:txBody>
      </p:sp>
      <p:sp>
        <p:nvSpPr>
          <p:cNvPr id="8" name="Footer Placeholder 5">
            <a:extLst>
              <a:ext uri="{FF2B5EF4-FFF2-40B4-BE49-F238E27FC236}">
                <a16:creationId xmlns:a16="http://schemas.microsoft.com/office/drawing/2014/main" id="{DF09A4C7-D1CC-4FFE-9E46-22F8D628863F}"/>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2940844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78D1AD-9A08-4D55-BC8C-594D1D0EA118}"/>
              </a:ext>
            </a:extLst>
          </p:cNvPr>
          <p:cNvSpPr>
            <a:spLocks noGrp="1"/>
          </p:cNvSpPr>
          <p:nvPr>
            <p:ph type="title"/>
          </p:nvPr>
        </p:nvSpPr>
        <p:spPr/>
        <p:txBody>
          <a:bodyPr>
            <a:normAutofit/>
          </a:bodyPr>
          <a:lstStyle/>
          <a:p>
            <a:r>
              <a:rPr lang="nl-NL" dirty="0"/>
              <a:t>First priority</a:t>
            </a:r>
          </a:p>
        </p:txBody>
      </p:sp>
      <p:sp>
        <p:nvSpPr>
          <p:cNvPr id="3" name="Tijdelijke aanduiding voor inhoud 2">
            <a:extLst>
              <a:ext uri="{FF2B5EF4-FFF2-40B4-BE49-F238E27FC236}">
                <a16:creationId xmlns:a16="http://schemas.microsoft.com/office/drawing/2014/main" id="{4C6DFBA2-6927-4400-A9A4-0EDB1B9BD0D6}"/>
              </a:ext>
            </a:extLst>
          </p:cNvPr>
          <p:cNvSpPr>
            <a:spLocks noGrp="1"/>
          </p:cNvSpPr>
          <p:nvPr>
            <p:ph idx="1"/>
          </p:nvPr>
        </p:nvSpPr>
        <p:spPr>
          <a:xfrm>
            <a:off x="838200" y="1800000"/>
            <a:ext cx="10515600" cy="4351338"/>
          </a:xfrm>
        </p:spPr>
        <p:txBody>
          <a:bodyPr vert="horz" lIns="91440" tIns="45720" rIns="91440" bIns="45720" rtlCol="0" anchor="t">
            <a:normAutofit/>
          </a:bodyPr>
          <a:lstStyle/>
          <a:p>
            <a:r>
              <a:rPr lang="en-US" dirty="0"/>
              <a:t>Create a safe environment for those involved in the CBRN-incident</a:t>
            </a:r>
          </a:p>
          <a:p>
            <a:pPr lvl="1"/>
            <a:r>
              <a:rPr lang="en-US" dirty="0"/>
              <a:t>Reduce threat, maintain life functions, recover basic necessities</a:t>
            </a:r>
          </a:p>
          <a:p>
            <a:pPr lvl="1"/>
            <a:r>
              <a:rPr lang="en-US" dirty="0"/>
              <a:t>Provide basic support to regain life, maintaining dignity, privacy and autonomy of the victims</a:t>
            </a:r>
          </a:p>
          <a:p>
            <a:r>
              <a:rPr lang="en-US" dirty="0">
                <a:cs typeface="Calibri"/>
              </a:rPr>
              <a:t>Affected people show </a:t>
            </a:r>
            <a:r>
              <a:rPr lang="en-US" i="1" dirty="0">
                <a:cs typeface="Calibri"/>
              </a:rPr>
              <a:t>resilience</a:t>
            </a:r>
            <a:r>
              <a:rPr lang="en-US" dirty="0">
                <a:cs typeface="Calibri"/>
              </a:rPr>
              <a:t> &amp; </a:t>
            </a:r>
            <a:r>
              <a:rPr lang="en-US" i="1" dirty="0">
                <a:cs typeface="Calibri"/>
              </a:rPr>
              <a:t>self-reliance. </a:t>
            </a:r>
            <a:r>
              <a:rPr lang="en-US" dirty="0">
                <a:cs typeface="Calibri"/>
              </a:rPr>
              <a:t>Actions of FRs should support that</a:t>
            </a:r>
          </a:p>
          <a:p>
            <a:endParaRPr lang="en-US" dirty="0"/>
          </a:p>
          <a:p>
            <a:endParaRPr lang="nl-NL" dirty="0"/>
          </a:p>
        </p:txBody>
      </p:sp>
      <p:sp>
        <p:nvSpPr>
          <p:cNvPr id="5" name="Footer Placeholder 4">
            <a:extLst>
              <a:ext uri="{FF2B5EF4-FFF2-40B4-BE49-F238E27FC236}">
                <a16:creationId xmlns:a16="http://schemas.microsoft.com/office/drawing/2014/main" id="{DD5FAE4C-CF45-44E8-B3A7-9BA82ECF4B48}"/>
              </a:ext>
            </a:extLst>
          </p:cNvPr>
          <p:cNvSpPr>
            <a:spLocks noGrp="1"/>
          </p:cNvSpPr>
          <p:nvPr>
            <p:ph type="ftr" sz="quarter" idx="11"/>
          </p:nvPr>
        </p:nvSpPr>
        <p:spPr/>
        <p:txBody>
          <a:bodyPr/>
          <a:lstStyle/>
          <a:p>
            <a:endParaRPr lang="nl-NL" dirty="0"/>
          </a:p>
        </p:txBody>
      </p:sp>
      <p:sp>
        <p:nvSpPr>
          <p:cNvPr id="7" name="Slide Number Placeholder 5">
            <a:extLst>
              <a:ext uri="{FF2B5EF4-FFF2-40B4-BE49-F238E27FC236}">
                <a16:creationId xmlns:a16="http://schemas.microsoft.com/office/drawing/2014/main" id="{4ECB22C5-4BBD-49BB-A216-DD5602B6C5DA}"/>
              </a:ext>
            </a:extLst>
          </p:cNvPr>
          <p:cNvSpPr>
            <a:spLocks noGrp="1"/>
          </p:cNvSpPr>
          <p:nvPr>
            <p:ph type="sldNum" sz="quarter" idx="12"/>
          </p:nvPr>
        </p:nvSpPr>
        <p:spPr>
          <a:xfrm>
            <a:off x="8980433" y="6479665"/>
            <a:ext cx="2743200" cy="143176"/>
          </a:xfrm>
        </p:spPr>
        <p:txBody>
          <a:bodyPr/>
          <a:lstStyle/>
          <a:p>
            <a:fld id="{82F39127-CD57-4345-A771-0896B37E2639}" type="slidenum">
              <a:rPr lang="nl-NL" smtClean="0"/>
              <a:t>5</a:t>
            </a:fld>
            <a:endParaRPr lang="nl-NL" dirty="0"/>
          </a:p>
        </p:txBody>
      </p:sp>
      <p:sp>
        <p:nvSpPr>
          <p:cNvPr id="8" name="Footer Placeholder 5">
            <a:extLst>
              <a:ext uri="{FF2B5EF4-FFF2-40B4-BE49-F238E27FC236}">
                <a16:creationId xmlns:a16="http://schemas.microsoft.com/office/drawing/2014/main" id="{914F2D6C-5052-42D4-BA51-17EA3569B671}"/>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1762379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78D1AD-9A08-4D55-BC8C-594D1D0EA118}"/>
              </a:ext>
            </a:extLst>
          </p:cNvPr>
          <p:cNvSpPr>
            <a:spLocks noGrp="1"/>
          </p:cNvSpPr>
          <p:nvPr>
            <p:ph type="title"/>
          </p:nvPr>
        </p:nvSpPr>
        <p:spPr/>
        <p:txBody>
          <a:bodyPr>
            <a:normAutofit/>
          </a:bodyPr>
          <a:lstStyle/>
          <a:p>
            <a:r>
              <a:rPr lang="en-GB" dirty="0"/>
              <a:t>First Responders provide</a:t>
            </a:r>
          </a:p>
        </p:txBody>
      </p:sp>
      <p:sp>
        <p:nvSpPr>
          <p:cNvPr id="3" name="Tijdelijke aanduiding voor inhoud 2">
            <a:extLst>
              <a:ext uri="{FF2B5EF4-FFF2-40B4-BE49-F238E27FC236}">
                <a16:creationId xmlns:a16="http://schemas.microsoft.com/office/drawing/2014/main" id="{4C6DFBA2-6927-4400-A9A4-0EDB1B9BD0D6}"/>
              </a:ext>
            </a:extLst>
          </p:cNvPr>
          <p:cNvSpPr>
            <a:spLocks noGrp="1"/>
          </p:cNvSpPr>
          <p:nvPr>
            <p:ph idx="1"/>
          </p:nvPr>
        </p:nvSpPr>
        <p:spPr>
          <a:xfrm>
            <a:off x="838200" y="1800000"/>
            <a:ext cx="10515600" cy="4351338"/>
          </a:xfrm>
        </p:spPr>
        <p:txBody>
          <a:bodyPr vert="horz" lIns="91440" tIns="45720" rIns="91440" bIns="45720" rtlCol="0" anchor="t">
            <a:normAutofit/>
          </a:bodyPr>
          <a:lstStyle/>
          <a:p>
            <a:r>
              <a:rPr lang="en-US" dirty="0"/>
              <a:t>Urgent medical relief</a:t>
            </a:r>
          </a:p>
          <a:p>
            <a:r>
              <a:rPr lang="en-US" dirty="0"/>
              <a:t>Emergency shelter, food and drink, sleep, basic hygiene</a:t>
            </a:r>
          </a:p>
          <a:p>
            <a:r>
              <a:rPr lang="en-US" dirty="0"/>
              <a:t>Means for communication and exchanging information with family/friends/school/community</a:t>
            </a:r>
          </a:p>
          <a:p>
            <a:r>
              <a:rPr lang="en-US" dirty="0"/>
              <a:t>Relevant/reliable information</a:t>
            </a:r>
          </a:p>
          <a:p>
            <a:r>
              <a:rPr lang="en-US" dirty="0"/>
              <a:t>Materials, logistics and technical support</a:t>
            </a:r>
          </a:p>
          <a:p>
            <a:r>
              <a:rPr lang="en-US" dirty="0"/>
              <a:t>Psychological first aid</a:t>
            </a:r>
          </a:p>
          <a:p>
            <a:pPr lvl="1"/>
            <a:endParaRPr lang="en-US" dirty="0"/>
          </a:p>
          <a:p>
            <a:endParaRPr lang="nl-NL" dirty="0"/>
          </a:p>
        </p:txBody>
      </p:sp>
      <p:sp>
        <p:nvSpPr>
          <p:cNvPr id="5" name="Footer Placeholder 4">
            <a:extLst>
              <a:ext uri="{FF2B5EF4-FFF2-40B4-BE49-F238E27FC236}">
                <a16:creationId xmlns:a16="http://schemas.microsoft.com/office/drawing/2014/main" id="{E78F8A5E-2876-48F6-909D-91A7D1065D13}"/>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1DD53642-10F1-4430-A941-D899C34CAFA1}"/>
              </a:ext>
            </a:extLst>
          </p:cNvPr>
          <p:cNvSpPr>
            <a:spLocks noGrp="1"/>
          </p:cNvSpPr>
          <p:nvPr>
            <p:ph type="sldNum" sz="quarter" idx="12"/>
          </p:nvPr>
        </p:nvSpPr>
        <p:spPr/>
        <p:txBody>
          <a:bodyPr/>
          <a:lstStyle/>
          <a:p>
            <a:fld id="{82F39127-CD57-4345-A771-0896B37E2639}" type="slidenum">
              <a:rPr lang="nl-NL" smtClean="0"/>
              <a:t>6</a:t>
            </a:fld>
            <a:endParaRPr lang="nl-NL"/>
          </a:p>
        </p:txBody>
      </p:sp>
      <p:sp>
        <p:nvSpPr>
          <p:cNvPr id="7" name="Footer Placeholder 5">
            <a:extLst>
              <a:ext uri="{FF2B5EF4-FFF2-40B4-BE49-F238E27FC236}">
                <a16:creationId xmlns:a16="http://schemas.microsoft.com/office/drawing/2014/main" id="{48CEFFFD-C039-4D8A-9DDA-F51E6F665E41}"/>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2082364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78D1AD-9A08-4D55-BC8C-594D1D0EA118}"/>
              </a:ext>
            </a:extLst>
          </p:cNvPr>
          <p:cNvSpPr>
            <a:spLocks noGrp="1"/>
          </p:cNvSpPr>
          <p:nvPr>
            <p:ph type="title"/>
          </p:nvPr>
        </p:nvSpPr>
        <p:spPr/>
        <p:txBody>
          <a:bodyPr>
            <a:normAutofit/>
          </a:bodyPr>
          <a:lstStyle/>
          <a:p>
            <a:r>
              <a:rPr lang="nl-NL" dirty="0" err="1"/>
              <a:t>Don'ts</a:t>
            </a:r>
            <a:endParaRPr lang="nl-NL" dirty="0"/>
          </a:p>
        </p:txBody>
      </p:sp>
      <p:sp>
        <p:nvSpPr>
          <p:cNvPr id="3" name="Tijdelijke aanduiding voor inhoud 2">
            <a:extLst>
              <a:ext uri="{FF2B5EF4-FFF2-40B4-BE49-F238E27FC236}">
                <a16:creationId xmlns:a16="http://schemas.microsoft.com/office/drawing/2014/main" id="{4C6DFBA2-6927-4400-A9A4-0EDB1B9BD0D6}"/>
              </a:ext>
            </a:extLst>
          </p:cNvPr>
          <p:cNvSpPr>
            <a:spLocks noGrp="1"/>
          </p:cNvSpPr>
          <p:nvPr>
            <p:ph idx="1"/>
          </p:nvPr>
        </p:nvSpPr>
        <p:spPr>
          <a:xfrm>
            <a:off x="838200" y="1800000"/>
            <a:ext cx="10515600" cy="4351338"/>
          </a:xfrm>
        </p:spPr>
        <p:txBody>
          <a:bodyPr vert="horz" lIns="91440" tIns="45720" rIns="91440" bIns="45720" rtlCol="0" anchor="t">
            <a:normAutofit/>
          </a:bodyPr>
          <a:lstStyle/>
          <a:p>
            <a:r>
              <a:rPr lang="en-US" dirty="0"/>
              <a:t>Unnecessary (perceived) detention</a:t>
            </a:r>
          </a:p>
          <a:p>
            <a:r>
              <a:rPr lang="en-US" dirty="0"/>
              <a:t>Separation of people of the same group (e.g. parent and child)</a:t>
            </a:r>
          </a:p>
          <a:p>
            <a:r>
              <a:rPr lang="en-US" dirty="0"/>
              <a:t>Mixing of potential contaminated and clean victims</a:t>
            </a:r>
          </a:p>
          <a:p>
            <a:r>
              <a:rPr lang="en-US" dirty="0"/>
              <a:t>Public undressing for decontamination</a:t>
            </a:r>
          </a:p>
          <a:p>
            <a:r>
              <a:rPr lang="en-US" dirty="0"/>
              <a:t>Ushering without explaining</a:t>
            </a:r>
          </a:p>
          <a:p>
            <a:r>
              <a:rPr lang="en-US" dirty="0"/>
              <a:t>... </a:t>
            </a:r>
          </a:p>
          <a:p>
            <a:r>
              <a:rPr lang="en-US" dirty="0"/>
              <a:t>... </a:t>
            </a:r>
          </a:p>
          <a:p>
            <a:endParaRPr lang="nl-NL" dirty="0"/>
          </a:p>
        </p:txBody>
      </p:sp>
      <p:sp>
        <p:nvSpPr>
          <p:cNvPr id="5" name="Footer Placeholder 4">
            <a:extLst>
              <a:ext uri="{FF2B5EF4-FFF2-40B4-BE49-F238E27FC236}">
                <a16:creationId xmlns:a16="http://schemas.microsoft.com/office/drawing/2014/main" id="{12AF1144-1612-4C23-ABB8-2AA9CF575BD8}"/>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EA443FFF-044D-43FD-A4D2-69B1C5A536C3}"/>
              </a:ext>
            </a:extLst>
          </p:cNvPr>
          <p:cNvSpPr>
            <a:spLocks noGrp="1"/>
          </p:cNvSpPr>
          <p:nvPr>
            <p:ph type="sldNum" sz="quarter" idx="12"/>
          </p:nvPr>
        </p:nvSpPr>
        <p:spPr/>
        <p:txBody>
          <a:bodyPr/>
          <a:lstStyle/>
          <a:p>
            <a:fld id="{82F39127-CD57-4345-A771-0896B37E2639}" type="slidenum">
              <a:rPr lang="nl-NL" smtClean="0"/>
              <a:t>7</a:t>
            </a:fld>
            <a:endParaRPr lang="nl-NL" dirty="0"/>
          </a:p>
        </p:txBody>
      </p:sp>
      <p:sp>
        <p:nvSpPr>
          <p:cNvPr id="7" name="Footer Placeholder 5">
            <a:extLst>
              <a:ext uri="{FF2B5EF4-FFF2-40B4-BE49-F238E27FC236}">
                <a16:creationId xmlns:a16="http://schemas.microsoft.com/office/drawing/2014/main" id="{448AAE77-D6F9-449D-BAF0-BE8886D28999}"/>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38811748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78D1AD-9A08-4D55-BC8C-594D1D0EA118}"/>
              </a:ext>
            </a:extLst>
          </p:cNvPr>
          <p:cNvSpPr>
            <a:spLocks noGrp="1"/>
          </p:cNvSpPr>
          <p:nvPr>
            <p:ph type="title"/>
          </p:nvPr>
        </p:nvSpPr>
        <p:spPr/>
        <p:txBody>
          <a:bodyPr>
            <a:normAutofit/>
          </a:bodyPr>
          <a:lstStyle/>
          <a:p>
            <a:r>
              <a:rPr lang="nl-NL" dirty="0" err="1"/>
              <a:t>Psychosocial</a:t>
            </a:r>
            <a:r>
              <a:rPr lang="nl-NL" dirty="0"/>
              <a:t> Care </a:t>
            </a:r>
            <a:r>
              <a:rPr lang="nl-NL" dirty="0" err="1"/>
              <a:t>for</a:t>
            </a:r>
            <a:r>
              <a:rPr lang="nl-NL" dirty="0"/>
              <a:t> </a:t>
            </a:r>
            <a:r>
              <a:rPr lang="nl-NL" dirty="0" err="1"/>
              <a:t>FRs</a:t>
            </a:r>
            <a:r>
              <a:rPr lang="nl-NL" dirty="0"/>
              <a:t> I</a:t>
            </a:r>
          </a:p>
        </p:txBody>
      </p:sp>
      <p:sp>
        <p:nvSpPr>
          <p:cNvPr id="3" name="Tijdelijke aanduiding voor inhoud 2">
            <a:extLst>
              <a:ext uri="{FF2B5EF4-FFF2-40B4-BE49-F238E27FC236}">
                <a16:creationId xmlns:a16="http://schemas.microsoft.com/office/drawing/2014/main" id="{4C6DFBA2-6927-4400-A9A4-0EDB1B9BD0D6}"/>
              </a:ext>
            </a:extLst>
          </p:cNvPr>
          <p:cNvSpPr>
            <a:spLocks noGrp="1"/>
          </p:cNvSpPr>
          <p:nvPr>
            <p:ph idx="1"/>
          </p:nvPr>
        </p:nvSpPr>
        <p:spPr>
          <a:xfrm>
            <a:off x="838200" y="1800000"/>
            <a:ext cx="10515600" cy="4351338"/>
          </a:xfrm>
        </p:spPr>
        <p:txBody>
          <a:bodyPr vert="horz" lIns="91440" tIns="45720" rIns="91440" bIns="45720" rtlCol="0" anchor="t">
            <a:normAutofit/>
          </a:bodyPr>
          <a:lstStyle/>
          <a:p>
            <a:r>
              <a:rPr lang="en-GB" dirty="0"/>
              <a:t>FRs are used to crises, but</a:t>
            </a:r>
          </a:p>
          <a:p>
            <a:pPr lvl="1"/>
            <a:r>
              <a:rPr lang="en-GB" dirty="0"/>
              <a:t>CBRN incident may surpass what is deemed "common"</a:t>
            </a:r>
          </a:p>
          <a:p>
            <a:pPr lvl="1"/>
            <a:r>
              <a:rPr lang="en-GB" dirty="0"/>
              <a:t>Stress actors experienced by victims also applies to FR</a:t>
            </a:r>
          </a:p>
          <a:p>
            <a:pPr lvl="1"/>
            <a:r>
              <a:rPr lang="en-GB" dirty="0"/>
              <a:t>Some factors especially impact the group of FRs and increase the risk of post traumatic stress disorder (PTSD) </a:t>
            </a:r>
          </a:p>
          <a:p>
            <a:pPr lvl="2"/>
            <a:r>
              <a:rPr lang="en-GB" dirty="0"/>
              <a:t>expected to help while being unfamiliar with CBRN, unable to help adequately, fearing own exposure and effects etc.</a:t>
            </a:r>
          </a:p>
          <a:p>
            <a:pPr lvl="2"/>
            <a:r>
              <a:rPr lang="en-GB" dirty="0"/>
              <a:t>being involved in a moral dilemma</a:t>
            </a:r>
          </a:p>
          <a:p>
            <a:pPr marL="88900" indent="0">
              <a:buNone/>
            </a:pPr>
            <a:endParaRPr lang="en-GB" dirty="0"/>
          </a:p>
          <a:p>
            <a:pPr marL="812800" lvl="1" indent="-457200">
              <a:buFont typeface="+mj-lt"/>
              <a:buAutoNum type="arabicPeriod"/>
            </a:pPr>
            <a:endParaRPr lang="en-GB" dirty="0"/>
          </a:p>
        </p:txBody>
      </p:sp>
      <p:sp>
        <p:nvSpPr>
          <p:cNvPr id="4" name="Footer Placeholder 3">
            <a:extLst>
              <a:ext uri="{FF2B5EF4-FFF2-40B4-BE49-F238E27FC236}">
                <a16:creationId xmlns:a16="http://schemas.microsoft.com/office/drawing/2014/main" id="{13137CF5-44A5-422B-9DF6-134ABD0519A6}"/>
              </a:ext>
            </a:extLst>
          </p:cNvPr>
          <p:cNvSpPr>
            <a:spLocks noGrp="1"/>
          </p:cNvSpPr>
          <p:nvPr>
            <p:ph type="ftr" sz="quarter" idx="11"/>
          </p:nvPr>
        </p:nvSpPr>
        <p:spPr/>
        <p:txBody>
          <a:bodyPr/>
          <a:lstStyle/>
          <a:p>
            <a:endParaRPr lang="nl-NL" dirty="0"/>
          </a:p>
        </p:txBody>
      </p:sp>
      <p:sp>
        <p:nvSpPr>
          <p:cNvPr id="6" name="Slide Number Placeholder 5">
            <a:extLst>
              <a:ext uri="{FF2B5EF4-FFF2-40B4-BE49-F238E27FC236}">
                <a16:creationId xmlns:a16="http://schemas.microsoft.com/office/drawing/2014/main" id="{64D6DC4B-DA9E-490E-8778-FF2EBE05AC6F}"/>
              </a:ext>
            </a:extLst>
          </p:cNvPr>
          <p:cNvSpPr>
            <a:spLocks noGrp="1"/>
          </p:cNvSpPr>
          <p:nvPr>
            <p:ph type="sldNum" sz="quarter" idx="12"/>
          </p:nvPr>
        </p:nvSpPr>
        <p:spPr/>
        <p:txBody>
          <a:bodyPr/>
          <a:lstStyle/>
          <a:p>
            <a:fld id="{82F39127-CD57-4345-A771-0896B37E2639}" type="slidenum">
              <a:rPr lang="nl-NL" smtClean="0"/>
              <a:t>8</a:t>
            </a:fld>
            <a:endParaRPr lang="nl-NL" dirty="0"/>
          </a:p>
        </p:txBody>
      </p:sp>
      <p:sp>
        <p:nvSpPr>
          <p:cNvPr id="7" name="Footer Placeholder 5">
            <a:extLst>
              <a:ext uri="{FF2B5EF4-FFF2-40B4-BE49-F238E27FC236}">
                <a16:creationId xmlns:a16="http://schemas.microsoft.com/office/drawing/2014/main" id="{03B11847-F5FA-4D7C-A2BE-D798ECFA8E69}"/>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3635286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78D1AD-9A08-4D55-BC8C-594D1D0EA118}"/>
              </a:ext>
            </a:extLst>
          </p:cNvPr>
          <p:cNvSpPr>
            <a:spLocks noGrp="1"/>
          </p:cNvSpPr>
          <p:nvPr>
            <p:ph type="title"/>
          </p:nvPr>
        </p:nvSpPr>
        <p:spPr/>
        <p:txBody>
          <a:bodyPr>
            <a:normAutofit/>
          </a:bodyPr>
          <a:lstStyle/>
          <a:p>
            <a:r>
              <a:rPr lang="nl-NL" dirty="0" err="1"/>
              <a:t>Psychosocial</a:t>
            </a:r>
            <a:r>
              <a:rPr lang="nl-NL" dirty="0"/>
              <a:t> Care </a:t>
            </a:r>
            <a:r>
              <a:rPr lang="nl-NL" dirty="0" err="1"/>
              <a:t>for</a:t>
            </a:r>
            <a:r>
              <a:rPr lang="nl-NL" dirty="0"/>
              <a:t> </a:t>
            </a:r>
            <a:r>
              <a:rPr lang="nl-NL" dirty="0" err="1"/>
              <a:t>FRs</a:t>
            </a:r>
            <a:r>
              <a:rPr lang="nl-NL" dirty="0"/>
              <a:t> II</a:t>
            </a:r>
          </a:p>
        </p:txBody>
      </p:sp>
      <p:sp>
        <p:nvSpPr>
          <p:cNvPr id="3" name="Tijdelijke aanduiding voor inhoud 2">
            <a:extLst>
              <a:ext uri="{FF2B5EF4-FFF2-40B4-BE49-F238E27FC236}">
                <a16:creationId xmlns:a16="http://schemas.microsoft.com/office/drawing/2014/main" id="{4C6DFBA2-6927-4400-A9A4-0EDB1B9BD0D6}"/>
              </a:ext>
            </a:extLst>
          </p:cNvPr>
          <p:cNvSpPr>
            <a:spLocks noGrp="1"/>
          </p:cNvSpPr>
          <p:nvPr>
            <p:ph idx="1"/>
          </p:nvPr>
        </p:nvSpPr>
        <p:spPr>
          <a:xfrm>
            <a:off x="838200" y="1800000"/>
            <a:ext cx="10515600" cy="4351338"/>
          </a:xfrm>
        </p:spPr>
        <p:txBody>
          <a:bodyPr vert="horz" lIns="91440" tIns="45720" rIns="91440" bIns="45720" rtlCol="0" anchor="t">
            <a:normAutofit/>
          </a:bodyPr>
          <a:lstStyle/>
          <a:p>
            <a:r>
              <a:rPr lang="en-US" dirty="0"/>
              <a:t>Keep an eye on yourself and your co-workers</a:t>
            </a:r>
          </a:p>
          <a:p>
            <a:pPr lvl="1"/>
            <a:r>
              <a:rPr lang="en-US" dirty="0"/>
              <a:t>Self-scan for sensitivity to post traumatic stress advisable</a:t>
            </a:r>
          </a:p>
          <a:p>
            <a:pPr lvl="1"/>
            <a:r>
              <a:rPr lang="en-US" dirty="0"/>
              <a:t>Inform and talk to relatives, co-workers, managers</a:t>
            </a:r>
          </a:p>
          <a:p>
            <a:pPr lvl="1"/>
            <a:r>
              <a:rPr lang="en-US" dirty="0"/>
              <a:t>Seek professional help at an early stage</a:t>
            </a:r>
          </a:p>
          <a:p>
            <a:pPr marL="88900" indent="0">
              <a:buNone/>
            </a:pPr>
            <a:endParaRPr lang="en-US" dirty="0"/>
          </a:p>
          <a:p>
            <a:pPr marL="812800" lvl="1" indent="-457200">
              <a:buFont typeface="+mj-lt"/>
              <a:buAutoNum type="arabicPeriod"/>
            </a:pPr>
            <a:endParaRPr lang="nl-NL" dirty="0"/>
          </a:p>
        </p:txBody>
      </p:sp>
      <p:sp>
        <p:nvSpPr>
          <p:cNvPr id="4" name="Footer Placeholder 3">
            <a:extLst>
              <a:ext uri="{FF2B5EF4-FFF2-40B4-BE49-F238E27FC236}">
                <a16:creationId xmlns:a16="http://schemas.microsoft.com/office/drawing/2014/main" id="{37E63AB8-D69A-4536-BB30-5E4B7562AC3C}"/>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0E40C4DB-AFA3-453C-8237-E1677B45EB07}"/>
              </a:ext>
            </a:extLst>
          </p:cNvPr>
          <p:cNvSpPr>
            <a:spLocks noGrp="1"/>
          </p:cNvSpPr>
          <p:nvPr>
            <p:ph type="sldNum" sz="quarter" idx="12"/>
          </p:nvPr>
        </p:nvSpPr>
        <p:spPr/>
        <p:txBody>
          <a:bodyPr/>
          <a:lstStyle/>
          <a:p>
            <a:fld id="{82F39127-CD57-4345-A771-0896B37E2639}" type="slidenum">
              <a:rPr lang="nl-NL" smtClean="0"/>
              <a:t>9</a:t>
            </a:fld>
            <a:endParaRPr lang="nl-NL" dirty="0"/>
          </a:p>
        </p:txBody>
      </p:sp>
      <p:sp>
        <p:nvSpPr>
          <p:cNvPr id="7" name="Footer Placeholder 5">
            <a:extLst>
              <a:ext uri="{FF2B5EF4-FFF2-40B4-BE49-F238E27FC236}">
                <a16:creationId xmlns:a16="http://schemas.microsoft.com/office/drawing/2014/main" id="{0DA4C285-B2F6-4845-885F-34F7F89977EC}"/>
              </a:ext>
            </a:extLst>
          </p:cNvPr>
          <p:cNvSpPr txBox="1">
            <a:spLocks/>
          </p:cNvSpPr>
          <p:nvPr/>
        </p:nvSpPr>
        <p:spPr>
          <a:xfrm>
            <a:off x="434110" y="6475412"/>
            <a:ext cx="10775950" cy="147638"/>
          </a:xfrm>
          <a:prstGeom prst="rect">
            <a:avLst/>
          </a:prstGeom>
        </p:spPr>
        <p:txBody>
          <a:bodyPr lIns="0" tIns="0" rIns="0" bIns="0" anchor="ctr"/>
          <a:lstStyle>
            <a:defPPr>
              <a:defRPr lang="en-US"/>
            </a:defPPr>
            <a:lvl1pPr marL="0" algn="l"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MELODY presentation 3.1.2: Social, psychological &amp; ethical issues </a:t>
            </a:r>
          </a:p>
        </p:txBody>
      </p:sp>
    </p:spTree>
    <p:extLst>
      <p:ext uri="{BB962C8B-B14F-4D97-AF65-F5344CB8AC3E}">
        <p14:creationId xmlns:p14="http://schemas.microsoft.com/office/powerpoint/2010/main" val="2512132254"/>
      </p:ext>
    </p:extLst>
  </p:cSld>
  <p:clrMapOvr>
    <a:masterClrMapping/>
  </p:clrMapOvr>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CACCD0"/>
      </a:accent5>
      <a:accent6>
        <a:srgbClr val="DFE0E2"/>
      </a:accent6>
      <a:hlink>
        <a:srgbClr val="035ECD"/>
      </a:hlink>
      <a:folHlink>
        <a:srgbClr val="023B7E"/>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11578</TotalTime>
  <Words>6360</Words>
  <Application>Microsoft Office PowerPoint</Application>
  <PresentationFormat>Widescreen</PresentationFormat>
  <Paragraphs>530</Paragraphs>
  <Slides>16</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FranklinGotTExtCon</vt:lpstr>
      <vt:lpstr>Georgia</vt:lpstr>
      <vt:lpstr>Segoe UI</vt:lpstr>
      <vt:lpstr>Segoe UI Semibold</vt:lpstr>
      <vt:lpstr>Office Theme</vt:lpstr>
      <vt:lpstr>Module 3 CBRN Extras</vt:lpstr>
      <vt:lpstr>Learning objective </vt:lpstr>
      <vt:lpstr>PowerPoint Presentation</vt:lpstr>
      <vt:lpstr>Psychosocial Stress Actors</vt:lpstr>
      <vt:lpstr>First priority</vt:lpstr>
      <vt:lpstr>First Responders provide</vt:lpstr>
      <vt:lpstr>Don'ts</vt:lpstr>
      <vt:lpstr>Psychosocial Care for FRs I</vt:lpstr>
      <vt:lpstr>Psychosocial Care for FRs II</vt:lpstr>
      <vt:lpstr>Further reading</vt:lpstr>
      <vt:lpstr>What is a moral dilemma?</vt:lpstr>
      <vt:lpstr>What is a moral dilemma?</vt:lpstr>
      <vt:lpstr>The Seven Fundamental Principles of IRCRC </vt:lpstr>
      <vt:lpstr>The Seven Fundamental Principles of IRCRC </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Arnout de Bruin</cp:lastModifiedBy>
  <cp:revision>656</cp:revision>
  <cp:lastPrinted>2020-01-20T09:16:47Z</cp:lastPrinted>
  <dcterms:created xsi:type="dcterms:W3CDTF">2019-10-21T09:10:33Z</dcterms:created>
  <dcterms:modified xsi:type="dcterms:W3CDTF">2022-10-31T13:52:11Z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