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301" r:id="rId2"/>
    <p:sldId id="256" r:id="rId3"/>
    <p:sldId id="261" r:id="rId4"/>
    <p:sldId id="268" r:id="rId5"/>
    <p:sldId id="269" r:id="rId6"/>
    <p:sldId id="270" r:id="rId7"/>
    <p:sldId id="271" r:id="rId8"/>
    <p:sldId id="272" r:id="rId9"/>
    <p:sldId id="273" r:id="rId10"/>
    <p:sldId id="274" r:id="rId11"/>
    <p:sldId id="299" r:id="rId12"/>
    <p:sldId id="30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e Bruin" initials="AdB" lastIdx="1" clrIdx="0">
    <p:extLst>
      <p:ext uri="{19B8F6BF-5375-455C-9EA6-DF929625EA0E}">
        <p15:presenceInfo xmlns:p15="http://schemas.microsoft.com/office/powerpoint/2012/main" userId="S-1-5-21-1049771325-2269308660-2511297033-25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13" autoAdjust="0"/>
    <p:restoredTop sz="45327" autoAdjust="0"/>
  </p:normalViewPr>
  <p:slideViewPr>
    <p:cSldViewPr snapToGrid="0">
      <p:cViewPr>
        <p:scale>
          <a:sx n="45" d="100"/>
          <a:sy n="45" d="100"/>
        </p:scale>
        <p:origin x="2682" y="84"/>
      </p:cViewPr>
      <p:guideLst/>
    </p:cSldViewPr>
  </p:slideViewPr>
  <p:notesTextViewPr>
    <p:cViewPr>
      <p:scale>
        <a:sx n="150" d="100"/>
        <a:sy n="150" d="100"/>
      </p:scale>
      <p:origin x="0" y="-720"/>
    </p:cViewPr>
  </p:notesTextViewPr>
  <p:notesViewPr>
    <p:cSldViewPr snapToGrid="0" showGuides="1">
      <p:cViewPr varScale="1">
        <p:scale>
          <a:sx n="97" d="100"/>
          <a:sy n="97" d="100"/>
        </p:scale>
        <p:origin x="268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lickr.com/photos/45909111@N00/10756332683"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creativecommons.org/licenses/by/2.0/?ref=ccsearch&amp;atype=rich" TargetMode="External"/><Relationship Id="rId4" Type="http://schemas.openxmlformats.org/officeDocument/2006/relationships/hyperlink" Target="https://www.flickr.com/photos/45909111@N00"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3.bp.blogspot.com/-p7USfmFLzZ4/U70WtjXDjKI/AAAAAAAAHUk/SJFnCKT4-KU/s1600/seveso_limpieza.jpg" TargetMode="External"/><Relationship Id="rId7" Type="http://schemas.openxmlformats.org/officeDocument/2006/relationships/hyperlink" Target="http://noalcarbonebrindisi.blogspot.com/2012/07/nuvole-rapide_31.html"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3.bp.blogspot.com/-djbzJJinXGU/UBcdxuJOa9I/AAAAAAAAECo/N0z3e4DR2bU/s1600/seveso.jpg" TargetMode="External"/><Relationship Id="rId5" Type="http://schemas.openxmlformats.org/officeDocument/2006/relationships/hyperlink" Target="https://creativecommons.org/licenses/by-nc-sa/3.0/" TargetMode="External"/><Relationship Id="rId4" Type="http://schemas.openxmlformats.org/officeDocument/2006/relationships/hyperlink" Target="http://www.unabrevehistoria.com/2008/05/el-desastre-de-seveso.html"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creativecommons.org/licenses/by-sa/3.0/deed.en"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creativecommons.org/licenses/by-sa/2.0/?ref=ccsearch&amp;atype=rich" TargetMode="External"/><Relationship Id="rId3" Type="http://schemas.openxmlformats.org/officeDocument/2006/relationships/hyperlink" Target="https://www.flickr.com/photos/45909111@N00/10756332683" TargetMode="External"/><Relationship Id="rId7" Type="http://schemas.openxmlformats.org/officeDocument/2006/relationships/hyperlink" Target="https://www.flickr.com/photos/37996580417@N01"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www.flickr.com/photos/37996580417@N01/18633676904" TargetMode="External"/><Relationship Id="rId5" Type="http://schemas.openxmlformats.org/officeDocument/2006/relationships/hyperlink" Target="https://creativecommons.org/licenses/by/2.0/?ref=ccsearch&amp;atype=rich" TargetMode="External"/><Relationship Id="rId4" Type="http://schemas.openxmlformats.org/officeDocument/2006/relationships/hyperlink" Target="https://www.flickr.com/photos/45909111@N00"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latin typeface="+mn-lt"/>
              </a:rPr>
              <a:t>:</a:t>
            </a:r>
            <a:r>
              <a:rPr lang="en-US" sz="800" b="0" kern="1200" dirty="0">
                <a:solidFill>
                  <a:schemeClr val="tx1"/>
                </a:solidFill>
                <a:effectLst/>
                <a:latin typeface="+mn-lt"/>
                <a:ea typeface="+mn-ea"/>
                <a:cs typeface="+mn-cs"/>
              </a:rPr>
              <a:t> </a:t>
            </a:r>
            <a:r>
              <a:rPr lang="en-US" sz="800" dirty="0">
                <a:latin typeface="+mn-lt"/>
              </a:rPr>
              <a:t>Module 2: CBRN basics</a:t>
            </a:r>
          </a:p>
          <a:p>
            <a:r>
              <a:rPr lang="en-US" sz="800" b="1" kern="1200" dirty="0">
                <a:solidFill>
                  <a:schemeClr val="tx1"/>
                </a:solidFill>
                <a:effectLst/>
                <a:latin typeface="+mn-lt"/>
                <a:ea typeface="+mn-ea"/>
                <a:cs typeface="+mn-cs"/>
              </a:rPr>
              <a:t>Result</a:t>
            </a:r>
            <a:r>
              <a:rPr lang="en-US" sz="800" b="1" dirty="0">
                <a:latin typeface="+mn-lt"/>
              </a:rPr>
              <a:t>:</a:t>
            </a:r>
            <a:r>
              <a:rPr lang="en-US" sz="800" kern="1200" dirty="0">
                <a:solidFill>
                  <a:schemeClr val="tx1"/>
                </a:solidFill>
                <a:effectLst/>
                <a:latin typeface="+mn-lt"/>
                <a:ea typeface="+mn-ea"/>
                <a:cs typeface="+mn-cs"/>
              </a:rPr>
              <a:t> 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Tell the trainees you will present them </a:t>
            </a:r>
            <a:r>
              <a:rPr lang="en-US" sz="800" dirty="0">
                <a:latin typeface="+mn-lt"/>
              </a:rPr>
              <a:t>with </a:t>
            </a:r>
            <a:r>
              <a:rPr lang="en-US" sz="800" i="0" kern="1200" dirty="0">
                <a:solidFill>
                  <a:schemeClr val="tx1"/>
                </a:solidFill>
                <a:effectLst/>
                <a:latin typeface="+mn-lt"/>
                <a:ea typeface="+mn-ea"/>
                <a:cs typeface="+mn-cs"/>
              </a:rPr>
              <a:t>some real (historical) CBRN incidents. </a:t>
            </a:r>
          </a:p>
          <a:p>
            <a:pPr marL="0" indent="0">
              <a:buFont typeface="Arial" panose="020B0604020202020204" pitchFamily="34" charset="0"/>
              <a:buNone/>
            </a:pPr>
            <a:r>
              <a:rPr lang="en-US" sz="800" b="0" i="0" u="sng" kern="1200" dirty="0">
                <a:solidFill>
                  <a:schemeClr val="tx1"/>
                </a:solidFill>
                <a:effectLst/>
                <a:latin typeface="+mn-lt"/>
                <a:ea typeface="+mn-ea"/>
                <a:cs typeface="+mn-cs"/>
              </a:rPr>
              <a:t>trainers should feel free to add their own examples of more recent and especially more local incidents</a:t>
            </a: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latin typeface="+mn-lt"/>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dirty="0"/>
          </a:p>
        </p:txBody>
      </p:sp>
    </p:spTree>
    <p:extLst>
      <p:ext uri="{BB962C8B-B14F-4D97-AF65-F5344CB8AC3E}">
        <p14:creationId xmlns:p14="http://schemas.microsoft.com/office/powerpoint/2010/main" val="2698972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latin typeface="+mn-lt"/>
              </a:rPr>
              <a:t>:</a:t>
            </a:r>
            <a:r>
              <a:rPr lang="en-US" sz="800" b="0" kern="1200" dirty="0">
                <a:solidFill>
                  <a:schemeClr val="tx1"/>
                </a:solidFill>
                <a:effectLst/>
                <a:latin typeface="+mn-lt"/>
                <a:ea typeface="+mn-ea"/>
                <a:cs typeface="+mn-cs"/>
              </a:rPr>
              <a:t> CBRN incidents in your country</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latin typeface="+mn-lt"/>
              </a:rPr>
              <a:t>:</a:t>
            </a:r>
            <a:r>
              <a:rPr lang="en-US" sz="800" kern="1200" dirty="0">
                <a:solidFill>
                  <a:schemeClr val="tx1"/>
                </a:solidFill>
                <a:effectLst/>
                <a:latin typeface="+mn-lt"/>
                <a:ea typeface="+mn-ea"/>
                <a:cs typeface="+mn-cs"/>
              </a:rPr>
              <a:t> After this slide you </a:t>
            </a:r>
            <a:r>
              <a:rPr lang="en-US" sz="800" dirty="0">
                <a:latin typeface="+mn-lt"/>
              </a:rPr>
              <a:t>will </a:t>
            </a:r>
            <a:r>
              <a:rPr lang="en-US" sz="800" kern="1200" dirty="0">
                <a:solidFill>
                  <a:schemeClr val="tx1"/>
                </a:solidFill>
                <a:effectLst/>
                <a:latin typeface="+mn-lt"/>
                <a:ea typeface="+mn-ea"/>
                <a:cs typeface="+mn-cs"/>
              </a:rPr>
              <a:t>have discussed some incidents in your own country that could be labeled as CBRN </a:t>
            </a:r>
            <a:r>
              <a:rPr lang="en-US" sz="800" dirty="0">
                <a:latin typeface="+mn-lt"/>
              </a:rPr>
              <a:t>incidents</a:t>
            </a:r>
            <a:r>
              <a:rPr lang="en-US" sz="80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of any CBRN incidents in your country. </a:t>
            </a:r>
          </a:p>
          <a:p>
            <a:pPr marL="171450" indent="-171450">
              <a:buFont typeface="Arial" panose="020B0604020202020204" pitchFamily="34" charset="0"/>
              <a:buChar char="•"/>
            </a:pPr>
            <a:r>
              <a:rPr lang="en-US" sz="800" dirty="0">
                <a:solidFill>
                  <a:srgbClr val="000000"/>
                </a:solidFill>
                <a:effectLst/>
                <a:latin typeface="+mn-lt"/>
                <a:ea typeface="Times New Roman" panose="02020603050405020304" pitchFamily="18" charset="0"/>
              </a:rPr>
              <a:t>It is meant for the trainees to come up with a case, if not, bring in an example yourself</a:t>
            </a:r>
            <a:endParaRPr lang="en-US" sz="800" b="0" i="0" dirty="0">
              <a:solidFill>
                <a:srgbClr val="000000"/>
              </a:solidFill>
              <a:effectLst/>
              <a:latin typeface="+mn-lt"/>
            </a:endParaRPr>
          </a:p>
          <a:p>
            <a:pPr marL="171450" indent="-171450">
              <a:buFont typeface="Arial" panose="020B0604020202020204" pitchFamily="34" charset="0"/>
              <a:buChar char="•"/>
            </a:pPr>
            <a:r>
              <a:rPr lang="en-US" sz="800" b="0" i="0" kern="1200" dirty="0">
                <a:solidFill>
                  <a:srgbClr val="000000"/>
                </a:solidFill>
                <a:effectLst/>
                <a:latin typeface="+mn-lt"/>
                <a:ea typeface="+mn-ea"/>
                <a:cs typeface="+mn-cs"/>
              </a:rPr>
              <a:t>Make sure that the trainees address the following topics</a:t>
            </a:r>
            <a:endParaRPr lang="en-US" sz="8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Give a brief description of an CBRN-incident</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Was it C, B or R/N, why was it labeled CRBN, what gave away that information</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What were the consequences in terms of injured, victims</a:t>
            </a:r>
          </a:p>
          <a:p>
            <a:pPr marL="0" lvl="0" indent="0">
              <a:buFont typeface="Arial" panose="020B0604020202020204" pitchFamily="34" charset="0"/>
              <a:buNone/>
            </a:pPr>
            <a:endParaRPr lang="en-US" sz="800"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latin typeface="+mn-lt"/>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Flags of Europe</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https://nl.m.wikipedia.org/wiki/Bestand:Europe_flags.png (public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5680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various (non)deliberate incidents that have occurred with CBRN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The most relevant CBRN incidents to remember are listed as </a:t>
            </a:r>
            <a:r>
              <a:rPr lang="en-US" sz="800" dirty="0"/>
              <a:t>the </a:t>
            </a:r>
            <a:r>
              <a:rPr lang="en-US" sz="800" b="0" kern="1200" dirty="0">
                <a:solidFill>
                  <a:schemeClr val="tx1"/>
                </a:solidFill>
                <a:effectLst/>
                <a:latin typeface="+mn-lt"/>
                <a:ea typeface="+mn-ea"/>
                <a:cs typeface="+mn-cs"/>
              </a:rPr>
              <a:t>take home message.</a:t>
            </a:r>
            <a:endParaRPr lang="en-US" sz="800"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700" dirty="0"/>
          </a:p>
        </p:txBody>
      </p:sp>
    </p:spTree>
    <p:extLst>
      <p:ext uri="{BB962C8B-B14F-4D97-AF65-F5344CB8AC3E}">
        <p14:creationId xmlns:p14="http://schemas.microsoft.com/office/powerpoint/2010/main" val="4014832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0" kern="1200" dirty="0">
                <a:solidFill>
                  <a:schemeClr val="tx1"/>
                </a:solidFill>
                <a:effectLst/>
                <a:latin typeface="+mn-lt"/>
                <a:ea typeface="+mn-ea"/>
                <a:cs typeface="+mn-cs"/>
              </a:rPr>
              <a:t> trainees and trainer wrap up this part of the curriculum and can enter the next topic.</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a:t>
            </a:r>
            <a:r>
              <a:rPr lang="en-US" sz="800" b="1" kern="1200">
                <a:solidFill>
                  <a:schemeClr val="tx1"/>
                </a:solidFill>
                <a:effectLst/>
                <a:latin typeface="+mn-lt"/>
                <a:ea typeface="+mn-ea"/>
                <a:cs typeface="+mn-cs"/>
              </a:rPr>
              <a:t>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Learning objective</a:t>
            </a:r>
            <a:r>
              <a:rPr lang="en-US" sz="800" dirty="0"/>
              <a:t> </a:t>
            </a: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Tell the trainees you will present them </a:t>
            </a:r>
            <a:r>
              <a:rPr lang="en-US" sz="800" dirty="0"/>
              <a:t>with </a:t>
            </a:r>
            <a:r>
              <a:rPr lang="en-US" sz="800" i="0" kern="1200" dirty="0">
                <a:solidFill>
                  <a:schemeClr val="tx1"/>
                </a:solidFill>
                <a:effectLst/>
                <a:latin typeface="+mn-lt"/>
                <a:ea typeface="+mn-ea"/>
                <a:cs typeface="+mn-cs"/>
              </a:rPr>
              <a:t>some real (historical) CBRN incidents. </a:t>
            </a:r>
          </a:p>
          <a:p>
            <a:pPr marL="0" indent="0">
              <a:buFont typeface="Arial" panose="020B0604020202020204" pitchFamily="34" charset="0"/>
              <a:buNone/>
            </a:pPr>
            <a:r>
              <a:rPr lang="en-US" sz="800" b="0" i="0" u="sng" kern="1200" dirty="0">
                <a:solidFill>
                  <a:schemeClr val="tx1"/>
                </a:solidFill>
                <a:effectLst/>
                <a:latin typeface="+mn-lt"/>
                <a:ea typeface="+mn-ea"/>
                <a:cs typeface="+mn-cs"/>
              </a:rPr>
              <a:t>trainers should feel free to add their own examples of more recent and especially more local incidents</a:t>
            </a: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600" dirty="0"/>
          </a:p>
        </p:txBody>
      </p:sp>
    </p:spTree>
    <p:extLst>
      <p:ext uri="{BB962C8B-B14F-4D97-AF65-F5344CB8AC3E}">
        <p14:creationId xmlns:p14="http://schemas.microsoft.com/office/powerpoint/2010/main" val="864690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CBRN incidents, examples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Tell the trainees this part of content you will present them some real (historical) CBRN incidents. </a:t>
            </a:r>
          </a:p>
          <a:p>
            <a:pPr marL="0" indent="0">
              <a:buFont typeface="Arial" panose="020B0604020202020204" pitchFamily="34" charset="0"/>
              <a:buNone/>
            </a:pPr>
            <a:r>
              <a:rPr lang="en-US" sz="800" b="0" i="0" u="sng" kern="1200" dirty="0">
                <a:solidFill>
                  <a:schemeClr val="tx1"/>
                </a:solidFill>
                <a:effectLst/>
                <a:latin typeface="+mn-lt"/>
                <a:ea typeface="+mn-ea"/>
                <a:cs typeface="+mn-cs"/>
              </a:rPr>
              <a:t>trainers should feel free to add their own examples of more recent and especially more local incidents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p>
          <a:p>
            <a:r>
              <a:rPr lang="en-US" sz="800" b="0" kern="1200" dirty="0">
                <a:solidFill>
                  <a:schemeClr val="tx1"/>
                </a:solidFill>
                <a:effectLst/>
                <a:latin typeface="+mn-lt"/>
                <a:ea typeface="+mn-ea"/>
                <a:cs typeface="+mn-cs"/>
              </a:rPr>
              <a:t>CBRN icons of </a:t>
            </a:r>
            <a:r>
              <a:rPr lang="en-US" sz="800" dirty="0"/>
              <a:t>TICs </a:t>
            </a:r>
            <a:r>
              <a:rPr lang="en-US" sz="800" b="0" kern="1200" dirty="0">
                <a:solidFill>
                  <a:schemeClr val="tx1"/>
                </a:solidFill>
                <a:effectLst/>
                <a:latin typeface="+mn-lt"/>
                <a:ea typeface="+mn-ea"/>
                <a:cs typeface="+mn-cs"/>
              </a:rPr>
              <a:t>and chemical weapons: https://www.cleanpng.com/png-weapon-of-mass-destruction-nuclear-weapon-cbrn-def-1434407/</a:t>
            </a:r>
          </a:p>
          <a:p>
            <a:r>
              <a:rPr lang="en-US" sz="800" b="0" kern="1200" dirty="0">
                <a:solidFill>
                  <a:schemeClr val="tx1"/>
                </a:solidFill>
                <a:effectLst/>
                <a:latin typeface="+mn-lt"/>
                <a:ea typeface="+mn-ea"/>
                <a:cs typeface="+mn-cs"/>
              </a:rPr>
              <a:t>Tokyo Metro Sarin attack (1995): </a:t>
            </a:r>
            <a:r>
              <a:rPr lang="en-US" sz="800" b="0" i="0" u="none" strike="noStrike" kern="1200" dirty="0">
                <a:solidFill>
                  <a:schemeClr val="tx1"/>
                </a:solidFill>
                <a:effectLst/>
                <a:latin typeface="+mn-lt"/>
                <a:ea typeface="+mn-ea"/>
                <a:cs typeface="+mn-cs"/>
              </a:rPr>
              <a:t>File:Emergency personnel respond to the Tokyo subway sarin attack.png</a:t>
            </a:r>
          </a:p>
          <a:p>
            <a:r>
              <a:rPr lang="en-US" sz="800" b="0" i="0" u="none" strike="noStrike" kern="1200" dirty="0">
                <a:solidFill>
                  <a:schemeClr val="tx1"/>
                </a:solidFill>
                <a:effectLst/>
                <a:latin typeface="+mn-lt"/>
                <a:ea typeface="+mn-ea"/>
                <a:cs typeface="+mn-cs"/>
              </a:rPr>
              <a:t>Anthrax letter (2001): </a:t>
            </a:r>
            <a:r>
              <a:rPr lang="nl-NL" sz="800" b="0" i="0" u="none" strike="noStrike" kern="1200" dirty="0">
                <a:solidFill>
                  <a:schemeClr val="tx1"/>
                </a:solidFill>
                <a:effectLst/>
                <a:latin typeface="+mn-lt"/>
                <a:ea typeface="+mn-ea"/>
                <a:cs typeface="+mn-cs"/>
              </a:rPr>
              <a:t>File:Amerithrax-letter-a.jpg</a:t>
            </a:r>
            <a:r>
              <a:rPr lang="en-US" sz="800" b="1" kern="1200" dirty="0">
                <a:solidFill>
                  <a:schemeClr val="tx1"/>
                </a:solidFill>
                <a:effectLst/>
                <a:latin typeface="+mn-lt"/>
                <a:ea typeface="+mn-ea"/>
                <a:cs typeface="+mn-cs"/>
              </a:rPr>
              <a:t> </a:t>
            </a:r>
          </a:p>
          <a:p>
            <a:r>
              <a:rPr lang="nl-NL" sz="800" b="0" i="0" u="none" strike="noStrike" kern="1200" dirty="0">
                <a:solidFill>
                  <a:schemeClr val="tx1"/>
                </a:solidFill>
                <a:effectLst/>
                <a:latin typeface="+mn-lt"/>
                <a:ea typeface="+mn-ea"/>
                <a:cs typeface="+mn-cs"/>
              </a:rPr>
              <a:t>Polonium poisioning (2006): Alexander </a:t>
            </a:r>
            <a:r>
              <a:rPr lang="nl-NL" sz="800" b="0" i="0" u="none" strike="noStrike" kern="1200" dirty="0" err="1">
                <a:solidFill>
                  <a:schemeClr val="tx1"/>
                </a:solidFill>
                <a:effectLst/>
                <a:latin typeface="+mn-lt"/>
                <a:ea typeface="+mn-ea"/>
                <a:cs typeface="+mn-cs"/>
              </a:rPr>
              <a:t>Litvinenko</a:t>
            </a:r>
            <a:endParaRPr lang="nl-NL" sz="800" b="0" i="0" u="none" strike="noStrike"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0" kern="1200" dirty="0">
                <a:solidFill>
                  <a:schemeClr val="tx1"/>
                </a:solidFill>
                <a:effectLst/>
                <a:latin typeface="+mn-lt"/>
                <a:ea typeface="+mn-ea"/>
                <a:cs typeface="+mn-cs"/>
              </a:rPr>
              <a:t>https://en.wikipedia.org/wiki/File:Emergency_personnel_respond_to_the_Tokyo_subway_sarin_attack.png (public main)</a:t>
            </a:r>
          </a:p>
          <a:p>
            <a:r>
              <a:rPr lang="en-US" sz="800" b="0" kern="1200" dirty="0">
                <a:solidFill>
                  <a:schemeClr val="tx1"/>
                </a:solidFill>
                <a:effectLst/>
                <a:latin typeface="+mn-lt"/>
                <a:ea typeface="+mn-ea"/>
                <a:cs typeface="+mn-cs"/>
              </a:rPr>
              <a:t>https://commons.wikimedia.org/wiki/File:Amerithrax-letter-a.jpg (public domain)</a:t>
            </a:r>
          </a:p>
          <a:p>
            <a:r>
              <a:rPr lang="en-US" sz="800" b="0" i="0" u="none" strike="noStrike" kern="120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"2013_11_060045 Alexander living in the death"</a:t>
            </a:r>
            <a:r>
              <a:rPr lang="en-US" sz="800" b="0" i="0" u="none" strike="noStrike" kern="1200" dirty="0">
                <a:solidFill>
                  <a:schemeClr val="tx1"/>
                </a:solidFill>
                <a:effectLst/>
                <a:latin typeface="+mn-lt"/>
                <a:ea typeface="+mn-ea"/>
                <a:cs typeface="+mn-cs"/>
              </a:rPr>
              <a:t> by </a:t>
            </a:r>
            <a:r>
              <a:rPr lang="en-US" sz="800" b="0" i="0" u="none" strike="noStrike" kern="1200" dirty="0">
                <a:solidFill>
                  <a:schemeClr val="tx1"/>
                </a:solidFill>
                <a:effectLst/>
                <a:latin typeface="+mn-lt"/>
                <a:ea typeface="+mn-ea"/>
                <a:cs typeface="+mn-cs"/>
                <a:hlinkClick r:id="rId4">
                  <a:extLst>
                    <a:ext uri="{A12FA001-AC4F-418D-AE19-62706E023703}">
                      <ahyp:hlinkClr xmlns:ahyp="http://schemas.microsoft.com/office/drawing/2018/hyperlinkcolor" val="tx"/>
                    </a:ext>
                  </a:extLst>
                </a:hlinkClick>
              </a:rPr>
              <a:t>Gwydion M. Williams</a:t>
            </a:r>
            <a:r>
              <a:rPr lang="en-US" sz="800" b="0" i="0" u="none" strike="noStrike" kern="1200" dirty="0">
                <a:solidFill>
                  <a:schemeClr val="tx1"/>
                </a:solidFill>
                <a:effectLst/>
                <a:latin typeface="+mn-lt"/>
                <a:ea typeface="+mn-ea"/>
                <a:cs typeface="+mn-cs"/>
              </a:rPr>
              <a:t> is licensed under </a:t>
            </a:r>
            <a:r>
              <a:rPr lang="en-US" sz="800" b="0" i="0" u="none" strike="noStrike" kern="1200" dirty="0">
                <a:solidFill>
                  <a:schemeClr val="tx1"/>
                </a:solidFill>
                <a:effectLst/>
                <a:latin typeface="+mn-lt"/>
                <a:ea typeface="+mn-ea"/>
                <a:cs typeface="+mn-cs"/>
                <a:hlinkClick r:id="rId5">
                  <a:extLst>
                    <a:ext uri="{A12FA001-AC4F-418D-AE19-62706E023703}">
                      <ahyp:hlinkClr xmlns:ahyp="http://schemas.microsoft.com/office/drawing/2018/hyperlinkcolor" val="tx"/>
                    </a:ext>
                  </a:extLst>
                </a:hlinkClick>
              </a:rPr>
              <a:t>CC BY 2.0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700" dirty="0"/>
          </a:p>
        </p:txBody>
      </p:sp>
    </p:spTree>
    <p:extLst>
      <p:ext uri="{BB962C8B-B14F-4D97-AF65-F5344CB8AC3E}">
        <p14:creationId xmlns:p14="http://schemas.microsoft.com/office/powerpoint/2010/main" val="4246259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Seveso disaster, 1976</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about Seveso. It was an incident with a dioxin which is a chemical. C is the correct answer.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Tell </a:t>
            </a:r>
            <a:r>
              <a:rPr lang="en-US" sz="800" dirty="0"/>
              <a:t>the trainees </a:t>
            </a:r>
            <a:r>
              <a:rPr lang="en-US" sz="800" kern="1200" dirty="0">
                <a:solidFill>
                  <a:schemeClr val="tx1"/>
                </a:solidFill>
                <a:effectLst/>
                <a:latin typeface="+mn-lt"/>
                <a:ea typeface="+mn-ea"/>
                <a:cs typeface="+mn-cs"/>
              </a:rPr>
              <a:t>something about this </a:t>
            </a:r>
            <a:r>
              <a:rPr lang="en-US" sz="800" dirty="0"/>
              <a:t>case (below) which is a ‘copy &amp; paste’ from Wikipedia to provide </a:t>
            </a:r>
            <a:r>
              <a:rPr lang="en-US" sz="800" kern="1200" dirty="0">
                <a:solidFill>
                  <a:schemeClr val="tx1"/>
                </a:solidFill>
                <a:effectLst/>
                <a:latin typeface="+mn-lt"/>
                <a:ea typeface="+mn-ea"/>
                <a:cs typeface="+mn-cs"/>
              </a:rPr>
              <a:t>a </a:t>
            </a:r>
            <a:r>
              <a:rPr lang="en-US" sz="800" dirty="0"/>
              <a:t>working example for the lesson</a:t>
            </a:r>
            <a:r>
              <a:rPr lang="en-US" sz="800" kern="1200" dirty="0">
                <a:solidFill>
                  <a:schemeClr val="tx1"/>
                </a:solidFill>
                <a:effectLst/>
                <a:latin typeface="+mn-lt"/>
                <a:ea typeface="+mn-ea"/>
                <a:cs typeface="+mn-cs"/>
              </a:rPr>
              <a:t>. 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a:t>
            </a:r>
            <a:r>
              <a:rPr lang="en-US" sz="800" dirty="0"/>
              <a:t>on </a:t>
            </a:r>
            <a:r>
              <a:rPr lang="en-US" sz="800" kern="1200" dirty="0">
                <a:solidFill>
                  <a:schemeClr val="tx1"/>
                </a:solidFill>
                <a:effectLst/>
                <a:latin typeface="+mn-lt"/>
                <a:ea typeface="+mn-ea"/>
                <a:cs typeface="+mn-cs"/>
              </a:rPr>
              <a:t>the available time, potential interest of the group and your own preferences</a:t>
            </a:r>
            <a:r>
              <a:rPr lang="en-US" sz="800" dirty="0"/>
              <a:t>. </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u="sng" dirty="0"/>
              <a:t>Case Description</a:t>
            </a:r>
            <a:r>
              <a:rPr lang="en-US" sz="800" dirty="0"/>
              <a:t>: </a:t>
            </a:r>
            <a:r>
              <a:rPr lang="en-US" sz="800" kern="1200" dirty="0">
                <a:solidFill>
                  <a:schemeClr val="tx1"/>
                </a:solidFill>
                <a:effectLst/>
                <a:latin typeface="+mn-lt"/>
                <a:ea typeface="+mn-ea"/>
                <a:cs typeface="+mn-cs"/>
              </a:rPr>
              <a:t>The </a:t>
            </a:r>
            <a:r>
              <a:rPr lang="en-US" sz="800" b="0" i="0" kern="1200" dirty="0">
                <a:solidFill>
                  <a:schemeClr val="tx1"/>
                </a:solidFill>
                <a:effectLst/>
                <a:latin typeface="+mn-lt"/>
                <a:ea typeface="+mn-ea"/>
                <a:cs typeface="+mn-cs"/>
              </a:rPr>
              <a:t>Seveso disaster was named because Seveso, with a population of 17,000 in 1976, was the community most affected. The Seveso disaster was an industrial accident that occurred around 12:37 pm on July 10, 1976, in a small chemical manufacturing plant approximately 20 kilometers (12 mi) north of Milan in the Lombardy region of Italy. It resulted in the highest known exposure to 2,3,7,8-tetrachlorodibenzo-p-dioxin (TCDD) in residential populations,[1] which gave rise to numerous scientific studies and standardized industrial safety regulations. Within days a total of 3,300 animals, mostly poultry and rabbits, were found dead. Emergency slaughtering commenced to prevent TCDD from entering the food chain, and by 1978 over 80,000 animals had been slaughtered. 15 children were quickly </a:t>
            </a:r>
            <a:r>
              <a:rPr lang="en-US" sz="800" b="0" i="0" kern="1200" dirty="0" err="1">
                <a:solidFill>
                  <a:schemeClr val="tx1"/>
                </a:solidFill>
                <a:effectLst/>
                <a:latin typeface="+mn-lt"/>
                <a:ea typeface="+mn-ea"/>
                <a:cs typeface="+mn-cs"/>
              </a:rPr>
              <a:t>hospitalised</a:t>
            </a:r>
            <a:r>
              <a:rPr lang="en-US" sz="800" b="0" i="0" kern="1200" dirty="0">
                <a:solidFill>
                  <a:schemeClr val="tx1"/>
                </a:solidFill>
                <a:effectLst/>
                <a:latin typeface="+mn-lt"/>
                <a:ea typeface="+mn-ea"/>
                <a:cs typeface="+mn-cs"/>
              </a:rPr>
              <a:t> with skin inflammation. By the end of August, Zone A had been completely evacuated and fenced, 1,600 people of all ages had been examined and 447 were found to suffer from skin lesions or chloracne. The EU industrial safety regulations are known as the Seveso II Directive. </a:t>
            </a:r>
            <a:endParaRPr lang="en-US" sz="800" b="1" i="0" kern="1200" dirty="0">
              <a:solidFill>
                <a:schemeClr val="tx1"/>
              </a:solidFill>
              <a:effectLst/>
              <a:latin typeface="+mn-lt"/>
              <a:ea typeface="+mn-ea"/>
              <a:cs typeface="+mn-cs"/>
            </a:endParaRP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https://en.wikipedia.org/wiki/Seveso_disaster</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images from the SEVESO disaster in Italy</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solidFill>
                  <a:schemeClr val="tx1"/>
                </a:solidFill>
                <a:hlinkClick r:id="rId3">
                  <a:extLst>
                    <a:ext uri="{A12FA001-AC4F-418D-AE19-62706E023703}">
                      <ahyp:hlinkClr xmlns:ahyp="http://schemas.microsoft.com/office/drawing/2018/hyperlinkcolor" val="tx"/>
                    </a:ext>
                  </a:extLst>
                </a:hlinkClick>
              </a:rPr>
              <a:t>seveso_limpieza.jpg (941×588) (bp.blogspot.com)</a:t>
            </a:r>
            <a:r>
              <a:rPr lang="nl-NL" sz="800" dirty="0">
                <a:solidFill>
                  <a:schemeClr val="tx1"/>
                </a:solidFill>
              </a:rPr>
              <a:t> </a:t>
            </a:r>
            <a:r>
              <a:rPr lang="nl-NL" sz="800" dirty="0" err="1">
                <a:solidFill>
                  <a:srgbClr val="BC58AE"/>
                </a:solidFill>
                <a:hlinkClick r:id="rId4" tooltip="http://www.unabrevehistoria.com/2008/05/el-desastre-de-seveso.html">
                  <a:extLst>
                    <a:ext uri="{A12FA001-AC4F-418D-AE19-62706E023703}">
                      <ahyp:hlinkClr xmlns:ahyp="http://schemas.microsoft.com/office/drawing/2018/hyperlinkcolor" val="tx"/>
                    </a:ext>
                  </a:extLst>
                </a:hlinkClick>
              </a:rPr>
              <a:t>This</a:t>
            </a:r>
            <a:r>
              <a:rPr lang="nl-NL" sz="800" dirty="0">
                <a:solidFill>
                  <a:schemeClr val="tx1"/>
                </a:solidFill>
                <a:hlinkClick r:id="rId4" tooltip="http://www.unabrevehistoria.com/2008/05/el-desastre-de-seveso.html">
                  <a:extLst>
                    <a:ext uri="{A12FA001-AC4F-418D-AE19-62706E023703}">
                      <ahyp:hlinkClr xmlns:ahyp="http://schemas.microsoft.com/office/drawing/2018/hyperlinkcolor" val="tx"/>
                    </a:ext>
                  </a:extLst>
                </a:hlinkClick>
              </a:rPr>
              <a:t> Photo</a:t>
            </a:r>
            <a:r>
              <a:rPr lang="nl-NL" sz="800" dirty="0">
                <a:solidFill>
                  <a:schemeClr val="tx1"/>
                </a:solidFill>
              </a:rPr>
              <a:t> </a:t>
            </a:r>
            <a:r>
              <a:rPr lang="nl-NL" sz="800" dirty="0" err="1">
                <a:solidFill>
                  <a:schemeClr val="tx1"/>
                </a:solidFill>
              </a:rPr>
              <a:t>by</a:t>
            </a:r>
            <a:r>
              <a:rPr lang="nl-NL" sz="800" dirty="0">
                <a:solidFill>
                  <a:schemeClr val="tx1"/>
                </a:solidFill>
              </a:rPr>
              <a:t> </a:t>
            </a:r>
            <a:r>
              <a:rPr lang="nl-NL" sz="800" dirty="0" err="1">
                <a:solidFill>
                  <a:schemeClr val="tx1"/>
                </a:solidFill>
              </a:rPr>
              <a:t>Unknown</a:t>
            </a:r>
            <a:r>
              <a:rPr lang="nl-NL" sz="800" dirty="0">
                <a:solidFill>
                  <a:schemeClr val="tx1"/>
                </a:solidFill>
              </a:rPr>
              <a:t> Author is </a:t>
            </a:r>
            <a:r>
              <a:rPr lang="nl-NL" sz="800" dirty="0" err="1">
                <a:solidFill>
                  <a:schemeClr val="tx1"/>
                </a:solidFill>
              </a:rPr>
              <a:t>licensed</a:t>
            </a:r>
            <a:r>
              <a:rPr lang="nl-NL" sz="800" dirty="0">
                <a:solidFill>
                  <a:schemeClr val="tx1"/>
                </a:solidFill>
              </a:rPr>
              <a:t> </a:t>
            </a:r>
            <a:r>
              <a:rPr lang="nl-NL" sz="800" dirty="0" err="1">
                <a:solidFill>
                  <a:schemeClr val="tx1"/>
                </a:solidFill>
              </a:rPr>
              <a:t>under</a:t>
            </a:r>
            <a:r>
              <a:rPr lang="nl-NL" sz="800" dirty="0">
                <a:solidFill>
                  <a:schemeClr val="tx1"/>
                </a:solidFill>
              </a:rPr>
              <a:t> </a:t>
            </a:r>
            <a:r>
              <a:rPr lang="nl-NL" sz="800" dirty="0">
                <a:solidFill>
                  <a:schemeClr val="tx1"/>
                </a:solidFill>
                <a:hlinkClick r:id="rId5" tooltip="https://creativecommons.org/licenses/by-nc-sa/3.0/">
                  <a:extLst>
                    <a:ext uri="{A12FA001-AC4F-418D-AE19-62706E023703}">
                      <ahyp:hlinkClr xmlns:ahyp="http://schemas.microsoft.com/office/drawing/2018/hyperlinkcolor" val="tx"/>
                    </a:ext>
                  </a:extLst>
                </a:hlinkClick>
              </a:rPr>
              <a:t>CC BY-SA-NC</a:t>
            </a:r>
            <a:endParaRPr lang="nl-NL" sz="8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dirty="0">
                <a:solidFill>
                  <a:schemeClr val="tx1"/>
                </a:solidFill>
                <a:hlinkClick r:id="rId6">
                  <a:extLst>
                    <a:ext uri="{A12FA001-AC4F-418D-AE19-62706E023703}">
                      <ahyp:hlinkClr xmlns:ahyp="http://schemas.microsoft.com/office/drawing/2018/hyperlinkcolor" val="tx"/>
                    </a:ext>
                  </a:extLst>
                </a:hlinkClick>
              </a:rPr>
              <a:t>seveso.jpg (600×449) (bp.blogspot.com)</a:t>
            </a:r>
            <a:r>
              <a:rPr lang="nl-NL" sz="800" dirty="0">
                <a:solidFill>
                  <a:schemeClr val="tx1"/>
                </a:solidFill>
              </a:rPr>
              <a:t> </a:t>
            </a:r>
            <a:r>
              <a:rPr lang="nl-NL" sz="800" dirty="0" err="1">
                <a:solidFill>
                  <a:srgbClr val="BC58AE"/>
                </a:solidFill>
                <a:hlinkClick r:id="rId7" tooltip="http://noalcarbonebrindisi.blogspot.com/2012/07/nuvole-rapide_31.html">
                  <a:extLst>
                    <a:ext uri="{A12FA001-AC4F-418D-AE19-62706E023703}">
                      <ahyp:hlinkClr xmlns:ahyp="http://schemas.microsoft.com/office/drawing/2018/hyperlinkcolor" val="tx"/>
                    </a:ext>
                  </a:extLst>
                </a:hlinkClick>
              </a:rPr>
              <a:t>This</a:t>
            </a:r>
            <a:r>
              <a:rPr lang="nl-NL" sz="800" dirty="0">
                <a:solidFill>
                  <a:schemeClr val="tx1"/>
                </a:solidFill>
                <a:hlinkClick r:id="rId7" tooltip="http://noalcarbonebrindisi.blogspot.com/2012/07/nuvole-rapide_31.html">
                  <a:extLst>
                    <a:ext uri="{A12FA001-AC4F-418D-AE19-62706E023703}">
                      <ahyp:hlinkClr xmlns:ahyp="http://schemas.microsoft.com/office/drawing/2018/hyperlinkcolor" val="tx"/>
                    </a:ext>
                  </a:extLst>
                </a:hlinkClick>
              </a:rPr>
              <a:t> Photo</a:t>
            </a:r>
            <a:r>
              <a:rPr lang="nl-NL" sz="800" dirty="0">
                <a:solidFill>
                  <a:schemeClr val="tx1"/>
                </a:solidFill>
              </a:rPr>
              <a:t> </a:t>
            </a:r>
            <a:r>
              <a:rPr lang="nl-NL" sz="800" dirty="0" err="1">
                <a:solidFill>
                  <a:schemeClr val="tx1"/>
                </a:solidFill>
              </a:rPr>
              <a:t>by</a:t>
            </a:r>
            <a:r>
              <a:rPr lang="nl-NL" sz="800" dirty="0">
                <a:solidFill>
                  <a:schemeClr val="tx1"/>
                </a:solidFill>
              </a:rPr>
              <a:t> </a:t>
            </a:r>
            <a:r>
              <a:rPr lang="nl-NL" sz="800" dirty="0" err="1">
                <a:solidFill>
                  <a:schemeClr val="tx1"/>
                </a:solidFill>
              </a:rPr>
              <a:t>Unknown</a:t>
            </a:r>
            <a:r>
              <a:rPr lang="nl-NL" sz="800" dirty="0">
                <a:solidFill>
                  <a:schemeClr val="tx1"/>
                </a:solidFill>
              </a:rPr>
              <a:t> Author is </a:t>
            </a:r>
            <a:r>
              <a:rPr lang="nl-NL" sz="800" dirty="0" err="1">
                <a:solidFill>
                  <a:schemeClr val="tx1"/>
                </a:solidFill>
              </a:rPr>
              <a:t>licensed</a:t>
            </a:r>
            <a:r>
              <a:rPr lang="nl-NL" sz="800" dirty="0">
                <a:solidFill>
                  <a:schemeClr val="tx1"/>
                </a:solidFill>
              </a:rPr>
              <a:t> </a:t>
            </a:r>
            <a:r>
              <a:rPr lang="nl-NL" sz="800" dirty="0" err="1">
                <a:solidFill>
                  <a:schemeClr val="tx1"/>
                </a:solidFill>
              </a:rPr>
              <a:t>under</a:t>
            </a:r>
            <a:r>
              <a:rPr lang="nl-NL" sz="800" dirty="0">
                <a:solidFill>
                  <a:schemeClr val="tx1"/>
                </a:solidFill>
              </a:rPr>
              <a:t> </a:t>
            </a:r>
            <a:r>
              <a:rPr lang="nl-NL" sz="800" dirty="0">
                <a:solidFill>
                  <a:schemeClr val="tx1"/>
                </a:solidFill>
                <a:hlinkClick r:id="rId5" tooltip="https://creativecommons.org/licenses/by-nc-sa/3.0/">
                  <a:extLst>
                    <a:ext uri="{A12FA001-AC4F-418D-AE19-62706E023703}">
                      <ahyp:hlinkClr xmlns:ahyp="http://schemas.microsoft.com/office/drawing/2018/hyperlinkcolor" val="tx"/>
                    </a:ext>
                  </a:extLst>
                </a:hlinkClick>
              </a:rPr>
              <a:t>CC BY-SA-NC</a:t>
            </a:r>
            <a:endParaRPr lang="nl-NL" sz="800" dirty="0">
              <a:solidFill>
                <a:schemeClr val="tx1"/>
              </a:solidFill>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72868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Sarin in metro Tokyo</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a:t>
            </a:r>
            <a:r>
              <a:rPr lang="en-US" sz="800" dirty="0"/>
              <a:t>if </a:t>
            </a:r>
            <a:r>
              <a:rPr lang="en-US" sz="800" kern="1200" dirty="0">
                <a:solidFill>
                  <a:schemeClr val="tx1"/>
                </a:solidFill>
                <a:effectLst/>
                <a:latin typeface="+mn-lt"/>
                <a:ea typeface="+mn-ea"/>
                <a:cs typeface="+mn-cs"/>
              </a:rPr>
              <a:t>Sarin is C,B or R/N. Sarin is a ‘nerve gas’ especially designed for warfare. C is the correct answer.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Tell </a:t>
            </a:r>
            <a:r>
              <a:rPr lang="en-US" sz="800" dirty="0"/>
              <a:t>the trainees something about </a:t>
            </a:r>
            <a:r>
              <a:rPr lang="en-US" sz="800" kern="1200" dirty="0">
                <a:solidFill>
                  <a:schemeClr val="tx1"/>
                </a:solidFill>
                <a:effectLst/>
                <a:latin typeface="+mn-lt"/>
                <a:ea typeface="+mn-ea"/>
                <a:cs typeface="+mn-cs"/>
              </a:rPr>
              <a:t>this </a:t>
            </a:r>
            <a:r>
              <a:rPr lang="en-US" sz="800" dirty="0"/>
              <a:t>case (below) which </a:t>
            </a:r>
            <a:r>
              <a:rPr lang="en-US" sz="800" kern="1200" dirty="0">
                <a:solidFill>
                  <a:schemeClr val="tx1"/>
                </a:solidFill>
                <a:effectLst/>
                <a:latin typeface="+mn-lt"/>
                <a:ea typeface="+mn-ea"/>
                <a:cs typeface="+mn-cs"/>
              </a:rPr>
              <a:t>is a </a:t>
            </a:r>
            <a:r>
              <a:rPr lang="en-US" sz="800" dirty="0"/>
              <a:t>‘copy &amp; paste’ from Wikipedia to provide a working example for the lesson</a:t>
            </a:r>
            <a:r>
              <a:rPr lang="en-US" sz="800" kern="1200" dirty="0">
                <a:solidFill>
                  <a:schemeClr val="tx1"/>
                </a:solidFill>
                <a:effectLst/>
                <a:latin typeface="+mn-lt"/>
                <a:ea typeface="+mn-ea"/>
                <a:cs typeface="+mn-cs"/>
              </a:rPr>
              <a:t>. 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on </a:t>
            </a:r>
            <a:r>
              <a:rPr lang="en-US" sz="800" dirty="0"/>
              <a:t>the </a:t>
            </a:r>
            <a:r>
              <a:rPr lang="en-US" sz="800" kern="1200" dirty="0">
                <a:solidFill>
                  <a:schemeClr val="tx1"/>
                </a:solidFill>
                <a:effectLst/>
                <a:latin typeface="+mn-lt"/>
                <a:ea typeface="+mn-ea"/>
                <a:cs typeface="+mn-cs"/>
              </a:rPr>
              <a:t>available time, potential interest of the group and your own preferences</a:t>
            </a:r>
            <a:r>
              <a:rPr lang="en-US" sz="800" dirty="0"/>
              <a:t>. </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u="sng" dirty="0"/>
              <a:t>Case Description</a:t>
            </a:r>
            <a:r>
              <a:rPr lang="en-US" sz="800" dirty="0"/>
              <a:t>: </a:t>
            </a:r>
            <a:r>
              <a:rPr lang="en-US" sz="800" i="0" kern="1200" dirty="0">
                <a:solidFill>
                  <a:schemeClr val="tx1"/>
                </a:solidFill>
                <a:effectLst/>
                <a:latin typeface="+mn-lt"/>
                <a:ea typeface="+mn-ea"/>
                <a:cs typeface="+mn-cs"/>
              </a:rPr>
              <a:t>On the 20</a:t>
            </a:r>
            <a:r>
              <a:rPr lang="en-US" sz="800" i="0" kern="1200" baseline="30000" dirty="0">
                <a:solidFill>
                  <a:schemeClr val="tx1"/>
                </a:solidFill>
                <a:effectLst/>
                <a:latin typeface="+mn-lt"/>
                <a:ea typeface="+mn-ea"/>
                <a:cs typeface="+mn-cs"/>
              </a:rPr>
              <a:t>th</a:t>
            </a:r>
            <a:r>
              <a:rPr lang="en-US" sz="800" i="0" kern="1200" dirty="0">
                <a:solidFill>
                  <a:schemeClr val="tx1"/>
                </a:solidFill>
                <a:effectLst/>
                <a:latin typeface="+mn-lt"/>
                <a:ea typeface="+mn-ea"/>
                <a:cs typeface="+mn-cs"/>
              </a:rPr>
              <a:t> of March 1995 members of the cult movement </a:t>
            </a:r>
            <a:r>
              <a:rPr lang="en-US" sz="800" i="0" kern="1200" dirty="0" err="1">
                <a:solidFill>
                  <a:schemeClr val="tx1"/>
                </a:solidFill>
                <a:effectLst/>
                <a:latin typeface="+mn-lt"/>
                <a:ea typeface="+mn-ea"/>
                <a:cs typeface="+mn-cs"/>
              </a:rPr>
              <a:t>Aum</a:t>
            </a:r>
            <a:r>
              <a:rPr lang="en-US" sz="800" i="0" kern="1200" dirty="0">
                <a:solidFill>
                  <a:schemeClr val="tx1"/>
                </a:solidFill>
                <a:effectLst/>
                <a:latin typeface="+mn-lt"/>
                <a:ea typeface="+mn-ea"/>
                <a:cs typeface="+mn-cs"/>
              </a:rPr>
              <a:t> Shinrikyo launched a terroristic attack in the Tokyo subway using the chemical warfare nerve agent sarin (a liquid!). Five members of the cult carried 2-3 plastic bags each with approximately one liter of liquid sarin per bag. The plastic bags, packed in a </a:t>
            </a:r>
            <a:r>
              <a:rPr lang="en-US" sz="800" dirty="0"/>
              <a:t>newspaper</a:t>
            </a:r>
            <a:r>
              <a:rPr lang="en-US" sz="800" i="0" kern="1200" dirty="0">
                <a:solidFill>
                  <a:schemeClr val="tx1"/>
                </a:solidFill>
                <a:effectLst/>
                <a:latin typeface="+mn-lt"/>
                <a:ea typeface="+mn-ea"/>
                <a:cs typeface="+mn-cs"/>
              </a:rPr>
              <a:t>, were placed on the floor of five different train compartments on three different subway lines and punched with an umbrella, causing the fluid to leak and slowly evaporate. During the attack 13 people died and 50 </a:t>
            </a:r>
            <a:r>
              <a:rPr lang="en-US" sz="800" dirty="0"/>
              <a:t>people </a:t>
            </a:r>
            <a:r>
              <a:rPr lang="en-US" sz="800" i="0" kern="1200" dirty="0">
                <a:solidFill>
                  <a:schemeClr val="tx1"/>
                </a:solidFill>
                <a:effectLst/>
                <a:latin typeface="+mn-lt"/>
                <a:ea typeface="+mn-ea"/>
                <a:cs typeface="+mn-cs"/>
              </a:rPr>
              <a:t>got severely injured of whom some later died in the hospital. Nearly a thousand </a:t>
            </a:r>
            <a:r>
              <a:rPr lang="en-US" sz="800" dirty="0"/>
              <a:t>people temporarily </a:t>
            </a:r>
            <a:r>
              <a:rPr lang="en-US" sz="800" i="0" kern="1200" dirty="0">
                <a:solidFill>
                  <a:schemeClr val="tx1"/>
                </a:solidFill>
                <a:effectLst/>
                <a:latin typeface="+mn-lt"/>
                <a:ea typeface="+mn-ea"/>
                <a:cs typeface="+mn-cs"/>
              </a:rPr>
              <a:t>lost vision due to the attack. Most of the people who died immediately came in direct contact with the fluid (e.g. trying to kicking the bag out </a:t>
            </a:r>
            <a:r>
              <a:rPr lang="en-US" sz="800" dirty="0"/>
              <a:t>of </a:t>
            </a:r>
            <a:r>
              <a:rPr lang="en-US" sz="800" i="0" kern="1200" dirty="0">
                <a:solidFill>
                  <a:schemeClr val="tx1"/>
                </a:solidFill>
                <a:effectLst/>
                <a:latin typeface="+mn-lt"/>
                <a:ea typeface="+mn-ea"/>
                <a:cs typeface="+mn-cs"/>
              </a:rPr>
              <a:t>the train). After the terror attack </a:t>
            </a:r>
            <a:r>
              <a:rPr lang="en-US" sz="800" dirty="0"/>
              <a:t>a </a:t>
            </a:r>
            <a:r>
              <a:rPr lang="en-US" sz="800" i="0" kern="1200" dirty="0">
                <a:solidFill>
                  <a:schemeClr val="tx1"/>
                </a:solidFill>
                <a:effectLst/>
                <a:latin typeface="+mn-lt"/>
                <a:ea typeface="+mn-ea"/>
                <a:cs typeface="+mn-cs"/>
              </a:rPr>
              <a:t>criminal investigation revealed the cult had used various CBRN agents on different occasions before. Sarin was also used during an attack on 27 June 1994 in the town of Matsumoto. A truck, heater and fan were used to spread sarin killing 8 </a:t>
            </a:r>
            <a:r>
              <a:rPr lang="en-US" sz="800" dirty="0"/>
              <a:t>people </a:t>
            </a:r>
            <a:r>
              <a:rPr lang="en-US" sz="800" i="0" kern="1200" dirty="0">
                <a:solidFill>
                  <a:schemeClr val="tx1"/>
                </a:solidFill>
                <a:effectLst/>
                <a:latin typeface="+mn-lt"/>
                <a:ea typeface="+mn-ea"/>
                <a:cs typeface="+mn-cs"/>
              </a:rPr>
              <a:t>and injuring around 500. The cult also used VX, another chemical warfare nerve agent, for individual murders of opponents and produced other harmful chemicals such as hydrogen cyanide, </a:t>
            </a:r>
            <a:r>
              <a:rPr lang="en-US" sz="800" i="0" kern="1200" dirty="0" err="1">
                <a:solidFill>
                  <a:schemeClr val="tx1"/>
                </a:solidFill>
                <a:effectLst/>
                <a:latin typeface="+mn-lt"/>
                <a:ea typeface="+mn-ea"/>
                <a:cs typeface="+mn-cs"/>
              </a:rPr>
              <a:t>soman</a:t>
            </a:r>
            <a:r>
              <a:rPr lang="en-US" sz="800" i="0" kern="1200" dirty="0">
                <a:solidFill>
                  <a:schemeClr val="tx1"/>
                </a:solidFill>
                <a:effectLst/>
                <a:latin typeface="+mn-lt"/>
                <a:ea typeface="+mn-ea"/>
                <a:cs typeface="+mn-cs"/>
              </a:rPr>
              <a:t> and phosgene. The cult also had its own bio-warfare program, producing botulinum toxin and anthrax. Attempts were made to conduct terror attacks, blowing anthrax spores in the air from either a high building or a truck in 1993, but these attacks failed. A vaccine (non harmful) strain was used. The </a:t>
            </a:r>
            <a:r>
              <a:rPr lang="en-US" sz="800" i="0" kern="1200" dirty="0" err="1">
                <a:solidFill>
                  <a:schemeClr val="tx1"/>
                </a:solidFill>
                <a:effectLst/>
                <a:latin typeface="+mn-lt"/>
                <a:ea typeface="+mn-ea"/>
                <a:cs typeface="+mn-cs"/>
              </a:rPr>
              <a:t>Aum</a:t>
            </a:r>
            <a:r>
              <a:rPr lang="en-US" sz="800" i="0" kern="1200" dirty="0">
                <a:solidFill>
                  <a:schemeClr val="tx1"/>
                </a:solidFill>
                <a:effectLst/>
                <a:latin typeface="+mn-lt"/>
                <a:ea typeface="+mn-ea"/>
                <a:cs typeface="+mn-cs"/>
              </a:rPr>
              <a:t> Shinrikyo story shows there are groups who are willing to use these type of agents for terroristic purposes and, given the financial means and the knowledge, are able to produce </a:t>
            </a:r>
            <a:r>
              <a:rPr lang="en-US" sz="800" dirty="0"/>
              <a:t>these </a:t>
            </a:r>
            <a:r>
              <a:rPr lang="en-US" sz="800" i="0" kern="1200" dirty="0">
                <a:solidFill>
                  <a:schemeClr val="tx1"/>
                </a:solidFill>
                <a:effectLst/>
                <a:latin typeface="+mn-lt"/>
                <a:ea typeface="+mn-ea"/>
                <a:cs typeface="+mn-cs"/>
              </a:rPr>
              <a:t>type of substances. </a:t>
            </a:r>
          </a:p>
          <a:p>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https://en.wikipedia.org/wiki/Tokyo_subway_sarin_attack</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Personnel in response to the Tokyo Metro Sarin attack (1995</a:t>
            </a:r>
          </a:p>
          <a:p>
            <a:r>
              <a:rPr lang="en-US" sz="800" b="0" i="0" u="none" strike="noStrike" kern="1200" dirty="0" err="1">
                <a:solidFill>
                  <a:schemeClr val="tx1"/>
                </a:solidFill>
                <a:effectLst/>
                <a:latin typeface="+mn-lt"/>
                <a:ea typeface="+mn-ea"/>
                <a:cs typeface="+mn-cs"/>
              </a:rPr>
              <a:t>Chizuo</a:t>
            </a:r>
            <a:r>
              <a:rPr lang="en-US" sz="800" b="0" i="0" u="none" strike="noStrike" kern="1200" dirty="0">
                <a:solidFill>
                  <a:schemeClr val="tx1"/>
                </a:solidFill>
                <a:effectLst/>
                <a:latin typeface="+mn-lt"/>
                <a:ea typeface="+mn-ea"/>
                <a:cs typeface="+mn-cs"/>
              </a:rPr>
              <a:t> Matsumoto, known as Shoko </a:t>
            </a:r>
            <a:r>
              <a:rPr lang="en-US" sz="800" b="0" i="0" u="none" strike="noStrike" kern="1200" dirty="0" err="1">
                <a:solidFill>
                  <a:schemeClr val="tx1"/>
                </a:solidFill>
                <a:effectLst/>
                <a:latin typeface="+mn-lt"/>
                <a:ea typeface="+mn-ea"/>
                <a:cs typeface="+mn-cs"/>
              </a:rPr>
              <a:t>Asahara</a:t>
            </a:r>
            <a:r>
              <a:rPr lang="en-US" sz="800" b="0" i="0" u="none" strike="noStrike" kern="1200" dirty="0">
                <a:solidFill>
                  <a:schemeClr val="tx1"/>
                </a:solidFill>
                <a:effectLst/>
                <a:latin typeface="+mn-lt"/>
                <a:ea typeface="+mn-ea"/>
                <a:cs typeface="+mn-cs"/>
              </a:rPr>
              <a:t>, leader of the Aum Shinrikyo cult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https://en.wikipedia.org/wiki/File:Emergency_personnel_respond_to_the_Tokyo_subway_sarin_attack.png (public domain)</a:t>
            </a:r>
            <a:endParaRPr lang="en-US" sz="800" b="1"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https://en.wikipedia.org/wiki/File:Shoko_Asahara.jpg (not public domain and in principle licensed. However, this image is free to use in fair use)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CBRN icons: various website show the same image to be freely downloaded and freely usable: obtained from https://www.cleanpng.com/png-weapon-of-mass-destruction-nuclear-weapon-cbrn-def-1434407/</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262035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SARS epidemic 2002-2004</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several incidents that occurred in the past.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a:t>
            </a:r>
            <a:r>
              <a:rPr lang="en-US" sz="800" dirty="0"/>
              <a:t>if SARS </a:t>
            </a:r>
            <a:r>
              <a:rPr lang="en-US" sz="800" kern="1200" dirty="0">
                <a:solidFill>
                  <a:schemeClr val="tx1"/>
                </a:solidFill>
                <a:effectLst/>
                <a:latin typeface="+mn-lt"/>
                <a:ea typeface="+mn-ea"/>
                <a:cs typeface="+mn-cs"/>
              </a:rPr>
              <a:t>is C,B or R/N. SARS is a virus. B is the correct answer.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Tell </a:t>
            </a:r>
            <a:r>
              <a:rPr lang="en-US" sz="800" dirty="0"/>
              <a:t>the trainees </a:t>
            </a:r>
            <a:r>
              <a:rPr lang="en-US" sz="800" kern="1200" dirty="0">
                <a:solidFill>
                  <a:schemeClr val="tx1"/>
                </a:solidFill>
                <a:effectLst/>
                <a:latin typeface="+mn-lt"/>
                <a:ea typeface="+mn-ea"/>
                <a:cs typeface="+mn-cs"/>
              </a:rPr>
              <a:t>something about this </a:t>
            </a:r>
            <a:r>
              <a:rPr lang="en-US" sz="800" dirty="0"/>
              <a:t>case (below) which is a ‘copy &amp; paste’ from Wikipedia to provide </a:t>
            </a:r>
            <a:r>
              <a:rPr lang="en-US" sz="800" kern="1200" dirty="0">
                <a:solidFill>
                  <a:schemeClr val="tx1"/>
                </a:solidFill>
                <a:effectLst/>
                <a:latin typeface="+mn-lt"/>
                <a:ea typeface="+mn-ea"/>
                <a:cs typeface="+mn-cs"/>
              </a:rPr>
              <a:t>a </a:t>
            </a:r>
            <a:r>
              <a:rPr lang="en-US" sz="800" dirty="0"/>
              <a:t>working example for the lesson</a:t>
            </a:r>
            <a:r>
              <a:rPr lang="en-US" sz="800" kern="1200" dirty="0">
                <a:solidFill>
                  <a:schemeClr val="tx1"/>
                </a:solidFill>
                <a:effectLst/>
                <a:latin typeface="+mn-lt"/>
                <a:ea typeface="+mn-ea"/>
                <a:cs typeface="+mn-cs"/>
              </a:rPr>
              <a:t>. 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on </a:t>
            </a:r>
            <a:r>
              <a:rPr lang="en-US" sz="800" dirty="0"/>
              <a:t>the </a:t>
            </a:r>
            <a:r>
              <a:rPr lang="en-US" sz="800" kern="1200" dirty="0">
                <a:solidFill>
                  <a:schemeClr val="tx1"/>
                </a:solidFill>
                <a:effectLst/>
                <a:latin typeface="+mn-lt"/>
                <a:ea typeface="+mn-ea"/>
                <a:cs typeface="+mn-cs"/>
              </a:rPr>
              <a:t>available time, potential interest of the group and your own preferences.</a:t>
            </a:r>
            <a:r>
              <a:rPr lang="en-US" sz="800" dirty="0"/>
              <a:t> </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defRPr/>
            </a:pPr>
            <a:r>
              <a:rPr lang="en-US" sz="800" u="sng" dirty="0"/>
              <a:t>Case Description:</a:t>
            </a:r>
            <a:r>
              <a:rPr lang="en-US" sz="800" dirty="0"/>
              <a:t> SARS </a:t>
            </a:r>
            <a:r>
              <a:rPr lang="en-US" sz="800" kern="1200" dirty="0">
                <a:solidFill>
                  <a:schemeClr val="tx1"/>
                </a:solidFill>
                <a:effectLst/>
                <a:latin typeface="+mn-lt"/>
                <a:ea typeface="+mn-ea"/>
                <a:cs typeface="+mn-cs"/>
              </a:rPr>
              <a:t>is a disease with a zoonotic origin, with its causative agent, a coronavirus, from the same family of viruses as the COVID-19 pandemic. </a:t>
            </a:r>
            <a:r>
              <a:rPr lang="en-US" sz="800" b="0" kern="1200" dirty="0">
                <a:solidFill>
                  <a:schemeClr val="tx1"/>
                </a:solidFill>
                <a:effectLst/>
                <a:latin typeface="+mn-lt"/>
                <a:ea typeface="+mn-ea"/>
                <a:cs typeface="+mn-cs"/>
              </a:rPr>
              <a:t>The viral outbreak can be genetically traced to a colony of cave-dwelling horseshoe bats in China's Yunnan province.[21] The SARS epidemic appears to have started in Guangdong Province, China in November 2002 where the first case was reported that same month. The outbreak first appeared on 27 November 2002, when Canada's Global Public Health Intelligence Network (GPHIN), an electronic warning system that is part of the World Health Organization's Global Outbreak Alert and Response Network (GOARN), picked up reports of a "flu outbreak" in China through Internet media monitoring and analysis and sent them to the WHO. The epidemic reached the public spotlight in February 2003, when an American businessman traveling from China, Johnny Chen, became afflicted with pneumonia-like symptoms while on a flight to Singapore. On 12 March 2003, the WHO issued a global alert, followed by a health alert by the United States Centers for Disease Control and Prevention (CDC). Local transmission of SARS took place in Toronto, Ottawa, San Francisco, Ulaanbaatar, Manila, Singapore, Taiwan, Hanoi and Hong Kong whereas within China it spread to Guangdong, Jilin, Hebei, Hubei, Shaanxi, Jiangsu, Shanxi, Tianjin, and Inner Mongolia.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 </a:t>
            </a:r>
            <a:r>
              <a:rPr lang="en-US" sz="800" i="0" kern="1200" dirty="0">
                <a:solidFill>
                  <a:schemeClr val="tx1"/>
                </a:solidFill>
                <a:effectLst/>
                <a:latin typeface="+mn-lt"/>
                <a:ea typeface="+mn-ea"/>
                <a:cs typeface="+mn-cs"/>
              </a:rPr>
              <a:t> https://en.wikipedia.org/wiki/2002%E2%80%932004_SARS_outbreak</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SARS epidemic 2002-2004: </a:t>
            </a:r>
            <a:r>
              <a:rPr lang="en-US" sz="800" b="0" i="0" u="none" strike="noStrike" kern="1200" dirty="0">
                <a:solidFill>
                  <a:schemeClr val="tx1"/>
                </a:solidFill>
                <a:effectLst/>
                <a:latin typeface="+mn-lt"/>
                <a:ea typeface="+mn-ea"/>
                <a:cs typeface="+mn-cs"/>
              </a:rPr>
              <a:t>File:Sars Cases and Deaths.pdf</a:t>
            </a:r>
            <a:r>
              <a:rPr lang="en-US" sz="800" b="0" kern="1200" dirty="0">
                <a:solidFill>
                  <a:schemeClr val="tx1"/>
                </a:solidFill>
                <a:effectLst/>
                <a:latin typeface="+mn-lt"/>
                <a:ea typeface="+mn-ea"/>
                <a:cs typeface="+mn-cs"/>
              </a:rPr>
              <a:t>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https://en.wikipedia.org/wiki/2002–2004_SARS_outbreak (</a:t>
            </a:r>
            <a:r>
              <a:rPr lang="en-US" sz="800" b="0" i="0" dirty="0">
                <a:solidFill>
                  <a:schemeClr val="tx1"/>
                </a:solidFill>
                <a:effectLst/>
                <a:latin typeface="+mn-lt"/>
              </a:rPr>
              <a:t> </a:t>
            </a:r>
            <a:r>
              <a:rPr lang="en-US" sz="800" b="0" i="0" u="none" strike="noStrike" dirty="0">
                <a:solidFill>
                  <a:schemeClr val="tx1"/>
                </a:solidFill>
                <a:effectLst/>
                <a:latin typeface="+mn-lt"/>
                <a:hlinkClick r:id="rId3" tooltip="w:en:Creative Commons">
                  <a:extLst>
                    <a:ext uri="{A12FA001-AC4F-418D-AE19-62706E023703}">
                      <ahyp:hlinkClr xmlns:ahyp="http://schemas.microsoft.com/office/drawing/2018/hyperlinkcolor" val="tx"/>
                    </a:ext>
                  </a:extLst>
                </a:hlinkClick>
              </a:rPr>
              <a:t>Creative Commons</a:t>
            </a:r>
            <a:r>
              <a:rPr lang="en-US" sz="800" b="0" i="0" dirty="0">
                <a:solidFill>
                  <a:schemeClr val="tx1"/>
                </a:solidFill>
                <a:effectLst/>
                <a:latin typeface="+mn-lt"/>
              </a:rPr>
              <a:t> </a:t>
            </a:r>
            <a:r>
              <a:rPr lang="en-US" sz="800" b="0" i="0" u="sng" dirty="0">
                <a:solidFill>
                  <a:srgbClr val="BC58AE"/>
                </a:solidFill>
                <a:effectLst/>
                <a:latin typeface="+mn-lt"/>
                <a:hlinkClick r:id="rId4">
                  <a:extLst>
                    <a:ext uri="{A12FA001-AC4F-418D-AE19-62706E023703}">
                      <ahyp:hlinkClr xmlns:ahyp="http://schemas.microsoft.com/office/drawing/2018/hyperlinkcolor" val="tx"/>
                    </a:ext>
                  </a:extLst>
                </a:hlinkClick>
              </a:rPr>
              <a:t>Attribution-Share Alike 3.0 </a:t>
            </a:r>
            <a:r>
              <a:rPr lang="en-US" sz="800" b="0" i="0" u="sng" dirty="0" err="1">
                <a:solidFill>
                  <a:schemeClr val="tx1"/>
                </a:solidFill>
                <a:effectLst/>
                <a:latin typeface="+mn-lt"/>
                <a:hlinkClick r:id="rId4">
                  <a:extLst>
                    <a:ext uri="{A12FA001-AC4F-418D-AE19-62706E023703}">
                      <ahyp:hlinkClr xmlns:ahyp="http://schemas.microsoft.com/office/drawing/2018/hyperlinkcolor" val="tx"/>
                    </a:ext>
                  </a:extLst>
                </a:hlinkClick>
              </a:rPr>
              <a:t>Unported</a:t>
            </a:r>
            <a:r>
              <a:rPr lang="en-US" sz="800" b="0" i="0" u="sng" dirty="0">
                <a:solidFill>
                  <a:schemeClr val="tx1"/>
                </a:solidFill>
                <a:effectLst/>
                <a:latin typeface="+mn-lt"/>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427540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Anthrax letters USA</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kern="1200" dirty="0">
                <a:solidFill>
                  <a:schemeClr val="tx1"/>
                </a:solidFill>
                <a:effectLst/>
                <a:latin typeface="+mn-lt"/>
                <a:ea typeface="+mn-ea"/>
                <a:cs typeface="+mn-cs"/>
              </a:rPr>
              <a:t>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Explain that </a:t>
            </a:r>
            <a:r>
              <a:rPr lang="en-US" sz="800" kern="1200" dirty="0">
                <a:solidFill>
                  <a:schemeClr val="tx1"/>
                </a:solidFill>
                <a:effectLst/>
                <a:latin typeface="+mn-lt"/>
                <a:ea typeface="+mn-ea"/>
                <a:cs typeface="+mn-cs"/>
              </a:rPr>
              <a:t>this slide is about anthrax letters to news media and politicians in the USA in 2001.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a:t>
            </a:r>
            <a:r>
              <a:rPr lang="en-US" sz="800" dirty="0"/>
              <a:t>if </a:t>
            </a:r>
            <a:r>
              <a:rPr lang="en-US" sz="800" kern="1200" dirty="0">
                <a:solidFill>
                  <a:schemeClr val="tx1"/>
                </a:solidFill>
                <a:effectLst/>
                <a:latin typeface="+mn-lt"/>
                <a:ea typeface="+mn-ea"/>
                <a:cs typeface="+mn-cs"/>
              </a:rPr>
              <a:t>Anthrax is C,B or R/N. Anthrax is a disease caused by </a:t>
            </a:r>
            <a:r>
              <a:rPr lang="en-US" sz="800" i="1" kern="1200" dirty="0">
                <a:solidFill>
                  <a:schemeClr val="tx1"/>
                </a:solidFill>
                <a:effectLst/>
                <a:latin typeface="+mn-lt"/>
                <a:ea typeface="+mn-ea"/>
                <a:cs typeface="+mn-cs"/>
              </a:rPr>
              <a:t>Bacillus anthracis</a:t>
            </a:r>
            <a:r>
              <a:rPr lang="en-US" sz="800" kern="1200" dirty="0">
                <a:solidFill>
                  <a:schemeClr val="tx1"/>
                </a:solidFill>
                <a:effectLst/>
                <a:latin typeface="+mn-lt"/>
                <a:ea typeface="+mn-ea"/>
                <a:cs typeface="+mn-cs"/>
              </a:rPr>
              <a:t>. B is the correct answer.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Tell </a:t>
            </a:r>
            <a:r>
              <a:rPr lang="en-US" sz="800" dirty="0"/>
              <a:t>the trainees </a:t>
            </a:r>
            <a:r>
              <a:rPr lang="en-US" sz="800" kern="1200" dirty="0">
                <a:solidFill>
                  <a:schemeClr val="tx1"/>
                </a:solidFill>
                <a:effectLst/>
                <a:latin typeface="+mn-lt"/>
                <a:ea typeface="+mn-ea"/>
                <a:cs typeface="+mn-cs"/>
              </a:rPr>
              <a:t>something about this </a:t>
            </a:r>
            <a:r>
              <a:rPr lang="en-US" sz="800" dirty="0"/>
              <a:t>case (below) which is a ‘copy &amp; paste’ from Wikipedia to provide </a:t>
            </a:r>
            <a:r>
              <a:rPr lang="en-US" sz="800" kern="1200" dirty="0">
                <a:solidFill>
                  <a:schemeClr val="tx1"/>
                </a:solidFill>
                <a:effectLst/>
                <a:latin typeface="+mn-lt"/>
                <a:ea typeface="+mn-ea"/>
                <a:cs typeface="+mn-cs"/>
              </a:rPr>
              <a:t>a </a:t>
            </a:r>
            <a:r>
              <a:rPr lang="en-US" sz="800" dirty="0"/>
              <a:t>working example for the lesson</a:t>
            </a:r>
            <a:r>
              <a:rPr lang="en-US" sz="800" kern="1200" dirty="0">
                <a:solidFill>
                  <a:schemeClr val="tx1"/>
                </a:solidFill>
                <a:effectLst/>
                <a:latin typeface="+mn-lt"/>
                <a:ea typeface="+mn-ea"/>
                <a:cs typeface="+mn-cs"/>
              </a:rPr>
              <a:t>. 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on </a:t>
            </a:r>
            <a:r>
              <a:rPr lang="en-US" sz="800" dirty="0"/>
              <a:t>the </a:t>
            </a:r>
            <a:r>
              <a:rPr lang="en-US" sz="800" kern="1200" dirty="0">
                <a:solidFill>
                  <a:schemeClr val="tx1"/>
                </a:solidFill>
                <a:effectLst/>
                <a:latin typeface="+mn-lt"/>
                <a:ea typeface="+mn-ea"/>
                <a:cs typeface="+mn-cs"/>
              </a:rPr>
              <a:t>available time, potential interest of the group and your own preferences</a:t>
            </a:r>
            <a:r>
              <a:rPr lang="en-US" sz="800" dirty="0"/>
              <a:t>. </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u="sng" kern="1200" dirty="0">
                <a:solidFill>
                  <a:schemeClr val="tx1"/>
                </a:solidFill>
                <a:effectLst/>
                <a:latin typeface="+mn-lt"/>
                <a:ea typeface="+mn-ea"/>
                <a:cs typeface="+mn-cs"/>
              </a:rPr>
              <a:t>Case description:</a:t>
            </a:r>
            <a:r>
              <a:rPr lang="en-US" sz="800" i="0" u="sng"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Letters containing Anthrax spores were sent over the course of several weeks beginning September 18, 2001. Explain that the letters were mailed to several news media offices and two senators (</a:t>
            </a:r>
            <a:r>
              <a:rPr lang="en-US" sz="800" dirty="0"/>
              <a:t>politicians</a:t>
            </a:r>
            <a:r>
              <a:rPr lang="en-US" sz="800" i="0" kern="1200" dirty="0">
                <a:solidFill>
                  <a:schemeClr val="tx1"/>
                </a:solidFill>
                <a:effectLst/>
                <a:latin typeface="+mn-lt"/>
                <a:ea typeface="+mn-ea"/>
                <a:cs typeface="+mn-cs"/>
              </a:rPr>
              <a:t>). Explain that (only) five people died due to infection and subsequent disease, and 17 others were infected and recuperated. Explain that the person suspected of sending these letters, Bruce Ivins, worked at a biological military defense laboratory. He became a suspect in 2007, 6 years after the event, because the investigation was focused elsewhere between 2001-2006. Bruce Ivins was suspected of producing spores of the bacteria </a:t>
            </a:r>
            <a:r>
              <a:rPr lang="en-US" sz="800" i="1" kern="1200" dirty="0">
                <a:solidFill>
                  <a:schemeClr val="tx1"/>
                </a:solidFill>
                <a:effectLst/>
                <a:latin typeface="+mn-lt"/>
                <a:ea typeface="+mn-ea"/>
                <a:cs typeface="+mn-cs"/>
              </a:rPr>
              <a:t>Bacillus anthracis </a:t>
            </a:r>
            <a:r>
              <a:rPr lang="en-US" sz="800" kern="1200" dirty="0">
                <a:solidFill>
                  <a:schemeClr val="tx1"/>
                </a:solidFill>
                <a:effectLst/>
                <a:latin typeface="+mn-lt"/>
                <a:ea typeface="+mn-ea"/>
                <a:cs typeface="+mn-cs"/>
              </a:rPr>
              <a:t>and sending 5 letters: each containing approximately 1 gram of spores. Bruce Irving was arrested, but never prosecuted, because he</a:t>
            </a:r>
            <a:r>
              <a:rPr lang="en-US" sz="800" i="0" kern="1200" dirty="0">
                <a:solidFill>
                  <a:schemeClr val="tx1"/>
                </a:solidFill>
                <a:effectLst/>
                <a:latin typeface="+mn-lt"/>
                <a:ea typeface="+mn-ea"/>
                <a:cs typeface="+mn-cs"/>
              </a:rPr>
              <a:t> committed suicide during incarceration in 2007. Explain that although no confession was obtained nor lawsuit was ever filed, strong (circumstantial) evidence indicated his involvement. For instance, the anthrax spores in the letters could be genetically linked to the laboratory Bruce Irving was working in. In addition, Bruce had worked alone in the lab in the evenings and weekend (without a good explanation), before the letters were posted. There was a motive as well: Bruce was working on Anthrax vaccines and he was facing a huge limitation of his research budget. As a result of the sent anthrax letters, his budget was increased.  In the aftermath of the letters, hundreds of millions of US dollars were spent on the decontamination of buildings. </a:t>
            </a:r>
          </a:p>
          <a:p>
            <a:pPr marL="171450" indent="-171450">
              <a:buFont typeface="Arial" panose="020B0604020202020204" pitchFamily="34" charset="0"/>
              <a:buChar char="•"/>
            </a:pPr>
            <a:endParaRPr lang="en-US" sz="800" dirty="0">
              <a:effectLst/>
            </a:endParaRPr>
          </a:p>
          <a:p>
            <a:r>
              <a:rPr lang="en-US" sz="800" b="1" i="0" kern="1200" dirty="0">
                <a:solidFill>
                  <a:schemeClr val="tx1"/>
                </a:solidFill>
                <a:effectLst/>
                <a:latin typeface="+mn-lt"/>
                <a:ea typeface="+mn-ea"/>
                <a:cs typeface="+mn-cs"/>
              </a:rPr>
              <a:t>References for additional information</a:t>
            </a:r>
            <a:r>
              <a:rPr lang="en-US" sz="800" b="1"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https://en.wikipedia.org/wiki/2001_anthrax_attacks</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Left: </a:t>
            </a:r>
            <a:r>
              <a:rPr lang="en-US" sz="800" i="0" kern="1200" dirty="0">
                <a:solidFill>
                  <a:schemeClr val="tx1"/>
                </a:solidFill>
                <a:effectLst/>
                <a:latin typeface="+mn-lt"/>
                <a:ea typeface="+mn-ea"/>
                <a:cs typeface="+mn-cs"/>
              </a:rPr>
              <a:t> Photo of Bruce Ivins suspected of producing spores of the bacteria </a:t>
            </a:r>
            <a:r>
              <a:rPr lang="en-US" sz="800" i="1" kern="1200" dirty="0">
                <a:solidFill>
                  <a:schemeClr val="tx1"/>
                </a:solidFill>
                <a:effectLst/>
                <a:latin typeface="+mn-lt"/>
                <a:ea typeface="+mn-ea"/>
                <a:cs typeface="+mn-cs"/>
              </a:rPr>
              <a:t>Bacillus anthracis </a:t>
            </a:r>
            <a:r>
              <a:rPr lang="en-US" sz="800" kern="1200" dirty="0">
                <a:solidFill>
                  <a:schemeClr val="tx1"/>
                </a:solidFill>
                <a:effectLst/>
                <a:latin typeface="+mn-lt"/>
                <a:ea typeface="+mn-ea"/>
                <a:cs typeface="+mn-cs"/>
              </a:rPr>
              <a:t>and mailing 5 letters</a:t>
            </a:r>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Right: Photo of the content of the l</a:t>
            </a:r>
            <a:r>
              <a:rPr lang="en-US" sz="800" i="0" kern="1200" dirty="0">
                <a:solidFill>
                  <a:schemeClr val="tx1"/>
                </a:solidFill>
                <a:effectLst/>
                <a:latin typeface="+mn-lt"/>
                <a:ea typeface="+mn-ea"/>
                <a:cs typeface="+mn-cs"/>
              </a:rPr>
              <a:t>etters containing Anthrax spores showing the threat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chemeClr val="tx1"/>
                </a:solidFill>
                <a:effectLst/>
                <a:latin typeface="+mn-lt"/>
                <a:ea typeface="+mn-ea"/>
                <a:cs typeface="+mn-cs"/>
              </a:rPr>
              <a:t>Bruce Ivins https://commons.wikimedia.org/wiki/File:Bruce_Ivins_award_ceremony_crop.jpg  </a:t>
            </a:r>
            <a:r>
              <a:rPr lang="en-US" sz="800" b="0" kern="1200" dirty="0">
                <a:solidFill>
                  <a:schemeClr val="tx1"/>
                </a:solidFill>
                <a:effectLst/>
                <a:latin typeface="+mn-lt"/>
                <a:ea typeface="+mn-ea"/>
                <a:cs typeface="+mn-cs"/>
              </a:rPr>
              <a:t>(public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chemeClr val="tx1"/>
                </a:solidFill>
                <a:effectLst/>
                <a:latin typeface="+mn-lt"/>
                <a:ea typeface="+mn-ea"/>
                <a:cs typeface="+mn-cs"/>
              </a:rPr>
              <a:t>Anthrax letter (2001): </a:t>
            </a:r>
            <a:r>
              <a:rPr lang="en-US" sz="800" b="0" kern="1200" dirty="0">
                <a:solidFill>
                  <a:schemeClr val="tx1"/>
                </a:solidFill>
                <a:effectLst/>
                <a:latin typeface="+mn-lt"/>
                <a:ea typeface="+mn-ea"/>
                <a:cs typeface="+mn-cs"/>
              </a:rPr>
              <a:t>https://commons.wikimedia.org/wiki/File:Amerithrax-letter-a.jpg</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(public domain)</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4107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Chernobyl 1986, Fukushima 2011</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some </a:t>
            </a:r>
            <a:r>
              <a:rPr lang="en-US" sz="800" dirty="0"/>
              <a:t>basic </a:t>
            </a:r>
            <a:r>
              <a:rPr lang="en-US" sz="800" kern="1200" dirty="0">
                <a:solidFill>
                  <a:schemeClr val="tx1"/>
                </a:solidFill>
                <a:effectLst/>
                <a:latin typeface="+mn-lt"/>
                <a:ea typeface="+mn-ea"/>
                <a:cs typeface="+mn-cs"/>
              </a:rPr>
              <a:t>information about two nuclear incidents.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if Chernobyl and Fukushima are C,B or R/N </a:t>
            </a:r>
            <a:r>
              <a:rPr lang="en-US" sz="800" dirty="0"/>
              <a:t>incidents</a:t>
            </a:r>
            <a:r>
              <a:rPr lang="en-US" sz="800" kern="1200" dirty="0">
                <a:solidFill>
                  <a:schemeClr val="tx1"/>
                </a:solidFill>
                <a:effectLst/>
                <a:latin typeface="+mn-lt"/>
                <a:ea typeface="+mn-ea"/>
                <a:cs typeface="+mn-cs"/>
              </a:rPr>
              <a:t>. Chernobyl and Fukushima were nuclear power plants, so the correct answer is N. </a:t>
            </a:r>
          </a:p>
          <a:p>
            <a:pPr marL="171450" indent="-171450">
              <a:buFont typeface="Arial" panose="020B0604020202020204" pitchFamily="34" charset="0"/>
              <a:buChar char="•"/>
            </a:pPr>
            <a:r>
              <a:rPr lang="en-US" sz="800" dirty="0"/>
              <a:t>Tell the trainees something about this case (below) which is a ‘copy &amp; paste’ from Wikipedia to provide a working example for the lesson. </a:t>
            </a:r>
            <a:r>
              <a:rPr lang="en-US" sz="800" kern="1200" dirty="0">
                <a:solidFill>
                  <a:schemeClr val="tx1"/>
                </a:solidFill>
                <a:effectLst/>
                <a:latin typeface="+mn-lt"/>
                <a:ea typeface="+mn-ea"/>
                <a:cs typeface="+mn-cs"/>
              </a:rPr>
              <a:t>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on </a:t>
            </a:r>
            <a:r>
              <a:rPr lang="en-US" sz="800" dirty="0"/>
              <a:t>the </a:t>
            </a:r>
            <a:r>
              <a:rPr lang="en-US" sz="800" kern="1200" dirty="0">
                <a:solidFill>
                  <a:schemeClr val="tx1"/>
                </a:solidFill>
                <a:effectLst/>
                <a:latin typeface="+mn-lt"/>
                <a:ea typeface="+mn-ea"/>
                <a:cs typeface="+mn-cs"/>
              </a:rPr>
              <a:t>available time, potential interest of the group and your own preferences.</a:t>
            </a:r>
          </a:p>
          <a:p>
            <a:pPr marL="171450" indent="-171450">
              <a:buFont typeface="Arial" panose="020B0604020202020204" pitchFamily="34" charset="0"/>
              <a:buChar char="•"/>
            </a:pPr>
            <a:r>
              <a:rPr lang="en-US" sz="800" u="sng" dirty="0"/>
              <a:t>Case Description</a:t>
            </a:r>
            <a:r>
              <a:rPr lang="en-US" sz="800" dirty="0"/>
              <a:t>: </a:t>
            </a:r>
            <a:r>
              <a:rPr lang="en-US" sz="800" b="0" i="0" u="none" strike="noStrike" kern="1200" dirty="0">
                <a:solidFill>
                  <a:schemeClr val="tx1"/>
                </a:solidFill>
                <a:effectLst/>
                <a:latin typeface="+mn-lt"/>
                <a:ea typeface="+mn-ea"/>
                <a:cs typeface="+mn-cs"/>
              </a:rPr>
              <a:t>On April 26, 1986, the Number Four RBMK reactor at the nuclear power plant at Chernobyl, Ukraine, went out of control during a test at low-power, leading to an explosion and fire that demolished the reactor building and released large amounts of radioactive material into the atmosphere. Safety measures were ignored, the uranium fuel in the reactor overheated and melted through the protective barriers. RBMK reactors do not have what is known as a containment structure, a concrete and steel dome over the reactor itself designed to keep radiation inside the plant in the event of such an accident. Consequently, radioactive elements including plutonium, iodine, strontium and cesium were scattered over a wide area. In addition, the graphite blocks used as a moderating material in the RBMK caught fire at high temperature as air entered the reactor core, which contributed to emission of radioactive materials into the environment </a:t>
            </a:r>
            <a:r>
              <a:rPr lang="en-US" sz="800" dirty="0"/>
              <a:t>into the air </a:t>
            </a:r>
            <a:r>
              <a:rPr lang="en-US" sz="800" b="0" i="0" u="none" strike="noStrike" kern="1200" dirty="0">
                <a:solidFill>
                  <a:schemeClr val="tx1"/>
                </a:solidFill>
                <a:effectLst/>
                <a:latin typeface="+mn-lt"/>
                <a:ea typeface="+mn-ea"/>
                <a:cs typeface="+mn-cs"/>
              </a:rPr>
              <a:t>f</a:t>
            </a:r>
            <a:r>
              <a:rPr lang="en-US" sz="800" b="0" i="0" kern="1200" dirty="0">
                <a:solidFill>
                  <a:schemeClr val="tx1"/>
                </a:solidFill>
                <a:effectLst/>
                <a:latin typeface="+mn-lt"/>
                <a:ea typeface="+mn-ea"/>
                <a:cs typeface="+mn-cs"/>
              </a:rPr>
              <a:t>or the next 9 days and </a:t>
            </a:r>
            <a:r>
              <a:rPr lang="en-US" sz="800" dirty="0"/>
              <a:t>were </a:t>
            </a:r>
            <a:r>
              <a:rPr lang="en-US" sz="800" b="0" i="0" kern="1200" dirty="0">
                <a:solidFill>
                  <a:schemeClr val="tx1"/>
                </a:solidFill>
                <a:effectLst/>
                <a:latin typeface="+mn-lt"/>
                <a:ea typeface="+mn-ea"/>
                <a:cs typeface="+mn-cs"/>
              </a:rPr>
              <a:t>deposited on parts of the (former) USSR and western Europe. The United Nations state that the immediate death toll of the accident is 28 and estimate that an additional 4000 people died due to cancer from exposure to the radiation.</a:t>
            </a:r>
          </a:p>
          <a:p>
            <a:pPr marL="171450" indent="-171450">
              <a:buFont typeface="Arial" panose="020B0604020202020204" pitchFamily="34" charset="0"/>
              <a:buChar char="•"/>
            </a:pPr>
            <a:r>
              <a:rPr lang="en-US" sz="800" u="sng" dirty="0"/>
              <a:t>Case Description</a:t>
            </a:r>
            <a:r>
              <a:rPr lang="en-US" sz="800" dirty="0"/>
              <a:t>: </a:t>
            </a:r>
            <a:r>
              <a:rPr lang="en-US" sz="800" b="0" i="0" kern="1200" dirty="0">
                <a:solidFill>
                  <a:schemeClr val="tx1"/>
                </a:solidFill>
                <a:effectLst/>
                <a:latin typeface="+mn-lt"/>
                <a:ea typeface="+mn-ea"/>
                <a:cs typeface="+mn-cs"/>
              </a:rPr>
              <a:t>The Fukushima nuclear disaster </a:t>
            </a:r>
            <a:r>
              <a:rPr lang="en-US" sz="800" dirty="0"/>
              <a:t>in Japan </a:t>
            </a:r>
            <a:r>
              <a:rPr lang="en-US" sz="800" b="0" i="0" kern="1200" dirty="0">
                <a:solidFill>
                  <a:schemeClr val="tx1"/>
                </a:solidFill>
                <a:effectLst/>
                <a:latin typeface="+mn-lt"/>
                <a:ea typeface="+mn-ea"/>
                <a:cs typeface="+mn-cs"/>
              </a:rPr>
              <a:t>was caused by a tsunami following an earthquake on March 11, 2011. Lack of power caused the cooling systems to halt, resulting in the melt-down of three nuclear cores, and t</a:t>
            </a:r>
            <a:r>
              <a:rPr lang="nl-NL" sz="800" b="0" i="0" u="none" strike="noStrike" kern="1200" dirty="0" err="1">
                <a:solidFill>
                  <a:schemeClr val="tx1"/>
                </a:solidFill>
                <a:effectLst/>
                <a:latin typeface="+mn-lt"/>
                <a:ea typeface="+mn-ea"/>
                <a:cs typeface="+mn-cs"/>
              </a:rPr>
              <a:t>hree</a:t>
            </a:r>
            <a:r>
              <a:rPr lang="nl-NL" sz="800" b="0" i="0" u="none" strike="noStrike" kern="1200" dirty="0">
                <a:solidFill>
                  <a:schemeClr val="tx1"/>
                </a:solidFill>
                <a:effectLst/>
                <a:latin typeface="+mn-lt"/>
                <a:ea typeface="+mn-ea"/>
                <a:cs typeface="+mn-cs"/>
              </a:rPr>
              <a:t> </a:t>
            </a:r>
            <a:r>
              <a:rPr lang="nl-NL" sz="800" b="0" i="0" u="none" strike="noStrike" kern="1200" dirty="0" err="1">
                <a:solidFill>
                  <a:schemeClr val="tx1"/>
                </a:solidFill>
                <a:effectLst/>
                <a:latin typeface="+mn-lt"/>
                <a:ea typeface="+mn-ea"/>
                <a:cs typeface="+mn-cs"/>
              </a:rPr>
              <a:t>hydrogen</a:t>
            </a:r>
            <a:r>
              <a:rPr lang="nl-NL" sz="800" b="0" i="0" u="none" strike="noStrike" kern="1200" dirty="0">
                <a:solidFill>
                  <a:schemeClr val="tx1"/>
                </a:solidFill>
                <a:effectLst/>
                <a:latin typeface="+mn-lt"/>
                <a:ea typeface="+mn-ea"/>
                <a:cs typeface="+mn-cs"/>
              </a:rPr>
              <a:t> </a:t>
            </a:r>
            <a:r>
              <a:rPr lang="nl-NL" sz="800" b="0" i="0" u="none" strike="noStrike" kern="1200" dirty="0" err="1">
                <a:solidFill>
                  <a:schemeClr val="tx1"/>
                </a:solidFill>
                <a:effectLst/>
                <a:latin typeface="+mn-lt"/>
                <a:ea typeface="+mn-ea"/>
                <a:cs typeface="+mn-cs"/>
              </a:rPr>
              <a:t>explosions</a:t>
            </a:r>
            <a:r>
              <a:rPr lang="nl-NL" sz="800" b="0" i="0" u="none" strike="noStrike"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This accident led to nuclear material being released into the environment. This meant that even more people had to be evacuated from their homes. </a:t>
            </a:r>
            <a:r>
              <a:rPr lang="en-US" sz="800" b="0" kern="1200" dirty="0">
                <a:solidFill>
                  <a:schemeClr val="tx1"/>
                </a:solidFill>
                <a:effectLst/>
                <a:latin typeface="+mn-lt"/>
                <a:ea typeface="+mn-ea"/>
                <a:cs typeface="+mn-cs"/>
              </a:rPr>
              <a:t>Over 150 thousand people were evacuated, and 40 thousand still are. In 2018, the government of Japan surprisingly acknowledged that one person died from long cancer due to exposure of radiation from Fukushima. "Surprisingly" regarding the very short time between exposure and development of </a:t>
            </a:r>
            <a:r>
              <a:rPr lang="en-US" sz="800" dirty="0"/>
              <a:t>the </a:t>
            </a:r>
            <a:r>
              <a:rPr lang="en-US" sz="800" b="0" kern="1200" dirty="0">
                <a:solidFill>
                  <a:schemeClr val="tx1"/>
                </a:solidFill>
                <a:effectLst/>
                <a:latin typeface="+mn-lt"/>
                <a:ea typeface="+mn-ea"/>
                <a:cs typeface="+mn-cs"/>
              </a:rPr>
              <a:t>cancer. It could well be that other reasoning played a role here for this acknowledgement.</a:t>
            </a:r>
            <a:r>
              <a:rPr lang="en-US" sz="800" b="0" i="0" kern="1200" dirty="0">
                <a:solidFill>
                  <a:schemeClr val="tx1"/>
                </a:solidFill>
                <a:effectLst/>
                <a:latin typeface="+mn-lt"/>
                <a:ea typeface="+mn-ea"/>
                <a:cs typeface="+mn-cs"/>
              </a:rPr>
              <a:t> </a:t>
            </a: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endParaRPr lang="en-US" sz="800" b="1"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https://www.iaea.org/newscenter/focus/chernobyl/faqs</a:t>
            </a:r>
          </a:p>
          <a:p>
            <a:r>
              <a:rPr lang="en-US" sz="800" b="1" kern="1200" dirty="0">
                <a:solidFill>
                  <a:schemeClr val="tx1"/>
                </a:solidFill>
                <a:effectLst/>
                <a:latin typeface="+mn-lt"/>
                <a:ea typeface="+mn-ea"/>
                <a:cs typeface="+mn-cs"/>
              </a:rPr>
              <a:t>Depicted illustration:</a:t>
            </a:r>
          </a:p>
          <a:p>
            <a:r>
              <a:rPr lang="en-US" sz="800" b="0" kern="1200" dirty="0">
                <a:solidFill>
                  <a:schemeClr val="tx1"/>
                </a:solidFill>
                <a:effectLst/>
                <a:latin typeface="+mn-lt"/>
                <a:ea typeface="+mn-ea"/>
                <a:cs typeface="+mn-cs"/>
              </a:rPr>
              <a:t>Fukushima 2011 sequence: Chernobyl reactor 4.</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Chernobyl. https://commons.wikimedia.org/wiki/File:IAEA_02790015_(5613115146).jpg</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dirty="0">
                <a:solidFill>
                  <a:srgbClr val="202122"/>
                </a:solidFill>
                <a:effectLst/>
                <a:latin typeface="Arial" panose="020B0604020202020204" pitchFamily="34" charset="0"/>
              </a:rPr>
              <a:t>Photo Credit: </a:t>
            </a:r>
            <a:r>
              <a:rPr lang="nl-NL" sz="800" b="0" i="0" dirty="0" err="1">
                <a:solidFill>
                  <a:srgbClr val="202122"/>
                </a:solidFill>
                <a:effectLst/>
                <a:latin typeface="Arial" panose="020B0604020202020204" pitchFamily="34" charset="0"/>
              </a:rPr>
              <a:t>USFCRFC</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dirty="0">
                <a:solidFill>
                  <a:srgbClr val="333333"/>
                </a:solidFill>
                <a:effectLst/>
                <a:latin typeface="+mn-lt"/>
              </a:rPr>
              <a:t>To view a copy of this license, visit  https://creativecommons.org/licenses/by-sa/2.0/?ref=openverse&amp;atype=rich</a:t>
            </a:r>
            <a:r>
              <a:rPr lang="en-US" sz="800" b="0" kern="1200" dirty="0">
                <a:solidFill>
                  <a:schemeClr val="tx1"/>
                </a:solidFill>
                <a:effectLst/>
                <a:latin typeface="+mn-lt"/>
                <a:ea typeface="+mn-ea"/>
                <a:cs typeface="+mn-cs"/>
              </a:rPr>
              <a:t>)</a:t>
            </a:r>
          </a:p>
          <a:p>
            <a:r>
              <a:rPr lang="en-US" sz="800" b="0" i="0" u="none" strike="noStrike" kern="1200" dirty="0">
                <a:solidFill>
                  <a:schemeClr val="tx1"/>
                </a:solidFill>
                <a:effectLst/>
                <a:latin typeface="+mn-lt"/>
                <a:ea typeface="+mn-ea"/>
                <a:cs typeface="+mn-cs"/>
              </a:rPr>
              <a:t>Fukushima: </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800" b="0" i="0" u="none" strike="noStrike" kern="1200" dirty="0">
                <a:solidFill>
                  <a:schemeClr val="tx1"/>
                </a:solidFill>
                <a:effectLst/>
                <a:latin typeface="+mn-lt"/>
                <a:ea typeface="+mn-ea"/>
                <a:cs typeface="+mn-cs"/>
              </a:rPr>
              <a:t>https://wordpress.org/openverse/search/?q=image-191637-panoV9free-vflj,</a:t>
            </a:r>
            <a:r>
              <a:rPr lang="en-US" sz="800" b="0" i="0" u="none" strike="noStrike" kern="1200" dirty="0">
                <a:solidFill>
                  <a:schemeClr val="tx1"/>
                </a:solidFill>
                <a:effectLst/>
                <a:latin typeface="+mn-lt"/>
                <a:ea typeface="+mn-ea"/>
                <a:cs typeface="+mn-cs"/>
              </a:rPr>
              <a:t>"image-191637-panoV9free-vflj" by </a:t>
            </a:r>
            <a:r>
              <a:rPr lang="en-US" sz="800" b="0" i="0" u="none" strike="noStrike" kern="1200" dirty="0" err="1">
                <a:solidFill>
                  <a:schemeClr val="tx1"/>
                </a:solidFill>
                <a:effectLst/>
                <a:latin typeface="+mn-lt"/>
                <a:ea typeface="+mn-ea"/>
                <a:cs typeface="+mn-cs"/>
              </a:rPr>
              <a:t>Oldmaison</a:t>
            </a:r>
            <a:r>
              <a:rPr lang="en-US" sz="800" b="0" i="0" u="none" strike="noStrike" kern="1200" dirty="0">
                <a:solidFill>
                  <a:schemeClr val="tx1"/>
                </a:solidFill>
                <a:effectLst/>
                <a:latin typeface="+mn-lt"/>
                <a:ea typeface="+mn-ea"/>
                <a:cs typeface="+mn-cs"/>
              </a:rPr>
              <a:t> is marked with CC BY-SA 2.0.</a:t>
            </a:r>
            <a:endParaRPr lang="nl-NL" sz="800" b="0" i="0" u="none" strike="noStrike"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48463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 </a:t>
            </a:r>
            <a:r>
              <a:rPr lang="en-US" sz="800" b="0" kern="1200" dirty="0">
                <a:solidFill>
                  <a:schemeClr val="tx1"/>
                </a:solidFill>
                <a:effectLst/>
                <a:latin typeface="+mn-lt"/>
                <a:ea typeface="+mn-ea"/>
                <a:cs typeface="+mn-cs"/>
              </a:rPr>
              <a:t>the different groups of agents, their features and effects and </a:t>
            </a:r>
            <a:r>
              <a:rPr lang="en-US" sz="800" b="0" u="sng" kern="1200" dirty="0">
                <a:solidFill>
                  <a:schemeClr val="tx1"/>
                </a:solidFill>
                <a:effectLst/>
                <a:latin typeface="+mn-lt"/>
                <a:ea typeface="+mn-ea"/>
                <a:cs typeface="+mn-cs"/>
              </a:rPr>
              <a:t>list</a:t>
            </a:r>
            <a:r>
              <a:rPr lang="en-US" sz="800" b="0" u="none"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some relevant examples of incidents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2.1.2 Some relevant examples of accidents and attacks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kern="1200" dirty="0">
                <a:solidFill>
                  <a:schemeClr val="tx1"/>
                </a:solidFill>
                <a:effectLst/>
                <a:latin typeface="+mn-lt"/>
                <a:ea typeface="+mn-ea"/>
                <a:cs typeface="+mn-cs"/>
              </a:rPr>
              <a:t> </a:t>
            </a:r>
            <a:r>
              <a:rPr lang="en-US" sz="800" dirty="0">
                <a:solidFill>
                  <a:srgbClr val="000000"/>
                </a:solidFill>
                <a:effectLst/>
                <a:latin typeface="+mn-lt"/>
                <a:ea typeface="Calibri" panose="020F0502020204030204" pitchFamily="34" charset="0"/>
                <a:cs typeface="Calibri" panose="020F0502020204030204" pitchFamily="34" charset="0"/>
              </a:rPr>
              <a:t>Dispatch officer; Fire brigade; Police; Ambulance services; Emergency medical services; General practitioner</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Po-210 in tea London</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know several incidents that occurred in the past.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Ask if they know if Polonium is C,B or R/N. Polonium is an atom emitting alpha particles, so the correct answer is R(/N).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Tell </a:t>
            </a:r>
            <a:r>
              <a:rPr lang="en-US" sz="800" dirty="0"/>
              <a:t>the trainees </a:t>
            </a:r>
            <a:r>
              <a:rPr lang="en-US" sz="800" kern="1200" dirty="0">
                <a:solidFill>
                  <a:schemeClr val="tx1"/>
                </a:solidFill>
                <a:effectLst/>
                <a:latin typeface="+mn-lt"/>
                <a:ea typeface="+mn-ea"/>
                <a:cs typeface="+mn-cs"/>
              </a:rPr>
              <a:t>something about this </a:t>
            </a:r>
            <a:r>
              <a:rPr lang="en-US" sz="800" dirty="0"/>
              <a:t>case (below) which is a ‘copy &amp; paste’ from Wikipedia to provide </a:t>
            </a:r>
            <a:r>
              <a:rPr lang="en-US" sz="800" kern="1200" dirty="0">
                <a:solidFill>
                  <a:schemeClr val="tx1"/>
                </a:solidFill>
                <a:effectLst/>
                <a:latin typeface="+mn-lt"/>
                <a:ea typeface="+mn-ea"/>
                <a:cs typeface="+mn-cs"/>
              </a:rPr>
              <a:t>a </a:t>
            </a:r>
            <a:r>
              <a:rPr lang="en-US" sz="800" dirty="0"/>
              <a:t>working example for the lesson</a:t>
            </a:r>
            <a:r>
              <a:rPr lang="en-US" sz="800" kern="1200" dirty="0">
                <a:solidFill>
                  <a:schemeClr val="tx1"/>
                </a:solidFill>
                <a:effectLst/>
                <a:latin typeface="+mn-lt"/>
                <a:ea typeface="+mn-ea"/>
                <a:cs typeface="+mn-cs"/>
              </a:rPr>
              <a:t>. Feel free to </a:t>
            </a:r>
            <a:r>
              <a:rPr lang="en-US" sz="800" dirty="0"/>
              <a:t>be brief </a:t>
            </a:r>
            <a:r>
              <a:rPr lang="en-US" sz="800" kern="1200" dirty="0">
                <a:solidFill>
                  <a:schemeClr val="tx1"/>
                </a:solidFill>
                <a:effectLst/>
                <a:latin typeface="+mn-lt"/>
                <a:ea typeface="+mn-ea"/>
                <a:cs typeface="+mn-cs"/>
              </a:rPr>
              <a:t>or </a:t>
            </a:r>
            <a:r>
              <a:rPr lang="en-US" sz="800" dirty="0"/>
              <a:t>go into more depth </a:t>
            </a:r>
            <a:r>
              <a:rPr lang="en-US" sz="800" kern="1200" dirty="0">
                <a:solidFill>
                  <a:schemeClr val="tx1"/>
                </a:solidFill>
                <a:effectLst/>
                <a:latin typeface="+mn-lt"/>
                <a:ea typeface="+mn-ea"/>
                <a:cs typeface="+mn-cs"/>
              </a:rPr>
              <a:t>depending on </a:t>
            </a:r>
            <a:r>
              <a:rPr lang="en-US" sz="800" dirty="0"/>
              <a:t>the </a:t>
            </a:r>
            <a:r>
              <a:rPr lang="en-US" sz="800" kern="1200" dirty="0">
                <a:solidFill>
                  <a:schemeClr val="tx1"/>
                </a:solidFill>
                <a:effectLst/>
                <a:latin typeface="+mn-lt"/>
                <a:ea typeface="+mn-ea"/>
                <a:cs typeface="+mn-cs"/>
              </a:rPr>
              <a:t>available time, potential interest of the group and your own preferences</a:t>
            </a:r>
            <a:r>
              <a:rPr lang="en-US" sz="800" dirty="0"/>
              <a:t>. </a:t>
            </a:r>
            <a:endParaRPr lang="en-US" sz="8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u="sng" dirty="0"/>
              <a:t>Case Description</a:t>
            </a:r>
            <a:r>
              <a:rPr lang="en-US" sz="800" i="0" u="sng" kern="1200" dirty="0">
                <a:solidFill>
                  <a:schemeClr val="tx1"/>
                </a:solidFill>
                <a:effectLst/>
                <a:latin typeface="+mn-lt"/>
                <a:ea typeface="+mn-ea"/>
                <a:cs typeface="+mn-cs"/>
              </a:rPr>
              <a:t>: </a:t>
            </a:r>
            <a:r>
              <a:rPr lang="en-US" sz="800" i="0" kern="1200" dirty="0">
                <a:solidFill>
                  <a:schemeClr val="tx1"/>
                </a:solidFill>
                <a:effectLst/>
                <a:latin typeface="+mn-lt"/>
                <a:ea typeface="+mn-ea"/>
                <a:cs typeface="+mn-cs"/>
              </a:rPr>
              <a:t>Alexander Litvinenko was a former officer of the Russian secret service. He defected from Russia to </a:t>
            </a:r>
            <a:r>
              <a:rPr lang="en-US" sz="800" dirty="0"/>
              <a:t>the United Kingdom </a:t>
            </a:r>
            <a:r>
              <a:rPr lang="en-US" sz="800" i="0" kern="1200" dirty="0">
                <a:solidFill>
                  <a:schemeClr val="tx1"/>
                </a:solidFill>
                <a:effectLst/>
                <a:latin typeface="+mn-lt"/>
                <a:ea typeface="+mn-ea"/>
                <a:cs typeface="+mn-cs"/>
              </a:rPr>
              <a:t>and was openly very critical </a:t>
            </a:r>
            <a:r>
              <a:rPr lang="en-US" sz="800" dirty="0"/>
              <a:t>of Vladimir </a:t>
            </a:r>
            <a:r>
              <a:rPr lang="en-US" sz="800" i="0" kern="1200" dirty="0">
                <a:solidFill>
                  <a:schemeClr val="tx1"/>
                </a:solidFill>
                <a:effectLst/>
                <a:latin typeface="+mn-lt"/>
                <a:ea typeface="+mn-ea"/>
                <a:cs typeface="+mn-cs"/>
              </a:rPr>
              <a:t>Putin and the Russian state. On 1 November 2006 he fell ill </a:t>
            </a:r>
            <a:r>
              <a:rPr lang="en-US" sz="800" dirty="0"/>
              <a:t>and </a:t>
            </a:r>
            <a:r>
              <a:rPr lang="en-US" sz="800" i="0" kern="1200" dirty="0">
                <a:solidFill>
                  <a:schemeClr val="tx1"/>
                </a:solidFill>
                <a:effectLst/>
                <a:latin typeface="+mn-lt"/>
                <a:ea typeface="+mn-ea"/>
                <a:cs typeface="+mn-cs"/>
              </a:rPr>
              <a:t>died on 23 November. It was established he was poisoned with radioactive polonium-210. This is an unstable isotope of the element polonium which sends out alpha particles. Alpha particles are especially dangerous when inhaled or ingested. The United Kingdom investigated his death as a murder. Litvinenko got his dose of Po-210 by drinking a cup of tea. </a:t>
            </a:r>
            <a:r>
              <a:rPr lang="en-US" sz="800" dirty="0"/>
              <a:t>The United Kingdom </a:t>
            </a:r>
            <a:r>
              <a:rPr lang="en-US" sz="800" i="0" kern="1200" dirty="0">
                <a:solidFill>
                  <a:schemeClr val="tx1"/>
                </a:solidFill>
                <a:effectLst/>
                <a:latin typeface="+mn-lt"/>
                <a:ea typeface="+mn-ea"/>
                <a:cs typeface="+mn-cs"/>
              </a:rPr>
              <a:t>openly accused Russia of ‘state sponsored murder’. </a:t>
            </a:r>
          </a:p>
          <a:p>
            <a:pPr marL="171450" indent="-171450">
              <a:buFont typeface="Arial" panose="020B0604020202020204" pitchFamily="34" charset="0"/>
              <a:buChar char="•"/>
            </a:pPr>
            <a:endParaRPr lang="en-US" sz="800"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Alexander Litvinenko hospitalized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Alexander Litvinenko’s grave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p>
          <a:p>
            <a:r>
              <a:rPr lang="en-US" sz="800" b="0" i="0" u="none" strike="noStrike" kern="120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"2013_11_060045 Alexander living in the death"</a:t>
            </a:r>
            <a:r>
              <a:rPr lang="en-US" sz="800" b="0" i="0" u="none" strike="noStrike" kern="1200" dirty="0">
                <a:solidFill>
                  <a:schemeClr val="tx1"/>
                </a:solidFill>
                <a:effectLst/>
                <a:latin typeface="+mn-lt"/>
                <a:ea typeface="+mn-ea"/>
                <a:cs typeface="+mn-cs"/>
              </a:rPr>
              <a:t> by </a:t>
            </a:r>
            <a:r>
              <a:rPr lang="en-US" sz="800" b="0" i="0" u="none" strike="noStrike" kern="1200" dirty="0">
                <a:solidFill>
                  <a:schemeClr val="tx1"/>
                </a:solidFill>
                <a:effectLst/>
                <a:latin typeface="+mn-lt"/>
                <a:ea typeface="+mn-ea"/>
                <a:cs typeface="+mn-cs"/>
                <a:hlinkClick r:id="rId4">
                  <a:extLst>
                    <a:ext uri="{A12FA001-AC4F-418D-AE19-62706E023703}">
                      <ahyp:hlinkClr xmlns:ahyp="http://schemas.microsoft.com/office/drawing/2018/hyperlinkcolor" val="tx"/>
                    </a:ext>
                  </a:extLst>
                </a:hlinkClick>
              </a:rPr>
              <a:t>Gwydion M. Williams</a:t>
            </a:r>
            <a:r>
              <a:rPr lang="en-US" sz="800" b="0" i="0" u="none" strike="noStrike" kern="1200" dirty="0">
                <a:solidFill>
                  <a:schemeClr val="tx1"/>
                </a:solidFill>
                <a:effectLst/>
                <a:latin typeface="+mn-lt"/>
                <a:ea typeface="+mn-ea"/>
                <a:cs typeface="+mn-cs"/>
              </a:rPr>
              <a:t> is licensed under </a:t>
            </a:r>
            <a:r>
              <a:rPr lang="en-US" sz="800" b="0" i="0" u="none" strike="noStrike" kern="1200" dirty="0">
                <a:solidFill>
                  <a:schemeClr val="tx1"/>
                </a:solidFill>
                <a:effectLst/>
                <a:latin typeface="+mn-lt"/>
                <a:ea typeface="+mn-ea"/>
                <a:cs typeface="+mn-cs"/>
                <a:hlinkClick r:id="rId5">
                  <a:extLst>
                    <a:ext uri="{A12FA001-AC4F-418D-AE19-62706E023703}">
                      <ahyp:hlinkClr xmlns:ahyp="http://schemas.microsoft.com/office/drawing/2018/hyperlinkcolor" val="tx"/>
                    </a:ext>
                  </a:extLst>
                </a:hlinkClick>
              </a:rPr>
              <a:t>CC BY 2.0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u="none" strike="noStrike" kern="1200" dirty="0">
                <a:solidFill>
                  <a:schemeClr val="tx1"/>
                </a:solidFill>
                <a:effectLst/>
                <a:latin typeface="+mn-lt"/>
                <a:ea typeface="+mn-ea"/>
                <a:cs typeface="+mn-cs"/>
                <a:hlinkClick r:id="rId6">
                  <a:extLst>
                    <a:ext uri="{A12FA001-AC4F-418D-AE19-62706E023703}">
                      <ahyp:hlinkClr xmlns:ahyp="http://schemas.microsoft.com/office/drawing/2018/hyperlinkcolor" val="tx"/>
                    </a:ext>
                  </a:extLst>
                </a:hlinkClick>
              </a:rPr>
              <a:t>Alexander Litvinenko's grave, Highgate Cemetery West, Camden, London, UK"</a:t>
            </a:r>
            <a:r>
              <a:rPr lang="en-US" sz="800" b="0" i="0" u="none" strike="noStrike" kern="1200" dirty="0">
                <a:solidFill>
                  <a:schemeClr val="tx1"/>
                </a:solidFill>
                <a:effectLst/>
                <a:latin typeface="+mn-lt"/>
                <a:ea typeface="+mn-ea"/>
                <a:cs typeface="+mn-cs"/>
              </a:rPr>
              <a:t> by </a:t>
            </a:r>
            <a:r>
              <a:rPr lang="en-US" sz="800" b="0" i="0" u="none" strike="noStrike" kern="1200" dirty="0" err="1">
                <a:solidFill>
                  <a:schemeClr val="tx1"/>
                </a:solidFill>
                <a:effectLst/>
                <a:latin typeface="+mn-lt"/>
                <a:ea typeface="+mn-ea"/>
                <a:cs typeface="+mn-cs"/>
                <a:hlinkClick r:id="rId7">
                  <a:extLst>
                    <a:ext uri="{A12FA001-AC4F-418D-AE19-62706E023703}">
                      <ahyp:hlinkClr xmlns:ahyp="http://schemas.microsoft.com/office/drawing/2018/hyperlinkcolor" val="tx"/>
                    </a:ext>
                  </a:extLst>
                </a:hlinkClick>
              </a:rPr>
              <a:t>gruntzooki</a:t>
            </a:r>
            <a:r>
              <a:rPr lang="en-US" sz="800" b="0" i="0" u="none" strike="noStrike" kern="1200" dirty="0">
                <a:solidFill>
                  <a:schemeClr val="tx1"/>
                </a:solidFill>
                <a:effectLst/>
                <a:latin typeface="+mn-lt"/>
                <a:ea typeface="+mn-ea"/>
                <a:cs typeface="+mn-cs"/>
              </a:rPr>
              <a:t> is licensed under </a:t>
            </a:r>
            <a:r>
              <a:rPr lang="en-US" sz="800" b="0" i="0" u="none" strike="noStrike" kern="1200" dirty="0">
                <a:solidFill>
                  <a:schemeClr val="tx1"/>
                </a:solidFill>
                <a:effectLst/>
                <a:latin typeface="+mn-lt"/>
                <a:ea typeface="+mn-ea"/>
                <a:cs typeface="+mn-cs"/>
                <a:hlinkClick r:id="rId8">
                  <a:extLst>
                    <a:ext uri="{A12FA001-AC4F-418D-AE19-62706E023703}">
                      <ahyp:hlinkClr xmlns:ahyp="http://schemas.microsoft.com/office/drawing/2018/hyperlinkcolor" val="tx"/>
                    </a:ext>
                  </a:extLst>
                </a:hlinkClick>
              </a:rPr>
              <a:t>CC BY-SA 2.0 </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6992353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dirty="0"/>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dirty="0"/>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dirty="0"/>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p:nvPr>
        </p:nvSpPr>
        <p:spPr>
          <a:xfrm>
            <a:off x="766763" y="3429000"/>
            <a:ext cx="4872037" cy="2628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p:nvPr>
        </p:nvSpPr>
        <p:spPr>
          <a:xfrm>
            <a:off x="6569814" y="3429000"/>
            <a:ext cx="4872037" cy="2628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p:nvPr>
        </p:nvSpPr>
        <p:spPr>
          <a:xfrm>
            <a:off x="766762" y="1786072"/>
            <a:ext cx="10658475" cy="430199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p:nvPr>
        </p:nvSpPr>
        <p:spPr>
          <a:xfrm>
            <a:off x="6544414" y="2463800"/>
            <a:ext cx="4872037" cy="3594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p:nvPr>
        </p:nvSpPr>
        <p:spPr>
          <a:xfrm>
            <a:off x="766762" y="1469037"/>
            <a:ext cx="5329237" cy="45888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11"/>
            <a:ext cx="10515600" cy="884477"/>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694" r:id="rId5"/>
    <p:sldLayoutId id="2147483670" r:id="rId6"/>
    <p:sldLayoutId id="2147483671" r:id="rId7"/>
    <p:sldLayoutId id="2147483667" r:id="rId8"/>
    <p:sldLayoutId id="2147483665" r:id="rId9"/>
    <p:sldLayoutId id="2147483685" r:id="rId10"/>
    <p:sldLayoutId id="2147483697"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5.jpeg"/><Relationship Id="rId5" Type="http://schemas.openxmlformats.org/officeDocument/2006/relationships/hyperlink" Target="https://www.google.com/url?sa=i&amp;rct=j&amp;q=&amp;esrc=s&amp;source=images&amp;cd=&amp;ved=2ahUKEwiMgNL_t_DiAhVHb1AKHQUIA_gQjRx6BAgBEAU&amp;url=https%3A%2F%2Fwww.wired.com%2F2011%2F03%2Fff_anthrax_fbi%2F&amp;psig=AOvVaw0GhVOFZ4kypV1N1Rnum39r&amp;ust=1560858154616683" TargetMode="External"/><Relationship Id="rId4" Type="http://schemas.openxmlformats.org/officeDocument/2006/relationships/image" Target="../media/image4.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hyperlink" Target="http://www.unabrevehistoria.com/2008/05/el-desastre-de-seveso.html"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10.jpg"/><Relationship Id="rId5" Type="http://schemas.openxmlformats.org/officeDocument/2006/relationships/hyperlink" Target="http://noalcarbonebrindisi.blogspot.com/2012/07/nuvole-rapide_31.html" TargetMode="External"/><Relationship Id="rId4" Type="http://schemas.openxmlformats.org/officeDocument/2006/relationships/image" Target="../media/image9.jp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3.jpg"/><Relationship Id="rId5" Type="http://schemas.openxmlformats.org/officeDocument/2006/relationships/image" Target="../media/image5.jpeg"/><Relationship Id="rId4" Type="http://schemas.openxmlformats.org/officeDocument/2006/relationships/hyperlink" Target="https://www.google.com/url?sa=i&amp;rct=j&amp;q=&amp;esrc=s&amp;source=images&amp;cd=&amp;ved=2ahUKEwiMgNL_t_DiAhVHb1AKHQUIA_gQjRx6BAgBEAU&amp;url=https%3A%2F%2Fwww.wired.com%2F2011%2F03%2Fff_anthrax_fbi%2F&amp;psig=AOvVaw0GhVOFZ4kypV1N1Rnum39r&amp;ust=156085815461668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5.jpe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sz="5400" dirty="0"/>
              <a:t>Module 2 CBRN basics</a:t>
            </a:r>
          </a:p>
        </p:txBody>
      </p:sp>
      <p:sp>
        <p:nvSpPr>
          <p:cNvPr id="5" name="Text Placeholder 4">
            <a:extLst>
              <a:ext uri="{FF2B5EF4-FFF2-40B4-BE49-F238E27FC236}">
                <a16:creationId xmlns:a16="http://schemas.microsoft.com/office/drawing/2014/main" id="{21DA0DA4-A17B-4A4E-AADC-16BF83BADB32}"/>
              </a:ext>
            </a:extLst>
          </p:cNvPr>
          <p:cNvSpPr>
            <a:spLocks noGrp="1"/>
          </p:cNvSpPr>
          <p:nvPr>
            <p:ph type="body" sz="quarter" idx="12"/>
          </p:nvPr>
        </p:nvSpPr>
        <p:spPr/>
        <p:txBody>
          <a:bodyPr anchor="ctr"/>
          <a:lstStyle/>
          <a:p>
            <a:r>
              <a:rPr lang="en-US" dirty="0"/>
              <a:t>2.1.2: </a:t>
            </a:r>
            <a:r>
              <a:rPr lang="en-US" sz="2800" b="0" kern="1200" dirty="0">
                <a:solidFill>
                  <a:schemeClr val="tx1"/>
                </a:solidFill>
                <a:effectLst/>
                <a:latin typeface="+mn-lt"/>
                <a:ea typeface="+mn-ea"/>
                <a:cs typeface="+mn-cs"/>
              </a:rPr>
              <a:t>Some relevant examples of incidents</a:t>
            </a:r>
            <a:endParaRPr lang="nl-NL" dirty="0"/>
          </a:p>
        </p:txBody>
      </p:sp>
    </p:spTree>
    <p:extLst>
      <p:ext uri="{BB962C8B-B14F-4D97-AF65-F5344CB8AC3E}">
        <p14:creationId xmlns:p14="http://schemas.microsoft.com/office/powerpoint/2010/main" val="29059959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nl-NL" dirty="0"/>
              <a:t>CBRN incidents in your country</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10" name="Picture 9">
            <a:extLst>
              <a:ext uri="{FF2B5EF4-FFF2-40B4-BE49-F238E27FC236}">
                <a16:creationId xmlns:a16="http://schemas.microsoft.com/office/drawing/2014/main" id="{D7BAEA4E-3ED0-4398-9A19-335F8F7EB071}"/>
              </a:ext>
            </a:extLst>
          </p:cNvPr>
          <p:cNvPicPr>
            <a:picLocks noChangeAspect="1"/>
          </p:cNvPicPr>
          <p:nvPr/>
        </p:nvPicPr>
        <p:blipFill>
          <a:blip r:embed="rId3"/>
          <a:stretch>
            <a:fillRect/>
          </a:stretch>
        </p:blipFill>
        <p:spPr>
          <a:xfrm>
            <a:off x="3506734" y="2014695"/>
            <a:ext cx="5178532" cy="4287680"/>
          </a:xfrm>
          <a:prstGeom prst="rect">
            <a:avLst/>
          </a:prstGeom>
        </p:spPr>
      </p:pic>
      <p:sp>
        <p:nvSpPr>
          <p:cNvPr id="12" name="TextBox 11">
            <a:extLst>
              <a:ext uri="{FF2B5EF4-FFF2-40B4-BE49-F238E27FC236}">
                <a16:creationId xmlns:a16="http://schemas.microsoft.com/office/drawing/2014/main" id="{7FF60870-B94F-4F9A-BE74-CDB1562C2946}"/>
              </a:ext>
            </a:extLst>
          </p:cNvPr>
          <p:cNvSpPr txBox="1"/>
          <p:nvPr/>
        </p:nvSpPr>
        <p:spPr>
          <a:xfrm>
            <a:off x="2164919" y="3318758"/>
            <a:ext cx="500061" cy="1015663"/>
          </a:xfrm>
          <a:prstGeom prst="rect">
            <a:avLst/>
          </a:prstGeom>
          <a:solidFill>
            <a:schemeClr val="tx1"/>
          </a:solidFill>
          <a:ln>
            <a:solidFill>
              <a:schemeClr val="tx1"/>
            </a:solidFill>
          </a:ln>
        </p:spPr>
        <p:txBody>
          <a:bodyPr wrap="square" rtlCol="0">
            <a:spAutoFit/>
          </a:bodyPr>
          <a:lstStyle/>
          <a:p>
            <a:r>
              <a:rPr lang="en-US" sz="6000" dirty="0">
                <a:solidFill>
                  <a:schemeClr val="bg1"/>
                </a:solidFill>
              </a:rPr>
              <a:t>?</a:t>
            </a:r>
            <a:endParaRPr lang="nl-NL" sz="6000" dirty="0">
              <a:solidFill>
                <a:schemeClr val="bg1"/>
              </a:solidFill>
            </a:endParaRPr>
          </a:p>
        </p:txBody>
      </p:sp>
      <p:pic>
        <p:nvPicPr>
          <p:cNvPr id="13" name="Picture 12">
            <a:extLst>
              <a:ext uri="{FF2B5EF4-FFF2-40B4-BE49-F238E27FC236}">
                <a16:creationId xmlns:a16="http://schemas.microsoft.com/office/drawing/2014/main" id="{E20D850B-F9B2-4C93-A376-572EC467461E}"/>
              </a:ext>
            </a:extLst>
          </p:cNvPr>
          <p:cNvPicPr>
            <a:picLocks noChangeAspect="1"/>
          </p:cNvPicPr>
          <p:nvPr/>
        </p:nvPicPr>
        <p:blipFill rotWithShape="1">
          <a:blip r:embed="rId4">
            <a:extLst>
              <a:ext uri="{28A0092B-C50C-407E-A947-70E740481C1C}">
                <a14:useLocalDpi xmlns:a14="http://schemas.microsoft.com/office/drawing/2010/main" val="0"/>
              </a:ext>
            </a:extLst>
          </a:blip>
          <a:srcRect l="66505" r="1605"/>
          <a:stretch/>
        </p:blipFill>
        <p:spPr>
          <a:xfrm>
            <a:off x="8151394" y="691698"/>
            <a:ext cx="928317" cy="900000"/>
          </a:xfrm>
          <a:prstGeom prst="rect">
            <a:avLst/>
          </a:prstGeom>
        </p:spPr>
      </p:pic>
      <p:pic>
        <p:nvPicPr>
          <p:cNvPr id="14" name="Picture 13">
            <a:extLst>
              <a:ext uri="{FF2B5EF4-FFF2-40B4-BE49-F238E27FC236}">
                <a16:creationId xmlns:a16="http://schemas.microsoft.com/office/drawing/2014/main" id="{E3E08620-AFEE-4DB1-B2C3-E246034E2ECC}"/>
              </a:ext>
            </a:extLst>
          </p:cNvPr>
          <p:cNvPicPr>
            <a:picLocks noChangeAspect="1"/>
          </p:cNvPicPr>
          <p:nvPr/>
        </p:nvPicPr>
        <p:blipFill rotWithShape="1">
          <a:blip r:embed="rId4">
            <a:extLst>
              <a:ext uri="{28A0092B-C50C-407E-A947-70E740481C1C}">
                <a14:useLocalDpi xmlns:a14="http://schemas.microsoft.com/office/drawing/2010/main" val="0"/>
              </a:ext>
            </a:extLst>
          </a:blip>
          <a:srcRect l="33450" r="32509"/>
          <a:stretch/>
        </p:blipFill>
        <p:spPr>
          <a:xfrm>
            <a:off x="9240528" y="688490"/>
            <a:ext cx="975038" cy="900000"/>
          </a:xfrm>
          <a:prstGeom prst="rect">
            <a:avLst/>
          </a:prstGeom>
        </p:spPr>
      </p:pic>
      <p:pic>
        <p:nvPicPr>
          <p:cNvPr id="15" name="Picture 14">
            <a:extLst>
              <a:ext uri="{FF2B5EF4-FFF2-40B4-BE49-F238E27FC236}">
                <a16:creationId xmlns:a16="http://schemas.microsoft.com/office/drawing/2014/main" id="{1F4DE84F-77BE-49FD-9191-19AD0CE13E8C}"/>
              </a:ext>
            </a:extLst>
          </p:cNvPr>
          <p:cNvPicPr>
            <a:picLocks noChangeAspect="1"/>
          </p:cNvPicPr>
          <p:nvPr/>
        </p:nvPicPr>
        <p:blipFill rotWithShape="1">
          <a:blip r:embed="rId4">
            <a:extLst>
              <a:ext uri="{28A0092B-C50C-407E-A947-70E740481C1C}">
                <a14:useLocalDpi xmlns:a14="http://schemas.microsoft.com/office/drawing/2010/main" val="0"/>
              </a:ext>
            </a:extLst>
          </a:blip>
          <a:srcRect r="65959"/>
          <a:stretch/>
        </p:blipFill>
        <p:spPr>
          <a:xfrm>
            <a:off x="10376384" y="688484"/>
            <a:ext cx="975038" cy="900000"/>
          </a:xfrm>
          <a:prstGeom prst="rect">
            <a:avLst/>
          </a:prstGeom>
        </p:spPr>
      </p:pic>
      <p:sp>
        <p:nvSpPr>
          <p:cNvPr id="16" name="Footer Placeholder 4">
            <a:extLst>
              <a:ext uri="{FF2B5EF4-FFF2-40B4-BE49-F238E27FC236}">
                <a16:creationId xmlns:a16="http://schemas.microsoft.com/office/drawing/2014/main" id="{5E04E93E-0855-4C44-887F-DF164462D346}"/>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17707673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168564" cy="4301992"/>
          </a:xfrm>
        </p:spPr>
        <p:txBody>
          <a:bodyPr>
            <a:normAutofit/>
          </a:bodyPr>
          <a:lstStyle/>
          <a:p>
            <a:pPr marL="88900" indent="0">
              <a:buNone/>
              <a:tabLst>
                <a:tab pos="4840288" algn="l"/>
              </a:tabLst>
            </a:pPr>
            <a:r>
              <a:rPr lang="en-US"/>
              <a:t>Worldwide </a:t>
            </a:r>
            <a:r>
              <a:rPr lang="en-US" dirty="0"/>
              <a:t>CBRN incidents to remember:</a:t>
            </a:r>
          </a:p>
          <a:p>
            <a:pPr>
              <a:tabLst>
                <a:tab pos="4840288" algn="l"/>
              </a:tabLst>
            </a:pPr>
            <a:r>
              <a:rPr lang="en-US" dirty="0"/>
              <a:t>Incidents with chemical agents:	</a:t>
            </a:r>
            <a:r>
              <a:rPr lang="da-DK" dirty="0"/>
              <a:t>Seveso disaster, 1976</a:t>
            </a:r>
          </a:p>
          <a:p>
            <a:pPr marL="355600" lvl="1" indent="0">
              <a:buNone/>
              <a:tabLst>
                <a:tab pos="4840288" algn="l"/>
              </a:tabLst>
            </a:pPr>
            <a:r>
              <a:rPr lang="it-IT" dirty="0"/>
              <a:t>	Sarin in metro Tokyo, 1995</a:t>
            </a:r>
          </a:p>
          <a:p>
            <a:pPr>
              <a:tabLst>
                <a:tab pos="4840288" algn="l"/>
              </a:tabLst>
            </a:pPr>
            <a:r>
              <a:rPr lang="en-US" dirty="0"/>
              <a:t>Incidents with biological agents:	</a:t>
            </a:r>
            <a:r>
              <a:rPr lang="it-IT" dirty="0"/>
              <a:t>SARS epidemic, 2002-2003</a:t>
            </a:r>
          </a:p>
          <a:p>
            <a:pPr marL="355600" lvl="1" indent="0">
              <a:buNone/>
              <a:tabLst>
                <a:tab pos="4840288" algn="l"/>
              </a:tabLst>
            </a:pPr>
            <a:r>
              <a:rPr lang="en-US" dirty="0"/>
              <a:t>	Anthrax letters USA, 2001</a:t>
            </a:r>
          </a:p>
          <a:p>
            <a:pPr>
              <a:tabLst>
                <a:tab pos="4840288" algn="l"/>
              </a:tabLst>
            </a:pPr>
            <a:r>
              <a:rPr lang="en-US" dirty="0"/>
              <a:t>Incidents with radiological &amp; 	C</a:t>
            </a:r>
            <a:r>
              <a:rPr lang="it-IT" dirty="0"/>
              <a:t>hernobyl 1986, Fukushima 2011</a:t>
            </a:r>
            <a:br>
              <a:rPr lang="en-US" dirty="0"/>
            </a:br>
            <a:r>
              <a:rPr lang="en-US" dirty="0"/>
              <a:t>nuclear materials:	</a:t>
            </a:r>
            <a:r>
              <a:rPr lang="it-IT" dirty="0"/>
              <a:t>Po-210 in tea London, 2006</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6" name="Footer Placeholder 4">
            <a:extLst>
              <a:ext uri="{FF2B5EF4-FFF2-40B4-BE49-F238E27FC236}">
                <a16:creationId xmlns:a16="http://schemas.microsoft.com/office/drawing/2014/main" id="{557D017C-38BF-48A6-AE72-9C15DD3651B3}"/>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D66CCDD9-7FFD-4503-BA25-6FB4504241B5}"/>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sz="3600" dirty="0"/>
              <a:t>Learning objective</a:t>
            </a:r>
          </a:p>
        </p:txBody>
      </p:sp>
      <p:sp>
        <p:nvSpPr>
          <p:cNvPr id="5" name="Text Placeholder 4">
            <a:extLst>
              <a:ext uri="{FF2B5EF4-FFF2-40B4-BE49-F238E27FC236}">
                <a16:creationId xmlns:a16="http://schemas.microsoft.com/office/drawing/2014/main" id="{21DA0DA4-A17B-4A4E-AADC-16BF83BADB32}"/>
              </a:ext>
            </a:extLst>
          </p:cNvPr>
          <p:cNvSpPr>
            <a:spLocks noGrp="1"/>
          </p:cNvSpPr>
          <p:nvPr>
            <p:ph type="body" sz="quarter" idx="12"/>
          </p:nvPr>
        </p:nvSpPr>
        <p:spPr>
          <a:xfrm>
            <a:off x="590550" y="5139525"/>
            <a:ext cx="10953749" cy="1009027"/>
          </a:xfrm>
        </p:spPr>
        <p:txBody>
          <a:bodyPr anchor="ctr"/>
          <a:lstStyle/>
          <a:p>
            <a:r>
              <a:rPr lang="en-US" dirty="0"/>
              <a:t>To </a:t>
            </a:r>
            <a:r>
              <a:rPr lang="en-US" u="sng" dirty="0"/>
              <a:t>recognize</a:t>
            </a:r>
            <a:r>
              <a:rPr lang="en-US" dirty="0"/>
              <a:t> the different groups of agents, their features and effects and </a:t>
            </a:r>
            <a:r>
              <a:rPr lang="en-US" u="sng" dirty="0"/>
              <a:t>list</a:t>
            </a:r>
            <a:r>
              <a:rPr lang="en-US" dirty="0"/>
              <a:t> some relevant examples of incidents </a:t>
            </a:r>
            <a:endParaRPr lang="nl-NL" dirty="0"/>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CBRN incidents, examples</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grpSp>
        <p:nvGrpSpPr>
          <p:cNvPr id="9" name="Group 8">
            <a:extLst>
              <a:ext uri="{FF2B5EF4-FFF2-40B4-BE49-F238E27FC236}">
                <a16:creationId xmlns:a16="http://schemas.microsoft.com/office/drawing/2014/main" id="{48F0F6F0-F391-47B7-96AE-D1FDE16071EF}"/>
              </a:ext>
            </a:extLst>
          </p:cNvPr>
          <p:cNvGrpSpPr/>
          <p:nvPr/>
        </p:nvGrpSpPr>
        <p:grpSpPr>
          <a:xfrm>
            <a:off x="7674348" y="2349579"/>
            <a:ext cx="4190775" cy="3835368"/>
            <a:chOff x="8040373" y="2349579"/>
            <a:chExt cx="4190775" cy="3835368"/>
          </a:xfrm>
        </p:grpSpPr>
        <p:pic>
          <p:nvPicPr>
            <p:cNvPr id="10" name="Picture 4">
              <a:extLst>
                <a:ext uri="{FF2B5EF4-FFF2-40B4-BE49-F238E27FC236}">
                  <a16:creationId xmlns:a16="http://schemas.microsoft.com/office/drawing/2014/main" id="{D3CC4669-3966-4A64-B710-F2BCF253E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07484" y="2349579"/>
              <a:ext cx="3656553" cy="2865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grpSp>
          <p:nvGrpSpPr>
            <p:cNvPr id="11" name="Group 10">
              <a:extLst>
                <a:ext uri="{FF2B5EF4-FFF2-40B4-BE49-F238E27FC236}">
                  <a16:creationId xmlns:a16="http://schemas.microsoft.com/office/drawing/2014/main" id="{CF14FA0F-A1C3-4388-B170-BF20948F89C7}"/>
                </a:ext>
              </a:extLst>
            </p:cNvPr>
            <p:cNvGrpSpPr/>
            <p:nvPr/>
          </p:nvGrpSpPr>
          <p:grpSpPr>
            <a:xfrm>
              <a:off x="8040373" y="5284947"/>
              <a:ext cx="4190775" cy="900000"/>
              <a:chOff x="861329" y="5109110"/>
              <a:chExt cx="4190775" cy="900000"/>
            </a:xfrm>
          </p:grpSpPr>
          <p:sp>
            <p:nvSpPr>
              <p:cNvPr id="12" name="TextBox 11">
                <a:extLst>
                  <a:ext uri="{FF2B5EF4-FFF2-40B4-BE49-F238E27FC236}">
                    <a16:creationId xmlns:a16="http://schemas.microsoft.com/office/drawing/2014/main" id="{AE8D1E12-D1EE-4284-83DF-D114B45C5942}"/>
                  </a:ext>
                </a:extLst>
              </p:cNvPr>
              <p:cNvSpPr txBox="1"/>
              <p:nvPr/>
            </p:nvSpPr>
            <p:spPr>
              <a:xfrm>
                <a:off x="1757804" y="5359055"/>
                <a:ext cx="3294300" cy="400110"/>
              </a:xfrm>
              <a:prstGeom prst="rect">
                <a:avLst/>
              </a:prstGeom>
              <a:noFill/>
            </p:spPr>
            <p:txBody>
              <a:bodyPr wrap="none" rtlCol="0">
                <a:spAutoFit/>
              </a:bodyPr>
              <a:lstStyle/>
              <a:p>
                <a:r>
                  <a:rPr lang="en-US" sz="2000" b="1" dirty="0"/>
                  <a:t>R</a:t>
                </a:r>
                <a:r>
                  <a:rPr lang="en-US" sz="2000" dirty="0"/>
                  <a:t>adiological &amp; </a:t>
                </a:r>
                <a:r>
                  <a:rPr lang="en-US" sz="2000" b="1" dirty="0"/>
                  <a:t>N</a:t>
                </a:r>
                <a:r>
                  <a:rPr lang="en-US" sz="2000" dirty="0"/>
                  <a:t>uclear agents</a:t>
                </a:r>
                <a:endParaRPr lang="nl-NL" sz="2000" dirty="0"/>
              </a:p>
            </p:txBody>
          </p:sp>
          <p:pic>
            <p:nvPicPr>
              <p:cNvPr id="13" name="Picture 12">
                <a:extLst>
                  <a:ext uri="{FF2B5EF4-FFF2-40B4-BE49-F238E27FC236}">
                    <a16:creationId xmlns:a16="http://schemas.microsoft.com/office/drawing/2014/main" id="{B32109FD-407E-48FE-BB4B-C16C7A6A5BB9}"/>
                  </a:ext>
                </a:extLst>
              </p:cNvPr>
              <p:cNvPicPr>
                <a:picLocks noChangeAspect="1"/>
              </p:cNvPicPr>
              <p:nvPr/>
            </p:nvPicPr>
            <p:blipFill rotWithShape="1">
              <a:blip r:embed="rId4">
                <a:extLst>
                  <a:ext uri="{28A0092B-C50C-407E-A947-70E740481C1C}">
                    <a14:useLocalDpi xmlns:a14="http://schemas.microsoft.com/office/drawing/2010/main" val="0"/>
                  </a:ext>
                </a:extLst>
              </a:blip>
              <a:srcRect r="65959"/>
              <a:stretch/>
            </p:blipFill>
            <p:spPr>
              <a:xfrm>
                <a:off x="861329" y="5109110"/>
                <a:ext cx="975038" cy="900000"/>
              </a:xfrm>
              <a:prstGeom prst="rect">
                <a:avLst/>
              </a:prstGeom>
            </p:spPr>
          </p:pic>
        </p:grpSp>
      </p:grpSp>
      <p:grpSp>
        <p:nvGrpSpPr>
          <p:cNvPr id="14" name="Group 13">
            <a:extLst>
              <a:ext uri="{FF2B5EF4-FFF2-40B4-BE49-F238E27FC236}">
                <a16:creationId xmlns:a16="http://schemas.microsoft.com/office/drawing/2014/main" id="{FD04F22E-BB23-433C-8B56-2A982766D66F}"/>
              </a:ext>
            </a:extLst>
          </p:cNvPr>
          <p:cNvGrpSpPr/>
          <p:nvPr/>
        </p:nvGrpSpPr>
        <p:grpSpPr>
          <a:xfrm>
            <a:off x="4653622" y="2349578"/>
            <a:ext cx="2829825" cy="3835369"/>
            <a:chOff x="4811534" y="2349578"/>
            <a:chExt cx="2829825" cy="3835369"/>
          </a:xfrm>
        </p:grpSpPr>
        <p:pic>
          <p:nvPicPr>
            <p:cNvPr id="15" name="Picture 15" descr="Afbeeldingsresultaat voor anthrax letters">
              <a:hlinkClick r:id="rId5"/>
              <a:extLst>
                <a:ext uri="{FF2B5EF4-FFF2-40B4-BE49-F238E27FC236}">
                  <a16:creationId xmlns:a16="http://schemas.microsoft.com/office/drawing/2014/main" id="{B4CED0F9-3017-4466-8915-5072E0017C2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12223" y="2349578"/>
              <a:ext cx="2428447" cy="285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a:extLst>
                <a:ext uri="{FF2B5EF4-FFF2-40B4-BE49-F238E27FC236}">
                  <a16:creationId xmlns:a16="http://schemas.microsoft.com/office/drawing/2014/main" id="{3AF721FC-810C-4484-B085-BFDF122A1689}"/>
                </a:ext>
              </a:extLst>
            </p:cNvPr>
            <p:cNvGrpSpPr/>
            <p:nvPr/>
          </p:nvGrpSpPr>
          <p:grpSpPr>
            <a:xfrm>
              <a:off x="4811534" y="5284947"/>
              <a:ext cx="2829825" cy="900000"/>
              <a:chOff x="861329" y="3991685"/>
              <a:chExt cx="2829825" cy="900000"/>
            </a:xfrm>
          </p:grpSpPr>
          <p:sp>
            <p:nvSpPr>
              <p:cNvPr id="17" name="TextBox 16">
                <a:extLst>
                  <a:ext uri="{FF2B5EF4-FFF2-40B4-BE49-F238E27FC236}">
                    <a16:creationId xmlns:a16="http://schemas.microsoft.com/office/drawing/2014/main" id="{F62396AF-9B72-4B08-B4E3-D034A73E176F}"/>
                  </a:ext>
                </a:extLst>
              </p:cNvPr>
              <p:cNvSpPr txBox="1"/>
              <p:nvPr/>
            </p:nvSpPr>
            <p:spPr>
              <a:xfrm>
                <a:off x="1757804" y="4241630"/>
                <a:ext cx="1933350" cy="400110"/>
              </a:xfrm>
              <a:prstGeom prst="rect">
                <a:avLst/>
              </a:prstGeom>
              <a:noFill/>
            </p:spPr>
            <p:txBody>
              <a:bodyPr wrap="none" rtlCol="0">
                <a:spAutoFit/>
              </a:bodyPr>
              <a:lstStyle/>
              <a:p>
                <a:r>
                  <a:rPr lang="en-US" sz="2000" b="1" dirty="0"/>
                  <a:t>B</a:t>
                </a:r>
                <a:r>
                  <a:rPr lang="en-US" sz="2000" dirty="0"/>
                  <a:t>iological agents</a:t>
                </a:r>
                <a:endParaRPr lang="nl-NL" sz="2000" dirty="0"/>
              </a:p>
            </p:txBody>
          </p:sp>
          <p:pic>
            <p:nvPicPr>
              <p:cNvPr id="18" name="Picture 17">
                <a:extLst>
                  <a:ext uri="{FF2B5EF4-FFF2-40B4-BE49-F238E27FC236}">
                    <a16:creationId xmlns:a16="http://schemas.microsoft.com/office/drawing/2014/main" id="{8BCFB010-2BDD-4F9B-9D09-C733986B4C5E}"/>
                  </a:ext>
                </a:extLst>
              </p:cNvPr>
              <p:cNvPicPr>
                <a:picLocks noChangeAspect="1"/>
              </p:cNvPicPr>
              <p:nvPr/>
            </p:nvPicPr>
            <p:blipFill rotWithShape="1">
              <a:blip r:embed="rId4">
                <a:extLst>
                  <a:ext uri="{28A0092B-C50C-407E-A947-70E740481C1C}">
                    <a14:useLocalDpi xmlns:a14="http://schemas.microsoft.com/office/drawing/2010/main" val="0"/>
                  </a:ext>
                </a:extLst>
              </a:blip>
              <a:srcRect l="33450" r="32509"/>
              <a:stretch/>
            </p:blipFill>
            <p:spPr>
              <a:xfrm>
                <a:off x="861329" y="3991685"/>
                <a:ext cx="975038" cy="900000"/>
              </a:xfrm>
              <a:prstGeom prst="rect">
                <a:avLst/>
              </a:prstGeom>
            </p:spPr>
          </p:pic>
        </p:grpSp>
      </p:grpSp>
      <p:grpSp>
        <p:nvGrpSpPr>
          <p:cNvPr id="21" name="Group 20">
            <a:extLst>
              <a:ext uri="{FF2B5EF4-FFF2-40B4-BE49-F238E27FC236}">
                <a16:creationId xmlns:a16="http://schemas.microsoft.com/office/drawing/2014/main" id="{16470279-27F4-4C34-BB11-9DA853177175}"/>
              </a:ext>
            </a:extLst>
          </p:cNvPr>
          <p:cNvGrpSpPr/>
          <p:nvPr/>
        </p:nvGrpSpPr>
        <p:grpSpPr>
          <a:xfrm>
            <a:off x="919838" y="5284947"/>
            <a:ext cx="2831610" cy="900000"/>
            <a:chOff x="861329" y="2874259"/>
            <a:chExt cx="2831610" cy="900000"/>
          </a:xfrm>
        </p:grpSpPr>
        <p:sp>
          <p:nvSpPr>
            <p:cNvPr id="22" name="TextBox 21">
              <a:extLst>
                <a:ext uri="{FF2B5EF4-FFF2-40B4-BE49-F238E27FC236}">
                  <a16:creationId xmlns:a16="http://schemas.microsoft.com/office/drawing/2014/main" id="{246D0B97-2DDF-41F9-8609-8BEDE2D5E7D4}"/>
                </a:ext>
              </a:extLst>
            </p:cNvPr>
            <p:cNvSpPr txBox="1"/>
            <p:nvPr/>
          </p:nvSpPr>
          <p:spPr>
            <a:xfrm>
              <a:off x="1807679" y="3124204"/>
              <a:ext cx="1885260" cy="400110"/>
            </a:xfrm>
            <a:prstGeom prst="rect">
              <a:avLst/>
            </a:prstGeom>
            <a:noFill/>
          </p:spPr>
          <p:txBody>
            <a:bodyPr wrap="none" rtlCol="0">
              <a:spAutoFit/>
            </a:bodyPr>
            <a:lstStyle/>
            <a:p>
              <a:r>
                <a:rPr lang="en-US" sz="2000" b="1" dirty="0"/>
                <a:t>C</a:t>
              </a:r>
              <a:r>
                <a:rPr lang="en-US" sz="2000" dirty="0"/>
                <a:t>hemical agents</a:t>
              </a:r>
              <a:endParaRPr lang="nl-NL" sz="2000" dirty="0"/>
            </a:p>
          </p:txBody>
        </p:sp>
        <p:pic>
          <p:nvPicPr>
            <p:cNvPr id="23" name="Picture 22">
              <a:extLst>
                <a:ext uri="{FF2B5EF4-FFF2-40B4-BE49-F238E27FC236}">
                  <a16:creationId xmlns:a16="http://schemas.microsoft.com/office/drawing/2014/main" id="{338A6522-D4B0-410E-BD6E-08B2D6C4FA80}"/>
                </a:ext>
              </a:extLst>
            </p:cNvPr>
            <p:cNvPicPr>
              <a:picLocks noChangeAspect="1"/>
            </p:cNvPicPr>
            <p:nvPr/>
          </p:nvPicPr>
          <p:blipFill rotWithShape="1">
            <a:blip r:embed="rId4">
              <a:extLst>
                <a:ext uri="{28A0092B-C50C-407E-A947-70E740481C1C}">
                  <a14:useLocalDpi xmlns:a14="http://schemas.microsoft.com/office/drawing/2010/main" val="0"/>
                </a:ext>
              </a:extLst>
            </a:blip>
            <a:srcRect l="66505" r="1605"/>
            <a:stretch/>
          </p:blipFill>
          <p:spPr>
            <a:xfrm>
              <a:off x="861329" y="2874259"/>
              <a:ext cx="928317" cy="900000"/>
            </a:xfrm>
            <a:prstGeom prst="rect">
              <a:avLst/>
            </a:prstGeom>
          </p:spPr>
        </p:pic>
      </p:grpSp>
      <p:pic>
        <p:nvPicPr>
          <p:cNvPr id="24" name="Graphic 23" descr="Flag">
            <a:extLst>
              <a:ext uri="{FF2B5EF4-FFF2-40B4-BE49-F238E27FC236}">
                <a16:creationId xmlns:a16="http://schemas.microsoft.com/office/drawing/2014/main" id="{0FD9D552-39DB-4941-8062-61D7D21CAF0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809233" y="378884"/>
            <a:ext cx="914400" cy="914400"/>
          </a:xfrm>
          <a:prstGeom prst="rect">
            <a:avLst/>
          </a:prstGeom>
        </p:spPr>
      </p:pic>
      <p:pic>
        <p:nvPicPr>
          <p:cNvPr id="5" name="Picture 4">
            <a:extLst>
              <a:ext uri="{FF2B5EF4-FFF2-40B4-BE49-F238E27FC236}">
                <a16:creationId xmlns:a16="http://schemas.microsoft.com/office/drawing/2014/main" id="{F949459A-21EA-4F10-BEFD-0BB67EBF1B6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1972" y="2349577"/>
            <a:ext cx="3604800" cy="2851200"/>
          </a:xfrm>
          <a:prstGeom prst="rect">
            <a:avLst/>
          </a:prstGeom>
        </p:spPr>
      </p:pic>
      <p:sp>
        <p:nvSpPr>
          <p:cNvPr id="19" name="Footer Placeholder 4">
            <a:extLst>
              <a:ext uri="{FF2B5EF4-FFF2-40B4-BE49-F238E27FC236}">
                <a16:creationId xmlns:a16="http://schemas.microsoft.com/office/drawing/2014/main" id="{2DCFB55C-4F49-4265-BBD0-0ECA54CCEC1B}"/>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Seveso disaster, 1976</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pic>
        <p:nvPicPr>
          <p:cNvPr id="27" name="Picture 26">
            <a:extLst>
              <a:ext uri="{FF2B5EF4-FFF2-40B4-BE49-F238E27FC236}">
                <a16:creationId xmlns:a16="http://schemas.microsoft.com/office/drawing/2014/main" id="{020DA2BD-CC7F-4768-99DA-6E490B745B80}"/>
              </a:ext>
            </a:extLst>
          </p:cNvPr>
          <p:cNvPicPr>
            <a:picLocks noChangeAspect="1"/>
          </p:cNvPicPr>
          <p:nvPr/>
        </p:nvPicPr>
        <p:blipFill rotWithShape="1">
          <a:blip r:embed="rId3">
            <a:extLst>
              <a:ext uri="{28A0092B-C50C-407E-A947-70E740481C1C}">
                <a14:useLocalDpi xmlns:a14="http://schemas.microsoft.com/office/drawing/2010/main" val="0"/>
              </a:ext>
            </a:extLst>
          </a:blip>
          <a:srcRect l="66505" r="1605"/>
          <a:stretch/>
        </p:blipFill>
        <p:spPr>
          <a:xfrm>
            <a:off x="5917866" y="691698"/>
            <a:ext cx="928317" cy="900000"/>
          </a:xfrm>
          <a:prstGeom prst="rect">
            <a:avLst/>
          </a:prstGeom>
        </p:spPr>
      </p:pic>
      <p:pic>
        <p:nvPicPr>
          <p:cNvPr id="17" name="Picture 16" descr="A picture containing text, outdoor, person, standing&#10;&#10;Description automatically generated">
            <a:extLst>
              <a:ext uri="{FF2B5EF4-FFF2-40B4-BE49-F238E27FC236}">
                <a16:creationId xmlns:a16="http://schemas.microsoft.com/office/drawing/2014/main" id="{15D80307-D8CD-4A38-84D2-E3B65B117CD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544306" y="1894870"/>
            <a:ext cx="5162367" cy="3863171"/>
          </a:xfrm>
          <a:prstGeom prst="rect">
            <a:avLst/>
          </a:prstGeom>
        </p:spPr>
      </p:pic>
      <p:pic>
        <p:nvPicPr>
          <p:cNvPr id="20" name="Picture 19" descr="A picture containing outdoor, tree, ground, grass&#10;&#10;Description automatically generated">
            <a:extLst>
              <a:ext uri="{FF2B5EF4-FFF2-40B4-BE49-F238E27FC236}">
                <a16:creationId xmlns:a16="http://schemas.microsoft.com/office/drawing/2014/main" id="{88644DBE-7A36-4451-8602-C8161ACDB890}"/>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5874404" y="1894870"/>
            <a:ext cx="6212058" cy="3881711"/>
          </a:xfrm>
          <a:prstGeom prst="rect">
            <a:avLst/>
          </a:prstGeom>
        </p:spPr>
      </p:pic>
      <p:sp>
        <p:nvSpPr>
          <p:cNvPr id="8" name="Footer Placeholder 4">
            <a:extLst>
              <a:ext uri="{FF2B5EF4-FFF2-40B4-BE49-F238E27FC236}">
                <a16:creationId xmlns:a16="http://schemas.microsoft.com/office/drawing/2014/main" id="{E5BFEA71-3C58-46FC-A1E1-FE0AB872C589}"/>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25670874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2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Sarin in metro Tokyo, 1995</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8" name="Picture 7">
            <a:extLst>
              <a:ext uri="{FF2B5EF4-FFF2-40B4-BE49-F238E27FC236}">
                <a16:creationId xmlns:a16="http://schemas.microsoft.com/office/drawing/2014/main" id="{C7799BF2-69E1-4270-883A-B87F07691A28}"/>
              </a:ext>
            </a:extLst>
          </p:cNvPr>
          <p:cNvPicPr>
            <a:picLocks noChangeAspect="1"/>
          </p:cNvPicPr>
          <p:nvPr/>
        </p:nvPicPr>
        <p:blipFill rotWithShape="1">
          <a:blip r:embed="rId3">
            <a:extLst>
              <a:ext uri="{28A0092B-C50C-407E-A947-70E740481C1C}">
                <a14:useLocalDpi xmlns:a14="http://schemas.microsoft.com/office/drawing/2010/main" val="0"/>
              </a:ext>
            </a:extLst>
          </a:blip>
          <a:srcRect l="66505" r="1605"/>
          <a:stretch/>
        </p:blipFill>
        <p:spPr>
          <a:xfrm>
            <a:off x="7132068" y="691698"/>
            <a:ext cx="928317" cy="900000"/>
          </a:xfrm>
          <a:prstGeom prst="rect">
            <a:avLst/>
          </a:prstGeom>
        </p:spPr>
      </p:pic>
      <p:pic>
        <p:nvPicPr>
          <p:cNvPr id="12" name="Picture 11">
            <a:extLst>
              <a:ext uri="{FF2B5EF4-FFF2-40B4-BE49-F238E27FC236}">
                <a16:creationId xmlns:a16="http://schemas.microsoft.com/office/drawing/2014/main" id="{CE42C6BE-5E3D-49D9-9D5A-63025E31AC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1874" y="1894870"/>
            <a:ext cx="5473858" cy="4329523"/>
          </a:xfrm>
          <a:prstGeom prst="rect">
            <a:avLst/>
          </a:prstGeom>
        </p:spPr>
      </p:pic>
      <p:sp>
        <p:nvSpPr>
          <p:cNvPr id="10" name="Footer Placeholder 4">
            <a:extLst>
              <a:ext uri="{FF2B5EF4-FFF2-40B4-BE49-F238E27FC236}">
                <a16:creationId xmlns:a16="http://schemas.microsoft.com/office/drawing/2014/main" id="{ED8F3F9F-D14D-411E-94F3-23AE946DC204}"/>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pic>
        <p:nvPicPr>
          <p:cNvPr id="1026" name="Picture 2">
            <a:extLst>
              <a:ext uri="{FF2B5EF4-FFF2-40B4-BE49-F238E27FC236}">
                <a16:creationId xmlns:a16="http://schemas.microsoft.com/office/drawing/2014/main" id="{576649D1-345B-435D-8442-0FA10089508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32067" y="1894869"/>
            <a:ext cx="4293169" cy="4293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4806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54278CF3-E5D3-4A54-A8B4-B1D4673B7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094282"/>
            <a:ext cx="7231170" cy="5591110"/>
          </a:xfrm>
          <a:prstGeom prst="rect">
            <a:avLst/>
          </a:prstGeom>
        </p:spPr>
      </p:pic>
      <p:sp>
        <p:nvSpPr>
          <p:cNvPr id="2" name="Title 1"/>
          <p:cNvSpPr>
            <a:spLocks noGrp="1"/>
          </p:cNvSpPr>
          <p:nvPr>
            <p:ph type="title"/>
          </p:nvPr>
        </p:nvSpPr>
        <p:spPr/>
        <p:txBody>
          <a:bodyPr/>
          <a:lstStyle/>
          <a:p>
            <a:r>
              <a:rPr lang="it-IT" dirty="0"/>
              <a:t>SARS epidemic, 2002-2004</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12" name="Picture 11">
            <a:extLst>
              <a:ext uri="{FF2B5EF4-FFF2-40B4-BE49-F238E27FC236}">
                <a16:creationId xmlns:a16="http://schemas.microsoft.com/office/drawing/2014/main" id="{EB99355D-ABDE-42B4-B955-A802834AB295}"/>
              </a:ext>
            </a:extLst>
          </p:cNvPr>
          <p:cNvPicPr>
            <a:picLocks noChangeAspect="1"/>
          </p:cNvPicPr>
          <p:nvPr/>
        </p:nvPicPr>
        <p:blipFill rotWithShape="1">
          <a:blip r:embed="rId4">
            <a:extLst>
              <a:ext uri="{28A0092B-C50C-407E-A947-70E740481C1C}">
                <a14:useLocalDpi xmlns:a14="http://schemas.microsoft.com/office/drawing/2010/main" val="0"/>
              </a:ext>
            </a:extLst>
          </a:blip>
          <a:srcRect l="33450" r="32509"/>
          <a:stretch/>
        </p:blipFill>
        <p:spPr>
          <a:xfrm>
            <a:off x="7108532" y="688490"/>
            <a:ext cx="975038" cy="900000"/>
          </a:xfrm>
          <a:prstGeom prst="rect">
            <a:avLst/>
          </a:prstGeom>
        </p:spPr>
      </p:pic>
      <p:sp>
        <p:nvSpPr>
          <p:cNvPr id="14" name="Rectangle 13">
            <a:extLst>
              <a:ext uri="{FF2B5EF4-FFF2-40B4-BE49-F238E27FC236}">
                <a16:creationId xmlns:a16="http://schemas.microsoft.com/office/drawing/2014/main" id="{D2BBD669-7180-47D3-A05C-188F7C53A9AA}"/>
              </a:ext>
            </a:extLst>
          </p:cNvPr>
          <p:cNvSpPr/>
          <p:nvPr/>
        </p:nvSpPr>
        <p:spPr>
          <a:xfrm>
            <a:off x="7341218" y="1818295"/>
            <a:ext cx="4194067" cy="1200329"/>
          </a:xfrm>
          <a:prstGeom prst="rect">
            <a:avLst/>
          </a:prstGeom>
        </p:spPr>
        <p:txBody>
          <a:bodyPr wrap="square">
            <a:spAutoFit/>
          </a:bodyPr>
          <a:lstStyle/>
          <a:p>
            <a:r>
              <a:rPr lang="en-US" dirty="0"/>
              <a:t>Severe acute respiratory syndrome (SARS) is a viral respiratory disease of zoonotic origin caused by the SARS coronavirus (SARS-</a:t>
            </a:r>
            <a:r>
              <a:rPr lang="en-US" dirty="0" err="1"/>
              <a:t>CoV</a:t>
            </a:r>
            <a:r>
              <a:rPr lang="en-US" dirty="0"/>
              <a:t>).</a:t>
            </a:r>
            <a:endParaRPr lang="nl-NL" dirty="0"/>
          </a:p>
        </p:txBody>
      </p:sp>
      <p:sp>
        <p:nvSpPr>
          <p:cNvPr id="8" name="Footer Placeholder 4">
            <a:extLst>
              <a:ext uri="{FF2B5EF4-FFF2-40B4-BE49-F238E27FC236}">
                <a16:creationId xmlns:a16="http://schemas.microsoft.com/office/drawing/2014/main" id="{2B6EBDEB-CC7A-4726-8E02-BA92EE291273}"/>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41232235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Anthrax letters USA, 2001</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12" name="Picture 11">
            <a:extLst>
              <a:ext uri="{FF2B5EF4-FFF2-40B4-BE49-F238E27FC236}">
                <a16:creationId xmlns:a16="http://schemas.microsoft.com/office/drawing/2014/main" id="{EB99355D-ABDE-42B4-B955-A802834AB295}"/>
              </a:ext>
            </a:extLst>
          </p:cNvPr>
          <p:cNvPicPr>
            <a:picLocks noChangeAspect="1"/>
          </p:cNvPicPr>
          <p:nvPr/>
        </p:nvPicPr>
        <p:blipFill rotWithShape="1">
          <a:blip r:embed="rId3">
            <a:extLst>
              <a:ext uri="{28A0092B-C50C-407E-A947-70E740481C1C}">
                <a14:useLocalDpi xmlns:a14="http://schemas.microsoft.com/office/drawing/2010/main" val="0"/>
              </a:ext>
            </a:extLst>
          </a:blip>
          <a:srcRect l="33450" r="32509"/>
          <a:stretch/>
        </p:blipFill>
        <p:spPr>
          <a:xfrm>
            <a:off x="7108532" y="688490"/>
            <a:ext cx="975038" cy="900000"/>
          </a:xfrm>
          <a:prstGeom prst="rect">
            <a:avLst/>
          </a:prstGeom>
        </p:spPr>
      </p:pic>
      <p:pic>
        <p:nvPicPr>
          <p:cNvPr id="9" name="Picture 15" descr="Afbeeldingsresultaat voor anthrax letters">
            <a:hlinkClick r:id="rId4"/>
            <a:extLst>
              <a:ext uri="{FF2B5EF4-FFF2-40B4-BE49-F238E27FC236}">
                <a16:creationId xmlns:a16="http://schemas.microsoft.com/office/drawing/2014/main" id="{D94EE1BE-2364-4CA6-A416-5E4D63F7C9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1060" y="1653879"/>
            <a:ext cx="4052381" cy="4758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E9823350-5A9A-41B4-AE95-BD9CF462130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55845" y="1653879"/>
            <a:ext cx="3540614" cy="4757948"/>
          </a:xfrm>
          <a:prstGeom prst="rect">
            <a:avLst/>
          </a:prstGeom>
        </p:spPr>
      </p:pic>
      <p:sp>
        <p:nvSpPr>
          <p:cNvPr id="8" name="Footer Placeholder 4">
            <a:extLst>
              <a:ext uri="{FF2B5EF4-FFF2-40B4-BE49-F238E27FC236}">
                <a16:creationId xmlns:a16="http://schemas.microsoft.com/office/drawing/2014/main" id="{6D33CFB3-A030-44EE-9FEE-0BB779FFA6F4}"/>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15186997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Chernobyl 1986, Fukushima 2011</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pic>
        <p:nvPicPr>
          <p:cNvPr id="11" name="Picture 10">
            <a:extLst>
              <a:ext uri="{FF2B5EF4-FFF2-40B4-BE49-F238E27FC236}">
                <a16:creationId xmlns:a16="http://schemas.microsoft.com/office/drawing/2014/main" id="{D55FC62C-0371-4750-8CC6-38DF836B97D9}"/>
              </a:ext>
            </a:extLst>
          </p:cNvPr>
          <p:cNvPicPr>
            <a:picLocks noChangeAspect="1"/>
          </p:cNvPicPr>
          <p:nvPr/>
        </p:nvPicPr>
        <p:blipFill rotWithShape="1">
          <a:blip r:embed="rId3">
            <a:extLst>
              <a:ext uri="{28A0092B-C50C-407E-A947-70E740481C1C}">
                <a14:useLocalDpi xmlns:a14="http://schemas.microsoft.com/office/drawing/2010/main" val="0"/>
              </a:ext>
            </a:extLst>
          </a:blip>
          <a:srcRect r="65959"/>
          <a:stretch/>
        </p:blipFill>
        <p:spPr>
          <a:xfrm>
            <a:off x="8997290" y="583554"/>
            <a:ext cx="975038" cy="900000"/>
          </a:xfrm>
          <a:prstGeom prst="rect">
            <a:avLst/>
          </a:prstGeom>
        </p:spPr>
      </p:pic>
      <p:pic>
        <p:nvPicPr>
          <p:cNvPr id="5" name="Picture 4">
            <a:extLst>
              <a:ext uri="{FF2B5EF4-FFF2-40B4-BE49-F238E27FC236}">
                <a16:creationId xmlns:a16="http://schemas.microsoft.com/office/drawing/2014/main" id="{828FEEE2-80D0-4551-AA73-FB42FE914D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5332" y="1807668"/>
            <a:ext cx="7526843" cy="3620125"/>
          </a:xfrm>
          <a:prstGeom prst="rect">
            <a:avLst/>
          </a:prstGeom>
        </p:spPr>
      </p:pic>
      <p:sp>
        <p:nvSpPr>
          <p:cNvPr id="8" name="Footer Placeholder 4">
            <a:extLst>
              <a:ext uri="{FF2B5EF4-FFF2-40B4-BE49-F238E27FC236}">
                <a16:creationId xmlns:a16="http://schemas.microsoft.com/office/drawing/2014/main" id="{C9D1A891-F972-4910-9C5C-47EA41EC96D3}"/>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pic>
        <p:nvPicPr>
          <p:cNvPr id="2052" name="Picture 4">
            <a:extLst>
              <a:ext uri="{FF2B5EF4-FFF2-40B4-BE49-F238E27FC236}">
                <a16:creationId xmlns:a16="http://schemas.microsoft.com/office/drawing/2014/main" id="{E6D0510A-A71C-4CC0-B2EB-85D4EB05FD1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58054" y="1484443"/>
            <a:ext cx="2826561" cy="4712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24236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Po-210 in tea London, 2006</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11" name="Picture 10">
            <a:extLst>
              <a:ext uri="{FF2B5EF4-FFF2-40B4-BE49-F238E27FC236}">
                <a16:creationId xmlns:a16="http://schemas.microsoft.com/office/drawing/2014/main" id="{D55FC62C-0371-4750-8CC6-38DF836B97D9}"/>
              </a:ext>
            </a:extLst>
          </p:cNvPr>
          <p:cNvPicPr>
            <a:picLocks noChangeAspect="1"/>
          </p:cNvPicPr>
          <p:nvPr/>
        </p:nvPicPr>
        <p:blipFill rotWithShape="1">
          <a:blip r:embed="rId3">
            <a:extLst>
              <a:ext uri="{28A0092B-C50C-407E-A947-70E740481C1C}">
                <a14:useLocalDpi xmlns:a14="http://schemas.microsoft.com/office/drawing/2010/main" val="0"/>
              </a:ext>
            </a:extLst>
          </a:blip>
          <a:srcRect r="65959"/>
          <a:stretch/>
        </p:blipFill>
        <p:spPr>
          <a:xfrm>
            <a:off x="7408336" y="583554"/>
            <a:ext cx="975038" cy="900000"/>
          </a:xfrm>
          <a:prstGeom prst="rect">
            <a:avLst/>
          </a:prstGeom>
        </p:spPr>
      </p:pic>
      <p:pic>
        <p:nvPicPr>
          <p:cNvPr id="7" name="Picture 4">
            <a:extLst>
              <a:ext uri="{FF2B5EF4-FFF2-40B4-BE49-F238E27FC236}">
                <a16:creationId xmlns:a16="http://schemas.microsoft.com/office/drawing/2014/main" id="{EB7E88AD-9D60-4BF5-B0A5-1A0F98E004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538" y="2135686"/>
            <a:ext cx="5473986" cy="4289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9" name="Picture 8">
            <a:extLst>
              <a:ext uri="{FF2B5EF4-FFF2-40B4-BE49-F238E27FC236}">
                <a16:creationId xmlns:a16="http://schemas.microsoft.com/office/drawing/2014/main" id="{49D72774-14CC-481E-AC7D-157FFD713CA5}"/>
              </a:ext>
            </a:extLst>
          </p:cNvPr>
          <p:cNvPicPr>
            <a:picLocks noChangeAspect="1"/>
          </p:cNvPicPr>
          <p:nvPr/>
        </p:nvPicPr>
        <p:blipFill>
          <a:blip r:embed="rId5"/>
          <a:stretch>
            <a:fillRect/>
          </a:stretch>
        </p:blipFill>
        <p:spPr>
          <a:xfrm>
            <a:off x="7408336" y="2135686"/>
            <a:ext cx="2943696" cy="4334242"/>
          </a:xfrm>
          <a:prstGeom prst="rect">
            <a:avLst/>
          </a:prstGeom>
        </p:spPr>
      </p:pic>
      <p:sp>
        <p:nvSpPr>
          <p:cNvPr id="10" name="Footer Placeholder 4">
            <a:extLst>
              <a:ext uri="{FF2B5EF4-FFF2-40B4-BE49-F238E27FC236}">
                <a16:creationId xmlns:a16="http://schemas.microsoft.com/office/drawing/2014/main" id="{E3D776E3-5E31-4D9E-89CB-5D2A2876466F}"/>
              </a:ext>
            </a:extLst>
          </p:cNvPr>
          <p:cNvSpPr txBox="1">
            <a:spLocks/>
          </p:cNvSpPr>
          <p:nvPr/>
        </p:nvSpPr>
        <p:spPr>
          <a:xfrm>
            <a:off x="452927" y="6479664"/>
            <a:ext cx="10776247" cy="148485"/>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2.1.2: Some relevant examples of incidents</a:t>
            </a:r>
          </a:p>
        </p:txBody>
      </p:sp>
    </p:spTree>
    <p:extLst>
      <p:ext uri="{BB962C8B-B14F-4D97-AF65-F5344CB8AC3E}">
        <p14:creationId xmlns:p14="http://schemas.microsoft.com/office/powerpoint/2010/main" val="8787064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CACCD0"/>
      </a:accent5>
      <a:accent6>
        <a:srgbClr val="DFE0E2"/>
      </a:accent6>
      <a:hlink>
        <a:srgbClr val="035ECD"/>
      </a:hlink>
      <a:folHlink>
        <a:srgbClr val="023B7E"/>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8970</TotalTime>
  <Words>4484</Words>
  <Application>Microsoft Office PowerPoint</Application>
  <PresentationFormat>Widescreen</PresentationFormat>
  <Paragraphs>264</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2 CBRN basics</vt:lpstr>
      <vt:lpstr>Learning objective</vt:lpstr>
      <vt:lpstr>CBRN incidents, examples</vt:lpstr>
      <vt:lpstr>Seveso disaster, 1976</vt:lpstr>
      <vt:lpstr>Sarin in metro Tokyo, 1995</vt:lpstr>
      <vt:lpstr>SARS epidemic, 2002-2004</vt:lpstr>
      <vt:lpstr>Anthrax letters USA, 2001</vt:lpstr>
      <vt:lpstr>Chernobyl 1986, Fukushima 2011</vt:lpstr>
      <vt:lpstr>Po-210 in tea London, 2006</vt:lpstr>
      <vt:lpstr>CBRN incidents in your country</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423</cp:revision>
  <cp:lastPrinted>2020-01-20T09:16:47Z</cp:lastPrinted>
  <dcterms:created xsi:type="dcterms:W3CDTF">2019-10-21T09:10:33Z</dcterms:created>
  <dcterms:modified xsi:type="dcterms:W3CDTF">2022-11-16T10:20:12Z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