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14"/>
  </p:notesMasterIdLst>
  <p:handoutMasterIdLst>
    <p:handoutMasterId r:id="rId15"/>
  </p:handoutMasterIdLst>
  <p:sldIdLst>
    <p:sldId id="256" r:id="rId2"/>
    <p:sldId id="301" r:id="rId3"/>
    <p:sldId id="261" r:id="rId4"/>
    <p:sldId id="275" r:id="rId5"/>
    <p:sldId id="278" r:id="rId6"/>
    <p:sldId id="279" r:id="rId7"/>
    <p:sldId id="280" r:id="rId8"/>
    <p:sldId id="281" r:id="rId9"/>
    <p:sldId id="282" r:id="rId10"/>
    <p:sldId id="283" r:id="rId11"/>
    <p:sldId id="299" r:id="rId12"/>
    <p:sldId id="300"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21E4AEA4-8DFA-4A89-87EB-49C32662AFE0}">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934" autoAdjust="0"/>
    <p:restoredTop sz="53467" autoAdjust="0"/>
  </p:normalViewPr>
  <p:slideViewPr>
    <p:cSldViewPr snapToGrid="0">
      <p:cViewPr varScale="1">
        <p:scale>
          <a:sx n="61" d="100"/>
          <a:sy n="61" d="100"/>
        </p:scale>
        <p:origin x="2862" y="60"/>
      </p:cViewPr>
      <p:guideLst/>
    </p:cSldViewPr>
  </p:slideViewPr>
  <p:notesTextViewPr>
    <p:cViewPr>
      <p:scale>
        <a:sx n="150" d="100"/>
        <a:sy n="150" d="100"/>
      </p:scale>
      <p:origin x="0" y="0"/>
    </p:cViewPr>
  </p:notesTextViewPr>
  <p:notesViewPr>
    <p:cSldViewPr snapToGrid="0" showGuides="1">
      <p:cViewPr varScale="1">
        <p:scale>
          <a:sx n="85" d="100"/>
          <a:sy n="85" d="100"/>
        </p:scale>
        <p:origin x="3804" y="9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575728245"/>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1" name="Notes Placeholder 40"/>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2" name="Slide Image Placeholder 41"/>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Tree>
    <p:extLst>
      <p:ext uri="{BB962C8B-B14F-4D97-AF65-F5344CB8AC3E}">
        <p14:creationId xmlns:p14="http://schemas.microsoft.com/office/powerpoint/2010/main" val="3943898767"/>
      </p:ext>
    </p:extLst>
  </p:cSld>
  <p:clrMap bg1="lt1" tx1="dk1" bg2="lt2" tx2="dk2" accent1="accent1" accent2="accent2" accent3="accent3" accent4="accent4" accent5="accent5" accent6="accent6" hlink="hlink" folHlink="folHlink"/>
  <p:hf hdr="0" dt="0"/>
  <p:notesStyle>
    <a:lvl1pPr marL="0" algn="l" defTabSz="914400" rtl="0" eaLnBrk="1" latinLnBrk="0" hangingPunct="1">
      <a:defRPr sz="900" kern="1200">
        <a:solidFill>
          <a:schemeClr val="tx1"/>
        </a:solidFill>
        <a:latin typeface="+mn-lt"/>
        <a:ea typeface="+mn-ea"/>
        <a:cs typeface="+mn-cs"/>
      </a:defRPr>
    </a:lvl1pPr>
    <a:lvl2pPr marL="457200" algn="l" defTabSz="914400" rtl="0" eaLnBrk="1" latinLnBrk="0" hangingPunct="1">
      <a:defRPr sz="900" kern="1200">
        <a:solidFill>
          <a:schemeClr val="tx1"/>
        </a:solidFill>
        <a:latin typeface="+mn-lt"/>
        <a:ea typeface="+mn-ea"/>
        <a:cs typeface="+mn-cs"/>
      </a:defRPr>
    </a:lvl2pPr>
    <a:lvl3pPr marL="914400" algn="l" defTabSz="914400" rtl="0" eaLnBrk="1" latinLnBrk="0" hangingPunct="1">
      <a:defRPr sz="900" kern="1200">
        <a:solidFill>
          <a:schemeClr val="tx1"/>
        </a:solidFill>
        <a:latin typeface="+mn-lt"/>
        <a:ea typeface="+mn-ea"/>
        <a:cs typeface="+mn-cs"/>
      </a:defRPr>
    </a:lvl3pPr>
    <a:lvl4pPr marL="1371600" algn="l" defTabSz="914400" rtl="0" eaLnBrk="1" latinLnBrk="0" hangingPunct="1">
      <a:defRPr sz="900" kern="1200">
        <a:solidFill>
          <a:schemeClr val="tx1"/>
        </a:solidFill>
        <a:latin typeface="+mn-lt"/>
        <a:ea typeface="+mn-ea"/>
        <a:cs typeface="+mn-cs"/>
      </a:defRPr>
    </a:lvl4pPr>
    <a:lvl5pPr marL="1828800" algn="l" defTabSz="914400" rtl="0" eaLnBrk="1" latinLnBrk="0" hangingPunct="1">
      <a:defRPr sz="9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Module: </a:t>
            </a:r>
            <a:r>
              <a:rPr lang="en-US" sz="800" b="0" kern="1200" dirty="0">
                <a:solidFill>
                  <a:schemeClr val="tx1"/>
                </a:solidFill>
                <a:effectLst/>
                <a:latin typeface="+mn-lt"/>
                <a:ea typeface="+mn-ea"/>
                <a:cs typeface="+mn-cs"/>
              </a:rPr>
              <a:t>2 CBRN basics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a:t>
            </a:r>
            <a:r>
              <a:rPr lang="en-US" sz="800" b="0" kern="1200" dirty="0">
                <a:solidFill>
                  <a:schemeClr val="tx1"/>
                </a:solidFill>
                <a:effectLst/>
                <a:latin typeface="+mn-lt"/>
                <a:ea typeface="+mn-ea"/>
                <a:cs typeface="+mn-cs"/>
              </a:rPr>
              <a:t> </a:t>
            </a:r>
            <a:r>
              <a:rPr lang="en-US" sz="800" kern="1200" dirty="0">
                <a:solidFill>
                  <a:schemeClr val="tx1"/>
                </a:solidFill>
                <a:effectLst/>
                <a:latin typeface="+mn-lt"/>
                <a:ea typeface="+mn-ea"/>
                <a:cs typeface="+mn-cs"/>
              </a:rPr>
              <a:t>To recognize potential sources of CBRN agents, signs of dangerous goods, and improvised production facilities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2.3.1 Where can you find CBRN materials? (industry, health care, research facilities, etc.)</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Target audience: </a:t>
            </a:r>
            <a:r>
              <a:rPr lang="en-US" sz="800" b="0" kern="1200" dirty="0">
                <a:solidFill>
                  <a:schemeClr val="tx1"/>
                </a:solidFill>
                <a:effectLst/>
                <a:latin typeface="+mn-lt"/>
                <a:ea typeface="+mn-ea"/>
                <a:cs typeface="+mn-cs"/>
              </a:rPr>
              <a:t>Dispatch Officer, Fire Brigade, Police, Ambulance Services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Title slide: </a:t>
            </a:r>
            <a:r>
              <a:rPr lang="en-US" sz="800" b="0" kern="1200" dirty="0">
                <a:solidFill>
                  <a:schemeClr val="tx1"/>
                </a:solidFill>
                <a:effectLst/>
                <a:latin typeface="+mn-lt"/>
                <a:ea typeface="+mn-ea"/>
                <a:cs typeface="+mn-cs"/>
              </a:rPr>
              <a:t> </a:t>
            </a:r>
            <a:r>
              <a:rPr lang="en-US" sz="800" dirty="0"/>
              <a:t>Module 2 CBRN basics</a:t>
            </a:r>
          </a:p>
          <a:p>
            <a:r>
              <a:rPr lang="en-US" sz="800" b="1" kern="1200" dirty="0">
                <a:solidFill>
                  <a:schemeClr val="tx1"/>
                </a:solidFill>
                <a:effectLst/>
                <a:latin typeface="+mn-lt"/>
                <a:ea typeface="+mn-ea"/>
                <a:cs typeface="+mn-cs"/>
              </a:rPr>
              <a:t>Result</a:t>
            </a:r>
            <a:r>
              <a:rPr lang="en-US" sz="800" b="1" dirty="0"/>
              <a:t>:</a:t>
            </a:r>
            <a:r>
              <a:rPr lang="en-US" sz="800" dirty="0"/>
              <a:t> </a:t>
            </a:r>
            <a:r>
              <a:rPr lang="en-US" sz="800" kern="1200" dirty="0">
                <a:solidFill>
                  <a:schemeClr val="tx1"/>
                </a:solidFill>
                <a:effectLst/>
                <a:latin typeface="+mn-lt"/>
                <a:ea typeface="+mn-ea"/>
                <a:cs typeface="+mn-cs"/>
              </a:rPr>
              <a:t>Introduction </a:t>
            </a:r>
            <a:r>
              <a:rPr lang="en-US" sz="800" dirty="0"/>
              <a:t>to </a:t>
            </a:r>
            <a:r>
              <a:rPr lang="en-US" sz="800" kern="1200" dirty="0">
                <a:solidFill>
                  <a:schemeClr val="tx1"/>
                </a:solidFill>
                <a:effectLst/>
                <a:latin typeface="+mn-lt"/>
                <a:ea typeface="+mn-ea"/>
                <a:cs typeface="+mn-cs"/>
              </a:rPr>
              <a:t>MELODY curriculum</a:t>
            </a: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  </a:t>
            </a:r>
            <a:r>
              <a:rPr lang="en-US" sz="800" b="0" kern="1200" dirty="0">
                <a:solidFill>
                  <a:schemeClr val="tx1"/>
                </a:solidFill>
                <a:effectLst/>
                <a:latin typeface="+mn-lt"/>
                <a:ea typeface="+mn-ea"/>
                <a:cs typeface="+mn-cs"/>
              </a:rPr>
              <a:t>Tell the trainees that this part of the curriculum will focus on types of CBRN materials that can be present on scene.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i="0" kern="1200" dirty="0">
                <a:solidFill>
                  <a:schemeClr val="tx1"/>
                </a:solidFill>
                <a:effectLst/>
                <a:latin typeface="+mn-lt"/>
                <a:ea typeface="+mn-ea"/>
                <a:cs typeface="+mn-cs"/>
              </a:rPr>
              <a:t>A flag on the slide indicates that discussion is encouraged regarding the potential difference between the EU MELODY curriculum and local sources and availability of CBRN agents and materials</a:t>
            </a:r>
            <a:r>
              <a:rPr lang="en-US" sz="800" dirty="0"/>
              <a:t>.</a:t>
            </a:r>
            <a:endParaRPr lang="en-US" sz="800" b="1" kern="1200" dirty="0">
              <a:solidFill>
                <a:schemeClr val="tx1"/>
              </a:solidFill>
              <a:effectLst/>
              <a:latin typeface="+mn-lt"/>
              <a:ea typeface="+mn-ea"/>
              <a:cs typeface="+mn-cs"/>
            </a:endParaRP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b="1" dirty="0"/>
              <a:t>:</a:t>
            </a:r>
            <a:r>
              <a:rPr lang="en-US" sz="800" i="0" kern="1200" dirty="0">
                <a:solidFill>
                  <a:schemeClr val="tx1"/>
                </a:solidFill>
                <a:effectLst/>
                <a:latin typeface="+mn-lt"/>
                <a:ea typeface="+mn-ea"/>
                <a:cs typeface="+mn-cs"/>
              </a:rPr>
              <a:t>  </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 </a:t>
            </a:r>
            <a:endParaRPr lang="nl-NL"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r>
              <a:rPr lang="en-US" sz="800" b="0" kern="1200" dirty="0">
                <a:solidFill>
                  <a:schemeClr val="tx1"/>
                </a:solidFill>
                <a:effectLst/>
                <a:latin typeface="+mn-lt"/>
                <a:ea typeface="+mn-ea"/>
                <a:cs typeface="+mn-cs"/>
              </a:rPr>
              <a:t> </a:t>
            </a:r>
          </a:p>
        </p:txBody>
      </p:sp>
    </p:spTree>
    <p:extLst>
      <p:ext uri="{BB962C8B-B14F-4D97-AF65-F5344CB8AC3E}">
        <p14:creationId xmlns:p14="http://schemas.microsoft.com/office/powerpoint/2010/main" val="63652697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Module: </a:t>
            </a:r>
            <a:r>
              <a:rPr lang="en-US" sz="800" b="0" kern="1200" dirty="0">
                <a:solidFill>
                  <a:schemeClr val="tx1"/>
                </a:solidFill>
                <a:effectLst/>
                <a:latin typeface="+mn-lt"/>
                <a:ea typeface="+mn-ea"/>
                <a:cs typeface="+mn-cs"/>
              </a:rPr>
              <a:t>2 CBRN basics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a:t>
            </a:r>
            <a:r>
              <a:rPr lang="en-US" sz="800" b="0" kern="1200" dirty="0">
                <a:solidFill>
                  <a:schemeClr val="tx1"/>
                </a:solidFill>
                <a:effectLst/>
                <a:latin typeface="+mn-lt"/>
                <a:ea typeface="+mn-ea"/>
                <a:cs typeface="+mn-cs"/>
              </a:rPr>
              <a:t> </a:t>
            </a:r>
            <a:r>
              <a:rPr lang="en-US" sz="800" kern="1200" dirty="0">
                <a:solidFill>
                  <a:schemeClr val="tx1"/>
                </a:solidFill>
                <a:effectLst/>
                <a:latin typeface="+mn-lt"/>
                <a:ea typeface="+mn-ea"/>
                <a:cs typeface="+mn-cs"/>
              </a:rPr>
              <a:t>To recognize potential sources of CBRN agents, signs of dangerous goods, and improvised production facilities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2.3.1 Where can you find CBRN materials? (industry, health care, research facilities, etc.)</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Target audience: </a:t>
            </a:r>
            <a:r>
              <a:rPr lang="en-US" sz="800" b="0" kern="1200" dirty="0">
                <a:solidFill>
                  <a:schemeClr val="tx1"/>
                </a:solidFill>
                <a:effectLst/>
                <a:latin typeface="+mn-lt"/>
                <a:ea typeface="+mn-ea"/>
                <a:cs typeface="+mn-cs"/>
              </a:rPr>
              <a:t>Dispatch Officer, Fire Brigade, Police, Ambulance Services</a:t>
            </a:r>
          </a:p>
          <a:p>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Radiological materials, artificial</a:t>
            </a:r>
            <a:endParaRPr lang="nl-NL" sz="800" b="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b="1" dirty="0"/>
              <a:t>: </a:t>
            </a:r>
            <a:r>
              <a:rPr lang="en-US" sz="800" kern="1200" dirty="0">
                <a:solidFill>
                  <a:schemeClr val="tx1"/>
                </a:solidFill>
                <a:effectLst/>
                <a:latin typeface="+mn-lt"/>
                <a:ea typeface="+mn-ea"/>
                <a:cs typeface="+mn-cs"/>
              </a:rPr>
              <a:t>The trainees </a:t>
            </a:r>
            <a:r>
              <a:rPr lang="en-US" sz="800" dirty="0"/>
              <a:t>can </a:t>
            </a:r>
            <a:r>
              <a:rPr lang="en-US" sz="800" kern="1200" dirty="0">
                <a:solidFill>
                  <a:schemeClr val="tx1"/>
                </a:solidFill>
                <a:effectLst/>
                <a:latin typeface="+mn-lt"/>
                <a:ea typeface="+mn-ea"/>
                <a:cs typeface="+mn-cs"/>
              </a:rPr>
              <a:t>form an idea </a:t>
            </a:r>
            <a:r>
              <a:rPr lang="en-US" sz="800" dirty="0"/>
              <a:t>of </a:t>
            </a:r>
            <a:r>
              <a:rPr lang="en-US" sz="800" kern="1200" dirty="0">
                <a:solidFill>
                  <a:schemeClr val="tx1"/>
                </a:solidFill>
                <a:effectLst/>
                <a:latin typeface="+mn-lt"/>
                <a:ea typeface="+mn-ea"/>
                <a:cs typeface="+mn-cs"/>
              </a:rPr>
              <a:t>what type of Radioactive materials can be present on scene. </a:t>
            </a:r>
          </a:p>
          <a:p>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a:t>
            </a:r>
          </a:p>
          <a:p>
            <a:r>
              <a:rPr lang="en-US" sz="800" b="0" i="0" kern="1200" dirty="0">
                <a:solidFill>
                  <a:schemeClr val="tx1"/>
                </a:solidFill>
                <a:effectLst/>
                <a:latin typeface="+mn-lt"/>
                <a:ea typeface="+mn-ea"/>
                <a:cs typeface="+mn-cs"/>
              </a:rPr>
              <a:t>Explain that artificial radiological materials can be found in many places apart from the well know nuclear power plants:</a:t>
            </a:r>
          </a:p>
          <a:p>
            <a:r>
              <a:rPr lang="en-US" sz="800" b="0" i="0" kern="1200" dirty="0">
                <a:solidFill>
                  <a:schemeClr val="tx1"/>
                </a:solidFill>
                <a:effectLst/>
                <a:latin typeface="+mn-lt"/>
                <a:ea typeface="+mn-ea"/>
                <a:cs typeface="+mn-cs"/>
              </a:rPr>
              <a:t>Hospitals, industry, food production, labs, construction sites may use devices for non-destructive testing,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dirty="0"/>
              <a:t>Radiological thermal generators are used in remote areas as a power source (also used in satellites)</a:t>
            </a:r>
            <a:endParaRPr lang="en-US" sz="800" b="0" i="0" kern="1200" dirty="0">
              <a:solidFill>
                <a:schemeClr val="tx1"/>
              </a:solidFill>
              <a:effectLst/>
              <a:latin typeface="+mn-lt"/>
              <a:ea typeface="+mn-ea"/>
              <a:cs typeface="+mn-cs"/>
            </a:endParaRPr>
          </a:p>
          <a:p>
            <a:r>
              <a:rPr lang="en-US" sz="800" dirty="0"/>
              <a:t>Some </a:t>
            </a:r>
            <a:r>
              <a:rPr lang="en-US" sz="800" b="0" i="0" kern="1200" dirty="0">
                <a:solidFill>
                  <a:schemeClr val="tx1"/>
                </a:solidFill>
                <a:effectLst/>
                <a:latin typeface="+mn-lt"/>
                <a:ea typeface="+mn-ea"/>
                <a:cs typeface="+mn-cs"/>
              </a:rPr>
              <a:t>type of fire alarms/smoke detectors use a very small radiation source. </a:t>
            </a:r>
          </a:p>
          <a:p>
            <a:r>
              <a:rPr lang="en-US" sz="800" b="0" i="0" kern="1200" dirty="0">
                <a:solidFill>
                  <a:schemeClr val="tx1"/>
                </a:solidFill>
                <a:effectLst/>
                <a:latin typeface="+mn-lt"/>
                <a:ea typeface="+mn-ea"/>
                <a:cs typeface="+mn-cs"/>
              </a:rPr>
              <a:t>Scrap metal may contain sediment with natural sources of radiation</a:t>
            </a:r>
            <a:r>
              <a:rPr lang="en-US" sz="800" dirty="0"/>
              <a:t>.</a:t>
            </a:r>
            <a:endParaRPr lang="en-US" sz="800" b="0" i="0" kern="1200" dirty="0">
              <a:solidFill>
                <a:schemeClr val="tx1"/>
              </a:solidFill>
              <a:effectLst/>
              <a:latin typeface="+mn-lt"/>
              <a:ea typeface="+mn-ea"/>
              <a:cs typeface="+mn-cs"/>
            </a:endParaRPr>
          </a:p>
          <a:p>
            <a:r>
              <a:rPr lang="en-US" sz="800" b="0" i="0" kern="1200" dirty="0">
                <a:solidFill>
                  <a:schemeClr val="tx1"/>
                </a:solidFill>
                <a:effectLst/>
                <a:latin typeface="+mn-lt"/>
                <a:ea typeface="+mn-ea"/>
                <a:cs typeface="+mn-cs"/>
              </a:rPr>
              <a:t>Discuss with the </a:t>
            </a:r>
            <a:r>
              <a:rPr lang="en-US" sz="800" dirty="0"/>
              <a:t>trainees </a:t>
            </a:r>
            <a:r>
              <a:rPr lang="en-US" sz="800" b="0" i="0" kern="1200" dirty="0">
                <a:solidFill>
                  <a:schemeClr val="tx1"/>
                </a:solidFill>
                <a:effectLst/>
                <a:latin typeface="+mn-lt"/>
                <a:ea typeface="+mn-ea"/>
                <a:cs typeface="+mn-cs"/>
              </a:rPr>
              <a:t>the possible locations to find radiological material in their country.</a:t>
            </a:r>
          </a:p>
          <a:p>
            <a:endParaRPr lang="en-GB" sz="800" kern="1200" dirty="0">
              <a:solidFill>
                <a:schemeClr val="tx1"/>
              </a:solidFill>
              <a:effectLst/>
              <a:latin typeface="+mn-lt"/>
              <a:ea typeface="+mn-ea"/>
              <a:cs typeface="+mn-cs"/>
            </a:endParaRPr>
          </a:p>
          <a:p>
            <a:r>
              <a:rPr lang="en-GB" sz="800" kern="1200" dirty="0">
                <a:solidFill>
                  <a:schemeClr val="tx1"/>
                </a:solidFill>
                <a:effectLst/>
                <a:latin typeface="+mn-lt"/>
                <a:ea typeface="+mn-ea"/>
                <a:cs typeface="+mn-cs"/>
              </a:rPr>
              <a:t>Power plants produce extremely </a:t>
            </a:r>
            <a:r>
              <a:rPr lang="en-GB" sz="800" dirty="0"/>
              <a:t>highly </a:t>
            </a:r>
            <a:r>
              <a:rPr lang="en-GB" sz="800" kern="1200" dirty="0">
                <a:solidFill>
                  <a:schemeClr val="tx1"/>
                </a:solidFill>
                <a:effectLst/>
                <a:latin typeface="+mn-lt"/>
                <a:ea typeface="+mn-ea"/>
                <a:cs typeface="+mn-cs"/>
              </a:rPr>
              <a:t>radioactive nuclear materials. Power plants have a very high standard of safety and security. </a:t>
            </a:r>
            <a:endParaRPr lang="nl-NL" sz="800" kern="1200" dirty="0">
              <a:solidFill>
                <a:schemeClr val="tx1"/>
              </a:solidFill>
              <a:effectLst/>
              <a:latin typeface="+mn-lt"/>
              <a:ea typeface="+mn-ea"/>
              <a:cs typeface="+mn-cs"/>
            </a:endParaRPr>
          </a:p>
          <a:p>
            <a:r>
              <a:rPr lang="en-GB" sz="800" kern="1200" dirty="0">
                <a:solidFill>
                  <a:schemeClr val="tx1"/>
                </a:solidFill>
                <a:effectLst/>
                <a:latin typeface="+mn-lt"/>
                <a:ea typeface="+mn-ea"/>
                <a:cs typeface="+mn-cs"/>
              </a:rPr>
              <a:t>Handling of these materials is beyond </a:t>
            </a:r>
            <a:r>
              <a:rPr lang="en-GB" sz="800" dirty="0"/>
              <a:t>the capabilities of </a:t>
            </a:r>
            <a:r>
              <a:rPr lang="en-GB" sz="800" kern="1200" dirty="0">
                <a:solidFill>
                  <a:schemeClr val="tx1"/>
                </a:solidFill>
                <a:effectLst/>
                <a:latin typeface="+mn-lt"/>
                <a:ea typeface="+mn-ea"/>
                <a:cs typeface="+mn-cs"/>
              </a:rPr>
              <a:t>non-state actors. </a:t>
            </a:r>
            <a:endParaRPr lang="nl-NL" sz="800" kern="1200" dirty="0">
              <a:solidFill>
                <a:schemeClr val="tx1"/>
              </a:solidFill>
              <a:effectLst/>
              <a:latin typeface="+mn-lt"/>
              <a:ea typeface="+mn-ea"/>
              <a:cs typeface="+mn-cs"/>
            </a:endParaRPr>
          </a:p>
          <a:p>
            <a:endParaRPr lang="en-GB" sz="800" kern="1200" dirty="0">
              <a:solidFill>
                <a:schemeClr val="tx1"/>
              </a:solidFill>
              <a:effectLst/>
              <a:latin typeface="+mn-lt"/>
              <a:ea typeface="+mn-ea"/>
              <a:cs typeface="+mn-cs"/>
            </a:endParaRPr>
          </a:p>
          <a:p>
            <a:r>
              <a:rPr lang="en-GB" sz="800" kern="1200" dirty="0">
                <a:solidFill>
                  <a:schemeClr val="tx1"/>
                </a:solidFill>
                <a:effectLst/>
                <a:latin typeface="+mn-lt"/>
                <a:ea typeface="+mn-ea"/>
                <a:cs typeface="+mn-cs"/>
              </a:rPr>
              <a:t>Sources of radiological materials are categorized </a:t>
            </a:r>
            <a:r>
              <a:rPr lang="en-GB" sz="800" dirty="0"/>
              <a:t>from </a:t>
            </a:r>
            <a:r>
              <a:rPr lang="en-GB" sz="800" kern="1200" dirty="0">
                <a:solidFill>
                  <a:schemeClr val="tx1"/>
                </a:solidFill>
                <a:effectLst/>
                <a:latin typeface="+mn-lt"/>
                <a:ea typeface="+mn-ea"/>
                <a:cs typeface="+mn-cs"/>
              </a:rPr>
              <a:t>freely available to registered use only, which depends on the strength of the source. </a:t>
            </a:r>
            <a:endParaRPr lang="nl-NL" sz="800" kern="1200" dirty="0">
              <a:solidFill>
                <a:schemeClr val="tx1"/>
              </a:solidFill>
              <a:effectLst/>
              <a:latin typeface="+mn-lt"/>
              <a:ea typeface="+mn-ea"/>
              <a:cs typeface="+mn-cs"/>
            </a:endParaRPr>
          </a:p>
          <a:p>
            <a:r>
              <a:rPr lang="en-GB" sz="800" kern="1200" dirty="0">
                <a:solidFill>
                  <a:schemeClr val="tx1"/>
                </a:solidFill>
                <a:effectLst/>
                <a:latin typeface="+mn-lt"/>
                <a:ea typeface="+mn-ea"/>
                <a:cs typeface="+mn-cs"/>
              </a:rPr>
              <a:t>In the order of </a:t>
            </a:r>
            <a:r>
              <a:rPr lang="en-GB" sz="800" dirty="0"/>
              <a:t>a </a:t>
            </a:r>
            <a:r>
              <a:rPr lang="en-GB" sz="800" kern="1200" dirty="0">
                <a:solidFill>
                  <a:schemeClr val="tx1"/>
                </a:solidFill>
                <a:effectLst/>
                <a:latin typeface="+mn-lt"/>
                <a:ea typeface="+mn-ea"/>
                <a:cs typeface="+mn-cs"/>
              </a:rPr>
              <a:t>hundred sources per year get lost in the EU + US, they are called orphan sources but only a few </a:t>
            </a:r>
            <a:r>
              <a:rPr lang="en-GB" sz="800" dirty="0"/>
              <a:t>are categorised as </a:t>
            </a:r>
            <a:r>
              <a:rPr lang="en-GB" sz="800" kern="1200" dirty="0">
                <a:solidFill>
                  <a:schemeClr val="tx1"/>
                </a:solidFill>
                <a:effectLst/>
                <a:latin typeface="+mn-lt"/>
                <a:ea typeface="+mn-ea"/>
                <a:cs typeface="+mn-cs"/>
              </a:rPr>
              <a:t>hazardous</a:t>
            </a:r>
            <a:r>
              <a:rPr lang="en-GB" sz="800" dirty="0"/>
              <a:t>.</a:t>
            </a:r>
            <a:endParaRPr lang="nl-NL" sz="800" kern="1200" dirty="0">
              <a:solidFill>
                <a:schemeClr val="tx1"/>
              </a:solidFill>
              <a:effectLst/>
              <a:latin typeface="+mn-lt"/>
              <a:ea typeface="+mn-ea"/>
              <a:cs typeface="+mn-cs"/>
            </a:endParaRPr>
          </a:p>
          <a:p>
            <a:endParaRPr lang="en-GB" sz="800" kern="1200" dirty="0">
              <a:solidFill>
                <a:schemeClr val="tx1"/>
              </a:solidFill>
              <a:effectLst/>
              <a:latin typeface="+mn-lt"/>
              <a:ea typeface="+mn-ea"/>
              <a:cs typeface="+mn-cs"/>
            </a:endParaRPr>
          </a:p>
          <a:p>
            <a:r>
              <a:rPr lang="en-GB" sz="800" kern="1200" dirty="0">
                <a:solidFill>
                  <a:schemeClr val="tx1"/>
                </a:solidFill>
                <a:effectLst/>
                <a:latin typeface="+mn-lt"/>
                <a:ea typeface="+mn-ea"/>
                <a:cs typeface="+mn-cs"/>
              </a:rPr>
              <a:t>Sources are usually contained in a strong container or set in a chemical inert material. It requires effort to release the actual radiological material from its container</a:t>
            </a:r>
            <a:r>
              <a:rPr lang="en-GB" sz="800" dirty="0"/>
              <a:t>.</a:t>
            </a:r>
            <a:endParaRPr lang="nl-NL" sz="800" kern="1200" dirty="0">
              <a:solidFill>
                <a:schemeClr val="tx1"/>
              </a:solidFill>
              <a:effectLst/>
              <a:latin typeface="+mn-lt"/>
              <a:ea typeface="+mn-ea"/>
              <a:cs typeface="+mn-cs"/>
            </a:endParaRP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dirty="0">
                <a:solidFill>
                  <a:schemeClr val="tx1"/>
                </a:solidFill>
                <a:effectLst/>
                <a:latin typeface="+mn-lt"/>
                <a:ea typeface="+mn-ea"/>
                <a:cs typeface="+mn-cs"/>
              </a:rPr>
              <a:t>Red &amp; bottom pointing arrow:  low quantity &amp; low accessibility</a:t>
            </a: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b="1" dirty="0"/>
              <a:t>:</a:t>
            </a:r>
            <a:r>
              <a:rPr lang="en-US" sz="800" i="0" kern="1200" dirty="0">
                <a:solidFill>
                  <a:schemeClr val="tx1"/>
                </a:solidFill>
                <a:effectLst/>
                <a:latin typeface="+mn-lt"/>
                <a:ea typeface="+mn-ea"/>
                <a:cs typeface="+mn-cs"/>
              </a:rPr>
              <a:t>  </a:t>
            </a:r>
          </a:p>
          <a:p>
            <a:r>
              <a:rPr lang="en-US" sz="800" b="1" kern="1200" dirty="0">
                <a:solidFill>
                  <a:schemeClr val="tx1"/>
                </a:solidFill>
                <a:effectLst/>
                <a:latin typeface="+mn-lt"/>
                <a:ea typeface="+mn-ea"/>
                <a:cs typeface="+mn-cs"/>
              </a:rPr>
              <a:t>Depicted illustration:</a:t>
            </a:r>
            <a:r>
              <a:rPr lang="en-US" sz="800" b="0" kern="1200" dirty="0">
                <a:solidFill>
                  <a:schemeClr val="tx1"/>
                </a:solidFill>
                <a:effectLst/>
                <a:latin typeface="+mn-lt"/>
                <a:ea typeface="+mn-ea"/>
                <a:cs typeface="+mn-cs"/>
              </a:rPr>
              <a:t> </a:t>
            </a:r>
          </a:p>
          <a:p>
            <a:r>
              <a:rPr lang="en-US" sz="800" b="0" kern="1200" dirty="0">
                <a:solidFill>
                  <a:schemeClr val="tx1"/>
                </a:solidFill>
                <a:effectLst/>
                <a:latin typeface="+mn-lt"/>
                <a:ea typeface="+mn-ea"/>
                <a:cs typeface="+mn-cs"/>
              </a:rPr>
              <a:t>Test tubes, cross, construction, flask with arrow, hands with arrow. </a:t>
            </a: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 </a:t>
            </a:r>
          </a:p>
          <a:p>
            <a:r>
              <a:rPr lang="en-US" sz="800" b="0" kern="1200" dirty="0">
                <a:solidFill>
                  <a:schemeClr val="tx1"/>
                </a:solidFill>
                <a:effectLst/>
                <a:latin typeface="+mn-lt"/>
                <a:ea typeface="+mn-ea"/>
                <a:cs typeface="+mn-cs"/>
              </a:rPr>
              <a:t>Microsoft </a:t>
            </a:r>
            <a:r>
              <a:rPr lang="en-US" sz="800" dirty="0"/>
              <a:t>PowerPoint </a:t>
            </a:r>
            <a:r>
              <a:rPr lang="en-US" sz="800" b="0" kern="1200" dirty="0">
                <a:solidFill>
                  <a:schemeClr val="tx1"/>
                </a:solidFill>
                <a:effectLst/>
                <a:latin typeface="+mn-lt"/>
                <a:ea typeface="+mn-ea"/>
                <a:cs typeface="+mn-cs"/>
              </a:rPr>
              <a:t>icons</a:t>
            </a:r>
          </a:p>
          <a:p>
            <a:r>
              <a:rPr lang="en-US" sz="800" b="1" kern="1200" dirty="0">
                <a:solidFill>
                  <a:schemeClr val="tx1"/>
                </a:solidFill>
                <a:effectLst/>
                <a:latin typeface="+mn-lt"/>
                <a:ea typeface="+mn-ea"/>
                <a:cs typeface="+mn-cs"/>
              </a:rPr>
              <a:t>Text source &amp; IP:</a:t>
            </a:r>
            <a:endParaRPr lang="en-US" sz="800" b="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202496779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Module: </a:t>
            </a:r>
            <a:r>
              <a:rPr lang="en-US" sz="800" b="0" kern="1200" dirty="0">
                <a:solidFill>
                  <a:schemeClr val="tx1"/>
                </a:solidFill>
                <a:effectLst/>
                <a:latin typeface="+mn-lt"/>
                <a:ea typeface="+mn-ea"/>
                <a:cs typeface="+mn-cs"/>
              </a:rPr>
              <a:t>2 CBRN basics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a:t>
            </a:r>
            <a:r>
              <a:rPr lang="en-US" sz="800" b="0" kern="1200" dirty="0">
                <a:solidFill>
                  <a:schemeClr val="tx1"/>
                </a:solidFill>
                <a:effectLst/>
                <a:latin typeface="+mn-lt"/>
                <a:ea typeface="+mn-ea"/>
                <a:cs typeface="+mn-cs"/>
              </a:rPr>
              <a:t> </a:t>
            </a:r>
            <a:r>
              <a:rPr lang="en-US" sz="800" kern="1200" dirty="0">
                <a:solidFill>
                  <a:schemeClr val="tx1"/>
                </a:solidFill>
                <a:effectLst/>
                <a:latin typeface="+mn-lt"/>
                <a:ea typeface="+mn-ea"/>
                <a:cs typeface="+mn-cs"/>
              </a:rPr>
              <a:t>To recognize potential sources of CBRN agents, signs of dangerous goods, and improvised production facilities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2.3.1 Where can you find CBRN materials? (industry, health care, research facilities, etc.)</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Target audience: </a:t>
            </a:r>
            <a:r>
              <a:rPr lang="en-US" sz="800" b="0" kern="1200" dirty="0">
                <a:solidFill>
                  <a:schemeClr val="tx1"/>
                </a:solidFill>
                <a:effectLst/>
                <a:latin typeface="+mn-lt"/>
                <a:ea typeface="+mn-ea"/>
                <a:cs typeface="+mn-cs"/>
              </a:rPr>
              <a:t>Dispatch Officer, Fire Brigade, Police, Ambulance Services</a:t>
            </a: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Take home message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a:t>
            </a:r>
            <a:r>
              <a:rPr lang="en-US" sz="800" b="1" kern="1200" dirty="0">
                <a:solidFill>
                  <a:schemeClr val="tx1"/>
                </a:solidFill>
                <a:effectLst/>
                <a:latin typeface="+mn-lt"/>
                <a:ea typeface="+mn-ea"/>
                <a:cs typeface="+mn-cs"/>
              </a:rPr>
              <a:t> </a:t>
            </a:r>
            <a:r>
              <a:rPr lang="en-US" sz="800" kern="1200" dirty="0">
                <a:solidFill>
                  <a:schemeClr val="tx1"/>
                </a:solidFill>
                <a:effectLst/>
                <a:latin typeface="+mn-lt"/>
                <a:ea typeface="+mn-ea"/>
                <a:cs typeface="+mn-cs"/>
              </a:rPr>
              <a:t>The trainees are made aware of the differences between sources and availability of CBRN agents and materials.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b="0" kern="1200" dirty="0">
                <a:solidFill>
                  <a:schemeClr val="tx1"/>
                </a:solidFill>
                <a:effectLst/>
                <a:latin typeface="+mn-lt"/>
                <a:ea typeface="+mn-ea"/>
                <a:cs typeface="+mn-cs"/>
              </a:rPr>
              <a:t> </a:t>
            </a:r>
            <a:r>
              <a:rPr lang="en-US" sz="800" i="0"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i="0" kern="1200" dirty="0">
                <a:solidFill>
                  <a:schemeClr val="tx1"/>
                </a:solidFill>
                <a:effectLst/>
                <a:latin typeface="+mn-lt"/>
                <a:ea typeface="+mn-ea"/>
                <a:cs typeface="+mn-cs"/>
              </a:rPr>
              <a:t>In general, the take home message is that the chemicals agents are present in higher quantities and are more accessible than biological agents and radiological materials.</a:t>
            </a:r>
            <a:endParaRPr lang="en-US" sz="800" b="0" kern="1200" dirty="0">
              <a:solidFill>
                <a:schemeClr val="tx1"/>
              </a:solidFill>
              <a:effectLst/>
              <a:latin typeface="+mn-lt"/>
              <a:ea typeface="+mn-ea"/>
              <a:cs typeface="+mn-cs"/>
            </a:endParaRPr>
          </a:p>
          <a:p>
            <a:endParaRPr lang="en-US" sz="800" b="1" kern="1200" dirty="0">
              <a:solidFill>
                <a:schemeClr val="tx1"/>
              </a:solidFill>
              <a:effectLst/>
              <a:latin typeface="+mn-lt"/>
              <a:ea typeface="+mn-ea"/>
              <a:cs typeface="+mn-cs"/>
            </a:endParaRPr>
          </a:p>
          <a:p>
            <a:pPr>
              <a:defRPr/>
            </a:pPr>
            <a:r>
              <a:rPr lang="en-US" sz="800" b="1" i="0" kern="1200" dirty="0">
                <a:solidFill>
                  <a:schemeClr val="tx1"/>
                </a:solidFill>
                <a:effectLst/>
                <a:latin typeface="+mn-lt"/>
                <a:ea typeface="+mn-ea"/>
                <a:cs typeface="+mn-cs"/>
              </a:rPr>
              <a:t>References for additional information</a:t>
            </a:r>
            <a:r>
              <a:rPr lang="en-US" sz="800" b="1" dirty="0"/>
              <a:t>:</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Text source &amp; IP:</a:t>
            </a:r>
            <a:endParaRPr lang="en-US" sz="800" b="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401483221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Module: </a:t>
            </a:r>
            <a:r>
              <a:rPr lang="en-US" sz="800" b="0" kern="1200" dirty="0">
                <a:solidFill>
                  <a:schemeClr val="tx1"/>
                </a:solidFill>
                <a:effectLst/>
                <a:latin typeface="+mn-lt"/>
                <a:ea typeface="+mn-ea"/>
                <a:cs typeface="+mn-cs"/>
              </a:rPr>
              <a:t>2 CBRN basics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a:t>
            </a:r>
            <a:r>
              <a:rPr lang="en-US" sz="800" b="0" kern="1200" dirty="0">
                <a:solidFill>
                  <a:schemeClr val="tx1"/>
                </a:solidFill>
                <a:effectLst/>
                <a:latin typeface="+mn-lt"/>
                <a:ea typeface="+mn-ea"/>
                <a:cs typeface="+mn-cs"/>
              </a:rPr>
              <a:t> </a:t>
            </a:r>
            <a:r>
              <a:rPr lang="en-US" sz="800" kern="1200" dirty="0">
                <a:solidFill>
                  <a:schemeClr val="tx1"/>
                </a:solidFill>
                <a:effectLst/>
                <a:latin typeface="+mn-lt"/>
                <a:ea typeface="+mn-ea"/>
                <a:cs typeface="+mn-cs"/>
              </a:rPr>
              <a:t>To recognize potential sources of CBRN agents, signs of dangerous goods, and improvised production facilities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2.3.1 Where can you find CBRN materials? (industry, health care, research facilities, etc.)</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Target audience: </a:t>
            </a:r>
            <a:r>
              <a:rPr lang="en-US" sz="800" b="0" kern="1200" dirty="0">
                <a:solidFill>
                  <a:schemeClr val="tx1"/>
                </a:solidFill>
                <a:effectLst/>
                <a:latin typeface="+mn-lt"/>
                <a:ea typeface="+mn-ea"/>
                <a:cs typeface="+mn-cs"/>
              </a:rPr>
              <a:t>Dispatch Officer, Fire Brigade, Police, Ambulance Services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1" dirty="0"/>
              <a:t>:</a:t>
            </a:r>
            <a:r>
              <a:rPr lang="en-US" sz="800" b="0" kern="1200" dirty="0">
                <a:solidFill>
                  <a:schemeClr val="tx1"/>
                </a:solidFill>
                <a:effectLst/>
                <a:latin typeface="+mn-lt"/>
                <a:ea typeface="+mn-ea"/>
                <a:cs typeface="+mn-cs"/>
              </a:rPr>
              <a:t> thank you for your attention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b="1" dirty="0"/>
              <a:t>:</a:t>
            </a:r>
            <a:r>
              <a:rPr lang="en-US" sz="800" b="0" kern="1200" dirty="0">
                <a:solidFill>
                  <a:schemeClr val="tx1"/>
                </a:solidFill>
                <a:effectLst/>
                <a:latin typeface="+mn-lt"/>
                <a:ea typeface="+mn-ea"/>
                <a:cs typeface="+mn-cs"/>
              </a:rPr>
              <a:t> trainees and trainer wrap up this part of the curriculum and can </a:t>
            </a:r>
            <a:r>
              <a:rPr lang="en-US" sz="800" dirty="0"/>
              <a:t>move to </a:t>
            </a:r>
            <a:r>
              <a:rPr lang="en-US" sz="800" b="0" kern="1200" dirty="0">
                <a:solidFill>
                  <a:schemeClr val="tx1"/>
                </a:solidFill>
                <a:effectLst/>
                <a:latin typeface="+mn-lt"/>
                <a:ea typeface="+mn-ea"/>
                <a:cs typeface="+mn-cs"/>
              </a:rPr>
              <a:t>the next topic</a:t>
            </a:r>
            <a:r>
              <a:rPr lang="en-US" sz="800" dirty="0"/>
              <a:t>. </a:t>
            </a: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b="0" kern="1200" dirty="0">
                <a:solidFill>
                  <a:schemeClr val="tx1"/>
                </a:solidFill>
                <a:effectLst/>
                <a:latin typeface="+mn-lt"/>
                <a:ea typeface="+mn-ea"/>
                <a:cs typeface="+mn-cs"/>
              </a:rPr>
              <a:t> Time for questions or remarks</a:t>
            </a: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b="1" dirty="0"/>
              <a:t>:</a:t>
            </a:r>
            <a:endParaRPr lang="en-US" sz="800" i="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Text source &amp; IP:</a:t>
            </a:r>
            <a:endParaRPr lang="en-US" sz="800" b="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186253431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Module: </a:t>
            </a:r>
            <a:r>
              <a:rPr lang="en-US" sz="800" b="0" kern="1200" dirty="0">
                <a:solidFill>
                  <a:schemeClr val="tx1"/>
                </a:solidFill>
                <a:effectLst/>
                <a:latin typeface="+mn-lt"/>
                <a:ea typeface="+mn-ea"/>
                <a:cs typeface="+mn-cs"/>
              </a:rPr>
              <a:t>2 CBRN basics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a:t>
            </a:r>
            <a:r>
              <a:rPr lang="en-US" sz="800" b="0" kern="1200" dirty="0">
                <a:solidFill>
                  <a:schemeClr val="tx1"/>
                </a:solidFill>
                <a:effectLst/>
                <a:latin typeface="+mn-lt"/>
                <a:ea typeface="+mn-ea"/>
                <a:cs typeface="+mn-cs"/>
              </a:rPr>
              <a:t> </a:t>
            </a:r>
            <a:r>
              <a:rPr lang="en-US" sz="800" kern="1200" dirty="0">
                <a:solidFill>
                  <a:schemeClr val="tx1"/>
                </a:solidFill>
                <a:effectLst/>
                <a:latin typeface="+mn-lt"/>
                <a:ea typeface="+mn-ea"/>
                <a:cs typeface="+mn-cs"/>
              </a:rPr>
              <a:t>To recognize potential sources of CBRN agents, signs of dangerous goods, and improvised production facilities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2.3.1 Where can you find CBRN materials? (industry, health care, research facilities, etc.)</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Target audience: </a:t>
            </a:r>
            <a:r>
              <a:rPr lang="en-US" sz="800" b="0" kern="1200" dirty="0">
                <a:solidFill>
                  <a:schemeClr val="tx1"/>
                </a:solidFill>
                <a:effectLst/>
                <a:latin typeface="+mn-lt"/>
                <a:ea typeface="+mn-ea"/>
                <a:cs typeface="+mn-cs"/>
              </a:rPr>
              <a:t>Dispatch Officer, Fire Brigade, Police, Ambulance Services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Title slide: </a:t>
            </a:r>
            <a:r>
              <a:rPr lang="en-US" sz="800" b="0" kern="1200" dirty="0">
                <a:solidFill>
                  <a:schemeClr val="tx1"/>
                </a:solidFill>
                <a:effectLst/>
                <a:latin typeface="+mn-lt"/>
                <a:ea typeface="+mn-ea"/>
                <a:cs typeface="+mn-cs"/>
              </a:rPr>
              <a:t>learning objective </a:t>
            </a:r>
          </a:p>
          <a:p>
            <a:r>
              <a:rPr lang="en-US" sz="800" b="1" kern="1200" dirty="0">
                <a:solidFill>
                  <a:schemeClr val="tx1"/>
                </a:solidFill>
                <a:effectLst/>
                <a:latin typeface="+mn-lt"/>
                <a:ea typeface="+mn-ea"/>
                <a:cs typeface="+mn-cs"/>
              </a:rPr>
              <a:t>Result</a:t>
            </a:r>
            <a:r>
              <a:rPr lang="en-US" sz="800" b="1" dirty="0"/>
              <a:t>:</a:t>
            </a:r>
            <a:r>
              <a:rPr lang="en-US" sz="800" dirty="0"/>
              <a:t> </a:t>
            </a:r>
            <a:r>
              <a:rPr lang="en-US" sz="800" kern="1200" dirty="0">
                <a:solidFill>
                  <a:schemeClr val="tx1"/>
                </a:solidFill>
                <a:effectLst/>
                <a:latin typeface="+mn-lt"/>
                <a:ea typeface="+mn-ea"/>
                <a:cs typeface="+mn-cs"/>
              </a:rPr>
              <a:t>Introduction </a:t>
            </a:r>
            <a:r>
              <a:rPr lang="en-US" sz="800" dirty="0"/>
              <a:t>to </a:t>
            </a:r>
            <a:r>
              <a:rPr lang="en-US" sz="800" kern="1200" dirty="0">
                <a:solidFill>
                  <a:schemeClr val="tx1"/>
                </a:solidFill>
                <a:effectLst/>
                <a:latin typeface="+mn-lt"/>
                <a:ea typeface="+mn-ea"/>
                <a:cs typeface="+mn-cs"/>
              </a:rPr>
              <a:t>MELODY curriculum</a:t>
            </a: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  </a:t>
            </a:r>
            <a:r>
              <a:rPr lang="en-US" sz="800" b="0" kern="1200" dirty="0">
                <a:solidFill>
                  <a:schemeClr val="tx1"/>
                </a:solidFill>
                <a:effectLst/>
                <a:latin typeface="+mn-lt"/>
                <a:ea typeface="+mn-ea"/>
                <a:cs typeface="+mn-cs"/>
              </a:rPr>
              <a:t>Tell the trainees that this part of the curriculum will focus on types of CBRN materials that can be present on scene.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i="0" kern="1200" dirty="0">
                <a:solidFill>
                  <a:schemeClr val="tx1"/>
                </a:solidFill>
                <a:effectLst/>
                <a:latin typeface="+mn-lt"/>
                <a:ea typeface="+mn-ea"/>
                <a:cs typeface="+mn-cs"/>
              </a:rPr>
              <a:t>A flag on the slide indicates that discussion is encouraged regarding the potential difference between the EU MELODY curriculum and local sources and availability of CBRN agents and materials</a:t>
            </a:r>
            <a:r>
              <a:rPr lang="en-US" sz="800" dirty="0"/>
              <a:t>.</a:t>
            </a:r>
            <a:endParaRPr lang="en-US" sz="800" b="1" kern="1200" dirty="0">
              <a:solidFill>
                <a:schemeClr val="tx1"/>
              </a:solidFill>
              <a:effectLst/>
              <a:latin typeface="+mn-lt"/>
              <a:ea typeface="+mn-ea"/>
              <a:cs typeface="+mn-cs"/>
            </a:endParaRP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b="1" dirty="0"/>
              <a:t>:</a:t>
            </a:r>
            <a:r>
              <a:rPr lang="en-US" sz="800" i="0" kern="1200" dirty="0">
                <a:solidFill>
                  <a:schemeClr val="tx1"/>
                </a:solidFill>
                <a:effectLst/>
                <a:latin typeface="+mn-lt"/>
                <a:ea typeface="+mn-ea"/>
                <a:cs typeface="+mn-cs"/>
              </a:rPr>
              <a:t>  </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nl-NL"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361735465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Module: </a:t>
            </a:r>
            <a:r>
              <a:rPr lang="en-US" sz="800" b="0" kern="1200" dirty="0">
                <a:solidFill>
                  <a:schemeClr val="tx1"/>
                </a:solidFill>
                <a:effectLst/>
                <a:latin typeface="+mn-lt"/>
                <a:ea typeface="+mn-ea"/>
                <a:cs typeface="+mn-cs"/>
              </a:rPr>
              <a:t>2 CBRN basics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a:t>
            </a:r>
            <a:r>
              <a:rPr lang="en-US" sz="800" b="0" kern="1200" dirty="0">
                <a:solidFill>
                  <a:schemeClr val="tx1"/>
                </a:solidFill>
                <a:effectLst/>
                <a:latin typeface="+mn-lt"/>
                <a:ea typeface="+mn-ea"/>
                <a:cs typeface="+mn-cs"/>
              </a:rPr>
              <a:t> </a:t>
            </a:r>
            <a:r>
              <a:rPr lang="en-US" sz="800" kern="1200" dirty="0">
                <a:solidFill>
                  <a:schemeClr val="tx1"/>
                </a:solidFill>
                <a:effectLst/>
                <a:latin typeface="+mn-lt"/>
                <a:ea typeface="+mn-ea"/>
                <a:cs typeface="+mn-cs"/>
              </a:rPr>
              <a:t>To recognize potential sources of CBRN agents, signs of dangerous goods, and improvised production facilities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2.3.1 Where can you find CBRN materials? (industry, health care, research facilities, etc.)</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Target audience: </a:t>
            </a:r>
            <a:r>
              <a:rPr lang="en-US" sz="800" b="0" kern="1200" dirty="0">
                <a:solidFill>
                  <a:schemeClr val="tx1"/>
                </a:solidFill>
                <a:effectLst/>
                <a:latin typeface="+mn-lt"/>
                <a:ea typeface="+mn-ea"/>
                <a:cs typeface="+mn-cs"/>
              </a:rPr>
              <a:t>Dispatch Officer, Fire Brigade, Police, Ambulance Services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Title slide: </a:t>
            </a:r>
            <a:r>
              <a:rPr lang="en-US" sz="800" b="0" kern="1200" dirty="0">
                <a:solidFill>
                  <a:schemeClr val="tx1"/>
                </a:solidFill>
                <a:effectLst/>
                <a:latin typeface="+mn-lt"/>
                <a:ea typeface="+mn-ea"/>
                <a:cs typeface="+mn-cs"/>
              </a:rPr>
              <a:t>Sources and availability (non-military material)</a:t>
            </a:r>
          </a:p>
          <a:p>
            <a:r>
              <a:rPr lang="en-US" sz="800" b="1" kern="1200" dirty="0">
                <a:solidFill>
                  <a:schemeClr val="tx1"/>
                </a:solidFill>
                <a:effectLst/>
                <a:latin typeface="+mn-lt"/>
                <a:ea typeface="+mn-ea"/>
                <a:cs typeface="+mn-cs"/>
              </a:rPr>
              <a:t>Result</a:t>
            </a:r>
            <a:r>
              <a:rPr lang="en-US" sz="800" b="1" dirty="0"/>
              <a:t>:</a:t>
            </a:r>
            <a:r>
              <a:rPr lang="en-US" sz="800" kern="1200" dirty="0">
                <a:solidFill>
                  <a:schemeClr val="tx1"/>
                </a:solidFill>
                <a:effectLst/>
                <a:latin typeface="+mn-lt"/>
                <a:ea typeface="+mn-ea"/>
                <a:cs typeface="+mn-cs"/>
              </a:rPr>
              <a:t> The trainees </a:t>
            </a:r>
            <a:r>
              <a:rPr lang="en-US" sz="800" dirty="0"/>
              <a:t>can </a:t>
            </a:r>
            <a:r>
              <a:rPr lang="en-US" sz="800" kern="1200" dirty="0">
                <a:solidFill>
                  <a:schemeClr val="tx1"/>
                </a:solidFill>
                <a:effectLst/>
                <a:latin typeface="+mn-lt"/>
                <a:ea typeface="+mn-ea"/>
                <a:cs typeface="+mn-cs"/>
              </a:rPr>
              <a:t>form an idea </a:t>
            </a:r>
            <a:r>
              <a:rPr lang="en-US" sz="800" dirty="0"/>
              <a:t>of </a:t>
            </a:r>
            <a:r>
              <a:rPr lang="en-US" sz="800" kern="1200" dirty="0">
                <a:solidFill>
                  <a:schemeClr val="tx1"/>
                </a:solidFill>
                <a:effectLst/>
                <a:latin typeface="+mn-lt"/>
                <a:ea typeface="+mn-ea"/>
                <a:cs typeface="+mn-cs"/>
              </a:rPr>
              <a:t>what type of CBRN material can be present on scene.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Explain that some CBRN agents are present or available in large quantities, that their components or the agents themselves </a:t>
            </a:r>
            <a:r>
              <a:rPr lang="en-US" sz="800" dirty="0"/>
              <a:t>already </a:t>
            </a:r>
            <a:r>
              <a:rPr lang="en-US" sz="800" kern="1200" dirty="0">
                <a:solidFill>
                  <a:schemeClr val="tx1"/>
                </a:solidFill>
                <a:effectLst/>
                <a:latin typeface="+mn-lt"/>
                <a:ea typeface="+mn-ea"/>
                <a:cs typeface="+mn-cs"/>
              </a:rPr>
              <a:t>have detrimental health effects, while other agents or their components are present or available in (very) low quantities or need various levels of modification before they become detrimental to (human) health or the environment. But stress that we are not talking about military material here. </a:t>
            </a: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b="1" dirty="0"/>
              <a:t>:</a:t>
            </a:r>
            <a:r>
              <a:rPr lang="en-US" sz="800" i="0" kern="1200" dirty="0">
                <a:solidFill>
                  <a:schemeClr val="tx1"/>
                </a:solidFill>
                <a:effectLst/>
                <a:latin typeface="+mn-lt"/>
                <a:ea typeface="+mn-ea"/>
                <a:cs typeface="+mn-cs"/>
              </a:rPr>
              <a:t>  </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endParaRPr lang="nl-NL"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r>
              <a:rPr lang="en-US" sz="800" b="0" kern="1200" dirty="0">
                <a:solidFill>
                  <a:schemeClr val="tx1"/>
                </a:solidFill>
                <a:effectLst/>
                <a:latin typeface="+mn-lt"/>
                <a:ea typeface="+mn-ea"/>
                <a:cs typeface="+mn-cs"/>
              </a:rPr>
              <a:t> </a:t>
            </a:r>
          </a:p>
          <a:p>
            <a:endParaRPr lang="en-GB" sz="800" dirty="0"/>
          </a:p>
        </p:txBody>
      </p:sp>
    </p:spTree>
    <p:extLst>
      <p:ext uri="{BB962C8B-B14F-4D97-AF65-F5344CB8AC3E}">
        <p14:creationId xmlns:p14="http://schemas.microsoft.com/office/powerpoint/2010/main" val="69052288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Module: </a:t>
            </a:r>
            <a:r>
              <a:rPr lang="en-US" sz="800" b="0" kern="1200" dirty="0">
                <a:solidFill>
                  <a:schemeClr val="tx1"/>
                </a:solidFill>
                <a:effectLst/>
                <a:latin typeface="+mn-lt"/>
                <a:ea typeface="+mn-ea"/>
                <a:cs typeface="+mn-cs"/>
              </a:rPr>
              <a:t>2 CBRN basics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a:t>
            </a:r>
            <a:r>
              <a:rPr lang="en-US" sz="800" b="0" kern="1200" dirty="0">
                <a:solidFill>
                  <a:schemeClr val="tx1"/>
                </a:solidFill>
                <a:effectLst/>
                <a:latin typeface="+mn-lt"/>
                <a:ea typeface="+mn-ea"/>
                <a:cs typeface="+mn-cs"/>
              </a:rPr>
              <a:t> </a:t>
            </a:r>
            <a:r>
              <a:rPr lang="en-US" sz="800" kern="1200" dirty="0">
                <a:solidFill>
                  <a:schemeClr val="tx1"/>
                </a:solidFill>
                <a:effectLst/>
                <a:latin typeface="+mn-lt"/>
                <a:ea typeface="+mn-ea"/>
                <a:cs typeface="+mn-cs"/>
              </a:rPr>
              <a:t>To recognize potential sources of CBRN agents, signs of dangerous goods, and improvised production facilities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2.3.1 Where can you find CBRN materials? (industry, health care, research facilities, etc.)</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Target audience: </a:t>
            </a:r>
            <a:r>
              <a:rPr lang="en-US" sz="800" b="0" kern="1200" dirty="0">
                <a:solidFill>
                  <a:schemeClr val="tx1"/>
                </a:solidFill>
                <a:effectLst/>
                <a:latin typeface="+mn-lt"/>
                <a:ea typeface="+mn-ea"/>
                <a:cs typeface="+mn-cs"/>
              </a:rPr>
              <a:t>Dispatch Officer, Fire Brigade, Police, Ambulance Services</a:t>
            </a:r>
          </a:p>
          <a:p>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Title slide: </a:t>
            </a:r>
            <a:r>
              <a:rPr lang="en-US" sz="800" b="0" kern="1200" dirty="0">
                <a:solidFill>
                  <a:schemeClr val="tx1"/>
                </a:solidFill>
                <a:effectLst/>
                <a:latin typeface="+mn-lt"/>
                <a:ea typeface="+mn-ea"/>
                <a:cs typeface="+mn-cs"/>
              </a:rPr>
              <a:t>Toxic Industrial Chemicals (TIC)</a:t>
            </a:r>
          </a:p>
          <a:p>
            <a:r>
              <a:rPr lang="en-US" sz="800" b="1" kern="1200" dirty="0">
                <a:solidFill>
                  <a:schemeClr val="tx1"/>
                </a:solidFill>
                <a:effectLst/>
                <a:latin typeface="+mn-lt"/>
                <a:ea typeface="+mn-ea"/>
                <a:cs typeface="+mn-cs"/>
              </a:rPr>
              <a:t>Result</a:t>
            </a:r>
            <a:r>
              <a:rPr lang="en-US" sz="800" b="1" dirty="0"/>
              <a:t>: </a:t>
            </a:r>
            <a:r>
              <a:rPr lang="en-US" sz="800" kern="1200" dirty="0">
                <a:solidFill>
                  <a:schemeClr val="tx1"/>
                </a:solidFill>
                <a:effectLst/>
                <a:latin typeface="+mn-lt"/>
                <a:ea typeface="+mn-ea"/>
                <a:cs typeface="+mn-cs"/>
              </a:rPr>
              <a:t>The trainees </a:t>
            </a:r>
            <a:r>
              <a:rPr lang="en-US" sz="800" dirty="0"/>
              <a:t>can </a:t>
            </a:r>
            <a:r>
              <a:rPr lang="en-US" sz="800" kern="1200" dirty="0">
                <a:solidFill>
                  <a:schemeClr val="tx1"/>
                </a:solidFill>
                <a:effectLst/>
                <a:latin typeface="+mn-lt"/>
                <a:ea typeface="+mn-ea"/>
                <a:cs typeface="+mn-cs"/>
              </a:rPr>
              <a:t>form an idea </a:t>
            </a:r>
            <a:r>
              <a:rPr lang="en-US" sz="800" dirty="0"/>
              <a:t>of </a:t>
            </a:r>
            <a:r>
              <a:rPr lang="en-US" sz="800" kern="1200" dirty="0">
                <a:solidFill>
                  <a:schemeClr val="tx1"/>
                </a:solidFill>
                <a:effectLst/>
                <a:latin typeface="+mn-lt"/>
                <a:ea typeface="+mn-ea"/>
                <a:cs typeface="+mn-cs"/>
              </a:rPr>
              <a:t>what type of CBRN material can be present on scene.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Explain that </a:t>
            </a:r>
            <a:r>
              <a:rPr lang="en-US" sz="800" b="0" kern="1200" dirty="0">
                <a:solidFill>
                  <a:schemeClr val="tx1"/>
                </a:solidFill>
                <a:effectLst/>
                <a:latin typeface="+mn-lt"/>
                <a:ea typeface="+mn-ea"/>
                <a:cs typeface="+mn-cs"/>
              </a:rPr>
              <a:t>Toxic Industrial Chemicals (TIC) </a:t>
            </a:r>
            <a:r>
              <a:rPr lang="en-US" sz="800" kern="1200" dirty="0">
                <a:solidFill>
                  <a:schemeClr val="tx1"/>
                </a:solidFill>
                <a:effectLst/>
                <a:latin typeface="+mn-lt"/>
                <a:ea typeface="+mn-ea"/>
                <a:cs typeface="+mn-cs"/>
              </a:rPr>
              <a:t>are often present or available in large quantities in large industry, and their components or the agents themselves </a:t>
            </a:r>
            <a:r>
              <a:rPr lang="en-US" sz="800" dirty="0"/>
              <a:t>already </a:t>
            </a:r>
            <a:r>
              <a:rPr lang="en-US" sz="800" kern="1200" dirty="0">
                <a:solidFill>
                  <a:schemeClr val="tx1"/>
                </a:solidFill>
                <a:effectLst/>
                <a:latin typeface="+mn-lt"/>
                <a:ea typeface="+mn-ea"/>
                <a:cs typeface="+mn-cs"/>
              </a:rPr>
              <a:t>have detrimental health effects. Toxic Industrial Chemicals (TIC) are often transported by train, ships, and airplanes as well and their accessibility is high. Stress that we are not talking about military material here. </a:t>
            </a:r>
          </a:p>
          <a:p>
            <a:endParaRPr lang="en-US" sz="800" b="0" kern="1200" dirty="0">
              <a:solidFill>
                <a:schemeClr val="tx1"/>
              </a:solidFill>
              <a:effectLst/>
              <a:latin typeface="+mn-lt"/>
              <a:ea typeface="+mn-ea"/>
              <a:cs typeface="+mn-cs"/>
            </a:endParaRPr>
          </a:p>
          <a:p>
            <a:r>
              <a:rPr lang="en-US" sz="800" b="0" kern="1200" dirty="0">
                <a:solidFill>
                  <a:schemeClr val="tx1"/>
                </a:solidFill>
                <a:effectLst/>
                <a:latin typeface="+mn-lt"/>
                <a:ea typeface="+mn-ea"/>
                <a:cs typeface="+mn-cs"/>
              </a:rPr>
              <a:t>Red &amp; top pointing arrow:  large quantity &amp; high accessibility</a:t>
            </a: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a:t>
            </a:r>
          </a:p>
          <a:p>
            <a:r>
              <a:rPr lang="en-US" sz="800" b="1" kern="1200" dirty="0">
                <a:solidFill>
                  <a:schemeClr val="tx1"/>
                </a:solidFill>
                <a:effectLst/>
                <a:latin typeface="+mn-lt"/>
                <a:ea typeface="+mn-ea"/>
                <a:cs typeface="+mn-cs"/>
              </a:rPr>
              <a:t>Depicted illustration:</a:t>
            </a:r>
            <a:r>
              <a:rPr lang="en-US" sz="800" b="0" kern="1200" dirty="0">
                <a:solidFill>
                  <a:schemeClr val="tx1"/>
                </a:solidFill>
                <a:effectLst/>
                <a:latin typeface="+mn-lt"/>
                <a:ea typeface="+mn-ea"/>
                <a:cs typeface="+mn-cs"/>
              </a:rPr>
              <a:t> </a:t>
            </a:r>
          </a:p>
          <a:p>
            <a:r>
              <a:rPr lang="en-GB" sz="800" b="0" kern="1200" noProof="0" dirty="0">
                <a:solidFill>
                  <a:schemeClr val="tx1"/>
                </a:solidFill>
                <a:effectLst/>
                <a:latin typeface="+mn-lt"/>
                <a:ea typeface="+mn-ea"/>
                <a:cs typeface="+mn-cs"/>
              </a:rPr>
              <a:t>factory, person with </a:t>
            </a:r>
            <a:r>
              <a:rPr lang="en-GB" sz="800" b="0" kern="1200" noProof="0" dirty="0" err="1">
                <a:solidFill>
                  <a:schemeClr val="tx1"/>
                </a:solidFill>
                <a:effectLst/>
                <a:latin typeface="+mn-lt"/>
                <a:ea typeface="+mn-ea"/>
                <a:cs typeface="+mn-cs"/>
              </a:rPr>
              <a:t>erlenmeyer</a:t>
            </a:r>
            <a:r>
              <a:rPr lang="en-GB" sz="800" b="0" kern="1200" noProof="0" dirty="0">
                <a:solidFill>
                  <a:schemeClr val="tx1"/>
                </a:solidFill>
                <a:effectLst/>
                <a:latin typeface="+mn-lt"/>
                <a:ea typeface="+mn-ea"/>
                <a:cs typeface="+mn-cs"/>
              </a:rPr>
              <a:t> flask, ship, train, lorry, Erlenmeyer flask with arrow, hands with arrow. </a:t>
            </a:r>
          </a:p>
          <a:p>
            <a:r>
              <a:rPr lang="en-GB" sz="800" b="1" i="0" u="none" strike="noStrike" kern="1200" noProof="0" dirty="0">
                <a:solidFill>
                  <a:schemeClr val="tx1"/>
                </a:solidFill>
                <a:effectLst/>
                <a:latin typeface="+mn-lt"/>
                <a:ea typeface="+mn-ea"/>
                <a:cs typeface="+mn-cs"/>
              </a:rPr>
              <a:t>Picture source &amp; IP</a:t>
            </a:r>
            <a:r>
              <a:rPr lang="en-GB" sz="800" b="1" kern="1200" noProof="0" dirty="0">
                <a:solidFill>
                  <a:schemeClr val="tx1"/>
                </a:solidFill>
                <a:effectLst/>
                <a:latin typeface="+mn-lt"/>
                <a:ea typeface="+mn-ea"/>
                <a:cs typeface="+mn-cs"/>
              </a:rPr>
              <a:t>: </a:t>
            </a:r>
          </a:p>
          <a:p>
            <a:r>
              <a:rPr lang="en-GB" sz="800" b="0" kern="1200" noProof="0" dirty="0">
                <a:solidFill>
                  <a:schemeClr val="tx1"/>
                </a:solidFill>
                <a:effectLst/>
                <a:latin typeface="+mn-lt"/>
                <a:ea typeface="+mn-ea"/>
                <a:cs typeface="+mn-cs"/>
              </a:rPr>
              <a:t>Microsoft </a:t>
            </a:r>
            <a:r>
              <a:rPr lang="en-GB" sz="800" b="0" kern="1200" noProof="0" dirty="0" err="1">
                <a:solidFill>
                  <a:schemeClr val="tx1"/>
                </a:solidFill>
                <a:effectLst/>
                <a:latin typeface="+mn-lt"/>
                <a:ea typeface="+mn-ea"/>
                <a:cs typeface="+mn-cs"/>
              </a:rPr>
              <a:t>powerpoint</a:t>
            </a:r>
            <a:r>
              <a:rPr lang="en-GB" sz="800" b="0" kern="1200" noProof="0" dirty="0">
                <a:solidFill>
                  <a:schemeClr val="tx1"/>
                </a:solidFill>
                <a:effectLst/>
                <a:latin typeface="+mn-lt"/>
                <a:ea typeface="+mn-ea"/>
                <a:cs typeface="+mn-cs"/>
              </a:rPr>
              <a:t> icons</a:t>
            </a:r>
          </a:p>
          <a:p>
            <a:r>
              <a:rPr lang="en-US" sz="800" b="1" kern="1200" dirty="0">
                <a:solidFill>
                  <a:schemeClr val="tx1"/>
                </a:solidFill>
                <a:effectLst/>
                <a:latin typeface="+mn-lt"/>
                <a:ea typeface="+mn-ea"/>
                <a:cs typeface="+mn-cs"/>
              </a:rPr>
              <a:t>Text source &amp; IP:</a:t>
            </a:r>
            <a:endParaRPr lang="en-US" sz="800" b="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32442418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Module: </a:t>
            </a:r>
            <a:r>
              <a:rPr lang="en-US" sz="800" b="0" kern="1200" dirty="0">
                <a:solidFill>
                  <a:schemeClr val="tx1"/>
                </a:solidFill>
                <a:effectLst/>
                <a:latin typeface="+mn-lt"/>
                <a:ea typeface="+mn-ea"/>
                <a:cs typeface="+mn-cs"/>
              </a:rPr>
              <a:t>2 CBRN basics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a:t>
            </a:r>
            <a:r>
              <a:rPr lang="en-US" sz="800" b="0" kern="1200" dirty="0">
                <a:solidFill>
                  <a:schemeClr val="tx1"/>
                </a:solidFill>
                <a:effectLst/>
                <a:latin typeface="+mn-lt"/>
                <a:ea typeface="+mn-ea"/>
                <a:cs typeface="+mn-cs"/>
              </a:rPr>
              <a:t> </a:t>
            </a:r>
            <a:r>
              <a:rPr lang="en-US" sz="800" kern="1200" dirty="0">
                <a:solidFill>
                  <a:schemeClr val="tx1"/>
                </a:solidFill>
                <a:effectLst/>
                <a:latin typeface="+mn-lt"/>
                <a:ea typeface="+mn-ea"/>
                <a:cs typeface="+mn-cs"/>
              </a:rPr>
              <a:t>To recognize potential sources of CBRN agents, signs of dangerous goods, and improvised production facilities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2.3.1 Where can you find CBRN materials? (industry, health care, research facilities, etc.)</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Target audience: </a:t>
            </a:r>
            <a:r>
              <a:rPr lang="en-US" sz="800" b="0" kern="1200" dirty="0">
                <a:solidFill>
                  <a:schemeClr val="tx1"/>
                </a:solidFill>
                <a:effectLst/>
                <a:latin typeface="+mn-lt"/>
                <a:ea typeface="+mn-ea"/>
                <a:cs typeface="+mn-cs"/>
              </a:rPr>
              <a:t>Dispatch Officer, Fire Brigade, Police, Ambulance Services</a:t>
            </a:r>
          </a:p>
          <a:p>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Title slide: </a:t>
            </a:r>
            <a:r>
              <a:rPr lang="en-US" sz="800" b="0" kern="1200" dirty="0">
                <a:solidFill>
                  <a:schemeClr val="tx1"/>
                </a:solidFill>
                <a:effectLst/>
                <a:latin typeface="+mn-lt"/>
                <a:ea typeface="+mn-ea"/>
                <a:cs typeface="+mn-cs"/>
              </a:rPr>
              <a:t>Household Chemicals</a:t>
            </a:r>
          </a:p>
          <a:p>
            <a:r>
              <a:rPr lang="en-US" sz="800" b="1" kern="1200" dirty="0">
                <a:solidFill>
                  <a:schemeClr val="tx1"/>
                </a:solidFill>
                <a:effectLst/>
                <a:latin typeface="+mn-lt"/>
                <a:ea typeface="+mn-ea"/>
                <a:cs typeface="+mn-cs"/>
              </a:rPr>
              <a:t>Result</a:t>
            </a:r>
            <a:r>
              <a:rPr lang="en-US" sz="800" b="1" dirty="0"/>
              <a:t>: </a:t>
            </a:r>
            <a:r>
              <a:rPr lang="en-US" sz="800" kern="1200" dirty="0">
                <a:solidFill>
                  <a:schemeClr val="tx1"/>
                </a:solidFill>
                <a:effectLst/>
                <a:latin typeface="+mn-lt"/>
                <a:ea typeface="+mn-ea"/>
                <a:cs typeface="+mn-cs"/>
              </a:rPr>
              <a:t>The trainees </a:t>
            </a:r>
            <a:r>
              <a:rPr lang="en-US" sz="800" dirty="0"/>
              <a:t>can </a:t>
            </a:r>
            <a:r>
              <a:rPr lang="en-US" sz="800" kern="1200" dirty="0">
                <a:solidFill>
                  <a:schemeClr val="tx1"/>
                </a:solidFill>
                <a:effectLst/>
                <a:latin typeface="+mn-lt"/>
                <a:ea typeface="+mn-ea"/>
                <a:cs typeface="+mn-cs"/>
              </a:rPr>
              <a:t>form an idea what type of Household chemicals can be present on scene. </a:t>
            </a:r>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Explain that Household chemicals are often more processed variants of chemicals found in large industry. Household Chemicals can be found </a:t>
            </a:r>
            <a:r>
              <a:rPr lang="en-US" sz="800" dirty="0"/>
              <a:t>at </a:t>
            </a:r>
            <a:r>
              <a:rPr lang="en-US" sz="800" kern="1200" dirty="0">
                <a:solidFill>
                  <a:schemeClr val="tx1"/>
                </a:solidFill>
                <a:effectLst/>
                <a:latin typeface="+mn-lt"/>
                <a:ea typeface="+mn-ea"/>
                <a:cs typeface="+mn-cs"/>
              </a:rPr>
              <a:t>various locations, often small commercial businesses ranging from supermarkets and garden </a:t>
            </a:r>
            <a:r>
              <a:rPr lang="en-US" sz="800" kern="1200" dirty="0" err="1">
                <a:solidFill>
                  <a:schemeClr val="tx1"/>
                </a:solidFill>
                <a:effectLst/>
                <a:latin typeface="+mn-lt"/>
                <a:ea typeface="+mn-ea"/>
                <a:cs typeface="+mn-cs"/>
              </a:rPr>
              <a:t>centres</a:t>
            </a:r>
            <a:r>
              <a:rPr lang="en-US" sz="800" kern="1200" dirty="0">
                <a:solidFill>
                  <a:schemeClr val="tx1"/>
                </a:solidFill>
                <a:effectLst/>
                <a:latin typeface="+mn-lt"/>
                <a:ea typeface="+mn-ea"/>
                <a:cs typeface="+mn-cs"/>
              </a:rPr>
              <a:t> to (large-scale) </a:t>
            </a:r>
            <a:r>
              <a:rPr lang="en-US" sz="800" dirty="0"/>
              <a:t>home </a:t>
            </a:r>
            <a:r>
              <a:rPr lang="en-US" sz="800" kern="1200" dirty="0">
                <a:solidFill>
                  <a:schemeClr val="tx1"/>
                </a:solidFill>
                <a:effectLst/>
                <a:latin typeface="+mn-lt"/>
                <a:ea typeface="+mn-ea"/>
                <a:cs typeface="+mn-cs"/>
              </a:rPr>
              <a:t>improvement </a:t>
            </a:r>
            <a:r>
              <a:rPr lang="en-US" sz="800" kern="1200" dirty="0" err="1">
                <a:solidFill>
                  <a:schemeClr val="tx1"/>
                </a:solidFill>
                <a:effectLst/>
                <a:latin typeface="+mn-lt"/>
                <a:ea typeface="+mn-ea"/>
                <a:cs typeface="+mn-cs"/>
              </a:rPr>
              <a:t>centres</a:t>
            </a:r>
            <a:r>
              <a:rPr lang="en-US" sz="800" kern="1200" dirty="0">
                <a:solidFill>
                  <a:schemeClr val="tx1"/>
                </a:solidFill>
                <a:effectLst/>
                <a:latin typeface="+mn-lt"/>
                <a:ea typeface="+mn-ea"/>
                <a:cs typeface="+mn-cs"/>
              </a:rPr>
              <a:t>. Explain that household chemicals are often available in lower quantities in comparison to TICs in large industry. However, accessibility to these chemicals can be higher.  Most of these more processed household chemicals are as detrimental to (human) health as their counterparts found in large industry.</a:t>
            </a: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dirty="0">
                <a:solidFill>
                  <a:schemeClr val="tx1"/>
                </a:solidFill>
                <a:effectLst/>
                <a:latin typeface="+mn-lt"/>
                <a:ea typeface="+mn-ea"/>
                <a:cs typeface="+mn-cs"/>
              </a:rPr>
              <a:t>Orange bottom pointing arrow:  lower quantity than in former slide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dirty="0">
                <a:solidFill>
                  <a:schemeClr val="tx1"/>
                </a:solidFill>
                <a:effectLst/>
                <a:latin typeface="+mn-lt"/>
                <a:ea typeface="+mn-ea"/>
                <a:cs typeface="+mn-cs"/>
              </a:rPr>
              <a:t>Red &amp; top pointing arrow:  high accessibility</a:t>
            </a: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b="1" dirty="0"/>
              <a:t>:</a:t>
            </a:r>
            <a:r>
              <a:rPr lang="en-US" sz="800" i="0" kern="1200" dirty="0">
                <a:solidFill>
                  <a:schemeClr val="tx1"/>
                </a:solidFill>
                <a:effectLst/>
                <a:latin typeface="+mn-lt"/>
                <a:ea typeface="+mn-ea"/>
                <a:cs typeface="+mn-cs"/>
              </a:rPr>
              <a:t>  </a:t>
            </a:r>
          </a:p>
          <a:p>
            <a:r>
              <a:rPr lang="en-US" sz="800" b="1" kern="1200" dirty="0">
                <a:solidFill>
                  <a:schemeClr val="tx1"/>
                </a:solidFill>
                <a:effectLst/>
                <a:latin typeface="+mn-lt"/>
                <a:ea typeface="+mn-ea"/>
                <a:cs typeface="+mn-cs"/>
              </a:rPr>
              <a:t>Depicted illustration:</a:t>
            </a:r>
            <a:r>
              <a:rPr lang="en-US" sz="800" b="0" kern="1200" dirty="0">
                <a:solidFill>
                  <a:schemeClr val="tx1"/>
                </a:solidFill>
                <a:effectLst/>
                <a:latin typeface="+mn-lt"/>
                <a:ea typeface="+mn-ea"/>
                <a:cs typeface="+mn-cs"/>
              </a:rPr>
              <a:t> </a:t>
            </a:r>
          </a:p>
          <a:p>
            <a:r>
              <a:rPr lang="en-US" sz="800" b="0" kern="1200" dirty="0">
                <a:solidFill>
                  <a:schemeClr val="tx1"/>
                </a:solidFill>
                <a:effectLst/>
                <a:latin typeface="+mn-lt"/>
                <a:ea typeface="+mn-ea"/>
                <a:cs typeface="+mn-cs"/>
              </a:rPr>
              <a:t>person with Erlenmeyer flask, ship, train, lorry, Erlenmeyer flask with arrow, hands with arrow. </a:t>
            </a: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 </a:t>
            </a:r>
          </a:p>
          <a:p>
            <a:r>
              <a:rPr lang="en-US" sz="800" b="0" kern="1200" dirty="0">
                <a:solidFill>
                  <a:schemeClr val="tx1"/>
                </a:solidFill>
                <a:effectLst/>
                <a:latin typeface="+mn-lt"/>
                <a:ea typeface="+mn-ea"/>
                <a:cs typeface="+mn-cs"/>
              </a:rPr>
              <a:t>Microsoft </a:t>
            </a:r>
            <a:r>
              <a:rPr lang="en-US" sz="800" b="0" kern="1200" dirty="0" err="1">
                <a:solidFill>
                  <a:schemeClr val="tx1"/>
                </a:solidFill>
                <a:effectLst/>
                <a:latin typeface="+mn-lt"/>
                <a:ea typeface="+mn-ea"/>
                <a:cs typeface="+mn-cs"/>
              </a:rPr>
              <a:t>powerpoint</a:t>
            </a:r>
            <a:r>
              <a:rPr lang="en-US" sz="800" b="0" kern="1200" dirty="0">
                <a:solidFill>
                  <a:schemeClr val="tx1"/>
                </a:solidFill>
                <a:effectLst/>
                <a:latin typeface="+mn-lt"/>
                <a:ea typeface="+mn-ea"/>
                <a:cs typeface="+mn-cs"/>
              </a:rPr>
              <a:t> icons</a:t>
            </a:r>
            <a:endParaRPr lang="nl-NL"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a:t>
            </a:r>
            <a:endParaRPr lang="en-US" sz="800" b="0" kern="1200" dirty="0">
              <a:solidFill>
                <a:schemeClr val="tx1"/>
              </a:solidFill>
              <a:effectLst/>
              <a:latin typeface="+mn-lt"/>
              <a:ea typeface="+mn-ea"/>
              <a:cs typeface="+mn-cs"/>
            </a:endParaRPr>
          </a:p>
          <a:p>
            <a:endParaRPr lang="en-GB" sz="800" dirty="0"/>
          </a:p>
        </p:txBody>
      </p:sp>
    </p:spTree>
    <p:extLst>
      <p:ext uri="{BB962C8B-B14F-4D97-AF65-F5344CB8AC3E}">
        <p14:creationId xmlns:p14="http://schemas.microsoft.com/office/powerpoint/2010/main" val="39003136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Module: </a:t>
            </a:r>
            <a:r>
              <a:rPr lang="en-US" sz="800" b="0" kern="1200" dirty="0">
                <a:solidFill>
                  <a:schemeClr val="tx1"/>
                </a:solidFill>
                <a:effectLst/>
                <a:latin typeface="+mn-lt"/>
                <a:ea typeface="+mn-ea"/>
                <a:cs typeface="+mn-cs"/>
              </a:rPr>
              <a:t>2 CBRN basics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a:t>
            </a:r>
            <a:r>
              <a:rPr lang="en-US" sz="800" b="0" kern="1200" dirty="0">
                <a:solidFill>
                  <a:schemeClr val="tx1"/>
                </a:solidFill>
                <a:effectLst/>
                <a:latin typeface="+mn-lt"/>
                <a:ea typeface="+mn-ea"/>
                <a:cs typeface="+mn-cs"/>
              </a:rPr>
              <a:t> </a:t>
            </a:r>
            <a:r>
              <a:rPr lang="en-US" sz="800" kern="1200" dirty="0">
                <a:solidFill>
                  <a:schemeClr val="tx1"/>
                </a:solidFill>
                <a:effectLst/>
                <a:latin typeface="+mn-lt"/>
                <a:ea typeface="+mn-ea"/>
                <a:cs typeface="+mn-cs"/>
              </a:rPr>
              <a:t>To recognize potential sources of CBRN agents, signs of dangerous goods, and improvised production facilities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2.3.1 Where can you find CBRN materials? (industry, health care, research facilities, etc.)</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Target audience: </a:t>
            </a:r>
            <a:r>
              <a:rPr lang="en-US" sz="800" b="0" kern="1200" dirty="0">
                <a:solidFill>
                  <a:schemeClr val="tx1"/>
                </a:solidFill>
                <a:effectLst/>
                <a:latin typeface="+mn-lt"/>
                <a:ea typeface="+mn-ea"/>
                <a:cs typeface="+mn-cs"/>
              </a:rPr>
              <a:t>Dispatch Officer, Fire Brigade, Police, Ambulance Services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t>Waste of illegal drug manufacturing</a:t>
            </a:r>
          </a:p>
          <a:p>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The trainees are able to form an idea what type of chemicals can be present on scene. </a:t>
            </a:r>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Explain that waste from illegal drug manufacturing are often mixtures of chemicals of unknown origin. This type of waste is often found dumped in nature or undisclosed facilities. </a:t>
            </a:r>
          </a:p>
          <a:p>
            <a:r>
              <a:rPr lang="en-US" sz="800" kern="1200" dirty="0">
                <a:solidFill>
                  <a:schemeClr val="tx1"/>
                </a:solidFill>
                <a:effectLst/>
                <a:latin typeface="+mn-lt"/>
                <a:ea typeface="+mn-ea"/>
                <a:cs typeface="+mn-cs"/>
              </a:rPr>
              <a:t>Explain that they are often of questionable quality and are often found in relatively low quantities in comparison to TICs in large industry. However, accessibility to these chemicals  is high. This type of waste is as detrimental to (human) health as their counterparts found in large industry.</a:t>
            </a: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dirty="0">
                <a:solidFill>
                  <a:schemeClr val="tx1"/>
                </a:solidFill>
                <a:effectLst/>
                <a:latin typeface="+mn-lt"/>
                <a:ea typeface="+mn-ea"/>
                <a:cs typeface="+mn-cs"/>
              </a:rPr>
              <a:t>Orange bottom pointing arrow:  lower quantity than in former slide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dirty="0">
                <a:solidFill>
                  <a:schemeClr val="tx1"/>
                </a:solidFill>
                <a:effectLst/>
                <a:latin typeface="+mn-lt"/>
                <a:ea typeface="+mn-ea"/>
                <a:cs typeface="+mn-cs"/>
              </a:rPr>
              <a:t>Red &amp; top pointing arrow:  high accessibility</a:t>
            </a: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a:t>
            </a:r>
          </a:p>
          <a:p>
            <a:r>
              <a:rPr lang="en-US" sz="800" b="1" kern="1200" dirty="0">
                <a:solidFill>
                  <a:schemeClr val="tx1"/>
                </a:solidFill>
                <a:effectLst/>
                <a:latin typeface="+mn-lt"/>
                <a:ea typeface="+mn-ea"/>
                <a:cs typeface="+mn-cs"/>
              </a:rPr>
              <a:t>Depicted illustration:</a:t>
            </a:r>
            <a:r>
              <a:rPr lang="en-US" sz="800" b="0" kern="1200" dirty="0">
                <a:solidFill>
                  <a:schemeClr val="tx1"/>
                </a:solidFill>
                <a:effectLst/>
                <a:latin typeface="+mn-lt"/>
                <a:ea typeface="+mn-ea"/>
                <a:cs typeface="+mn-cs"/>
              </a:rPr>
              <a:t> </a:t>
            </a:r>
          </a:p>
          <a:p>
            <a:r>
              <a:rPr lang="en-US" sz="800" b="0" kern="1200" dirty="0">
                <a:solidFill>
                  <a:schemeClr val="tx1"/>
                </a:solidFill>
                <a:effectLst/>
                <a:latin typeface="+mn-lt"/>
                <a:ea typeface="+mn-ea"/>
                <a:cs typeface="+mn-cs"/>
              </a:rPr>
              <a:t>Bucket, waste bin, </a:t>
            </a:r>
            <a:r>
              <a:rPr lang="en-US" sz="800" b="0" kern="1200" dirty="0" err="1">
                <a:solidFill>
                  <a:schemeClr val="tx1"/>
                </a:solidFill>
                <a:effectLst/>
                <a:latin typeface="+mn-lt"/>
                <a:ea typeface="+mn-ea"/>
                <a:cs typeface="+mn-cs"/>
              </a:rPr>
              <a:t>erlenmeyer</a:t>
            </a:r>
            <a:r>
              <a:rPr lang="en-US" sz="800" b="0" kern="1200" dirty="0">
                <a:solidFill>
                  <a:schemeClr val="tx1"/>
                </a:solidFill>
                <a:effectLst/>
                <a:latin typeface="+mn-lt"/>
                <a:ea typeface="+mn-ea"/>
                <a:cs typeface="+mn-cs"/>
              </a:rPr>
              <a:t> flask with arrow, hands with arrow. </a:t>
            </a: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 </a:t>
            </a:r>
          </a:p>
          <a:p>
            <a:r>
              <a:rPr lang="en-US" sz="800" b="0" kern="1200" dirty="0">
                <a:solidFill>
                  <a:schemeClr val="tx1"/>
                </a:solidFill>
                <a:effectLst/>
                <a:latin typeface="+mn-lt"/>
                <a:ea typeface="+mn-ea"/>
                <a:cs typeface="+mn-cs"/>
              </a:rPr>
              <a:t>Microsoft </a:t>
            </a:r>
            <a:r>
              <a:rPr lang="en-US" sz="800" b="0" kern="1200" dirty="0" err="1">
                <a:solidFill>
                  <a:schemeClr val="tx1"/>
                </a:solidFill>
                <a:effectLst/>
                <a:latin typeface="+mn-lt"/>
                <a:ea typeface="+mn-ea"/>
                <a:cs typeface="+mn-cs"/>
              </a:rPr>
              <a:t>powerpoint</a:t>
            </a:r>
            <a:r>
              <a:rPr lang="en-US" sz="800" b="0" kern="1200" dirty="0">
                <a:solidFill>
                  <a:schemeClr val="tx1"/>
                </a:solidFill>
                <a:effectLst/>
                <a:latin typeface="+mn-lt"/>
                <a:ea typeface="+mn-ea"/>
                <a:cs typeface="+mn-cs"/>
              </a:rPr>
              <a:t> icons</a:t>
            </a:r>
            <a:endParaRPr lang="nl-NL"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a:t>
            </a:r>
            <a:endParaRPr lang="en-US" sz="800" b="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320618191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Module: </a:t>
            </a:r>
            <a:r>
              <a:rPr lang="en-US" sz="800" b="0" kern="1200" dirty="0">
                <a:solidFill>
                  <a:schemeClr val="tx1"/>
                </a:solidFill>
                <a:effectLst/>
                <a:latin typeface="+mn-lt"/>
                <a:ea typeface="+mn-ea"/>
                <a:cs typeface="+mn-cs"/>
              </a:rPr>
              <a:t>2 CBRN basics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a:t>
            </a:r>
            <a:r>
              <a:rPr lang="en-US" sz="800" b="0" kern="1200" dirty="0">
                <a:solidFill>
                  <a:schemeClr val="tx1"/>
                </a:solidFill>
                <a:effectLst/>
                <a:latin typeface="+mn-lt"/>
                <a:ea typeface="+mn-ea"/>
                <a:cs typeface="+mn-cs"/>
              </a:rPr>
              <a:t> </a:t>
            </a:r>
            <a:r>
              <a:rPr lang="en-US" sz="800" kern="1200" dirty="0">
                <a:solidFill>
                  <a:schemeClr val="tx1"/>
                </a:solidFill>
                <a:effectLst/>
                <a:latin typeface="+mn-lt"/>
                <a:ea typeface="+mn-ea"/>
                <a:cs typeface="+mn-cs"/>
              </a:rPr>
              <a:t>To recognize potential sources of CBRN agents, signs of dangerous goods, and improvised production facilities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2.3.1 Where can you find CBRN materials? (industry, health care, research facilities, etc.)</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Target audience: </a:t>
            </a:r>
            <a:r>
              <a:rPr lang="en-US" sz="800" b="0" kern="1200" dirty="0">
                <a:solidFill>
                  <a:schemeClr val="tx1"/>
                </a:solidFill>
                <a:effectLst/>
                <a:latin typeface="+mn-lt"/>
                <a:ea typeface="+mn-ea"/>
                <a:cs typeface="+mn-cs"/>
              </a:rPr>
              <a:t>Dispatch Officer, Fire Brigade, Police, Ambulance Services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Biological agents in nature &amp; livestock</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b="1" dirty="0"/>
              <a:t>: </a:t>
            </a:r>
            <a:r>
              <a:rPr lang="en-US" sz="800" kern="1200" dirty="0">
                <a:solidFill>
                  <a:schemeClr val="tx1"/>
                </a:solidFill>
                <a:effectLst/>
                <a:latin typeface="+mn-lt"/>
                <a:ea typeface="+mn-ea"/>
                <a:cs typeface="+mn-cs"/>
              </a:rPr>
              <a:t>The trainees </a:t>
            </a:r>
            <a:r>
              <a:rPr lang="en-US" sz="800" dirty="0"/>
              <a:t>can </a:t>
            </a:r>
            <a:r>
              <a:rPr lang="en-US" sz="800" kern="1200" dirty="0">
                <a:solidFill>
                  <a:schemeClr val="tx1"/>
                </a:solidFill>
                <a:effectLst/>
                <a:latin typeface="+mn-lt"/>
                <a:ea typeface="+mn-ea"/>
                <a:cs typeface="+mn-cs"/>
              </a:rPr>
              <a:t>form an idea </a:t>
            </a:r>
            <a:r>
              <a:rPr lang="en-US" sz="800" dirty="0"/>
              <a:t>of </a:t>
            </a:r>
            <a:r>
              <a:rPr lang="en-US" sz="800" kern="1200" dirty="0">
                <a:solidFill>
                  <a:schemeClr val="tx1"/>
                </a:solidFill>
                <a:effectLst/>
                <a:latin typeface="+mn-lt"/>
                <a:ea typeface="+mn-ea"/>
                <a:cs typeface="+mn-cs"/>
              </a:rPr>
              <a:t>what type of Biological agent(s) can be present in nature and livestock. </a:t>
            </a:r>
          </a:p>
          <a:p>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a:t>
            </a:r>
          </a:p>
          <a:p>
            <a:r>
              <a:rPr lang="en-US" sz="800" kern="1200" dirty="0">
                <a:solidFill>
                  <a:schemeClr val="tx1"/>
                </a:solidFill>
                <a:effectLst/>
                <a:latin typeface="+mn-lt"/>
                <a:ea typeface="+mn-ea"/>
                <a:cs typeface="+mn-cs"/>
              </a:rPr>
              <a:t>Explain that pathogenic biological agents can be found </a:t>
            </a:r>
            <a:r>
              <a:rPr lang="en-US" sz="800" dirty="0"/>
              <a:t>at </a:t>
            </a:r>
            <a:r>
              <a:rPr lang="en-US" sz="800" kern="1200" dirty="0">
                <a:solidFill>
                  <a:schemeClr val="tx1"/>
                </a:solidFill>
                <a:effectLst/>
                <a:latin typeface="+mn-lt"/>
                <a:ea typeface="+mn-ea"/>
                <a:cs typeface="+mn-cs"/>
              </a:rPr>
              <a:t>various locations, however almost always in limited quantities. The lowest quantities are found in nature (</a:t>
            </a:r>
            <a:r>
              <a:rPr lang="en-US" sz="800" kern="1200" dirty="0" err="1">
                <a:solidFill>
                  <a:schemeClr val="tx1"/>
                </a:solidFill>
                <a:effectLst/>
                <a:latin typeface="+mn-lt"/>
                <a:ea typeface="+mn-ea"/>
                <a:cs typeface="+mn-cs"/>
              </a:rPr>
              <a:t>e.g</a:t>
            </a:r>
            <a:r>
              <a:rPr lang="en-US" sz="800" kern="1200" dirty="0">
                <a:solidFill>
                  <a:schemeClr val="tx1"/>
                </a:solidFill>
                <a:effectLst/>
                <a:latin typeface="+mn-lt"/>
                <a:ea typeface="+mn-ea"/>
                <a:cs typeface="+mn-cs"/>
              </a:rPr>
              <a:t> soil and surface waters), followed by Livestock (cattle, sheep, poultry). </a:t>
            </a:r>
          </a:p>
          <a:p>
            <a:r>
              <a:rPr lang="en-US" sz="800" kern="1200" dirty="0">
                <a:solidFill>
                  <a:schemeClr val="tx1"/>
                </a:solidFill>
                <a:effectLst/>
                <a:latin typeface="+mn-lt"/>
                <a:ea typeface="+mn-ea"/>
                <a:cs typeface="+mn-cs"/>
              </a:rPr>
              <a:t>Discuss with the trainees about possible locations in their own country (rural areas). Can they produce some examples? Still, using this material as a source to manufacture bioweapons needs much effort, sophisticated equipment, and knowledge. </a:t>
            </a: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dirty="0">
                <a:solidFill>
                  <a:schemeClr val="tx1"/>
                </a:solidFill>
                <a:effectLst/>
                <a:latin typeface="+mn-lt"/>
                <a:ea typeface="+mn-ea"/>
                <a:cs typeface="+mn-cs"/>
              </a:rPr>
              <a:t>Red &amp; bottom pointing arrow:  low quantity &amp; low accessibility</a:t>
            </a: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b="1" dirty="0"/>
              <a:t>:</a:t>
            </a:r>
            <a:r>
              <a:rPr lang="en-US" sz="800" i="0" kern="1200" dirty="0">
                <a:solidFill>
                  <a:schemeClr val="tx1"/>
                </a:solidFill>
                <a:effectLst/>
                <a:latin typeface="+mn-lt"/>
                <a:ea typeface="+mn-ea"/>
                <a:cs typeface="+mn-cs"/>
              </a:rPr>
              <a:t>  </a:t>
            </a:r>
          </a:p>
          <a:p>
            <a:r>
              <a:rPr lang="en-US" sz="800" b="1" kern="1200" dirty="0">
                <a:solidFill>
                  <a:schemeClr val="tx1"/>
                </a:solidFill>
                <a:effectLst/>
                <a:latin typeface="+mn-lt"/>
                <a:ea typeface="+mn-ea"/>
                <a:cs typeface="+mn-cs"/>
              </a:rPr>
              <a:t>Depicted illustration:</a:t>
            </a:r>
            <a:r>
              <a:rPr lang="en-US" sz="800" b="0" kern="1200" dirty="0">
                <a:solidFill>
                  <a:schemeClr val="tx1"/>
                </a:solidFill>
                <a:effectLst/>
                <a:latin typeface="+mn-lt"/>
                <a:ea typeface="+mn-ea"/>
                <a:cs typeface="+mn-cs"/>
              </a:rPr>
              <a:t> </a:t>
            </a:r>
          </a:p>
          <a:p>
            <a:r>
              <a:rPr lang="en-US" sz="800" b="0" kern="1200" dirty="0">
                <a:solidFill>
                  <a:schemeClr val="tx1"/>
                </a:solidFill>
                <a:effectLst/>
                <a:latin typeface="+mn-lt"/>
                <a:ea typeface="+mn-ea"/>
                <a:cs typeface="+mn-cs"/>
              </a:rPr>
              <a:t>Landscape, ocean, cow, sheep, </a:t>
            </a:r>
            <a:r>
              <a:rPr lang="en-US" sz="800" b="0" kern="1200" dirty="0" err="1">
                <a:solidFill>
                  <a:schemeClr val="tx1"/>
                </a:solidFill>
                <a:effectLst/>
                <a:latin typeface="+mn-lt"/>
                <a:ea typeface="+mn-ea"/>
                <a:cs typeface="+mn-cs"/>
              </a:rPr>
              <a:t>erlenmeyer</a:t>
            </a:r>
            <a:r>
              <a:rPr lang="en-US" sz="800" b="0" kern="1200" dirty="0">
                <a:solidFill>
                  <a:schemeClr val="tx1"/>
                </a:solidFill>
                <a:effectLst/>
                <a:latin typeface="+mn-lt"/>
                <a:ea typeface="+mn-ea"/>
                <a:cs typeface="+mn-cs"/>
              </a:rPr>
              <a:t> flask with arrow, hands with arrow. </a:t>
            </a: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 </a:t>
            </a:r>
          </a:p>
          <a:p>
            <a:r>
              <a:rPr lang="en-US" sz="800" b="0" kern="1200" dirty="0">
                <a:solidFill>
                  <a:schemeClr val="tx1"/>
                </a:solidFill>
                <a:effectLst/>
                <a:latin typeface="+mn-lt"/>
                <a:ea typeface="+mn-ea"/>
                <a:cs typeface="+mn-cs"/>
              </a:rPr>
              <a:t>Microsoft </a:t>
            </a:r>
            <a:r>
              <a:rPr lang="en-US" sz="800" b="0" kern="1200" dirty="0" err="1">
                <a:solidFill>
                  <a:schemeClr val="tx1"/>
                </a:solidFill>
                <a:effectLst/>
                <a:latin typeface="+mn-lt"/>
                <a:ea typeface="+mn-ea"/>
                <a:cs typeface="+mn-cs"/>
              </a:rPr>
              <a:t>powerpoint</a:t>
            </a:r>
            <a:r>
              <a:rPr lang="en-US" sz="800" b="0" kern="1200" dirty="0">
                <a:solidFill>
                  <a:schemeClr val="tx1"/>
                </a:solidFill>
                <a:effectLst/>
                <a:latin typeface="+mn-lt"/>
                <a:ea typeface="+mn-ea"/>
                <a:cs typeface="+mn-cs"/>
              </a:rPr>
              <a:t> icons</a:t>
            </a:r>
            <a:endParaRPr lang="nl-NL"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a:t>
            </a:r>
            <a:endParaRPr lang="en-US" sz="800" b="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207126238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Module: </a:t>
            </a:r>
            <a:r>
              <a:rPr lang="en-US" sz="800" b="0" kern="1200" dirty="0">
                <a:solidFill>
                  <a:schemeClr val="tx1"/>
                </a:solidFill>
                <a:effectLst/>
                <a:latin typeface="+mn-lt"/>
                <a:ea typeface="+mn-ea"/>
                <a:cs typeface="+mn-cs"/>
              </a:rPr>
              <a:t>2 CBRN basics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a:t>
            </a:r>
            <a:r>
              <a:rPr lang="en-US" sz="800" b="0" kern="1200" dirty="0">
                <a:solidFill>
                  <a:schemeClr val="tx1"/>
                </a:solidFill>
                <a:effectLst/>
                <a:latin typeface="+mn-lt"/>
                <a:ea typeface="+mn-ea"/>
                <a:cs typeface="+mn-cs"/>
              </a:rPr>
              <a:t> </a:t>
            </a:r>
            <a:r>
              <a:rPr lang="en-US" sz="800" kern="1200" dirty="0">
                <a:solidFill>
                  <a:schemeClr val="tx1"/>
                </a:solidFill>
                <a:effectLst/>
                <a:latin typeface="+mn-lt"/>
                <a:ea typeface="+mn-ea"/>
                <a:cs typeface="+mn-cs"/>
              </a:rPr>
              <a:t>To recognize potential sources of CBRN agents, signs of dangerous goods, and improvised production facilities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2.3.1 Where can you find CBRN materials? (industry, health care, research facilities, etc.)</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Target audience: </a:t>
            </a:r>
            <a:r>
              <a:rPr lang="en-US" sz="800" b="0" kern="1200" dirty="0">
                <a:solidFill>
                  <a:schemeClr val="tx1"/>
                </a:solidFill>
                <a:effectLst/>
                <a:latin typeface="+mn-lt"/>
                <a:ea typeface="+mn-ea"/>
                <a:cs typeface="+mn-cs"/>
              </a:rPr>
              <a:t>Dispatch Officer, Fire Brigade, Police, Ambulance Services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Biological agents – laboratories &amp; hospitals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b="1" dirty="0"/>
              <a:t>:</a:t>
            </a:r>
            <a:r>
              <a:rPr lang="en-US" sz="800" kern="1200" dirty="0">
                <a:solidFill>
                  <a:schemeClr val="tx1"/>
                </a:solidFill>
                <a:effectLst/>
                <a:latin typeface="+mn-lt"/>
                <a:ea typeface="+mn-ea"/>
                <a:cs typeface="+mn-cs"/>
              </a:rPr>
              <a:t> The trainees </a:t>
            </a:r>
            <a:r>
              <a:rPr lang="en-US" sz="800" dirty="0"/>
              <a:t>can </a:t>
            </a:r>
            <a:r>
              <a:rPr lang="en-US" sz="800" kern="1200" dirty="0">
                <a:solidFill>
                  <a:schemeClr val="tx1"/>
                </a:solidFill>
                <a:effectLst/>
                <a:latin typeface="+mn-lt"/>
                <a:ea typeface="+mn-ea"/>
                <a:cs typeface="+mn-cs"/>
              </a:rPr>
              <a:t>form an idea </a:t>
            </a:r>
            <a:r>
              <a:rPr lang="en-US" sz="800" dirty="0"/>
              <a:t>of </a:t>
            </a:r>
            <a:r>
              <a:rPr lang="en-US" sz="800" kern="1200" dirty="0">
                <a:solidFill>
                  <a:schemeClr val="tx1"/>
                </a:solidFill>
                <a:effectLst/>
                <a:latin typeface="+mn-lt"/>
                <a:ea typeface="+mn-ea"/>
                <a:cs typeface="+mn-cs"/>
              </a:rPr>
              <a:t>what type of Biological agent(s) can be present in laboratories and hospitals.  </a:t>
            </a:r>
          </a:p>
          <a:p>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a:t>
            </a:r>
          </a:p>
          <a:p>
            <a:r>
              <a:rPr lang="en-US" sz="800" kern="1200" dirty="0">
                <a:solidFill>
                  <a:schemeClr val="tx1"/>
                </a:solidFill>
                <a:effectLst/>
                <a:latin typeface="+mn-lt"/>
                <a:ea typeface="+mn-ea"/>
                <a:cs typeface="+mn-cs"/>
              </a:rPr>
              <a:t>Explain that pathogenic biological agents are present in higher quality and quantity in hospitals and research laboratories. Discuss with the trainees about possible locations in their country</a:t>
            </a:r>
            <a:r>
              <a:rPr lang="en-US" sz="800" dirty="0"/>
              <a:t>. </a:t>
            </a:r>
            <a:r>
              <a:rPr lang="en-US" sz="800" kern="1200" dirty="0">
                <a:solidFill>
                  <a:schemeClr val="tx1"/>
                </a:solidFill>
                <a:effectLst/>
                <a:latin typeface="+mn-lt"/>
                <a:ea typeface="+mn-ea"/>
                <a:cs typeface="+mn-cs"/>
              </a:rPr>
              <a:t>Can they produce some examples? Still, using this material as a source to manufacture bioweapons needs much effort, sophisticated equipment, and knowledge. Explain that facilities handling highly pathogenic micro-organisms need to have measures in place to restrict access to and reduce potential misuse of these pathogens. Explain that there are other sources of biological agents, for instance the food industry</a:t>
            </a:r>
            <a:r>
              <a:rPr lang="en-US" sz="800" dirty="0"/>
              <a:t>(fermenters). </a:t>
            </a:r>
            <a:r>
              <a:rPr lang="en-US" sz="800" kern="1200" dirty="0">
                <a:solidFill>
                  <a:schemeClr val="tx1"/>
                </a:solidFill>
                <a:effectLst/>
                <a:latin typeface="+mn-lt"/>
                <a:ea typeface="+mn-ea"/>
                <a:cs typeface="+mn-cs"/>
              </a:rPr>
              <a:t>However, although biological materials are present in high quantity and quality, they are very often not pathogenic.</a:t>
            </a: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dirty="0">
                <a:solidFill>
                  <a:schemeClr val="tx1"/>
                </a:solidFill>
                <a:effectLst/>
                <a:latin typeface="+mn-lt"/>
                <a:ea typeface="+mn-ea"/>
                <a:cs typeface="+mn-cs"/>
              </a:rPr>
              <a:t>Orange &amp; top pointing arrow:  higher quantity &amp; higher accessibility than in former slide</a:t>
            </a:r>
            <a:r>
              <a:rPr lang="en-US" sz="800" dirty="0"/>
              <a:t>.</a:t>
            </a:r>
            <a:endParaRPr lang="en-US" sz="800" b="0" kern="1200" dirty="0">
              <a:solidFill>
                <a:schemeClr val="tx1"/>
              </a:solidFill>
              <a:effectLst/>
              <a:latin typeface="+mn-lt"/>
              <a:ea typeface="+mn-ea"/>
              <a:cs typeface="+mn-cs"/>
            </a:endParaRP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b="1" dirty="0"/>
              <a:t>:</a:t>
            </a:r>
            <a:r>
              <a:rPr lang="en-US" sz="800" i="0" kern="1200" dirty="0">
                <a:solidFill>
                  <a:schemeClr val="tx1"/>
                </a:solidFill>
                <a:effectLst/>
                <a:latin typeface="+mn-lt"/>
                <a:ea typeface="+mn-ea"/>
                <a:cs typeface="+mn-cs"/>
              </a:rPr>
              <a:t>  </a:t>
            </a:r>
          </a:p>
          <a:p>
            <a:r>
              <a:rPr lang="en-US" sz="800" b="1" kern="1200" dirty="0">
                <a:solidFill>
                  <a:schemeClr val="tx1"/>
                </a:solidFill>
                <a:effectLst/>
                <a:latin typeface="+mn-lt"/>
                <a:ea typeface="+mn-ea"/>
                <a:cs typeface="+mn-cs"/>
              </a:rPr>
              <a:t>Depicted illustration:</a:t>
            </a:r>
            <a:r>
              <a:rPr lang="en-US" sz="800" b="0" kern="1200" dirty="0">
                <a:solidFill>
                  <a:schemeClr val="tx1"/>
                </a:solidFill>
                <a:effectLst/>
                <a:latin typeface="+mn-lt"/>
                <a:ea typeface="+mn-ea"/>
                <a:cs typeface="+mn-cs"/>
              </a:rPr>
              <a:t> </a:t>
            </a:r>
          </a:p>
          <a:p>
            <a:r>
              <a:rPr lang="en-US" sz="800" b="0" kern="1200" dirty="0">
                <a:solidFill>
                  <a:schemeClr val="tx1"/>
                </a:solidFill>
                <a:effectLst/>
                <a:latin typeface="+mn-lt"/>
                <a:ea typeface="+mn-ea"/>
                <a:cs typeface="+mn-cs"/>
              </a:rPr>
              <a:t>Test tubes, cross, </a:t>
            </a:r>
            <a:r>
              <a:rPr lang="en-US" sz="800" b="0" kern="1200" dirty="0" err="1">
                <a:solidFill>
                  <a:schemeClr val="tx1"/>
                </a:solidFill>
                <a:effectLst/>
                <a:latin typeface="+mn-lt"/>
                <a:ea typeface="+mn-ea"/>
                <a:cs typeface="+mn-cs"/>
              </a:rPr>
              <a:t>erlenmeyer</a:t>
            </a:r>
            <a:r>
              <a:rPr lang="en-US" sz="800" b="0" kern="1200" dirty="0">
                <a:solidFill>
                  <a:schemeClr val="tx1"/>
                </a:solidFill>
                <a:effectLst/>
                <a:latin typeface="+mn-lt"/>
                <a:ea typeface="+mn-ea"/>
                <a:cs typeface="+mn-cs"/>
              </a:rPr>
              <a:t> flask with arrow, hands with arrow. </a:t>
            </a: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 </a:t>
            </a:r>
          </a:p>
          <a:p>
            <a:r>
              <a:rPr lang="en-US" sz="800" b="0" kern="1200" dirty="0">
                <a:solidFill>
                  <a:schemeClr val="tx1"/>
                </a:solidFill>
                <a:effectLst/>
                <a:latin typeface="+mn-lt"/>
                <a:ea typeface="+mn-ea"/>
                <a:cs typeface="+mn-cs"/>
              </a:rPr>
              <a:t>Microsoft </a:t>
            </a:r>
            <a:r>
              <a:rPr lang="en-US" sz="800" b="0" kern="1200" dirty="0" err="1">
                <a:solidFill>
                  <a:schemeClr val="tx1"/>
                </a:solidFill>
                <a:effectLst/>
                <a:latin typeface="+mn-lt"/>
                <a:ea typeface="+mn-ea"/>
                <a:cs typeface="+mn-cs"/>
              </a:rPr>
              <a:t>powerpoint</a:t>
            </a:r>
            <a:r>
              <a:rPr lang="en-US" sz="800" b="0" kern="1200" dirty="0">
                <a:solidFill>
                  <a:schemeClr val="tx1"/>
                </a:solidFill>
                <a:effectLst/>
                <a:latin typeface="+mn-lt"/>
                <a:ea typeface="+mn-ea"/>
                <a:cs typeface="+mn-cs"/>
              </a:rPr>
              <a:t> icons</a:t>
            </a:r>
            <a:endParaRPr lang="nl-NL"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a:t>
            </a:r>
            <a:endParaRPr lang="en-US" sz="800" b="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383784745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Module: </a:t>
            </a:r>
            <a:r>
              <a:rPr lang="en-US" sz="800" b="0" kern="1200" dirty="0">
                <a:solidFill>
                  <a:schemeClr val="tx1"/>
                </a:solidFill>
                <a:effectLst/>
                <a:latin typeface="+mn-lt"/>
                <a:ea typeface="+mn-ea"/>
                <a:cs typeface="+mn-cs"/>
              </a:rPr>
              <a:t>2 CBRN basics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a:t>
            </a:r>
            <a:r>
              <a:rPr lang="en-US" sz="800" b="0" kern="1200" dirty="0">
                <a:solidFill>
                  <a:schemeClr val="tx1"/>
                </a:solidFill>
                <a:effectLst/>
                <a:latin typeface="+mn-lt"/>
                <a:ea typeface="+mn-ea"/>
                <a:cs typeface="+mn-cs"/>
              </a:rPr>
              <a:t> </a:t>
            </a:r>
            <a:r>
              <a:rPr lang="en-US" sz="800" kern="1200" dirty="0">
                <a:solidFill>
                  <a:schemeClr val="tx1"/>
                </a:solidFill>
                <a:effectLst/>
                <a:latin typeface="+mn-lt"/>
                <a:ea typeface="+mn-ea"/>
                <a:cs typeface="+mn-cs"/>
              </a:rPr>
              <a:t>To recognize potential sources of CBRN agents, signs of dangerous goods, and improvised production facilities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2.3.1 Where can you find CBRN materials? (industry, health care, research facilities, etc.)</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Target audience: </a:t>
            </a:r>
            <a:r>
              <a:rPr lang="en-US" sz="800" b="0" kern="1200" dirty="0">
                <a:solidFill>
                  <a:schemeClr val="tx1"/>
                </a:solidFill>
                <a:effectLst/>
                <a:latin typeface="+mn-lt"/>
                <a:ea typeface="+mn-ea"/>
                <a:cs typeface="+mn-cs"/>
              </a:rPr>
              <a:t>Dispatch Officer, Fire Brigade, Police, Ambulance Services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Radiological materials, background</a:t>
            </a:r>
            <a:endParaRPr lang="nl-NL" sz="800" b="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b="1" dirty="0"/>
              <a:t>: </a:t>
            </a:r>
            <a:r>
              <a:rPr lang="en-US" sz="800" kern="1200" dirty="0">
                <a:solidFill>
                  <a:schemeClr val="tx1"/>
                </a:solidFill>
                <a:effectLst/>
                <a:latin typeface="+mn-lt"/>
                <a:ea typeface="+mn-ea"/>
                <a:cs typeface="+mn-cs"/>
              </a:rPr>
              <a:t>The trainees learn that people are constantly exposed to radiation</a:t>
            </a:r>
            <a:r>
              <a:rPr lang="en-US" sz="800" dirty="0"/>
              <a:t>.</a:t>
            </a:r>
            <a:endParaRPr lang="en-US" sz="80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a:t>
            </a:r>
          </a:p>
          <a:p>
            <a:r>
              <a:rPr lang="en-US" sz="800" b="0" i="0" kern="1200" dirty="0">
                <a:solidFill>
                  <a:schemeClr val="tx1"/>
                </a:solidFill>
                <a:effectLst/>
                <a:latin typeface="+mn-lt"/>
                <a:ea typeface="+mn-ea"/>
                <a:cs typeface="+mn-cs"/>
              </a:rPr>
              <a:t>Explain first that average exposure of humans to ionizing radiation has a background from </a:t>
            </a:r>
          </a:p>
          <a:p>
            <a:pPr marL="171450" indent="-171450">
              <a:buFont typeface="Arial" panose="020B0604020202020204" pitchFamily="34" charset="0"/>
              <a:buChar char="•"/>
            </a:pPr>
            <a:r>
              <a:rPr lang="en-US" sz="800" b="0" i="0" kern="1200" dirty="0">
                <a:solidFill>
                  <a:schemeClr val="tx1"/>
                </a:solidFill>
                <a:effectLst/>
                <a:latin typeface="+mn-lt"/>
                <a:ea typeface="+mn-ea"/>
                <a:cs typeface="+mn-cs"/>
              </a:rPr>
              <a:t>natural occurring sources in soil (exhalation of Radon and Thoron), rocks, food, cosmic radiation,</a:t>
            </a:r>
          </a:p>
          <a:p>
            <a:pPr marL="171450" indent="-171450">
              <a:buFont typeface="Arial" panose="020B0604020202020204" pitchFamily="34" charset="0"/>
              <a:buChar char="•"/>
            </a:pPr>
            <a:r>
              <a:rPr lang="en-US" sz="800" b="0" i="0" kern="1200" dirty="0">
                <a:solidFill>
                  <a:schemeClr val="tx1"/>
                </a:solidFill>
                <a:effectLst/>
                <a:latin typeface="+mn-lt"/>
                <a:ea typeface="+mn-ea"/>
                <a:cs typeface="+mn-cs"/>
              </a:rPr>
              <a:t>from medical diagnostics</a:t>
            </a:r>
          </a:p>
          <a:p>
            <a:r>
              <a:rPr lang="en-US" sz="800" b="0" i="0" kern="1200" dirty="0">
                <a:solidFill>
                  <a:schemeClr val="tx1"/>
                </a:solidFill>
                <a:effectLst/>
                <a:latin typeface="+mn-lt"/>
                <a:ea typeface="+mn-ea"/>
                <a:cs typeface="+mn-cs"/>
              </a:rPr>
              <a:t>Medical diagnostics is a major part of the total exposure.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i="0" kern="1200" dirty="0">
                <a:solidFill>
                  <a:schemeClr val="tx1"/>
                </a:solidFill>
                <a:effectLst/>
                <a:latin typeface="+mn-lt"/>
                <a:ea typeface="+mn-ea"/>
                <a:cs typeface="+mn-cs"/>
              </a:rPr>
              <a:t>The total background exposure (2 - 5 mSv per year) depends on the local environment, housing and the level of medical care, and therefor may differ from country to country</a:t>
            </a:r>
          </a:p>
          <a:p>
            <a:r>
              <a:rPr lang="en-US" sz="800" b="0" i="0" kern="1200" dirty="0">
                <a:solidFill>
                  <a:schemeClr val="tx1"/>
                </a:solidFill>
                <a:effectLst/>
                <a:latin typeface="+mn-lt"/>
                <a:ea typeface="+mn-ea"/>
                <a:cs typeface="+mn-cs"/>
              </a:rPr>
              <a:t>In an airplane at 10km height the shielding of cosmic radiation by air is diminished considerably.</a:t>
            </a:r>
          </a:p>
          <a:p>
            <a:r>
              <a:rPr lang="en-US" sz="800" b="0" i="0" kern="1200" dirty="0">
                <a:solidFill>
                  <a:schemeClr val="tx1"/>
                </a:solidFill>
                <a:effectLst/>
                <a:latin typeface="+mn-lt"/>
                <a:ea typeface="+mn-ea"/>
                <a:cs typeface="+mn-cs"/>
              </a:rPr>
              <a:t>All minerals, food and raw materials contain radionuclides of natural origin. They were formed before the formation of the Sun and the Earth. </a:t>
            </a:r>
            <a:r>
              <a:rPr lang="en-US" sz="800" b="0" i="0" u="none" strike="noStrike" kern="1200" dirty="0">
                <a:solidFill>
                  <a:schemeClr val="tx1"/>
                </a:solidFill>
                <a:effectLst/>
                <a:latin typeface="+mn-lt"/>
                <a:ea typeface="+mn-ea"/>
                <a:cs typeface="+mn-cs"/>
              </a:rPr>
              <a:t>For most human activities involving minerals and raw materials, the levels of exposure to these radionuclides are not significantly greater than normal background levels and are not of concern for radiation protection</a:t>
            </a:r>
            <a:r>
              <a:rPr lang="en-US" sz="800" dirty="0"/>
              <a:t>.</a:t>
            </a:r>
            <a:endParaRPr lang="en-US" sz="800" b="0" i="0" kern="1200" dirty="0">
              <a:solidFill>
                <a:schemeClr val="tx1"/>
              </a:solidFill>
              <a:effectLst/>
              <a:latin typeface="+mn-lt"/>
              <a:ea typeface="+mn-ea"/>
              <a:cs typeface="+mn-cs"/>
            </a:endParaRPr>
          </a:p>
          <a:p>
            <a:r>
              <a:rPr lang="en-US" sz="800" b="0" i="0" kern="1200" dirty="0">
                <a:solidFill>
                  <a:schemeClr val="tx1"/>
                </a:solidFill>
                <a:effectLst/>
                <a:latin typeface="+mn-lt"/>
                <a:ea typeface="+mn-ea"/>
                <a:cs typeface="+mn-cs"/>
              </a:rPr>
              <a:t>A radiological worker (e.g. at a powerplant or in a hospital) is allowed to receive a yearly dose in the order of a five to a tenfold of the yearly natural background.</a:t>
            </a: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b="1" dirty="0"/>
              <a:t>:</a:t>
            </a:r>
            <a:r>
              <a:rPr lang="en-US" sz="800" i="0" kern="1200" dirty="0">
                <a:solidFill>
                  <a:schemeClr val="tx1"/>
                </a:solidFill>
                <a:effectLst/>
                <a:latin typeface="+mn-lt"/>
                <a:ea typeface="+mn-ea"/>
                <a:cs typeface="+mn-cs"/>
              </a:rPr>
              <a:t>  </a:t>
            </a:r>
          </a:p>
          <a:p>
            <a:r>
              <a:rPr lang="en-US" sz="800" b="1" kern="1200" dirty="0">
                <a:solidFill>
                  <a:schemeClr val="tx1"/>
                </a:solidFill>
                <a:effectLst/>
                <a:latin typeface="+mn-lt"/>
                <a:ea typeface="+mn-ea"/>
                <a:cs typeface="+mn-cs"/>
              </a:rPr>
              <a:t>Depicted illustration:</a:t>
            </a:r>
            <a:r>
              <a:rPr lang="en-US" sz="800" b="0" kern="1200" dirty="0">
                <a:solidFill>
                  <a:schemeClr val="tx1"/>
                </a:solidFill>
                <a:effectLst/>
                <a:latin typeface="+mn-lt"/>
                <a:ea typeface="+mn-ea"/>
                <a:cs typeface="+mn-cs"/>
              </a:rPr>
              <a:t> </a:t>
            </a:r>
          </a:p>
          <a:p>
            <a:r>
              <a:rPr lang="en-US" sz="800" b="0" kern="1200" dirty="0">
                <a:solidFill>
                  <a:schemeClr val="tx1"/>
                </a:solidFill>
                <a:effectLst/>
                <a:latin typeface="+mn-lt"/>
                <a:ea typeface="+mn-ea"/>
                <a:cs typeface="+mn-cs"/>
              </a:rPr>
              <a:t>Sources of background radiation</a:t>
            </a: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dirty="0">
                <a:solidFill>
                  <a:schemeClr val="tx1"/>
                </a:solidFill>
                <a:effectLst/>
                <a:latin typeface="+mn-lt"/>
                <a:ea typeface="+mn-ea"/>
                <a:cs typeface="+mn-cs"/>
              </a:rPr>
              <a:t>RIVM-VLH</a:t>
            </a:r>
          </a:p>
          <a:p>
            <a:r>
              <a:rPr lang="en-US" sz="800" b="1" kern="1200" dirty="0">
                <a:solidFill>
                  <a:schemeClr val="tx1"/>
                </a:solidFill>
                <a:effectLst/>
                <a:latin typeface="+mn-lt"/>
                <a:ea typeface="+mn-ea"/>
                <a:cs typeface="+mn-cs"/>
              </a:rPr>
              <a:t>Text source &amp; IP:</a:t>
            </a:r>
            <a:endParaRPr lang="en-US" sz="800" b="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267497404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el Slide 1">
    <p:spTree>
      <p:nvGrpSpPr>
        <p:cNvPr id="1" name=""/>
        <p:cNvGrpSpPr/>
        <p:nvPr/>
      </p:nvGrpSpPr>
      <p:grpSpPr>
        <a:xfrm>
          <a:off x="0" y="0"/>
          <a:ext cx="0" cy="0"/>
          <a:chOff x="0" y="0"/>
          <a:chExt cx="0" cy="0"/>
        </a:xfrm>
      </p:grpSpPr>
      <p:sp>
        <p:nvSpPr>
          <p:cNvPr id="17" name="Tijdelijke aanduiding voor tekst 16">
            <a:extLst>
              <a:ext uri="{FF2B5EF4-FFF2-40B4-BE49-F238E27FC236}">
                <a16:creationId xmlns:a16="http://schemas.microsoft.com/office/drawing/2014/main" id="{84146CB0-6BC6-4934-BF0B-44A468D39617}"/>
              </a:ext>
            </a:extLst>
          </p:cNvPr>
          <p:cNvSpPr>
            <a:spLocks noGrp="1"/>
          </p:cNvSpPr>
          <p:nvPr>
            <p:ph type="body" sz="quarter" idx="12"/>
          </p:nvPr>
        </p:nvSpPr>
        <p:spPr>
          <a:xfrm>
            <a:off x="590550" y="5139525"/>
            <a:ext cx="10953749" cy="556425"/>
          </a:xfrm>
          <a:prstGeom prst="rect">
            <a:avLst/>
          </a:prstGeom>
        </p:spPr>
        <p:txBody>
          <a:bodyPr lIns="0" tIns="0" rIns="0" bIns="0" anchor="b" anchorCtr="0">
            <a:noAutofit/>
          </a:bodyPr>
          <a:lstStyle>
            <a:lvl1pPr marL="0" indent="0" algn="ctr">
              <a:buFontTx/>
              <a:buNone/>
              <a:defRPr sz="2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endParaRPr lang="en-BE" dirty="0"/>
          </a:p>
        </p:txBody>
      </p:sp>
      <p:sp>
        <p:nvSpPr>
          <p:cNvPr id="2687" name="Title Placeholder 1"/>
          <p:cNvSpPr>
            <a:spLocks noGrp="1"/>
          </p:cNvSpPr>
          <p:nvPr>
            <p:ph type="title"/>
          </p:nvPr>
        </p:nvSpPr>
        <p:spPr>
          <a:xfrm>
            <a:off x="590550" y="3948020"/>
            <a:ext cx="10953749" cy="909730"/>
          </a:xfrm>
          <a:prstGeom prst="rect">
            <a:avLst/>
          </a:prstGeom>
        </p:spPr>
        <p:txBody>
          <a:bodyPr vert="horz" lIns="91440" tIns="45720" rIns="91440" bIns="45720" rtlCol="0" anchor="t">
            <a:normAutofit/>
          </a:bodyPr>
          <a:lstStyle>
            <a:lvl1pPr algn="ctr">
              <a:defRPr sz="6000">
                <a:solidFill>
                  <a:schemeClr val="accent1"/>
                </a:solidFill>
              </a:defRPr>
            </a:lvl1pPr>
          </a:lstStyle>
          <a:p>
            <a:r>
              <a:rPr lang="en-US"/>
              <a:t>Click to edit Master title style</a:t>
            </a:r>
          </a:p>
        </p:txBody>
      </p:sp>
      <p:pic>
        <p:nvPicPr>
          <p:cNvPr id="7" name="Picture 6"/>
          <p:cNvPicPr>
            <a:picLocks noChangeAspect="1"/>
          </p:cNvPicPr>
          <p:nvPr userDrawn="1"/>
        </p:nvPicPr>
        <p:blipFill>
          <a:blip r:embed="rId2"/>
          <a:stretch>
            <a:fillRect/>
          </a:stretch>
        </p:blipFill>
        <p:spPr>
          <a:xfrm>
            <a:off x="4945060" y="1179353"/>
            <a:ext cx="2301880" cy="2486892"/>
          </a:xfrm>
          <a:prstGeom prst="rect">
            <a:avLst/>
          </a:prstGeom>
        </p:spPr>
      </p:pic>
    </p:spTree>
    <p:extLst>
      <p:ext uri="{BB962C8B-B14F-4D97-AF65-F5344CB8AC3E}">
        <p14:creationId xmlns:p14="http://schemas.microsoft.com/office/powerpoint/2010/main" val="409508143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Graphic Slide 2">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8EDE2AA-5EC7-4E82-852A-FE7B050223C2}"/>
              </a:ext>
            </a:extLst>
          </p:cNvPr>
          <p:cNvSpPr>
            <a:spLocks noGrp="1"/>
          </p:cNvSpPr>
          <p:nvPr>
            <p:ph type="title"/>
          </p:nvPr>
        </p:nvSpPr>
        <p:spPr>
          <a:xfrm>
            <a:off x="766763" y="800099"/>
            <a:ext cx="5329237" cy="558801"/>
          </a:xfrm>
          <a:prstGeom prst="rect">
            <a:avLst/>
          </a:prstGeom>
        </p:spPr>
        <p:txBody>
          <a:bodyPr lIns="0" tIns="0" rIns="0" bIns="0">
            <a:noAutofit/>
          </a:bodyPr>
          <a:lstStyle>
            <a:lvl1pPr>
              <a:defRPr sz="4400"/>
            </a:lvl1pPr>
          </a:lstStyle>
          <a:p>
            <a:endParaRPr lang="en-BE" dirty="0"/>
          </a:p>
        </p:txBody>
      </p:sp>
      <p:sp>
        <p:nvSpPr>
          <p:cNvPr id="8" name="Tijdelijke aanduiding voor grafiek 7">
            <a:extLst>
              <a:ext uri="{FF2B5EF4-FFF2-40B4-BE49-F238E27FC236}">
                <a16:creationId xmlns:a16="http://schemas.microsoft.com/office/drawing/2014/main" id="{785BDB02-0669-46C1-BC18-4B6915F659E2}"/>
              </a:ext>
            </a:extLst>
          </p:cNvPr>
          <p:cNvSpPr>
            <a:spLocks noGrp="1"/>
          </p:cNvSpPr>
          <p:nvPr>
            <p:ph type="chart" sz="quarter" idx="15"/>
          </p:nvPr>
        </p:nvSpPr>
        <p:spPr>
          <a:xfrm>
            <a:off x="6553200" y="800101"/>
            <a:ext cx="4872038" cy="5257800"/>
          </a:xfrm>
          <a:prstGeom prst="rect">
            <a:avLst/>
          </a:prstGeom>
        </p:spPr>
        <p:txBody>
          <a:bodyPr>
            <a:normAutofit/>
          </a:bodyPr>
          <a:lstStyle>
            <a:lvl1pPr marL="0" indent="0" algn="ctr">
              <a:buFontTx/>
              <a:buNone/>
              <a:defRPr sz="1800" b="0"/>
            </a:lvl1pPr>
          </a:lstStyle>
          <a:p>
            <a:endParaRPr lang="en-BE" dirty="0"/>
          </a:p>
        </p:txBody>
      </p:sp>
      <p:sp>
        <p:nvSpPr>
          <p:cNvPr id="5" name="Text Placeholder 4"/>
          <p:cNvSpPr>
            <a:spLocks noGrp="1"/>
          </p:cNvSpPr>
          <p:nvPr>
            <p:ph type="body" sz="quarter" idx="16" hasCustomPrompt="1"/>
          </p:nvPr>
        </p:nvSpPr>
        <p:spPr>
          <a:xfrm>
            <a:off x="766762" y="1469037"/>
            <a:ext cx="5329237" cy="4588864"/>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11"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
        <p:nvSpPr>
          <p:cNvPr id="3" name="Footer Placeholder 2"/>
          <p:cNvSpPr>
            <a:spLocks noGrp="1"/>
          </p:cNvSpPr>
          <p:nvPr>
            <p:ph type="ftr" sz="quarter" idx="17"/>
          </p:nvPr>
        </p:nvSpPr>
        <p:spPr/>
        <p:txBody>
          <a:bodyPr/>
          <a:lstStyle/>
          <a:p>
            <a:r>
              <a:rPr lang="en-US"/>
              <a:t>MELODY #2.3.1 Where can you find CBRN materials?</a:t>
            </a:r>
          </a:p>
        </p:txBody>
      </p:sp>
    </p:spTree>
    <p:extLst>
      <p:ext uri="{BB962C8B-B14F-4D97-AF65-F5344CB8AC3E}">
        <p14:creationId xmlns:p14="http://schemas.microsoft.com/office/powerpoint/2010/main" val="112962363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guide id="2" pos="4128">
          <p15:clr>
            <a:srgbClr val="FBAE40"/>
          </p15:clr>
        </p15:guide>
        <p15:guide id="3" pos="3552">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amp; Picture 1">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8EDE2AA-5EC7-4E82-852A-FE7B050223C2}"/>
              </a:ext>
            </a:extLst>
          </p:cNvPr>
          <p:cNvSpPr>
            <a:spLocks noGrp="1"/>
          </p:cNvSpPr>
          <p:nvPr>
            <p:ph type="title"/>
          </p:nvPr>
        </p:nvSpPr>
        <p:spPr>
          <a:xfrm>
            <a:off x="766764" y="800100"/>
            <a:ext cx="5983288" cy="838200"/>
          </a:xfrm>
          <a:prstGeom prst="rect">
            <a:avLst/>
          </a:prstGeom>
        </p:spPr>
        <p:txBody>
          <a:bodyPr lIns="0" tIns="0" rIns="0" bIns="0">
            <a:normAutofit/>
          </a:bodyPr>
          <a:lstStyle>
            <a:lvl1pPr>
              <a:defRPr sz="4400"/>
            </a:lvl1pPr>
          </a:lstStyle>
          <a:p>
            <a:endParaRPr lang="en-BE" dirty="0"/>
          </a:p>
        </p:txBody>
      </p:sp>
      <p:sp>
        <p:nvSpPr>
          <p:cNvPr id="8" name="Tijdelijke aanduiding voor afbeelding 7">
            <a:extLst>
              <a:ext uri="{FF2B5EF4-FFF2-40B4-BE49-F238E27FC236}">
                <a16:creationId xmlns:a16="http://schemas.microsoft.com/office/drawing/2014/main" id="{DA1F5B52-3085-476E-BB6D-6FEB75BDE4A8}"/>
              </a:ext>
            </a:extLst>
          </p:cNvPr>
          <p:cNvSpPr>
            <a:spLocks noGrp="1"/>
          </p:cNvSpPr>
          <p:nvPr>
            <p:ph type="pic" sz="quarter" idx="11"/>
          </p:nvPr>
        </p:nvSpPr>
        <p:spPr>
          <a:xfrm>
            <a:off x="7000875" y="0"/>
            <a:ext cx="5191125" cy="6858000"/>
          </a:xfrm>
          <a:prstGeom prst="rect">
            <a:avLst/>
          </a:prstGeom>
        </p:spPr>
        <p:txBody>
          <a:bodyPr anchor="ctr" anchorCtr="0"/>
          <a:lstStyle>
            <a:lvl1pPr marL="0" indent="0" algn="ctr">
              <a:buFontTx/>
              <a:buNone/>
              <a:defRPr/>
            </a:lvl1pPr>
          </a:lstStyle>
          <a:p>
            <a:endParaRPr lang="en-BE" dirty="0"/>
          </a:p>
        </p:txBody>
      </p:sp>
      <p:sp>
        <p:nvSpPr>
          <p:cNvPr id="11" name="Text Placeholder 10"/>
          <p:cNvSpPr>
            <a:spLocks noGrp="1"/>
          </p:cNvSpPr>
          <p:nvPr>
            <p:ph type="body" sz="quarter" idx="13" hasCustomPrompt="1"/>
          </p:nvPr>
        </p:nvSpPr>
        <p:spPr>
          <a:xfrm>
            <a:off x="766763" y="1731364"/>
            <a:ext cx="6010275" cy="4326536"/>
          </a:xfrm>
        </p:spPr>
        <p:txBody>
          <a:bodyPr/>
          <a:lstStyle>
            <a:lvl1pPr marL="355600" indent="-355600">
              <a:defRPr/>
            </a:lvl1pPr>
            <a:lvl2pPr marL="622300" indent="-266700">
              <a:defRPr/>
            </a:lvl2pPr>
            <a:lvl3pPr marL="990600" indent="-266700">
              <a:defRPr/>
            </a:lvl3pPr>
            <a:lvl4pPr marL="1524000" indent="-266700">
              <a:defRPr/>
            </a:lvl4pPr>
            <a:lvl5pPr marL="1968500" indent="-355600">
              <a:defRPr/>
            </a:lvl5p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6"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
        <p:nvSpPr>
          <p:cNvPr id="3" name="Footer Placeholder 2"/>
          <p:cNvSpPr>
            <a:spLocks noGrp="1"/>
          </p:cNvSpPr>
          <p:nvPr>
            <p:ph type="ftr" sz="quarter" idx="14"/>
          </p:nvPr>
        </p:nvSpPr>
        <p:spPr/>
        <p:txBody>
          <a:bodyPr/>
          <a:lstStyle/>
          <a:p>
            <a:r>
              <a:rPr lang="en-US"/>
              <a:t>MELODY #2.3.1 Where can you find CBRN materials?</a:t>
            </a:r>
          </a:p>
        </p:txBody>
      </p:sp>
    </p:spTree>
    <p:extLst>
      <p:ext uri="{BB962C8B-B14F-4D97-AF65-F5344CB8AC3E}">
        <p14:creationId xmlns:p14="http://schemas.microsoft.com/office/powerpoint/2010/main" val="204633995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Quote 1">
    <p:spTree>
      <p:nvGrpSpPr>
        <p:cNvPr id="1" name=""/>
        <p:cNvGrpSpPr/>
        <p:nvPr/>
      </p:nvGrpSpPr>
      <p:grpSpPr>
        <a:xfrm>
          <a:off x="0" y="0"/>
          <a:ext cx="0" cy="0"/>
          <a:chOff x="0" y="0"/>
          <a:chExt cx="0" cy="0"/>
        </a:xfrm>
      </p:grpSpPr>
      <p:sp>
        <p:nvSpPr>
          <p:cNvPr id="9" name="Tijdelijke aanduiding voor tekst 8">
            <a:extLst>
              <a:ext uri="{FF2B5EF4-FFF2-40B4-BE49-F238E27FC236}">
                <a16:creationId xmlns:a16="http://schemas.microsoft.com/office/drawing/2014/main" id="{7F4BDD94-FB2C-4502-A2BB-86CAD3E59940}"/>
              </a:ext>
            </a:extLst>
          </p:cNvPr>
          <p:cNvSpPr>
            <a:spLocks noGrp="1"/>
          </p:cNvSpPr>
          <p:nvPr>
            <p:ph type="body" sz="quarter" idx="11" hasCustomPrompt="1"/>
          </p:nvPr>
        </p:nvSpPr>
        <p:spPr>
          <a:xfrm>
            <a:off x="766763" y="2324100"/>
            <a:ext cx="10658474" cy="2197100"/>
          </a:xfrm>
          <a:prstGeom prst="rect">
            <a:avLst/>
          </a:prstGeom>
        </p:spPr>
        <p:txBody>
          <a:bodyPr lIns="1371600" tIns="0" rIns="1371600" bIns="0" anchor="ctr" anchorCtr="0">
            <a:noAutofit/>
          </a:bodyPr>
          <a:lstStyle>
            <a:lvl1pPr marL="0" indent="0" algn="ctr">
              <a:spcBef>
                <a:spcPts val="600"/>
              </a:spcBef>
              <a:buFontTx/>
              <a:buNone/>
              <a:defRPr sz="4400">
                <a:solidFill>
                  <a:schemeClr val="accent1"/>
                </a:solidFill>
                <a:latin typeface="FranklinGotTExtCon" pitchFamily="2" charset="0"/>
                <a:cs typeface="Segoe UI Semibold" panose="020B0702040204020203" pitchFamily="34" charset="0"/>
              </a:defRPr>
            </a:lvl1pPr>
          </a:lstStyle>
          <a:p>
            <a:pPr lvl="0"/>
            <a:r>
              <a:rPr lang="nl-NL"/>
              <a:t>Click to add a quote</a:t>
            </a:r>
            <a:endParaRPr lang="nl-NL" dirty="0"/>
          </a:p>
        </p:txBody>
      </p:sp>
      <p:sp>
        <p:nvSpPr>
          <p:cNvPr id="11" name="Tijdelijke aanduiding voor tekst 10">
            <a:extLst>
              <a:ext uri="{FF2B5EF4-FFF2-40B4-BE49-F238E27FC236}">
                <a16:creationId xmlns:a16="http://schemas.microsoft.com/office/drawing/2014/main" id="{0BF1D710-5F93-4654-8D54-CD40B1D335E1}"/>
              </a:ext>
            </a:extLst>
          </p:cNvPr>
          <p:cNvSpPr>
            <a:spLocks noGrp="1"/>
          </p:cNvSpPr>
          <p:nvPr>
            <p:ph type="body" sz="quarter" idx="12" hasCustomPrompt="1"/>
          </p:nvPr>
        </p:nvSpPr>
        <p:spPr>
          <a:xfrm>
            <a:off x="766763" y="4768439"/>
            <a:ext cx="10658474" cy="881063"/>
          </a:xfrm>
          <a:prstGeom prst="rect">
            <a:avLst/>
          </a:prstGeom>
        </p:spPr>
        <p:txBody>
          <a:bodyPr lIns="1828800" tIns="0" rIns="1828800" bIns="0">
            <a:normAutofit/>
          </a:bodyPr>
          <a:lstStyle>
            <a:lvl1pPr marL="0" indent="0" algn="ctr">
              <a:buFontTx/>
              <a:buNone/>
              <a:defRPr sz="2000" b="0" baseline="0">
                <a:solidFill>
                  <a:schemeClr val="accent3"/>
                </a:solidFill>
                <a:latin typeface="Segoe UI Semibold" panose="020B0702040204020203" pitchFamily="34" charset="0"/>
                <a:cs typeface="Segoe UI Semibold" panose="020B0702040204020203" pitchFamily="34" charset="0"/>
              </a:defRPr>
            </a:lvl1pPr>
          </a:lstStyle>
          <a:p>
            <a:pPr lvl="0"/>
            <a:r>
              <a:rPr lang="nl-BE"/>
              <a:t>Click to add a name</a:t>
            </a:r>
            <a:endParaRPr lang="en-BE" dirty="0"/>
          </a:p>
        </p:txBody>
      </p:sp>
      <p:sp>
        <p:nvSpPr>
          <p:cNvPr id="208"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
        <p:nvSpPr>
          <p:cNvPr id="2" name="Footer Placeholder 1"/>
          <p:cNvSpPr>
            <a:spLocks noGrp="1"/>
          </p:cNvSpPr>
          <p:nvPr>
            <p:ph type="ftr" sz="quarter" idx="13"/>
          </p:nvPr>
        </p:nvSpPr>
        <p:spPr/>
        <p:txBody>
          <a:bodyPr/>
          <a:lstStyle/>
          <a:p>
            <a:r>
              <a:rPr lang="en-US"/>
              <a:t>MELODY #2.3.1 Where can you find CBRN materials?</a:t>
            </a:r>
          </a:p>
        </p:txBody>
      </p:sp>
    </p:spTree>
    <p:extLst>
      <p:ext uri="{BB962C8B-B14F-4D97-AF65-F5344CB8AC3E}">
        <p14:creationId xmlns:p14="http://schemas.microsoft.com/office/powerpoint/2010/main" val="428641053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4 pictures with info">
    <p:spTree>
      <p:nvGrpSpPr>
        <p:cNvPr id="1" name=""/>
        <p:cNvGrpSpPr/>
        <p:nvPr/>
      </p:nvGrpSpPr>
      <p:grpSpPr>
        <a:xfrm>
          <a:off x="0" y="0"/>
          <a:ext cx="0" cy="0"/>
          <a:chOff x="0" y="0"/>
          <a:chExt cx="0" cy="0"/>
        </a:xfrm>
      </p:grpSpPr>
      <p:sp>
        <p:nvSpPr>
          <p:cNvPr id="81" name="Rectangle 80"/>
          <p:cNvSpPr/>
          <p:nvPr/>
        </p:nvSpPr>
        <p:spPr>
          <a:xfrm>
            <a:off x="3485781" y="800100"/>
            <a:ext cx="2574956" cy="52578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773727" y="800100"/>
            <a:ext cx="2574956" cy="5257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1" name="Rectangle 90"/>
          <p:cNvSpPr/>
          <p:nvPr/>
        </p:nvSpPr>
        <p:spPr>
          <a:xfrm>
            <a:off x="6181893" y="800100"/>
            <a:ext cx="2574956" cy="52578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FranklinGotTExtCon" pitchFamily="2" charset="0"/>
            </a:endParaRPr>
          </a:p>
        </p:txBody>
      </p:sp>
      <p:sp>
        <p:nvSpPr>
          <p:cNvPr id="96" name="Picture Placeholder 94"/>
          <p:cNvSpPr>
            <a:spLocks noGrp="1"/>
          </p:cNvSpPr>
          <p:nvPr>
            <p:ph type="pic" sz="quarter" idx="10"/>
          </p:nvPr>
        </p:nvSpPr>
        <p:spPr>
          <a:xfrm>
            <a:off x="856548" y="1897062"/>
            <a:ext cx="2405005" cy="3063875"/>
          </a:xfrm>
        </p:spPr>
        <p:txBody>
          <a:bodyPr anchor="ctr"/>
          <a:lstStyle>
            <a:lvl1pPr marL="88900" indent="0" algn="ctr">
              <a:buNone/>
              <a:defRPr>
                <a:solidFill>
                  <a:schemeClr val="bg1"/>
                </a:solidFill>
              </a:defRPr>
            </a:lvl1pPr>
          </a:lstStyle>
          <a:p>
            <a:r>
              <a:rPr lang="en-US"/>
              <a:t>Click icon to add picture</a:t>
            </a:r>
          </a:p>
        </p:txBody>
      </p:sp>
      <p:sp>
        <p:nvSpPr>
          <p:cNvPr id="99" name="Text Placeholder 97"/>
          <p:cNvSpPr>
            <a:spLocks noGrp="1"/>
          </p:cNvSpPr>
          <p:nvPr>
            <p:ph type="body" sz="quarter" idx="11"/>
          </p:nvPr>
        </p:nvSpPr>
        <p:spPr>
          <a:xfrm>
            <a:off x="856548" y="982663"/>
            <a:ext cx="2405005" cy="712787"/>
          </a:xfrm>
        </p:spPr>
        <p:txBody>
          <a:bodyPr>
            <a:noAutofit/>
          </a:bodyPr>
          <a:lstStyle>
            <a:lvl1pPr marL="0" indent="0" algn="ctr" defTabSz="914400" rtl="0" eaLnBrk="1" latinLnBrk="0" hangingPunct="1">
              <a:lnSpc>
                <a:spcPct val="100000"/>
              </a:lnSpc>
              <a:spcBef>
                <a:spcPct val="0"/>
              </a:spcBef>
              <a:buNone/>
              <a:defRPr lang="en-US" sz="1900" b="0" kern="1200" smtClean="0">
                <a:solidFill>
                  <a:schemeClr val="bg1"/>
                </a:solidFill>
                <a:latin typeface="FranklinGotTExtCon" pitchFamily="2" charset="0"/>
                <a:ea typeface="+mj-ea"/>
                <a:cs typeface="+mj-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101" name="Text Placeholder 97"/>
          <p:cNvSpPr>
            <a:spLocks noGrp="1"/>
          </p:cNvSpPr>
          <p:nvPr>
            <p:ph type="body" sz="quarter" idx="12"/>
          </p:nvPr>
        </p:nvSpPr>
        <p:spPr>
          <a:xfrm>
            <a:off x="856548" y="5162550"/>
            <a:ext cx="2405005" cy="817426"/>
          </a:xfrm>
        </p:spPr>
        <p:txBody>
          <a:bodyPr anchor="b">
            <a:noAutofit/>
          </a:bodyPr>
          <a:lstStyle>
            <a:lvl1pPr marL="0" indent="0" algn="ctr" defTabSz="914400" rtl="0" eaLnBrk="1" latinLnBrk="0" hangingPunct="1">
              <a:lnSpc>
                <a:spcPct val="100000"/>
              </a:lnSpc>
              <a:spcBef>
                <a:spcPct val="0"/>
              </a:spcBef>
              <a:buNone/>
              <a:defRPr lang="en-US" sz="1300" kern="1200">
                <a:solidFill>
                  <a:schemeClr val="bg1"/>
                </a:solidFill>
                <a:latin typeface="FranklinGotTExtCon" pitchFamily="2" charset="0"/>
                <a:ea typeface="+mn-ea"/>
                <a:cs typeface="+mn-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102" name="Picture Placeholder 94"/>
          <p:cNvSpPr>
            <a:spLocks noGrp="1"/>
          </p:cNvSpPr>
          <p:nvPr>
            <p:ph type="pic" sz="quarter" idx="13"/>
          </p:nvPr>
        </p:nvSpPr>
        <p:spPr>
          <a:xfrm>
            <a:off x="3568107" y="1897062"/>
            <a:ext cx="2405005" cy="3063875"/>
          </a:xfrm>
        </p:spPr>
        <p:txBody>
          <a:bodyPr anchor="ctr"/>
          <a:lstStyle>
            <a:lvl1pPr marL="88900" indent="0" algn="ctr">
              <a:buNone/>
              <a:defRPr>
                <a:solidFill>
                  <a:schemeClr val="bg1"/>
                </a:solidFill>
              </a:defRPr>
            </a:lvl1pPr>
          </a:lstStyle>
          <a:p>
            <a:r>
              <a:rPr lang="en-US"/>
              <a:t>Click icon to add picture</a:t>
            </a:r>
          </a:p>
        </p:txBody>
      </p:sp>
      <p:sp>
        <p:nvSpPr>
          <p:cNvPr id="103" name="Text Placeholder 97"/>
          <p:cNvSpPr>
            <a:spLocks noGrp="1"/>
          </p:cNvSpPr>
          <p:nvPr>
            <p:ph type="body" sz="quarter" idx="14"/>
          </p:nvPr>
        </p:nvSpPr>
        <p:spPr>
          <a:xfrm>
            <a:off x="3568107" y="982663"/>
            <a:ext cx="2405005" cy="712787"/>
          </a:xfrm>
        </p:spPr>
        <p:txBody>
          <a:bodyPr>
            <a:noAutofit/>
          </a:bodyPr>
          <a:lstStyle>
            <a:lvl1pPr marL="0" indent="0" algn="ctr" defTabSz="914400" rtl="0" eaLnBrk="1" latinLnBrk="0" hangingPunct="1">
              <a:lnSpc>
                <a:spcPct val="100000"/>
              </a:lnSpc>
              <a:spcBef>
                <a:spcPct val="0"/>
              </a:spcBef>
              <a:buNone/>
              <a:defRPr lang="en-US" sz="1900" b="0" kern="1200" smtClean="0">
                <a:solidFill>
                  <a:schemeClr val="bg1"/>
                </a:solidFill>
                <a:latin typeface="FranklinGotTExtCon" pitchFamily="2" charset="0"/>
                <a:ea typeface="+mj-ea"/>
                <a:cs typeface="+mj-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104" name="Text Placeholder 97"/>
          <p:cNvSpPr>
            <a:spLocks noGrp="1"/>
          </p:cNvSpPr>
          <p:nvPr>
            <p:ph type="body" sz="quarter" idx="15"/>
          </p:nvPr>
        </p:nvSpPr>
        <p:spPr>
          <a:xfrm>
            <a:off x="3568107" y="5162550"/>
            <a:ext cx="2405005" cy="817426"/>
          </a:xfrm>
        </p:spPr>
        <p:txBody>
          <a:bodyPr anchor="b">
            <a:noAutofit/>
          </a:bodyPr>
          <a:lstStyle>
            <a:lvl1pPr marL="0" indent="0" algn="ctr" defTabSz="914400" rtl="0" eaLnBrk="1" latinLnBrk="0" hangingPunct="1">
              <a:lnSpc>
                <a:spcPct val="100000"/>
              </a:lnSpc>
              <a:spcBef>
                <a:spcPct val="0"/>
              </a:spcBef>
              <a:buNone/>
              <a:defRPr lang="en-US" sz="1300" kern="1200">
                <a:solidFill>
                  <a:schemeClr val="bg1"/>
                </a:solidFill>
                <a:latin typeface="FranklinGotTExtCon" pitchFamily="2" charset="0"/>
                <a:ea typeface="+mn-ea"/>
                <a:cs typeface="+mn-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105" name="Picture Placeholder 94"/>
          <p:cNvSpPr>
            <a:spLocks noGrp="1"/>
          </p:cNvSpPr>
          <p:nvPr>
            <p:ph type="pic" sz="quarter" idx="16"/>
          </p:nvPr>
        </p:nvSpPr>
        <p:spPr>
          <a:xfrm>
            <a:off x="6261673" y="1897062"/>
            <a:ext cx="2405005" cy="3063875"/>
          </a:xfrm>
        </p:spPr>
        <p:txBody>
          <a:bodyPr anchor="ctr"/>
          <a:lstStyle>
            <a:lvl1pPr marL="88900" indent="0" algn="ctr">
              <a:buNone/>
              <a:defRPr>
                <a:solidFill>
                  <a:schemeClr val="bg1"/>
                </a:solidFill>
              </a:defRPr>
            </a:lvl1pPr>
          </a:lstStyle>
          <a:p>
            <a:r>
              <a:rPr lang="en-US"/>
              <a:t>Click icon to add picture</a:t>
            </a:r>
          </a:p>
        </p:txBody>
      </p:sp>
      <p:sp>
        <p:nvSpPr>
          <p:cNvPr id="106" name="Text Placeholder 97"/>
          <p:cNvSpPr>
            <a:spLocks noGrp="1"/>
          </p:cNvSpPr>
          <p:nvPr>
            <p:ph type="body" sz="quarter" idx="17"/>
          </p:nvPr>
        </p:nvSpPr>
        <p:spPr>
          <a:xfrm>
            <a:off x="6269168" y="982663"/>
            <a:ext cx="2405005" cy="712787"/>
          </a:xfrm>
        </p:spPr>
        <p:txBody>
          <a:bodyPr>
            <a:noAutofit/>
          </a:bodyPr>
          <a:lstStyle>
            <a:lvl1pPr marL="0" indent="0" algn="ctr" defTabSz="914400" rtl="0" eaLnBrk="1" latinLnBrk="0" hangingPunct="1">
              <a:lnSpc>
                <a:spcPct val="100000"/>
              </a:lnSpc>
              <a:spcBef>
                <a:spcPct val="0"/>
              </a:spcBef>
              <a:buNone/>
              <a:defRPr lang="en-US" sz="1900" b="0" kern="1200" smtClean="0">
                <a:solidFill>
                  <a:schemeClr val="bg1"/>
                </a:solidFill>
                <a:latin typeface="FranklinGotTExtCon" pitchFamily="2" charset="0"/>
                <a:ea typeface="+mj-ea"/>
                <a:cs typeface="+mj-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107" name="Text Placeholder 97"/>
          <p:cNvSpPr>
            <a:spLocks noGrp="1"/>
          </p:cNvSpPr>
          <p:nvPr>
            <p:ph type="body" sz="quarter" idx="18"/>
          </p:nvPr>
        </p:nvSpPr>
        <p:spPr>
          <a:xfrm>
            <a:off x="6269168" y="5162550"/>
            <a:ext cx="2405005" cy="817426"/>
          </a:xfrm>
        </p:spPr>
        <p:txBody>
          <a:bodyPr anchor="b">
            <a:noAutofit/>
          </a:bodyPr>
          <a:lstStyle>
            <a:lvl1pPr marL="0" indent="0" algn="ctr" defTabSz="914400" rtl="0" eaLnBrk="1" latinLnBrk="0" hangingPunct="1">
              <a:lnSpc>
                <a:spcPct val="100000"/>
              </a:lnSpc>
              <a:spcBef>
                <a:spcPct val="0"/>
              </a:spcBef>
              <a:buNone/>
              <a:defRPr lang="en-US" sz="1300" kern="1200">
                <a:solidFill>
                  <a:schemeClr val="bg1"/>
                </a:solidFill>
                <a:latin typeface="FranklinGotTExtCon" pitchFamily="2" charset="0"/>
                <a:ea typeface="+mn-ea"/>
                <a:cs typeface="+mn-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92" name="Rectangle 91"/>
          <p:cNvSpPr/>
          <p:nvPr userDrawn="1"/>
        </p:nvSpPr>
        <p:spPr>
          <a:xfrm>
            <a:off x="8874897" y="800100"/>
            <a:ext cx="2574956" cy="52578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3" name="Picture Placeholder 94"/>
          <p:cNvSpPr>
            <a:spLocks noGrp="1"/>
          </p:cNvSpPr>
          <p:nvPr>
            <p:ph type="pic" sz="quarter" idx="19"/>
          </p:nvPr>
        </p:nvSpPr>
        <p:spPr>
          <a:xfrm>
            <a:off x="8954677" y="1897062"/>
            <a:ext cx="2405005" cy="3063875"/>
          </a:xfrm>
        </p:spPr>
        <p:txBody>
          <a:bodyPr anchor="ctr"/>
          <a:lstStyle>
            <a:lvl1pPr marL="88900" indent="0" algn="ctr">
              <a:buNone/>
              <a:defRPr>
                <a:solidFill>
                  <a:schemeClr val="bg1"/>
                </a:solidFill>
              </a:defRPr>
            </a:lvl1pPr>
          </a:lstStyle>
          <a:p>
            <a:r>
              <a:rPr lang="en-US"/>
              <a:t>Click icon to add picture</a:t>
            </a:r>
          </a:p>
        </p:txBody>
      </p:sp>
      <p:sp>
        <p:nvSpPr>
          <p:cNvPr id="94" name="Text Placeholder 97"/>
          <p:cNvSpPr>
            <a:spLocks noGrp="1"/>
          </p:cNvSpPr>
          <p:nvPr>
            <p:ph type="body" sz="quarter" idx="20"/>
          </p:nvPr>
        </p:nvSpPr>
        <p:spPr>
          <a:xfrm>
            <a:off x="8962172" y="982663"/>
            <a:ext cx="2405005" cy="712787"/>
          </a:xfrm>
        </p:spPr>
        <p:txBody>
          <a:bodyPr>
            <a:noAutofit/>
          </a:bodyPr>
          <a:lstStyle>
            <a:lvl1pPr marL="0" indent="0" algn="ctr" defTabSz="914400" rtl="0" eaLnBrk="1" latinLnBrk="0" hangingPunct="1">
              <a:lnSpc>
                <a:spcPct val="100000"/>
              </a:lnSpc>
              <a:spcBef>
                <a:spcPct val="0"/>
              </a:spcBef>
              <a:buNone/>
              <a:defRPr lang="en-US" sz="1900" b="0" kern="1200" smtClean="0">
                <a:solidFill>
                  <a:schemeClr val="bg1"/>
                </a:solidFill>
                <a:latin typeface="FranklinGotTExtCon" pitchFamily="2" charset="0"/>
                <a:ea typeface="+mj-ea"/>
                <a:cs typeface="+mj-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95" name="Text Placeholder 97"/>
          <p:cNvSpPr>
            <a:spLocks noGrp="1"/>
          </p:cNvSpPr>
          <p:nvPr>
            <p:ph type="body" sz="quarter" idx="21"/>
          </p:nvPr>
        </p:nvSpPr>
        <p:spPr>
          <a:xfrm>
            <a:off x="8962172" y="5162550"/>
            <a:ext cx="2405005" cy="817426"/>
          </a:xfrm>
        </p:spPr>
        <p:txBody>
          <a:bodyPr anchor="b">
            <a:noAutofit/>
          </a:bodyPr>
          <a:lstStyle>
            <a:lvl1pPr marL="0" indent="0" algn="ctr" defTabSz="914400" rtl="0" eaLnBrk="1" latinLnBrk="0" hangingPunct="1">
              <a:lnSpc>
                <a:spcPct val="100000"/>
              </a:lnSpc>
              <a:spcBef>
                <a:spcPct val="0"/>
              </a:spcBef>
              <a:buNone/>
              <a:defRPr lang="en-US" sz="1300" kern="1200">
                <a:solidFill>
                  <a:schemeClr val="bg1"/>
                </a:solidFill>
                <a:latin typeface="FranklinGotTExtCon" pitchFamily="2" charset="0"/>
                <a:ea typeface="+mn-ea"/>
                <a:cs typeface="+mn-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2" name="Footer Placeholder 1"/>
          <p:cNvSpPr>
            <a:spLocks noGrp="1"/>
          </p:cNvSpPr>
          <p:nvPr>
            <p:ph type="ftr" sz="quarter" idx="22"/>
          </p:nvPr>
        </p:nvSpPr>
        <p:spPr/>
        <p:txBody>
          <a:bodyPr/>
          <a:lstStyle/>
          <a:p>
            <a:r>
              <a:rPr lang="en-US"/>
              <a:t>MELODY #2.3.1 Where can you find CBRN materials?</a:t>
            </a:r>
          </a:p>
        </p:txBody>
      </p:sp>
      <p:sp>
        <p:nvSpPr>
          <p:cNvPr id="3" name="Slide Number Placeholder 2"/>
          <p:cNvSpPr>
            <a:spLocks noGrp="1"/>
          </p:cNvSpPr>
          <p:nvPr>
            <p:ph type="sldNum" sz="quarter" idx="23"/>
          </p:nvPr>
        </p:nvSpPr>
        <p:spPr/>
        <p:txBody>
          <a:bodyPr/>
          <a:lstStyle/>
          <a:p>
            <a:fld id="{A814E660-BF25-4843-B2A0-93C6E2B6253B}" type="slidenum">
              <a:rPr lang="en-BE" smtClean="0"/>
              <a:pPr/>
              <a:t>‹#›</a:t>
            </a:fld>
            <a:endParaRPr lang="en-BE" dirty="0"/>
          </a:p>
        </p:txBody>
      </p:sp>
    </p:spTree>
    <p:extLst>
      <p:ext uri="{BB962C8B-B14F-4D97-AF65-F5344CB8AC3E}">
        <p14:creationId xmlns:p14="http://schemas.microsoft.com/office/powerpoint/2010/main" val="78493105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Picture with info 2">
    <p:spTree>
      <p:nvGrpSpPr>
        <p:cNvPr id="1" name=""/>
        <p:cNvGrpSpPr/>
        <p:nvPr/>
      </p:nvGrpSpPr>
      <p:grpSpPr>
        <a:xfrm>
          <a:off x="0" y="0"/>
          <a:ext cx="0" cy="0"/>
          <a:chOff x="0" y="0"/>
          <a:chExt cx="0" cy="0"/>
        </a:xfrm>
      </p:grpSpPr>
      <p:sp>
        <p:nvSpPr>
          <p:cNvPr id="15"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12" hasCustomPrompt="1"/>
          </p:nvPr>
        </p:nvSpPr>
        <p:spPr>
          <a:xfrm>
            <a:off x="0" y="0"/>
            <a:ext cx="12192000" cy="68580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&gt;&gt;&gt;&gt;&gt;&gt;&gt;&gt;&gt; Click to add picture &gt;</a:t>
            </a:r>
            <a:endParaRPr lang="en-BE" dirty="0"/>
          </a:p>
        </p:txBody>
      </p:sp>
      <p:sp>
        <p:nvSpPr>
          <p:cNvPr id="9" name="Tijdelijke aanduiding voor tekst 25">
            <a:extLst>
              <a:ext uri="{FF2B5EF4-FFF2-40B4-BE49-F238E27FC236}">
                <a16:creationId xmlns:a16="http://schemas.microsoft.com/office/drawing/2014/main" id="{6A895D29-FC6A-432A-8385-E2F1D027CD96}"/>
              </a:ext>
            </a:extLst>
          </p:cNvPr>
          <p:cNvSpPr>
            <a:spLocks noGrp="1" noChangeAspect="1"/>
          </p:cNvSpPr>
          <p:nvPr>
            <p:ph type="body" sz="quarter" idx="13" hasCustomPrompt="1"/>
          </p:nvPr>
        </p:nvSpPr>
        <p:spPr>
          <a:xfrm flipH="1">
            <a:off x="7620000" y="1333500"/>
            <a:ext cx="3327400" cy="4343400"/>
          </a:xfrm>
          <a:prstGeom prst="rect">
            <a:avLst/>
          </a:prstGeom>
          <a:blipFill dpi="0" rotWithShape="1">
            <a:blip r:embed="rId2"/>
            <a:srcRect/>
            <a:stretch>
              <a:fillRect/>
            </a:stretch>
          </a:blipFill>
        </p:spPr>
        <p:txBody>
          <a:bodyPr lIns="1005840" tIns="2194560" rIns="182880" bIns="1188720"/>
          <a:lstStyle>
            <a:lvl1pPr marL="0" indent="0">
              <a:buFontTx/>
              <a:buNone/>
              <a:defRPr sz="2400" b="1">
                <a:solidFill>
                  <a:schemeClr val="bg1"/>
                </a:solidFill>
                <a:latin typeface="+mj-lt"/>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BE"/>
              <a:t> </a:t>
            </a:r>
            <a:endParaRPr lang="en-BE" dirty="0"/>
          </a:p>
        </p:txBody>
      </p:sp>
      <p:sp>
        <p:nvSpPr>
          <p:cNvPr id="253" name="Titel 1">
            <a:extLst>
              <a:ext uri="{FF2B5EF4-FFF2-40B4-BE49-F238E27FC236}">
                <a16:creationId xmlns:a16="http://schemas.microsoft.com/office/drawing/2014/main" id="{F8EDE2AA-5EC7-4E82-852A-FE7B050223C2}"/>
              </a:ext>
            </a:extLst>
          </p:cNvPr>
          <p:cNvSpPr>
            <a:spLocks noGrp="1"/>
          </p:cNvSpPr>
          <p:nvPr>
            <p:ph type="title"/>
          </p:nvPr>
        </p:nvSpPr>
        <p:spPr>
          <a:xfrm>
            <a:off x="7780020" y="1479973"/>
            <a:ext cx="2992891" cy="1357231"/>
          </a:xfrm>
          <a:prstGeom prst="rect">
            <a:avLst/>
          </a:prstGeom>
        </p:spPr>
        <p:txBody>
          <a:bodyPr lIns="0" tIns="0" rIns="0" bIns="0">
            <a:noAutofit/>
          </a:bodyPr>
          <a:lstStyle>
            <a:lvl1pPr>
              <a:defRPr lang="en-BE" sz="4800" b="0" kern="1200" dirty="0">
                <a:solidFill>
                  <a:schemeClr val="bg1"/>
                </a:solidFill>
                <a:latin typeface="FranklinGotTExtCon" pitchFamily="2" charset="0"/>
                <a:ea typeface="+mn-ea"/>
                <a:cs typeface="+mn-cs"/>
              </a:defRPr>
            </a:lvl1pPr>
          </a:lstStyle>
          <a:p>
            <a:r>
              <a:rPr lang="en-US"/>
              <a:t>Click to edit Master title style</a:t>
            </a:r>
            <a:endParaRPr lang="en-BE" dirty="0"/>
          </a:p>
        </p:txBody>
      </p:sp>
      <p:sp>
        <p:nvSpPr>
          <p:cNvPr id="254" name="Tijdelijke aanduiding voor tekst 3">
            <a:extLst>
              <a:ext uri="{FF2B5EF4-FFF2-40B4-BE49-F238E27FC236}">
                <a16:creationId xmlns:a16="http://schemas.microsoft.com/office/drawing/2014/main" id="{C77A671E-B4FD-4971-A22F-87DB01A11F14}"/>
              </a:ext>
            </a:extLst>
          </p:cNvPr>
          <p:cNvSpPr>
            <a:spLocks noGrp="1"/>
          </p:cNvSpPr>
          <p:nvPr>
            <p:ph type="body" sz="quarter" idx="14"/>
          </p:nvPr>
        </p:nvSpPr>
        <p:spPr>
          <a:xfrm>
            <a:off x="7780275" y="2931187"/>
            <a:ext cx="2983043" cy="2606013"/>
          </a:xfrm>
          <a:prstGeom prst="rect">
            <a:avLst/>
          </a:prstGeom>
        </p:spPr>
        <p:txBody>
          <a:bodyPr lIns="0" tIns="0" rIns="0" bIns="91440">
            <a:normAutofit/>
          </a:bodyPr>
          <a:lstStyle>
            <a:lvl1pPr marL="0" indent="0">
              <a:buFontTx/>
              <a:buNone/>
              <a:defRPr lang="nl-NL" sz="2400" kern="1200" dirty="0">
                <a:solidFill>
                  <a:schemeClr val="accent2"/>
                </a:solidFill>
                <a:latin typeface="+mj-lt"/>
                <a:ea typeface="+mn-ea"/>
                <a:cs typeface="+mn-cs"/>
              </a:defRPr>
            </a:lvl1pPr>
          </a:lstStyle>
          <a:p>
            <a:pPr lvl="0"/>
            <a:r>
              <a:rPr lang="en-US"/>
              <a:t>Edit Master text styles</a:t>
            </a:r>
          </a:p>
        </p:txBody>
      </p:sp>
      <p:sp>
        <p:nvSpPr>
          <p:cNvPr id="7"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7055229"/>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Tree>
    <p:extLst>
      <p:ext uri="{BB962C8B-B14F-4D97-AF65-F5344CB8AC3E}">
        <p14:creationId xmlns:p14="http://schemas.microsoft.com/office/powerpoint/2010/main" val="426032281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Icon &amp; Text 1">
    <p:spTree>
      <p:nvGrpSpPr>
        <p:cNvPr id="1" name=""/>
        <p:cNvGrpSpPr/>
        <p:nvPr/>
      </p:nvGrpSpPr>
      <p:grpSpPr>
        <a:xfrm>
          <a:off x="0" y="0"/>
          <a:ext cx="0" cy="0"/>
          <a:chOff x="0" y="0"/>
          <a:chExt cx="0" cy="0"/>
        </a:xfrm>
      </p:grpSpPr>
      <p:sp>
        <p:nvSpPr>
          <p:cNvPr id="15" name="Tijdelijke aanduiding voor afbeelding 3">
            <a:extLst>
              <a:ext uri="{FF2B5EF4-FFF2-40B4-BE49-F238E27FC236}">
                <a16:creationId xmlns:a16="http://schemas.microsoft.com/office/drawing/2014/main" id="{E2D5FF81-71AA-4A77-BAFA-7D04F841B056}"/>
              </a:ext>
            </a:extLst>
          </p:cNvPr>
          <p:cNvSpPr>
            <a:spLocks noGrp="1"/>
          </p:cNvSpPr>
          <p:nvPr>
            <p:ph type="pic" sz="quarter" idx="15" hasCustomPrompt="1"/>
          </p:nvPr>
        </p:nvSpPr>
        <p:spPr>
          <a:xfrm>
            <a:off x="5067299" y="1905000"/>
            <a:ext cx="2160000" cy="1346400"/>
          </a:xfrm>
          <a:prstGeom prst="rect">
            <a:avLst/>
          </a:prstGeom>
        </p:spPr>
        <p:txBody>
          <a:bodyPr>
            <a:normAutofit/>
          </a:bodyPr>
          <a:lstStyle>
            <a:lvl1pPr marL="0" indent="0" algn="ctr">
              <a:lnSpc>
                <a:spcPct val="100000"/>
              </a:lnSpc>
              <a:spcBef>
                <a:spcPts val="300"/>
              </a:spcBef>
              <a:buFontTx/>
              <a:buNone/>
              <a:defRPr sz="1100">
                <a:solidFill>
                  <a:schemeClr val="tx1"/>
                </a:solidFill>
              </a:defRPr>
            </a:lvl1pPr>
          </a:lstStyle>
          <a:p>
            <a:r>
              <a:rPr lang="en-US"/>
              <a:t>add icon</a:t>
            </a:r>
          </a:p>
        </p:txBody>
      </p:sp>
      <p:sp>
        <p:nvSpPr>
          <p:cNvPr id="16" name="Tijdelijke aanduiding voor tekst 9">
            <a:extLst>
              <a:ext uri="{FF2B5EF4-FFF2-40B4-BE49-F238E27FC236}">
                <a16:creationId xmlns:a16="http://schemas.microsoft.com/office/drawing/2014/main" id="{2F64FA00-F52F-4F8C-9ED0-8C00855A7D4E}"/>
              </a:ext>
            </a:extLst>
          </p:cNvPr>
          <p:cNvSpPr>
            <a:spLocks noGrp="1"/>
          </p:cNvSpPr>
          <p:nvPr>
            <p:ph type="body" sz="quarter" idx="17"/>
          </p:nvPr>
        </p:nvSpPr>
        <p:spPr>
          <a:xfrm>
            <a:off x="766763" y="3647804"/>
            <a:ext cx="10661665" cy="2168795"/>
          </a:xfrm>
          <a:prstGeom prst="rect">
            <a:avLst/>
          </a:prstGeom>
        </p:spPr>
        <p:txBody>
          <a:bodyPr lIns="0" tIns="0" rIns="0" bIns="0" anchor="ctr" anchorCtr="0">
            <a:noAutofit/>
          </a:bodyPr>
          <a:lstStyle>
            <a:lvl1pPr marL="0" indent="0" algn="ctr">
              <a:buFontTx/>
              <a:buNone/>
              <a:defRPr sz="3600">
                <a:solidFill>
                  <a:schemeClr val="accent2"/>
                </a:solidFill>
                <a:latin typeface="Segoe UI Semibold" panose="020B0702040204020203" pitchFamily="34" charset="0"/>
                <a:cs typeface="Segoe UI Semibold" panose="020B0702040204020203" pitchFamily="34" charset="0"/>
              </a:defRPr>
            </a:lvl1pPr>
            <a:lvl2pPr marL="457200" indent="0">
              <a:buFontTx/>
              <a:buNone/>
              <a:defRPr>
                <a:latin typeface="+mj-lt"/>
              </a:defRPr>
            </a:lvl2pPr>
            <a:lvl3pPr marL="914400" indent="0">
              <a:buFontTx/>
              <a:buNone/>
              <a:defRPr>
                <a:latin typeface="+mj-lt"/>
              </a:defRPr>
            </a:lvl3pPr>
            <a:lvl4pPr marL="1371600" indent="0">
              <a:buFontTx/>
              <a:buNone/>
              <a:defRPr>
                <a:latin typeface="+mj-lt"/>
              </a:defRPr>
            </a:lvl4pPr>
            <a:lvl5pPr marL="1828800" indent="0">
              <a:buFontTx/>
              <a:buNone/>
              <a:defRPr>
                <a:latin typeface="+mj-lt"/>
              </a:defRPr>
            </a:lvl5pPr>
          </a:lstStyle>
          <a:p>
            <a:pPr lvl="0"/>
            <a:endParaRPr lang="nl-NL" dirty="0"/>
          </a:p>
        </p:txBody>
      </p:sp>
      <p:sp>
        <p:nvSpPr>
          <p:cNvPr id="6"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
        <p:nvSpPr>
          <p:cNvPr id="2" name="Footer Placeholder 1"/>
          <p:cNvSpPr>
            <a:spLocks noGrp="1"/>
          </p:cNvSpPr>
          <p:nvPr>
            <p:ph type="ftr" sz="quarter" idx="18"/>
          </p:nvPr>
        </p:nvSpPr>
        <p:spPr/>
        <p:txBody>
          <a:bodyPr/>
          <a:lstStyle/>
          <a:p>
            <a:r>
              <a:rPr lang="en-US"/>
              <a:t>MELODY #2.3.1 Where can you find CBRN materials?</a:t>
            </a:r>
          </a:p>
        </p:txBody>
      </p:sp>
    </p:spTree>
    <p:extLst>
      <p:ext uri="{BB962C8B-B14F-4D97-AF65-F5344CB8AC3E}">
        <p14:creationId xmlns:p14="http://schemas.microsoft.com/office/powerpoint/2010/main" val="31696721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Icon &amp; Text 1">
    <p:spTree>
      <p:nvGrpSpPr>
        <p:cNvPr id="1" name=""/>
        <p:cNvGrpSpPr/>
        <p:nvPr/>
      </p:nvGrpSpPr>
      <p:grpSpPr>
        <a:xfrm>
          <a:off x="0" y="0"/>
          <a:ext cx="0" cy="0"/>
          <a:chOff x="0" y="0"/>
          <a:chExt cx="0" cy="0"/>
        </a:xfrm>
      </p:grpSpPr>
      <p:sp>
        <p:nvSpPr>
          <p:cNvPr id="15" name="Tijdelijke aanduiding voor afbeelding 3">
            <a:extLst>
              <a:ext uri="{FF2B5EF4-FFF2-40B4-BE49-F238E27FC236}">
                <a16:creationId xmlns:a16="http://schemas.microsoft.com/office/drawing/2014/main" id="{E2D5FF81-71AA-4A77-BAFA-7D04F841B056}"/>
              </a:ext>
            </a:extLst>
          </p:cNvPr>
          <p:cNvSpPr>
            <a:spLocks noGrp="1"/>
          </p:cNvSpPr>
          <p:nvPr>
            <p:ph type="pic" sz="quarter" idx="15" hasCustomPrompt="1"/>
          </p:nvPr>
        </p:nvSpPr>
        <p:spPr>
          <a:xfrm>
            <a:off x="5067299" y="1905000"/>
            <a:ext cx="2160000" cy="1346400"/>
          </a:xfrm>
          <a:prstGeom prst="rect">
            <a:avLst/>
          </a:prstGeom>
        </p:spPr>
        <p:txBody>
          <a:bodyPr>
            <a:normAutofit/>
          </a:bodyPr>
          <a:lstStyle>
            <a:lvl1pPr marL="0" indent="0" algn="ctr">
              <a:lnSpc>
                <a:spcPct val="100000"/>
              </a:lnSpc>
              <a:spcBef>
                <a:spcPts val="300"/>
              </a:spcBef>
              <a:buFontTx/>
              <a:buNone/>
              <a:defRPr sz="1100">
                <a:solidFill>
                  <a:schemeClr val="tx1"/>
                </a:solidFill>
              </a:defRPr>
            </a:lvl1pPr>
          </a:lstStyle>
          <a:p>
            <a:r>
              <a:rPr lang="en-US"/>
              <a:t>add icon</a:t>
            </a:r>
          </a:p>
        </p:txBody>
      </p:sp>
      <p:sp>
        <p:nvSpPr>
          <p:cNvPr id="16" name="Tijdelijke aanduiding voor tekst 9">
            <a:extLst>
              <a:ext uri="{FF2B5EF4-FFF2-40B4-BE49-F238E27FC236}">
                <a16:creationId xmlns:a16="http://schemas.microsoft.com/office/drawing/2014/main" id="{2F64FA00-F52F-4F8C-9ED0-8C00855A7D4E}"/>
              </a:ext>
            </a:extLst>
          </p:cNvPr>
          <p:cNvSpPr>
            <a:spLocks noGrp="1"/>
          </p:cNvSpPr>
          <p:nvPr>
            <p:ph type="body" sz="quarter" idx="17"/>
          </p:nvPr>
        </p:nvSpPr>
        <p:spPr>
          <a:xfrm>
            <a:off x="766763" y="3647804"/>
            <a:ext cx="10661665" cy="2168795"/>
          </a:xfrm>
          <a:prstGeom prst="rect">
            <a:avLst/>
          </a:prstGeom>
        </p:spPr>
        <p:txBody>
          <a:bodyPr lIns="0" tIns="0" rIns="0" bIns="0" anchor="ctr" anchorCtr="0">
            <a:noAutofit/>
          </a:bodyPr>
          <a:lstStyle>
            <a:lvl1pPr marL="0" indent="0" algn="ctr">
              <a:buFontTx/>
              <a:buNone/>
              <a:defRPr sz="3600">
                <a:solidFill>
                  <a:schemeClr val="accent2"/>
                </a:solidFill>
                <a:latin typeface="Segoe UI Semibold" panose="020B0702040204020203" pitchFamily="34" charset="0"/>
                <a:cs typeface="Segoe UI Semibold" panose="020B0702040204020203" pitchFamily="34" charset="0"/>
              </a:defRPr>
            </a:lvl1pPr>
            <a:lvl2pPr marL="457200" indent="0">
              <a:buFontTx/>
              <a:buNone/>
              <a:defRPr>
                <a:latin typeface="+mj-lt"/>
              </a:defRPr>
            </a:lvl2pPr>
            <a:lvl3pPr marL="914400" indent="0">
              <a:buFontTx/>
              <a:buNone/>
              <a:defRPr>
                <a:latin typeface="+mj-lt"/>
              </a:defRPr>
            </a:lvl3pPr>
            <a:lvl4pPr marL="1371600" indent="0">
              <a:buFontTx/>
              <a:buNone/>
              <a:defRPr>
                <a:latin typeface="+mj-lt"/>
              </a:defRPr>
            </a:lvl4pPr>
            <a:lvl5pPr marL="1828800" indent="0">
              <a:buFontTx/>
              <a:buNone/>
              <a:defRPr>
                <a:latin typeface="+mj-lt"/>
              </a:defRPr>
            </a:lvl5pPr>
          </a:lstStyle>
          <a:p>
            <a:pPr lvl="0"/>
            <a:endParaRPr lang="nl-NL" dirty="0"/>
          </a:p>
        </p:txBody>
      </p:sp>
      <p:sp>
        <p:nvSpPr>
          <p:cNvPr id="6"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
        <p:nvSpPr>
          <p:cNvPr id="2" name="Footer Placeholder 1"/>
          <p:cNvSpPr>
            <a:spLocks noGrp="1"/>
          </p:cNvSpPr>
          <p:nvPr>
            <p:ph type="ftr" sz="quarter" idx="18"/>
          </p:nvPr>
        </p:nvSpPr>
        <p:spPr/>
        <p:txBody>
          <a:bodyPr/>
          <a:lstStyle/>
          <a:p>
            <a:r>
              <a:rPr lang="en-US"/>
              <a:t>MELODY #2.3.1 Where can you find CBRN materials?</a:t>
            </a:r>
          </a:p>
        </p:txBody>
      </p:sp>
    </p:spTree>
    <p:extLst>
      <p:ext uri="{BB962C8B-B14F-4D97-AF65-F5344CB8AC3E}">
        <p14:creationId xmlns:p14="http://schemas.microsoft.com/office/powerpoint/2010/main" val="81895819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21740542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Blank footer">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lang="en-US"/>
              <a:t>MELODY #2.3.1 Where can you find CBRN materials?</a:t>
            </a:r>
          </a:p>
        </p:txBody>
      </p:sp>
      <p:sp>
        <p:nvSpPr>
          <p:cNvPr id="5" name="Slide Number Placeholder 4"/>
          <p:cNvSpPr>
            <a:spLocks noGrp="1"/>
          </p:cNvSpPr>
          <p:nvPr>
            <p:ph type="sldNum" sz="quarter" idx="11"/>
          </p:nvPr>
        </p:nvSpPr>
        <p:spPr/>
        <p:txBody>
          <a:bodyPr/>
          <a:lstStyle/>
          <a:p>
            <a:fld id="{A814E660-BF25-4843-B2A0-93C6E2B6253B}" type="slidenum">
              <a:rPr lang="en-BE" smtClean="0"/>
              <a:pPr/>
              <a:t>‹#›</a:t>
            </a:fld>
            <a:endParaRPr lang="en-BE" dirty="0"/>
          </a:p>
        </p:txBody>
      </p:sp>
    </p:spTree>
    <p:extLst>
      <p:ext uri="{BB962C8B-B14F-4D97-AF65-F5344CB8AC3E}">
        <p14:creationId xmlns:p14="http://schemas.microsoft.com/office/powerpoint/2010/main" val="396121425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Index slide">
    <p:spTree>
      <p:nvGrpSpPr>
        <p:cNvPr id="1" name=""/>
        <p:cNvGrpSpPr/>
        <p:nvPr/>
      </p:nvGrpSpPr>
      <p:grpSpPr>
        <a:xfrm>
          <a:off x="0" y="0"/>
          <a:ext cx="0" cy="0"/>
          <a:chOff x="0" y="0"/>
          <a:chExt cx="0" cy="0"/>
        </a:xfrm>
      </p:grpSpPr>
      <p:sp>
        <p:nvSpPr>
          <p:cNvPr id="15" name="Tijdelijke aanduiding voor tekst 14">
            <a:extLst>
              <a:ext uri="{FF2B5EF4-FFF2-40B4-BE49-F238E27FC236}">
                <a16:creationId xmlns:a16="http://schemas.microsoft.com/office/drawing/2014/main" id="{B625ABE2-4787-4DCE-8BBA-59C73CFF5EFD}"/>
              </a:ext>
            </a:extLst>
          </p:cNvPr>
          <p:cNvSpPr>
            <a:spLocks noGrp="1"/>
          </p:cNvSpPr>
          <p:nvPr>
            <p:ph type="body" sz="quarter" idx="12" hasCustomPrompt="1"/>
          </p:nvPr>
        </p:nvSpPr>
        <p:spPr>
          <a:xfrm>
            <a:off x="9220200" y="1794669"/>
            <a:ext cx="2097363" cy="3243262"/>
          </a:xfrm>
          <a:prstGeom prst="rect">
            <a:avLst/>
          </a:prstGeom>
        </p:spPr>
        <p:txBody>
          <a:bodyPr anchor="ctr">
            <a:noAutofit/>
          </a:bodyPr>
          <a:lstStyle>
            <a:lvl1pPr marL="0" indent="0">
              <a:lnSpc>
                <a:spcPct val="150000"/>
              </a:lnSpc>
              <a:spcBef>
                <a:spcPts val="0"/>
              </a:spcBef>
              <a:spcAft>
                <a:spcPts val="0"/>
              </a:spcAft>
              <a:buFont typeface="Georgia" panose="02040502050405020303" pitchFamily="18" charset="0"/>
              <a:buNone/>
              <a:defRPr sz="2800" b="1">
                <a:solidFill>
                  <a:schemeClr val="accent2"/>
                </a:solidFill>
                <a:latin typeface="+mj-lt"/>
              </a:defRPr>
            </a:lvl1pPr>
          </a:lstStyle>
          <a:p>
            <a:pPr lvl="0"/>
            <a:r>
              <a:rPr lang="nl-NL" dirty="0"/>
              <a:t> 3</a:t>
            </a:r>
          </a:p>
          <a:p>
            <a:pPr lvl="0"/>
            <a:r>
              <a:rPr lang="nl-NL" dirty="0"/>
              <a:t> 4</a:t>
            </a:r>
          </a:p>
          <a:p>
            <a:pPr lvl="0"/>
            <a:r>
              <a:rPr lang="nl-NL" dirty="0"/>
              <a:t> 5</a:t>
            </a:r>
          </a:p>
          <a:p>
            <a:pPr lvl="0"/>
            <a:r>
              <a:rPr lang="nl-NL" dirty="0"/>
              <a:t> 6</a:t>
            </a:r>
          </a:p>
          <a:p>
            <a:pPr lvl="0"/>
            <a:r>
              <a:rPr lang="nl-NL"/>
              <a:t> 7</a:t>
            </a:r>
            <a:endParaRPr lang="en-BE" dirty="0"/>
          </a:p>
        </p:txBody>
      </p:sp>
      <p:sp>
        <p:nvSpPr>
          <p:cNvPr id="5" name="Tijdelijke aanduiding voor tekst 4">
            <a:extLst>
              <a:ext uri="{FF2B5EF4-FFF2-40B4-BE49-F238E27FC236}">
                <a16:creationId xmlns:a16="http://schemas.microsoft.com/office/drawing/2014/main" id="{3AEE0936-214A-4172-9057-144F7932C4E7}"/>
              </a:ext>
            </a:extLst>
          </p:cNvPr>
          <p:cNvSpPr>
            <a:spLocks noGrp="1"/>
          </p:cNvSpPr>
          <p:nvPr>
            <p:ph type="body" sz="quarter" idx="13" hasCustomPrompt="1"/>
          </p:nvPr>
        </p:nvSpPr>
        <p:spPr>
          <a:xfrm>
            <a:off x="719529" y="1794669"/>
            <a:ext cx="7986322" cy="3276600"/>
          </a:xfrm>
          <a:prstGeom prst="rect">
            <a:avLst/>
          </a:prstGeom>
        </p:spPr>
        <p:txBody>
          <a:bodyPr lIns="0" tIns="0" rIns="0" bIns="0" anchor="ctr">
            <a:normAutofit/>
          </a:bodyPr>
          <a:lstStyle>
            <a:lvl1pPr marL="0" indent="0" algn="r">
              <a:lnSpc>
                <a:spcPct val="150000"/>
              </a:lnSpc>
              <a:spcBef>
                <a:spcPts val="0"/>
              </a:spcBef>
              <a:buFontTx/>
              <a:buNone/>
              <a:defRPr sz="2800"/>
            </a:lvl1pPr>
          </a:lstStyle>
          <a:p>
            <a:pPr lvl="0"/>
            <a:r>
              <a:rPr lang="en-US"/>
              <a:t>Click to add subtitle</a:t>
            </a:r>
            <a:endParaRPr lang="en-BE" dirty="0"/>
          </a:p>
        </p:txBody>
      </p:sp>
      <p:sp>
        <p:nvSpPr>
          <p:cNvPr id="11"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
        <p:nvSpPr>
          <p:cNvPr id="2" name="Footer Placeholder 1"/>
          <p:cNvSpPr>
            <a:spLocks noGrp="1"/>
          </p:cNvSpPr>
          <p:nvPr>
            <p:ph type="ftr" sz="quarter" idx="14"/>
          </p:nvPr>
        </p:nvSpPr>
        <p:spPr/>
        <p:txBody>
          <a:bodyPr/>
          <a:lstStyle/>
          <a:p>
            <a:r>
              <a:rPr lang="en-US"/>
              <a:t>MELODY #2.3.1 Where can you find CBRN materials?</a:t>
            </a:r>
          </a:p>
        </p:txBody>
      </p:sp>
    </p:spTree>
    <p:extLst>
      <p:ext uri="{BB962C8B-B14F-4D97-AF65-F5344CB8AC3E}">
        <p14:creationId xmlns:p14="http://schemas.microsoft.com/office/powerpoint/2010/main" val="63468158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ubtitel slide 1">
    <p:spTree>
      <p:nvGrpSpPr>
        <p:cNvPr id="1" name=""/>
        <p:cNvGrpSpPr/>
        <p:nvPr/>
      </p:nvGrpSpPr>
      <p:grpSpPr>
        <a:xfrm>
          <a:off x="0" y="0"/>
          <a:ext cx="0" cy="0"/>
          <a:chOff x="0" y="0"/>
          <a:chExt cx="0" cy="0"/>
        </a:xfrm>
      </p:grpSpPr>
      <p:sp>
        <p:nvSpPr>
          <p:cNvPr id="3" name="Rectangle 2"/>
          <p:cNvSpPr/>
          <p:nvPr userDrawn="1"/>
        </p:nvSpPr>
        <p:spPr>
          <a:xfrm>
            <a:off x="1224613" y="2263515"/>
            <a:ext cx="5209082" cy="23459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AAC9C767-9A67-4216-A05F-95382F81BAEA}"/>
              </a:ext>
            </a:extLst>
          </p:cNvPr>
          <p:cNvSpPr>
            <a:spLocks noGrp="1"/>
          </p:cNvSpPr>
          <p:nvPr>
            <p:ph type="title" hasCustomPrompt="1"/>
          </p:nvPr>
        </p:nvSpPr>
        <p:spPr>
          <a:xfrm>
            <a:off x="2247900" y="2254251"/>
            <a:ext cx="8839200" cy="2352674"/>
          </a:xfrm>
          <a:prstGeom prst="rect">
            <a:avLst/>
          </a:prstGeom>
          <a:solidFill>
            <a:schemeClr val="accent1"/>
          </a:solidFill>
        </p:spPr>
        <p:txBody>
          <a:bodyPr lIns="182880" tIns="182880" rIns="182880" bIns="182880" anchor="ctr" anchorCtr="0">
            <a:normAutofit/>
          </a:bodyPr>
          <a:lstStyle>
            <a:lvl1pPr>
              <a:defRPr sz="4400">
                <a:solidFill>
                  <a:schemeClr val="bg1"/>
                </a:solidFill>
              </a:defRPr>
            </a:lvl1pPr>
          </a:lstStyle>
          <a:p>
            <a:r>
              <a:rPr lang="en-US"/>
              <a:t>Click to add subtitle</a:t>
            </a:r>
            <a:endParaRPr lang="en-BE" dirty="0"/>
          </a:p>
        </p:txBody>
      </p:sp>
      <p:sp>
        <p:nvSpPr>
          <p:cNvPr id="7"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pic>
        <p:nvPicPr>
          <p:cNvPr id="6" name="Picture 5"/>
          <p:cNvPicPr>
            <a:picLocks noChangeAspect="1"/>
          </p:cNvPicPr>
          <p:nvPr userDrawn="1"/>
        </p:nvPicPr>
        <p:blipFill>
          <a:blip r:embed="rId2"/>
          <a:stretch>
            <a:fillRect/>
          </a:stretch>
        </p:blipFill>
        <p:spPr>
          <a:xfrm flipH="1">
            <a:off x="1016545" y="2926279"/>
            <a:ext cx="719712" cy="801221"/>
          </a:xfrm>
          <a:prstGeom prst="rect">
            <a:avLst/>
          </a:prstGeom>
        </p:spPr>
      </p:pic>
      <p:sp>
        <p:nvSpPr>
          <p:cNvPr id="4" name="Footer Placeholder 3"/>
          <p:cNvSpPr>
            <a:spLocks noGrp="1"/>
          </p:cNvSpPr>
          <p:nvPr>
            <p:ph type="ftr" sz="quarter" idx="10"/>
          </p:nvPr>
        </p:nvSpPr>
        <p:spPr/>
        <p:txBody>
          <a:bodyPr/>
          <a:lstStyle/>
          <a:p>
            <a:r>
              <a:rPr lang="en-US"/>
              <a:t>MELODY #2.3.1 Where can you find CBRN materials?</a:t>
            </a:r>
          </a:p>
        </p:txBody>
      </p:sp>
    </p:spTree>
    <p:extLst>
      <p:ext uri="{BB962C8B-B14F-4D97-AF65-F5344CB8AC3E}">
        <p14:creationId xmlns:p14="http://schemas.microsoft.com/office/powerpoint/2010/main" val="224897508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mparising slide with icons">
    <p:spTree>
      <p:nvGrpSpPr>
        <p:cNvPr id="1" name=""/>
        <p:cNvGrpSpPr/>
        <p:nvPr/>
      </p:nvGrpSpPr>
      <p:grpSpPr>
        <a:xfrm>
          <a:off x="0" y="0"/>
          <a:ext cx="0" cy="0"/>
          <a:chOff x="0" y="0"/>
          <a:chExt cx="0" cy="0"/>
        </a:xfrm>
      </p:grpSpPr>
      <p:sp>
        <p:nvSpPr>
          <p:cNvPr id="4" name="Tijdelijke aanduiding voor afbeelding 3">
            <a:extLst>
              <a:ext uri="{FF2B5EF4-FFF2-40B4-BE49-F238E27FC236}">
                <a16:creationId xmlns:a16="http://schemas.microsoft.com/office/drawing/2014/main" id="{E2D5FF81-71AA-4A77-BAFA-7D04F841B056}"/>
              </a:ext>
            </a:extLst>
          </p:cNvPr>
          <p:cNvSpPr>
            <a:spLocks noGrp="1"/>
          </p:cNvSpPr>
          <p:nvPr>
            <p:ph type="pic" sz="quarter" idx="15" hasCustomPrompt="1"/>
          </p:nvPr>
        </p:nvSpPr>
        <p:spPr>
          <a:xfrm>
            <a:off x="766763" y="1827482"/>
            <a:ext cx="1470223" cy="1471613"/>
          </a:xfrm>
          <a:prstGeom prst="rect">
            <a:avLst/>
          </a:prstGeom>
        </p:spPr>
        <p:txBody>
          <a:bodyPr>
            <a:normAutofit/>
          </a:bodyPr>
          <a:lstStyle>
            <a:lvl1pPr marL="0" indent="0" algn="ctr">
              <a:lnSpc>
                <a:spcPct val="100000"/>
              </a:lnSpc>
              <a:spcBef>
                <a:spcPts val="300"/>
              </a:spcBef>
              <a:buFontTx/>
              <a:buNone/>
              <a:defRPr sz="1100"/>
            </a:lvl1pPr>
          </a:lstStyle>
          <a:p>
            <a:r>
              <a:rPr lang="en-US"/>
              <a:t>add icon</a:t>
            </a:r>
          </a:p>
        </p:txBody>
      </p:sp>
      <p:sp>
        <p:nvSpPr>
          <p:cNvPr id="8" name="Tijdelijke aanduiding voor afbeelding 3">
            <a:extLst>
              <a:ext uri="{FF2B5EF4-FFF2-40B4-BE49-F238E27FC236}">
                <a16:creationId xmlns:a16="http://schemas.microsoft.com/office/drawing/2014/main" id="{09AA0D7A-FE33-4F8C-9C9B-2DF71EA202B7}"/>
              </a:ext>
            </a:extLst>
          </p:cNvPr>
          <p:cNvSpPr>
            <a:spLocks noGrp="1"/>
          </p:cNvSpPr>
          <p:nvPr>
            <p:ph type="pic" sz="quarter" idx="16" hasCustomPrompt="1"/>
          </p:nvPr>
        </p:nvSpPr>
        <p:spPr>
          <a:xfrm>
            <a:off x="6563784" y="1810727"/>
            <a:ext cx="1517650" cy="1471613"/>
          </a:xfrm>
          <a:prstGeom prst="rect">
            <a:avLst/>
          </a:prstGeom>
        </p:spPr>
        <p:txBody>
          <a:bodyPr>
            <a:normAutofit/>
          </a:bodyPr>
          <a:lstStyle>
            <a:lvl1pPr marL="0" indent="0" algn="ctr">
              <a:lnSpc>
                <a:spcPct val="100000"/>
              </a:lnSpc>
              <a:spcBef>
                <a:spcPts val="300"/>
              </a:spcBef>
              <a:buFontTx/>
              <a:buNone/>
              <a:defRPr sz="1100"/>
            </a:lvl1pPr>
          </a:lstStyle>
          <a:p>
            <a:r>
              <a:rPr lang="en-US"/>
              <a:t>add icon</a:t>
            </a:r>
            <a:endParaRPr lang="en-BE" dirty="0"/>
          </a:p>
        </p:txBody>
      </p:sp>
      <p:sp>
        <p:nvSpPr>
          <p:cNvPr id="10" name="Tijdelijke aanduiding voor tekst 9">
            <a:extLst>
              <a:ext uri="{FF2B5EF4-FFF2-40B4-BE49-F238E27FC236}">
                <a16:creationId xmlns:a16="http://schemas.microsoft.com/office/drawing/2014/main" id="{2F64FA00-F52F-4F8C-9ED0-8C00855A7D4E}"/>
              </a:ext>
            </a:extLst>
          </p:cNvPr>
          <p:cNvSpPr>
            <a:spLocks noGrp="1"/>
          </p:cNvSpPr>
          <p:nvPr>
            <p:ph type="body" sz="quarter" idx="17"/>
          </p:nvPr>
        </p:nvSpPr>
        <p:spPr>
          <a:xfrm>
            <a:off x="2305175" y="1822478"/>
            <a:ext cx="3333623" cy="1471612"/>
          </a:xfrm>
          <a:prstGeom prst="rect">
            <a:avLst/>
          </a:prstGeom>
        </p:spPr>
        <p:txBody>
          <a:bodyPr lIns="0" tIns="0" rIns="0" bIns="0" anchor="ctr" anchorCtr="0">
            <a:noAutofit/>
          </a:bodyPr>
          <a:lstStyle>
            <a:lvl1pPr marL="0" indent="0" algn="l">
              <a:buFontTx/>
              <a:buNone/>
              <a:defRPr sz="2800">
                <a:solidFill>
                  <a:schemeClr val="accent2"/>
                </a:solidFill>
                <a:latin typeface="Segoe UI Semibold" panose="020B0702040204020203" pitchFamily="34" charset="0"/>
                <a:cs typeface="Segoe UI Semibold" panose="020B0702040204020203" pitchFamily="34" charset="0"/>
              </a:defRPr>
            </a:lvl1pPr>
            <a:lvl2pPr marL="457200" indent="0">
              <a:buFontTx/>
              <a:buNone/>
              <a:defRPr>
                <a:latin typeface="+mj-lt"/>
              </a:defRPr>
            </a:lvl2pPr>
            <a:lvl3pPr marL="914400" indent="0">
              <a:buFontTx/>
              <a:buNone/>
              <a:defRPr>
                <a:latin typeface="+mj-lt"/>
              </a:defRPr>
            </a:lvl3pPr>
            <a:lvl4pPr marL="1371600" indent="0">
              <a:buFontTx/>
              <a:buNone/>
              <a:defRPr>
                <a:latin typeface="+mj-lt"/>
              </a:defRPr>
            </a:lvl4pPr>
            <a:lvl5pPr marL="1828800" indent="0">
              <a:buFontTx/>
              <a:buNone/>
              <a:defRPr>
                <a:latin typeface="+mj-lt"/>
              </a:defRPr>
            </a:lvl5pPr>
          </a:lstStyle>
          <a:p>
            <a:pPr lvl="0"/>
            <a:endParaRPr lang="nl-NL" dirty="0"/>
          </a:p>
        </p:txBody>
      </p:sp>
      <p:sp>
        <p:nvSpPr>
          <p:cNvPr id="12" name="Tijdelijke aanduiding voor tekst 9">
            <a:extLst>
              <a:ext uri="{FF2B5EF4-FFF2-40B4-BE49-F238E27FC236}">
                <a16:creationId xmlns:a16="http://schemas.microsoft.com/office/drawing/2014/main" id="{21D06019-3674-4CC0-8571-2CD83FD684EB}"/>
              </a:ext>
            </a:extLst>
          </p:cNvPr>
          <p:cNvSpPr>
            <a:spLocks noGrp="1"/>
          </p:cNvSpPr>
          <p:nvPr>
            <p:ph type="body" sz="quarter" idx="18"/>
          </p:nvPr>
        </p:nvSpPr>
        <p:spPr>
          <a:xfrm>
            <a:off x="8155264" y="1810727"/>
            <a:ext cx="3269974" cy="1471612"/>
          </a:xfrm>
          <a:prstGeom prst="rect">
            <a:avLst/>
          </a:prstGeom>
        </p:spPr>
        <p:txBody>
          <a:bodyPr lIns="0" tIns="0" rIns="0" bIns="0" anchor="ctr" anchorCtr="0">
            <a:noAutofit/>
          </a:bodyPr>
          <a:lstStyle>
            <a:lvl1pPr marL="0" indent="0" algn="l">
              <a:buFontTx/>
              <a:buNone/>
              <a:defRPr sz="2800">
                <a:solidFill>
                  <a:schemeClr val="accent2"/>
                </a:solidFill>
                <a:latin typeface="Segoe UI Semibold" panose="020B0702040204020203" pitchFamily="34" charset="0"/>
                <a:cs typeface="Segoe UI Semibold" panose="020B0702040204020203" pitchFamily="34" charset="0"/>
              </a:defRPr>
            </a:lvl1pPr>
            <a:lvl2pPr marL="457200" indent="0">
              <a:buFontTx/>
              <a:buNone/>
              <a:defRPr>
                <a:latin typeface="+mj-lt"/>
              </a:defRPr>
            </a:lvl2pPr>
            <a:lvl3pPr marL="914400" indent="0">
              <a:buFontTx/>
              <a:buNone/>
              <a:defRPr>
                <a:latin typeface="+mj-lt"/>
              </a:defRPr>
            </a:lvl3pPr>
            <a:lvl4pPr marL="1371600" indent="0">
              <a:buFontTx/>
              <a:buNone/>
              <a:defRPr>
                <a:latin typeface="+mj-lt"/>
              </a:defRPr>
            </a:lvl4pPr>
            <a:lvl5pPr marL="1828800" indent="0">
              <a:buFontTx/>
              <a:buNone/>
              <a:defRPr>
                <a:latin typeface="+mj-lt"/>
              </a:defRPr>
            </a:lvl5pPr>
          </a:lstStyle>
          <a:p>
            <a:pPr lvl="0"/>
            <a:endParaRPr lang="nl-NL" dirty="0"/>
          </a:p>
        </p:txBody>
      </p:sp>
      <p:sp>
        <p:nvSpPr>
          <p:cNvPr id="3" name="Title 2"/>
          <p:cNvSpPr>
            <a:spLocks noGrp="1"/>
          </p:cNvSpPr>
          <p:nvPr>
            <p:ph type="title"/>
          </p:nvPr>
        </p:nvSpPr>
        <p:spPr>
          <a:xfrm>
            <a:off x="766762" y="806211"/>
            <a:ext cx="10658476" cy="884477"/>
          </a:xfrm>
        </p:spPr>
        <p:txBody>
          <a:bodyPr/>
          <a:lstStyle/>
          <a:p>
            <a:r>
              <a:rPr lang="en-US"/>
              <a:t>Click to edit Master title style</a:t>
            </a:r>
          </a:p>
        </p:txBody>
      </p:sp>
      <p:sp>
        <p:nvSpPr>
          <p:cNvPr id="14" name="Text Placeholder 5"/>
          <p:cNvSpPr>
            <a:spLocks noGrp="1"/>
          </p:cNvSpPr>
          <p:nvPr>
            <p:ph type="body" sz="quarter" idx="19" hasCustomPrompt="1"/>
          </p:nvPr>
        </p:nvSpPr>
        <p:spPr>
          <a:xfrm>
            <a:off x="766763" y="3429000"/>
            <a:ext cx="4872037" cy="2628900"/>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16" name="Text Placeholder 5"/>
          <p:cNvSpPr>
            <a:spLocks noGrp="1"/>
          </p:cNvSpPr>
          <p:nvPr>
            <p:ph type="body" sz="quarter" idx="20" hasCustomPrompt="1"/>
          </p:nvPr>
        </p:nvSpPr>
        <p:spPr>
          <a:xfrm>
            <a:off x="6569814" y="3429000"/>
            <a:ext cx="4872037" cy="2628900"/>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9"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
        <p:nvSpPr>
          <p:cNvPr id="2" name="Footer Placeholder 1"/>
          <p:cNvSpPr>
            <a:spLocks noGrp="1"/>
          </p:cNvSpPr>
          <p:nvPr>
            <p:ph type="ftr" sz="quarter" idx="21"/>
          </p:nvPr>
        </p:nvSpPr>
        <p:spPr/>
        <p:txBody>
          <a:bodyPr/>
          <a:lstStyle/>
          <a:p>
            <a:r>
              <a:rPr lang="en-US"/>
              <a:t>MELODY #2.3.1 Where can you find CBRN materials?</a:t>
            </a:r>
          </a:p>
        </p:txBody>
      </p:sp>
    </p:spTree>
    <p:extLst>
      <p:ext uri="{BB962C8B-B14F-4D97-AF65-F5344CB8AC3E}">
        <p14:creationId xmlns:p14="http://schemas.microsoft.com/office/powerpoint/2010/main" val="201032694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guide id="2" pos="3552">
          <p15:clr>
            <a:srgbClr val="FBAE40"/>
          </p15:clr>
        </p15:guide>
        <p15:guide id="3" pos="4128">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comparising slide with icons">
    <p:spTree>
      <p:nvGrpSpPr>
        <p:cNvPr id="1" name=""/>
        <p:cNvGrpSpPr/>
        <p:nvPr/>
      </p:nvGrpSpPr>
      <p:grpSpPr>
        <a:xfrm>
          <a:off x="0" y="0"/>
          <a:ext cx="0" cy="0"/>
          <a:chOff x="0" y="0"/>
          <a:chExt cx="0" cy="0"/>
        </a:xfrm>
      </p:grpSpPr>
      <p:sp>
        <p:nvSpPr>
          <p:cNvPr id="3" name="Title 2"/>
          <p:cNvSpPr>
            <a:spLocks noGrp="1"/>
          </p:cNvSpPr>
          <p:nvPr>
            <p:ph type="title"/>
          </p:nvPr>
        </p:nvSpPr>
        <p:spPr>
          <a:xfrm>
            <a:off x="766762" y="806211"/>
            <a:ext cx="10658476" cy="582751"/>
          </a:xfrm>
        </p:spPr>
        <p:txBody>
          <a:bodyPr/>
          <a:lstStyle/>
          <a:p>
            <a:r>
              <a:rPr lang="en-US"/>
              <a:t>Click to edit Master title style</a:t>
            </a:r>
          </a:p>
        </p:txBody>
      </p:sp>
      <p:sp>
        <p:nvSpPr>
          <p:cNvPr id="14" name="Text Placeholder 5"/>
          <p:cNvSpPr>
            <a:spLocks noGrp="1"/>
          </p:cNvSpPr>
          <p:nvPr>
            <p:ph type="body" sz="quarter" idx="19" hasCustomPrompt="1"/>
          </p:nvPr>
        </p:nvSpPr>
        <p:spPr>
          <a:xfrm>
            <a:off x="766763" y="1388962"/>
            <a:ext cx="4872037" cy="2040039"/>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9"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
        <p:nvSpPr>
          <p:cNvPr id="2" name="Footer Placeholder 1"/>
          <p:cNvSpPr>
            <a:spLocks noGrp="1"/>
          </p:cNvSpPr>
          <p:nvPr>
            <p:ph type="ftr" sz="quarter" idx="21"/>
          </p:nvPr>
        </p:nvSpPr>
        <p:spPr/>
        <p:txBody>
          <a:bodyPr/>
          <a:lstStyle/>
          <a:p>
            <a:r>
              <a:rPr lang="en-US"/>
              <a:t>MELODY #2.3.1 Where can you find CBRN materials?</a:t>
            </a:r>
          </a:p>
        </p:txBody>
      </p:sp>
      <p:sp>
        <p:nvSpPr>
          <p:cNvPr id="11"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12" hasCustomPrompt="1"/>
          </p:nvPr>
        </p:nvSpPr>
        <p:spPr>
          <a:xfrm>
            <a:off x="766762" y="3429001"/>
            <a:ext cx="4872038"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en-BE" dirty="0"/>
          </a:p>
        </p:txBody>
      </p:sp>
      <p:sp>
        <p:nvSpPr>
          <p:cNvPr id="13" name="Text Placeholder 5"/>
          <p:cNvSpPr>
            <a:spLocks noGrp="1"/>
          </p:cNvSpPr>
          <p:nvPr>
            <p:ph type="body" sz="quarter" idx="22" hasCustomPrompt="1"/>
          </p:nvPr>
        </p:nvSpPr>
        <p:spPr>
          <a:xfrm>
            <a:off x="6544415" y="1388962"/>
            <a:ext cx="4872037" cy="2040039"/>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15"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23" hasCustomPrompt="1"/>
          </p:nvPr>
        </p:nvSpPr>
        <p:spPr>
          <a:xfrm>
            <a:off x="6544414" y="3429001"/>
            <a:ext cx="4872038"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en-BE" dirty="0"/>
          </a:p>
        </p:txBody>
      </p:sp>
    </p:spTree>
    <p:extLst>
      <p:ext uri="{BB962C8B-B14F-4D97-AF65-F5344CB8AC3E}">
        <p14:creationId xmlns:p14="http://schemas.microsoft.com/office/powerpoint/2010/main" val="241742903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guide id="2" pos="3552">
          <p15:clr>
            <a:srgbClr val="FBAE40"/>
          </p15:clr>
        </p15:guide>
        <p15:guide id="3" pos="4128">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comparising slide with icons">
    <p:spTree>
      <p:nvGrpSpPr>
        <p:cNvPr id="1" name=""/>
        <p:cNvGrpSpPr/>
        <p:nvPr/>
      </p:nvGrpSpPr>
      <p:grpSpPr>
        <a:xfrm>
          <a:off x="0" y="0"/>
          <a:ext cx="0" cy="0"/>
          <a:chOff x="0" y="0"/>
          <a:chExt cx="0" cy="0"/>
        </a:xfrm>
      </p:grpSpPr>
      <p:sp>
        <p:nvSpPr>
          <p:cNvPr id="3" name="Title 2"/>
          <p:cNvSpPr>
            <a:spLocks noGrp="1"/>
          </p:cNvSpPr>
          <p:nvPr>
            <p:ph type="title"/>
          </p:nvPr>
        </p:nvSpPr>
        <p:spPr>
          <a:xfrm>
            <a:off x="766762" y="806211"/>
            <a:ext cx="10658476" cy="582751"/>
          </a:xfrm>
        </p:spPr>
        <p:txBody>
          <a:bodyPr/>
          <a:lstStyle/>
          <a:p>
            <a:r>
              <a:rPr lang="en-US"/>
              <a:t>Click to edit Master title style</a:t>
            </a:r>
          </a:p>
        </p:txBody>
      </p:sp>
      <p:sp>
        <p:nvSpPr>
          <p:cNvPr id="14" name="Text Placeholder 5"/>
          <p:cNvSpPr>
            <a:spLocks noGrp="1"/>
          </p:cNvSpPr>
          <p:nvPr>
            <p:ph type="body" sz="quarter" idx="19" hasCustomPrompt="1"/>
          </p:nvPr>
        </p:nvSpPr>
        <p:spPr>
          <a:xfrm>
            <a:off x="766765" y="1408012"/>
            <a:ext cx="3348035" cy="2040039"/>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9"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
        <p:nvSpPr>
          <p:cNvPr id="2" name="Footer Placeholder 1"/>
          <p:cNvSpPr>
            <a:spLocks noGrp="1"/>
          </p:cNvSpPr>
          <p:nvPr>
            <p:ph type="ftr" sz="quarter" idx="21"/>
          </p:nvPr>
        </p:nvSpPr>
        <p:spPr/>
        <p:txBody>
          <a:bodyPr/>
          <a:lstStyle/>
          <a:p>
            <a:r>
              <a:rPr lang="en-US"/>
              <a:t>MELODY #2.3.1 Where can you find CBRN materials?</a:t>
            </a:r>
          </a:p>
        </p:txBody>
      </p:sp>
      <p:sp>
        <p:nvSpPr>
          <p:cNvPr id="11"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12" hasCustomPrompt="1"/>
          </p:nvPr>
        </p:nvSpPr>
        <p:spPr>
          <a:xfrm>
            <a:off x="766763" y="3429001"/>
            <a:ext cx="3348037"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en-BE" dirty="0"/>
          </a:p>
        </p:txBody>
      </p:sp>
      <p:sp>
        <p:nvSpPr>
          <p:cNvPr id="10" name="Text Placeholder 5"/>
          <p:cNvSpPr>
            <a:spLocks noGrp="1"/>
          </p:cNvSpPr>
          <p:nvPr>
            <p:ph type="body" sz="quarter" idx="22" hasCustomPrompt="1"/>
          </p:nvPr>
        </p:nvSpPr>
        <p:spPr>
          <a:xfrm>
            <a:off x="4443415" y="1408012"/>
            <a:ext cx="3348036" cy="2040039"/>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12"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23" hasCustomPrompt="1"/>
          </p:nvPr>
        </p:nvSpPr>
        <p:spPr>
          <a:xfrm>
            <a:off x="4443413" y="3429001"/>
            <a:ext cx="3348037"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en-BE" dirty="0"/>
          </a:p>
        </p:txBody>
      </p:sp>
      <p:sp>
        <p:nvSpPr>
          <p:cNvPr id="16" name="Text Placeholder 5"/>
          <p:cNvSpPr>
            <a:spLocks noGrp="1"/>
          </p:cNvSpPr>
          <p:nvPr>
            <p:ph type="body" sz="quarter" idx="24" hasCustomPrompt="1"/>
          </p:nvPr>
        </p:nvSpPr>
        <p:spPr>
          <a:xfrm>
            <a:off x="8101014" y="1408012"/>
            <a:ext cx="3348036" cy="2040039"/>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17"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25" hasCustomPrompt="1"/>
          </p:nvPr>
        </p:nvSpPr>
        <p:spPr>
          <a:xfrm>
            <a:off x="8101012" y="3429001"/>
            <a:ext cx="3348037"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en-BE" dirty="0"/>
          </a:p>
        </p:txBody>
      </p:sp>
    </p:spTree>
    <p:extLst>
      <p:ext uri="{BB962C8B-B14F-4D97-AF65-F5344CB8AC3E}">
        <p14:creationId xmlns:p14="http://schemas.microsoft.com/office/powerpoint/2010/main" val="281757805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guide id="2" pos="3552">
          <p15:clr>
            <a:srgbClr val="FBAE40"/>
          </p15:clr>
        </p15:guide>
        <p15:guide id="3" pos="4128">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3_comparising slide with icons">
    <p:spTree>
      <p:nvGrpSpPr>
        <p:cNvPr id="1" name=""/>
        <p:cNvGrpSpPr/>
        <p:nvPr/>
      </p:nvGrpSpPr>
      <p:grpSpPr>
        <a:xfrm>
          <a:off x="0" y="0"/>
          <a:ext cx="0" cy="0"/>
          <a:chOff x="0" y="0"/>
          <a:chExt cx="0" cy="0"/>
        </a:xfrm>
      </p:grpSpPr>
      <p:sp>
        <p:nvSpPr>
          <p:cNvPr id="3" name="Title 2"/>
          <p:cNvSpPr>
            <a:spLocks noGrp="1"/>
          </p:cNvSpPr>
          <p:nvPr>
            <p:ph type="title"/>
          </p:nvPr>
        </p:nvSpPr>
        <p:spPr>
          <a:xfrm>
            <a:off x="766762" y="806211"/>
            <a:ext cx="10658476" cy="582751"/>
          </a:xfrm>
        </p:spPr>
        <p:txBody>
          <a:bodyPr/>
          <a:lstStyle/>
          <a:p>
            <a:r>
              <a:rPr lang="en-US"/>
              <a:t>Click to edit Master title style</a:t>
            </a:r>
          </a:p>
        </p:txBody>
      </p:sp>
      <p:sp>
        <p:nvSpPr>
          <p:cNvPr id="14" name="Text Placeholder 5"/>
          <p:cNvSpPr>
            <a:spLocks noGrp="1"/>
          </p:cNvSpPr>
          <p:nvPr>
            <p:ph type="body" sz="quarter" idx="19" hasCustomPrompt="1"/>
          </p:nvPr>
        </p:nvSpPr>
        <p:spPr>
          <a:xfrm>
            <a:off x="766765" y="1408012"/>
            <a:ext cx="10682284" cy="2040039"/>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9"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
        <p:nvSpPr>
          <p:cNvPr id="2" name="Footer Placeholder 1"/>
          <p:cNvSpPr>
            <a:spLocks noGrp="1"/>
          </p:cNvSpPr>
          <p:nvPr>
            <p:ph type="ftr" sz="quarter" idx="21"/>
          </p:nvPr>
        </p:nvSpPr>
        <p:spPr/>
        <p:txBody>
          <a:bodyPr/>
          <a:lstStyle/>
          <a:p>
            <a:r>
              <a:rPr lang="en-US"/>
              <a:t>MELODY #2.3.1 Where can you find CBRN materials?</a:t>
            </a:r>
          </a:p>
        </p:txBody>
      </p:sp>
      <p:sp>
        <p:nvSpPr>
          <p:cNvPr id="11"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12" hasCustomPrompt="1"/>
          </p:nvPr>
        </p:nvSpPr>
        <p:spPr>
          <a:xfrm>
            <a:off x="766763" y="3429001"/>
            <a:ext cx="3348037"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en-BE" dirty="0"/>
          </a:p>
        </p:txBody>
      </p:sp>
      <p:sp>
        <p:nvSpPr>
          <p:cNvPr id="12"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23" hasCustomPrompt="1"/>
          </p:nvPr>
        </p:nvSpPr>
        <p:spPr>
          <a:xfrm>
            <a:off x="4443413" y="3429001"/>
            <a:ext cx="3348037"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en-BE" dirty="0"/>
          </a:p>
        </p:txBody>
      </p:sp>
      <p:sp>
        <p:nvSpPr>
          <p:cNvPr id="17"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25" hasCustomPrompt="1"/>
          </p:nvPr>
        </p:nvSpPr>
        <p:spPr>
          <a:xfrm>
            <a:off x="8101012" y="3429001"/>
            <a:ext cx="3348037"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en-BE" dirty="0"/>
          </a:p>
        </p:txBody>
      </p:sp>
    </p:spTree>
    <p:extLst>
      <p:ext uri="{BB962C8B-B14F-4D97-AF65-F5344CB8AC3E}">
        <p14:creationId xmlns:p14="http://schemas.microsoft.com/office/powerpoint/2010/main" val="210520293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guide id="2" pos="3552">
          <p15:clr>
            <a:srgbClr val="FBAE40"/>
          </p15:clr>
        </p15:guide>
        <p15:guide id="3" pos="4128">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ext Slide 2">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8EDE2AA-5EC7-4E82-852A-FE7B050223C2}"/>
              </a:ext>
            </a:extLst>
          </p:cNvPr>
          <p:cNvSpPr>
            <a:spLocks noGrp="1"/>
          </p:cNvSpPr>
          <p:nvPr>
            <p:ph type="title"/>
          </p:nvPr>
        </p:nvSpPr>
        <p:spPr>
          <a:xfrm>
            <a:off x="766762" y="800496"/>
            <a:ext cx="10658475" cy="985576"/>
          </a:xfrm>
          <a:prstGeom prst="rect">
            <a:avLst/>
          </a:prstGeom>
        </p:spPr>
        <p:txBody>
          <a:bodyPr lIns="0" tIns="0" rIns="0" bIns="0">
            <a:noAutofit/>
          </a:bodyPr>
          <a:lstStyle>
            <a:lvl1pPr>
              <a:defRPr sz="4400"/>
            </a:lvl1pPr>
          </a:lstStyle>
          <a:p>
            <a:endParaRPr lang="en-BE" dirty="0"/>
          </a:p>
        </p:txBody>
      </p:sp>
      <p:sp>
        <p:nvSpPr>
          <p:cNvPr id="81" name="Text Placeholder 4"/>
          <p:cNvSpPr>
            <a:spLocks noGrp="1"/>
          </p:cNvSpPr>
          <p:nvPr>
            <p:ph type="body" sz="quarter" idx="15" hasCustomPrompt="1"/>
          </p:nvPr>
        </p:nvSpPr>
        <p:spPr>
          <a:xfrm>
            <a:off x="766762" y="1786072"/>
            <a:ext cx="10658475" cy="4301992"/>
          </a:xfrm>
        </p:spPr>
        <p:txBody>
          <a:bodyPr/>
          <a:lstStyle>
            <a:lvl1pPr>
              <a:defRPr baseline="0"/>
            </a:lvl1p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6"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
        <p:nvSpPr>
          <p:cNvPr id="3" name="Footer Placeholder 2"/>
          <p:cNvSpPr>
            <a:spLocks noGrp="1"/>
          </p:cNvSpPr>
          <p:nvPr>
            <p:ph type="ftr" sz="quarter" idx="16"/>
          </p:nvPr>
        </p:nvSpPr>
        <p:spPr/>
        <p:txBody>
          <a:bodyPr/>
          <a:lstStyle/>
          <a:p>
            <a:r>
              <a:rPr lang="en-US"/>
              <a:t>MELODY #2.3.1 Where can you find CBRN materials?</a:t>
            </a:r>
          </a:p>
        </p:txBody>
      </p:sp>
    </p:spTree>
    <p:extLst>
      <p:ext uri="{BB962C8B-B14F-4D97-AF65-F5344CB8AC3E}">
        <p14:creationId xmlns:p14="http://schemas.microsoft.com/office/powerpoint/2010/main" val="38348729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Graphic Slid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8EDE2AA-5EC7-4E82-852A-FE7B050223C2}"/>
              </a:ext>
            </a:extLst>
          </p:cNvPr>
          <p:cNvSpPr>
            <a:spLocks noGrp="1"/>
          </p:cNvSpPr>
          <p:nvPr>
            <p:ph type="title"/>
          </p:nvPr>
        </p:nvSpPr>
        <p:spPr>
          <a:xfrm>
            <a:off x="766763" y="800100"/>
            <a:ext cx="10658475" cy="711201"/>
          </a:xfrm>
          <a:prstGeom prst="rect">
            <a:avLst/>
          </a:prstGeom>
        </p:spPr>
        <p:txBody>
          <a:bodyPr lIns="0" tIns="0" rIns="0" bIns="0">
            <a:normAutofit/>
          </a:bodyPr>
          <a:lstStyle>
            <a:lvl1pPr>
              <a:defRPr sz="4400"/>
            </a:lvl1pPr>
          </a:lstStyle>
          <a:p>
            <a:endParaRPr lang="en-BE" dirty="0"/>
          </a:p>
        </p:txBody>
      </p:sp>
      <p:sp>
        <p:nvSpPr>
          <p:cNvPr id="4" name="Tijdelijke aanduiding voor tekst 3">
            <a:extLst>
              <a:ext uri="{FF2B5EF4-FFF2-40B4-BE49-F238E27FC236}">
                <a16:creationId xmlns:a16="http://schemas.microsoft.com/office/drawing/2014/main" id="{C77A671E-B4FD-4971-A22F-87DB01A11F14}"/>
              </a:ext>
            </a:extLst>
          </p:cNvPr>
          <p:cNvSpPr>
            <a:spLocks noGrp="1"/>
          </p:cNvSpPr>
          <p:nvPr>
            <p:ph type="body" sz="quarter" idx="14"/>
          </p:nvPr>
        </p:nvSpPr>
        <p:spPr>
          <a:xfrm>
            <a:off x="6553200" y="1638300"/>
            <a:ext cx="4872038" cy="698501"/>
          </a:xfrm>
          <a:prstGeom prst="rect">
            <a:avLst/>
          </a:prstGeom>
        </p:spPr>
        <p:txBody>
          <a:bodyPr lIns="0" tIns="0" rIns="0" bIns="91440">
            <a:normAutofit/>
          </a:bodyPr>
          <a:lstStyle>
            <a:lvl1pPr marL="0" indent="0">
              <a:buFontTx/>
              <a:buNone/>
              <a:defRPr sz="2800" b="0">
                <a:solidFill>
                  <a:schemeClr val="accent1"/>
                </a:solidFill>
                <a:latin typeface="+mj-lt"/>
                <a:cs typeface="Segoe UI Semibold" panose="020B0702040204020203" pitchFamily="34" charset="0"/>
              </a:defRPr>
            </a:lvl1pPr>
          </a:lstStyle>
          <a:p>
            <a:pPr lvl="0"/>
            <a:endParaRPr lang="nl-NL" dirty="0"/>
          </a:p>
        </p:txBody>
      </p:sp>
      <p:sp>
        <p:nvSpPr>
          <p:cNvPr id="8" name="Tijdelijke aanduiding voor grafiek 7">
            <a:extLst>
              <a:ext uri="{FF2B5EF4-FFF2-40B4-BE49-F238E27FC236}">
                <a16:creationId xmlns:a16="http://schemas.microsoft.com/office/drawing/2014/main" id="{785BDB02-0669-46C1-BC18-4B6915F659E2}"/>
              </a:ext>
            </a:extLst>
          </p:cNvPr>
          <p:cNvSpPr>
            <a:spLocks noGrp="1"/>
          </p:cNvSpPr>
          <p:nvPr>
            <p:ph type="chart" sz="quarter" idx="15"/>
          </p:nvPr>
        </p:nvSpPr>
        <p:spPr>
          <a:xfrm>
            <a:off x="766762" y="1638300"/>
            <a:ext cx="4872037" cy="4419600"/>
          </a:xfrm>
          <a:prstGeom prst="rect">
            <a:avLst/>
          </a:prstGeom>
        </p:spPr>
        <p:txBody>
          <a:bodyPr>
            <a:normAutofit/>
          </a:bodyPr>
          <a:lstStyle>
            <a:lvl1pPr marL="0" indent="0" algn="ctr">
              <a:buFontTx/>
              <a:buNone/>
              <a:defRPr sz="1800" b="0"/>
            </a:lvl1pPr>
          </a:lstStyle>
          <a:p>
            <a:endParaRPr lang="en-BE" dirty="0"/>
          </a:p>
        </p:txBody>
      </p:sp>
      <p:sp>
        <p:nvSpPr>
          <p:cNvPr id="11" name="Text Placeholder 5"/>
          <p:cNvSpPr>
            <a:spLocks noGrp="1"/>
          </p:cNvSpPr>
          <p:nvPr>
            <p:ph type="body" sz="quarter" idx="20" hasCustomPrompt="1"/>
          </p:nvPr>
        </p:nvSpPr>
        <p:spPr>
          <a:xfrm>
            <a:off x="6544414" y="2463800"/>
            <a:ext cx="4872037" cy="3594100"/>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12"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
        <p:nvSpPr>
          <p:cNvPr id="3" name="Footer Placeholder 2"/>
          <p:cNvSpPr>
            <a:spLocks noGrp="1"/>
          </p:cNvSpPr>
          <p:nvPr>
            <p:ph type="ftr" sz="quarter" idx="21"/>
          </p:nvPr>
        </p:nvSpPr>
        <p:spPr/>
        <p:txBody>
          <a:bodyPr/>
          <a:lstStyle/>
          <a:p>
            <a:r>
              <a:rPr lang="en-US"/>
              <a:t>MELODY #2.3.1 Where can you find CBRN materials?</a:t>
            </a:r>
          </a:p>
        </p:txBody>
      </p:sp>
    </p:spTree>
    <p:extLst>
      <p:ext uri="{BB962C8B-B14F-4D97-AF65-F5344CB8AC3E}">
        <p14:creationId xmlns:p14="http://schemas.microsoft.com/office/powerpoint/2010/main" val="194090697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guide id="2" pos="4128">
          <p15:clr>
            <a:srgbClr val="FBAE40"/>
          </p15:clr>
        </p15:guide>
        <p15:guide id="3" pos="3552">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62000" y="806211"/>
            <a:ext cx="10663238" cy="884477"/>
          </a:xfrm>
          <a:prstGeom prst="rect">
            <a:avLst/>
          </a:prstGeom>
        </p:spPr>
        <p:txBody>
          <a:bodyPr vert="horz" lIns="0" tIns="0" rIns="0" bIns="0" rtlCol="0" anchor="t">
            <a:normAutofit/>
          </a:bodyPr>
          <a:lstStyle/>
          <a:p>
            <a:r>
              <a:rPr lang="en-US"/>
              <a:t>Click to edit Master title style</a:t>
            </a:r>
          </a:p>
        </p:txBody>
      </p:sp>
      <p:sp>
        <p:nvSpPr>
          <p:cNvPr id="3" name="Text Placeholder 2"/>
          <p:cNvSpPr>
            <a:spLocks noGrp="1"/>
          </p:cNvSpPr>
          <p:nvPr>
            <p:ph type="body" idx="1"/>
          </p:nvPr>
        </p:nvSpPr>
        <p:spPr>
          <a:xfrm>
            <a:off x="766763" y="1825625"/>
            <a:ext cx="10658475"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4" name="TextBox 13" title="AlexandriaAlternativeReference"/>
          <p:cNvSpPr txBox="1"/>
          <p:nvPr userDrawn="1"/>
        </p:nvSpPr>
        <p:spPr>
          <a:xfrm>
            <a:off x="1117063" y="6587241"/>
            <a:ext cx="1440000" cy="215444"/>
          </a:xfrm>
          <a:prstGeom prst="rect">
            <a:avLst/>
          </a:prstGeom>
          <a:noFill/>
          <a:ln>
            <a:noFill/>
          </a:ln>
        </p:spPr>
        <p:txBody>
          <a:bodyPr wrap="square" rtlCol="0">
            <a:spAutoFit/>
          </a:body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tab pos="3780000" algn="r"/>
              </a:tabLst>
              <a:defRPr/>
            </a:pPr>
            <a:r>
              <a:rPr kumimoji="0" lang="en-US" sz="800" b="0" i="1" u="none" strike="noStrike" kern="1200" cap="none" spc="0" normalizeH="0" baseline="0" noProof="0">
                <a:ln>
                  <a:noFill/>
                </a:ln>
                <a:solidFill>
                  <a:prstClr val="white">
                    <a:lumMod val="50000"/>
                  </a:prstClr>
                </a:solidFill>
                <a:effectLst/>
                <a:uLnTx/>
                <a:uFillTx/>
                <a:latin typeface="Segoe UI" pitchFamily="34" charset="0"/>
                <a:ea typeface="Segoe UI" pitchFamily="34" charset="0"/>
                <a:cs typeface="Segoe UI" pitchFamily="34" charset="0"/>
              </a:rPr>
              <a:t> </a:t>
            </a:r>
            <a:endParaRPr kumimoji="0" lang="nl-BE" sz="800" b="0" i="1" u="none" strike="noStrike" kern="1200" cap="none" spc="0" normalizeH="0" baseline="0" noProof="0" dirty="0">
              <a:ln>
                <a:noFill/>
              </a:ln>
              <a:solidFill>
                <a:prstClr val="white">
                  <a:lumMod val="50000"/>
                </a:prstClr>
              </a:solidFill>
              <a:effectLst/>
              <a:uLnTx/>
              <a:uFillTx/>
              <a:latin typeface="Segoe UI" pitchFamily="34" charset="0"/>
              <a:ea typeface="Segoe UI" pitchFamily="34" charset="0"/>
              <a:cs typeface="Segoe UI" pitchFamily="34" charset="0"/>
            </a:endParaRPr>
          </a:p>
        </p:txBody>
      </p:sp>
      <p:sp>
        <p:nvSpPr>
          <p:cNvPr id="15"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11353799" y="6479665"/>
            <a:ext cx="369833" cy="143176"/>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
        <p:nvSpPr>
          <p:cNvPr id="6" name="Footer Placeholder 5"/>
          <p:cNvSpPr>
            <a:spLocks noGrp="1"/>
          </p:cNvSpPr>
          <p:nvPr>
            <p:ph type="ftr" sz="quarter" idx="3"/>
          </p:nvPr>
        </p:nvSpPr>
        <p:spPr>
          <a:xfrm>
            <a:off x="452927" y="6479664"/>
            <a:ext cx="10776247" cy="148485"/>
          </a:xfrm>
          <a:prstGeom prst="rect">
            <a:avLst/>
          </a:prstGeom>
        </p:spPr>
        <p:txBody>
          <a:bodyPr lIns="0" tIns="0" rIns="0" bIns="0" anchor="ctr"/>
          <a:lstStyle>
            <a:lvl1pPr>
              <a:defRPr sz="1000" b="1"/>
            </a:lvl1pPr>
          </a:lstStyle>
          <a:p>
            <a:r>
              <a:rPr lang="en-US"/>
              <a:t>MELODY #2.3.1 Where can you find CBRN materials?</a:t>
            </a:r>
          </a:p>
        </p:txBody>
      </p:sp>
    </p:spTree>
    <p:extLst>
      <p:ext uri="{BB962C8B-B14F-4D97-AF65-F5344CB8AC3E}">
        <p14:creationId xmlns:p14="http://schemas.microsoft.com/office/powerpoint/2010/main" val="682264741"/>
      </p:ext>
    </p:extLst>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8" r:id="rId4"/>
    <p:sldLayoutId id="2147483702" r:id="rId5"/>
    <p:sldLayoutId id="2147483703" r:id="rId6"/>
    <p:sldLayoutId id="2147483704" r:id="rId7"/>
    <p:sldLayoutId id="2147483694" r:id="rId8"/>
    <p:sldLayoutId id="2147483670" r:id="rId9"/>
    <p:sldLayoutId id="2147483671" r:id="rId10"/>
    <p:sldLayoutId id="2147483667" r:id="rId11"/>
    <p:sldLayoutId id="2147483665" r:id="rId12"/>
    <p:sldLayoutId id="2147483698" r:id="rId13"/>
    <p:sldLayoutId id="2147483699" r:id="rId14"/>
    <p:sldLayoutId id="2147483685" r:id="rId15"/>
    <p:sldLayoutId id="2147483701" r:id="rId16"/>
    <p:sldLayoutId id="2147483697" r:id="rId17"/>
    <p:sldLayoutId id="2147483700" r:id="rId18"/>
  </p:sldLayoutIdLst>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hf hdr="0" dt="0"/>
  <p:txStyles>
    <p:titleStyle>
      <a:lvl1pPr algn="l" defTabSz="914400" rtl="0" eaLnBrk="1" latinLnBrk="0" hangingPunct="1">
        <a:lnSpc>
          <a:spcPct val="90000"/>
        </a:lnSpc>
        <a:spcBef>
          <a:spcPct val="0"/>
        </a:spcBef>
        <a:buNone/>
        <a:defRPr sz="4400" b="0" kern="1200">
          <a:solidFill>
            <a:schemeClr val="accent1"/>
          </a:solidFill>
          <a:latin typeface="FranklinGotTExtCon" pitchFamily="2" charset="0"/>
          <a:ea typeface="+mj-ea"/>
          <a:cs typeface="+mj-cs"/>
        </a:defRPr>
      </a:lvl1pPr>
    </p:titleStyle>
    <p:bodyStyle>
      <a:lvl1pPr marL="355600" indent="-266700" algn="l" defTabSz="914400" rtl="0" eaLnBrk="1" latinLnBrk="0" hangingPunct="1">
        <a:lnSpc>
          <a:spcPct val="100000"/>
        </a:lnSpc>
        <a:spcBef>
          <a:spcPts val="1000"/>
        </a:spcBef>
        <a:buClr>
          <a:schemeClr val="accent1"/>
        </a:buClr>
        <a:buFont typeface="Arial" panose="020B0604020202020204" pitchFamily="34" charset="0"/>
        <a:buChar char="•"/>
        <a:defRPr sz="2400" kern="1200">
          <a:solidFill>
            <a:schemeClr val="tx1"/>
          </a:solidFill>
          <a:latin typeface="+mn-lt"/>
          <a:ea typeface="+mn-ea"/>
          <a:cs typeface="+mn-cs"/>
        </a:defRPr>
      </a:lvl1pPr>
      <a:lvl2pPr marL="622300" indent="-266700" algn="l" defTabSz="914400" rtl="0" eaLnBrk="1" latinLnBrk="0" hangingPunct="1">
        <a:lnSpc>
          <a:spcPct val="100000"/>
        </a:lnSpc>
        <a:spcBef>
          <a:spcPts val="500"/>
        </a:spcBef>
        <a:buClr>
          <a:schemeClr val="accent2"/>
        </a:buClr>
        <a:buFont typeface="Arial" panose="020B0604020202020204" pitchFamily="34" charset="0"/>
        <a:buChar char="•"/>
        <a:defRPr sz="2400" kern="1200">
          <a:solidFill>
            <a:schemeClr val="tx1"/>
          </a:solidFill>
          <a:latin typeface="+mn-lt"/>
          <a:ea typeface="+mn-ea"/>
          <a:cs typeface="+mn-cs"/>
        </a:defRPr>
      </a:lvl2pPr>
      <a:lvl3pPr marL="990600" indent="-266700" algn="l" defTabSz="914400" rtl="0" eaLnBrk="1" latinLnBrk="0" hangingPunct="1">
        <a:lnSpc>
          <a:spcPct val="100000"/>
        </a:lnSpc>
        <a:spcBef>
          <a:spcPts val="500"/>
        </a:spcBef>
        <a:buClr>
          <a:schemeClr val="accent4"/>
        </a:buClr>
        <a:buFont typeface="Arial" panose="020B0604020202020204" pitchFamily="34" charset="0"/>
        <a:buChar char="•"/>
        <a:defRPr sz="2000" kern="1200">
          <a:solidFill>
            <a:schemeClr val="tx1"/>
          </a:solidFill>
          <a:latin typeface="+mn-lt"/>
          <a:ea typeface="+mn-ea"/>
          <a:cs typeface="+mn-cs"/>
        </a:defRPr>
      </a:lvl3pPr>
      <a:lvl4pPr marL="1257300" indent="-266700" algn="l" defTabSz="914400" rtl="0" eaLnBrk="1" latinLnBrk="0" hangingPunct="1">
        <a:lnSpc>
          <a:spcPct val="100000"/>
        </a:lnSpc>
        <a:spcBef>
          <a:spcPts val="500"/>
        </a:spcBef>
        <a:buClr>
          <a:schemeClr val="accent3"/>
        </a:buClr>
        <a:buFont typeface="Arial" panose="020B0604020202020204" pitchFamily="34" charset="0"/>
        <a:buChar char="•"/>
        <a:defRPr sz="1800" kern="1200">
          <a:solidFill>
            <a:schemeClr val="tx1"/>
          </a:solidFill>
          <a:latin typeface="+mn-lt"/>
          <a:ea typeface="+mn-ea"/>
          <a:cs typeface="+mn-cs"/>
        </a:defRPr>
      </a:lvl4pPr>
      <a:lvl5pPr marL="1612900" indent="-266700" algn="l" defTabSz="914400" rtl="0" eaLnBrk="1" latinLnBrk="0" hangingPunct="1">
        <a:lnSpc>
          <a:spcPct val="100000"/>
        </a:lnSpc>
        <a:spcBef>
          <a:spcPts val="500"/>
        </a:spcBef>
        <a:buClr>
          <a:schemeClr val="bg1">
            <a:lumMod val="50000"/>
          </a:schemeClr>
        </a:buClr>
        <a:buFont typeface="Arial" panose="020B0604020202020204" pitchFamily="34" charset="0"/>
        <a:buChar char="•"/>
        <a:defRPr lang="en-US" sz="1800" kern="1200" smtClean="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3840">
          <p15:clr>
            <a:srgbClr val="F26B43"/>
          </p15:clr>
        </p15:guide>
        <p15:guide id="2" orient="horz" pos="2160">
          <p15:clr>
            <a:srgbClr val="F26B43"/>
          </p15:clr>
        </p15:guide>
        <p15:guide id="3" pos="483">
          <p15:clr>
            <a:srgbClr val="F26B43"/>
          </p15:clr>
        </p15:guide>
        <p15:guide id="4" pos="7197">
          <p15:clr>
            <a:srgbClr val="F26B43"/>
          </p15:clr>
        </p15:guide>
        <p15:guide id="5" orient="horz" pos="504">
          <p15:clr>
            <a:srgbClr val="F26B43"/>
          </p15:clr>
        </p15:guide>
        <p15:guide id="6" orient="horz" pos="3816">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15.svg"/><Relationship Id="rId13" Type="http://schemas.openxmlformats.org/officeDocument/2006/relationships/image" Target="../media/image30.png"/><Relationship Id="rId3" Type="http://schemas.openxmlformats.org/officeDocument/2006/relationships/image" Target="../media/image32.png"/><Relationship Id="rId7" Type="http://schemas.openxmlformats.org/officeDocument/2006/relationships/image" Target="../media/image14.png"/><Relationship Id="rId12" Type="http://schemas.openxmlformats.org/officeDocument/2006/relationships/image" Target="../media/image5.svg"/><Relationship Id="rId2" Type="http://schemas.openxmlformats.org/officeDocument/2006/relationships/notesSlide" Target="../notesSlides/notesSlide10.xml"/><Relationship Id="rId1" Type="http://schemas.openxmlformats.org/officeDocument/2006/relationships/slideLayout" Target="../slideLayouts/slideLayout8.xml"/><Relationship Id="rId6" Type="http://schemas.openxmlformats.org/officeDocument/2006/relationships/image" Target="../media/image35.svg"/><Relationship Id="rId11" Type="http://schemas.openxmlformats.org/officeDocument/2006/relationships/image" Target="../media/image4.png"/><Relationship Id="rId5" Type="http://schemas.openxmlformats.org/officeDocument/2006/relationships/image" Target="../media/image34.png"/><Relationship Id="rId10" Type="http://schemas.openxmlformats.org/officeDocument/2006/relationships/image" Target="../media/image17.svg"/><Relationship Id="rId4" Type="http://schemas.openxmlformats.org/officeDocument/2006/relationships/image" Target="../media/image33.svg"/><Relationship Id="rId9" Type="http://schemas.openxmlformats.org/officeDocument/2006/relationships/image" Target="../media/image16.png"/><Relationship Id="rId14" Type="http://schemas.openxmlformats.org/officeDocument/2006/relationships/image" Target="../media/image31.sv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2.xml"/><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8" Type="http://schemas.openxmlformats.org/officeDocument/2006/relationships/image" Target="../media/image9.svg"/><Relationship Id="rId13" Type="http://schemas.openxmlformats.org/officeDocument/2006/relationships/image" Target="../media/image14.png"/><Relationship Id="rId3" Type="http://schemas.openxmlformats.org/officeDocument/2006/relationships/image" Target="../media/image4.png"/><Relationship Id="rId7" Type="http://schemas.openxmlformats.org/officeDocument/2006/relationships/image" Target="../media/image8.png"/><Relationship Id="rId12" Type="http://schemas.openxmlformats.org/officeDocument/2006/relationships/image" Target="../media/image13.svg"/><Relationship Id="rId2" Type="http://schemas.openxmlformats.org/officeDocument/2006/relationships/notesSlide" Target="../notesSlides/notesSlide4.xml"/><Relationship Id="rId16" Type="http://schemas.openxmlformats.org/officeDocument/2006/relationships/image" Target="../media/image17.svg"/><Relationship Id="rId1" Type="http://schemas.openxmlformats.org/officeDocument/2006/relationships/slideLayout" Target="../slideLayouts/slideLayout8.xml"/><Relationship Id="rId6" Type="http://schemas.openxmlformats.org/officeDocument/2006/relationships/image" Target="../media/image7.svg"/><Relationship Id="rId11" Type="http://schemas.openxmlformats.org/officeDocument/2006/relationships/image" Target="../media/image12.png"/><Relationship Id="rId5" Type="http://schemas.openxmlformats.org/officeDocument/2006/relationships/image" Target="../media/image6.png"/><Relationship Id="rId15" Type="http://schemas.openxmlformats.org/officeDocument/2006/relationships/image" Target="../media/image16.png"/><Relationship Id="rId10" Type="http://schemas.openxmlformats.org/officeDocument/2006/relationships/image" Target="../media/image11.svg"/><Relationship Id="rId4" Type="http://schemas.openxmlformats.org/officeDocument/2006/relationships/image" Target="../media/image5.svg"/><Relationship Id="rId9" Type="http://schemas.openxmlformats.org/officeDocument/2006/relationships/image" Target="../media/image10.png"/><Relationship Id="rId14" Type="http://schemas.openxmlformats.org/officeDocument/2006/relationships/image" Target="../media/image15.svg"/></Relationships>
</file>

<file path=ppt/slides/_rels/slide5.xml.rels><?xml version="1.0" encoding="UTF-8" standalone="yes"?>
<Relationships xmlns="http://schemas.openxmlformats.org/package/2006/relationships"><Relationship Id="rId8" Type="http://schemas.openxmlformats.org/officeDocument/2006/relationships/image" Target="../media/image13.svg"/><Relationship Id="rId13" Type="http://schemas.openxmlformats.org/officeDocument/2006/relationships/image" Target="../media/image6.png"/><Relationship Id="rId3" Type="http://schemas.openxmlformats.org/officeDocument/2006/relationships/image" Target="../media/image8.png"/><Relationship Id="rId7" Type="http://schemas.openxmlformats.org/officeDocument/2006/relationships/image" Target="../media/image12.png"/><Relationship Id="rId12" Type="http://schemas.openxmlformats.org/officeDocument/2006/relationships/image" Target="../media/image17.svg"/><Relationship Id="rId2" Type="http://schemas.openxmlformats.org/officeDocument/2006/relationships/notesSlide" Target="../notesSlides/notesSlide5.xml"/><Relationship Id="rId1" Type="http://schemas.openxmlformats.org/officeDocument/2006/relationships/slideLayout" Target="../slideLayouts/slideLayout8.xml"/><Relationship Id="rId6" Type="http://schemas.openxmlformats.org/officeDocument/2006/relationships/image" Target="../media/image11.svg"/><Relationship Id="rId11" Type="http://schemas.openxmlformats.org/officeDocument/2006/relationships/image" Target="../media/image16.png"/><Relationship Id="rId5" Type="http://schemas.openxmlformats.org/officeDocument/2006/relationships/image" Target="../media/image10.png"/><Relationship Id="rId10" Type="http://schemas.openxmlformats.org/officeDocument/2006/relationships/image" Target="../media/image15.svg"/><Relationship Id="rId4" Type="http://schemas.openxmlformats.org/officeDocument/2006/relationships/image" Target="../media/image9.svg"/><Relationship Id="rId9" Type="http://schemas.openxmlformats.org/officeDocument/2006/relationships/image" Target="../media/image14.png"/><Relationship Id="rId14" Type="http://schemas.openxmlformats.org/officeDocument/2006/relationships/image" Target="../media/image7.svg"/></Relationships>
</file>

<file path=ppt/slides/_rels/slide6.xml.rels><?xml version="1.0" encoding="UTF-8" standalone="yes"?>
<Relationships xmlns="http://schemas.openxmlformats.org/package/2006/relationships"><Relationship Id="rId8" Type="http://schemas.openxmlformats.org/officeDocument/2006/relationships/image" Target="../media/image19.svg"/><Relationship Id="rId3" Type="http://schemas.openxmlformats.org/officeDocument/2006/relationships/image" Target="../media/image14.png"/><Relationship Id="rId7" Type="http://schemas.openxmlformats.org/officeDocument/2006/relationships/image" Target="../media/image18.png"/><Relationship Id="rId2" Type="http://schemas.openxmlformats.org/officeDocument/2006/relationships/notesSlide" Target="../notesSlides/notesSlide6.xml"/><Relationship Id="rId1" Type="http://schemas.openxmlformats.org/officeDocument/2006/relationships/slideLayout" Target="../slideLayouts/slideLayout8.xml"/><Relationship Id="rId6" Type="http://schemas.openxmlformats.org/officeDocument/2006/relationships/image" Target="../media/image17.svg"/><Relationship Id="rId5" Type="http://schemas.openxmlformats.org/officeDocument/2006/relationships/image" Target="../media/image16.png"/><Relationship Id="rId10" Type="http://schemas.openxmlformats.org/officeDocument/2006/relationships/image" Target="../media/image21.svg"/><Relationship Id="rId4" Type="http://schemas.openxmlformats.org/officeDocument/2006/relationships/image" Target="../media/image15.svg"/><Relationship Id="rId9" Type="http://schemas.openxmlformats.org/officeDocument/2006/relationships/image" Target="../media/image20.png"/></Relationships>
</file>

<file path=ppt/slides/_rels/slide7.xml.rels><?xml version="1.0" encoding="UTF-8" standalone="yes"?>
<Relationships xmlns="http://schemas.openxmlformats.org/package/2006/relationships"><Relationship Id="rId8" Type="http://schemas.openxmlformats.org/officeDocument/2006/relationships/image" Target="../media/image23.svg"/><Relationship Id="rId13" Type="http://schemas.openxmlformats.org/officeDocument/2006/relationships/image" Target="../media/image28.png"/><Relationship Id="rId3" Type="http://schemas.openxmlformats.org/officeDocument/2006/relationships/image" Target="../media/image14.png"/><Relationship Id="rId7" Type="http://schemas.openxmlformats.org/officeDocument/2006/relationships/image" Target="../media/image22.png"/><Relationship Id="rId12" Type="http://schemas.openxmlformats.org/officeDocument/2006/relationships/image" Target="../media/image27.svg"/><Relationship Id="rId2" Type="http://schemas.openxmlformats.org/officeDocument/2006/relationships/notesSlide" Target="../notesSlides/notesSlide7.xml"/><Relationship Id="rId16" Type="http://schemas.openxmlformats.org/officeDocument/2006/relationships/image" Target="../media/image31.svg"/><Relationship Id="rId1" Type="http://schemas.openxmlformats.org/officeDocument/2006/relationships/slideLayout" Target="../slideLayouts/slideLayout8.xml"/><Relationship Id="rId6" Type="http://schemas.openxmlformats.org/officeDocument/2006/relationships/image" Target="../media/image17.svg"/><Relationship Id="rId11" Type="http://schemas.openxmlformats.org/officeDocument/2006/relationships/image" Target="../media/image26.png"/><Relationship Id="rId5" Type="http://schemas.openxmlformats.org/officeDocument/2006/relationships/image" Target="../media/image16.png"/><Relationship Id="rId15" Type="http://schemas.openxmlformats.org/officeDocument/2006/relationships/image" Target="../media/image30.png"/><Relationship Id="rId10" Type="http://schemas.openxmlformats.org/officeDocument/2006/relationships/image" Target="../media/image25.svg"/><Relationship Id="rId4" Type="http://schemas.openxmlformats.org/officeDocument/2006/relationships/image" Target="../media/image15.svg"/><Relationship Id="rId9" Type="http://schemas.openxmlformats.org/officeDocument/2006/relationships/image" Target="../media/image24.png"/><Relationship Id="rId14" Type="http://schemas.openxmlformats.org/officeDocument/2006/relationships/image" Target="../media/image29.svg"/></Relationships>
</file>

<file path=ppt/slides/_rels/slide8.xml.rels><?xml version="1.0" encoding="UTF-8" standalone="yes"?>
<Relationships xmlns="http://schemas.openxmlformats.org/package/2006/relationships"><Relationship Id="rId8" Type="http://schemas.openxmlformats.org/officeDocument/2006/relationships/image" Target="../media/image33.svg"/><Relationship Id="rId3" Type="http://schemas.openxmlformats.org/officeDocument/2006/relationships/image" Target="../media/image14.png"/><Relationship Id="rId7" Type="http://schemas.openxmlformats.org/officeDocument/2006/relationships/image" Target="../media/image32.png"/><Relationship Id="rId2" Type="http://schemas.openxmlformats.org/officeDocument/2006/relationships/notesSlide" Target="../notesSlides/notesSlide8.xml"/><Relationship Id="rId1" Type="http://schemas.openxmlformats.org/officeDocument/2006/relationships/slideLayout" Target="../slideLayouts/slideLayout8.xml"/><Relationship Id="rId6" Type="http://schemas.openxmlformats.org/officeDocument/2006/relationships/image" Target="../media/image17.svg"/><Relationship Id="rId5" Type="http://schemas.openxmlformats.org/officeDocument/2006/relationships/image" Target="../media/image16.png"/><Relationship Id="rId10" Type="http://schemas.openxmlformats.org/officeDocument/2006/relationships/image" Target="../media/image35.svg"/><Relationship Id="rId4" Type="http://schemas.openxmlformats.org/officeDocument/2006/relationships/image" Target="../media/image15.svg"/><Relationship Id="rId9" Type="http://schemas.openxmlformats.org/officeDocument/2006/relationships/image" Target="../media/image34.png"/></Relationships>
</file>

<file path=ppt/slides/_rels/slide9.xml.rels><?xml version="1.0" encoding="UTF-8" standalone="yes"?>
<Relationships xmlns="http://schemas.openxmlformats.org/package/2006/relationships"><Relationship Id="rId3" Type="http://schemas.openxmlformats.org/officeDocument/2006/relationships/image" Target="../media/image36.jpg"/><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p:txBody>
          <a:bodyPr anchor="ctr"/>
          <a:lstStyle/>
          <a:p>
            <a:r>
              <a:rPr lang="en-US" dirty="0"/>
              <a:t>2.3.1 Where can you find CBRN materials? (industry, health care, research facilities, etc.)</a:t>
            </a:r>
          </a:p>
        </p:txBody>
      </p:sp>
      <p:sp>
        <p:nvSpPr>
          <p:cNvPr id="3" name="Title 2"/>
          <p:cNvSpPr>
            <a:spLocks noGrp="1"/>
          </p:cNvSpPr>
          <p:nvPr>
            <p:ph type="title"/>
          </p:nvPr>
        </p:nvSpPr>
        <p:spPr/>
        <p:txBody>
          <a:bodyPr anchor="ctr">
            <a:normAutofit/>
          </a:bodyPr>
          <a:lstStyle/>
          <a:p>
            <a:r>
              <a:rPr lang="en-US" sz="5400" dirty="0"/>
              <a:t>Module 2 CBRN basics</a:t>
            </a:r>
          </a:p>
        </p:txBody>
      </p:sp>
    </p:spTree>
    <p:extLst>
      <p:ext uri="{BB962C8B-B14F-4D97-AF65-F5344CB8AC3E}">
        <p14:creationId xmlns:p14="http://schemas.microsoft.com/office/powerpoint/2010/main" val="364586221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Radiological materials, artificial</a:t>
            </a:r>
          </a:p>
        </p:txBody>
      </p:sp>
      <p:sp>
        <p:nvSpPr>
          <p:cNvPr id="3" name="Text Placeholder 2"/>
          <p:cNvSpPr>
            <a:spLocks noGrp="1"/>
          </p:cNvSpPr>
          <p:nvPr>
            <p:ph type="body" sz="quarter" idx="15"/>
          </p:nvPr>
        </p:nvSpPr>
        <p:spPr>
          <a:xfrm>
            <a:off x="766762" y="1786071"/>
            <a:ext cx="7324040" cy="4693591"/>
          </a:xfrm>
        </p:spPr>
        <p:txBody>
          <a:bodyPr>
            <a:noAutofit/>
          </a:bodyPr>
          <a:lstStyle/>
          <a:p>
            <a:pPr>
              <a:lnSpc>
                <a:spcPct val="90000"/>
              </a:lnSpc>
              <a:spcAft>
                <a:spcPts val="600"/>
              </a:spcAft>
            </a:pPr>
            <a:r>
              <a:rPr lang="en-US" dirty="0"/>
              <a:t>Sources:</a:t>
            </a:r>
          </a:p>
          <a:p>
            <a:pPr lvl="1">
              <a:lnSpc>
                <a:spcPct val="90000"/>
              </a:lnSpc>
              <a:spcAft>
                <a:spcPts val="600"/>
              </a:spcAft>
            </a:pPr>
            <a:r>
              <a:rPr lang="en-US" dirty="0"/>
              <a:t>Hospitals, Laboratories, Industry</a:t>
            </a:r>
          </a:p>
          <a:p>
            <a:pPr lvl="1">
              <a:lnSpc>
                <a:spcPct val="90000"/>
              </a:lnSpc>
              <a:spcAft>
                <a:spcPts val="600"/>
              </a:spcAft>
            </a:pPr>
            <a:r>
              <a:rPr lang="en-US" dirty="0"/>
              <a:t>Radiological thermal generators</a:t>
            </a:r>
          </a:p>
          <a:p>
            <a:pPr lvl="1">
              <a:lnSpc>
                <a:spcPct val="90000"/>
              </a:lnSpc>
              <a:spcAft>
                <a:spcPts val="600"/>
              </a:spcAft>
            </a:pPr>
            <a:r>
              <a:rPr lang="en-US" dirty="0"/>
              <a:t>Nuclear Power Plant industry</a:t>
            </a:r>
          </a:p>
          <a:p>
            <a:pPr>
              <a:lnSpc>
                <a:spcPct val="90000"/>
              </a:lnSpc>
              <a:spcAft>
                <a:spcPts val="600"/>
              </a:spcAft>
            </a:pPr>
            <a:r>
              <a:rPr lang="en-US" dirty="0"/>
              <a:t>Availability:</a:t>
            </a:r>
          </a:p>
          <a:p>
            <a:pPr lvl="1">
              <a:lnSpc>
                <a:spcPct val="90000"/>
              </a:lnSpc>
              <a:spcAft>
                <a:spcPts val="600"/>
              </a:spcAft>
            </a:pPr>
            <a:r>
              <a:rPr lang="en-US" dirty="0"/>
              <a:t>Depending on strength: </a:t>
            </a:r>
          </a:p>
          <a:p>
            <a:pPr lvl="2">
              <a:lnSpc>
                <a:spcPct val="90000"/>
              </a:lnSpc>
              <a:spcAft>
                <a:spcPts val="600"/>
              </a:spcAft>
            </a:pPr>
            <a:r>
              <a:rPr lang="en-US" dirty="0"/>
              <a:t>weak: freely BUT strong: registered / restricted</a:t>
            </a:r>
          </a:p>
          <a:p>
            <a:pPr lvl="1">
              <a:lnSpc>
                <a:spcPct val="90000"/>
              </a:lnSpc>
              <a:spcAft>
                <a:spcPts val="600"/>
              </a:spcAft>
            </a:pPr>
            <a:r>
              <a:rPr lang="en-US" dirty="0"/>
              <a:t>Few strong sources lost from system per year </a:t>
            </a:r>
          </a:p>
          <a:p>
            <a:pPr lvl="1">
              <a:lnSpc>
                <a:spcPct val="90000"/>
              </a:lnSpc>
              <a:spcAft>
                <a:spcPts val="600"/>
              </a:spcAft>
            </a:pPr>
            <a:r>
              <a:rPr lang="en-US" dirty="0"/>
              <a:t>Acquirement needs much effort and knowledge </a:t>
            </a:r>
          </a:p>
          <a:p>
            <a:pPr lvl="1">
              <a:lnSpc>
                <a:spcPct val="90000"/>
              </a:lnSpc>
              <a:spcAft>
                <a:spcPts val="600"/>
              </a:spcAft>
            </a:pPr>
            <a:r>
              <a:rPr lang="en-US" dirty="0"/>
              <a:t>R materials are contained </a:t>
            </a:r>
          </a:p>
        </p:txBody>
      </p:sp>
      <p:sp>
        <p:nvSpPr>
          <p:cNvPr id="4" name="Slide Number Placeholder 3"/>
          <p:cNvSpPr>
            <a:spLocks noGrp="1"/>
          </p:cNvSpPr>
          <p:nvPr>
            <p:ph type="sldNum" sz="quarter" idx="4"/>
          </p:nvPr>
        </p:nvSpPr>
        <p:spPr/>
        <p:txBody>
          <a:bodyPr/>
          <a:lstStyle/>
          <a:p>
            <a:fld id="{A814E660-BF25-4843-B2A0-93C6E2B6253B}" type="slidenum">
              <a:rPr lang="en-BE" smtClean="0"/>
              <a:pPr/>
              <a:t>10</a:t>
            </a:fld>
            <a:endParaRPr lang="en-BE" dirty="0"/>
          </a:p>
        </p:txBody>
      </p:sp>
      <p:pic>
        <p:nvPicPr>
          <p:cNvPr id="8" name="Graphic 7" descr="Test tubes">
            <a:extLst>
              <a:ext uri="{FF2B5EF4-FFF2-40B4-BE49-F238E27FC236}">
                <a16:creationId xmlns:a16="http://schemas.microsoft.com/office/drawing/2014/main" id="{D1CC2FCA-2E12-47A2-838A-37BB67E1AEEF}"/>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8345370" y="1798195"/>
            <a:ext cx="1440000" cy="1440000"/>
          </a:xfrm>
          <a:prstGeom prst="rect">
            <a:avLst/>
          </a:prstGeom>
        </p:spPr>
      </p:pic>
      <p:pic>
        <p:nvPicPr>
          <p:cNvPr id="9" name="Graphic 8" descr="Medical">
            <a:extLst>
              <a:ext uri="{FF2B5EF4-FFF2-40B4-BE49-F238E27FC236}">
                <a16:creationId xmlns:a16="http://schemas.microsoft.com/office/drawing/2014/main" id="{C9AC944B-257F-4CAF-B04F-84DFDE78B5F4}"/>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6789065" y="1904288"/>
            <a:ext cx="1440000" cy="1440000"/>
          </a:xfrm>
          <a:prstGeom prst="rect">
            <a:avLst/>
          </a:prstGeom>
        </p:spPr>
      </p:pic>
      <p:grpSp>
        <p:nvGrpSpPr>
          <p:cNvPr id="11" name="Group 10">
            <a:extLst>
              <a:ext uri="{FF2B5EF4-FFF2-40B4-BE49-F238E27FC236}">
                <a16:creationId xmlns:a16="http://schemas.microsoft.com/office/drawing/2014/main" id="{AF4CD3E9-E5A2-4E48-8EEA-D6878651BBFE}"/>
              </a:ext>
            </a:extLst>
          </p:cNvPr>
          <p:cNvGrpSpPr/>
          <p:nvPr/>
        </p:nvGrpSpPr>
        <p:grpSpPr>
          <a:xfrm>
            <a:off x="7799204" y="3703860"/>
            <a:ext cx="1731598" cy="1440000"/>
            <a:chOff x="7799204" y="3703860"/>
            <a:chExt cx="1731598" cy="1440000"/>
          </a:xfrm>
        </p:grpSpPr>
        <p:pic>
          <p:nvPicPr>
            <p:cNvPr id="12" name="Graphic 11" descr="Flask">
              <a:extLst>
                <a:ext uri="{FF2B5EF4-FFF2-40B4-BE49-F238E27FC236}">
                  <a16:creationId xmlns:a16="http://schemas.microsoft.com/office/drawing/2014/main" id="{2FD74DB0-5A94-421A-BDF1-A52EC99357A9}"/>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8090802" y="3703860"/>
              <a:ext cx="1440000" cy="1440000"/>
            </a:xfrm>
            <a:prstGeom prst="rect">
              <a:avLst/>
            </a:prstGeom>
          </p:spPr>
        </p:pic>
        <p:sp>
          <p:nvSpPr>
            <p:cNvPr id="15" name="Arrow: Right 14">
              <a:extLst>
                <a:ext uri="{FF2B5EF4-FFF2-40B4-BE49-F238E27FC236}">
                  <a16:creationId xmlns:a16="http://schemas.microsoft.com/office/drawing/2014/main" id="{B8C30203-5232-4C64-9F71-09B116BED650}"/>
                </a:ext>
              </a:extLst>
            </p:cNvPr>
            <p:cNvSpPr/>
            <p:nvPr/>
          </p:nvSpPr>
          <p:spPr>
            <a:xfrm rot="5400000" flipV="1">
              <a:off x="7463433" y="4271981"/>
              <a:ext cx="1135719" cy="464178"/>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solidFill>
                  <a:srgbClr val="FF0000"/>
                </a:solidFill>
              </a:endParaRPr>
            </a:p>
          </p:txBody>
        </p:sp>
      </p:grpSp>
      <p:grpSp>
        <p:nvGrpSpPr>
          <p:cNvPr id="10" name="Group 9">
            <a:extLst>
              <a:ext uri="{FF2B5EF4-FFF2-40B4-BE49-F238E27FC236}">
                <a16:creationId xmlns:a16="http://schemas.microsoft.com/office/drawing/2014/main" id="{C1EAE0BA-9F65-4081-BB01-D22CB0C2F4BC}"/>
              </a:ext>
            </a:extLst>
          </p:cNvPr>
          <p:cNvGrpSpPr/>
          <p:nvPr/>
        </p:nvGrpSpPr>
        <p:grpSpPr>
          <a:xfrm>
            <a:off x="10119945" y="3832096"/>
            <a:ext cx="1487867" cy="1239833"/>
            <a:chOff x="10119945" y="3832096"/>
            <a:chExt cx="1487867" cy="1239833"/>
          </a:xfrm>
        </p:grpSpPr>
        <p:pic>
          <p:nvPicPr>
            <p:cNvPr id="16" name="Graphic 15" descr="Sign Language">
              <a:extLst>
                <a:ext uri="{FF2B5EF4-FFF2-40B4-BE49-F238E27FC236}">
                  <a16:creationId xmlns:a16="http://schemas.microsoft.com/office/drawing/2014/main" id="{59B26444-03E0-4887-8DF9-50DE68012D60}"/>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10527812" y="3832096"/>
              <a:ext cx="1080000" cy="1080000"/>
            </a:xfrm>
            <a:prstGeom prst="rect">
              <a:avLst/>
            </a:prstGeom>
          </p:spPr>
        </p:pic>
        <p:sp>
          <p:nvSpPr>
            <p:cNvPr id="17" name="Arrow: Right 16">
              <a:extLst>
                <a:ext uri="{FF2B5EF4-FFF2-40B4-BE49-F238E27FC236}">
                  <a16:creationId xmlns:a16="http://schemas.microsoft.com/office/drawing/2014/main" id="{15A85154-E5A1-48A7-BDE4-76E572C667C7}"/>
                </a:ext>
              </a:extLst>
            </p:cNvPr>
            <p:cNvSpPr/>
            <p:nvPr/>
          </p:nvSpPr>
          <p:spPr>
            <a:xfrm rot="5400000" flipV="1">
              <a:off x="9784174" y="4271981"/>
              <a:ext cx="1135719" cy="464178"/>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grpSp>
      <p:pic>
        <p:nvPicPr>
          <p:cNvPr id="18" name="Graphic 17" descr="Factory">
            <a:extLst>
              <a:ext uri="{FF2B5EF4-FFF2-40B4-BE49-F238E27FC236}">
                <a16:creationId xmlns:a16="http://schemas.microsoft.com/office/drawing/2014/main" id="{29AF8D71-A606-4F1D-9AD5-BBBB4D72DD2C}"/>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9923633" y="1848061"/>
            <a:ext cx="1440000" cy="1440000"/>
          </a:xfrm>
          <a:prstGeom prst="rect">
            <a:avLst/>
          </a:prstGeom>
        </p:spPr>
      </p:pic>
      <p:pic>
        <p:nvPicPr>
          <p:cNvPr id="20" name="Graphic 19" descr="Flag">
            <a:extLst>
              <a:ext uri="{FF2B5EF4-FFF2-40B4-BE49-F238E27FC236}">
                <a16:creationId xmlns:a16="http://schemas.microsoft.com/office/drawing/2014/main" id="{3C34602B-60E4-48C7-9BAE-3101968399BE}"/>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11150612" y="5832830"/>
            <a:ext cx="914400" cy="914400"/>
          </a:xfrm>
          <a:prstGeom prst="rect">
            <a:avLst/>
          </a:prstGeom>
        </p:spPr>
      </p:pic>
      <p:sp>
        <p:nvSpPr>
          <p:cNvPr id="19" name="Footer Placeholder 4">
            <a:extLst>
              <a:ext uri="{FF2B5EF4-FFF2-40B4-BE49-F238E27FC236}">
                <a16:creationId xmlns:a16="http://schemas.microsoft.com/office/drawing/2014/main" id="{58C5B9F8-932C-4A5A-B03E-3D6AD186D782}"/>
              </a:ext>
            </a:extLst>
          </p:cNvPr>
          <p:cNvSpPr>
            <a:spLocks noGrp="1"/>
          </p:cNvSpPr>
          <p:nvPr>
            <p:ph type="ftr" sz="quarter" idx="16"/>
          </p:nvPr>
        </p:nvSpPr>
        <p:spPr>
          <a:xfrm>
            <a:off x="452927" y="6479664"/>
            <a:ext cx="10776247" cy="148485"/>
          </a:xfrm>
        </p:spPr>
        <p:txBody>
          <a:bodyPr/>
          <a:lstStyle/>
          <a:p>
            <a:r>
              <a:rPr lang="en-US" dirty="0"/>
              <a:t>MELODY Presentation 2.3.1 Where can you find CBRN materials?</a:t>
            </a:r>
          </a:p>
        </p:txBody>
      </p:sp>
    </p:spTree>
    <p:extLst>
      <p:ext uri="{BB962C8B-B14F-4D97-AF65-F5344CB8AC3E}">
        <p14:creationId xmlns:p14="http://schemas.microsoft.com/office/powerpoint/2010/main" val="422775952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a-DK" dirty="0"/>
              <a:t>Take home message</a:t>
            </a:r>
            <a:endParaRPr lang="en-US" dirty="0"/>
          </a:p>
        </p:txBody>
      </p:sp>
      <p:sp>
        <p:nvSpPr>
          <p:cNvPr id="3" name="Text Placeholder 2"/>
          <p:cNvSpPr>
            <a:spLocks noGrp="1"/>
          </p:cNvSpPr>
          <p:nvPr>
            <p:ph type="body" sz="quarter" idx="15"/>
          </p:nvPr>
        </p:nvSpPr>
        <p:spPr>
          <a:xfrm>
            <a:off x="318962" y="1832121"/>
            <a:ext cx="11554073" cy="4301992"/>
          </a:xfrm>
        </p:spPr>
        <p:txBody>
          <a:bodyPr>
            <a:normAutofit/>
          </a:bodyPr>
          <a:lstStyle/>
          <a:p>
            <a:r>
              <a:rPr lang="en-US" dirty="0"/>
              <a:t>Chemical agents are present in higher quantities and are easier to access than Biological agents, or Radiological and Nuclear materials </a:t>
            </a:r>
          </a:p>
          <a:p>
            <a:endParaRPr lang="en-US" dirty="0"/>
          </a:p>
          <a:p>
            <a:pPr lvl="1"/>
            <a:r>
              <a:rPr lang="en-US" dirty="0"/>
              <a:t>Sources:</a:t>
            </a:r>
          </a:p>
          <a:p>
            <a:pPr lvl="2"/>
            <a:r>
              <a:rPr lang="en-US" dirty="0"/>
              <a:t>Chemical agents:	stores, hospitals, laboratories, transport, industry </a:t>
            </a:r>
          </a:p>
          <a:p>
            <a:pPr lvl="2"/>
            <a:r>
              <a:rPr lang="en-US" dirty="0"/>
              <a:t>Biological agents:	nature, livestock, hospitals, laboratories</a:t>
            </a:r>
          </a:p>
          <a:p>
            <a:pPr lvl="2"/>
            <a:r>
              <a:rPr lang="en-US" dirty="0"/>
              <a:t>Radiological materials:	nature, laboratories, hospitals</a:t>
            </a:r>
          </a:p>
          <a:p>
            <a:pPr lvl="2"/>
            <a:r>
              <a:rPr lang="en-US" dirty="0"/>
              <a:t>Nuclear materials:	nuclear powerplants</a:t>
            </a:r>
          </a:p>
          <a:p>
            <a:endParaRPr lang="en-US" dirty="0"/>
          </a:p>
        </p:txBody>
      </p:sp>
      <p:sp>
        <p:nvSpPr>
          <p:cNvPr id="4" name="Slide Number Placeholder 3"/>
          <p:cNvSpPr>
            <a:spLocks noGrp="1"/>
          </p:cNvSpPr>
          <p:nvPr>
            <p:ph type="sldNum" sz="quarter" idx="4"/>
          </p:nvPr>
        </p:nvSpPr>
        <p:spPr/>
        <p:txBody>
          <a:bodyPr/>
          <a:lstStyle/>
          <a:p>
            <a:fld id="{A814E660-BF25-4843-B2A0-93C6E2B6253B}" type="slidenum">
              <a:rPr lang="en-BE" smtClean="0"/>
              <a:pPr/>
              <a:t>11</a:t>
            </a:fld>
            <a:endParaRPr lang="en-BE" dirty="0"/>
          </a:p>
        </p:txBody>
      </p:sp>
      <p:sp>
        <p:nvSpPr>
          <p:cNvPr id="6" name="Footer Placeholder 4">
            <a:extLst>
              <a:ext uri="{FF2B5EF4-FFF2-40B4-BE49-F238E27FC236}">
                <a16:creationId xmlns:a16="http://schemas.microsoft.com/office/drawing/2014/main" id="{260BCB37-2598-4762-823D-E05F63537063}"/>
              </a:ext>
            </a:extLst>
          </p:cNvPr>
          <p:cNvSpPr>
            <a:spLocks noGrp="1"/>
          </p:cNvSpPr>
          <p:nvPr>
            <p:ph type="ftr" sz="quarter" idx="16"/>
          </p:nvPr>
        </p:nvSpPr>
        <p:spPr>
          <a:xfrm>
            <a:off x="452927" y="6479664"/>
            <a:ext cx="10776247" cy="148485"/>
          </a:xfrm>
        </p:spPr>
        <p:txBody>
          <a:bodyPr/>
          <a:lstStyle/>
          <a:p>
            <a:r>
              <a:rPr lang="en-US" dirty="0"/>
              <a:t>MELODY Presentation 2.3.1 Where can you find CBRN materials?</a:t>
            </a:r>
          </a:p>
        </p:txBody>
      </p:sp>
    </p:spTree>
    <p:extLst>
      <p:ext uri="{BB962C8B-B14F-4D97-AF65-F5344CB8AC3E}">
        <p14:creationId xmlns:p14="http://schemas.microsoft.com/office/powerpoint/2010/main" val="398332755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7"/>
          </p:nvPr>
        </p:nvSpPr>
        <p:spPr/>
        <p:txBody>
          <a:bodyPr/>
          <a:lstStyle/>
          <a:p>
            <a:r>
              <a:rPr lang="da-DK" dirty="0"/>
              <a:t>Thank you for your attention</a:t>
            </a:r>
            <a:endParaRPr lang="en-US" dirty="0"/>
          </a:p>
        </p:txBody>
      </p:sp>
      <p:sp>
        <p:nvSpPr>
          <p:cNvPr id="4" name="Slide Number Placeholder 3"/>
          <p:cNvSpPr>
            <a:spLocks noGrp="1"/>
          </p:cNvSpPr>
          <p:nvPr>
            <p:ph type="sldNum" sz="quarter" idx="4"/>
          </p:nvPr>
        </p:nvSpPr>
        <p:spPr/>
        <p:txBody>
          <a:bodyPr/>
          <a:lstStyle/>
          <a:p>
            <a:fld id="{A814E660-BF25-4843-B2A0-93C6E2B6253B}" type="slidenum">
              <a:rPr lang="en-BE" smtClean="0"/>
              <a:pPr/>
              <a:t>12</a:t>
            </a:fld>
            <a:endParaRPr lang="en-BE" dirty="0"/>
          </a:p>
        </p:txBody>
      </p:sp>
      <p:pic>
        <p:nvPicPr>
          <p:cNvPr id="7" name="Picture 6"/>
          <p:cNvPicPr>
            <a:picLocks noChangeAspect="1"/>
          </p:cNvPicPr>
          <p:nvPr/>
        </p:nvPicPr>
        <p:blipFill>
          <a:blip r:embed="rId3"/>
          <a:stretch>
            <a:fillRect/>
          </a:stretch>
        </p:blipFill>
        <p:spPr>
          <a:xfrm flipH="1">
            <a:off x="5404932" y="1657351"/>
            <a:ext cx="1344036" cy="1496250"/>
          </a:xfrm>
          <a:prstGeom prst="rect">
            <a:avLst/>
          </a:prstGeom>
        </p:spPr>
      </p:pic>
      <p:sp>
        <p:nvSpPr>
          <p:cNvPr id="6" name="Footer Placeholder 4">
            <a:extLst>
              <a:ext uri="{FF2B5EF4-FFF2-40B4-BE49-F238E27FC236}">
                <a16:creationId xmlns:a16="http://schemas.microsoft.com/office/drawing/2014/main" id="{7AC9EAAB-A3D4-48FB-B9F7-0D72F92D365D}"/>
              </a:ext>
            </a:extLst>
          </p:cNvPr>
          <p:cNvSpPr txBox="1">
            <a:spLocks/>
          </p:cNvSpPr>
          <p:nvPr/>
        </p:nvSpPr>
        <p:spPr>
          <a:xfrm>
            <a:off x="452927" y="6479664"/>
            <a:ext cx="10776247" cy="14848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Presentation 2.3.1 Where can you find CBRN materials?</a:t>
            </a:r>
          </a:p>
        </p:txBody>
      </p:sp>
    </p:spTree>
    <p:extLst>
      <p:ext uri="{BB962C8B-B14F-4D97-AF65-F5344CB8AC3E}">
        <p14:creationId xmlns:p14="http://schemas.microsoft.com/office/powerpoint/2010/main" val="402043886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p:txBody>
          <a:bodyPr/>
          <a:lstStyle/>
          <a:p>
            <a:r>
              <a:rPr lang="en-US" dirty="0"/>
              <a:t>To </a:t>
            </a:r>
            <a:r>
              <a:rPr lang="en-US" u="sng" dirty="0"/>
              <a:t>recognize</a:t>
            </a:r>
            <a:r>
              <a:rPr lang="en-US" dirty="0"/>
              <a:t> potential sources of CBRN agents, signs of dangerous goods, and improvised production facilities</a:t>
            </a:r>
          </a:p>
        </p:txBody>
      </p:sp>
      <p:sp>
        <p:nvSpPr>
          <p:cNvPr id="3" name="Title 2"/>
          <p:cNvSpPr>
            <a:spLocks noGrp="1"/>
          </p:cNvSpPr>
          <p:nvPr>
            <p:ph type="title"/>
          </p:nvPr>
        </p:nvSpPr>
        <p:spPr/>
        <p:txBody>
          <a:bodyPr anchor="ctr">
            <a:normAutofit/>
          </a:bodyPr>
          <a:lstStyle/>
          <a:p>
            <a:r>
              <a:rPr lang="en-US" sz="3600" dirty="0"/>
              <a:t>Learning objective </a:t>
            </a:r>
          </a:p>
        </p:txBody>
      </p:sp>
    </p:spTree>
    <p:extLst>
      <p:ext uri="{BB962C8B-B14F-4D97-AF65-F5344CB8AC3E}">
        <p14:creationId xmlns:p14="http://schemas.microsoft.com/office/powerpoint/2010/main" val="55100851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Sources and availability (non-military material)</a:t>
            </a:r>
          </a:p>
        </p:txBody>
      </p:sp>
      <p:sp>
        <p:nvSpPr>
          <p:cNvPr id="3" name="Text Placeholder 2"/>
          <p:cNvSpPr>
            <a:spLocks noGrp="1"/>
          </p:cNvSpPr>
          <p:nvPr>
            <p:ph type="body" sz="quarter" idx="15"/>
          </p:nvPr>
        </p:nvSpPr>
        <p:spPr>
          <a:xfrm>
            <a:off x="766762" y="1786072"/>
            <a:ext cx="10956871" cy="4611292"/>
          </a:xfrm>
        </p:spPr>
        <p:txBody>
          <a:bodyPr>
            <a:noAutofit/>
          </a:bodyPr>
          <a:lstStyle/>
          <a:p>
            <a:r>
              <a:rPr lang="en-US" dirty="0"/>
              <a:t>Non-military CBRN materials can be found at industries, commercial entities, livestock and nature </a:t>
            </a:r>
          </a:p>
          <a:p>
            <a:r>
              <a:rPr lang="en-US" dirty="0"/>
              <a:t>Some of these materials are present </a:t>
            </a:r>
          </a:p>
          <a:p>
            <a:pPr lvl="1"/>
            <a:r>
              <a:rPr lang="en-US" dirty="0"/>
              <a:t>in large quantities</a:t>
            </a:r>
          </a:p>
          <a:p>
            <a:pPr lvl="1"/>
            <a:r>
              <a:rPr lang="en-US" dirty="0"/>
              <a:t>have detrimental health effects in their current form</a:t>
            </a:r>
          </a:p>
          <a:p>
            <a:pPr lvl="1"/>
            <a:r>
              <a:rPr lang="en-US" dirty="0"/>
              <a:t>and are easy to release</a:t>
            </a:r>
          </a:p>
          <a:p>
            <a:r>
              <a:rPr lang="en-US" dirty="0"/>
              <a:t>Other materials are available </a:t>
            </a:r>
          </a:p>
          <a:p>
            <a:pPr lvl="1"/>
            <a:r>
              <a:rPr lang="en-US" dirty="0"/>
              <a:t>in low quantities</a:t>
            </a:r>
          </a:p>
          <a:p>
            <a:pPr lvl="1"/>
            <a:r>
              <a:rPr lang="en-US" dirty="0"/>
              <a:t>need extensive modification before they reach detrimental health effects,</a:t>
            </a:r>
          </a:p>
          <a:p>
            <a:pPr lvl="1"/>
            <a:r>
              <a:rPr lang="en-US" dirty="0"/>
              <a:t>are not transported regularly, and are (hopefully) closely guarded</a:t>
            </a:r>
          </a:p>
        </p:txBody>
      </p:sp>
      <p:sp>
        <p:nvSpPr>
          <p:cNvPr id="4" name="Slide Number Placeholder 3"/>
          <p:cNvSpPr>
            <a:spLocks noGrp="1"/>
          </p:cNvSpPr>
          <p:nvPr>
            <p:ph type="sldNum" sz="quarter" idx="4"/>
          </p:nvPr>
        </p:nvSpPr>
        <p:spPr/>
        <p:txBody>
          <a:bodyPr/>
          <a:lstStyle/>
          <a:p>
            <a:fld id="{A814E660-BF25-4843-B2A0-93C6E2B6253B}" type="slidenum">
              <a:rPr lang="en-BE" smtClean="0"/>
              <a:pPr/>
              <a:t>3</a:t>
            </a:fld>
            <a:endParaRPr lang="en-BE" dirty="0"/>
          </a:p>
        </p:txBody>
      </p:sp>
      <p:sp>
        <p:nvSpPr>
          <p:cNvPr id="5" name="Footer Placeholder 4"/>
          <p:cNvSpPr>
            <a:spLocks noGrp="1"/>
          </p:cNvSpPr>
          <p:nvPr>
            <p:ph type="ftr" sz="quarter" idx="16"/>
          </p:nvPr>
        </p:nvSpPr>
        <p:spPr/>
        <p:txBody>
          <a:bodyPr/>
          <a:lstStyle/>
          <a:p>
            <a:r>
              <a:rPr lang="en-US" dirty="0"/>
              <a:t>MELODY Presentation 2.3.1 Where can you find CBRN materials?</a:t>
            </a:r>
          </a:p>
        </p:txBody>
      </p:sp>
    </p:spTree>
    <p:extLst>
      <p:ext uri="{BB962C8B-B14F-4D97-AF65-F5344CB8AC3E}">
        <p14:creationId xmlns:p14="http://schemas.microsoft.com/office/powerpoint/2010/main" val="193714196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Toxic Industrial Chemicals (TIC)</a:t>
            </a:r>
          </a:p>
        </p:txBody>
      </p:sp>
      <p:sp>
        <p:nvSpPr>
          <p:cNvPr id="3" name="Text Placeholder 2"/>
          <p:cNvSpPr>
            <a:spLocks noGrp="1"/>
          </p:cNvSpPr>
          <p:nvPr>
            <p:ph type="body" sz="quarter" idx="15"/>
          </p:nvPr>
        </p:nvSpPr>
        <p:spPr>
          <a:xfrm>
            <a:off x="766762" y="1786071"/>
            <a:ext cx="10956871" cy="4462807"/>
          </a:xfrm>
        </p:spPr>
        <p:txBody>
          <a:bodyPr>
            <a:noAutofit/>
          </a:bodyPr>
          <a:lstStyle/>
          <a:p>
            <a:r>
              <a:rPr lang="en-US" dirty="0"/>
              <a:t>Sources:</a:t>
            </a:r>
          </a:p>
          <a:p>
            <a:pPr lvl="1"/>
            <a:r>
              <a:rPr lang="en-US" dirty="0"/>
              <a:t>(large) chemical industry</a:t>
            </a:r>
          </a:p>
          <a:p>
            <a:pPr lvl="1"/>
            <a:r>
              <a:rPr lang="en-US" dirty="0"/>
              <a:t>Storage &amp; transshipment facilities</a:t>
            </a:r>
          </a:p>
          <a:p>
            <a:pPr lvl="1"/>
            <a:r>
              <a:rPr lang="en-US" dirty="0"/>
              <a:t>Commercial businesses  </a:t>
            </a:r>
          </a:p>
          <a:p>
            <a:pPr lvl="1"/>
            <a:r>
              <a:rPr lang="en-US" dirty="0"/>
              <a:t>Industrial transport</a:t>
            </a:r>
          </a:p>
          <a:p>
            <a:r>
              <a:rPr lang="en-US" dirty="0"/>
              <a:t>Availability:</a:t>
            </a:r>
          </a:p>
          <a:p>
            <a:pPr lvl="1"/>
            <a:r>
              <a:rPr lang="en-US" dirty="0"/>
              <a:t>Often in large quantities</a:t>
            </a:r>
          </a:p>
          <a:p>
            <a:pPr lvl="1"/>
            <a:r>
              <a:rPr lang="en-US" dirty="0"/>
              <a:t>Accessibility is high</a:t>
            </a:r>
          </a:p>
          <a:p>
            <a:pPr lvl="1"/>
            <a:r>
              <a:rPr lang="en-US" dirty="0"/>
              <a:t>Components and derivatives often                                                            have detrimental health effects</a:t>
            </a:r>
          </a:p>
          <a:p>
            <a:pPr lvl="1"/>
            <a:endParaRPr lang="en-US" dirty="0"/>
          </a:p>
        </p:txBody>
      </p:sp>
      <p:sp>
        <p:nvSpPr>
          <p:cNvPr id="4" name="Slide Number Placeholder 3"/>
          <p:cNvSpPr>
            <a:spLocks noGrp="1"/>
          </p:cNvSpPr>
          <p:nvPr>
            <p:ph type="sldNum" sz="quarter" idx="4"/>
          </p:nvPr>
        </p:nvSpPr>
        <p:spPr/>
        <p:txBody>
          <a:bodyPr/>
          <a:lstStyle/>
          <a:p>
            <a:fld id="{A814E660-BF25-4843-B2A0-93C6E2B6253B}" type="slidenum">
              <a:rPr lang="en-BE" smtClean="0"/>
              <a:pPr/>
              <a:t>4</a:t>
            </a:fld>
            <a:endParaRPr lang="en-BE" dirty="0"/>
          </a:p>
        </p:txBody>
      </p:sp>
      <p:pic>
        <p:nvPicPr>
          <p:cNvPr id="7" name="Graphic 6" descr="Factory">
            <a:extLst>
              <a:ext uri="{FF2B5EF4-FFF2-40B4-BE49-F238E27FC236}">
                <a16:creationId xmlns:a16="http://schemas.microsoft.com/office/drawing/2014/main" id="{4E1E3C20-65B1-4EE0-87CB-B4B768952C44}"/>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6523008" y="1820479"/>
            <a:ext cx="1440000" cy="1440000"/>
          </a:xfrm>
          <a:prstGeom prst="rect">
            <a:avLst/>
          </a:prstGeom>
        </p:spPr>
      </p:pic>
      <p:pic>
        <p:nvPicPr>
          <p:cNvPr id="9" name="Graphic 8" descr="Scientist">
            <a:extLst>
              <a:ext uri="{FF2B5EF4-FFF2-40B4-BE49-F238E27FC236}">
                <a16:creationId xmlns:a16="http://schemas.microsoft.com/office/drawing/2014/main" id="{181D144E-5B42-4A68-AFBA-B9D46DA65D78}"/>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8532468" y="1795076"/>
            <a:ext cx="1440000" cy="1440000"/>
          </a:xfrm>
          <a:prstGeom prst="rect">
            <a:avLst/>
          </a:prstGeom>
        </p:spPr>
      </p:pic>
      <p:grpSp>
        <p:nvGrpSpPr>
          <p:cNvPr id="23" name="Group 5">
            <a:extLst>
              <a:ext uri="{FF2B5EF4-FFF2-40B4-BE49-F238E27FC236}">
                <a16:creationId xmlns:a16="http://schemas.microsoft.com/office/drawing/2014/main" id="{3A5D00A4-2797-4BF9-BFC5-06D7F5EACCFB}"/>
              </a:ext>
            </a:extLst>
          </p:cNvPr>
          <p:cNvGrpSpPr/>
          <p:nvPr/>
        </p:nvGrpSpPr>
        <p:grpSpPr>
          <a:xfrm>
            <a:off x="10525237" y="2130251"/>
            <a:ext cx="900000" cy="2876154"/>
            <a:chOff x="10541928" y="1092296"/>
            <a:chExt cx="900000" cy="2876154"/>
          </a:xfrm>
        </p:grpSpPr>
        <p:pic>
          <p:nvPicPr>
            <p:cNvPr id="11" name="Graphic 7" descr="Truck">
              <a:extLst>
                <a:ext uri="{FF2B5EF4-FFF2-40B4-BE49-F238E27FC236}">
                  <a16:creationId xmlns:a16="http://schemas.microsoft.com/office/drawing/2014/main" id="{6976779B-9671-44D2-9660-EFC39320B027}"/>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10541928" y="1092296"/>
              <a:ext cx="900000" cy="900000"/>
            </a:xfrm>
            <a:prstGeom prst="rect">
              <a:avLst/>
            </a:prstGeom>
          </p:spPr>
        </p:pic>
        <p:pic>
          <p:nvPicPr>
            <p:cNvPr id="13" name="Graphic 9" descr="Train">
              <a:extLst>
                <a:ext uri="{FF2B5EF4-FFF2-40B4-BE49-F238E27FC236}">
                  <a16:creationId xmlns:a16="http://schemas.microsoft.com/office/drawing/2014/main" id="{C0192566-47A1-4307-81AE-F2BB26456F08}"/>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10541928" y="2080373"/>
              <a:ext cx="900000" cy="900000"/>
            </a:xfrm>
            <a:prstGeom prst="rect">
              <a:avLst/>
            </a:prstGeom>
          </p:spPr>
        </p:pic>
        <p:pic>
          <p:nvPicPr>
            <p:cNvPr id="15" name="Graphic 11" descr="Tugboat">
              <a:extLst>
                <a:ext uri="{FF2B5EF4-FFF2-40B4-BE49-F238E27FC236}">
                  <a16:creationId xmlns:a16="http://schemas.microsoft.com/office/drawing/2014/main" id="{0D4BD236-B805-48C5-9E33-BE8794DE9684}"/>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10541928" y="3068450"/>
              <a:ext cx="900000" cy="900000"/>
            </a:xfrm>
            <a:prstGeom prst="rect">
              <a:avLst/>
            </a:prstGeom>
          </p:spPr>
        </p:pic>
      </p:grpSp>
      <p:grpSp>
        <p:nvGrpSpPr>
          <p:cNvPr id="25" name="Group 24">
            <a:extLst>
              <a:ext uri="{FF2B5EF4-FFF2-40B4-BE49-F238E27FC236}">
                <a16:creationId xmlns:a16="http://schemas.microsoft.com/office/drawing/2014/main" id="{EBBC9FDE-5CB6-4F7E-A543-0BE5566E253B}"/>
              </a:ext>
            </a:extLst>
          </p:cNvPr>
          <p:cNvGrpSpPr/>
          <p:nvPr/>
        </p:nvGrpSpPr>
        <p:grpSpPr>
          <a:xfrm>
            <a:off x="6523008" y="3954265"/>
            <a:ext cx="1645655" cy="1440000"/>
            <a:chOff x="6192925" y="3697731"/>
            <a:chExt cx="1645655" cy="1440000"/>
          </a:xfrm>
        </p:grpSpPr>
        <p:pic>
          <p:nvPicPr>
            <p:cNvPr id="18" name="Graphic 17" descr="Flask">
              <a:extLst>
                <a:ext uri="{FF2B5EF4-FFF2-40B4-BE49-F238E27FC236}">
                  <a16:creationId xmlns:a16="http://schemas.microsoft.com/office/drawing/2014/main" id="{34308510-37F6-484A-A8CE-ECA64D072E90}"/>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6398580" y="3697731"/>
              <a:ext cx="1440000" cy="1440000"/>
            </a:xfrm>
            <a:prstGeom prst="rect">
              <a:avLst/>
            </a:prstGeom>
          </p:spPr>
        </p:pic>
        <p:sp>
          <p:nvSpPr>
            <p:cNvPr id="19" name="Arrow: Right 18">
              <a:extLst>
                <a:ext uri="{FF2B5EF4-FFF2-40B4-BE49-F238E27FC236}">
                  <a16:creationId xmlns:a16="http://schemas.microsoft.com/office/drawing/2014/main" id="{79B687E5-8BA0-4F73-AE49-8FEDFD877FFC}"/>
                </a:ext>
              </a:extLst>
            </p:cNvPr>
            <p:cNvSpPr/>
            <p:nvPr/>
          </p:nvSpPr>
          <p:spPr>
            <a:xfrm rot="16200000">
              <a:off x="5857154" y="4259133"/>
              <a:ext cx="1135719" cy="464178"/>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grpSp>
      <p:grpSp>
        <p:nvGrpSpPr>
          <p:cNvPr id="24" name="Group 23">
            <a:extLst>
              <a:ext uri="{FF2B5EF4-FFF2-40B4-BE49-F238E27FC236}">
                <a16:creationId xmlns:a16="http://schemas.microsoft.com/office/drawing/2014/main" id="{73C52EF4-F340-4AE2-87D7-C9F4F1934FCB}"/>
              </a:ext>
            </a:extLst>
          </p:cNvPr>
          <p:cNvGrpSpPr/>
          <p:nvPr/>
        </p:nvGrpSpPr>
        <p:grpSpPr>
          <a:xfrm>
            <a:off x="8601155" y="4190636"/>
            <a:ext cx="1371313" cy="1135719"/>
            <a:chOff x="8362748" y="4002012"/>
            <a:chExt cx="1371313" cy="1135719"/>
          </a:xfrm>
        </p:grpSpPr>
        <p:pic>
          <p:nvPicPr>
            <p:cNvPr id="21" name="Graphic 20" descr="Sign Language">
              <a:extLst>
                <a:ext uri="{FF2B5EF4-FFF2-40B4-BE49-F238E27FC236}">
                  <a16:creationId xmlns:a16="http://schemas.microsoft.com/office/drawing/2014/main" id="{54CB2521-1A12-45A3-9305-112F38E7552E}"/>
                </a:ext>
              </a:extLst>
            </p:cNvPr>
            <p:cNvPicPr>
              <a:picLocks noChangeAspect="1"/>
            </p:cNvPicPr>
            <p:nvPr/>
          </p:nvPicPr>
          <p:blipFill>
            <a:blip r:embed="rId15">
              <a:extLst>
                <a:ext uri="{28A0092B-C50C-407E-A947-70E740481C1C}">
                  <a14:useLocalDpi xmlns:a14="http://schemas.microsoft.com/office/drawing/2010/main" val="0"/>
                </a:ext>
                <a:ext uri="{96DAC541-7B7A-43D3-8B79-37D633B846F1}">
                  <asvg:svgBlip xmlns:asvg="http://schemas.microsoft.com/office/drawing/2016/SVG/main" r:embed="rId16"/>
                </a:ext>
              </a:extLst>
            </a:blip>
            <a:stretch>
              <a:fillRect/>
            </a:stretch>
          </p:blipFill>
          <p:spPr>
            <a:xfrm>
              <a:off x="8654061" y="4029872"/>
              <a:ext cx="1080000" cy="1080000"/>
            </a:xfrm>
            <a:prstGeom prst="rect">
              <a:avLst/>
            </a:prstGeom>
          </p:spPr>
        </p:pic>
        <p:sp>
          <p:nvSpPr>
            <p:cNvPr id="22" name="Arrow: Right 21">
              <a:extLst>
                <a:ext uri="{FF2B5EF4-FFF2-40B4-BE49-F238E27FC236}">
                  <a16:creationId xmlns:a16="http://schemas.microsoft.com/office/drawing/2014/main" id="{B72D79EE-3C1D-40DA-8D4A-519ABF2315EA}"/>
                </a:ext>
              </a:extLst>
            </p:cNvPr>
            <p:cNvSpPr/>
            <p:nvPr/>
          </p:nvSpPr>
          <p:spPr>
            <a:xfrm rot="16200000">
              <a:off x="8026977" y="4337783"/>
              <a:ext cx="1135719" cy="464178"/>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grpSp>
      <p:sp>
        <p:nvSpPr>
          <p:cNvPr id="26" name="Footer Placeholder 4">
            <a:extLst>
              <a:ext uri="{FF2B5EF4-FFF2-40B4-BE49-F238E27FC236}">
                <a16:creationId xmlns:a16="http://schemas.microsoft.com/office/drawing/2014/main" id="{334F591A-E476-4B82-AB7F-F7C3FDC0F1F5}"/>
              </a:ext>
            </a:extLst>
          </p:cNvPr>
          <p:cNvSpPr>
            <a:spLocks noGrp="1"/>
          </p:cNvSpPr>
          <p:nvPr>
            <p:ph type="ftr" sz="quarter" idx="16"/>
          </p:nvPr>
        </p:nvSpPr>
        <p:spPr>
          <a:xfrm>
            <a:off x="452927" y="6479664"/>
            <a:ext cx="10776247" cy="148485"/>
          </a:xfrm>
        </p:spPr>
        <p:txBody>
          <a:bodyPr/>
          <a:lstStyle/>
          <a:p>
            <a:r>
              <a:rPr lang="en-US" dirty="0"/>
              <a:t>MELODY Presentation 2.3.1 Where can you find CBRN materials?</a:t>
            </a:r>
          </a:p>
        </p:txBody>
      </p:sp>
    </p:spTree>
    <p:extLst>
      <p:ext uri="{BB962C8B-B14F-4D97-AF65-F5344CB8AC3E}">
        <p14:creationId xmlns:p14="http://schemas.microsoft.com/office/powerpoint/2010/main" val="74544136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Household Chemicals</a:t>
            </a:r>
          </a:p>
        </p:txBody>
      </p:sp>
      <p:sp>
        <p:nvSpPr>
          <p:cNvPr id="3" name="Text Placeholder 2"/>
          <p:cNvSpPr>
            <a:spLocks noGrp="1"/>
          </p:cNvSpPr>
          <p:nvPr>
            <p:ph type="body" sz="quarter" idx="15"/>
          </p:nvPr>
        </p:nvSpPr>
        <p:spPr>
          <a:xfrm>
            <a:off x="766762" y="1786072"/>
            <a:ext cx="5760501" cy="4301992"/>
          </a:xfrm>
        </p:spPr>
        <p:txBody>
          <a:bodyPr>
            <a:noAutofit/>
          </a:bodyPr>
          <a:lstStyle/>
          <a:p>
            <a:r>
              <a:rPr lang="en-US" dirty="0"/>
              <a:t>Sources:</a:t>
            </a:r>
          </a:p>
          <a:p>
            <a:pPr lvl="1"/>
            <a:r>
              <a:rPr lang="en-US" dirty="0"/>
              <a:t>Commercial businesses  </a:t>
            </a:r>
          </a:p>
          <a:p>
            <a:pPr lvl="1"/>
            <a:r>
              <a:rPr lang="en-US" dirty="0"/>
              <a:t>Industrial transport</a:t>
            </a:r>
          </a:p>
          <a:p>
            <a:r>
              <a:rPr lang="en-US" dirty="0"/>
              <a:t>Availability:</a:t>
            </a:r>
          </a:p>
          <a:p>
            <a:pPr lvl="1"/>
            <a:r>
              <a:rPr lang="en-US" dirty="0"/>
              <a:t>Often in low quantities</a:t>
            </a:r>
          </a:p>
          <a:p>
            <a:pPr lvl="1"/>
            <a:r>
              <a:rPr lang="en-US" dirty="0"/>
              <a:t>Accessibility is high</a:t>
            </a:r>
          </a:p>
          <a:p>
            <a:pPr lvl="1"/>
            <a:r>
              <a:rPr lang="en-US" dirty="0"/>
              <a:t>Components and derivatives often have detrimental health effects</a:t>
            </a:r>
          </a:p>
          <a:p>
            <a:pPr lvl="1"/>
            <a:endParaRPr lang="en-US" dirty="0"/>
          </a:p>
        </p:txBody>
      </p:sp>
      <p:sp>
        <p:nvSpPr>
          <p:cNvPr id="4" name="Slide Number Placeholder 3"/>
          <p:cNvSpPr>
            <a:spLocks noGrp="1"/>
          </p:cNvSpPr>
          <p:nvPr>
            <p:ph type="sldNum" sz="quarter" idx="4"/>
          </p:nvPr>
        </p:nvSpPr>
        <p:spPr/>
        <p:txBody>
          <a:bodyPr/>
          <a:lstStyle/>
          <a:p>
            <a:fld id="{A814E660-BF25-4843-B2A0-93C6E2B6253B}" type="slidenum">
              <a:rPr lang="en-BE" smtClean="0"/>
              <a:pPr/>
              <a:t>5</a:t>
            </a:fld>
            <a:endParaRPr lang="en-BE" dirty="0"/>
          </a:p>
        </p:txBody>
      </p:sp>
      <p:grpSp>
        <p:nvGrpSpPr>
          <p:cNvPr id="23" name="Group 5">
            <a:extLst>
              <a:ext uri="{FF2B5EF4-FFF2-40B4-BE49-F238E27FC236}">
                <a16:creationId xmlns:a16="http://schemas.microsoft.com/office/drawing/2014/main" id="{3A5D00A4-2797-4BF9-BFC5-06D7F5EACCFB}"/>
              </a:ext>
            </a:extLst>
          </p:cNvPr>
          <p:cNvGrpSpPr/>
          <p:nvPr/>
        </p:nvGrpSpPr>
        <p:grpSpPr>
          <a:xfrm>
            <a:off x="10525237" y="2149232"/>
            <a:ext cx="900000" cy="2876154"/>
            <a:chOff x="10541928" y="1092296"/>
            <a:chExt cx="900000" cy="2876154"/>
          </a:xfrm>
        </p:grpSpPr>
        <p:pic>
          <p:nvPicPr>
            <p:cNvPr id="11" name="Graphic 6" descr="Truck">
              <a:extLst>
                <a:ext uri="{FF2B5EF4-FFF2-40B4-BE49-F238E27FC236}">
                  <a16:creationId xmlns:a16="http://schemas.microsoft.com/office/drawing/2014/main" id="{6976779B-9671-44D2-9660-EFC39320B027}"/>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0541928" y="1092296"/>
              <a:ext cx="900000" cy="900000"/>
            </a:xfrm>
            <a:prstGeom prst="rect">
              <a:avLst/>
            </a:prstGeom>
          </p:spPr>
        </p:pic>
        <p:pic>
          <p:nvPicPr>
            <p:cNvPr id="13" name="Graphic 7" descr="Train">
              <a:extLst>
                <a:ext uri="{FF2B5EF4-FFF2-40B4-BE49-F238E27FC236}">
                  <a16:creationId xmlns:a16="http://schemas.microsoft.com/office/drawing/2014/main" id="{C0192566-47A1-4307-81AE-F2BB26456F08}"/>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10541928" y="2080373"/>
              <a:ext cx="900000" cy="900000"/>
            </a:xfrm>
            <a:prstGeom prst="rect">
              <a:avLst/>
            </a:prstGeom>
          </p:spPr>
        </p:pic>
        <p:pic>
          <p:nvPicPr>
            <p:cNvPr id="15" name="Graphic 8" descr="Tugboat">
              <a:extLst>
                <a:ext uri="{FF2B5EF4-FFF2-40B4-BE49-F238E27FC236}">
                  <a16:creationId xmlns:a16="http://schemas.microsoft.com/office/drawing/2014/main" id="{0D4BD236-B805-48C5-9E33-BE8794DE9684}"/>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10541928" y="3068450"/>
              <a:ext cx="900000" cy="900000"/>
            </a:xfrm>
            <a:prstGeom prst="rect">
              <a:avLst/>
            </a:prstGeom>
          </p:spPr>
        </p:pic>
      </p:grpSp>
      <p:grpSp>
        <p:nvGrpSpPr>
          <p:cNvPr id="25" name="Group 24">
            <a:extLst>
              <a:ext uri="{FF2B5EF4-FFF2-40B4-BE49-F238E27FC236}">
                <a16:creationId xmlns:a16="http://schemas.microsoft.com/office/drawing/2014/main" id="{EBBC9FDE-5CB6-4F7E-A543-0BE5566E253B}"/>
              </a:ext>
            </a:extLst>
          </p:cNvPr>
          <p:cNvGrpSpPr/>
          <p:nvPr/>
        </p:nvGrpSpPr>
        <p:grpSpPr>
          <a:xfrm>
            <a:off x="6485654" y="3631929"/>
            <a:ext cx="1643967" cy="1440000"/>
            <a:chOff x="6194613" y="3697731"/>
            <a:chExt cx="1643967" cy="1440000"/>
          </a:xfrm>
        </p:grpSpPr>
        <p:pic>
          <p:nvPicPr>
            <p:cNvPr id="18" name="Graphic 17" descr="Flask">
              <a:extLst>
                <a:ext uri="{FF2B5EF4-FFF2-40B4-BE49-F238E27FC236}">
                  <a16:creationId xmlns:a16="http://schemas.microsoft.com/office/drawing/2014/main" id="{34308510-37F6-484A-A8CE-ECA64D072E90}"/>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6398580" y="3697731"/>
              <a:ext cx="1440000" cy="1440000"/>
            </a:xfrm>
            <a:prstGeom prst="rect">
              <a:avLst/>
            </a:prstGeom>
          </p:spPr>
        </p:pic>
        <p:sp>
          <p:nvSpPr>
            <p:cNvPr id="19" name="Arrow: Right 18">
              <a:extLst>
                <a:ext uri="{FF2B5EF4-FFF2-40B4-BE49-F238E27FC236}">
                  <a16:creationId xmlns:a16="http://schemas.microsoft.com/office/drawing/2014/main" id="{79B687E5-8BA0-4F73-AE49-8FEDFD877FFC}"/>
                </a:ext>
              </a:extLst>
            </p:cNvPr>
            <p:cNvSpPr/>
            <p:nvPr/>
          </p:nvSpPr>
          <p:spPr>
            <a:xfrm rot="5400000" flipV="1">
              <a:off x="5858842" y="4251446"/>
              <a:ext cx="1135719" cy="464178"/>
            </a:xfrm>
            <a:prstGeom prst="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grpSp>
      <p:grpSp>
        <p:nvGrpSpPr>
          <p:cNvPr id="24" name="Group 23">
            <a:extLst>
              <a:ext uri="{FF2B5EF4-FFF2-40B4-BE49-F238E27FC236}">
                <a16:creationId xmlns:a16="http://schemas.microsoft.com/office/drawing/2014/main" id="{73C52EF4-F340-4AE2-87D7-C9F4F1934FCB}"/>
              </a:ext>
            </a:extLst>
          </p:cNvPr>
          <p:cNvGrpSpPr/>
          <p:nvPr/>
        </p:nvGrpSpPr>
        <p:grpSpPr>
          <a:xfrm>
            <a:off x="8584789" y="3849872"/>
            <a:ext cx="1371313" cy="1135719"/>
            <a:chOff x="8362748" y="4002012"/>
            <a:chExt cx="1371313" cy="1135719"/>
          </a:xfrm>
        </p:grpSpPr>
        <p:pic>
          <p:nvPicPr>
            <p:cNvPr id="21" name="Graphic 20" descr="Sign Language">
              <a:extLst>
                <a:ext uri="{FF2B5EF4-FFF2-40B4-BE49-F238E27FC236}">
                  <a16:creationId xmlns:a16="http://schemas.microsoft.com/office/drawing/2014/main" id="{54CB2521-1A12-45A3-9305-112F38E7552E}"/>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8654061" y="4029872"/>
              <a:ext cx="1080000" cy="1080000"/>
            </a:xfrm>
            <a:prstGeom prst="rect">
              <a:avLst/>
            </a:prstGeom>
          </p:spPr>
        </p:pic>
        <p:sp>
          <p:nvSpPr>
            <p:cNvPr id="22" name="Arrow: Right 21">
              <a:extLst>
                <a:ext uri="{FF2B5EF4-FFF2-40B4-BE49-F238E27FC236}">
                  <a16:creationId xmlns:a16="http://schemas.microsoft.com/office/drawing/2014/main" id="{B72D79EE-3C1D-40DA-8D4A-519ABF2315EA}"/>
                </a:ext>
              </a:extLst>
            </p:cNvPr>
            <p:cNvSpPr/>
            <p:nvPr/>
          </p:nvSpPr>
          <p:spPr>
            <a:xfrm rot="16200000">
              <a:off x="8026977" y="4337783"/>
              <a:ext cx="1135719" cy="464178"/>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grpSp>
      <p:pic>
        <p:nvPicPr>
          <p:cNvPr id="20" name="Graphic 19" descr="Scientist">
            <a:extLst>
              <a:ext uri="{FF2B5EF4-FFF2-40B4-BE49-F238E27FC236}">
                <a16:creationId xmlns:a16="http://schemas.microsoft.com/office/drawing/2014/main" id="{A6AAF037-801C-422C-B43D-9F55EA6DD6BD}"/>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8532468" y="1795076"/>
            <a:ext cx="1440000" cy="1440000"/>
          </a:xfrm>
          <a:prstGeom prst="rect">
            <a:avLst/>
          </a:prstGeom>
        </p:spPr>
      </p:pic>
      <p:sp>
        <p:nvSpPr>
          <p:cNvPr id="27" name="Footer Placeholder 4">
            <a:extLst>
              <a:ext uri="{FF2B5EF4-FFF2-40B4-BE49-F238E27FC236}">
                <a16:creationId xmlns:a16="http://schemas.microsoft.com/office/drawing/2014/main" id="{CAC0485B-E557-4F52-9A08-13F6C7562E60}"/>
              </a:ext>
            </a:extLst>
          </p:cNvPr>
          <p:cNvSpPr>
            <a:spLocks noGrp="1"/>
          </p:cNvSpPr>
          <p:nvPr>
            <p:ph type="ftr" sz="quarter" idx="16"/>
          </p:nvPr>
        </p:nvSpPr>
        <p:spPr>
          <a:xfrm>
            <a:off x="452927" y="6479664"/>
            <a:ext cx="10776247" cy="148485"/>
          </a:xfrm>
        </p:spPr>
        <p:txBody>
          <a:bodyPr/>
          <a:lstStyle/>
          <a:p>
            <a:r>
              <a:rPr lang="en-US" dirty="0"/>
              <a:t>MELODY Presentation 2.3.1 Where can you find CBRN materials?</a:t>
            </a:r>
          </a:p>
        </p:txBody>
      </p:sp>
    </p:spTree>
    <p:extLst>
      <p:ext uri="{BB962C8B-B14F-4D97-AF65-F5344CB8AC3E}">
        <p14:creationId xmlns:p14="http://schemas.microsoft.com/office/powerpoint/2010/main" val="196519299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Waste from illegal </a:t>
            </a:r>
            <a:r>
              <a:rPr lang="en-US" dirty="0"/>
              <a:t>drug manufacturing</a:t>
            </a:r>
          </a:p>
        </p:txBody>
      </p:sp>
      <p:sp>
        <p:nvSpPr>
          <p:cNvPr id="3" name="Text Placeholder 2"/>
          <p:cNvSpPr>
            <a:spLocks noGrp="1"/>
          </p:cNvSpPr>
          <p:nvPr>
            <p:ph type="body" sz="quarter" idx="15"/>
          </p:nvPr>
        </p:nvSpPr>
        <p:spPr>
          <a:xfrm>
            <a:off x="766762" y="1786072"/>
            <a:ext cx="6480199" cy="4611292"/>
          </a:xfrm>
        </p:spPr>
        <p:txBody>
          <a:bodyPr>
            <a:noAutofit/>
          </a:bodyPr>
          <a:lstStyle/>
          <a:p>
            <a:pPr>
              <a:lnSpc>
                <a:spcPct val="90000"/>
              </a:lnSpc>
              <a:spcAft>
                <a:spcPts val="600"/>
              </a:spcAft>
            </a:pPr>
            <a:r>
              <a:rPr lang="en-US" dirty="0"/>
              <a:t>Sources:</a:t>
            </a:r>
          </a:p>
          <a:p>
            <a:pPr lvl="1">
              <a:lnSpc>
                <a:spcPct val="90000"/>
              </a:lnSpc>
              <a:spcAft>
                <a:spcPts val="600"/>
              </a:spcAft>
            </a:pPr>
            <a:r>
              <a:rPr lang="en-US" dirty="0"/>
              <a:t>Illegal drug manufacturing waste, dumped in nature</a:t>
            </a:r>
          </a:p>
          <a:p>
            <a:pPr lvl="1">
              <a:lnSpc>
                <a:spcPct val="90000"/>
              </a:lnSpc>
              <a:spcAft>
                <a:spcPts val="600"/>
              </a:spcAft>
            </a:pPr>
            <a:r>
              <a:rPr lang="en-US" dirty="0"/>
              <a:t>Illegal drug laboratories</a:t>
            </a:r>
          </a:p>
          <a:p>
            <a:pPr>
              <a:lnSpc>
                <a:spcPct val="90000"/>
              </a:lnSpc>
              <a:spcAft>
                <a:spcPts val="600"/>
              </a:spcAft>
            </a:pPr>
            <a:r>
              <a:rPr lang="en-US" dirty="0"/>
              <a:t>Availability:</a:t>
            </a:r>
          </a:p>
          <a:p>
            <a:pPr lvl="1">
              <a:lnSpc>
                <a:spcPct val="90000"/>
              </a:lnSpc>
              <a:spcAft>
                <a:spcPts val="600"/>
              </a:spcAft>
            </a:pPr>
            <a:r>
              <a:rPr lang="en-US" dirty="0"/>
              <a:t>Often in relatively low quantities</a:t>
            </a:r>
          </a:p>
          <a:p>
            <a:pPr lvl="1">
              <a:lnSpc>
                <a:spcPct val="90000"/>
              </a:lnSpc>
              <a:spcAft>
                <a:spcPts val="600"/>
              </a:spcAft>
            </a:pPr>
            <a:r>
              <a:rPr lang="en-US" dirty="0"/>
              <a:t>Accessibility is high</a:t>
            </a:r>
          </a:p>
          <a:p>
            <a:pPr lvl="1">
              <a:lnSpc>
                <a:spcPct val="90000"/>
              </a:lnSpc>
              <a:spcAft>
                <a:spcPts val="600"/>
              </a:spcAft>
            </a:pPr>
            <a:r>
              <a:rPr lang="en-US" dirty="0"/>
              <a:t>Components and derivatives often                  have detrimental health effects</a:t>
            </a:r>
          </a:p>
          <a:p>
            <a:pPr lvl="1"/>
            <a:endParaRPr lang="en-US" dirty="0"/>
          </a:p>
        </p:txBody>
      </p:sp>
      <p:sp>
        <p:nvSpPr>
          <p:cNvPr id="4" name="Slide Number Placeholder 3"/>
          <p:cNvSpPr>
            <a:spLocks noGrp="1"/>
          </p:cNvSpPr>
          <p:nvPr>
            <p:ph type="sldNum" sz="quarter" idx="4"/>
          </p:nvPr>
        </p:nvSpPr>
        <p:spPr/>
        <p:txBody>
          <a:bodyPr/>
          <a:lstStyle/>
          <a:p>
            <a:fld id="{A814E660-BF25-4843-B2A0-93C6E2B6253B}" type="slidenum">
              <a:rPr lang="en-BE" smtClean="0"/>
              <a:pPr/>
              <a:t>6</a:t>
            </a:fld>
            <a:endParaRPr lang="en-BE" dirty="0"/>
          </a:p>
        </p:txBody>
      </p:sp>
      <p:grpSp>
        <p:nvGrpSpPr>
          <p:cNvPr id="25" name="Group 24">
            <a:extLst>
              <a:ext uri="{FF2B5EF4-FFF2-40B4-BE49-F238E27FC236}">
                <a16:creationId xmlns:a16="http://schemas.microsoft.com/office/drawing/2014/main" id="{EBBC9FDE-5CB6-4F7E-A543-0BE5566E253B}"/>
              </a:ext>
            </a:extLst>
          </p:cNvPr>
          <p:cNvGrpSpPr/>
          <p:nvPr/>
        </p:nvGrpSpPr>
        <p:grpSpPr>
          <a:xfrm>
            <a:off x="7246962" y="3631929"/>
            <a:ext cx="1672088" cy="1440000"/>
            <a:chOff x="6254237" y="3683155"/>
            <a:chExt cx="1672088" cy="1440000"/>
          </a:xfrm>
        </p:grpSpPr>
        <p:pic>
          <p:nvPicPr>
            <p:cNvPr id="18" name="Graphic 17" descr="Flask">
              <a:extLst>
                <a:ext uri="{FF2B5EF4-FFF2-40B4-BE49-F238E27FC236}">
                  <a16:creationId xmlns:a16="http://schemas.microsoft.com/office/drawing/2014/main" id="{34308510-37F6-484A-A8CE-ECA64D072E90}"/>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6486325" y="3683155"/>
              <a:ext cx="1440000" cy="1440000"/>
            </a:xfrm>
            <a:prstGeom prst="rect">
              <a:avLst/>
            </a:prstGeom>
          </p:spPr>
        </p:pic>
        <p:sp>
          <p:nvSpPr>
            <p:cNvPr id="19" name="Arrow: Right 18">
              <a:extLst>
                <a:ext uri="{FF2B5EF4-FFF2-40B4-BE49-F238E27FC236}">
                  <a16:creationId xmlns:a16="http://schemas.microsoft.com/office/drawing/2014/main" id="{79B687E5-8BA0-4F73-AE49-8FEDFD877FFC}"/>
                </a:ext>
              </a:extLst>
            </p:cNvPr>
            <p:cNvSpPr/>
            <p:nvPr/>
          </p:nvSpPr>
          <p:spPr>
            <a:xfrm rot="5400000" flipV="1">
              <a:off x="5918466" y="4254107"/>
              <a:ext cx="1135719" cy="464178"/>
            </a:xfrm>
            <a:prstGeom prst="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grpSp>
      <p:grpSp>
        <p:nvGrpSpPr>
          <p:cNvPr id="24" name="Group 23">
            <a:extLst>
              <a:ext uri="{FF2B5EF4-FFF2-40B4-BE49-F238E27FC236}">
                <a16:creationId xmlns:a16="http://schemas.microsoft.com/office/drawing/2014/main" id="{73C52EF4-F340-4AE2-87D7-C9F4F1934FCB}"/>
              </a:ext>
            </a:extLst>
          </p:cNvPr>
          <p:cNvGrpSpPr/>
          <p:nvPr/>
        </p:nvGrpSpPr>
        <p:grpSpPr>
          <a:xfrm>
            <a:off x="9035672" y="3867110"/>
            <a:ext cx="1371313" cy="1135719"/>
            <a:chOff x="8362748" y="4002012"/>
            <a:chExt cx="1371313" cy="1135719"/>
          </a:xfrm>
        </p:grpSpPr>
        <p:pic>
          <p:nvPicPr>
            <p:cNvPr id="21" name="Graphic 20" descr="Sign Language">
              <a:extLst>
                <a:ext uri="{FF2B5EF4-FFF2-40B4-BE49-F238E27FC236}">
                  <a16:creationId xmlns:a16="http://schemas.microsoft.com/office/drawing/2014/main" id="{54CB2521-1A12-45A3-9305-112F38E7552E}"/>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8654061" y="4029872"/>
              <a:ext cx="1080000" cy="1080000"/>
            </a:xfrm>
            <a:prstGeom prst="rect">
              <a:avLst/>
            </a:prstGeom>
          </p:spPr>
        </p:pic>
        <p:sp>
          <p:nvSpPr>
            <p:cNvPr id="22" name="Arrow: Right 21">
              <a:extLst>
                <a:ext uri="{FF2B5EF4-FFF2-40B4-BE49-F238E27FC236}">
                  <a16:creationId xmlns:a16="http://schemas.microsoft.com/office/drawing/2014/main" id="{B72D79EE-3C1D-40DA-8D4A-519ABF2315EA}"/>
                </a:ext>
              </a:extLst>
            </p:cNvPr>
            <p:cNvSpPr/>
            <p:nvPr/>
          </p:nvSpPr>
          <p:spPr>
            <a:xfrm rot="16200000">
              <a:off x="8026977" y="4337783"/>
              <a:ext cx="1135719" cy="464178"/>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grpSp>
      <p:pic>
        <p:nvPicPr>
          <p:cNvPr id="7" name="Graphic 6" descr="Garbage">
            <a:extLst>
              <a:ext uri="{FF2B5EF4-FFF2-40B4-BE49-F238E27FC236}">
                <a16:creationId xmlns:a16="http://schemas.microsoft.com/office/drawing/2014/main" id="{8857693A-1477-40EF-A7DA-6F82241634ED}"/>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10352033" y="2005481"/>
            <a:ext cx="1440000" cy="1440000"/>
          </a:xfrm>
          <a:prstGeom prst="rect">
            <a:avLst/>
          </a:prstGeom>
        </p:spPr>
      </p:pic>
      <p:pic>
        <p:nvPicPr>
          <p:cNvPr id="9" name="Graphic 8" descr="Paint">
            <a:extLst>
              <a:ext uri="{FF2B5EF4-FFF2-40B4-BE49-F238E27FC236}">
                <a16:creationId xmlns:a16="http://schemas.microsoft.com/office/drawing/2014/main" id="{2DF416C0-646C-47A3-B028-2A543BE89D1E}"/>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8779830" y="2085997"/>
            <a:ext cx="1440000" cy="1440000"/>
          </a:xfrm>
          <a:prstGeom prst="rect">
            <a:avLst/>
          </a:prstGeom>
        </p:spPr>
      </p:pic>
      <p:sp>
        <p:nvSpPr>
          <p:cNvPr id="14" name="Footer Placeholder 4">
            <a:extLst>
              <a:ext uri="{FF2B5EF4-FFF2-40B4-BE49-F238E27FC236}">
                <a16:creationId xmlns:a16="http://schemas.microsoft.com/office/drawing/2014/main" id="{C4896863-4571-402E-912C-B1CAC4774547}"/>
              </a:ext>
            </a:extLst>
          </p:cNvPr>
          <p:cNvSpPr>
            <a:spLocks noGrp="1"/>
          </p:cNvSpPr>
          <p:nvPr>
            <p:ph type="ftr" sz="quarter" idx="16"/>
          </p:nvPr>
        </p:nvSpPr>
        <p:spPr>
          <a:xfrm>
            <a:off x="452927" y="6479664"/>
            <a:ext cx="10776247" cy="148485"/>
          </a:xfrm>
        </p:spPr>
        <p:txBody>
          <a:bodyPr/>
          <a:lstStyle/>
          <a:p>
            <a:r>
              <a:rPr lang="en-US" dirty="0"/>
              <a:t>MELODY Presentation 2.3.1 Where can you find CBRN materials?</a:t>
            </a:r>
          </a:p>
        </p:txBody>
      </p:sp>
    </p:spTree>
    <p:extLst>
      <p:ext uri="{BB962C8B-B14F-4D97-AF65-F5344CB8AC3E}">
        <p14:creationId xmlns:p14="http://schemas.microsoft.com/office/powerpoint/2010/main" val="84824823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Biological agents in nature &amp; livestock</a:t>
            </a:r>
          </a:p>
        </p:txBody>
      </p:sp>
      <p:sp>
        <p:nvSpPr>
          <p:cNvPr id="3" name="Text Placeholder 2"/>
          <p:cNvSpPr>
            <a:spLocks noGrp="1"/>
          </p:cNvSpPr>
          <p:nvPr>
            <p:ph type="body" sz="quarter" idx="15"/>
          </p:nvPr>
        </p:nvSpPr>
        <p:spPr>
          <a:xfrm>
            <a:off x="766762" y="1786072"/>
            <a:ext cx="5593095" cy="4301992"/>
          </a:xfrm>
        </p:spPr>
        <p:txBody>
          <a:bodyPr>
            <a:noAutofit/>
          </a:bodyPr>
          <a:lstStyle/>
          <a:p>
            <a:pPr>
              <a:lnSpc>
                <a:spcPct val="90000"/>
              </a:lnSpc>
              <a:spcAft>
                <a:spcPts val="600"/>
              </a:spcAft>
            </a:pPr>
            <a:r>
              <a:rPr lang="en-US" dirty="0"/>
              <a:t>Sources:</a:t>
            </a:r>
          </a:p>
          <a:p>
            <a:pPr lvl="1">
              <a:lnSpc>
                <a:spcPct val="90000"/>
              </a:lnSpc>
              <a:spcAft>
                <a:spcPts val="600"/>
              </a:spcAft>
            </a:pPr>
            <a:r>
              <a:rPr lang="en-US" dirty="0"/>
              <a:t>Nature</a:t>
            </a:r>
          </a:p>
          <a:p>
            <a:pPr lvl="1">
              <a:lnSpc>
                <a:spcPct val="90000"/>
              </a:lnSpc>
              <a:spcAft>
                <a:spcPts val="600"/>
              </a:spcAft>
            </a:pPr>
            <a:r>
              <a:rPr lang="en-US" dirty="0"/>
              <a:t>Livestock</a:t>
            </a:r>
          </a:p>
          <a:p>
            <a:pPr>
              <a:lnSpc>
                <a:spcPct val="90000"/>
              </a:lnSpc>
              <a:spcAft>
                <a:spcPts val="600"/>
              </a:spcAft>
            </a:pPr>
            <a:r>
              <a:rPr lang="en-US" dirty="0"/>
              <a:t>Availability:</a:t>
            </a:r>
          </a:p>
          <a:p>
            <a:pPr lvl="1">
              <a:lnSpc>
                <a:spcPct val="90000"/>
              </a:lnSpc>
              <a:spcAft>
                <a:spcPts val="600"/>
              </a:spcAft>
            </a:pPr>
            <a:r>
              <a:rPr lang="en-US" dirty="0"/>
              <a:t>In nature &amp; livestock in low quantities and quality, except during epidemics</a:t>
            </a:r>
          </a:p>
          <a:p>
            <a:pPr lvl="1">
              <a:lnSpc>
                <a:spcPct val="90000"/>
              </a:lnSpc>
              <a:spcAft>
                <a:spcPts val="600"/>
              </a:spcAft>
            </a:pPr>
            <a:r>
              <a:rPr lang="en-US" dirty="0"/>
              <a:t>Acquirement needs much effort, knowledge and equipment</a:t>
            </a:r>
          </a:p>
          <a:p>
            <a:pPr lvl="1"/>
            <a:endParaRPr lang="en-US" dirty="0"/>
          </a:p>
        </p:txBody>
      </p:sp>
      <p:sp>
        <p:nvSpPr>
          <p:cNvPr id="4" name="Slide Number Placeholder 3"/>
          <p:cNvSpPr>
            <a:spLocks noGrp="1"/>
          </p:cNvSpPr>
          <p:nvPr>
            <p:ph type="sldNum" sz="quarter" idx="4"/>
          </p:nvPr>
        </p:nvSpPr>
        <p:spPr/>
        <p:txBody>
          <a:bodyPr/>
          <a:lstStyle/>
          <a:p>
            <a:fld id="{A814E660-BF25-4843-B2A0-93C6E2B6253B}" type="slidenum">
              <a:rPr lang="en-BE" smtClean="0"/>
              <a:pPr/>
              <a:t>7</a:t>
            </a:fld>
            <a:endParaRPr lang="en-BE" dirty="0"/>
          </a:p>
        </p:txBody>
      </p:sp>
      <p:grpSp>
        <p:nvGrpSpPr>
          <p:cNvPr id="25" name="Group 24">
            <a:extLst>
              <a:ext uri="{FF2B5EF4-FFF2-40B4-BE49-F238E27FC236}">
                <a16:creationId xmlns:a16="http://schemas.microsoft.com/office/drawing/2014/main" id="{EBBC9FDE-5CB6-4F7E-A543-0BE5566E253B}"/>
              </a:ext>
            </a:extLst>
          </p:cNvPr>
          <p:cNvGrpSpPr/>
          <p:nvPr/>
        </p:nvGrpSpPr>
        <p:grpSpPr>
          <a:xfrm>
            <a:off x="6433766" y="3441060"/>
            <a:ext cx="1612936" cy="1440000"/>
            <a:chOff x="6225644" y="3697731"/>
            <a:chExt cx="1612936" cy="1440000"/>
          </a:xfrm>
        </p:grpSpPr>
        <p:pic>
          <p:nvPicPr>
            <p:cNvPr id="18" name="Graphic 17" descr="Flask">
              <a:extLst>
                <a:ext uri="{FF2B5EF4-FFF2-40B4-BE49-F238E27FC236}">
                  <a16:creationId xmlns:a16="http://schemas.microsoft.com/office/drawing/2014/main" id="{34308510-37F6-484A-A8CE-ECA64D072E90}"/>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6398580" y="3697731"/>
              <a:ext cx="1440000" cy="1440000"/>
            </a:xfrm>
            <a:prstGeom prst="rect">
              <a:avLst/>
            </a:prstGeom>
          </p:spPr>
        </p:pic>
        <p:sp>
          <p:nvSpPr>
            <p:cNvPr id="19" name="Arrow: Right 18">
              <a:extLst>
                <a:ext uri="{FF2B5EF4-FFF2-40B4-BE49-F238E27FC236}">
                  <a16:creationId xmlns:a16="http://schemas.microsoft.com/office/drawing/2014/main" id="{79B687E5-8BA0-4F73-AE49-8FEDFD877FFC}"/>
                </a:ext>
              </a:extLst>
            </p:cNvPr>
            <p:cNvSpPr/>
            <p:nvPr/>
          </p:nvSpPr>
          <p:spPr>
            <a:xfrm rot="5400000" flipV="1">
              <a:off x="5889873" y="4307737"/>
              <a:ext cx="1135719" cy="464178"/>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solidFill>
                  <a:srgbClr val="FF0000"/>
                </a:solidFill>
              </a:endParaRPr>
            </a:p>
          </p:txBody>
        </p:sp>
      </p:grpSp>
      <p:grpSp>
        <p:nvGrpSpPr>
          <p:cNvPr id="24" name="Group 23">
            <a:extLst>
              <a:ext uri="{FF2B5EF4-FFF2-40B4-BE49-F238E27FC236}">
                <a16:creationId xmlns:a16="http://schemas.microsoft.com/office/drawing/2014/main" id="{73C52EF4-F340-4AE2-87D7-C9F4F1934FCB}"/>
              </a:ext>
            </a:extLst>
          </p:cNvPr>
          <p:cNvGrpSpPr/>
          <p:nvPr/>
        </p:nvGrpSpPr>
        <p:grpSpPr>
          <a:xfrm>
            <a:off x="8537359" y="3621060"/>
            <a:ext cx="1494834" cy="1229954"/>
            <a:chOff x="8362748" y="3907777"/>
            <a:chExt cx="1494834" cy="1229954"/>
          </a:xfrm>
        </p:grpSpPr>
        <p:pic>
          <p:nvPicPr>
            <p:cNvPr id="21" name="Graphic 20" descr="Sign Language">
              <a:extLst>
                <a:ext uri="{FF2B5EF4-FFF2-40B4-BE49-F238E27FC236}">
                  <a16:creationId xmlns:a16="http://schemas.microsoft.com/office/drawing/2014/main" id="{54CB2521-1A12-45A3-9305-112F38E7552E}"/>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8777582" y="3907777"/>
              <a:ext cx="1080000" cy="1080000"/>
            </a:xfrm>
            <a:prstGeom prst="rect">
              <a:avLst/>
            </a:prstGeom>
          </p:spPr>
        </p:pic>
        <p:sp>
          <p:nvSpPr>
            <p:cNvPr id="22" name="Arrow: Right 21">
              <a:extLst>
                <a:ext uri="{FF2B5EF4-FFF2-40B4-BE49-F238E27FC236}">
                  <a16:creationId xmlns:a16="http://schemas.microsoft.com/office/drawing/2014/main" id="{B72D79EE-3C1D-40DA-8D4A-519ABF2315EA}"/>
                </a:ext>
              </a:extLst>
            </p:cNvPr>
            <p:cNvSpPr/>
            <p:nvPr/>
          </p:nvSpPr>
          <p:spPr>
            <a:xfrm rot="5400000" flipV="1">
              <a:off x="8026977" y="4337783"/>
              <a:ext cx="1135719" cy="464178"/>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grpSp>
      <p:pic>
        <p:nvPicPr>
          <p:cNvPr id="11" name="Graphic 10" descr="Forest scene">
            <a:extLst>
              <a:ext uri="{FF2B5EF4-FFF2-40B4-BE49-F238E27FC236}">
                <a16:creationId xmlns:a16="http://schemas.microsoft.com/office/drawing/2014/main" id="{638A885F-9D75-47D9-AB64-24407D0ABB11}"/>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4749730" y="1883695"/>
            <a:ext cx="1440000" cy="1440000"/>
          </a:xfrm>
          <a:prstGeom prst="rect">
            <a:avLst/>
          </a:prstGeom>
        </p:spPr>
      </p:pic>
      <p:pic>
        <p:nvPicPr>
          <p:cNvPr id="13" name="Graphic 12" descr="Wave">
            <a:extLst>
              <a:ext uri="{FF2B5EF4-FFF2-40B4-BE49-F238E27FC236}">
                <a16:creationId xmlns:a16="http://schemas.microsoft.com/office/drawing/2014/main" id="{1824DC59-35E4-4BF7-8A41-3EBF54113A9A}"/>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6595450" y="1883695"/>
            <a:ext cx="1440000" cy="1440000"/>
          </a:xfrm>
          <a:prstGeom prst="rect">
            <a:avLst/>
          </a:prstGeom>
        </p:spPr>
      </p:pic>
      <p:pic>
        <p:nvPicPr>
          <p:cNvPr id="17" name="Graphic 16" descr="Cow">
            <a:extLst>
              <a:ext uri="{FF2B5EF4-FFF2-40B4-BE49-F238E27FC236}">
                <a16:creationId xmlns:a16="http://schemas.microsoft.com/office/drawing/2014/main" id="{DEAF5FE0-534C-4F73-8B31-5E461FB57089}"/>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8441170" y="1883695"/>
            <a:ext cx="1440000" cy="1440000"/>
          </a:xfrm>
          <a:prstGeom prst="rect">
            <a:avLst/>
          </a:prstGeom>
        </p:spPr>
      </p:pic>
      <p:pic>
        <p:nvPicPr>
          <p:cNvPr id="23" name="Graphic 22" descr="Sheep">
            <a:extLst>
              <a:ext uri="{FF2B5EF4-FFF2-40B4-BE49-F238E27FC236}">
                <a16:creationId xmlns:a16="http://schemas.microsoft.com/office/drawing/2014/main" id="{7250FCFA-E8A7-4B65-92E6-C641F4787781}"/>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10286891" y="1883695"/>
            <a:ext cx="1440000" cy="1440000"/>
          </a:xfrm>
          <a:prstGeom prst="rect">
            <a:avLst/>
          </a:prstGeom>
        </p:spPr>
      </p:pic>
      <p:pic>
        <p:nvPicPr>
          <p:cNvPr id="27" name="Graphic 26" descr="Flag">
            <a:extLst>
              <a:ext uri="{FF2B5EF4-FFF2-40B4-BE49-F238E27FC236}">
                <a16:creationId xmlns:a16="http://schemas.microsoft.com/office/drawing/2014/main" id="{83CE622E-1E0E-4273-B7B7-5AEA12B59EF3}"/>
              </a:ext>
            </a:extLst>
          </p:cNvPr>
          <p:cNvPicPr>
            <a:picLocks noChangeAspect="1"/>
          </p:cNvPicPr>
          <p:nvPr/>
        </p:nvPicPr>
        <p:blipFill>
          <a:blip r:embed="rId15">
            <a:extLst>
              <a:ext uri="{28A0092B-C50C-407E-A947-70E740481C1C}">
                <a14:useLocalDpi xmlns:a14="http://schemas.microsoft.com/office/drawing/2010/main" val="0"/>
              </a:ext>
              <a:ext uri="{96DAC541-7B7A-43D3-8B79-37D633B846F1}">
                <asvg:svgBlip xmlns:asvg="http://schemas.microsoft.com/office/drawing/2016/SVG/main" r:embed="rId16"/>
              </a:ext>
            </a:extLst>
          </a:blip>
          <a:stretch>
            <a:fillRect/>
          </a:stretch>
        </p:blipFill>
        <p:spPr>
          <a:xfrm>
            <a:off x="11150612" y="5832830"/>
            <a:ext cx="914400" cy="914400"/>
          </a:xfrm>
          <a:prstGeom prst="rect">
            <a:avLst/>
          </a:prstGeom>
        </p:spPr>
      </p:pic>
      <p:sp>
        <p:nvSpPr>
          <p:cNvPr id="20" name="Footer Placeholder 4">
            <a:extLst>
              <a:ext uri="{FF2B5EF4-FFF2-40B4-BE49-F238E27FC236}">
                <a16:creationId xmlns:a16="http://schemas.microsoft.com/office/drawing/2014/main" id="{33AEBFC4-CE72-4791-B8AA-0F3681BC17D4}"/>
              </a:ext>
            </a:extLst>
          </p:cNvPr>
          <p:cNvSpPr>
            <a:spLocks noGrp="1"/>
          </p:cNvSpPr>
          <p:nvPr>
            <p:ph type="ftr" sz="quarter" idx="16"/>
          </p:nvPr>
        </p:nvSpPr>
        <p:spPr>
          <a:xfrm>
            <a:off x="452927" y="6479664"/>
            <a:ext cx="10776247" cy="148485"/>
          </a:xfrm>
        </p:spPr>
        <p:txBody>
          <a:bodyPr/>
          <a:lstStyle/>
          <a:p>
            <a:r>
              <a:rPr lang="en-US" dirty="0"/>
              <a:t>MELODY Presentation 2.3.1 Where can you find CBRN materials?</a:t>
            </a:r>
          </a:p>
        </p:txBody>
      </p:sp>
    </p:spTree>
    <p:extLst>
      <p:ext uri="{BB962C8B-B14F-4D97-AF65-F5344CB8AC3E}">
        <p14:creationId xmlns:p14="http://schemas.microsoft.com/office/powerpoint/2010/main" val="73439989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Biological agents – laboratories &amp; hospitals</a:t>
            </a:r>
          </a:p>
        </p:txBody>
      </p:sp>
      <p:sp>
        <p:nvSpPr>
          <p:cNvPr id="3" name="Text Placeholder 2"/>
          <p:cNvSpPr>
            <a:spLocks noGrp="1"/>
          </p:cNvSpPr>
          <p:nvPr>
            <p:ph type="body" sz="quarter" idx="15"/>
          </p:nvPr>
        </p:nvSpPr>
        <p:spPr>
          <a:xfrm>
            <a:off x="766763" y="1786072"/>
            <a:ext cx="5839940" cy="4301992"/>
          </a:xfrm>
        </p:spPr>
        <p:txBody>
          <a:bodyPr>
            <a:noAutofit/>
          </a:bodyPr>
          <a:lstStyle/>
          <a:p>
            <a:pPr>
              <a:lnSpc>
                <a:spcPct val="90000"/>
              </a:lnSpc>
              <a:spcAft>
                <a:spcPts val="600"/>
              </a:spcAft>
            </a:pPr>
            <a:r>
              <a:rPr lang="en-US" dirty="0"/>
              <a:t>Sources:</a:t>
            </a:r>
          </a:p>
          <a:p>
            <a:pPr lvl="1">
              <a:lnSpc>
                <a:spcPct val="90000"/>
              </a:lnSpc>
              <a:spcAft>
                <a:spcPts val="600"/>
              </a:spcAft>
            </a:pPr>
            <a:r>
              <a:rPr lang="en-US" dirty="0"/>
              <a:t>Hospitals</a:t>
            </a:r>
          </a:p>
          <a:p>
            <a:pPr lvl="1">
              <a:lnSpc>
                <a:spcPct val="90000"/>
              </a:lnSpc>
              <a:spcAft>
                <a:spcPts val="600"/>
              </a:spcAft>
            </a:pPr>
            <a:r>
              <a:rPr lang="en-US" dirty="0"/>
              <a:t>Laboratories</a:t>
            </a:r>
          </a:p>
          <a:p>
            <a:pPr>
              <a:lnSpc>
                <a:spcPct val="90000"/>
              </a:lnSpc>
              <a:spcAft>
                <a:spcPts val="600"/>
              </a:spcAft>
            </a:pPr>
            <a:r>
              <a:rPr lang="en-US" dirty="0"/>
              <a:t>Availability:</a:t>
            </a:r>
          </a:p>
          <a:p>
            <a:pPr lvl="1">
              <a:lnSpc>
                <a:spcPct val="90000"/>
              </a:lnSpc>
              <a:spcAft>
                <a:spcPts val="600"/>
              </a:spcAft>
            </a:pPr>
            <a:r>
              <a:rPr lang="en-US" dirty="0"/>
              <a:t>In hospitals &amp; laboratories in higher quantities and quality than found in nature</a:t>
            </a:r>
          </a:p>
          <a:p>
            <a:pPr lvl="1">
              <a:lnSpc>
                <a:spcPct val="90000"/>
              </a:lnSpc>
              <a:spcAft>
                <a:spcPts val="600"/>
              </a:spcAft>
            </a:pPr>
            <a:r>
              <a:rPr lang="en-US" dirty="0"/>
              <a:t>Acquirement needs some effort, knowledge and equipment</a:t>
            </a:r>
          </a:p>
          <a:p>
            <a:pPr lvl="1"/>
            <a:endParaRPr lang="en-US" dirty="0"/>
          </a:p>
        </p:txBody>
      </p:sp>
      <p:sp>
        <p:nvSpPr>
          <p:cNvPr id="4" name="Slide Number Placeholder 3"/>
          <p:cNvSpPr>
            <a:spLocks noGrp="1"/>
          </p:cNvSpPr>
          <p:nvPr>
            <p:ph type="sldNum" sz="quarter" idx="4"/>
          </p:nvPr>
        </p:nvSpPr>
        <p:spPr/>
        <p:txBody>
          <a:bodyPr/>
          <a:lstStyle/>
          <a:p>
            <a:fld id="{A814E660-BF25-4843-B2A0-93C6E2B6253B}" type="slidenum">
              <a:rPr lang="en-BE" smtClean="0"/>
              <a:pPr/>
              <a:t>8</a:t>
            </a:fld>
            <a:endParaRPr lang="en-BE" dirty="0"/>
          </a:p>
        </p:txBody>
      </p:sp>
      <p:grpSp>
        <p:nvGrpSpPr>
          <p:cNvPr id="6" name="Group 5">
            <a:extLst>
              <a:ext uri="{FF2B5EF4-FFF2-40B4-BE49-F238E27FC236}">
                <a16:creationId xmlns:a16="http://schemas.microsoft.com/office/drawing/2014/main" id="{4D4485E5-34DC-49FA-A7AB-D025B4BBB84E}"/>
              </a:ext>
            </a:extLst>
          </p:cNvPr>
          <p:cNvGrpSpPr/>
          <p:nvPr/>
        </p:nvGrpSpPr>
        <p:grpSpPr>
          <a:xfrm>
            <a:off x="6805983" y="3444292"/>
            <a:ext cx="1650946" cy="1440000"/>
            <a:chOff x="6543955" y="3366183"/>
            <a:chExt cx="1650946" cy="1440000"/>
          </a:xfrm>
        </p:grpSpPr>
        <p:pic>
          <p:nvPicPr>
            <p:cNvPr id="18" name="Graphic 17" descr="Flask">
              <a:extLst>
                <a:ext uri="{FF2B5EF4-FFF2-40B4-BE49-F238E27FC236}">
                  <a16:creationId xmlns:a16="http://schemas.microsoft.com/office/drawing/2014/main" id="{34308510-37F6-484A-A8CE-ECA64D072E90}"/>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6754901" y="3366183"/>
              <a:ext cx="1440000" cy="1440000"/>
            </a:xfrm>
            <a:prstGeom prst="rect">
              <a:avLst/>
            </a:prstGeom>
          </p:spPr>
        </p:pic>
        <p:sp>
          <p:nvSpPr>
            <p:cNvPr id="19" name="Arrow: Right 18">
              <a:extLst>
                <a:ext uri="{FF2B5EF4-FFF2-40B4-BE49-F238E27FC236}">
                  <a16:creationId xmlns:a16="http://schemas.microsoft.com/office/drawing/2014/main" id="{79B687E5-8BA0-4F73-AE49-8FEDFD877FFC}"/>
                </a:ext>
              </a:extLst>
            </p:cNvPr>
            <p:cNvSpPr/>
            <p:nvPr/>
          </p:nvSpPr>
          <p:spPr>
            <a:xfrm rot="16200000">
              <a:off x="6208184" y="3928971"/>
              <a:ext cx="1135719" cy="464178"/>
            </a:xfrm>
            <a:prstGeom prst="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solidFill>
                  <a:srgbClr val="FF0000"/>
                </a:solidFill>
              </a:endParaRPr>
            </a:p>
          </p:txBody>
        </p:sp>
      </p:grpSp>
      <p:grpSp>
        <p:nvGrpSpPr>
          <p:cNvPr id="8" name="Group 7">
            <a:extLst>
              <a:ext uri="{FF2B5EF4-FFF2-40B4-BE49-F238E27FC236}">
                <a16:creationId xmlns:a16="http://schemas.microsoft.com/office/drawing/2014/main" id="{3837B683-E9BC-4D48-8ED3-1BFFB9603159}"/>
              </a:ext>
            </a:extLst>
          </p:cNvPr>
          <p:cNvGrpSpPr/>
          <p:nvPr/>
        </p:nvGrpSpPr>
        <p:grpSpPr>
          <a:xfrm>
            <a:off x="8667876" y="3671310"/>
            <a:ext cx="1371313" cy="1135719"/>
            <a:chOff x="8584789" y="3593200"/>
            <a:chExt cx="1371313" cy="1135719"/>
          </a:xfrm>
        </p:grpSpPr>
        <p:pic>
          <p:nvPicPr>
            <p:cNvPr id="21" name="Graphic 20" descr="Sign Language">
              <a:extLst>
                <a:ext uri="{FF2B5EF4-FFF2-40B4-BE49-F238E27FC236}">
                  <a16:creationId xmlns:a16="http://schemas.microsoft.com/office/drawing/2014/main" id="{54CB2521-1A12-45A3-9305-112F38E7552E}"/>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8876102" y="3621060"/>
              <a:ext cx="1080000" cy="1080000"/>
            </a:xfrm>
            <a:prstGeom prst="rect">
              <a:avLst/>
            </a:prstGeom>
          </p:spPr>
        </p:pic>
        <p:sp>
          <p:nvSpPr>
            <p:cNvPr id="22" name="Arrow: Right 21">
              <a:extLst>
                <a:ext uri="{FF2B5EF4-FFF2-40B4-BE49-F238E27FC236}">
                  <a16:creationId xmlns:a16="http://schemas.microsoft.com/office/drawing/2014/main" id="{B72D79EE-3C1D-40DA-8D4A-519ABF2315EA}"/>
                </a:ext>
              </a:extLst>
            </p:cNvPr>
            <p:cNvSpPr/>
            <p:nvPr/>
          </p:nvSpPr>
          <p:spPr>
            <a:xfrm rot="16200000">
              <a:off x="8249018" y="3928971"/>
              <a:ext cx="1135719" cy="464178"/>
            </a:xfrm>
            <a:prstGeom prst="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grpSp>
      <p:pic>
        <p:nvPicPr>
          <p:cNvPr id="7" name="Graphic 6" descr="Test tubes">
            <a:extLst>
              <a:ext uri="{FF2B5EF4-FFF2-40B4-BE49-F238E27FC236}">
                <a16:creationId xmlns:a16="http://schemas.microsoft.com/office/drawing/2014/main" id="{81C18C0E-A468-443D-9F00-B935A3B3DE6E}"/>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6288133" y="1534583"/>
            <a:ext cx="1440000" cy="1440000"/>
          </a:xfrm>
          <a:prstGeom prst="rect">
            <a:avLst/>
          </a:prstGeom>
        </p:spPr>
      </p:pic>
      <p:pic>
        <p:nvPicPr>
          <p:cNvPr id="12" name="Graphic 11" descr="Medical">
            <a:extLst>
              <a:ext uri="{FF2B5EF4-FFF2-40B4-BE49-F238E27FC236}">
                <a16:creationId xmlns:a16="http://schemas.microsoft.com/office/drawing/2014/main" id="{FBCB99B0-04B5-4C0C-B561-AF067F4A2C94}"/>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8260433" y="1530239"/>
            <a:ext cx="1440000" cy="1440000"/>
          </a:xfrm>
          <a:prstGeom prst="rect">
            <a:avLst/>
          </a:prstGeom>
        </p:spPr>
      </p:pic>
      <p:sp>
        <p:nvSpPr>
          <p:cNvPr id="15" name="Footer Placeholder 4">
            <a:extLst>
              <a:ext uri="{FF2B5EF4-FFF2-40B4-BE49-F238E27FC236}">
                <a16:creationId xmlns:a16="http://schemas.microsoft.com/office/drawing/2014/main" id="{C5E94AB5-1117-4831-9015-4EA603AE717B}"/>
              </a:ext>
            </a:extLst>
          </p:cNvPr>
          <p:cNvSpPr>
            <a:spLocks noGrp="1"/>
          </p:cNvSpPr>
          <p:nvPr>
            <p:ph type="ftr" sz="quarter" idx="16"/>
          </p:nvPr>
        </p:nvSpPr>
        <p:spPr>
          <a:xfrm>
            <a:off x="452927" y="6479664"/>
            <a:ext cx="10776247" cy="148485"/>
          </a:xfrm>
        </p:spPr>
        <p:txBody>
          <a:bodyPr/>
          <a:lstStyle/>
          <a:p>
            <a:r>
              <a:rPr lang="en-US" dirty="0"/>
              <a:t>MELODY Presentation 2.3.1 Where can you find CBRN materials?</a:t>
            </a:r>
          </a:p>
        </p:txBody>
      </p:sp>
    </p:spTree>
    <p:extLst>
      <p:ext uri="{BB962C8B-B14F-4D97-AF65-F5344CB8AC3E}">
        <p14:creationId xmlns:p14="http://schemas.microsoft.com/office/powerpoint/2010/main" val="349096220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Chart, pie chart&#10;&#10;Description automatically generated">
            <a:extLst>
              <a:ext uri="{FF2B5EF4-FFF2-40B4-BE49-F238E27FC236}">
                <a16:creationId xmlns:a16="http://schemas.microsoft.com/office/drawing/2014/main" id="{785FC448-F3A4-4032-A33A-5E272F42A104}"/>
              </a:ext>
            </a:extLst>
          </p:cNvPr>
          <p:cNvPicPr>
            <a:picLocks noChangeAspect="1"/>
          </p:cNvPicPr>
          <p:nvPr/>
        </p:nvPicPr>
        <p:blipFill rotWithShape="1">
          <a:blip r:embed="rId3">
            <a:extLst>
              <a:ext uri="{28A0092B-C50C-407E-A947-70E740481C1C}">
                <a14:useLocalDpi xmlns:a14="http://schemas.microsoft.com/office/drawing/2010/main" val="0"/>
              </a:ext>
            </a:extLst>
          </a:blip>
          <a:srcRect b="10572"/>
          <a:stretch/>
        </p:blipFill>
        <p:spPr>
          <a:xfrm>
            <a:off x="5280469" y="1930715"/>
            <a:ext cx="6144768" cy="4126789"/>
          </a:xfrm>
          <a:prstGeom prst="rect">
            <a:avLst/>
          </a:prstGeom>
        </p:spPr>
      </p:pic>
      <p:sp>
        <p:nvSpPr>
          <p:cNvPr id="2" name="Title 1"/>
          <p:cNvSpPr>
            <a:spLocks noGrp="1"/>
          </p:cNvSpPr>
          <p:nvPr>
            <p:ph type="title"/>
          </p:nvPr>
        </p:nvSpPr>
        <p:spPr/>
        <p:txBody>
          <a:bodyPr/>
          <a:lstStyle/>
          <a:p>
            <a:r>
              <a:rPr lang="en-US" dirty="0"/>
              <a:t>Radiological materials, background</a:t>
            </a:r>
          </a:p>
        </p:txBody>
      </p:sp>
      <p:sp>
        <p:nvSpPr>
          <p:cNvPr id="3" name="Text Placeholder 2"/>
          <p:cNvSpPr>
            <a:spLocks noGrp="1"/>
          </p:cNvSpPr>
          <p:nvPr>
            <p:ph type="body" sz="quarter" idx="15"/>
          </p:nvPr>
        </p:nvSpPr>
        <p:spPr>
          <a:xfrm>
            <a:off x="766762" y="1786071"/>
            <a:ext cx="10956871" cy="4842077"/>
          </a:xfrm>
        </p:spPr>
        <p:txBody>
          <a:bodyPr>
            <a:normAutofit fontScale="92500" lnSpcReduction="20000"/>
          </a:bodyPr>
          <a:lstStyle/>
          <a:p>
            <a:pPr>
              <a:lnSpc>
                <a:spcPct val="90000"/>
              </a:lnSpc>
              <a:spcAft>
                <a:spcPts val="600"/>
              </a:spcAft>
            </a:pPr>
            <a:r>
              <a:rPr lang="en-US" sz="2600" dirty="0"/>
              <a:t>Sources</a:t>
            </a:r>
            <a:r>
              <a:rPr lang="en-US" dirty="0"/>
              <a:t> </a:t>
            </a:r>
          </a:p>
          <a:p>
            <a:pPr lvl="1">
              <a:lnSpc>
                <a:spcPct val="90000"/>
              </a:lnSpc>
              <a:spcAft>
                <a:spcPts val="600"/>
              </a:spcAft>
            </a:pPr>
            <a:r>
              <a:rPr lang="en-US" dirty="0"/>
              <a:t>Medial diagnostics (42%)</a:t>
            </a:r>
          </a:p>
          <a:p>
            <a:pPr lvl="1">
              <a:lnSpc>
                <a:spcPct val="90000"/>
              </a:lnSpc>
              <a:spcAft>
                <a:spcPts val="600"/>
              </a:spcAft>
            </a:pPr>
            <a:r>
              <a:rPr lang="en-US" dirty="0"/>
              <a:t>Natural indoors (41%)</a:t>
            </a:r>
          </a:p>
          <a:p>
            <a:pPr lvl="3">
              <a:lnSpc>
                <a:spcPct val="90000"/>
              </a:lnSpc>
              <a:spcAft>
                <a:spcPts val="600"/>
              </a:spcAft>
            </a:pPr>
            <a:r>
              <a:rPr lang="en-US" dirty="0"/>
              <a:t>Radon &amp; Thoron</a:t>
            </a:r>
          </a:p>
          <a:p>
            <a:pPr lvl="3">
              <a:lnSpc>
                <a:spcPct val="90000"/>
              </a:lnSpc>
              <a:spcAft>
                <a:spcPts val="600"/>
              </a:spcAft>
            </a:pPr>
            <a:r>
              <a:rPr lang="en-US" dirty="0"/>
              <a:t>Building materials</a:t>
            </a:r>
          </a:p>
          <a:p>
            <a:pPr lvl="3">
              <a:lnSpc>
                <a:spcPct val="90000"/>
              </a:lnSpc>
              <a:spcAft>
                <a:spcPts val="600"/>
              </a:spcAft>
            </a:pPr>
            <a:r>
              <a:rPr lang="en-US" dirty="0"/>
              <a:t>Soil</a:t>
            </a:r>
          </a:p>
          <a:p>
            <a:pPr lvl="3">
              <a:lnSpc>
                <a:spcPct val="90000"/>
              </a:lnSpc>
              <a:spcAft>
                <a:spcPts val="600"/>
              </a:spcAft>
            </a:pPr>
            <a:r>
              <a:rPr lang="en-US" dirty="0"/>
              <a:t>Cosmic</a:t>
            </a:r>
          </a:p>
          <a:p>
            <a:pPr lvl="1">
              <a:lnSpc>
                <a:spcPct val="90000"/>
              </a:lnSpc>
              <a:spcAft>
                <a:spcPts val="600"/>
              </a:spcAft>
            </a:pPr>
            <a:r>
              <a:rPr lang="en-US" dirty="0"/>
              <a:t>Natural outdoors (5%)</a:t>
            </a:r>
          </a:p>
          <a:p>
            <a:pPr lvl="3">
              <a:lnSpc>
                <a:spcPct val="90000"/>
              </a:lnSpc>
              <a:spcAft>
                <a:spcPts val="600"/>
              </a:spcAft>
            </a:pPr>
            <a:r>
              <a:rPr lang="en-US" dirty="0"/>
              <a:t>Radon</a:t>
            </a:r>
          </a:p>
          <a:p>
            <a:pPr lvl="3">
              <a:lnSpc>
                <a:spcPct val="90000"/>
              </a:lnSpc>
              <a:spcAft>
                <a:spcPts val="600"/>
              </a:spcAft>
            </a:pPr>
            <a:r>
              <a:rPr lang="en-US" dirty="0"/>
              <a:t>Soil</a:t>
            </a:r>
          </a:p>
          <a:p>
            <a:pPr lvl="3">
              <a:lnSpc>
                <a:spcPct val="90000"/>
              </a:lnSpc>
              <a:spcAft>
                <a:spcPts val="600"/>
              </a:spcAft>
            </a:pPr>
            <a:r>
              <a:rPr lang="en-US" dirty="0"/>
              <a:t>Cosmic (at sea level and flying)</a:t>
            </a:r>
          </a:p>
          <a:p>
            <a:pPr lvl="1">
              <a:lnSpc>
                <a:spcPct val="90000"/>
              </a:lnSpc>
              <a:spcAft>
                <a:spcPts val="600"/>
              </a:spcAft>
            </a:pPr>
            <a:r>
              <a:rPr lang="en-US" dirty="0"/>
              <a:t>Food (11%)</a:t>
            </a:r>
          </a:p>
          <a:p>
            <a:pPr lvl="1">
              <a:lnSpc>
                <a:spcPct val="90000"/>
              </a:lnSpc>
              <a:spcAft>
                <a:spcPts val="600"/>
              </a:spcAft>
            </a:pPr>
            <a:r>
              <a:rPr lang="en-US" dirty="0"/>
              <a:t>Industry and other sources (&lt;1%)</a:t>
            </a:r>
          </a:p>
        </p:txBody>
      </p:sp>
      <p:sp>
        <p:nvSpPr>
          <p:cNvPr id="4" name="Slide Number Placeholder 3"/>
          <p:cNvSpPr>
            <a:spLocks noGrp="1"/>
          </p:cNvSpPr>
          <p:nvPr>
            <p:ph type="sldNum" sz="quarter" idx="4"/>
          </p:nvPr>
        </p:nvSpPr>
        <p:spPr/>
        <p:txBody>
          <a:bodyPr/>
          <a:lstStyle/>
          <a:p>
            <a:fld id="{A814E660-BF25-4843-B2A0-93C6E2B6253B}" type="slidenum">
              <a:rPr lang="en-BE" smtClean="0"/>
              <a:pPr/>
              <a:t>9</a:t>
            </a:fld>
            <a:endParaRPr lang="en-BE" dirty="0"/>
          </a:p>
        </p:txBody>
      </p:sp>
      <p:sp>
        <p:nvSpPr>
          <p:cNvPr id="8" name="Footer Placeholder 4">
            <a:extLst>
              <a:ext uri="{FF2B5EF4-FFF2-40B4-BE49-F238E27FC236}">
                <a16:creationId xmlns:a16="http://schemas.microsoft.com/office/drawing/2014/main" id="{BA24201B-1D08-47D7-B1D5-35E70D414F55}"/>
              </a:ext>
            </a:extLst>
          </p:cNvPr>
          <p:cNvSpPr>
            <a:spLocks noGrp="1"/>
          </p:cNvSpPr>
          <p:nvPr>
            <p:ph type="ftr" sz="quarter" idx="16"/>
          </p:nvPr>
        </p:nvSpPr>
        <p:spPr>
          <a:xfrm>
            <a:off x="452927" y="6479664"/>
            <a:ext cx="10776247" cy="148485"/>
          </a:xfrm>
        </p:spPr>
        <p:txBody>
          <a:bodyPr/>
          <a:lstStyle/>
          <a:p>
            <a:r>
              <a:rPr lang="en-US" dirty="0"/>
              <a:t>MELODY Presentation 2.3.1 Where can you find CBRN materials?</a:t>
            </a:r>
          </a:p>
        </p:txBody>
      </p:sp>
    </p:spTree>
    <p:extLst>
      <p:ext uri="{BB962C8B-B14F-4D97-AF65-F5344CB8AC3E}">
        <p14:creationId xmlns:p14="http://schemas.microsoft.com/office/powerpoint/2010/main" val="179265720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theme/theme1.xml><?xml version="1.0" encoding="utf-8"?>
<a:theme xmlns:a="http://schemas.openxmlformats.org/drawingml/2006/main" name="Office Theme">
  <a:themeElements>
    <a:clrScheme name="Custom 3">
      <a:dk1>
        <a:sysClr val="windowText" lastClr="000000"/>
      </a:dk1>
      <a:lt1>
        <a:sysClr val="window" lastClr="FFFFFF"/>
      </a:lt1>
      <a:dk2>
        <a:srgbClr val="515151"/>
      </a:dk2>
      <a:lt2>
        <a:srgbClr val="E7E6E6"/>
      </a:lt2>
      <a:accent1>
        <a:srgbClr val="023B7E"/>
      </a:accent1>
      <a:accent2>
        <a:srgbClr val="8CD3F6"/>
      </a:accent2>
      <a:accent3>
        <a:srgbClr val="035ECD"/>
      </a:accent3>
      <a:accent4>
        <a:srgbClr val="1FA8ED"/>
      </a:accent4>
      <a:accent5>
        <a:srgbClr val="D2EDFB"/>
      </a:accent5>
      <a:accent6>
        <a:srgbClr val="87BCFD"/>
      </a:accent6>
      <a:hlink>
        <a:srgbClr val="4C9BFC"/>
      </a:hlink>
      <a:folHlink>
        <a:srgbClr val="B3D5FD"/>
      </a:folHlink>
    </a:clrScheme>
    <a:fontScheme name="sckcen">
      <a:majorFont>
        <a:latin typeface="Segoe UI"/>
        <a:ea typeface=""/>
        <a:cs typeface=""/>
      </a:majorFont>
      <a:minorFont>
        <a:latin typeface="Segoe U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SCK•CEN 2020">
      <a:dk1>
        <a:sysClr val="windowText" lastClr="000000"/>
      </a:dk1>
      <a:lt1>
        <a:sysClr val="window" lastClr="FFFFFF"/>
      </a:lt1>
      <a:dk2>
        <a:srgbClr val="515151"/>
      </a:dk2>
      <a:lt2>
        <a:srgbClr val="E7E6E6"/>
      </a:lt2>
      <a:accent1>
        <a:srgbClr val="562873"/>
      </a:accent1>
      <a:accent2>
        <a:srgbClr val="984A9C"/>
      </a:accent2>
      <a:accent3>
        <a:srgbClr val="8ED8F8"/>
      </a:accent3>
      <a:accent4>
        <a:srgbClr val="034694"/>
      </a:accent4>
      <a:accent5>
        <a:srgbClr val="CACCD0"/>
      </a:accent5>
      <a:accent6>
        <a:srgbClr val="DFE0E2"/>
      </a:accent6>
      <a:hlink>
        <a:srgbClr val="BC58AE"/>
      </a:hlink>
      <a:folHlink>
        <a:srgbClr val="501D53"/>
      </a:folHlink>
    </a:clrScheme>
    <a:fontScheme name="sckcen">
      <a:majorFont>
        <a:latin typeface="Segoe UI"/>
        <a:ea typeface=""/>
        <a:cs typeface=""/>
      </a:majorFont>
      <a:minorFont>
        <a:latin typeface="Segoe U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SCK•CEN 2020">
      <a:dk1>
        <a:sysClr val="windowText" lastClr="000000"/>
      </a:dk1>
      <a:lt1>
        <a:sysClr val="window" lastClr="FFFFFF"/>
      </a:lt1>
      <a:dk2>
        <a:srgbClr val="515151"/>
      </a:dk2>
      <a:lt2>
        <a:srgbClr val="E7E6E6"/>
      </a:lt2>
      <a:accent1>
        <a:srgbClr val="562873"/>
      </a:accent1>
      <a:accent2>
        <a:srgbClr val="984A9C"/>
      </a:accent2>
      <a:accent3>
        <a:srgbClr val="8ED8F8"/>
      </a:accent3>
      <a:accent4>
        <a:srgbClr val="034694"/>
      </a:accent4>
      <a:accent5>
        <a:srgbClr val="CACCD0"/>
      </a:accent5>
      <a:accent6>
        <a:srgbClr val="DFE0E2"/>
      </a:accent6>
      <a:hlink>
        <a:srgbClr val="BC58AE"/>
      </a:hlink>
      <a:folHlink>
        <a:srgbClr val="501D53"/>
      </a:folHlink>
    </a:clrScheme>
    <a:fontScheme name="sckcen">
      <a:majorFont>
        <a:latin typeface="Segoe UI"/>
        <a:ea typeface=""/>
        <a:cs typeface=""/>
      </a:majorFont>
      <a:minorFont>
        <a:latin typeface="Segoe U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8325</TotalTime>
  <Words>3145</Words>
  <Application>Microsoft Office PowerPoint</Application>
  <PresentationFormat>Widescreen</PresentationFormat>
  <Paragraphs>322</Paragraphs>
  <Slides>12</Slides>
  <Notes>12</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12</vt:i4>
      </vt:variant>
    </vt:vector>
  </HeadingPairs>
  <TitlesOfParts>
    <vt:vector size="18" baseType="lpstr">
      <vt:lpstr>Arial</vt:lpstr>
      <vt:lpstr>FranklinGotTExtCon</vt:lpstr>
      <vt:lpstr>Georgia</vt:lpstr>
      <vt:lpstr>Segoe UI</vt:lpstr>
      <vt:lpstr>Segoe UI Semibold</vt:lpstr>
      <vt:lpstr>Office Theme</vt:lpstr>
      <vt:lpstr>Module 2 CBRN basics</vt:lpstr>
      <vt:lpstr>Learning objective </vt:lpstr>
      <vt:lpstr>Sources and availability (non-military material)</vt:lpstr>
      <vt:lpstr>Toxic Industrial Chemicals (TIC)</vt:lpstr>
      <vt:lpstr>Household Chemicals</vt:lpstr>
      <vt:lpstr>Waste from illegal drug manufacturing</vt:lpstr>
      <vt:lpstr>Biological agents in nature &amp; livestock</vt:lpstr>
      <vt:lpstr>Biological agents – laboratories &amp; hospitals</vt:lpstr>
      <vt:lpstr>Radiological materials, background</vt:lpstr>
      <vt:lpstr>Radiological materials, artificial</vt:lpstr>
      <vt:lpstr>Take home message</vt:lpstr>
      <vt:lpstr>PowerPoint Presentation</vt:lpstr>
    </vt:vector>
  </TitlesOfParts>
  <Company>SCK CEN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title>
  <dc:creator>Dillen Roel</dc:creator>
  <cp:lastModifiedBy>Arnout de Bruin</cp:lastModifiedBy>
  <cp:revision>433</cp:revision>
  <cp:lastPrinted>2020-01-20T09:16:47Z</cp:lastPrinted>
  <dcterms:created xsi:type="dcterms:W3CDTF">2019-10-21T09:10:33Z</dcterms:created>
  <dcterms:modified xsi:type="dcterms:W3CDTF">2022-10-31T12:52:02Z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lexandriaPath">
    <vt:lpwstr/>
  </property>
  <property fmtid="{D5CDD505-2E9C-101B-9397-08002B2CF9AE}" pid="3" name="ID">
    <vt:lpwstr>36860591</vt:lpwstr>
  </property>
  <property fmtid="{D5CDD505-2E9C-101B-9397-08002B2CF9AE}" pid="4" name="Name">
    <vt:lpwstr>PowerPoint Presentation with sample slides.pptx</vt:lpwstr>
  </property>
  <property fmtid="{D5CDD505-2E9C-101B-9397-08002B2CF9AE}" pid="5" name="SuppMarkings">
    <vt:lpwstr> </vt:lpwstr>
  </property>
  <property fmtid="{D5CDD505-2E9C-101B-9397-08002B2CF9AE}" pid="6" name="Security Clearance">
    <vt:lpwstr> </vt:lpwstr>
  </property>
  <property fmtid="{D5CDD505-2E9C-101B-9397-08002B2CF9AE}" pid="7" name="HyperLink">
    <vt:lpwstr>https://ecm.sckcen.be/OTCS/llisapi.dll/open/36860591</vt:lpwstr>
  </property>
  <property fmtid="{D5CDD505-2E9C-101B-9397-08002B2CF9AE}" pid="8" name="Common Attributes_Reference Number">
    <vt:lpwstr>&lt;generated automatically&gt;</vt:lpwstr>
  </property>
  <property fmtid="{D5CDD505-2E9C-101B-9397-08002B2CF9AE}" pid="9" name="Common Attributes_Short Reference">
    <vt:lpwstr>&lt;generated automatically&gt;</vt:lpwstr>
  </property>
  <property fmtid="{D5CDD505-2E9C-101B-9397-08002B2CF9AE}" pid="10" name="Common Attributes_Alternative Reference">
    <vt:lpwstr> </vt:lpwstr>
  </property>
  <property fmtid="{D5CDD505-2E9C-101B-9397-08002B2CF9AE}" pid="11" name="Common Attributes_Document Type">
    <vt:lpwstr>Presentation</vt:lpwstr>
  </property>
  <property fmtid="{D5CDD505-2E9C-101B-9397-08002B2CF9AE}" pid="12" name="Common Attributes_Author_Author Name">
    <vt:lpwstr>&lt;default creator&gt;</vt:lpwstr>
  </property>
  <property fmtid="{D5CDD505-2E9C-101B-9397-08002B2CF9AE}" pid="13" name="Common Attributes_Author_Author Affiliation">
    <vt:lpwstr>SCK•CEN</vt:lpwstr>
  </property>
  <property fmtid="{D5CDD505-2E9C-101B-9397-08002B2CF9AE}" pid="14" name="Common Attributes_Information Security Classification">
    <vt:lpwstr>Restricted</vt:lpwstr>
  </property>
  <property fmtid="{D5CDD505-2E9C-101B-9397-08002B2CF9AE}" pid="15" name="Common Attributes_ISC Motivation">
    <vt:lpwstr>ISC was automatically assigned.</vt:lpwstr>
  </property>
  <property fmtid="{D5CDD505-2E9C-101B-9397-08002B2CF9AE}" pid="16" name="Event Attributes_Event_Event Type">
    <vt:lpwstr> </vt:lpwstr>
  </property>
  <property fmtid="{D5CDD505-2E9C-101B-9397-08002B2CF9AE}" pid="17" name="Event Attributes_Event_Event Name">
    <vt:lpwstr> </vt:lpwstr>
  </property>
  <property fmtid="{D5CDD505-2E9C-101B-9397-08002B2CF9AE}" pid="18" name="Event Attributes_Event_Event Start Date">
    <vt:filetime>1899-12-29T23:00:00Z</vt:filetime>
  </property>
  <property fmtid="{D5CDD505-2E9C-101B-9397-08002B2CF9AE}" pid="19" name="Event Attributes_Event_Event End Date">
    <vt:filetime>1899-12-29T23:00:00Z</vt:filetime>
  </property>
  <property fmtid="{D5CDD505-2E9C-101B-9397-08002B2CF9AE}" pid="20" name="Event Attributes_Event_Event Location">
    <vt:lpwstr> </vt:lpwstr>
  </property>
</Properties>
</file>