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2"/>
  </p:notesMasterIdLst>
  <p:handoutMasterIdLst>
    <p:handoutMasterId r:id="rId13"/>
  </p:handoutMasterIdLst>
  <p:sldIdLst>
    <p:sldId id="308" r:id="rId5"/>
    <p:sldId id="309" r:id="rId6"/>
    <p:sldId id="262" r:id="rId7"/>
    <p:sldId id="267" r:id="rId8"/>
    <p:sldId id="269" r:id="rId9"/>
    <p:sldId id="270" r:id="rId10"/>
    <p:sldId id="30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dtJanse" initials="W" lastIdx="8" clrIdx="0">
    <p:extLst>
      <p:ext uri="{19B8F6BF-5375-455C-9EA6-DF929625EA0E}">
        <p15:presenceInfo xmlns:p15="http://schemas.microsoft.com/office/powerpoint/2012/main" userId="WildtJanse" providerId="None"/>
      </p:ext>
    </p:extLst>
  </p:cmAuthor>
  <p:cmAuthor id="2" name="Ingmar Janse" initials="IJ" lastIdx="1" clrIdx="1">
    <p:extLst>
      <p:ext uri="{19B8F6BF-5375-455C-9EA6-DF929625EA0E}">
        <p15:presenceInfo xmlns:p15="http://schemas.microsoft.com/office/powerpoint/2012/main" userId="S::ingmar.janse@rivm.nl::51c20164-4c4e-4d14-9783-e0548797f7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8500"/>
    <a:srgbClr val="FF9900"/>
    <a:srgbClr val="69ADFD"/>
    <a:srgbClr val="FFCC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64303" autoAdjust="0"/>
  </p:normalViewPr>
  <p:slideViewPr>
    <p:cSldViewPr snapToGrid="0">
      <p:cViewPr varScale="1">
        <p:scale>
          <a:sx n="66" d="100"/>
          <a:sy n="66" d="100"/>
        </p:scale>
        <p:origin x="1836" y="60"/>
      </p:cViewPr>
      <p:guideLst/>
    </p:cSldViewPr>
  </p:slideViewPr>
  <p:notesTextViewPr>
    <p:cViewPr>
      <p:scale>
        <a:sx n="150" d="100"/>
        <a:sy n="150" d="100"/>
      </p:scale>
      <p:origin x="0" y="-4056"/>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Module 5 Risk assessment and hazard avoidance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2845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Presentation 5.1.3: Isolate people and domestic animals on scene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54478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Where should people be located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learn about the general goal of isolation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a:t>
            </a:r>
          </a:p>
          <a:p>
            <a:pPr marL="0" indent="0">
              <a:buFont typeface="Arial" panose="020B0604020202020204" pitchFamily="34" charset="0"/>
              <a:buNone/>
            </a:pPr>
            <a:r>
              <a:rPr lang="en-US" sz="800" kern="1200" dirty="0">
                <a:solidFill>
                  <a:schemeClr val="tx1"/>
                </a:solidFill>
                <a:effectLst/>
                <a:latin typeface="+mn-lt"/>
                <a:ea typeface="+mn-ea"/>
                <a:cs typeface="+mn-cs"/>
              </a:rPr>
              <a:t>Contaminated persons are isolated in the warm zone of the incident near the decontamination area. Preferably separate zones are established in line with decontamination triage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"Isolation" in the picture in the WARM zone indicates the likely area where people should be gathered who need decontamination.</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The general goal of isolation is to</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create a safe working space for first responders to perform their designated tasks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prevent cross contamination of people through contact with other people and objects/areas</a:t>
            </a:r>
          </a:p>
          <a:p>
            <a:pPr marL="0" indent="0">
              <a:buFont typeface="Arial" panose="020B0604020202020204" pitchFamily="34" charset="0"/>
              <a:buNone/>
            </a:pPr>
            <a:r>
              <a:rPr lang="en-US" sz="800" kern="1200" dirty="0">
                <a:solidFill>
                  <a:schemeClr val="tx1"/>
                </a:solidFill>
                <a:effectLst/>
                <a:latin typeface="+mn-lt"/>
                <a:ea typeface="+mn-ea"/>
                <a:cs typeface="+mn-cs"/>
              </a:rPr>
              <a:t>- prevent</a:t>
            </a:r>
            <a:r>
              <a:rPr lang="en-US" sz="800" kern="1200" baseline="0" dirty="0">
                <a:solidFill>
                  <a:schemeClr val="tx1"/>
                </a:solidFill>
                <a:effectLst/>
                <a:latin typeface="+mn-lt"/>
                <a:ea typeface="+mn-ea"/>
                <a:cs typeface="+mn-cs"/>
              </a:rPr>
              <a:t> </a:t>
            </a:r>
            <a:r>
              <a:rPr lang="en-US" sz="800" kern="1200" dirty="0">
                <a:solidFill>
                  <a:schemeClr val="tx1"/>
                </a:solidFill>
                <a:effectLst/>
                <a:latin typeface="+mn-lt"/>
                <a:ea typeface="+mn-ea"/>
                <a:cs typeface="+mn-cs"/>
              </a:rPr>
              <a:t>mixing of people with different degrees of contamination, ranging from confirmed cases to likely not-contaminated</a:t>
            </a:r>
          </a:p>
          <a:p>
            <a:endParaRPr lang="en-US" sz="800" dirty="0"/>
          </a:p>
          <a:p>
            <a:r>
              <a:rPr lang="en-US" sz="800" dirty="0"/>
              <a:t>Within the warm zone: First Responders direct victims to either the decontamination corridor or the safe refuge/observation area, depending on their condition:</a:t>
            </a:r>
          </a:p>
          <a:p>
            <a:pPr marL="228600" indent="-228600">
              <a:buFont typeface="+mj-lt"/>
              <a:buAutoNum type="arabicPeriod"/>
            </a:pPr>
            <a:r>
              <a:rPr lang="en-US" sz="800" dirty="0"/>
              <a:t>If victims can walk, have no symptoms, and display no obvious signs of exposure to the contaminant, then direct them to the safe refuge/observation area where they will be monitored for delayed symptoms.</a:t>
            </a:r>
          </a:p>
          <a:p>
            <a:pPr marL="228600" indent="-228600">
              <a:buFont typeface="+mj-lt"/>
              <a:buAutoNum type="arabicPeriod"/>
            </a:pPr>
            <a:r>
              <a:rPr lang="en-US" sz="800" dirty="0"/>
              <a:t>If victims can walk and they are exhibiting symptoms or have been exposed to the contaminant, then direct them to the decontamination corridor.</a:t>
            </a:r>
          </a:p>
          <a:p>
            <a:pPr marL="228600" indent="-228600">
              <a:buFont typeface="+mj-lt"/>
              <a:buAutoNum type="arabicPeriod"/>
            </a:pPr>
            <a:r>
              <a:rPr lang="en-US" sz="800" dirty="0"/>
              <a:t>If victims can't walk and they are exhibiting symptoms or have been exposed to the contaminant, then assist them through the decontamination corridor or transport them directly to a medical facility, depending on the severity of their injuries.</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Zoning of any (suspected) offenders, or terrorists is in essence the same as that for victims but of course</a:t>
            </a:r>
            <a:r>
              <a:rPr lang="en-US" sz="800" dirty="0"/>
              <a:t>;</a:t>
            </a:r>
          </a:p>
          <a:p>
            <a:pPr marL="0" indent="0">
              <a:buFont typeface="Arial" panose="020B0604020202020204" pitchFamily="34" charset="0"/>
              <a:buNone/>
            </a:pPr>
            <a:r>
              <a:rPr lang="en-US" sz="800" dirty="0"/>
              <a:t>- guarding is an additional point of attention</a:t>
            </a: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kern="1200" dirty="0">
                <a:solidFill>
                  <a:schemeClr val="tx1"/>
                </a:solidFill>
                <a:effectLst/>
                <a:latin typeface="+mn-lt"/>
                <a:ea typeface="+mn-ea"/>
                <a:cs typeface="+mn-cs"/>
              </a:rPr>
              <a:t>- they are more likely to be contaminated</a:t>
            </a:r>
          </a:p>
          <a:p>
            <a:pPr marL="0" indent="0">
              <a:buFont typeface="Arial" panose="020B0604020202020204" pitchFamily="34" charset="0"/>
              <a:buNone/>
            </a:pPr>
            <a:r>
              <a:rPr lang="en-US" sz="800" kern="1200" dirty="0">
                <a:solidFill>
                  <a:schemeClr val="tx1"/>
                </a:solidFill>
                <a:effectLst/>
                <a:latin typeface="+mn-lt"/>
                <a:ea typeface="+mn-ea"/>
                <a:cs typeface="+mn-cs"/>
              </a:rPr>
              <a:t>- breach of zoning more likely to happen than with victims</a:t>
            </a:r>
          </a:p>
          <a:p>
            <a:pPr marL="0" indent="0">
              <a:buFont typeface="Arial" panose="020B0604020202020204" pitchFamily="34" charset="0"/>
              <a:buNone/>
            </a:pP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Three zones</a:t>
            </a:r>
          </a:p>
          <a:p>
            <a:r>
              <a:rPr lang="en-US" sz="800" b="1" i="0" u="none" strike="noStrike" kern="1200" dirty="0">
                <a:solidFill>
                  <a:schemeClr val="tx1"/>
                </a:solidFill>
                <a:effectLst/>
                <a:latin typeface="+mn-lt"/>
                <a:ea typeface="+mn-ea"/>
                <a:cs typeface="+mn-cs"/>
              </a:rPr>
              <a:t>Picture source &amp; IP:</a:t>
            </a:r>
            <a:r>
              <a:rPr lang="en-US" sz="800" b="0" i="0" u="none" strike="noStrike"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i="0" u="none" strike="noStrike" kern="1200" dirty="0">
                <a:solidFill>
                  <a:schemeClr val="tx1"/>
                </a:solidFill>
                <a:effectLst/>
                <a:latin typeface="+mn-lt"/>
                <a:ea typeface="+mn-ea"/>
                <a:cs typeface="+mn-cs"/>
              </a:rPr>
              <a:t>https://chemm.nlm.nih.gov/decontamination.htm#step2</a:t>
            </a:r>
            <a:endParaRPr lang="en-GB" sz="800" b="1" dirty="0"/>
          </a:p>
        </p:txBody>
      </p:sp>
    </p:spTree>
    <p:extLst>
      <p:ext uri="{BB962C8B-B14F-4D97-AF65-F5344CB8AC3E}">
        <p14:creationId xmlns:p14="http://schemas.microsoft.com/office/powerpoint/2010/main" val="25164972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Decontamination triage</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learn triage priorities for decontamination and that it differs from medical triage, and how domestic animals should be considered</a:t>
            </a:r>
          </a:p>
          <a:p>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r>
              <a:rPr lang="en-US" sz="800" dirty="0"/>
              <a:t>Explain that:</a:t>
            </a:r>
          </a:p>
          <a:p>
            <a:pPr marL="0" indent="0">
              <a:buFont typeface="Arial" panose="020B0604020202020204" pitchFamily="34" charset="0"/>
              <a:buNone/>
            </a:pPr>
            <a:r>
              <a:rPr lang="en-US" sz="800" b="0" i="0" u="none" strike="noStrike" kern="1200" dirty="0">
                <a:solidFill>
                  <a:schemeClr val="tx1"/>
                </a:solidFill>
                <a:effectLst/>
                <a:latin typeface="+mn-lt"/>
                <a:ea typeface="+mn-ea"/>
                <a:cs typeface="+mn-cs"/>
              </a:rPr>
              <a:t>Decontamination triage is the process of determining which victims require decontamination and which do not.</a:t>
            </a:r>
          </a:p>
          <a:p>
            <a:pPr marL="0" indent="0">
              <a:buFont typeface="Arial" panose="020B0604020202020204" pitchFamily="34" charset="0"/>
              <a:buNone/>
            </a:pPr>
            <a:r>
              <a:rPr lang="en-US" sz="800" b="0" i="0" u="none" strike="noStrike" kern="1200" noProof="0" dirty="0">
                <a:solidFill>
                  <a:schemeClr val="tx1"/>
                </a:solidFill>
                <a:effectLst/>
                <a:latin typeface="+mn-lt"/>
                <a:ea typeface="+mn-ea"/>
                <a:cs typeface="+mn-cs"/>
              </a:rPr>
              <a:t>It sort of </a:t>
            </a:r>
            <a:r>
              <a:rPr lang="en-US" sz="800" dirty="0"/>
              <a:t>co-exists with medical triage.</a:t>
            </a:r>
            <a:br>
              <a:rPr lang="en-US" sz="800" dirty="0"/>
            </a:br>
            <a:endParaRPr lang="en-GB" sz="800" u="none" kern="1200" noProof="0" dirty="0">
              <a:solidFill>
                <a:schemeClr val="tx1"/>
              </a:solidFill>
              <a:effectLst/>
              <a:latin typeface="+mn-lt"/>
              <a:ea typeface="+mn-ea"/>
              <a:cs typeface="+mn-cs"/>
            </a:endParaRPr>
          </a:p>
          <a:p>
            <a:pPr marL="0" indent="0">
              <a:buFont typeface="Arial" panose="020B0604020202020204" pitchFamily="34" charset="0"/>
              <a:buNone/>
            </a:pPr>
            <a:r>
              <a:rPr lang="en-GB" sz="800" kern="1200" noProof="0" dirty="0">
                <a:solidFill>
                  <a:schemeClr val="tx1"/>
                </a:solidFill>
                <a:effectLst/>
                <a:latin typeface="+mn-lt"/>
                <a:ea typeface="+mn-ea"/>
                <a:cs typeface="+mn-cs"/>
              </a:rPr>
              <a:t>The logical priority is:</a:t>
            </a:r>
          </a:p>
          <a:p>
            <a:pPr marL="0" indent="0">
              <a:buFont typeface="Arial" panose="020B0604020202020204" pitchFamily="34" charset="0"/>
              <a:buNone/>
            </a:pPr>
            <a:r>
              <a:rPr lang="en-GB" sz="800" kern="1200" noProof="0" dirty="0">
                <a:solidFill>
                  <a:schemeClr val="tx1"/>
                </a:solidFill>
                <a:effectLst/>
                <a:latin typeface="+mn-lt"/>
                <a:ea typeface="+mn-ea"/>
                <a:cs typeface="+mn-cs"/>
              </a:rPr>
              <a:t>1. Mobile/ambulatory victims who are symptomatic and can follow simple directions. Easiest to decontaminate</a:t>
            </a:r>
          </a:p>
          <a:p>
            <a:pPr marL="0" indent="0">
              <a:buFont typeface="Arial" panose="020B0604020202020204" pitchFamily="34" charset="0"/>
              <a:buNone/>
            </a:pPr>
            <a:r>
              <a:rPr lang="en-GB" sz="800" kern="1200" noProof="0" dirty="0">
                <a:solidFill>
                  <a:schemeClr val="tx1"/>
                </a:solidFill>
                <a:effectLst/>
                <a:latin typeface="+mn-lt"/>
                <a:ea typeface="+mn-ea"/>
                <a:cs typeface="+mn-cs"/>
              </a:rPr>
              <a:t>2. Non-mobile/non-ambulatory victims (regardless if they are symptomatic or not)</a:t>
            </a:r>
          </a:p>
          <a:p>
            <a:pPr marL="0" indent="0">
              <a:buFont typeface="Arial" panose="020B0604020202020204" pitchFamily="34" charset="0"/>
              <a:buNone/>
            </a:pPr>
            <a:r>
              <a:rPr lang="en-GB" sz="800" kern="1200" noProof="0" dirty="0">
                <a:solidFill>
                  <a:schemeClr val="tx1"/>
                </a:solidFill>
                <a:effectLst/>
                <a:latin typeface="+mn-lt"/>
                <a:ea typeface="+mn-ea"/>
                <a:cs typeface="+mn-cs"/>
              </a:rPr>
              <a:t>3. Mobile/ambulatory, non-symptomatic, but (likely) have been exposed to the contaminant</a:t>
            </a:r>
          </a:p>
          <a:p>
            <a:pPr marL="0" indent="0">
              <a:buFont typeface="Arial" panose="020B0604020202020204" pitchFamily="34" charset="0"/>
              <a:buNone/>
            </a:pP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u="none" kern="1200" noProof="0" dirty="0">
                <a:solidFill>
                  <a:schemeClr val="tx1"/>
                </a:solidFill>
                <a:effectLst/>
                <a:latin typeface="+mn-lt"/>
                <a:ea typeface="+mn-ea"/>
                <a:cs typeface="+mn-cs"/>
              </a:rPr>
              <a:t>After decontamination, depending on the agent,  it can be checked whether and to what extent the decontamination was effective and if a second decontamination is required, and/or opportune.</a:t>
            </a:r>
          </a:p>
          <a:p>
            <a:pPr marL="0" indent="0">
              <a:buFont typeface="Arial" panose="020B0604020202020204" pitchFamily="34" charset="0"/>
              <a:buNone/>
            </a:pPr>
            <a:endParaRPr lang="en-GB" sz="800" kern="1200" noProof="0" dirty="0">
              <a:solidFill>
                <a:schemeClr val="tx1"/>
              </a:solidFill>
              <a:effectLst/>
              <a:latin typeface="+mn-lt"/>
              <a:ea typeface="+mn-ea"/>
              <a:cs typeface="+mn-cs"/>
            </a:endParaRPr>
          </a:p>
          <a:p>
            <a:pPr marL="0" indent="0">
              <a:buFont typeface="Arial" panose="020B0604020202020204" pitchFamily="34" charset="0"/>
              <a:buNone/>
            </a:pPr>
            <a:r>
              <a:rPr lang="en-GB" sz="800" i="1" kern="1200" noProof="0" dirty="0">
                <a:solidFill>
                  <a:schemeClr val="tx1"/>
                </a:solidFill>
                <a:effectLst/>
                <a:latin typeface="+mn-lt"/>
                <a:ea typeface="+mn-ea"/>
                <a:cs typeface="+mn-cs"/>
              </a:rPr>
              <a:t>Ethics</a:t>
            </a:r>
          </a:p>
          <a:p>
            <a:pPr marL="0" indent="0">
              <a:buFont typeface="Arial" panose="020B0604020202020204" pitchFamily="34" charset="0"/>
              <a:buNone/>
            </a:pPr>
            <a:r>
              <a:rPr lang="en-GB" sz="800" kern="1200" noProof="0" dirty="0">
                <a:solidFill>
                  <a:schemeClr val="tx1"/>
                </a:solidFill>
                <a:effectLst/>
                <a:latin typeface="+mn-lt"/>
                <a:ea typeface="+mn-ea"/>
                <a:cs typeface="+mn-cs"/>
              </a:rPr>
              <a:t>As a trainer you could start a brief discussion on ethics by posing the question of how suspected offenders, </a:t>
            </a:r>
            <a:r>
              <a:rPr lang="en-GB" sz="800" kern="1200" noProof="0" dirty="0" err="1">
                <a:solidFill>
                  <a:schemeClr val="tx1"/>
                </a:solidFill>
                <a:effectLst/>
                <a:latin typeface="+mn-lt"/>
                <a:ea typeface="+mn-ea"/>
                <a:cs typeface="+mn-cs"/>
              </a:rPr>
              <a:t>perdomesticrators</a:t>
            </a:r>
            <a:r>
              <a:rPr lang="en-GB" sz="800" kern="1200" noProof="0" dirty="0">
                <a:solidFill>
                  <a:schemeClr val="tx1"/>
                </a:solidFill>
                <a:effectLst/>
                <a:latin typeface="+mn-lt"/>
                <a:ea typeface="+mn-ea"/>
                <a:cs typeface="+mn-cs"/>
              </a:rPr>
              <a:t> or terrorists fit into this triage: should they be prioritized the same as their victims?</a:t>
            </a:r>
          </a:p>
          <a:p>
            <a:pPr marL="0" indent="0">
              <a:buFont typeface="Arial" panose="020B0604020202020204" pitchFamily="34" charset="0"/>
              <a:buNone/>
            </a:pPr>
            <a:r>
              <a:rPr lang="en-GB" sz="800" kern="1200" noProof="0" dirty="0">
                <a:solidFill>
                  <a:schemeClr val="tx1"/>
                </a:solidFill>
                <a:effectLst/>
                <a:latin typeface="+mn-lt"/>
                <a:ea typeface="+mn-ea"/>
                <a:cs typeface="+mn-cs"/>
              </a:rPr>
              <a:t>Under the Vienna Convention they are entitled to receive necessary medical care</a:t>
            </a:r>
            <a:r>
              <a:rPr lang="en-US" sz="800" kern="1200" noProof="0" dirty="0">
                <a:solidFill>
                  <a:schemeClr val="tx1"/>
                </a:solidFill>
                <a:effectLst/>
                <a:latin typeface="+mn-lt"/>
                <a:ea typeface="+mn-ea"/>
                <a:cs typeface="+mn-cs"/>
              </a:rPr>
              <a:t>.</a:t>
            </a:r>
            <a:endParaRPr lang="en-US" sz="800" kern="1200" dirty="0">
              <a:solidFill>
                <a:schemeClr val="tx1"/>
              </a:solidFill>
              <a:effectLst/>
              <a:latin typeface="+mn-lt"/>
              <a:ea typeface="+mn-ea"/>
              <a:cs typeface="+mn-cs"/>
            </a:endParaRP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3064474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latin typeface="+mn-lt"/>
            </a:endParaRPr>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Decontamination of animals</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trainees learn triage priorities for decontamination and that it differs from medical triage, and how domestic animals should be considered</a:t>
            </a: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Explain that:</a:t>
            </a:r>
            <a:endParaRPr lang="en-GB" sz="800" kern="1200" noProof="0" dirty="0">
              <a:solidFill>
                <a:schemeClr val="tx1"/>
              </a:solidFill>
              <a:effectLst/>
              <a:latin typeface="+mn-lt"/>
              <a:ea typeface="+mn-ea"/>
              <a:cs typeface="+mn-cs"/>
            </a:endParaRPr>
          </a:p>
          <a:p>
            <a:pPr marL="0" indent="0">
              <a:buFont typeface="Arial" panose="020B0604020202020204" pitchFamily="34" charset="0"/>
              <a:buNone/>
            </a:pPr>
            <a:r>
              <a:rPr lang="en-GB" sz="800" kern="1200" noProof="0" dirty="0">
                <a:solidFill>
                  <a:schemeClr val="tx1"/>
                </a:solidFill>
                <a:effectLst/>
                <a:latin typeface="+mn-lt"/>
                <a:ea typeface="+mn-ea"/>
                <a:cs typeface="+mn-cs"/>
              </a:rPr>
              <a:t>Livestock and </a:t>
            </a:r>
            <a:r>
              <a:rPr lang="en-GB" sz="800" b="0" i="0" u="none" strike="noStrike" kern="1200" noProof="0" dirty="0">
                <a:solidFill>
                  <a:schemeClr val="tx1"/>
                </a:solidFill>
                <a:effectLst/>
                <a:latin typeface="+mn-lt"/>
                <a:ea typeface="+mn-ea"/>
                <a:cs typeface="+mn-cs"/>
              </a:rPr>
              <a:t>poultry are usually not considered for decontamination, these animals are destroyed.</a:t>
            </a:r>
            <a:r>
              <a:rPr lang="en-GB" sz="800" kern="1200" dirty="0">
                <a:solidFill>
                  <a:schemeClr val="tx1"/>
                </a:solidFill>
                <a:effectLst/>
                <a:latin typeface="+mn-lt"/>
                <a:ea typeface="+mn-ea"/>
                <a:cs typeface="+mn-cs"/>
              </a:rPr>
              <a:t> This is a measure to prevent spreading the contamination to a larger area by this livestock and poultry.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indent="0">
              <a:buFont typeface="Arial" panose="020B0604020202020204" pitchFamily="34" charset="0"/>
              <a:buNone/>
            </a:pPr>
            <a:r>
              <a:rPr lang="en-US" sz="800" i="1" kern="1200" dirty="0">
                <a:solidFill>
                  <a:schemeClr val="tx1"/>
                </a:solidFill>
                <a:effectLst/>
                <a:latin typeface="+mn-lt"/>
                <a:ea typeface="+mn-ea"/>
                <a:cs typeface="+mn-cs"/>
              </a:rPr>
              <a:t>domestic animals and working animals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When decontamination is considered necessary and feasible, domestic owners should decontaminate their own domestic animals before their own decontamination.</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Shaving hairy animals is an effective measure to reduce contamination.</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domestics can be kept in cages in the warm zone.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Do take into consideration that when domestic owners should decontaminate their own domestics essential time can be lost for human decontamination.</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How to act and the follow-up actions depend on the type of contamination and amount, and the potential risk these animals present to </a:t>
            </a:r>
            <a:r>
              <a:rPr lang="en-US" sz="800" i="1" kern="1200" dirty="0">
                <a:solidFill>
                  <a:schemeClr val="tx1"/>
                </a:solidFill>
                <a:effectLst/>
                <a:latin typeface="+mn-lt"/>
                <a:ea typeface="+mn-ea"/>
                <a:cs typeface="+mn-cs"/>
              </a:rPr>
              <a:t>other</a:t>
            </a:r>
            <a:r>
              <a:rPr lang="en-US" sz="800" kern="1200" dirty="0">
                <a:solidFill>
                  <a:schemeClr val="tx1"/>
                </a:solidFill>
                <a:effectLst/>
                <a:latin typeface="+mn-lt"/>
                <a:ea typeface="+mn-ea"/>
                <a:cs typeface="+mn-cs"/>
              </a:rPr>
              <a:t> people.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Destroying contaminated animals as the only anticipated option following CRBN-contamination is in sharp contrast with the attribution of human feelings towards domestic animals and what role they may play in their lives.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Justification for decontaminated animals and working animals lies in the fact that domestic animals are often considered part of the family and that owners willingly pay thousands of Euros of surgery costs.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Some domestic owners may not cooperate with responders and follow their instructions to leave/abandon or separate from their domestic.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Resilience after a dramatic incident is greatly supported with a continuation of a normal life situation as much as possible.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loss of someone's domestic animal could negate the gain of that person’s health obtained by removing their contaminated domestic.</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Sniffer and rescue dogs can be of great help during a CBRN-incident, </a:t>
            </a:r>
            <a:r>
              <a:rPr lang="nl-NL" sz="800" b="0" i="0" u="none" strike="noStrike" kern="1200" dirty="0">
                <a:solidFill>
                  <a:schemeClr val="tx1"/>
                </a:solidFill>
                <a:effectLst/>
                <a:latin typeface="+mn-lt"/>
                <a:ea typeface="+mn-ea"/>
                <a:cs typeface="+mn-cs"/>
              </a:rPr>
              <a:t>dog-handlers </a:t>
            </a:r>
            <a:r>
              <a:rPr lang="en-US" sz="800" kern="1200" dirty="0">
                <a:solidFill>
                  <a:schemeClr val="tx1"/>
                </a:solidFill>
                <a:effectLst/>
                <a:latin typeface="+mn-lt"/>
                <a:ea typeface="+mn-ea"/>
                <a:cs typeface="+mn-cs"/>
              </a:rPr>
              <a:t>may feel strongly connected to the animal, and additionally, training of these animals requires years. </a:t>
            </a:r>
          </a:p>
          <a:p>
            <a:pPr marL="171450" indent="-171450">
              <a:buFont typeface="Arial" panose="020B0604020202020204" pitchFamily="34" charset="0"/>
              <a:buChar cha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rescue dog with dog-handler with smoke at a destroyed building</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https://www.shutterstock.com/image-photo/search-rescue-forces-through-destroyed-building-607347857, </a:t>
            </a:r>
          </a:p>
          <a:p>
            <a:r>
              <a:rPr lang="nl-NL" sz="800" i="0" dirty="0" err="1">
                <a:solidFill>
                  <a:srgbClr val="44546A"/>
                </a:solidFill>
                <a:effectLst/>
                <a:latin typeface="+mn-lt"/>
                <a:ea typeface="Calibri" panose="020F0502020204030204" pitchFamily="34" charset="0"/>
                <a:cs typeface="Calibri" panose="020F0502020204030204" pitchFamily="34" charset="0"/>
              </a:rPr>
              <a:t>Material</a:t>
            </a:r>
            <a:r>
              <a:rPr lang="nl-NL" sz="800" i="0" dirty="0">
                <a:solidFill>
                  <a:srgbClr val="44546A"/>
                </a:solidFill>
                <a:effectLst/>
                <a:latin typeface="+mn-lt"/>
                <a:ea typeface="Calibri" panose="020F0502020204030204" pitchFamily="34" charset="0"/>
                <a:cs typeface="Calibri" panose="020F0502020204030204" pitchFamily="34" charset="0"/>
              </a:rPr>
              <a:t> </a:t>
            </a:r>
            <a:r>
              <a:rPr lang="nl-NL" sz="800" i="0" dirty="0" err="1">
                <a:solidFill>
                  <a:srgbClr val="44546A"/>
                </a:solidFill>
                <a:effectLst/>
                <a:latin typeface="+mn-lt"/>
                <a:ea typeface="Calibri" panose="020F0502020204030204" pitchFamily="34" charset="0"/>
                <a:cs typeface="Calibri" panose="020F0502020204030204" pitchFamily="34" charset="0"/>
              </a:rPr>
              <a:t>licensed</a:t>
            </a:r>
            <a:r>
              <a:rPr lang="nl-NL" sz="800" i="0" dirty="0">
                <a:solidFill>
                  <a:srgbClr val="44546A"/>
                </a:solidFill>
                <a:effectLst/>
                <a:latin typeface="+mn-lt"/>
                <a:ea typeface="Calibri" panose="020F0502020204030204" pitchFamily="34" charset="0"/>
                <a:cs typeface="Calibri" panose="020F0502020204030204" pitchFamily="34" charset="0"/>
              </a:rPr>
              <a:t> </a:t>
            </a:r>
            <a:r>
              <a:rPr lang="nl-NL" sz="800" i="0" dirty="0" err="1">
                <a:solidFill>
                  <a:srgbClr val="44546A"/>
                </a:solidFill>
                <a:effectLst/>
                <a:latin typeface="+mn-lt"/>
                <a:ea typeface="Calibri" panose="020F0502020204030204" pitchFamily="34" charset="0"/>
                <a:cs typeface="Calibri" panose="020F0502020204030204" pitchFamily="34" charset="0"/>
              </a:rPr>
              <a:t>by</a:t>
            </a:r>
            <a:r>
              <a:rPr lang="nl-NL" sz="800" i="0" dirty="0">
                <a:solidFill>
                  <a:srgbClr val="44546A"/>
                </a:solidFill>
                <a:effectLst/>
                <a:latin typeface="+mn-lt"/>
                <a:ea typeface="Calibri" panose="020F0502020204030204" pitchFamily="34" charset="0"/>
                <a:cs typeface="Calibri" panose="020F0502020204030204" pitchFamily="34" charset="0"/>
              </a:rPr>
              <a:t> </a:t>
            </a:r>
            <a:r>
              <a:rPr lang="nl-NL" sz="800" i="0" dirty="0" err="1">
                <a:solidFill>
                  <a:srgbClr val="44546A"/>
                </a:solidFill>
                <a:effectLst/>
                <a:latin typeface="+mn-lt"/>
                <a:ea typeface="Calibri" panose="020F0502020204030204" pitchFamily="34" charset="0"/>
                <a:cs typeface="Calibri" panose="020F0502020204030204" pitchFamily="34" charset="0"/>
              </a:rPr>
              <a:t>shutterstock</a:t>
            </a:r>
            <a:r>
              <a:rPr lang="nl-NL" sz="800" i="0" dirty="0">
                <a:solidFill>
                  <a:srgbClr val="44546A"/>
                </a:solidFill>
                <a:effectLst/>
                <a:latin typeface="+mn-lt"/>
                <a:ea typeface="Calibri" panose="020F0502020204030204" pitchFamily="34" charset="0"/>
                <a:cs typeface="Calibri" panose="020F0502020204030204" pitchFamily="34" charset="0"/>
              </a:rPr>
              <a:t>, </a:t>
            </a:r>
            <a:r>
              <a:rPr lang="en-US" sz="800" i="0" dirty="0">
                <a:solidFill>
                  <a:srgbClr val="44546A"/>
                </a:solidFill>
                <a:effectLst/>
                <a:latin typeface="+mn-lt"/>
                <a:ea typeface="Calibri" panose="020F0502020204030204" pitchFamily="34" charset="0"/>
                <a:cs typeface="Calibri" panose="020F0502020204030204" pitchFamily="34" charset="0"/>
              </a:rPr>
              <a:t>purchased by </a:t>
            </a:r>
            <a:r>
              <a:rPr lang="en-US" sz="800" i="0" dirty="0" err="1">
                <a:solidFill>
                  <a:srgbClr val="44546A"/>
                </a:solidFill>
                <a:effectLst/>
                <a:latin typeface="+mn-lt"/>
                <a:ea typeface="Calibri" panose="020F0502020204030204" pitchFamily="34" charset="0"/>
                <a:cs typeface="Calibri" panose="020F0502020204030204" pitchFamily="34" charset="0"/>
              </a:rPr>
              <a:t>SCK</a:t>
            </a:r>
            <a:r>
              <a:rPr lang="en-US" sz="800" i="0" dirty="0">
                <a:solidFill>
                  <a:srgbClr val="44546A"/>
                </a:solidFill>
                <a:effectLst/>
                <a:latin typeface="+mn-lt"/>
                <a:ea typeface="Calibri" panose="020F0502020204030204" pitchFamily="34" charset="0"/>
                <a:cs typeface="Calibri" panose="020F0502020204030204" pitchFamily="34" charset="0"/>
              </a:rPr>
              <a:t>-CEN</a:t>
            </a:r>
            <a:endParaRPr lang="en-US" sz="800" b="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b="1" dirty="0">
              <a:latin typeface="+mn-lt"/>
            </a:endParaRPr>
          </a:p>
        </p:txBody>
      </p:sp>
    </p:spTree>
    <p:extLst>
      <p:ext uri="{BB962C8B-B14F-4D97-AF65-F5344CB8AC3E}">
        <p14:creationId xmlns:p14="http://schemas.microsoft.com/office/powerpoint/2010/main" val="1601062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Take home message</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a:t>
            </a:r>
            <a:r>
              <a:rPr lang="en-US" sz="800" i="0" kern="1200" dirty="0">
                <a:solidFill>
                  <a:schemeClr val="tx1"/>
                </a:solidFill>
                <a:effectLst/>
                <a:latin typeface="+mn-lt"/>
                <a:ea typeface="+mn-ea"/>
                <a:cs typeface="+mn-cs"/>
              </a:rPr>
              <a:t>: The trainees understand the principles of isolation of people and domestic animals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Wrap up your presentation with this take home message. </a:t>
            </a:r>
            <a:endParaRPr lang="en-US" sz="800" b="1" i="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https://digidog.nl/professionele-inzet-met-eigen-speurhond/</a:t>
            </a:r>
          </a:p>
          <a:p>
            <a:r>
              <a:rPr lang="en-US" sz="800" b="1" kern="1200" dirty="0">
                <a:solidFill>
                  <a:schemeClr val="tx1"/>
                </a:solidFill>
                <a:effectLst/>
                <a:latin typeface="+mn-lt"/>
                <a:ea typeface="+mn-ea"/>
                <a:cs typeface="+mn-cs"/>
              </a:rPr>
              <a:t>Text source &amp; IP:</a:t>
            </a:r>
            <a:endParaRPr lang="en-GB" sz="800" b="1" dirty="0"/>
          </a:p>
        </p:txBody>
      </p:sp>
    </p:spTree>
    <p:extLst>
      <p:ext uri="{BB962C8B-B14F-4D97-AF65-F5344CB8AC3E}">
        <p14:creationId xmlns:p14="http://schemas.microsoft.com/office/powerpoint/2010/main" val="17203312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5.1.3 Isolate people and domestic animals on scene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Title slide:</a:t>
            </a:r>
            <a:r>
              <a:rPr lang="en-US" sz="800" b="0" i="0" kern="1200" dirty="0">
                <a:solidFill>
                  <a:schemeClr val="tx1"/>
                </a:solidFill>
                <a:effectLst/>
                <a:latin typeface="+mn-lt"/>
                <a:ea typeface="+mn-ea"/>
                <a:cs typeface="+mn-cs"/>
              </a:rPr>
              <a:t>  Thank you for your attention</a:t>
            </a:r>
            <a:endParaRPr lang="en-US" sz="800" b="0" i="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Result: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Instructions for the trainer:</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i="0" kern="1200">
                <a:solidFill>
                  <a:schemeClr val="tx1"/>
                </a:solidFill>
                <a:effectLst/>
                <a:latin typeface="+mn-lt"/>
                <a:ea typeface="+mn-ea"/>
                <a:cs typeface="+mn-cs"/>
              </a:rPr>
              <a:t>: </a:t>
            </a:r>
            <a:endParaRPr lang="en-US"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a:t>
            </a:r>
            <a:endParaRPr lang="en-GB" sz="800" dirty="0"/>
          </a:p>
        </p:txBody>
      </p:sp>
    </p:spTree>
    <p:extLst>
      <p:ext uri="{BB962C8B-B14F-4D97-AF65-F5344CB8AC3E}">
        <p14:creationId xmlns:p14="http://schemas.microsoft.com/office/powerpoint/2010/main" val="18625343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aa-ET"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aa-ET"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aa-ET"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7"/>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aa-ET"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aa-ET"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4"/>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aa-ET"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3"/>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#5.1.3 Isolate people and domestic animals on scene</a:t>
            </a:r>
          </a:p>
        </p:txBody>
      </p:sp>
      <p:sp>
        <p:nvSpPr>
          <p:cNvPr id="3" name="Slide Number Placeholder 2"/>
          <p:cNvSpPr>
            <a:spLocks noGrp="1"/>
          </p:cNvSpPr>
          <p:nvPr>
            <p:ph type="sldNum" sz="quarter" idx="23"/>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aa-ET"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aa-ET"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aa-ET" sz="4800" b="0" kern="1200" dirty="0">
                <a:solidFill>
                  <a:schemeClr val="bg1"/>
                </a:solidFill>
                <a:latin typeface="FranklinGotTExtCon" pitchFamily="2" charset="0"/>
                <a:ea typeface="+mn-ea"/>
                <a:cs typeface="+mn-cs"/>
              </a:defRPr>
            </a:lvl1pPr>
          </a:lstStyle>
          <a:p>
            <a:r>
              <a:rPr lang="en-US"/>
              <a:t>Click to edit Master title style</a:t>
            </a:r>
            <a:endParaRPr lang="aa-ET"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8"/>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#5.1.3 Isolate people and domestic animals on scene</a:t>
            </a:r>
          </a:p>
        </p:txBody>
      </p:sp>
      <p:sp>
        <p:nvSpPr>
          <p:cNvPr id="5" name="Slide Number Placeholder 4"/>
          <p:cNvSpPr>
            <a:spLocks noGrp="1"/>
          </p:cNvSpPr>
          <p:nvPr>
            <p:ph type="sldNum" sz="quarter" idx="11"/>
          </p:nvPr>
        </p:nvSpPr>
        <p:spPr/>
        <p:txBody>
          <a:bodyPr/>
          <a:lstStyle/>
          <a:p>
            <a:fld id="{A814E660-BF25-4843-B2A0-93C6E2B6253B}" type="slidenum">
              <a:rPr lang="aa-ET" smtClean="0"/>
              <a:pPr/>
              <a:t>‹#›</a:t>
            </a:fld>
            <a:endParaRPr lang="aa-ET"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aa-ET"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aa-ET"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14"/>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aa-ET"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aa-ET"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#5.1.3 Isolate people and domestic animals on scene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#5.1.3 Isolate people and domestic animals on scene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2" name="Footer Placeholder 1"/>
          <p:cNvSpPr>
            <a:spLocks noGrp="1"/>
          </p:cNvSpPr>
          <p:nvPr>
            <p:ph type="ftr" sz="quarter" idx="21"/>
          </p:nvPr>
        </p:nvSpPr>
        <p:spPr/>
        <p:txBody>
          <a:bodyPr/>
          <a:lstStyle/>
          <a:p>
            <a:r>
              <a:rPr lang="en-US" dirty="0"/>
              <a:t>MELODY #5.1.3 Isolate people and domestic animals on scene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aa-ET"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aa-ET"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16"/>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aa-ET"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aa-ET"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3" name="Footer Placeholder 2"/>
          <p:cNvSpPr>
            <a:spLocks noGrp="1"/>
          </p:cNvSpPr>
          <p:nvPr>
            <p:ph type="ftr" sz="quarter" idx="21"/>
          </p:nvPr>
        </p:nvSpPr>
        <p:spPr/>
        <p:txBody>
          <a:bodyPr/>
          <a:lstStyle/>
          <a:p>
            <a:r>
              <a:rPr lang="en-US" dirty="0"/>
              <a:t>MELODY #5.1.3 Isolate people and domestic animals on scene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aa-ET" smtClean="0"/>
              <a:pPr/>
              <a:t>‹#›</a:t>
            </a:fld>
            <a:endParaRPr lang="aa-ET"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#5.1.3 Isolate people and domestic animals on scene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5.1.3 Isolate people and domestic animals on scene</a:t>
            </a:r>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Module 5 Risk assessment and hazard avoidance</a:t>
            </a:r>
          </a:p>
        </p:txBody>
      </p:sp>
    </p:spTree>
    <p:extLst>
      <p:ext uri="{BB962C8B-B14F-4D97-AF65-F5344CB8AC3E}">
        <p14:creationId xmlns:p14="http://schemas.microsoft.com/office/powerpoint/2010/main" val="209809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how to </a:t>
            </a:r>
            <a:r>
              <a:rPr lang="en-US" sz="2800" b="0" u="sng" kern="1200" dirty="0">
                <a:solidFill>
                  <a:schemeClr val="tx1"/>
                </a:solidFill>
                <a:effectLst/>
                <a:latin typeface="+mn-lt"/>
                <a:ea typeface="+mn-ea"/>
                <a:cs typeface="+mn-cs"/>
              </a:rPr>
              <a:t>carry out </a:t>
            </a:r>
            <a:r>
              <a:rPr lang="en-US" sz="2800" b="0" kern="1200" dirty="0">
                <a:solidFill>
                  <a:schemeClr val="tx1"/>
                </a:solidFill>
                <a:effectLst/>
                <a:latin typeface="+mn-lt"/>
                <a:ea typeface="+mn-ea"/>
                <a:cs typeface="+mn-cs"/>
              </a:rPr>
              <a:t>an on-site risk assessment, zoning of the area, and isolation and registration of victims</a:t>
            </a:r>
            <a:endParaRPr lang="en-US" dirty="0"/>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Learning objective</a:t>
            </a:r>
          </a:p>
        </p:txBody>
      </p:sp>
    </p:spTree>
    <p:extLst>
      <p:ext uri="{BB962C8B-B14F-4D97-AF65-F5344CB8AC3E}">
        <p14:creationId xmlns:p14="http://schemas.microsoft.com/office/powerpoint/2010/main" val="2548795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Where should people be located ?</a:t>
            </a:r>
            <a:endParaRPr lang="en-US" dirty="0"/>
          </a:p>
        </p:txBody>
      </p:sp>
      <p:sp>
        <p:nvSpPr>
          <p:cNvPr id="5" name="Text Placeholder 4"/>
          <p:cNvSpPr>
            <a:spLocks noGrp="1"/>
          </p:cNvSpPr>
          <p:nvPr>
            <p:ph type="body" sz="quarter" idx="20"/>
          </p:nvPr>
        </p:nvSpPr>
        <p:spPr>
          <a:xfrm>
            <a:off x="6376154" y="1797269"/>
            <a:ext cx="5347480" cy="4600095"/>
          </a:xfrm>
        </p:spPr>
        <p:txBody>
          <a:bodyPr>
            <a:normAutofit/>
          </a:bodyPr>
          <a:lstStyle/>
          <a:p>
            <a:pPr marL="88900" indent="0">
              <a:buNone/>
            </a:pPr>
            <a:r>
              <a:rPr lang="en-US" b="1" dirty="0">
                <a:solidFill>
                  <a:srgbClr val="FF8500"/>
                </a:solidFill>
              </a:rPr>
              <a:t>Warm zone</a:t>
            </a:r>
            <a:r>
              <a:rPr lang="en-US" b="1" dirty="0"/>
              <a:t> </a:t>
            </a:r>
          </a:p>
          <a:p>
            <a:pPr marL="355600" lvl="1" indent="0">
              <a:buNone/>
            </a:pPr>
            <a:r>
              <a:rPr lang="en-US" dirty="0"/>
              <a:t>quarantine people separately from: </a:t>
            </a:r>
          </a:p>
          <a:p>
            <a:pPr lvl="2"/>
            <a:r>
              <a:rPr lang="en-US" b="1" dirty="0">
                <a:solidFill>
                  <a:srgbClr val="FF0000"/>
                </a:solidFill>
              </a:rPr>
              <a:t>hot</a:t>
            </a:r>
            <a:r>
              <a:rPr lang="en-US" dirty="0">
                <a:solidFill>
                  <a:srgbClr val="FF0000"/>
                </a:solidFill>
              </a:rPr>
              <a:t> </a:t>
            </a:r>
            <a:r>
              <a:rPr lang="en-US" dirty="0"/>
              <a:t>zone </a:t>
            </a:r>
          </a:p>
          <a:p>
            <a:pPr marL="88900" indent="0">
              <a:buNone/>
            </a:pPr>
            <a:endParaRPr lang="en-US" b="1" dirty="0">
              <a:solidFill>
                <a:srgbClr val="0070C0"/>
              </a:solidFill>
            </a:endParaRPr>
          </a:p>
          <a:p>
            <a:pPr marL="88900" indent="0">
              <a:buNone/>
            </a:pPr>
            <a:r>
              <a:rPr lang="en-US" b="1" dirty="0">
                <a:solidFill>
                  <a:srgbClr val="0070C0"/>
                </a:solidFill>
              </a:rPr>
              <a:t>Cold zone</a:t>
            </a:r>
          </a:p>
          <a:p>
            <a:pPr marL="355600" lvl="1" indent="0">
              <a:buNone/>
            </a:pPr>
            <a:r>
              <a:rPr lang="en-US" dirty="0"/>
              <a:t>witnesses (registration, witness reports etc.)</a:t>
            </a:r>
          </a:p>
          <a:p>
            <a:pPr marL="355600" lvl="1" indent="0">
              <a:buNone/>
            </a:pPr>
            <a:r>
              <a:rPr lang="en-US" dirty="0"/>
              <a:t>decontaminated (injured) people  from hot and warm zone for further treatment</a:t>
            </a:r>
          </a:p>
        </p:txBody>
      </p:sp>
      <p:sp>
        <p:nvSpPr>
          <p:cNvPr id="6" name="Slide Number Placeholder 5"/>
          <p:cNvSpPr>
            <a:spLocks noGrp="1"/>
          </p:cNvSpPr>
          <p:nvPr>
            <p:ph type="sldNum" sz="quarter" idx="4"/>
          </p:nvPr>
        </p:nvSpPr>
        <p:spPr/>
        <p:txBody>
          <a:bodyPr/>
          <a:lstStyle/>
          <a:p>
            <a:fld id="{A814E660-BF25-4843-B2A0-93C6E2B6253B}" type="slidenum">
              <a:rPr lang="aa-ET" smtClean="0"/>
              <a:pPr/>
              <a:t>3</a:t>
            </a:fld>
            <a:endParaRPr lang="aa-ET" dirty="0"/>
          </a:p>
        </p:txBody>
      </p:sp>
      <p:sp>
        <p:nvSpPr>
          <p:cNvPr id="28" name="Arrow: Left 27">
            <a:extLst>
              <a:ext uri="{FF2B5EF4-FFF2-40B4-BE49-F238E27FC236}">
                <a16:creationId xmlns:a16="http://schemas.microsoft.com/office/drawing/2014/main" id="{8927B1B7-F162-44C3-A8F5-11DACCE475BE}"/>
              </a:ext>
            </a:extLst>
          </p:cNvPr>
          <p:cNvSpPr/>
          <p:nvPr/>
        </p:nvSpPr>
        <p:spPr>
          <a:xfrm>
            <a:off x="842297" y="1484368"/>
            <a:ext cx="1064521" cy="53653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Wind</a:t>
            </a:r>
            <a:endParaRPr lang="nl-NL" dirty="0"/>
          </a:p>
        </p:txBody>
      </p:sp>
      <p:pic>
        <p:nvPicPr>
          <p:cNvPr id="8" name="Picture 7">
            <a:extLst>
              <a:ext uri="{FF2B5EF4-FFF2-40B4-BE49-F238E27FC236}">
                <a16:creationId xmlns:a16="http://schemas.microsoft.com/office/drawing/2014/main" id="{DCE74E68-D654-450E-9A11-6722DD412AC8}"/>
              </a:ext>
            </a:extLst>
          </p:cNvPr>
          <p:cNvPicPr>
            <a:picLocks noChangeAspect="1"/>
          </p:cNvPicPr>
          <p:nvPr/>
        </p:nvPicPr>
        <p:blipFill rotWithShape="1">
          <a:blip r:embed="rId3"/>
          <a:srcRect r="7055"/>
          <a:stretch/>
        </p:blipFill>
        <p:spPr>
          <a:xfrm>
            <a:off x="371714" y="2020905"/>
            <a:ext cx="5925848" cy="3657224"/>
          </a:xfrm>
          <a:prstGeom prst="rect">
            <a:avLst/>
          </a:prstGeom>
        </p:spPr>
      </p:pic>
      <p:sp>
        <p:nvSpPr>
          <p:cNvPr id="9" name="Footer Placeholder 3">
            <a:extLst>
              <a:ext uri="{FF2B5EF4-FFF2-40B4-BE49-F238E27FC236}">
                <a16:creationId xmlns:a16="http://schemas.microsoft.com/office/drawing/2014/main" id="{E906B200-9A88-4F62-918F-BDFD8185748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5.1.3 Isolate people and domestic animals on scene</a:t>
            </a:r>
            <a:endParaRPr lang="en-US" sz="1000" b="1" dirty="0"/>
          </a:p>
        </p:txBody>
      </p:sp>
    </p:spTree>
    <p:extLst>
      <p:ext uri="{BB962C8B-B14F-4D97-AF65-F5344CB8AC3E}">
        <p14:creationId xmlns:p14="http://schemas.microsoft.com/office/powerpoint/2010/main" val="30912849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Decontamination triage</a:t>
            </a:r>
            <a:endParaRPr lang="en-US" dirty="0"/>
          </a:p>
        </p:txBody>
      </p:sp>
      <p:sp>
        <p:nvSpPr>
          <p:cNvPr id="3" name="Text Placeholder 2"/>
          <p:cNvSpPr>
            <a:spLocks noGrp="1"/>
          </p:cNvSpPr>
          <p:nvPr>
            <p:ph type="body" sz="quarter" idx="15"/>
          </p:nvPr>
        </p:nvSpPr>
        <p:spPr/>
        <p:txBody>
          <a:bodyPr/>
          <a:lstStyle/>
          <a:p>
            <a:r>
              <a:rPr lang="en-GB" dirty="0"/>
              <a:t>who is in need and who is not in need of decontamination</a:t>
            </a:r>
          </a:p>
          <a:p>
            <a:r>
              <a:rPr lang="en-US" dirty="0"/>
              <a:t>co-exist with medical triage</a:t>
            </a:r>
            <a:br>
              <a:rPr lang="en-US" dirty="0"/>
            </a:br>
            <a:endParaRPr lang="en-US" dirty="0"/>
          </a:p>
          <a:p>
            <a:r>
              <a:rPr lang="en-US" dirty="0"/>
              <a:t>People who are</a:t>
            </a:r>
          </a:p>
          <a:p>
            <a:pPr lvl="1"/>
            <a:r>
              <a:rPr lang="en-US" dirty="0"/>
              <a:t>mobile, symptomatic and can follow simple directions</a:t>
            </a:r>
          </a:p>
          <a:p>
            <a:pPr lvl="1"/>
            <a:r>
              <a:rPr lang="en-US" dirty="0"/>
              <a:t>non-mobile victims</a:t>
            </a:r>
          </a:p>
          <a:p>
            <a:pPr lvl="1"/>
            <a:r>
              <a:rPr lang="en-US" dirty="0"/>
              <a:t>mobile and non-symptomatic</a:t>
            </a:r>
          </a:p>
          <a:p>
            <a:pPr marL="88900" indent="0">
              <a:buNone/>
            </a:pP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4</a:t>
            </a:fld>
            <a:endParaRPr lang="aa-ET" dirty="0"/>
          </a:p>
        </p:txBody>
      </p:sp>
      <p:grpSp>
        <p:nvGrpSpPr>
          <p:cNvPr id="6" name="Group 5">
            <a:extLst>
              <a:ext uri="{FF2B5EF4-FFF2-40B4-BE49-F238E27FC236}">
                <a16:creationId xmlns:a16="http://schemas.microsoft.com/office/drawing/2014/main" id="{382B553E-1CA2-46CF-A21E-BA404ACF4E9C}"/>
              </a:ext>
            </a:extLst>
          </p:cNvPr>
          <p:cNvGrpSpPr/>
          <p:nvPr/>
        </p:nvGrpSpPr>
        <p:grpSpPr>
          <a:xfrm>
            <a:off x="9079460" y="3239154"/>
            <a:ext cx="1916250" cy="1926707"/>
            <a:chOff x="9388264" y="1612139"/>
            <a:chExt cx="1916250" cy="1926707"/>
          </a:xfrm>
        </p:grpSpPr>
        <p:sp>
          <p:nvSpPr>
            <p:cNvPr id="7" name="Arrow: Right 6">
              <a:extLst>
                <a:ext uri="{FF2B5EF4-FFF2-40B4-BE49-F238E27FC236}">
                  <a16:creationId xmlns:a16="http://schemas.microsoft.com/office/drawing/2014/main" id="{255033BD-60ED-4379-BCF3-A2DCE6014752}"/>
                </a:ext>
              </a:extLst>
            </p:cNvPr>
            <p:cNvSpPr/>
            <p:nvPr/>
          </p:nvSpPr>
          <p:spPr>
            <a:xfrm rot="5400000">
              <a:off x="8949422" y="2399544"/>
              <a:ext cx="1317577" cy="43989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TextBox 7">
              <a:extLst>
                <a:ext uri="{FF2B5EF4-FFF2-40B4-BE49-F238E27FC236}">
                  <a16:creationId xmlns:a16="http://schemas.microsoft.com/office/drawing/2014/main" id="{E8AB6BE7-4084-469F-86BA-8C3D9B3C3EA4}"/>
                </a:ext>
              </a:extLst>
            </p:cNvPr>
            <p:cNvSpPr txBox="1"/>
            <p:nvPr/>
          </p:nvSpPr>
          <p:spPr>
            <a:xfrm>
              <a:off x="9837446" y="1612139"/>
              <a:ext cx="1467068" cy="369332"/>
            </a:xfrm>
            <a:prstGeom prst="rect">
              <a:avLst/>
            </a:prstGeom>
            <a:noFill/>
          </p:spPr>
          <p:txBody>
            <a:bodyPr wrap="none" rtlCol="0">
              <a:spAutoFit/>
            </a:bodyPr>
            <a:lstStyle/>
            <a:p>
              <a:r>
                <a:rPr lang="en-GB" dirty="0"/>
                <a:t>High priority</a:t>
              </a:r>
            </a:p>
          </p:txBody>
        </p:sp>
        <p:sp>
          <p:nvSpPr>
            <p:cNvPr id="9" name="TextBox 8">
              <a:extLst>
                <a:ext uri="{FF2B5EF4-FFF2-40B4-BE49-F238E27FC236}">
                  <a16:creationId xmlns:a16="http://schemas.microsoft.com/office/drawing/2014/main" id="{86D442BB-C177-49AA-8779-41EAA389DD7A}"/>
                </a:ext>
              </a:extLst>
            </p:cNvPr>
            <p:cNvSpPr txBox="1"/>
            <p:nvPr/>
          </p:nvSpPr>
          <p:spPr>
            <a:xfrm>
              <a:off x="9837446" y="3169514"/>
              <a:ext cx="1391728" cy="369332"/>
            </a:xfrm>
            <a:prstGeom prst="rect">
              <a:avLst/>
            </a:prstGeom>
            <a:noFill/>
          </p:spPr>
          <p:txBody>
            <a:bodyPr wrap="none" rtlCol="0">
              <a:spAutoFit/>
            </a:bodyPr>
            <a:lstStyle/>
            <a:p>
              <a:r>
                <a:rPr lang="en-GB" dirty="0"/>
                <a:t>Low priority</a:t>
              </a:r>
            </a:p>
          </p:txBody>
        </p:sp>
      </p:grpSp>
      <p:sp>
        <p:nvSpPr>
          <p:cNvPr id="11" name="Footer Placeholder 3">
            <a:extLst>
              <a:ext uri="{FF2B5EF4-FFF2-40B4-BE49-F238E27FC236}">
                <a16:creationId xmlns:a16="http://schemas.microsoft.com/office/drawing/2014/main" id="{2FE34BD5-5385-43BC-9BB6-49790267960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5.1.3 Isolate people and domestic animals on scene</a:t>
            </a:r>
            <a:endParaRPr lang="en-US" sz="1000" b="1" dirty="0"/>
          </a:p>
        </p:txBody>
      </p:sp>
    </p:spTree>
    <p:extLst>
      <p:ext uri="{BB962C8B-B14F-4D97-AF65-F5344CB8AC3E}">
        <p14:creationId xmlns:p14="http://schemas.microsoft.com/office/powerpoint/2010/main" val="12942340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Decontamination of animals</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aa-ET" smtClean="0"/>
              <a:pPr/>
              <a:t>5</a:t>
            </a:fld>
            <a:endParaRPr lang="aa-ET" dirty="0"/>
          </a:p>
        </p:txBody>
      </p:sp>
      <p:pic>
        <p:nvPicPr>
          <p:cNvPr id="11" name="Picture 10">
            <a:extLst>
              <a:ext uri="{FF2B5EF4-FFF2-40B4-BE49-F238E27FC236}">
                <a16:creationId xmlns:a16="http://schemas.microsoft.com/office/drawing/2014/main" id="{DA9FAE5D-7F4F-4DA1-8921-09A41364235C}"/>
              </a:ext>
            </a:extLst>
          </p:cNvPr>
          <p:cNvPicPr>
            <a:picLocks noChangeAspect="1"/>
          </p:cNvPicPr>
          <p:nvPr/>
        </p:nvPicPr>
        <p:blipFill rotWithShape="1">
          <a:blip r:embed="rId3">
            <a:extLst>
              <a:ext uri="{28A0092B-C50C-407E-A947-70E740481C1C}">
                <a14:useLocalDpi xmlns:a14="http://schemas.microsoft.com/office/drawing/2010/main" val="0"/>
              </a:ext>
            </a:extLst>
          </a:blip>
          <a:srcRect l="32083"/>
          <a:stretch/>
        </p:blipFill>
        <p:spPr>
          <a:xfrm>
            <a:off x="6220918" y="3156578"/>
            <a:ext cx="5502715" cy="3240786"/>
          </a:xfrm>
          <a:prstGeom prst="rect">
            <a:avLst/>
          </a:prstGeom>
        </p:spPr>
      </p:pic>
      <p:sp>
        <p:nvSpPr>
          <p:cNvPr id="3" name="Text Placeholder 2"/>
          <p:cNvSpPr>
            <a:spLocks noGrp="1"/>
          </p:cNvSpPr>
          <p:nvPr>
            <p:ph type="body" sz="quarter" idx="15"/>
          </p:nvPr>
        </p:nvSpPr>
        <p:spPr/>
        <p:txBody>
          <a:bodyPr/>
          <a:lstStyle/>
          <a:p>
            <a:r>
              <a:rPr lang="en-US" dirty="0"/>
              <a:t>domestic animals and working animals </a:t>
            </a:r>
          </a:p>
          <a:p>
            <a:r>
              <a:rPr lang="en-US" dirty="0"/>
              <a:t>Owner's responsibility during decontamination</a:t>
            </a:r>
          </a:p>
          <a:p>
            <a:r>
              <a:rPr lang="en-US" dirty="0"/>
              <a:t>Justification</a:t>
            </a:r>
          </a:p>
          <a:p>
            <a:pPr lvl="1"/>
            <a:r>
              <a:rPr lang="en-US" dirty="0"/>
              <a:t>training takes years (sniffer dogs) </a:t>
            </a:r>
          </a:p>
          <a:p>
            <a:pPr lvl="1"/>
            <a:r>
              <a:rPr lang="en-US" dirty="0"/>
              <a:t>domestics considered part of family</a:t>
            </a:r>
          </a:p>
          <a:p>
            <a:pPr lvl="1"/>
            <a:r>
              <a:rPr lang="en-US" dirty="0"/>
              <a:t>domestics support resilience</a:t>
            </a:r>
          </a:p>
        </p:txBody>
      </p:sp>
      <p:sp>
        <p:nvSpPr>
          <p:cNvPr id="8" name="Footer Placeholder 3">
            <a:extLst>
              <a:ext uri="{FF2B5EF4-FFF2-40B4-BE49-F238E27FC236}">
                <a16:creationId xmlns:a16="http://schemas.microsoft.com/office/drawing/2014/main" id="{76E6874E-B483-456A-B9C5-DE91A33E38B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5.1.3 Isolate people and domestic animals on scene</a:t>
            </a:r>
            <a:endParaRPr lang="en-US" sz="1000" b="1" dirty="0"/>
          </a:p>
        </p:txBody>
      </p:sp>
    </p:spTree>
    <p:extLst>
      <p:ext uri="{BB962C8B-B14F-4D97-AF65-F5344CB8AC3E}">
        <p14:creationId xmlns:p14="http://schemas.microsoft.com/office/powerpoint/2010/main" val="10372808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1DE6B-9FE8-4E11-8491-8A039FB8791D}"/>
              </a:ext>
            </a:extLst>
          </p:cNvPr>
          <p:cNvSpPr>
            <a:spLocks noGrp="1"/>
          </p:cNvSpPr>
          <p:nvPr>
            <p:ph type="title"/>
          </p:nvPr>
        </p:nvSpPr>
        <p:spPr/>
        <p:txBody>
          <a:bodyPr/>
          <a:lstStyle/>
          <a:p>
            <a:r>
              <a:rPr lang="en-US" dirty="0"/>
              <a:t>Take home message</a:t>
            </a:r>
            <a:endParaRPr lang="nl-NL" dirty="0"/>
          </a:p>
        </p:txBody>
      </p:sp>
      <p:sp>
        <p:nvSpPr>
          <p:cNvPr id="3" name="Text Placeholder 2">
            <a:extLst>
              <a:ext uri="{FF2B5EF4-FFF2-40B4-BE49-F238E27FC236}">
                <a16:creationId xmlns:a16="http://schemas.microsoft.com/office/drawing/2014/main" id="{FAFBF88A-7D16-4CB5-88C3-840EAA034BF8}"/>
              </a:ext>
            </a:extLst>
          </p:cNvPr>
          <p:cNvSpPr>
            <a:spLocks noGrp="1"/>
          </p:cNvSpPr>
          <p:nvPr>
            <p:ph type="body" sz="quarter" idx="15"/>
          </p:nvPr>
        </p:nvSpPr>
        <p:spPr/>
        <p:txBody>
          <a:bodyPr/>
          <a:lstStyle/>
          <a:p>
            <a:r>
              <a:rPr lang="en-US" dirty="0"/>
              <a:t>Isolate contaminated persons in the warm zone</a:t>
            </a:r>
          </a:p>
          <a:p>
            <a:r>
              <a:rPr lang="en-US" dirty="0"/>
              <a:t>Prevent mixing of people with different degrees of contamination</a:t>
            </a:r>
          </a:p>
          <a:p>
            <a:r>
              <a:rPr lang="en-US" dirty="0"/>
              <a:t>Organize decontamination of people based on mobility and symptoms</a:t>
            </a:r>
          </a:p>
          <a:p>
            <a:r>
              <a:rPr lang="en-US" dirty="0"/>
              <a:t>Decontamination of domestic and working animals may be considered</a:t>
            </a:r>
            <a:endParaRPr lang="nl-NL" dirty="0"/>
          </a:p>
        </p:txBody>
      </p:sp>
      <p:sp>
        <p:nvSpPr>
          <p:cNvPr id="4" name="Slide Number Placeholder 3">
            <a:extLst>
              <a:ext uri="{FF2B5EF4-FFF2-40B4-BE49-F238E27FC236}">
                <a16:creationId xmlns:a16="http://schemas.microsoft.com/office/drawing/2014/main" id="{1B5F4EB1-42FB-4447-B081-95B43A366AD1}"/>
              </a:ext>
            </a:extLst>
          </p:cNvPr>
          <p:cNvSpPr>
            <a:spLocks noGrp="1"/>
          </p:cNvSpPr>
          <p:nvPr>
            <p:ph type="sldNum" sz="quarter" idx="4"/>
          </p:nvPr>
        </p:nvSpPr>
        <p:spPr/>
        <p:txBody>
          <a:bodyPr/>
          <a:lstStyle/>
          <a:p>
            <a:fld id="{A814E660-BF25-4843-B2A0-93C6E2B6253B}" type="slidenum">
              <a:rPr lang="aa-ET" smtClean="0"/>
              <a:pPr/>
              <a:t>6</a:t>
            </a:fld>
            <a:endParaRPr lang="aa-ET" dirty="0"/>
          </a:p>
        </p:txBody>
      </p:sp>
      <p:sp>
        <p:nvSpPr>
          <p:cNvPr id="7" name="Footer Placeholder 3">
            <a:extLst>
              <a:ext uri="{FF2B5EF4-FFF2-40B4-BE49-F238E27FC236}">
                <a16:creationId xmlns:a16="http://schemas.microsoft.com/office/drawing/2014/main" id="{516092DF-B69E-4150-AD04-56386A195CC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5.1.3 Isolate people and domestic animals on scene</a:t>
            </a:r>
            <a:endParaRPr lang="en-US" sz="1000" b="1" dirty="0"/>
          </a:p>
        </p:txBody>
      </p:sp>
    </p:spTree>
    <p:extLst>
      <p:ext uri="{BB962C8B-B14F-4D97-AF65-F5344CB8AC3E}">
        <p14:creationId xmlns:p14="http://schemas.microsoft.com/office/powerpoint/2010/main" val="23519554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3">
            <a:extLst>
              <a:ext uri="{FF2B5EF4-FFF2-40B4-BE49-F238E27FC236}">
                <a16:creationId xmlns:a16="http://schemas.microsoft.com/office/drawing/2014/main" id="{C7EB49A8-A50C-47E1-BBC3-1CA88236109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Melody Presentation: 5.1.3 Isolate people and domestic animals on scene</a:t>
            </a:r>
            <a:endParaRPr lang="en-US" sz="1000" b="1" dirty="0"/>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F1589207EF1A3458AE35049CA2FF72C" ma:contentTypeVersion="1" ma:contentTypeDescription="Create a new document." ma:contentTypeScope="" ma:versionID="a89937b0b6ea234d792d1b009a04a16c">
  <xsd:schema xmlns:xsd="http://www.w3.org/2001/XMLSchema" xmlns:xs="http://www.w3.org/2001/XMLSchema" xmlns:p="http://schemas.microsoft.com/office/2006/metadata/properties" xmlns:ns2="43d95f8d-e158-4ad4-850d-afacdd2d9ffb" targetNamespace="http://schemas.microsoft.com/office/2006/metadata/properties" ma:root="true" ma:fieldsID="0479815a72fa3ef5f5ce1ff27ab952f6" ns2:_="">
    <xsd:import namespace="43d95f8d-e158-4ad4-850d-afacdd2d9ffb"/>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3d95f8d-e158-4ad4-850d-afacdd2d9ff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E8B019D-240D-4926-9BEE-2150B288E344}">
  <ds:schemaRefs>
    <ds:schemaRef ds:uri="http://schemas.microsoft.com/sharepoint/v3/contenttype/forms"/>
  </ds:schemaRefs>
</ds:datastoreItem>
</file>

<file path=customXml/itemProps2.xml><?xml version="1.0" encoding="utf-8"?>
<ds:datastoreItem xmlns:ds="http://schemas.openxmlformats.org/officeDocument/2006/customXml" ds:itemID="{89E8C855-6B69-4792-90C0-BA8F28D90AE4}">
  <ds:schemaRefs>
    <ds:schemaRef ds:uri="http://schemas.openxmlformats.org/package/2006/metadata/core-properties"/>
    <ds:schemaRef ds:uri="http://purl.org/dc/elements/1.1/"/>
    <ds:schemaRef ds:uri="43d95f8d-e158-4ad4-850d-afacdd2d9ffb"/>
    <ds:schemaRef ds:uri="http://purl.org/dc/terms/"/>
    <ds:schemaRef ds:uri="http://schemas.microsoft.com/office/2006/documentManagement/types"/>
    <ds:schemaRef ds:uri="http://purl.org/dc/dcmitype/"/>
    <ds:schemaRef ds:uri="http://schemas.microsoft.com/office/infopath/2007/PartnerControl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0C4B594A-5032-4058-9F0F-F3066EADF8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3d95f8d-e158-4ad4-850d-afacdd2d9f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9527</TotalTime>
  <Words>1783</Words>
  <Application>Microsoft Office PowerPoint</Application>
  <PresentationFormat>Widescreen</PresentationFormat>
  <Paragraphs>180</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FranklinGotTExtCon</vt:lpstr>
      <vt:lpstr>Georgia</vt:lpstr>
      <vt:lpstr>Segoe UI</vt:lpstr>
      <vt:lpstr>Segoe UI Semibold</vt:lpstr>
      <vt:lpstr>Office Theme</vt:lpstr>
      <vt:lpstr>Module 5 Risk assessment and hazard avoidance</vt:lpstr>
      <vt:lpstr>Learning objective</vt:lpstr>
      <vt:lpstr>Where should people be located ?</vt:lpstr>
      <vt:lpstr>Decontamination triage</vt:lpstr>
      <vt:lpstr>Decontamination of animals</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Risk assessment</dc:title>
  <dc:creator>Dillen Roel</dc:creator>
  <cp:lastModifiedBy>Peter den Outer</cp:lastModifiedBy>
  <cp:revision>525</cp:revision>
  <cp:lastPrinted>2020-01-20T09:16:47Z</cp:lastPrinted>
  <dcterms:created xsi:type="dcterms:W3CDTF">2019-10-21T09:10:33Z</dcterms:created>
  <dcterms:modified xsi:type="dcterms:W3CDTF">2022-11-18T14:03:30Z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1900-01-01T00:00:00Z</vt:filetime>
  </property>
  <property fmtid="{D5CDD505-2E9C-101B-9397-08002B2CF9AE}" pid="19" name="Event Attributes_Event_Event End Date">
    <vt:filetime>1900-01-01T00:00:00Z</vt:filetime>
  </property>
  <property fmtid="{D5CDD505-2E9C-101B-9397-08002B2CF9AE}" pid="20" name="Event Attributes_Event_Event Location">
    <vt:lpwstr> </vt:lpwstr>
  </property>
  <property fmtid="{D5CDD505-2E9C-101B-9397-08002B2CF9AE}" pid="21" name="ContentTypeId">
    <vt:lpwstr>0x010100AF1589207EF1A3458AE35049CA2FF72C</vt:lpwstr>
  </property>
</Properties>
</file>