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7"/>
  </p:notesMasterIdLst>
  <p:handoutMasterIdLst>
    <p:handoutMasterId r:id="rId18"/>
  </p:handoutMasterIdLst>
  <p:sldIdLst>
    <p:sldId id="256" r:id="rId2"/>
    <p:sldId id="307" r:id="rId3"/>
    <p:sldId id="259" r:id="rId4"/>
    <p:sldId id="300" r:id="rId5"/>
    <p:sldId id="302" r:id="rId6"/>
    <p:sldId id="304" r:id="rId7"/>
    <p:sldId id="277" r:id="rId8"/>
    <p:sldId id="305" r:id="rId9"/>
    <p:sldId id="284" r:id="rId10"/>
    <p:sldId id="274" r:id="rId11"/>
    <p:sldId id="301" r:id="rId12"/>
    <p:sldId id="286" r:id="rId13"/>
    <p:sldId id="306" r:id="rId14"/>
    <p:sldId id="261" r:id="rId15"/>
    <p:sldId id="266"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FFF85"/>
    <a:srgbClr val="FFA7A7"/>
    <a:srgbClr val="A1CBFD"/>
    <a:srgbClr val="FFFF00"/>
    <a:srgbClr val="F2FE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21E4AEA4-8DFA-4A89-87EB-49C32662AFE0}">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934" autoAdjust="0"/>
    <p:restoredTop sz="54207" autoAdjust="0"/>
  </p:normalViewPr>
  <p:slideViewPr>
    <p:cSldViewPr snapToGrid="0">
      <p:cViewPr>
        <p:scale>
          <a:sx n="80" d="100"/>
          <a:sy n="80" d="100"/>
        </p:scale>
        <p:origin x="1314" y="-84"/>
      </p:cViewPr>
      <p:guideLst/>
    </p:cSldViewPr>
  </p:slideViewPr>
  <p:notesTextViewPr>
    <p:cViewPr>
      <p:scale>
        <a:sx n="150" d="100"/>
        <a:sy n="150" d="100"/>
      </p:scale>
      <p:origin x="0" y="0"/>
    </p:cViewPr>
  </p:notesTextViewPr>
  <p:notesViewPr>
    <p:cSldViewPr snapToGrid="0" showGuides="1">
      <p:cViewPr varScale="1">
        <p:scale>
          <a:sx n="85" d="100"/>
          <a:sy n="85" d="100"/>
        </p:scale>
        <p:origin x="3804"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5728245"/>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1" name="Notes Placeholder 40"/>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2" name="Slide Image Placeholder 41"/>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Tree>
    <p:extLst>
      <p:ext uri="{BB962C8B-B14F-4D97-AF65-F5344CB8AC3E}">
        <p14:creationId xmlns:p14="http://schemas.microsoft.com/office/powerpoint/2010/main" val="3943898767"/>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900" kern="1200">
        <a:solidFill>
          <a:schemeClr val="tx1"/>
        </a:solidFill>
        <a:latin typeface="+mn-lt"/>
        <a:ea typeface="+mn-ea"/>
        <a:cs typeface="+mn-cs"/>
      </a:defRPr>
    </a:lvl1pPr>
    <a:lvl2pPr marL="457200" algn="l" defTabSz="914400" rtl="0" eaLnBrk="1" latinLnBrk="0" hangingPunct="1">
      <a:defRPr sz="900" kern="1200">
        <a:solidFill>
          <a:schemeClr val="tx1"/>
        </a:solidFill>
        <a:latin typeface="+mn-lt"/>
        <a:ea typeface="+mn-ea"/>
        <a:cs typeface="+mn-cs"/>
      </a:defRPr>
    </a:lvl2pPr>
    <a:lvl3pPr marL="914400" algn="l" defTabSz="914400" rtl="0" eaLnBrk="1" latinLnBrk="0" hangingPunct="1">
      <a:defRPr sz="900" kern="1200">
        <a:solidFill>
          <a:schemeClr val="tx1"/>
        </a:solidFill>
        <a:latin typeface="+mn-lt"/>
        <a:ea typeface="+mn-ea"/>
        <a:cs typeface="+mn-cs"/>
      </a:defRPr>
    </a:lvl3pPr>
    <a:lvl4pPr marL="1371600" algn="l" defTabSz="914400" rtl="0" eaLnBrk="1" latinLnBrk="0" hangingPunct="1">
      <a:defRPr sz="900" kern="1200">
        <a:solidFill>
          <a:schemeClr val="tx1"/>
        </a:solidFill>
        <a:latin typeface="+mn-lt"/>
        <a:ea typeface="+mn-ea"/>
        <a:cs typeface="+mn-cs"/>
      </a:defRPr>
    </a:lvl4pPr>
    <a:lvl5pPr marL="1828800" algn="l" defTabSz="914400" rtl="0" eaLnBrk="1" latinLnBrk="0" hangingPunct="1">
      <a:defRPr sz="9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Module</a:t>
            </a:r>
            <a:r>
              <a:rPr lang="en-US" sz="800" b="0" kern="1200" dirty="0">
                <a:solidFill>
                  <a:schemeClr val="tx1"/>
                </a:solidFill>
                <a:effectLst/>
                <a:latin typeface="+mn-lt"/>
                <a:ea typeface="+mn-ea"/>
                <a:cs typeface="+mn-cs"/>
              </a:rPr>
              <a:t> 6: Task specific response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To </a:t>
            </a:r>
            <a:r>
              <a:rPr lang="en-US" sz="800" b="0" u="sng" kern="1200" dirty="0">
                <a:solidFill>
                  <a:schemeClr val="tx1"/>
                </a:solidFill>
                <a:effectLst/>
                <a:latin typeface="+mn-lt"/>
                <a:ea typeface="+mn-ea"/>
                <a:cs typeface="+mn-cs"/>
              </a:rPr>
              <a:t>differentiate </a:t>
            </a:r>
            <a:r>
              <a:rPr lang="en-US" sz="800" b="0" kern="1200" dirty="0">
                <a:solidFill>
                  <a:schemeClr val="tx1"/>
                </a:solidFill>
                <a:effectLst/>
                <a:latin typeface="+mn-lt"/>
                <a:ea typeface="+mn-ea"/>
                <a:cs typeface="+mn-cs"/>
              </a:rPr>
              <a:t>a possible CBRN incident (from normal incident) and to </a:t>
            </a:r>
            <a:r>
              <a:rPr lang="en-US" sz="800" b="0" u="sng" kern="1200" dirty="0">
                <a:solidFill>
                  <a:schemeClr val="tx1"/>
                </a:solidFill>
                <a:effectLst/>
                <a:latin typeface="+mn-lt"/>
                <a:ea typeface="+mn-ea"/>
                <a:cs typeface="+mn-cs"/>
              </a:rPr>
              <a:t>carry out </a:t>
            </a:r>
            <a:r>
              <a:rPr lang="en-US" sz="800" b="0" kern="1200" dirty="0">
                <a:solidFill>
                  <a:schemeClr val="tx1"/>
                </a:solidFill>
                <a:effectLst/>
                <a:latin typeface="+mn-lt"/>
                <a:ea typeface="+mn-ea"/>
                <a:cs typeface="+mn-cs"/>
              </a:rPr>
              <a:t>appropriate procedures &amp; protocols</a:t>
            </a:r>
          </a:p>
          <a:p>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6.1: </a:t>
            </a:r>
            <a:r>
              <a:rPr lang="en-US" sz="800" b="0" i="0" u="none" strike="noStrike" kern="1200" dirty="0">
                <a:solidFill>
                  <a:schemeClr val="tx1"/>
                </a:solidFill>
                <a:effectLst/>
                <a:latin typeface="+mn-lt"/>
                <a:ea typeface="+mn-ea"/>
                <a:cs typeface="+mn-cs"/>
              </a:rPr>
              <a:t>How to recognize possible CBRN release and initiate alarm protocol [COUNTRY BASED]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a:t>
            </a:r>
            <a:r>
              <a:rPr lang="en-US" sz="800" dirty="0"/>
              <a:t>Module 6 Task specific response </a:t>
            </a:r>
          </a:p>
          <a:p>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 Trainees know what part of the curriculum is presented and who is the targeted audience</a:t>
            </a:r>
          </a:p>
          <a:p>
            <a:r>
              <a:rPr lang="en-US" sz="800" b="1" kern="1200" dirty="0">
                <a:solidFill>
                  <a:schemeClr val="tx1"/>
                </a:solidFill>
                <a:effectLst/>
                <a:latin typeface="+mn-lt"/>
                <a:ea typeface="+mn-ea"/>
                <a:cs typeface="+mn-cs"/>
              </a:rPr>
              <a:t>Instructions for the trainer:</a:t>
            </a:r>
            <a:r>
              <a:rPr lang="en-US" sz="800" kern="1200" dirty="0">
                <a:solidFill>
                  <a:schemeClr val="tx1"/>
                </a:solidFill>
                <a:effectLst/>
                <a:latin typeface="+mn-lt"/>
                <a:ea typeface="+mn-ea"/>
                <a:cs typeface="+mn-cs"/>
              </a:rPr>
              <a:t> </a:t>
            </a:r>
          </a:p>
          <a:p>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 </a:t>
            </a:r>
          </a:p>
          <a:p>
            <a:r>
              <a:rPr lang="en-US" sz="800" b="1" kern="1200" dirty="0">
                <a:solidFill>
                  <a:schemeClr val="tx1"/>
                </a:solidFill>
                <a:effectLst/>
                <a:latin typeface="+mn-lt"/>
                <a:ea typeface="+mn-ea"/>
                <a:cs typeface="+mn-cs"/>
              </a:rPr>
              <a:t>Depicted illustration:</a:t>
            </a:r>
            <a:endParaRPr lang="en-US" sz="800" b="0" kern="1200" dirty="0">
              <a:solidFill>
                <a:schemeClr val="tx1"/>
              </a:solidFill>
              <a:effectLst/>
              <a:latin typeface="+mn-lt"/>
              <a:ea typeface="+mn-ea"/>
              <a:cs typeface="+mn-cs"/>
            </a:endParaRP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a:t>
            </a:r>
            <a:endParaRPr lang="en-US"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Text source &amp; IP:</a:t>
            </a:r>
            <a:endParaRPr lang="en-US" sz="800" b="0" kern="1200" dirty="0">
              <a:solidFill>
                <a:schemeClr val="tx1"/>
              </a:solidFill>
              <a:effectLst/>
              <a:latin typeface="+mn-lt"/>
              <a:ea typeface="+mn-ea"/>
              <a:cs typeface="+mn-cs"/>
            </a:endParaRPr>
          </a:p>
          <a:p>
            <a:endParaRPr lang="en-GB" sz="800" dirty="0"/>
          </a:p>
        </p:txBody>
      </p:sp>
    </p:spTree>
    <p:extLst>
      <p:ext uri="{BB962C8B-B14F-4D97-AF65-F5344CB8AC3E}">
        <p14:creationId xmlns:p14="http://schemas.microsoft.com/office/powerpoint/2010/main" val="6365269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Module</a:t>
            </a:r>
            <a:r>
              <a:rPr lang="en-US" sz="800" b="0" kern="1200" dirty="0">
                <a:solidFill>
                  <a:schemeClr val="tx1"/>
                </a:solidFill>
                <a:effectLst/>
                <a:latin typeface="+mn-lt"/>
                <a:ea typeface="+mn-ea"/>
                <a:cs typeface="+mn-cs"/>
              </a:rPr>
              <a:t> 6: Task specific response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To </a:t>
            </a:r>
            <a:r>
              <a:rPr lang="en-US" sz="800" b="0" u="sng" kern="1200" dirty="0">
                <a:solidFill>
                  <a:schemeClr val="tx1"/>
                </a:solidFill>
                <a:effectLst/>
                <a:latin typeface="+mn-lt"/>
                <a:ea typeface="+mn-ea"/>
                <a:cs typeface="+mn-cs"/>
              </a:rPr>
              <a:t>differentiate </a:t>
            </a:r>
            <a:r>
              <a:rPr lang="en-US" sz="800" b="0" kern="1200" dirty="0">
                <a:solidFill>
                  <a:schemeClr val="tx1"/>
                </a:solidFill>
                <a:effectLst/>
                <a:latin typeface="+mn-lt"/>
                <a:ea typeface="+mn-ea"/>
                <a:cs typeface="+mn-cs"/>
              </a:rPr>
              <a:t>a possible CBRN incident (from normal incident) and to </a:t>
            </a:r>
            <a:r>
              <a:rPr lang="en-US" sz="800" b="0" u="sng" kern="1200" dirty="0">
                <a:solidFill>
                  <a:schemeClr val="tx1"/>
                </a:solidFill>
                <a:effectLst/>
                <a:latin typeface="+mn-lt"/>
                <a:ea typeface="+mn-ea"/>
                <a:cs typeface="+mn-cs"/>
              </a:rPr>
              <a:t>carry out </a:t>
            </a:r>
            <a:r>
              <a:rPr lang="en-US" sz="800" b="0" kern="1200" dirty="0">
                <a:solidFill>
                  <a:schemeClr val="tx1"/>
                </a:solidFill>
                <a:effectLst/>
                <a:latin typeface="+mn-lt"/>
                <a:ea typeface="+mn-ea"/>
                <a:cs typeface="+mn-cs"/>
              </a:rPr>
              <a:t>appropriate procedures &amp; protocols</a:t>
            </a:r>
          </a:p>
          <a:p>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6.1: </a:t>
            </a:r>
            <a:r>
              <a:rPr lang="en-US" sz="800" b="0" i="0" u="none" strike="noStrike" kern="1200" dirty="0">
                <a:solidFill>
                  <a:schemeClr val="tx1"/>
                </a:solidFill>
                <a:effectLst/>
                <a:latin typeface="+mn-lt"/>
                <a:ea typeface="+mn-ea"/>
                <a:cs typeface="+mn-cs"/>
              </a:rPr>
              <a:t>How to recognize possible CBRN release and initiate alarm protocol [COUNTRY BASED]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Casualties</a:t>
            </a:r>
            <a:endParaRPr lang="en-US" sz="800" b="0" kern="1200" dirty="0">
              <a:solidFill>
                <a:srgbClr val="FF0000"/>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 Trainees become aware about casualty information that may hold CBRN-information</a:t>
            </a:r>
          </a:p>
          <a:p>
            <a:r>
              <a:rPr lang="en-US" sz="800" b="1" kern="1200" dirty="0">
                <a:solidFill>
                  <a:schemeClr val="tx1"/>
                </a:solidFill>
                <a:effectLst/>
                <a:latin typeface="+mn-lt"/>
                <a:ea typeface="+mn-ea"/>
                <a:cs typeface="+mn-cs"/>
              </a:rPr>
              <a:t>Instructions for the trainer:</a:t>
            </a:r>
            <a:r>
              <a:rPr lang="en-US" sz="800" kern="1200" dirty="0">
                <a:solidFill>
                  <a:schemeClr val="tx1"/>
                </a:solidFill>
                <a:effectLst/>
                <a:latin typeface="+mn-lt"/>
                <a:ea typeface="+mn-ea"/>
                <a:cs typeface="+mn-cs"/>
              </a:rPr>
              <a:t> Explain to the trainees:</a:t>
            </a:r>
          </a:p>
          <a:p>
            <a:endParaRPr lang="en-US" sz="800" kern="1200" dirty="0">
              <a:solidFill>
                <a:schemeClr val="tx1"/>
              </a:solidFill>
              <a:effectLst/>
              <a:latin typeface="+mn-lt"/>
              <a:ea typeface="+mn-ea"/>
              <a:cs typeface="+mn-cs"/>
            </a:endParaRPr>
          </a:p>
          <a:p>
            <a:r>
              <a:rPr lang="en-US" sz="800" kern="1200" dirty="0">
                <a:solidFill>
                  <a:schemeClr val="tx1"/>
                </a:solidFill>
                <a:effectLst/>
                <a:latin typeface="+mn-lt"/>
                <a:ea typeface="+mn-ea"/>
                <a:cs typeface="+mn-cs"/>
              </a:rPr>
              <a:t>As a dispatch officer w</a:t>
            </a:r>
            <a:r>
              <a:rPr lang="en-GB" sz="800" b="0" i="0" kern="1200" dirty="0">
                <a:solidFill>
                  <a:schemeClr val="tx1"/>
                </a:solidFill>
                <a:effectLst/>
                <a:latin typeface="+mn-lt"/>
                <a:ea typeface="+mn-ea"/>
                <a:cs typeface="+mn-cs"/>
              </a:rPr>
              <a:t>hen inquiring about casualties,</a:t>
            </a:r>
          </a:p>
          <a:p>
            <a:r>
              <a:rPr lang="en-GB" sz="800" b="0" i="0" kern="1200" dirty="0">
                <a:solidFill>
                  <a:schemeClr val="tx1"/>
                </a:solidFill>
                <a:effectLst/>
                <a:latin typeface="+mn-lt"/>
                <a:ea typeface="+mn-ea"/>
                <a:cs typeface="+mn-cs"/>
              </a:rPr>
              <a:t>determine if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kern="1200" dirty="0">
                <a:solidFill>
                  <a:schemeClr val="tx1"/>
                </a:solidFill>
                <a:effectLst/>
                <a:latin typeface="+mn-lt"/>
                <a:ea typeface="+mn-ea"/>
                <a:cs typeface="+mn-cs"/>
              </a:rPr>
              <a:t>you are dealing with more than two deceased people with no physical injuries. In that case do not instruct to enter or further investigate, </a:t>
            </a:r>
            <a:br>
              <a:rPr lang="en-US" sz="800" kern="1200" dirty="0">
                <a:solidFill>
                  <a:schemeClr val="tx1"/>
                </a:solidFill>
                <a:effectLst/>
                <a:latin typeface="+mn-lt"/>
                <a:ea typeface="+mn-ea"/>
                <a:cs typeface="+mn-cs"/>
              </a:rPr>
            </a:br>
            <a:r>
              <a:rPr lang="en-US" sz="800" kern="1200" dirty="0">
                <a:solidFill>
                  <a:schemeClr val="tx1"/>
                </a:solidFill>
                <a:effectLst/>
                <a:latin typeface="+mn-lt"/>
                <a:ea typeface="+mn-ea"/>
                <a:cs typeface="+mn-cs"/>
              </a:rPr>
              <a:t>especially when victims are in confined spaces like basements, large industrial vessels.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800" kern="1200" dirty="0">
                <a:solidFill>
                  <a:schemeClr val="tx1"/>
                </a:solidFill>
                <a:effectLst/>
                <a:latin typeface="+mn-lt"/>
                <a:ea typeface="+mn-ea"/>
                <a:cs typeface="+mn-cs"/>
              </a:rPr>
              <a:t>(many) people showing eye irritation, pin-point pupils, skin irritation or burns, runny nose, respiratory problems, nausea, sweating, disorientation, vomiting, </a:t>
            </a:r>
            <a:br>
              <a:rPr lang="en-GB" sz="800" kern="1200" dirty="0">
                <a:solidFill>
                  <a:schemeClr val="tx1"/>
                </a:solidFill>
                <a:effectLst/>
                <a:latin typeface="+mn-lt"/>
                <a:ea typeface="+mn-ea"/>
                <a:cs typeface="+mn-cs"/>
              </a:rPr>
            </a:br>
            <a:r>
              <a:rPr lang="en-GB" sz="800" kern="1200" dirty="0">
                <a:solidFill>
                  <a:schemeClr val="tx1"/>
                </a:solidFill>
                <a:effectLst/>
                <a:latin typeface="+mn-lt"/>
                <a:ea typeface="+mn-ea"/>
                <a:cs typeface="+mn-cs"/>
              </a:rPr>
              <a:t>twitching/convulsions is a strong indication for a CBRN release</a:t>
            </a:r>
            <a:endParaRPr lang="nl-NL" sz="8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800" kern="1200" dirty="0">
                <a:solidFill>
                  <a:schemeClr val="tx1"/>
                </a:solidFill>
                <a:effectLst/>
                <a:latin typeface="+mn-lt"/>
                <a:ea typeface="+mn-ea"/>
                <a:cs typeface="+mn-cs"/>
              </a:rPr>
              <a:t>deceased people are at </a:t>
            </a:r>
            <a:r>
              <a:rPr lang="en-US" sz="800" kern="1200" dirty="0">
                <a:solidFill>
                  <a:schemeClr val="tx1"/>
                </a:solidFill>
                <a:effectLst/>
                <a:latin typeface="+mn-lt"/>
                <a:ea typeface="+mn-ea"/>
                <a:cs typeface="+mn-cs"/>
              </a:rPr>
              <a:t>unusual location or form an unusual group</a:t>
            </a:r>
            <a:endParaRPr lang="nl-NL" sz="8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800" kern="1200" dirty="0">
                <a:solidFill>
                  <a:schemeClr val="tx1"/>
                </a:solidFill>
                <a:effectLst/>
                <a:latin typeface="+mn-lt"/>
                <a:ea typeface="+mn-ea"/>
                <a:cs typeface="+mn-cs"/>
              </a:rPr>
              <a:t>people have respiratory problems without a fire present or visible smoke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800" kern="1200" dirty="0">
                <a:solidFill>
                  <a:schemeClr val="tx1"/>
                </a:solidFill>
                <a:effectLst/>
                <a:latin typeface="+mn-lt"/>
                <a:ea typeface="+mn-ea"/>
                <a:cs typeface="+mn-cs"/>
              </a:rPr>
              <a:t>All listed items are strong indication for a CBRN release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800" kern="1200" dirty="0">
                <a:solidFill>
                  <a:schemeClr val="tx1"/>
                </a:solidFill>
                <a:effectLst/>
                <a:latin typeface="+mn-lt"/>
                <a:ea typeface="+mn-ea"/>
                <a:cs typeface="+mn-cs"/>
              </a:rPr>
              <a:t>Note that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800" kern="1200" dirty="0">
                <a:solidFill>
                  <a:schemeClr val="tx1"/>
                </a:solidFill>
                <a:effectLst/>
                <a:latin typeface="+mn-lt"/>
                <a:ea typeface="+mn-ea"/>
                <a:cs typeface="+mn-cs"/>
              </a:rPr>
              <a:t>chemical incidents are often, but not always, accompanied by a more rapid onset of symptoms.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800" kern="1200" dirty="0">
                <a:solidFill>
                  <a:schemeClr val="tx1"/>
                </a:solidFill>
                <a:effectLst/>
                <a:latin typeface="+mn-lt"/>
                <a:ea typeface="+mn-ea"/>
                <a:cs typeface="+mn-cs"/>
              </a:rPr>
              <a:t>symptoms following biological or a radiological exposure may not be present within the first hours or even weeks of the incident.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800" kern="1200" dirty="0">
                <a:solidFill>
                  <a:schemeClr val="tx1"/>
                </a:solidFill>
                <a:effectLst/>
                <a:latin typeface="+mn-lt"/>
                <a:ea typeface="+mn-ea"/>
                <a:cs typeface="+mn-cs"/>
              </a:rPr>
              <a:t>acquiring radiation sickness from an accidental or deliberate release outside is highly unlikely,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800" kern="1200" dirty="0">
                <a:solidFill>
                  <a:schemeClr val="tx1"/>
                </a:solidFill>
                <a:effectLst/>
                <a:latin typeface="+mn-lt"/>
                <a:ea typeface="+mn-ea"/>
                <a:cs typeface="+mn-cs"/>
              </a:rPr>
              <a:t>there have been some rare cases where smugglers showed erythema and blisters on their legs as they transported the radioactive material inside their car near the gear shifter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nl-NL"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 </a:t>
            </a:r>
          </a:p>
          <a:p>
            <a:r>
              <a:rPr lang="en-US" sz="800" b="1" kern="1200" dirty="0">
                <a:solidFill>
                  <a:schemeClr val="tx1"/>
                </a:solidFill>
                <a:effectLst/>
                <a:latin typeface="+mn-lt"/>
                <a:ea typeface="+mn-ea"/>
                <a:cs typeface="+mn-cs"/>
              </a:rPr>
              <a:t>Depicted illustration:</a:t>
            </a:r>
            <a:endParaRPr lang="en-US" sz="800" b="0" kern="1200" dirty="0">
              <a:solidFill>
                <a:schemeClr val="tx1"/>
              </a:solidFill>
              <a:effectLst/>
              <a:latin typeface="+mn-lt"/>
              <a:ea typeface="+mn-ea"/>
              <a:cs typeface="+mn-cs"/>
            </a:endParaRP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a:t>
            </a:r>
            <a:endParaRPr lang="en-US"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Text source &amp; IP:</a:t>
            </a:r>
            <a:endParaRPr lang="en-US" sz="800" b="0" kern="1200" dirty="0">
              <a:solidFill>
                <a:schemeClr val="tx1"/>
              </a:solidFill>
              <a:effectLst/>
              <a:latin typeface="+mn-lt"/>
              <a:ea typeface="+mn-ea"/>
              <a:cs typeface="+mn-cs"/>
            </a:endParaRPr>
          </a:p>
          <a:p>
            <a:endParaRPr lang="en-GB" sz="800" dirty="0"/>
          </a:p>
        </p:txBody>
      </p:sp>
    </p:spTree>
    <p:extLst>
      <p:ext uri="{BB962C8B-B14F-4D97-AF65-F5344CB8AC3E}">
        <p14:creationId xmlns:p14="http://schemas.microsoft.com/office/powerpoint/2010/main" val="11159077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Module</a:t>
            </a:r>
            <a:r>
              <a:rPr lang="en-US" sz="800" b="0" kern="1200" dirty="0">
                <a:solidFill>
                  <a:schemeClr val="tx1"/>
                </a:solidFill>
                <a:effectLst/>
                <a:latin typeface="+mn-lt"/>
                <a:ea typeface="+mn-ea"/>
                <a:cs typeface="+mn-cs"/>
              </a:rPr>
              <a:t> 6: Task specific response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To </a:t>
            </a:r>
            <a:r>
              <a:rPr lang="en-US" sz="800" b="0" u="sng" kern="1200" dirty="0">
                <a:solidFill>
                  <a:schemeClr val="tx1"/>
                </a:solidFill>
                <a:effectLst/>
                <a:latin typeface="+mn-lt"/>
                <a:ea typeface="+mn-ea"/>
                <a:cs typeface="+mn-cs"/>
              </a:rPr>
              <a:t>differentiate </a:t>
            </a:r>
            <a:r>
              <a:rPr lang="en-US" sz="800" b="0" kern="1200" dirty="0">
                <a:solidFill>
                  <a:schemeClr val="tx1"/>
                </a:solidFill>
                <a:effectLst/>
                <a:latin typeface="+mn-lt"/>
                <a:ea typeface="+mn-ea"/>
                <a:cs typeface="+mn-cs"/>
              </a:rPr>
              <a:t>a possible CBRN incident (from normal incident) and to </a:t>
            </a:r>
            <a:r>
              <a:rPr lang="en-US" sz="800" b="0" u="sng" kern="1200" dirty="0">
                <a:solidFill>
                  <a:schemeClr val="tx1"/>
                </a:solidFill>
                <a:effectLst/>
                <a:latin typeface="+mn-lt"/>
                <a:ea typeface="+mn-ea"/>
                <a:cs typeface="+mn-cs"/>
              </a:rPr>
              <a:t>carry out </a:t>
            </a:r>
            <a:r>
              <a:rPr lang="en-US" sz="800" b="0" kern="1200" dirty="0">
                <a:solidFill>
                  <a:schemeClr val="tx1"/>
                </a:solidFill>
                <a:effectLst/>
                <a:latin typeface="+mn-lt"/>
                <a:ea typeface="+mn-ea"/>
                <a:cs typeface="+mn-cs"/>
              </a:rPr>
              <a:t>appropriate procedures &amp; protocols</a:t>
            </a:r>
          </a:p>
          <a:p>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6.1: </a:t>
            </a:r>
            <a:r>
              <a:rPr lang="en-US" sz="800" b="0" i="0" u="none" strike="noStrike" kern="1200" dirty="0">
                <a:solidFill>
                  <a:schemeClr val="tx1"/>
                </a:solidFill>
                <a:effectLst/>
                <a:latin typeface="+mn-lt"/>
                <a:ea typeface="+mn-ea"/>
                <a:cs typeface="+mn-cs"/>
              </a:rPr>
              <a:t>How to recognize possible CBRN release and initiate alarm protocol [COUNTRY BASED]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a:t>
            </a:r>
            <a:r>
              <a:rPr lang="en-US" sz="800" dirty="0"/>
              <a:t>Indications for an improvised lab</a:t>
            </a:r>
            <a:endParaRPr lang="en-US" sz="800" b="0" kern="1200" dirty="0">
              <a:solidFill>
                <a:srgbClr val="FF0000"/>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 Trainees become aware about factors that may indicate the presence of an improvised lab.</a:t>
            </a:r>
          </a:p>
          <a:p>
            <a:r>
              <a:rPr lang="en-US" sz="800" b="1" kern="1200" dirty="0">
                <a:solidFill>
                  <a:schemeClr val="tx1"/>
                </a:solidFill>
                <a:effectLst/>
                <a:latin typeface="+mn-lt"/>
                <a:ea typeface="+mn-ea"/>
                <a:cs typeface="+mn-cs"/>
              </a:rPr>
              <a:t>Instructions for the trainer:</a:t>
            </a:r>
            <a:r>
              <a:rPr lang="en-US" sz="8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800" kern="1200" dirty="0">
                <a:solidFill>
                  <a:schemeClr val="tx1"/>
                </a:solidFill>
                <a:effectLst/>
                <a:latin typeface="+mn-lt"/>
                <a:ea typeface="+mn-ea"/>
                <a:cs typeface="+mn-cs"/>
              </a:rPr>
              <a:t>Explain that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800" kern="1200" dirty="0">
                <a:solidFill>
                  <a:schemeClr val="tx1"/>
                </a:solidFill>
                <a:effectLst/>
                <a:latin typeface="+mn-lt"/>
                <a:ea typeface="+mn-ea"/>
                <a:cs typeface="+mn-cs"/>
              </a:rPr>
              <a:t>Illegal labs can be found underground, buried sea containers, inside buildings/houses, like the crawl space underneath a house or inside legitimate labs</a:t>
            </a:r>
            <a:endParaRPr lang="nl-NL" sz="800" kern="1200" dirty="0">
              <a:solidFill>
                <a:schemeClr val="tx1"/>
              </a:solidFill>
              <a:effectLst/>
              <a:latin typeface="+mn-lt"/>
              <a:ea typeface="+mn-ea"/>
              <a:cs typeface="+mn-cs"/>
            </a:endParaRPr>
          </a:p>
          <a:p>
            <a:pPr marL="0" indent="0">
              <a:buFont typeface="Arial" panose="020B0604020202020204" pitchFamily="34" charset="0"/>
              <a:buNone/>
            </a:pP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800" dirty="0"/>
              <a:t>XTC production may have the smell of anise</a:t>
            </a:r>
          </a:p>
          <a:p>
            <a:pPr marL="0" indent="0">
              <a:buFont typeface="Arial" panose="020B0604020202020204" pitchFamily="34" charset="0"/>
              <a:buNone/>
            </a:pPr>
            <a:r>
              <a:rPr lang="en-US" sz="800" kern="1200" dirty="0">
                <a:solidFill>
                  <a:schemeClr val="tx1"/>
                </a:solidFill>
                <a:effectLst/>
                <a:latin typeface="+mn-lt"/>
                <a:ea typeface="+mn-ea"/>
                <a:cs typeface="+mn-cs"/>
              </a:rPr>
              <a:t>Crystal Meth production can involve the use of Mercury </a:t>
            </a:r>
          </a:p>
          <a:p>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  </a:t>
            </a:r>
          </a:p>
          <a:p>
            <a:r>
              <a:rPr lang="en-US" sz="800" b="1" kern="1200" dirty="0">
                <a:solidFill>
                  <a:schemeClr val="tx1"/>
                </a:solidFill>
                <a:effectLst/>
                <a:latin typeface="+mn-lt"/>
                <a:ea typeface="+mn-ea"/>
                <a:cs typeface="+mn-cs"/>
              </a:rPr>
              <a:t>Depicted illustration: </a:t>
            </a:r>
            <a:r>
              <a:rPr lang="en-US" sz="800" b="0" kern="1200" dirty="0">
                <a:solidFill>
                  <a:schemeClr val="tx1"/>
                </a:solidFill>
                <a:effectLst/>
                <a:latin typeface="+mn-lt"/>
                <a:ea typeface="+mn-ea"/>
                <a:cs typeface="+mn-cs"/>
              </a:rPr>
              <a:t>Items that can be found in improvised labs, the smell of anis can be smelled near XTC-labs</a:t>
            </a: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a:t>
            </a:r>
            <a:r>
              <a:rPr lang="en-US" sz="800" b="0" kern="1200" dirty="0">
                <a:solidFill>
                  <a:schemeClr val="tx1"/>
                </a:solidFill>
                <a:effectLst/>
                <a:latin typeface="+mn-lt"/>
                <a:ea typeface="+mn-ea"/>
                <a:cs typeface="+mn-cs"/>
              </a:rPr>
              <a:t> </a:t>
            </a:r>
          </a:p>
          <a:p>
            <a:r>
              <a:rPr lang="en-US" sz="800" dirty="0"/>
              <a:t>"Star Anise" by Steven Jackson Photography is licensed with CC BY 2.0. https://www.flickr.com/photos/79892177@N00/3733380339</a:t>
            </a:r>
          </a:p>
          <a:p>
            <a:r>
              <a:rPr lang="en-US" sz="800" b="0" kern="1200" dirty="0">
                <a:solidFill>
                  <a:schemeClr val="tx1"/>
                </a:solidFill>
                <a:effectLst/>
                <a:latin typeface="+mn-lt"/>
                <a:ea typeface="+mn-ea"/>
                <a:cs typeface="+mn-cs"/>
              </a:rPr>
              <a:t>"Fertilizer" by https://upload.wikimedia.org/wikipedia/commons/9/9f/Ammonium_nitrate_33%2C5_EC-fertilizer_by_Borealis.jpg </a:t>
            </a:r>
          </a:p>
          <a:p>
            <a:r>
              <a:rPr lang="en-US" sz="800" b="0" kern="1200" dirty="0">
                <a:solidFill>
                  <a:schemeClr val="tx1"/>
                </a:solidFill>
                <a:effectLst/>
                <a:latin typeface="+mn-lt"/>
                <a:ea typeface="+mn-ea"/>
                <a:cs typeface="+mn-cs"/>
              </a:rPr>
              <a:t>licensed under the Creative Commons Attribution-Share Alike 4.0 International license. Cropped.</a:t>
            </a:r>
          </a:p>
          <a:p>
            <a:r>
              <a:rPr lang="en-US" sz="800" b="0" kern="1200" dirty="0">
                <a:solidFill>
                  <a:schemeClr val="tx1"/>
                </a:solidFill>
                <a:effectLst/>
                <a:latin typeface="+mn-lt"/>
                <a:ea typeface="+mn-ea"/>
                <a:cs typeface="+mn-cs"/>
              </a:rPr>
              <a:t>MELODY</a:t>
            </a:r>
          </a:p>
          <a:p>
            <a:r>
              <a:rPr lang="en-US" sz="800" b="0" kern="1200" dirty="0">
                <a:solidFill>
                  <a:schemeClr val="tx1"/>
                </a:solidFill>
                <a:effectLst/>
                <a:latin typeface="+mn-lt"/>
                <a:ea typeface="+mn-ea"/>
                <a:cs typeface="+mn-cs"/>
              </a:rPr>
              <a:t>Lab mock-up: Melody</a:t>
            </a:r>
          </a:p>
          <a:p>
            <a:r>
              <a:rPr lang="en-US" sz="800" b="0" kern="1200" dirty="0">
                <a:solidFill>
                  <a:schemeClr val="tx1"/>
                </a:solidFill>
                <a:effectLst/>
                <a:latin typeface="+mn-lt"/>
                <a:ea typeface="+mn-ea"/>
                <a:cs typeface="+mn-cs"/>
              </a:rPr>
              <a:t>https://commons.wikimedia.org/wiki/File:Nagellackentferner.jpg,  Creative Commons Attribution-Share Alike 4.0 International. Cropped.</a:t>
            </a:r>
          </a:p>
          <a:p>
            <a:r>
              <a:rPr lang="en-US" sz="800" b="0" kern="1200" dirty="0">
                <a:solidFill>
                  <a:schemeClr val="tx1"/>
                </a:solidFill>
                <a:effectLst/>
                <a:latin typeface="+mn-lt"/>
                <a:ea typeface="+mn-ea"/>
                <a:cs typeface="+mn-cs"/>
              </a:rPr>
              <a:t>Bottle of Peroxide: advertisement. </a:t>
            </a:r>
            <a:r>
              <a:rPr lang="en-GB" sz="800" dirty="0">
                <a:solidFill>
                  <a:srgbClr val="000000"/>
                </a:solidFill>
                <a:effectLst/>
                <a:latin typeface="Verdana" panose="020B0604030504040204" pitchFamily="34" charset="0"/>
                <a:ea typeface="Calibri" panose="020F0502020204030204" pitchFamily="34" charset="0"/>
                <a:cs typeface="Calibri" panose="020F0502020204030204" pitchFamily="34" charset="0"/>
              </a:rPr>
              <a:t>The Melody consortium has done its utmost to trace the copyright owner of the photo used in the current presentation under fair use conditions. In case your photo hasn’t been properly acknowledged, please contact www.melodytraining.eu and the photo will be removed.</a:t>
            </a:r>
            <a:endParaRPr lang="en-US" sz="800" b="0" kern="1200" dirty="0">
              <a:solidFill>
                <a:schemeClr val="tx1"/>
              </a:solidFill>
              <a:effectLst/>
              <a:latin typeface="+mn-lt"/>
              <a:ea typeface="+mn-ea"/>
              <a:cs typeface="+mn-cs"/>
            </a:endParaRPr>
          </a:p>
          <a:p>
            <a:r>
              <a:rPr lang="en-US" sz="800" b="0" kern="1200" dirty="0">
                <a:solidFill>
                  <a:schemeClr val="tx1"/>
                </a:solidFill>
                <a:effectLst/>
                <a:latin typeface="+mn-lt"/>
                <a:ea typeface="+mn-ea"/>
                <a:cs typeface="+mn-cs"/>
              </a:rPr>
              <a:t> </a:t>
            </a:r>
          </a:p>
          <a:p>
            <a:r>
              <a:rPr lang="en-US" sz="800" b="1" kern="1200" dirty="0">
                <a:solidFill>
                  <a:schemeClr val="tx1"/>
                </a:solidFill>
                <a:effectLst/>
                <a:latin typeface="+mn-lt"/>
                <a:ea typeface="+mn-ea"/>
                <a:cs typeface="+mn-cs"/>
              </a:rPr>
              <a:t>Text source &amp; IP:</a:t>
            </a:r>
            <a:endParaRPr lang="en-GB" sz="800" dirty="0"/>
          </a:p>
        </p:txBody>
      </p:sp>
    </p:spTree>
    <p:extLst>
      <p:ext uri="{BB962C8B-B14F-4D97-AF65-F5344CB8AC3E}">
        <p14:creationId xmlns:p14="http://schemas.microsoft.com/office/powerpoint/2010/main" val="35420157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Module</a:t>
            </a:r>
            <a:r>
              <a:rPr lang="en-US" sz="800" b="0" kern="1200" dirty="0">
                <a:solidFill>
                  <a:schemeClr val="tx1"/>
                </a:solidFill>
                <a:effectLst/>
                <a:latin typeface="+mn-lt"/>
                <a:ea typeface="+mn-ea"/>
                <a:cs typeface="+mn-cs"/>
              </a:rPr>
              <a:t> 6: Task specific response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To </a:t>
            </a:r>
            <a:r>
              <a:rPr lang="en-US" sz="800" b="0" u="sng" kern="1200" dirty="0">
                <a:solidFill>
                  <a:schemeClr val="tx1"/>
                </a:solidFill>
                <a:effectLst/>
                <a:latin typeface="+mn-lt"/>
                <a:ea typeface="+mn-ea"/>
                <a:cs typeface="+mn-cs"/>
              </a:rPr>
              <a:t>differentiate </a:t>
            </a:r>
            <a:r>
              <a:rPr lang="en-US" sz="800" b="0" kern="1200" dirty="0">
                <a:solidFill>
                  <a:schemeClr val="tx1"/>
                </a:solidFill>
                <a:effectLst/>
                <a:latin typeface="+mn-lt"/>
                <a:ea typeface="+mn-ea"/>
                <a:cs typeface="+mn-cs"/>
              </a:rPr>
              <a:t>a possible CBRN incident (from normal incident) and to </a:t>
            </a:r>
            <a:r>
              <a:rPr lang="en-US" sz="800" b="0" u="sng" kern="1200" dirty="0">
                <a:solidFill>
                  <a:schemeClr val="tx1"/>
                </a:solidFill>
                <a:effectLst/>
                <a:latin typeface="+mn-lt"/>
                <a:ea typeface="+mn-ea"/>
                <a:cs typeface="+mn-cs"/>
              </a:rPr>
              <a:t>carry out </a:t>
            </a:r>
            <a:r>
              <a:rPr lang="en-US" sz="800" b="0" kern="1200" dirty="0">
                <a:solidFill>
                  <a:schemeClr val="tx1"/>
                </a:solidFill>
                <a:effectLst/>
                <a:latin typeface="+mn-lt"/>
                <a:ea typeface="+mn-ea"/>
                <a:cs typeface="+mn-cs"/>
              </a:rPr>
              <a:t>appropriate procedures &amp; protocols</a:t>
            </a:r>
          </a:p>
          <a:p>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6.1: </a:t>
            </a:r>
            <a:r>
              <a:rPr lang="en-US" sz="800" b="0" i="0" u="none" strike="noStrike" kern="1200" dirty="0">
                <a:solidFill>
                  <a:schemeClr val="tx1"/>
                </a:solidFill>
                <a:effectLst/>
                <a:latin typeface="+mn-lt"/>
                <a:ea typeface="+mn-ea"/>
                <a:cs typeface="+mn-cs"/>
              </a:rPr>
              <a:t>How to recognize possible CBRN release and initiate alarm protocol [COUNTRY BASED]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Location</a:t>
            </a:r>
            <a:endParaRPr lang="en-US" sz="800" b="0" kern="1200" dirty="0">
              <a:solidFill>
                <a:srgbClr val="FF0000"/>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 Trainees become aware of important factors about the location of the caller/incident.</a:t>
            </a:r>
          </a:p>
          <a:p>
            <a:r>
              <a:rPr lang="en-US" sz="800" b="1" kern="1200" dirty="0">
                <a:solidFill>
                  <a:schemeClr val="tx1"/>
                </a:solidFill>
                <a:effectLst/>
                <a:latin typeface="+mn-lt"/>
                <a:ea typeface="+mn-ea"/>
                <a:cs typeface="+mn-cs"/>
              </a:rPr>
              <a:t>Instructions for the trainer:</a:t>
            </a:r>
            <a:r>
              <a:rPr lang="en-US" sz="800" kern="1200" dirty="0">
                <a:solidFill>
                  <a:schemeClr val="tx1"/>
                </a:solidFill>
                <a:effectLst/>
                <a:latin typeface="+mn-lt"/>
                <a:ea typeface="+mn-ea"/>
                <a:cs typeface="+mn-cs"/>
              </a:rPr>
              <a:t> </a:t>
            </a:r>
          </a:p>
          <a:p>
            <a:r>
              <a:rPr lang="en-GB" sz="800" b="0" i="0" kern="1200" dirty="0">
                <a:solidFill>
                  <a:schemeClr val="tx1"/>
                </a:solidFill>
                <a:effectLst/>
                <a:latin typeface="+mn-lt"/>
                <a:ea typeface="+mn-ea"/>
                <a:cs typeface="+mn-cs"/>
              </a:rPr>
              <a:t>Tell about or discuss with trainees the consequences linked to the actual location where the client calls from or where the incident takes place.</a:t>
            </a:r>
          </a:p>
          <a:p>
            <a:pPr marL="171450" indent="-171450">
              <a:buFont typeface="Arial" panose="020B0604020202020204" pitchFamily="34" charset="0"/>
              <a:buChar char="•"/>
            </a:pPr>
            <a:r>
              <a:rPr lang="en-GB" sz="800" kern="1200" dirty="0">
                <a:solidFill>
                  <a:schemeClr val="tx1"/>
                </a:solidFill>
                <a:effectLst/>
                <a:latin typeface="+mn-lt"/>
                <a:ea typeface="+mn-ea"/>
                <a:cs typeface="+mn-cs"/>
              </a:rPr>
              <a:t>railway station, metro/underground, tourist attraction, prestigious buildings etc</a:t>
            </a:r>
            <a:br>
              <a:rPr lang="en-GB" sz="800" kern="1200" dirty="0">
                <a:solidFill>
                  <a:schemeClr val="tx1"/>
                </a:solidFill>
                <a:effectLst/>
                <a:latin typeface="+mn-lt"/>
                <a:ea typeface="+mn-ea"/>
                <a:cs typeface="+mn-cs"/>
              </a:rPr>
            </a:br>
            <a:r>
              <a:rPr lang="en-GB" sz="800" kern="1200" dirty="0">
                <a:solidFill>
                  <a:schemeClr val="tx1"/>
                </a:solidFill>
                <a:effectLst/>
                <a:latin typeface="+mn-lt"/>
                <a:ea typeface="+mn-ea"/>
                <a:cs typeface="+mn-cs"/>
              </a:rPr>
              <a:t>- are more likely to be targeted by a terroristic attack</a:t>
            </a:r>
            <a:br>
              <a:rPr lang="en-GB" sz="800" kern="1200" dirty="0">
                <a:solidFill>
                  <a:schemeClr val="tx1"/>
                </a:solidFill>
                <a:effectLst/>
                <a:latin typeface="+mn-lt"/>
                <a:ea typeface="+mn-ea"/>
                <a:cs typeface="+mn-cs"/>
              </a:rPr>
            </a:br>
            <a:r>
              <a:rPr lang="en-GB" sz="800" kern="1200" dirty="0">
                <a:solidFill>
                  <a:schemeClr val="tx1"/>
                </a:solidFill>
                <a:effectLst/>
                <a:latin typeface="+mn-lt"/>
                <a:ea typeface="+mn-ea"/>
                <a:cs typeface="+mn-cs"/>
              </a:rPr>
              <a:t>- could make normal objects that regularly contain CBRN-agents suspicious e.g. a chlorine tank truck under the Eifel Tower</a:t>
            </a:r>
          </a:p>
          <a:p>
            <a:pPr marL="171450" indent="-171450">
              <a:buFont typeface="Arial" panose="020B0604020202020204" pitchFamily="34" charset="0"/>
              <a:buChar char="•"/>
            </a:pPr>
            <a:r>
              <a:rPr lang="en-GB" sz="800" kern="1200" dirty="0">
                <a:solidFill>
                  <a:schemeClr val="tx1"/>
                </a:solidFill>
                <a:effectLst/>
                <a:latin typeface="+mn-lt"/>
                <a:ea typeface="+mn-ea"/>
                <a:cs typeface="+mn-cs"/>
              </a:rPr>
              <a:t>a possible high number of people present or in the immediate vicinity means</a:t>
            </a:r>
            <a:br>
              <a:rPr lang="en-GB" sz="800" kern="1200" dirty="0">
                <a:solidFill>
                  <a:schemeClr val="tx1"/>
                </a:solidFill>
                <a:effectLst/>
                <a:latin typeface="+mn-lt"/>
                <a:ea typeface="+mn-ea"/>
                <a:cs typeface="+mn-cs"/>
              </a:rPr>
            </a:br>
            <a:r>
              <a:rPr lang="en-GB" sz="800" kern="1200" dirty="0">
                <a:solidFill>
                  <a:schemeClr val="tx1"/>
                </a:solidFill>
                <a:effectLst/>
                <a:latin typeface="+mn-lt"/>
                <a:ea typeface="+mn-ea"/>
                <a:cs typeface="+mn-cs"/>
              </a:rPr>
              <a:t>- impact of a release is large (more victims, cross contamination, panic, decontamination needed etc.)</a:t>
            </a:r>
            <a:br>
              <a:rPr lang="en-GB" sz="800" kern="1200" dirty="0">
                <a:solidFill>
                  <a:schemeClr val="tx1"/>
                </a:solidFill>
                <a:effectLst/>
                <a:latin typeface="+mn-lt"/>
                <a:ea typeface="+mn-ea"/>
                <a:cs typeface="+mn-cs"/>
              </a:rPr>
            </a:br>
            <a:r>
              <a:rPr lang="en-GB" sz="800" kern="1200" dirty="0">
                <a:solidFill>
                  <a:schemeClr val="tx1"/>
                </a:solidFill>
                <a:effectLst/>
                <a:latin typeface="+mn-lt"/>
                <a:ea typeface="+mn-ea"/>
                <a:cs typeface="+mn-cs"/>
              </a:rPr>
              <a:t>- crowd control is needed</a:t>
            </a:r>
            <a:br>
              <a:rPr lang="en-GB" sz="800" kern="1200" dirty="0">
                <a:solidFill>
                  <a:schemeClr val="tx1"/>
                </a:solidFill>
                <a:effectLst/>
                <a:latin typeface="+mn-lt"/>
                <a:ea typeface="+mn-ea"/>
                <a:cs typeface="+mn-cs"/>
              </a:rPr>
            </a:br>
            <a:r>
              <a:rPr lang="en-GB" sz="800" kern="1200" dirty="0">
                <a:solidFill>
                  <a:schemeClr val="tx1"/>
                </a:solidFill>
                <a:effectLst/>
                <a:latin typeface="+mn-lt"/>
                <a:ea typeface="+mn-ea"/>
                <a:cs typeface="+mn-cs"/>
              </a:rPr>
              <a:t>- more likely to be a terroristic attack</a:t>
            </a:r>
            <a:endParaRPr lang="nl-NL" sz="800" kern="1200" dirty="0">
              <a:solidFill>
                <a:schemeClr val="tx1"/>
              </a:solidFill>
              <a:effectLst/>
              <a:latin typeface="+mn-lt"/>
              <a:ea typeface="+mn-ea"/>
              <a:cs typeface="+mn-cs"/>
            </a:endParaRPr>
          </a:p>
          <a:p>
            <a:pPr marL="171450" indent="-171450">
              <a:buFont typeface="Arial" panose="020B0604020202020204" pitchFamily="34" charset="0"/>
              <a:buChar char="•"/>
            </a:pPr>
            <a:r>
              <a:rPr lang="en-GB" sz="800" kern="1200" dirty="0">
                <a:solidFill>
                  <a:schemeClr val="tx1"/>
                </a:solidFill>
                <a:effectLst/>
                <a:latin typeface="+mn-lt"/>
                <a:ea typeface="+mn-ea"/>
                <a:cs typeface="+mn-cs"/>
              </a:rPr>
              <a:t>industrial location means presence of CBRN and hence risk of an accidental CBRN release</a:t>
            </a:r>
            <a:endParaRPr lang="nl-NL" sz="800" kern="1200" dirty="0">
              <a:solidFill>
                <a:schemeClr val="tx1"/>
              </a:solidFill>
              <a:effectLst/>
              <a:latin typeface="+mn-lt"/>
              <a:ea typeface="+mn-ea"/>
              <a:cs typeface="+mn-cs"/>
            </a:endParaRPr>
          </a:p>
          <a:p>
            <a:pPr marL="171450" indent="-171450">
              <a:buFont typeface="Arial" panose="020B0604020202020204" pitchFamily="34" charset="0"/>
              <a:buChar char="•"/>
            </a:pPr>
            <a:r>
              <a:rPr lang="en-GB" sz="800" kern="1200" dirty="0">
                <a:solidFill>
                  <a:schemeClr val="tx1"/>
                </a:solidFill>
                <a:effectLst/>
                <a:latin typeface="+mn-lt"/>
                <a:ea typeface="+mn-ea"/>
                <a:cs typeface="+mn-cs"/>
              </a:rPr>
              <a:t>improvised illegal lab means CBRN presence very likely (and booby traps) </a:t>
            </a:r>
            <a:endParaRPr lang="nl-NL" sz="800" kern="1200" dirty="0">
              <a:solidFill>
                <a:schemeClr val="tx1"/>
              </a:solidFill>
              <a:effectLst/>
              <a:latin typeface="+mn-lt"/>
              <a:ea typeface="+mn-ea"/>
              <a:cs typeface="+mn-cs"/>
            </a:endParaRPr>
          </a:p>
          <a:p>
            <a:pPr marL="171450" indent="-171450">
              <a:buFont typeface="Arial" panose="020B0604020202020204" pitchFamily="34" charset="0"/>
              <a:buChar char="•"/>
            </a:pPr>
            <a:r>
              <a:rPr lang="en-GB" sz="800" kern="1200" dirty="0">
                <a:solidFill>
                  <a:schemeClr val="tx1"/>
                </a:solidFill>
                <a:effectLst/>
                <a:latin typeface="+mn-lt"/>
                <a:ea typeface="+mn-ea"/>
                <a:cs typeface="+mn-cs"/>
              </a:rPr>
              <a:t>large cannabis growing facilities usually do not mean a high risk for CBRN presence. Possible flow of carbon dioxide is deployed, which imposes a risk, especially underground greenhouses</a:t>
            </a:r>
          </a:p>
          <a:p>
            <a:pPr marL="171450" indent="-171450">
              <a:buFont typeface="Arial" panose="020B0604020202020204" pitchFamily="34" charset="0"/>
              <a:buChar char="•"/>
            </a:pPr>
            <a:r>
              <a:rPr lang="en-GB" sz="800" kern="1200" dirty="0">
                <a:solidFill>
                  <a:schemeClr val="tx1"/>
                </a:solidFill>
                <a:effectLst/>
                <a:latin typeface="+mn-lt"/>
                <a:ea typeface="+mn-ea"/>
                <a:cs typeface="+mn-cs"/>
              </a:rPr>
              <a:t>production of some synthetic drugs uses mercury, hence exposure to mercury is a risk when approaching a drugs lab </a:t>
            </a:r>
            <a:br>
              <a:rPr lang="en-GB" sz="800" kern="1200" dirty="0">
                <a:solidFill>
                  <a:schemeClr val="tx1"/>
                </a:solidFill>
                <a:effectLst/>
                <a:latin typeface="+mn-lt"/>
                <a:ea typeface="+mn-ea"/>
                <a:cs typeface="+mn-cs"/>
              </a:rPr>
            </a:br>
            <a:r>
              <a:rPr lang="en-GB" sz="800" kern="1200" dirty="0">
                <a:solidFill>
                  <a:schemeClr val="tx1"/>
                </a:solidFill>
                <a:effectLst/>
                <a:latin typeface="+mn-lt"/>
                <a:ea typeface="+mn-ea"/>
                <a:cs typeface="+mn-cs"/>
              </a:rPr>
              <a:t>Other risks are dangerous electrical wiring and booby traps </a:t>
            </a:r>
            <a:endParaRPr lang="nl-NL" sz="800" kern="1200" dirty="0">
              <a:solidFill>
                <a:schemeClr val="tx1"/>
              </a:solidFill>
              <a:effectLst/>
              <a:latin typeface="+mn-lt"/>
              <a:ea typeface="+mn-ea"/>
              <a:cs typeface="+mn-cs"/>
            </a:endParaRPr>
          </a:p>
          <a:p>
            <a:pPr marL="171450" indent="-171450">
              <a:buFont typeface="Arial" panose="020B0604020202020204" pitchFamily="34" charset="0"/>
              <a:buChar char="•"/>
            </a:pPr>
            <a:r>
              <a:rPr lang="en-GB" sz="800" kern="1200" dirty="0">
                <a:solidFill>
                  <a:schemeClr val="tx1"/>
                </a:solidFill>
                <a:effectLst/>
                <a:latin typeface="+mn-lt"/>
                <a:ea typeface="+mn-ea"/>
                <a:cs typeface="+mn-cs"/>
              </a:rPr>
              <a:t>presence of water is very useful as a first aid (rinsing with any water, from rivers, brooks is better than no rinsing), besides to use it for extinguishing a fire</a:t>
            </a:r>
            <a:endParaRPr lang="en-US" sz="800" kern="1200" dirty="0">
              <a:solidFill>
                <a:schemeClr val="tx1"/>
              </a:solidFill>
              <a:effectLst/>
              <a:latin typeface="+mn-lt"/>
              <a:ea typeface="+mn-ea"/>
              <a:cs typeface="+mn-cs"/>
            </a:endParaRPr>
          </a:p>
          <a:p>
            <a:pPr marL="0" indent="0">
              <a:buFont typeface="Arial" panose="020B0604020202020204" pitchFamily="34" charset="0"/>
              <a:buNone/>
            </a:pP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  </a:t>
            </a:r>
          </a:p>
          <a:p>
            <a:r>
              <a:rPr lang="en-US" sz="800" b="1" kern="1200" dirty="0">
                <a:solidFill>
                  <a:schemeClr val="tx1"/>
                </a:solidFill>
                <a:effectLst/>
                <a:latin typeface="+mn-lt"/>
                <a:ea typeface="+mn-ea"/>
                <a:cs typeface="+mn-cs"/>
              </a:rPr>
              <a:t>Depicted illustration: </a:t>
            </a:r>
            <a:r>
              <a:rPr lang="en-US" sz="800" b="0" kern="1200" dirty="0">
                <a:solidFill>
                  <a:schemeClr val="tx1"/>
                </a:solidFill>
                <a:effectLst/>
                <a:latin typeface="+mn-lt"/>
                <a:ea typeface="+mn-ea"/>
                <a:cs typeface="+mn-cs"/>
              </a:rPr>
              <a:t>Town canal, a crowd, The Eiffel Tower </a:t>
            </a: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dirty="0"/>
              <a:t>"Westport town Canal" by Evil Genius Society: Share the world... is licensed with CC BY-NC-ND 2.0. https://www.flickr.com/photos/77992018@N00/457508122</a:t>
            </a:r>
            <a:endParaRPr lang="en-US" sz="8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dirty="0"/>
              <a:t>"Leeds </a:t>
            </a:r>
            <a:r>
              <a:rPr lang="en-US" sz="800" dirty="0" err="1"/>
              <a:t>Croud</a:t>
            </a:r>
            <a:r>
              <a:rPr lang="en-US" sz="800" dirty="0"/>
              <a:t>" by Chris Robertshaw is licensed with CC BY 2.0. </a:t>
            </a:r>
            <a:endParaRPr lang="en-US" sz="800" b="0" kern="1200" dirty="0">
              <a:solidFill>
                <a:schemeClr val="tx1"/>
              </a:solidFill>
              <a:effectLst/>
              <a:latin typeface="+mn-lt"/>
              <a:ea typeface="+mn-ea"/>
              <a:cs typeface="+mn-cs"/>
            </a:endParaRPr>
          </a:p>
          <a:p>
            <a:r>
              <a:rPr lang="en-US" sz="800" b="0" kern="1200" dirty="0">
                <a:solidFill>
                  <a:schemeClr val="tx1"/>
                </a:solidFill>
                <a:effectLst/>
                <a:latin typeface="+mn-lt"/>
                <a:ea typeface="+mn-ea"/>
                <a:cs typeface="+mn-cs"/>
              </a:rPr>
              <a:t>Eiffel tower https://commons.wikimedia.org/wiki/File:Tour_Eiffel_Wikimedia_Commons.jpg, </a:t>
            </a:r>
          </a:p>
          <a:p>
            <a:r>
              <a:rPr lang="en-US" sz="800" b="1" kern="1200" dirty="0">
                <a:solidFill>
                  <a:schemeClr val="tx1"/>
                </a:solidFill>
                <a:effectLst/>
                <a:latin typeface="+mn-lt"/>
                <a:ea typeface="+mn-ea"/>
                <a:cs typeface="+mn-cs"/>
              </a:rPr>
              <a:t>Text source &amp; IP:</a:t>
            </a:r>
            <a:endParaRPr lang="en-GB" sz="800" dirty="0"/>
          </a:p>
        </p:txBody>
      </p:sp>
    </p:spTree>
    <p:extLst>
      <p:ext uri="{BB962C8B-B14F-4D97-AF65-F5344CB8AC3E}">
        <p14:creationId xmlns:p14="http://schemas.microsoft.com/office/powerpoint/2010/main" val="19010263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Module</a:t>
            </a:r>
            <a:r>
              <a:rPr lang="en-US" sz="800" b="0" kern="1200" dirty="0">
                <a:solidFill>
                  <a:schemeClr val="tx1"/>
                </a:solidFill>
                <a:effectLst/>
                <a:latin typeface="+mn-lt"/>
                <a:ea typeface="+mn-ea"/>
                <a:cs typeface="+mn-cs"/>
              </a:rPr>
              <a:t> 6: Task specific response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To </a:t>
            </a:r>
            <a:r>
              <a:rPr lang="en-US" sz="800" b="0" u="sng" kern="1200" dirty="0">
                <a:solidFill>
                  <a:schemeClr val="tx1"/>
                </a:solidFill>
                <a:effectLst/>
                <a:latin typeface="+mn-lt"/>
                <a:ea typeface="+mn-ea"/>
                <a:cs typeface="+mn-cs"/>
              </a:rPr>
              <a:t>differentiate </a:t>
            </a:r>
            <a:r>
              <a:rPr lang="en-US" sz="800" b="0" kern="1200" dirty="0">
                <a:solidFill>
                  <a:schemeClr val="tx1"/>
                </a:solidFill>
                <a:effectLst/>
                <a:latin typeface="+mn-lt"/>
                <a:ea typeface="+mn-ea"/>
                <a:cs typeface="+mn-cs"/>
              </a:rPr>
              <a:t>a possible CBRN incident (from normal incident) and to </a:t>
            </a:r>
            <a:r>
              <a:rPr lang="en-US" sz="800" b="0" u="sng" kern="1200" dirty="0">
                <a:solidFill>
                  <a:schemeClr val="tx1"/>
                </a:solidFill>
                <a:effectLst/>
                <a:latin typeface="+mn-lt"/>
                <a:ea typeface="+mn-ea"/>
                <a:cs typeface="+mn-cs"/>
              </a:rPr>
              <a:t>carry out </a:t>
            </a:r>
            <a:r>
              <a:rPr lang="en-US" sz="800" b="0" kern="1200" dirty="0">
                <a:solidFill>
                  <a:schemeClr val="tx1"/>
                </a:solidFill>
                <a:effectLst/>
                <a:latin typeface="+mn-lt"/>
                <a:ea typeface="+mn-ea"/>
                <a:cs typeface="+mn-cs"/>
              </a:rPr>
              <a:t>appropriate procedures &amp; protocols</a:t>
            </a:r>
          </a:p>
          <a:p>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6.1: </a:t>
            </a:r>
            <a:r>
              <a:rPr lang="en-US" sz="800" b="0" i="0" u="none" strike="noStrike" kern="1200" dirty="0">
                <a:solidFill>
                  <a:schemeClr val="tx1"/>
                </a:solidFill>
                <a:effectLst/>
                <a:latin typeface="+mn-lt"/>
                <a:ea typeface="+mn-ea"/>
                <a:cs typeface="+mn-cs"/>
              </a:rPr>
              <a:t>How to recognize possible CBRN release and initiate alarm protocol [COUNTRY BASED]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If CBRN is a likely scenario</a:t>
            </a:r>
            <a:endParaRPr lang="en-US" sz="800" b="0" kern="1200" dirty="0">
              <a:solidFill>
                <a:srgbClr val="FF0000"/>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 The trainees know a short list of important information to retrieve from the call and dispatch</a:t>
            </a:r>
          </a:p>
          <a:p>
            <a:r>
              <a:rPr lang="en-US" sz="800" b="1" kern="1200" dirty="0">
                <a:solidFill>
                  <a:schemeClr val="tx1"/>
                </a:solidFill>
                <a:effectLst/>
                <a:latin typeface="+mn-lt"/>
                <a:ea typeface="+mn-ea"/>
                <a:cs typeface="+mn-cs"/>
              </a:rPr>
              <a:t>Instructions for the trainer:</a:t>
            </a:r>
            <a:r>
              <a:rPr lang="en-US" sz="8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800" b="0" kern="1200" dirty="0">
                <a:solidFill>
                  <a:schemeClr val="tx1"/>
                </a:solidFill>
                <a:effectLst/>
                <a:latin typeface="+mn-lt"/>
                <a:ea typeface="+mn-ea"/>
                <a:cs typeface="+mn-cs"/>
              </a:rPr>
              <a:t>Discuss with the trainee what a dispatch officer should do if a CBRN-event becomes the most possible scenario: * </a:t>
            </a:r>
          </a:p>
          <a:p>
            <a:pPr marL="0" indent="0">
              <a:buFont typeface="Arial" panose="020B0604020202020204" pitchFamily="34" charset="0"/>
              <a:buNone/>
            </a:pPr>
            <a:r>
              <a:rPr lang="en-US" sz="800" b="0" kern="1200" dirty="0">
                <a:solidFill>
                  <a:schemeClr val="tx1"/>
                </a:solidFill>
                <a:effectLst/>
                <a:latin typeface="+mn-lt"/>
                <a:ea typeface="+mn-ea"/>
                <a:cs typeface="+mn-cs"/>
              </a:rPr>
              <a:t>The main points to determine </a:t>
            </a:r>
          </a:p>
          <a:p>
            <a:pPr marL="0" indent="0">
              <a:buFont typeface="Arial" panose="020B0604020202020204" pitchFamily="34" charset="0"/>
              <a:buNone/>
            </a:pPr>
            <a:r>
              <a:rPr lang="en-US" sz="800" b="0" kern="1200" dirty="0">
                <a:solidFill>
                  <a:schemeClr val="tx1"/>
                </a:solidFill>
                <a:effectLst/>
                <a:latin typeface="+mn-lt"/>
                <a:ea typeface="+mn-ea"/>
                <a:cs typeface="+mn-cs"/>
              </a:rPr>
              <a:t>- What safety warnings, and instruction on arrival at the scene,  should be given to dispatched </a:t>
            </a:r>
            <a:r>
              <a:rPr lang="en-US" sz="800" b="0" kern="1200" dirty="0" err="1">
                <a:solidFill>
                  <a:schemeClr val="tx1"/>
                </a:solidFill>
                <a:effectLst/>
                <a:latin typeface="+mn-lt"/>
                <a:ea typeface="+mn-ea"/>
                <a:cs typeface="+mn-cs"/>
              </a:rPr>
              <a:t>FRs</a:t>
            </a:r>
            <a:r>
              <a:rPr lang="en-US" sz="800" b="0" kern="1200" dirty="0">
                <a:solidFill>
                  <a:schemeClr val="tx1"/>
                </a:solidFill>
                <a:effectLst/>
                <a:latin typeface="+mn-lt"/>
                <a:ea typeface="+mn-ea"/>
                <a:cs typeface="+mn-cs"/>
              </a:rPr>
              <a:t> </a:t>
            </a:r>
          </a:p>
          <a:p>
            <a:pPr marL="0" indent="0">
              <a:buFont typeface="Arial" panose="020B0604020202020204" pitchFamily="34" charset="0"/>
              <a:buNone/>
            </a:pPr>
            <a:r>
              <a:rPr lang="en-US" sz="800" b="0" kern="1200" dirty="0">
                <a:solidFill>
                  <a:schemeClr val="tx1"/>
                </a:solidFill>
                <a:effectLst/>
                <a:latin typeface="+mn-lt"/>
                <a:ea typeface="+mn-ea"/>
                <a:cs typeface="+mn-cs"/>
              </a:rPr>
              <a:t>- Warn colleagues in adjacent regions as they might be handling calls dealing with the same incident while not being aware of the CBRN nature of the incident, and align into a single incident.</a:t>
            </a:r>
          </a:p>
          <a:p>
            <a:pPr marL="0" indent="0">
              <a:buFont typeface="Arial" panose="020B0604020202020204" pitchFamily="34" charset="0"/>
              <a:buNone/>
            </a:pPr>
            <a:endParaRPr lang="en-US" sz="800" b="0" kern="1200" dirty="0">
              <a:solidFill>
                <a:schemeClr val="tx1"/>
              </a:solidFill>
              <a:effectLst/>
              <a:latin typeface="+mn-lt"/>
              <a:ea typeface="+mn-ea"/>
              <a:cs typeface="+mn-cs"/>
            </a:endParaRPr>
          </a:p>
          <a:p>
            <a:pPr marL="0" indent="0">
              <a:buFont typeface="Arial" panose="020B0604020202020204" pitchFamily="34" charset="0"/>
              <a:buNone/>
            </a:pPr>
            <a:r>
              <a:rPr lang="en-US" sz="800" b="0" kern="1200" dirty="0">
                <a:solidFill>
                  <a:schemeClr val="tx1"/>
                </a:solidFill>
                <a:effectLst/>
                <a:latin typeface="+mn-lt"/>
                <a:ea typeface="+mn-ea"/>
                <a:cs typeface="+mn-cs"/>
              </a:rPr>
              <a:t>Stress the multi disciplinary components involved in CBRN-incidents and that all disciplines of FRs are necessary. </a:t>
            </a:r>
          </a:p>
          <a:p>
            <a:pPr marL="0" indent="0">
              <a:buFont typeface="Arial" panose="020B0604020202020204" pitchFamily="34" charset="0"/>
              <a:buNone/>
            </a:pPr>
            <a:r>
              <a:rPr lang="en-US" sz="800" b="0" kern="1200" dirty="0">
                <a:solidFill>
                  <a:schemeClr val="tx1"/>
                </a:solidFill>
                <a:effectLst/>
                <a:latin typeface="+mn-lt"/>
                <a:ea typeface="+mn-ea"/>
                <a:cs typeface="+mn-cs"/>
              </a:rPr>
              <a:t>Note that a CBRN-event could imply a shift in priority and tasks of FR arriving at scene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800" kern="1200" dirty="0">
                <a:solidFill>
                  <a:schemeClr val="tx1"/>
                </a:solidFill>
                <a:effectLst/>
                <a:latin typeface="+mn-lt"/>
                <a:ea typeface="+mn-ea"/>
                <a:cs typeface="+mn-cs"/>
              </a:rPr>
              <a:t>Neglecting CBRN-related risks could lead to :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800" kern="1200" dirty="0">
                <a:solidFill>
                  <a:schemeClr val="tx1"/>
                </a:solidFill>
                <a:effectLst/>
                <a:latin typeface="+mn-lt"/>
                <a:ea typeface="+mn-ea"/>
                <a:cs typeface="+mn-cs"/>
              </a:rPr>
              <a:t>- increasing the contaminated area when helping victims,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800" kern="1200" dirty="0">
                <a:solidFill>
                  <a:schemeClr val="tx1"/>
                </a:solidFill>
                <a:effectLst/>
                <a:latin typeface="+mn-lt"/>
                <a:ea typeface="+mn-ea"/>
                <a:cs typeface="+mn-cs"/>
              </a:rPr>
              <a:t>- becoming self (FR) a victim when arriving at a contaminated scene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800" kern="1200" dirty="0">
              <a:solidFill>
                <a:schemeClr val="tx1"/>
              </a:solidFill>
              <a:effectLst/>
              <a:latin typeface="+mn-lt"/>
              <a:ea typeface="+mn-ea"/>
              <a:cs typeface="+mn-cs"/>
            </a:endParaRPr>
          </a:p>
          <a:p>
            <a:pPr marL="0" indent="0">
              <a:buFont typeface="Arial" panose="020B0604020202020204" pitchFamily="34" charset="0"/>
              <a:buNone/>
            </a:pPr>
            <a:r>
              <a:rPr lang="en-US" sz="800" b="0" kern="1200" dirty="0">
                <a:solidFill>
                  <a:schemeClr val="tx1"/>
                </a:solidFill>
                <a:effectLst/>
                <a:latin typeface="+mn-lt"/>
                <a:ea typeface="+mn-ea"/>
                <a:cs typeface="+mn-cs"/>
              </a:rPr>
              <a:t>*The discussion can be tailored to the trainees and to the country of trainees </a:t>
            </a:r>
          </a:p>
          <a:p>
            <a:pPr marL="0" indent="0">
              <a:buFont typeface="Arial" panose="020B0604020202020204" pitchFamily="34" charset="0"/>
              <a:buNone/>
            </a:pPr>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 </a:t>
            </a:r>
          </a:p>
          <a:p>
            <a:r>
              <a:rPr lang="en-US" sz="800" b="1" kern="1200" dirty="0">
                <a:solidFill>
                  <a:schemeClr val="tx1"/>
                </a:solidFill>
                <a:effectLst/>
                <a:latin typeface="+mn-lt"/>
                <a:ea typeface="+mn-ea"/>
                <a:cs typeface="+mn-cs"/>
              </a:rPr>
              <a:t>Depicted illustration:</a:t>
            </a:r>
            <a:endParaRPr lang="en-US" sz="800" b="0" kern="1200" dirty="0">
              <a:solidFill>
                <a:schemeClr val="tx1"/>
              </a:solidFill>
              <a:effectLst/>
              <a:latin typeface="+mn-lt"/>
              <a:ea typeface="+mn-ea"/>
              <a:cs typeface="+mn-cs"/>
            </a:endParaRP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a:t>
            </a:r>
            <a:endParaRPr lang="en-US"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Text source &amp; IP:</a:t>
            </a:r>
            <a:endParaRPr lang="en-US" sz="800" b="0" kern="1200" dirty="0">
              <a:solidFill>
                <a:schemeClr val="tx1"/>
              </a:solidFill>
              <a:effectLst/>
              <a:latin typeface="+mn-lt"/>
              <a:ea typeface="+mn-ea"/>
              <a:cs typeface="+mn-cs"/>
            </a:endParaRPr>
          </a:p>
          <a:p>
            <a:endParaRPr lang="en-GB" sz="800" dirty="0"/>
          </a:p>
        </p:txBody>
      </p:sp>
    </p:spTree>
    <p:extLst>
      <p:ext uri="{BB962C8B-B14F-4D97-AF65-F5344CB8AC3E}">
        <p14:creationId xmlns:p14="http://schemas.microsoft.com/office/powerpoint/2010/main" val="4863619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Module</a:t>
            </a:r>
            <a:r>
              <a:rPr lang="en-US" sz="800" b="0" kern="1200" dirty="0">
                <a:solidFill>
                  <a:schemeClr val="tx1"/>
                </a:solidFill>
                <a:effectLst/>
                <a:latin typeface="+mn-lt"/>
                <a:ea typeface="+mn-ea"/>
                <a:cs typeface="+mn-cs"/>
              </a:rPr>
              <a:t> 6: Task specific response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To </a:t>
            </a:r>
            <a:r>
              <a:rPr lang="en-US" sz="800" b="0" u="sng" kern="1200" dirty="0">
                <a:solidFill>
                  <a:schemeClr val="tx1"/>
                </a:solidFill>
                <a:effectLst/>
                <a:latin typeface="+mn-lt"/>
                <a:ea typeface="+mn-ea"/>
                <a:cs typeface="+mn-cs"/>
              </a:rPr>
              <a:t>differentiate </a:t>
            </a:r>
            <a:r>
              <a:rPr lang="en-US" sz="800" b="0" kern="1200" dirty="0">
                <a:solidFill>
                  <a:schemeClr val="tx1"/>
                </a:solidFill>
                <a:effectLst/>
                <a:latin typeface="+mn-lt"/>
                <a:ea typeface="+mn-ea"/>
                <a:cs typeface="+mn-cs"/>
              </a:rPr>
              <a:t>a possible CBRN incident (from normal incident) and to </a:t>
            </a:r>
            <a:r>
              <a:rPr lang="en-US" sz="800" b="0" u="sng" kern="1200" dirty="0">
                <a:solidFill>
                  <a:schemeClr val="tx1"/>
                </a:solidFill>
                <a:effectLst/>
                <a:latin typeface="+mn-lt"/>
                <a:ea typeface="+mn-ea"/>
                <a:cs typeface="+mn-cs"/>
              </a:rPr>
              <a:t>carry out </a:t>
            </a:r>
            <a:r>
              <a:rPr lang="en-US" sz="800" b="0" kern="1200" dirty="0">
                <a:solidFill>
                  <a:schemeClr val="tx1"/>
                </a:solidFill>
                <a:effectLst/>
                <a:latin typeface="+mn-lt"/>
                <a:ea typeface="+mn-ea"/>
                <a:cs typeface="+mn-cs"/>
              </a:rPr>
              <a:t>appropriate procedures &amp; protocols</a:t>
            </a:r>
          </a:p>
          <a:p>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6.1: </a:t>
            </a:r>
            <a:r>
              <a:rPr lang="en-US" sz="800" b="0" i="0" u="none" strike="noStrike" kern="1200" dirty="0">
                <a:solidFill>
                  <a:schemeClr val="tx1"/>
                </a:solidFill>
                <a:effectLst/>
                <a:latin typeface="+mn-lt"/>
                <a:ea typeface="+mn-ea"/>
                <a:cs typeface="+mn-cs"/>
              </a:rPr>
              <a:t>How to recognize possible CBRN release and initiate alarm protocol [COUNTRY BASED]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Take home message</a:t>
            </a:r>
            <a:endParaRPr lang="en-US" sz="800" b="0" kern="1200" dirty="0">
              <a:solidFill>
                <a:srgbClr val="FF0000"/>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 Trainees learn that knowing your environment helps to interpret the caller, follow normal questionnaire protocols but trust common sense</a:t>
            </a:r>
          </a:p>
          <a:p>
            <a:r>
              <a:rPr lang="en-US" sz="800" b="1" kern="1200" dirty="0">
                <a:solidFill>
                  <a:schemeClr val="tx1"/>
                </a:solidFill>
                <a:effectLst/>
                <a:latin typeface="+mn-lt"/>
                <a:ea typeface="+mn-ea"/>
                <a:cs typeface="+mn-cs"/>
              </a:rPr>
              <a:t>Instructions for the trainer:</a:t>
            </a:r>
            <a:r>
              <a:rPr lang="en-US" sz="800" kern="1200" dirty="0">
                <a:solidFill>
                  <a:schemeClr val="tx1"/>
                </a:solidFill>
                <a:effectLst/>
                <a:latin typeface="+mn-lt"/>
                <a:ea typeface="+mn-ea"/>
                <a:cs typeface="+mn-cs"/>
              </a:rPr>
              <a:t> </a:t>
            </a:r>
          </a:p>
          <a:p>
            <a:pPr marL="0" indent="0">
              <a:buFont typeface="Arial" panose="020B0604020202020204" pitchFamily="34" charset="0"/>
              <a:buNone/>
            </a:pPr>
            <a:r>
              <a:rPr lang="en-US" sz="800" kern="1200" dirty="0">
                <a:solidFill>
                  <a:schemeClr val="tx1"/>
                </a:solidFill>
                <a:effectLst/>
                <a:latin typeface="+mn-lt"/>
                <a:ea typeface="+mn-ea"/>
                <a:cs typeface="+mn-cs"/>
              </a:rPr>
              <a:t>Explain that</a:t>
            </a:r>
          </a:p>
          <a:p>
            <a:pPr marL="0" indent="0">
              <a:buFont typeface="Arial" panose="020B0604020202020204" pitchFamily="34" charset="0"/>
              <a:buNone/>
            </a:pPr>
            <a:r>
              <a:rPr lang="en-US" sz="800" b="0" kern="1200" dirty="0">
                <a:solidFill>
                  <a:schemeClr val="tx1"/>
                </a:solidFill>
                <a:effectLst/>
                <a:latin typeface="+mn-lt"/>
                <a:ea typeface="+mn-ea"/>
                <a:cs typeface="+mn-cs"/>
              </a:rPr>
              <a:t>The key is to recognize indicators of a CBRN incident (slides 8-11) to be able to remotely distinguish between a "regular" incident and CBRN incidents </a:t>
            </a:r>
          </a:p>
          <a:p>
            <a:pPr marL="0" indent="0">
              <a:buFont typeface="Arial" panose="020B0604020202020204" pitchFamily="34" charset="0"/>
              <a:buNone/>
            </a:pPr>
            <a:endParaRPr lang="en-US" sz="800" b="0" kern="1200" dirty="0">
              <a:solidFill>
                <a:schemeClr val="tx1"/>
              </a:solidFill>
              <a:effectLst/>
              <a:latin typeface="+mn-lt"/>
              <a:ea typeface="+mn-ea"/>
              <a:cs typeface="+mn-cs"/>
            </a:endParaRPr>
          </a:p>
          <a:p>
            <a:pPr marL="0" indent="0">
              <a:buFont typeface="Arial" panose="020B0604020202020204" pitchFamily="34" charset="0"/>
              <a:buNone/>
            </a:pPr>
            <a:r>
              <a:rPr lang="en-US" sz="800" kern="1200" dirty="0">
                <a:solidFill>
                  <a:schemeClr val="tx1"/>
                </a:solidFill>
                <a:effectLst/>
                <a:latin typeface="+mn-lt"/>
                <a:ea typeface="+mn-ea"/>
                <a:cs typeface="+mn-cs"/>
              </a:rPr>
              <a:t>Know your local environment (</a:t>
            </a:r>
            <a:r>
              <a:rPr lang="en-US" dirty="0"/>
              <a:t>chemical, heavy industry, known area for drug labs of drug lab dumps, touristic attractions </a:t>
            </a:r>
            <a:r>
              <a:rPr lang="en-US" sz="800" kern="1200" dirty="0">
                <a:solidFill>
                  <a:schemeClr val="tx1"/>
                </a:solidFill>
                <a:effectLst/>
                <a:latin typeface="+mn-lt"/>
                <a:ea typeface="+mn-ea"/>
                <a:cs typeface="+mn-cs"/>
              </a:rPr>
              <a:t>helps to interpret the caller and the information given, as some countries operate a national organized dispatch center, knowing your local environment will be unfeasible for that country.)</a:t>
            </a:r>
          </a:p>
          <a:p>
            <a:pPr marL="0" indent="0">
              <a:buFont typeface="Arial" panose="020B0604020202020204" pitchFamily="34" charset="0"/>
              <a:buNone/>
            </a:pPr>
            <a:endParaRPr lang="en-US" sz="800" kern="1200" dirty="0">
              <a:solidFill>
                <a:schemeClr val="tx1"/>
              </a:solidFill>
              <a:effectLst/>
              <a:latin typeface="+mn-lt"/>
              <a:ea typeface="+mn-ea"/>
              <a:cs typeface="+mn-cs"/>
            </a:endParaRPr>
          </a:p>
          <a:p>
            <a:pPr marL="0" indent="0">
              <a:buFont typeface="Arial" panose="020B0604020202020204" pitchFamily="34" charset="0"/>
              <a:buNone/>
            </a:pPr>
            <a:r>
              <a:rPr lang="en-US" sz="800" kern="1200" dirty="0">
                <a:solidFill>
                  <a:schemeClr val="tx1"/>
                </a:solidFill>
                <a:effectLst/>
                <a:latin typeface="+mn-lt"/>
                <a:ea typeface="+mn-ea"/>
                <a:cs typeface="+mn-cs"/>
              </a:rPr>
              <a:t>Most ideally, follow the normal interrogation protocols, and allow to branch off and ask more </a:t>
            </a:r>
            <a:r>
              <a:rPr lang="en-US" sz="800" dirty="0"/>
              <a:t>thoroughly when things become extraordinary</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800" dirty="0"/>
              <a:t>on victims, locations, signs and things that can be used to transport materials (containers, bottles, canisters etc.)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800" kern="1200" dirty="0">
                <a:solidFill>
                  <a:schemeClr val="tx1"/>
                </a:solidFill>
                <a:effectLst/>
                <a:latin typeface="+mn-lt"/>
                <a:ea typeface="+mn-ea"/>
                <a:cs typeface="+mn-cs"/>
              </a:rPr>
              <a:t>Too focused interrogation protocols or a 'mono' mindset of the dispatch officer can have the side effect of ignoring information that could lead to the identification of a CBRN-incident</a:t>
            </a:r>
          </a:p>
          <a:p>
            <a:pPr marL="0" indent="0">
              <a:buFont typeface="Arial" panose="020B0604020202020204" pitchFamily="34" charset="0"/>
              <a:buNone/>
            </a:pPr>
            <a:endParaRPr lang="en-US" sz="800" dirty="0"/>
          </a:p>
          <a:p>
            <a:pPr marL="0" indent="0">
              <a:buFont typeface="Arial" panose="020B0604020202020204" pitchFamily="34" charset="0"/>
              <a:buNone/>
            </a:pPr>
            <a:r>
              <a:rPr lang="en-US" sz="800" dirty="0"/>
              <a:t>It could be that the trainees have taken the </a:t>
            </a:r>
            <a:r>
              <a:rPr lang="en-US" sz="800" kern="1200" dirty="0">
                <a:solidFill>
                  <a:schemeClr val="tx1"/>
                </a:solidFill>
                <a:effectLst/>
                <a:latin typeface="+mn-lt"/>
                <a:ea typeface="+mn-ea"/>
                <a:cs typeface="+mn-cs"/>
              </a:rPr>
              <a:t>Module 4.1 course then remind them, otherwise explain briefly that helpful </a:t>
            </a:r>
            <a:r>
              <a:rPr lang="en-US" sz="800" b="0" kern="1200" dirty="0">
                <a:solidFill>
                  <a:schemeClr val="tx1"/>
                </a:solidFill>
                <a:effectLst/>
                <a:latin typeface="+mn-lt"/>
                <a:ea typeface="+mn-ea"/>
                <a:cs typeface="+mn-cs"/>
              </a:rPr>
              <a:t>protocols exist,</a:t>
            </a:r>
          </a:p>
          <a:p>
            <a:pPr marL="0" indent="0">
              <a:buFont typeface="Arial" panose="020B0604020202020204" pitchFamily="34" charset="0"/>
              <a:buNone/>
            </a:pPr>
            <a:r>
              <a:rPr lang="en-US" sz="800" b="0" kern="1200" dirty="0">
                <a:solidFill>
                  <a:schemeClr val="tx1"/>
                </a:solidFill>
                <a:effectLst/>
                <a:latin typeface="+mn-lt"/>
                <a:ea typeface="+mn-ea"/>
                <a:cs typeface="+mn-cs"/>
              </a:rPr>
              <a:t>e.g. protocols like the four W’s or METHANE to address and to organize acquired information within a CBRN-context</a:t>
            </a:r>
            <a:endParaRPr lang="en-US" sz="800" kern="1200" dirty="0">
              <a:solidFill>
                <a:schemeClr val="tx1"/>
              </a:solidFill>
              <a:effectLst/>
              <a:latin typeface="+mn-lt"/>
              <a:ea typeface="+mn-ea"/>
              <a:cs typeface="+mn-cs"/>
            </a:endParaRPr>
          </a:p>
          <a:p>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 </a:t>
            </a:r>
          </a:p>
          <a:p>
            <a:r>
              <a:rPr lang="en-US" sz="800" b="1" kern="1200" dirty="0">
                <a:solidFill>
                  <a:schemeClr val="tx1"/>
                </a:solidFill>
                <a:effectLst/>
                <a:latin typeface="+mn-lt"/>
                <a:ea typeface="+mn-ea"/>
                <a:cs typeface="+mn-cs"/>
              </a:rPr>
              <a:t>Depicted illustration:</a:t>
            </a:r>
            <a:endParaRPr lang="en-US" sz="800" b="0" kern="1200" dirty="0">
              <a:solidFill>
                <a:schemeClr val="tx1"/>
              </a:solidFill>
              <a:effectLst/>
              <a:latin typeface="+mn-lt"/>
              <a:ea typeface="+mn-ea"/>
              <a:cs typeface="+mn-cs"/>
            </a:endParaRP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a:t>
            </a:r>
            <a:endParaRPr lang="en-US"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Text source &amp; IP:</a:t>
            </a:r>
            <a:endParaRPr lang="en-US" sz="800" b="0" kern="1200" dirty="0">
              <a:solidFill>
                <a:schemeClr val="tx1"/>
              </a:solidFill>
              <a:effectLst/>
              <a:latin typeface="+mn-lt"/>
              <a:ea typeface="+mn-ea"/>
              <a:cs typeface="+mn-cs"/>
            </a:endParaRPr>
          </a:p>
          <a:p>
            <a:endParaRPr lang="en-GB" sz="800" dirty="0"/>
          </a:p>
        </p:txBody>
      </p:sp>
    </p:spTree>
    <p:extLst>
      <p:ext uri="{BB962C8B-B14F-4D97-AF65-F5344CB8AC3E}">
        <p14:creationId xmlns:p14="http://schemas.microsoft.com/office/powerpoint/2010/main" val="39943602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Module</a:t>
            </a:r>
            <a:r>
              <a:rPr lang="en-US" sz="800" b="0" kern="1200" dirty="0">
                <a:solidFill>
                  <a:schemeClr val="tx1"/>
                </a:solidFill>
                <a:effectLst/>
                <a:latin typeface="+mn-lt"/>
                <a:ea typeface="+mn-ea"/>
                <a:cs typeface="+mn-cs"/>
              </a:rPr>
              <a:t> 6: Task specific response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To </a:t>
            </a:r>
            <a:r>
              <a:rPr lang="en-US" sz="800" b="0" u="sng" kern="1200" dirty="0">
                <a:solidFill>
                  <a:schemeClr val="tx1"/>
                </a:solidFill>
                <a:effectLst/>
                <a:latin typeface="+mn-lt"/>
                <a:ea typeface="+mn-ea"/>
                <a:cs typeface="+mn-cs"/>
              </a:rPr>
              <a:t>differentiate </a:t>
            </a:r>
            <a:r>
              <a:rPr lang="en-US" sz="800" b="0" kern="1200" dirty="0">
                <a:solidFill>
                  <a:schemeClr val="tx1"/>
                </a:solidFill>
                <a:effectLst/>
                <a:latin typeface="+mn-lt"/>
                <a:ea typeface="+mn-ea"/>
                <a:cs typeface="+mn-cs"/>
              </a:rPr>
              <a:t>a possible CBRN incident (from normal incident) and to </a:t>
            </a:r>
            <a:r>
              <a:rPr lang="en-US" sz="800" b="0" u="sng" kern="1200" dirty="0">
                <a:solidFill>
                  <a:schemeClr val="tx1"/>
                </a:solidFill>
                <a:effectLst/>
                <a:latin typeface="+mn-lt"/>
                <a:ea typeface="+mn-ea"/>
                <a:cs typeface="+mn-cs"/>
              </a:rPr>
              <a:t>carry out </a:t>
            </a:r>
            <a:r>
              <a:rPr lang="en-US" sz="800" b="0" kern="1200" dirty="0">
                <a:solidFill>
                  <a:schemeClr val="tx1"/>
                </a:solidFill>
                <a:effectLst/>
                <a:latin typeface="+mn-lt"/>
                <a:ea typeface="+mn-ea"/>
                <a:cs typeface="+mn-cs"/>
              </a:rPr>
              <a:t>appropriate procedures &amp; protocols</a:t>
            </a:r>
          </a:p>
          <a:p>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6.1: </a:t>
            </a:r>
            <a:r>
              <a:rPr lang="en-US" sz="800" b="0" i="0" u="none" strike="noStrike" kern="1200" dirty="0">
                <a:solidFill>
                  <a:schemeClr val="tx1"/>
                </a:solidFill>
                <a:effectLst/>
                <a:latin typeface="+mn-lt"/>
                <a:ea typeface="+mn-ea"/>
                <a:cs typeface="+mn-cs"/>
              </a:rPr>
              <a:t>How to recognize possible CBRN release and initiate alarm protocol [COUNTRY BASED]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a:t>
            </a:r>
          </a:p>
          <a:p>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Thank you for your attention</a:t>
            </a:r>
          </a:p>
          <a:p>
            <a:r>
              <a:rPr lang="en-US" sz="800" b="1" kern="1200" dirty="0">
                <a:solidFill>
                  <a:schemeClr val="tx1"/>
                </a:solidFill>
                <a:effectLst/>
                <a:latin typeface="+mn-lt"/>
                <a:ea typeface="+mn-ea"/>
                <a:cs typeface="+mn-cs"/>
              </a:rPr>
              <a:t>Result: </a:t>
            </a:r>
            <a:endParaRPr lang="en-US"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Instructions for the trainer:</a:t>
            </a:r>
          </a:p>
          <a:p>
            <a:endParaRPr lang="en-US" sz="8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a:t>
            </a:r>
            <a:r>
              <a:rPr lang="en-US" sz="800" b="1" i="0" kern="1200" dirty="0">
                <a:solidFill>
                  <a:schemeClr val="tx1"/>
                </a:solidFill>
                <a:effectLst/>
                <a:latin typeface="+mn-lt"/>
                <a:ea typeface="+mn-ea"/>
                <a:cs typeface="+mn-cs"/>
              </a:rPr>
              <a:t> </a:t>
            </a: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Depicted illustration:</a:t>
            </a:r>
            <a:r>
              <a:rPr lang="en-US" sz="800" b="0" kern="1200" dirty="0">
                <a:solidFill>
                  <a:schemeClr val="tx1"/>
                </a:solidFill>
                <a:effectLst/>
                <a:latin typeface="+mn-lt"/>
                <a:ea typeface="+mn-ea"/>
                <a:cs typeface="+mn-cs"/>
              </a:rPr>
              <a:t> </a:t>
            </a: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a:t>
            </a:r>
            <a:r>
              <a:rPr lang="en-US" sz="800" b="0" kern="1200" dirty="0">
                <a:solidFill>
                  <a:schemeClr val="tx1"/>
                </a:solidFill>
                <a:effectLst/>
                <a:latin typeface="+mn-lt"/>
                <a:ea typeface="+mn-ea"/>
                <a:cs typeface="+mn-cs"/>
              </a:rPr>
              <a:t> </a:t>
            </a:r>
            <a:endParaRPr lang="nl-NL"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Text source &amp; IP:</a:t>
            </a:r>
            <a:r>
              <a:rPr lang="en-US" sz="800" b="0" kern="1200" dirty="0">
                <a:solidFill>
                  <a:schemeClr val="tx1"/>
                </a:solidFill>
                <a:effectLst/>
                <a:latin typeface="+mn-lt"/>
                <a:ea typeface="+mn-ea"/>
                <a:cs typeface="+mn-cs"/>
              </a:rPr>
              <a:t> </a:t>
            </a:r>
          </a:p>
          <a:p>
            <a:endParaRPr lang="nl-NL" sz="800" b="1" kern="1200" dirty="0">
              <a:solidFill>
                <a:schemeClr val="tx1"/>
              </a:solidFill>
              <a:effectLst/>
              <a:latin typeface="+mn-lt"/>
              <a:ea typeface="+mn-ea"/>
              <a:cs typeface="+mn-cs"/>
            </a:endParaRPr>
          </a:p>
          <a:p>
            <a:endParaRPr lang="en-GB" sz="800" dirty="0"/>
          </a:p>
        </p:txBody>
      </p:sp>
    </p:spTree>
    <p:extLst>
      <p:ext uri="{BB962C8B-B14F-4D97-AF65-F5344CB8AC3E}">
        <p14:creationId xmlns:p14="http://schemas.microsoft.com/office/powerpoint/2010/main" val="18625343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Module</a:t>
            </a:r>
            <a:r>
              <a:rPr lang="en-US" sz="800" b="0" kern="1200" dirty="0">
                <a:solidFill>
                  <a:schemeClr val="tx1"/>
                </a:solidFill>
                <a:effectLst/>
                <a:latin typeface="+mn-lt"/>
                <a:ea typeface="+mn-ea"/>
                <a:cs typeface="+mn-cs"/>
              </a:rPr>
              <a:t> 6: Task specific response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To </a:t>
            </a:r>
            <a:r>
              <a:rPr lang="en-US" sz="800" b="0" u="sng" kern="1200" dirty="0">
                <a:solidFill>
                  <a:schemeClr val="tx1"/>
                </a:solidFill>
                <a:effectLst/>
                <a:latin typeface="+mn-lt"/>
                <a:ea typeface="+mn-ea"/>
                <a:cs typeface="+mn-cs"/>
              </a:rPr>
              <a:t>differentiate </a:t>
            </a:r>
            <a:r>
              <a:rPr lang="en-US" sz="800" b="0" kern="1200" dirty="0">
                <a:solidFill>
                  <a:schemeClr val="tx1"/>
                </a:solidFill>
                <a:effectLst/>
                <a:latin typeface="+mn-lt"/>
                <a:ea typeface="+mn-ea"/>
                <a:cs typeface="+mn-cs"/>
              </a:rPr>
              <a:t>a possible CBRN incident (from normal incident) and to </a:t>
            </a:r>
            <a:r>
              <a:rPr lang="en-US" sz="800" b="0" u="sng" kern="1200" dirty="0">
                <a:solidFill>
                  <a:schemeClr val="tx1"/>
                </a:solidFill>
                <a:effectLst/>
                <a:latin typeface="+mn-lt"/>
                <a:ea typeface="+mn-ea"/>
                <a:cs typeface="+mn-cs"/>
              </a:rPr>
              <a:t>carry out </a:t>
            </a:r>
            <a:r>
              <a:rPr lang="en-US" sz="800" b="0" kern="1200" dirty="0">
                <a:solidFill>
                  <a:schemeClr val="tx1"/>
                </a:solidFill>
                <a:effectLst/>
                <a:latin typeface="+mn-lt"/>
                <a:ea typeface="+mn-ea"/>
                <a:cs typeface="+mn-cs"/>
              </a:rPr>
              <a:t>appropriate procedures &amp; protocols</a:t>
            </a:r>
          </a:p>
          <a:p>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6.1: </a:t>
            </a:r>
            <a:r>
              <a:rPr lang="en-US" sz="800" b="0" i="0" u="none" strike="noStrike" kern="1200" dirty="0">
                <a:solidFill>
                  <a:schemeClr val="tx1"/>
                </a:solidFill>
                <a:effectLst/>
                <a:latin typeface="+mn-lt"/>
                <a:ea typeface="+mn-ea"/>
                <a:cs typeface="+mn-cs"/>
              </a:rPr>
              <a:t>How to recognize possible CBRN release and initiate alarm protocol [COUNTRY BASED]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learning objective</a:t>
            </a:r>
            <a:endParaRPr lang="en-US" sz="800" dirty="0"/>
          </a:p>
          <a:p>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 Trainees know what part of the curriculum is presented.</a:t>
            </a:r>
          </a:p>
          <a:p>
            <a:r>
              <a:rPr lang="en-US" sz="800" b="1" kern="1200" dirty="0">
                <a:solidFill>
                  <a:schemeClr val="tx1"/>
                </a:solidFill>
                <a:effectLst/>
                <a:latin typeface="+mn-lt"/>
                <a:ea typeface="+mn-ea"/>
                <a:cs typeface="+mn-cs"/>
              </a:rPr>
              <a:t>Instructions for the trainer:</a:t>
            </a:r>
            <a:r>
              <a:rPr lang="en-US" sz="800" kern="1200" dirty="0">
                <a:solidFill>
                  <a:schemeClr val="tx1"/>
                </a:solidFill>
                <a:effectLst/>
                <a:latin typeface="+mn-lt"/>
                <a:ea typeface="+mn-ea"/>
                <a:cs typeface="+mn-cs"/>
              </a:rPr>
              <a:t> </a:t>
            </a:r>
          </a:p>
          <a:p>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  </a:t>
            </a:r>
          </a:p>
          <a:p>
            <a:r>
              <a:rPr lang="en-US" sz="800" b="1" kern="1200" dirty="0">
                <a:solidFill>
                  <a:schemeClr val="tx1"/>
                </a:solidFill>
                <a:effectLst/>
                <a:latin typeface="+mn-lt"/>
                <a:ea typeface="+mn-ea"/>
                <a:cs typeface="+mn-cs"/>
              </a:rPr>
              <a:t>Depicted illustration:</a:t>
            </a:r>
            <a:endParaRPr lang="en-US" sz="800" b="0" kern="1200" dirty="0">
              <a:solidFill>
                <a:schemeClr val="tx1"/>
              </a:solidFill>
              <a:effectLst/>
              <a:latin typeface="+mn-lt"/>
              <a:ea typeface="+mn-ea"/>
              <a:cs typeface="+mn-cs"/>
            </a:endParaRP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a:t>
            </a:r>
            <a:endParaRPr lang="en-US"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Text source &amp; IP:</a:t>
            </a:r>
            <a:endParaRPr lang="en-GB" sz="800" dirty="0"/>
          </a:p>
        </p:txBody>
      </p:sp>
    </p:spTree>
    <p:extLst>
      <p:ext uri="{BB962C8B-B14F-4D97-AF65-F5344CB8AC3E}">
        <p14:creationId xmlns:p14="http://schemas.microsoft.com/office/powerpoint/2010/main" val="10155232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Module</a:t>
            </a:r>
            <a:r>
              <a:rPr lang="en-US" sz="800" b="0" kern="1200" dirty="0">
                <a:solidFill>
                  <a:schemeClr val="tx1"/>
                </a:solidFill>
                <a:effectLst/>
                <a:latin typeface="+mn-lt"/>
                <a:ea typeface="+mn-ea"/>
                <a:cs typeface="+mn-cs"/>
              </a:rPr>
              <a:t> 6: Task specific response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To </a:t>
            </a:r>
            <a:r>
              <a:rPr lang="en-US" sz="800" b="0" u="sng" kern="1200" dirty="0">
                <a:solidFill>
                  <a:schemeClr val="tx1"/>
                </a:solidFill>
                <a:effectLst/>
                <a:latin typeface="+mn-lt"/>
                <a:ea typeface="+mn-ea"/>
                <a:cs typeface="+mn-cs"/>
              </a:rPr>
              <a:t>differentiate </a:t>
            </a:r>
            <a:r>
              <a:rPr lang="en-US" sz="800" b="0" kern="1200" dirty="0">
                <a:solidFill>
                  <a:schemeClr val="tx1"/>
                </a:solidFill>
                <a:effectLst/>
                <a:latin typeface="+mn-lt"/>
                <a:ea typeface="+mn-ea"/>
                <a:cs typeface="+mn-cs"/>
              </a:rPr>
              <a:t>a possible CBRN incident (from normal incident) and to </a:t>
            </a:r>
            <a:r>
              <a:rPr lang="en-US" sz="800" b="0" u="sng" kern="1200" dirty="0">
                <a:solidFill>
                  <a:schemeClr val="tx1"/>
                </a:solidFill>
                <a:effectLst/>
                <a:latin typeface="+mn-lt"/>
                <a:ea typeface="+mn-ea"/>
                <a:cs typeface="+mn-cs"/>
              </a:rPr>
              <a:t>carry out </a:t>
            </a:r>
            <a:r>
              <a:rPr lang="en-US" sz="800" b="0" kern="1200" dirty="0">
                <a:solidFill>
                  <a:schemeClr val="tx1"/>
                </a:solidFill>
                <a:effectLst/>
                <a:latin typeface="+mn-lt"/>
                <a:ea typeface="+mn-ea"/>
                <a:cs typeface="+mn-cs"/>
              </a:rPr>
              <a:t>appropriate procedures &amp; protocols</a:t>
            </a:r>
          </a:p>
          <a:p>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6.1: </a:t>
            </a:r>
            <a:r>
              <a:rPr lang="en-US" sz="800" b="0" i="0" u="none" strike="noStrike" kern="1200" dirty="0">
                <a:solidFill>
                  <a:schemeClr val="tx1"/>
                </a:solidFill>
                <a:effectLst/>
                <a:latin typeface="+mn-lt"/>
                <a:ea typeface="+mn-ea"/>
                <a:cs typeface="+mn-cs"/>
              </a:rPr>
              <a:t>How to recognize possible CBRN release and initiate alarm protocol [COUNTRY BASED]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a:t>
            </a:r>
            <a:endParaRPr lang="en-US" sz="800" b="0" kern="1200" dirty="0">
              <a:solidFill>
                <a:srgbClr val="FF0000"/>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 Trainees know the key issues of the module	</a:t>
            </a:r>
          </a:p>
          <a:p>
            <a:r>
              <a:rPr lang="en-US" sz="800" b="1" kern="1200" dirty="0">
                <a:solidFill>
                  <a:schemeClr val="tx1"/>
                </a:solidFill>
                <a:effectLst/>
                <a:latin typeface="+mn-lt"/>
                <a:ea typeface="+mn-ea"/>
                <a:cs typeface="+mn-cs"/>
              </a:rPr>
              <a:t>Instructions for the trainer:</a:t>
            </a:r>
            <a:r>
              <a:rPr lang="en-US" sz="800" kern="1200" dirty="0">
                <a:solidFill>
                  <a:schemeClr val="tx1"/>
                </a:solidFill>
                <a:effectLst/>
                <a:latin typeface="+mn-lt"/>
                <a:ea typeface="+mn-ea"/>
                <a:cs typeface="+mn-cs"/>
              </a:rPr>
              <a:t> </a:t>
            </a:r>
          </a:p>
          <a:p>
            <a:pPr marL="0" indent="0">
              <a:buFont typeface="Arial" panose="020B0604020202020204" pitchFamily="34" charset="0"/>
              <a:buNone/>
            </a:pPr>
            <a:r>
              <a:rPr lang="en-US" sz="800" kern="1200" dirty="0">
                <a:solidFill>
                  <a:schemeClr val="tx1"/>
                </a:solidFill>
                <a:effectLst/>
                <a:latin typeface="+mn-lt"/>
                <a:ea typeface="+mn-ea"/>
                <a:cs typeface="+mn-cs"/>
              </a:rPr>
              <a:t>Explain that the key issues of this module that will be addressed are:</a:t>
            </a:r>
          </a:p>
          <a:p>
            <a:pPr marL="0" indent="0">
              <a:buFont typeface="Arial" panose="020B0604020202020204" pitchFamily="34" charset="0"/>
              <a:buNone/>
            </a:pPr>
            <a:r>
              <a:rPr lang="en-US" sz="800" kern="1200" dirty="0">
                <a:solidFill>
                  <a:schemeClr val="tx1"/>
                </a:solidFill>
                <a:effectLst/>
                <a:latin typeface="+mn-lt"/>
                <a:ea typeface="+mn-ea"/>
                <a:cs typeface="+mn-cs"/>
              </a:rPr>
              <a:t>- hearing/recognizing the clues that might give away that a CBRN-incident is happening</a:t>
            </a:r>
          </a:p>
          <a:p>
            <a:pPr marL="0" indent="0">
              <a:buFont typeface="Arial" panose="020B0604020202020204" pitchFamily="34" charset="0"/>
              <a:buNone/>
            </a:pPr>
            <a:r>
              <a:rPr lang="en-US" sz="800" kern="1200" dirty="0">
                <a:solidFill>
                  <a:schemeClr val="tx1"/>
                </a:solidFill>
                <a:effectLst/>
                <a:latin typeface="+mn-lt"/>
                <a:ea typeface="+mn-ea"/>
                <a:cs typeface="+mn-cs"/>
              </a:rPr>
              <a:t>- addressing (of course) the trade off between a swift mono disciplinary approach ("fire" means fire brigade, "crime" means police etc. ) and a broad multiple disciplinary and time-consuming interrogation to assess or rule out a CBRN incident</a:t>
            </a:r>
          </a:p>
          <a:p>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  </a:t>
            </a:r>
          </a:p>
          <a:p>
            <a:r>
              <a:rPr lang="en-US" sz="800" b="1" kern="1200" dirty="0">
                <a:solidFill>
                  <a:schemeClr val="tx1"/>
                </a:solidFill>
                <a:effectLst/>
                <a:latin typeface="+mn-lt"/>
                <a:ea typeface="+mn-ea"/>
                <a:cs typeface="+mn-cs"/>
              </a:rPr>
              <a:t>Depicted illustration:</a:t>
            </a:r>
            <a:endParaRPr lang="en-US" sz="800" b="0" kern="1200" dirty="0">
              <a:solidFill>
                <a:schemeClr val="tx1"/>
              </a:solidFill>
              <a:effectLst/>
              <a:latin typeface="+mn-lt"/>
              <a:ea typeface="+mn-ea"/>
              <a:cs typeface="+mn-cs"/>
            </a:endParaRP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a:t>
            </a:r>
            <a:endParaRPr lang="en-US"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Text source &amp; IP:</a:t>
            </a:r>
            <a:endParaRPr lang="en-US" sz="800" b="0" kern="1200" dirty="0">
              <a:solidFill>
                <a:schemeClr val="tx1"/>
              </a:solidFill>
              <a:effectLst/>
              <a:latin typeface="+mn-lt"/>
              <a:ea typeface="+mn-ea"/>
              <a:cs typeface="+mn-cs"/>
            </a:endParaRPr>
          </a:p>
          <a:p>
            <a:endParaRPr lang="en-GB" sz="800" dirty="0"/>
          </a:p>
        </p:txBody>
      </p:sp>
    </p:spTree>
    <p:extLst>
      <p:ext uri="{BB962C8B-B14F-4D97-AF65-F5344CB8AC3E}">
        <p14:creationId xmlns:p14="http://schemas.microsoft.com/office/powerpoint/2010/main" val="36025964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Module</a:t>
            </a:r>
            <a:r>
              <a:rPr lang="en-US" sz="800" b="0" kern="1200" dirty="0">
                <a:solidFill>
                  <a:schemeClr val="tx1"/>
                </a:solidFill>
                <a:effectLst/>
                <a:latin typeface="+mn-lt"/>
                <a:ea typeface="+mn-ea"/>
                <a:cs typeface="+mn-cs"/>
              </a:rPr>
              <a:t> 6: Task specific response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To </a:t>
            </a:r>
            <a:r>
              <a:rPr lang="en-US" sz="800" b="0" u="sng" kern="1200" dirty="0">
                <a:solidFill>
                  <a:schemeClr val="tx1"/>
                </a:solidFill>
                <a:effectLst/>
                <a:latin typeface="+mn-lt"/>
                <a:ea typeface="+mn-ea"/>
                <a:cs typeface="+mn-cs"/>
              </a:rPr>
              <a:t>differentiate </a:t>
            </a:r>
            <a:r>
              <a:rPr lang="en-US" sz="800" b="0" kern="1200" dirty="0">
                <a:solidFill>
                  <a:schemeClr val="tx1"/>
                </a:solidFill>
                <a:effectLst/>
                <a:latin typeface="+mn-lt"/>
                <a:ea typeface="+mn-ea"/>
                <a:cs typeface="+mn-cs"/>
              </a:rPr>
              <a:t>a possible CBRN incident (from normal incident) and to </a:t>
            </a:r>
            <a:r>
              <a:rPr lang="en-US" sz="800" b="0" u="sng" kern="1200" dirty="0">
                <a:solidFill>
                  <a:schemeClr val="tx1"/>
                </a:solidFill>
                <a:effectLst/>
                <a:latin typeface="+mn-lt"/>
                <a:ea typeface="+mn-ea"/>
                <a:cs typeface="+mn-cs"/>
              </a:rPr>
              <a:t>carry out </a:t>
            </a:r>
            <a:r>
              <a:rPr lang="en-US" sz="800" b="0" kern="1200" dirty="0">
                <a:solidFill>
                  <a:schemeClr val="tx1"/>
                </a:solidFill>
                <a:effectLst/>
                <a:latin typeface="+mn-lt"/>
                <a:ea typeface="+mn-ea"/>
                <a:cs typeface="+mn-cs"/>
              </a:rPr>
              <a:t>appropriate procedures &amp; protocols</a:t>
            </a:r>
          </a:p>
          <a:p>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6.1: </a:t>
            </a:r>
            <a:r>
              <a:rPr lang="en-US" sz="800" b="0" i="0" u="none" strike="noStrike" kern="1200" dirty="0">
                <a:solidFill>
                  <a:schemeClr val="tx1"/>
                </a:solidFill>
                <a:effectLst/>
                <a:latin typeface="+mn-lt"/>
                <a:ea typeface="+mn-ea"/>
                <a:cs typeface="+mn-cs"/>
              </a:rPr>
              <a:t>How to recognize possible CBRN release and initiate alarm protocol [COUNTRY BASED]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First steps</a:t>
            </a:r>
            <a:endParaRPr lang="en-US" sz="800" b="0" kern="1200" dirty="0">
              <a:solidFill>
                <a:srgbClr val="FF0000"/>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 Trainees know the context and setting that is addressed in topic 6.1</a:t>
            </a:r>
          </a:p>
          <a:p>
            <a:r>
              <a:rPr lang="en-US" sz="800" b="1" kern="1200" dirty="0">
                <a:solidFill>
                  <a:schemeClr val="tx1"/>
                </a:solidFill>
                <a:effectLst/>
                <a:latin typeface="+mn-lt"/>
                <a:ea typeface="+mn-ea"/>
                <a:cs typeface="+mn-cs"/>
              </a:rPr>
              <a:t>Instructions for the trainer:</a:t>
            </a:r>
            <a:r>
              <a:rPr lang="en-US" sz="800" kern="1200" dirty="0">
                <a:solidFill>
                  <a:schemeClr val="tx1"/>
                </a:solidFill>
                <a:effectLst/>
                <a:latin typeface="+mn-lt"/>
                <a:ea typeface="+mn-ea"/>
                <a:cs typeface="+mn-cs"/>
              </a:rPr>
              <a:t>  </a:t>
            </a:r>
          </a:p>
          <a:p>
            <a:r>
              <a:rPr lang="en-US" sz="800" kern="1200" dirty="0">
                <a:solidFill>
                  <a:schemeClr val="tx1"/>
                </a:solidFill>
                <a:effectLst/>
                <a:latin typeface="+mn-lt"/>
                <a:ea typeface="+mn-ea"/>
                <a:cs typeface="+mn-cs"/>
              </a:rPr>
              <a:t>Recall (as probably known by all the trainees) that: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800" kern="1200" dirty="0">
                <a:solidFill>
                  <a:schemeClr val="tx1"/>
                </a:solidFill>
                <a:effectLst/>
                <a:latin typeface="+mn-lt"/>
                <a:ea typeface="+mn-ea"/>
                <a:cs typeface="+mn-cs"/>
              </a:rPr>
              <a:t>A person, the client, can call '112' in all EU-countries and many more countries outside the EU to request for help. Calling is free of charge, and language and interpreter options are available  (step 1)</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800" kern="1200" dirty="0">
                <a:solidFill>
                  <a:schemeClr val="tx1"/>
                </a:solidFill>
                <a:effectLst/>
                <a:latin typeface="+mn-lt"/>
                <a:ea typeface="+mn-ea"/>
                <a:cs typeface="+mn-cs"/>
              </a:rPr>
              <a:t>What happens next, step 2 and 3, differs from country to country, and even from region to region within one country</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800" kern="1200" dirty="0">
                <a:solidFill>
                  <a:schemeClr val="tx1"/>
                </a:solidFill>
                <a:effectLst/>
                <a:latin typeface="+mn-lt"/>
                <a:ea typeface="+mn-ea"/>
                <a:cs typeface="+mn-cs"/>
              </a:rPr>
              <a:t>- a first dispatch officer may answer, and the client is asked whether ambulance, police or fire brigade is requested,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800" kern="1200" dirty="0">
                <a:solidFill>
                  <a:schemeClr val="tx1"/>
                </a:solidFill>
                <a:effectLst/>
                <a:latin typeface="+mn-lt"/>
                <a:ea typeface="+mn-ea"/>
                <a:cs typeface="+mn-cs"/>
              </a:rPr>
              <a:t>   or a dial menu is presented to choose from ambulance, police, or fire brigade help (step 2)</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800" kern="1200" dirty="0">
                <a:solidFill>
                  <a:schemeClr val="tx1"/>
                </a:solidFill>
                <a:effectLst/>
                <a:latin typeface="+mn-lt"/>
                <a:ea typeface="+mn-ea"/>
                <a:cs typeface="+mn-cs"/>
              </a:rPr>
              <a:t>What follows is an interrogation by a dispatch officer who is already linked to either ambulance, police of fire brigade.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800" kern="1200" dirty="0">
                <a:solidFill>
                  <a:schemeClr val="tx1"/>
                </a:solidFill>
                <a:effectLst/>
                <a:latin typeface="+mn-lt"/>
                <a:ea typeface="+mn-ea"/>
                <a:cs typeface="+mn-cs"/>
              </a:rPr>
              <a:t>The main goal is to determine what is needed, the chief complaint (term usually reserved for medical), and rapidly send out the proper response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800" kern="1200" dirty="0">
                <a:solidFill>
                  <a:schemeClr val="tx1"/>
                </a:solidFill>
                <a:effectLst/>
                <a:latin typeface="+mn-lt"/>
                <a:ea typeface="+mn-ea"/>
                <a:cs typeface="+mn-cs"/>
              </a:rPr>
              <a:t>Note for trainer:</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800" kern="1200" dirty="0">
                <a:solidFill>
                  <a:schemeClr val="tx1"/>
                </a:solidFill>
                <a:effectLst/>
                <a:latin typeface="+mn-lt"/>
                <a:ea typeface="+mn-ea"/>
                <a:cs typeface="+mn-cs"/>
              </a:rPr>
              <a:t>The situation sketched on this slide might be a bit too simplistic, or not in line with the way it is organized in the country of the trainees.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800" kern="1200" dirty="0">
                <a:solidFill>
                  <a:schemeClr val="tx1"/>
                </a:solidFill>
                <a:effectLst/>
                <a:latin typeface="+mn-lt"/>
                <a:ea typeface="+mn-ea"/>
                <a:cs typeface="+mn-cs"/>
              </a:rPr>
              <a:t>It could well be that the first dispatch officer handles the call from start to end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800" kern="1200" dirty="0">
                <a:solidFill>
                  <a:schemeClr val="tx1"/>
                </a:solidFill>
                <a:effectLst/>
                <a:latin typeface="+mn-lt"/>
                <a:ea typeface="+mn-ea"/>
                <a:cs typeface="+mn-cs"/>
              </a:rPr>
              <a:t>However, starting this module with a monodisciplinary approach supports the learning goal that a multidisciplinary approach and thinking, right from the start, is crucial when dealing with a CBRN-incident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800" kern="1200" dirty="0">
                <a:solidFill>
                  <a:schemeClr val="tx1"/>
                </a:solidFill>
                <a:effectLst/>
                <a:latin typeface="+mn-lt"/>
                <a:ea typeface="+mn-ea"/>
                <a:cs typeface="+mn-cs"/>
              </a:rPr>
              <a:t>By starting this module with a mono-approach set the trainees to think about the multidisciplinary aspects of CBRN-incidents</a:t>
            </a:r>
          </a:p>
          <a:p>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  </a:t>
            </a:r>
          </a:p>
          <a:p>
            <a:r>
              <a:rPr lang="en-US" sz="800" b="1" kern="1200" dirty="0">
                <a:solidFill>
                  <a:schemeClr val="tx1"/>
                </a:solidFill>
                <a:effectLst/>
                <a:latin typeface="+mn-lt"/>
                <a:ea typeface="+mn-ea"/>
                <a:cs typeface="+mn-cs"/>
              </a:rPr>
              <a:t>Depicted illustration:</a:t>
            </a:r>
            <a:r>
              <a:rPr lang="en-US" sz="800" b="0" kern="1200" dirty="0">
                <a:solidFill>
                  <a:schemeClr val="tx1"/>
                </a:solidFill>
                <a:effectLst/>
                <a:latin typeface="+mn-lt"/>
                <a:ea typeface="+mn-ea"/>
                <a:cs typeface="+mn-cs"/>
              </a:rPr>
              <a:t> Clip Art of </a:t>
            </a:r>
            <a:r>
              <a:rPr lang="en-US" sz="800" kern="1200" dirty="0">
                <a:solidFill>
                  <a:schemeClr val="tx1"/>
                </a:solidFill>
                <a:effectLst/>
                <a:latin typeface="+mn-lt"/>
                <a:ea typeface="+mn-ea"/>
                <a:cs typeface="+mn-cs"/>
              </a:rPr>
              <a:t>a monodisciplinary </a:t>
            </a:r>
            <a:r>
              <a:rPr lang="en-US" sz="800" b="0" kern="1200" dirty="0">
                <a:solidFill>
                  <a:schemeClr val="tx1"/>
                </a:solidFill>
                <a:effectLst/>
                <a:latin typeface="+mn-lt"/>
                <a:ea typeface="+mn-ea"/>
                <a:cs typeface="+mn-cs"/>
              </a:rPr>
              <a:t>information flow from caller to first responder</a:t>
            </a: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 Melody</a:t>
            </a:r>
          </a:p>
          <a:p>
            <a:r>
              <a:rPr lang="en-US" sz="800" b="1" kern="1200" dirty="0">
                <a:solidFill>
                  <a:schemeClr val="tx1"/>
                </a:solidFill>
                <a:effectLst/>
                <a:latin typeface="+mn-lt"/>
                <a:ea typeface="+mn-ea"/>
                <a:cs typeface="+mn-cs"/>
              </a:rPr>
              <a:t>Text source &amp; IP: </a:t>
            </a:r>
            <a:endParaRPr lang="en-US" sz="800" b="0" kern="1200" dirty="0">
              <a:solidFill>
                <a:schemeClr val="tx1"/>
              </a:solidFill>
              <a:effectLst/>
              <a:latin typeface="+mn-lt"/>
              <a:ea typeface="+mn-ea"/>
              <a:cs typeface="+mn-cs"/>
            </a:endParaRPr>
          </a:p>
          <a:p>
            <a:endParaRPr lang="en-GB" sz="800" dirty="0"/>
          </a:p>
        </p:txBody>
      </p:sp>
    </p:spTree>
    <p:extLst>
      <p:ext uri="{BB962C8B-B14F-4D97-AF65-F5344CB8AC3E}">
        <p14:creationId xmlns:p14="http://schemas.microsoft.com/office/powerpoint/2010/main" val="19609143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Module</a:t>
            </a:r>
            <a:r>
              <a:rPr lang="en-US" sz="800" b="0" kern="1200" dirty="0">
                <a:solidFill>
                  <a:schemeClr val="tx1"/>
                </a:solidFill>
                <a:effectLst/>
                <a:latin typeface="+mn-lt"/>
                <a:ea typeface="+mn-ea"/>
                <a:cs typeface="+mn-cs"/>
              </a:rPr>
              <a:t> 6: Task specific response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To </a:t>
            </a:r>
            <a:r>
              <a:rPr lang="en-US" sz="800" b="0" u="sng" kern="1200" dirty="0">
                <a:solidFill>
                  <a:schemeClr val="tx1"/>
                </a:solidFill>
                <a:effectLst/>
                <a:latin typeface="+mn-lt"/>
                <a:ea typeface="+mn-ea"/>
                <a:cs typeface="+mn-cs"/>
              </a:rPr>
              <a:t>differentiate </a:t>
            </a:r>
            <a:r>
              <a:rPr lang="en-US" sz="800" b="0" kern="1200" dirty="0">
                <a:solidFill>
                  <a:schemeClr val="tx1"/>
                </a:solidFill>
                <a:effectLst/>
                <a:latin typeface="+mn-lt"/>
                <a:ea typeface="+mn-ea"/>
                <a:cs typeface="+mn-cs"/>
              </a:rPr>
              <a:t>a possible CBRN incident (from normal incident) and to </a:t>
            </a:r>
            <a:r>
              <a:rPr lang="en-US" sz="800" b="0" u="sng" kern="1200" dirty="0">
                <a:solidFill>
                  <a:schemeClr val="tx1"/>
                </a:solidFill>
                <a:effectLst/>
                <a:latin typeface="+mn-lt"/>
                <a:ea typeface="+mn-ea"/>
                <a:cs typeface="+mn-cs"/>
              </a:rPr>
              <a:t>carry out </a:t>
            </a:r>
            <a:r>
              <a:rPr lang="en-US" sz="800" b="0" kern="1200" dirty="0">
                <a:solidFill>
                  <a:schemeClr val="tx1"/>
                </a:solidFill>
                <a:effectLst/>
                <a:latin typeface="+mn-lt"/>
                <a:ea typeface="+mn-ea"/>
                <a:cs typeface="+mn-cs"/>
              </a:rPr>
              <a:t>appropriate procedures &amp; protocols</a:t>
            </a:r>
          </a:p>
          <a:p>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6.1: </a:t>
            </a:r>
            <a:r>
              <a:rPr lang="en-US" sz="800" b="0" i="0" u="none" strike="noStrike" kern="1200" dirty="0">
                <a:solidFill>
                  <a:schemeClr val="tx1"/>
                </a:solidFill>
                <a:effectLst/>
                <a:latin typeface="+mn-lt"/>
                <a:ea typeface="+mn-ea"/>
                <a:cs typeface="+mn-cs"/>
              </a:rPr>
              <a:t>How to recognize possible CBRN release and initiate alarm protocol [COUNTRY BASED]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Dispatch centers and dispatch officers</a:t>
            </a:r>
            <a:endParaRPr lang="en-US" sz="800" b="0" kern="1200" dirty="0">
              <a:solidFill>
                <a:srgbClr val="FF0000"/>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 Trainees learn the general setting of the work environment of their colleagues </a:t>
            </a:r>
          </a:p>
          <a:p>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Instructions for the trainer:</a:t>
            </a:r>
            <a:r>
              <a:rPr lang="en-US" sz="8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mn-lt"/>
                <a:ea typeface="+mn-ea"/>
                <a:cs typeface="+mn-cs"/>
              </a:rPr>
              <a:t>Briefly discuss the items on the slide as they are probably known by the trainees,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mn-lt"/>
                <a:ea typeface="+mn-ea"/>
                <a:cs typeface="+mn-cs"/>
              </a:rPr>
              <a:t>Some items might not be the case in a specific country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dirty="0"/>
              <a:t>Dispatch centers are usually not nationally organized, but regionally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mn-lt"/>
                <a:ea typeface="+mn-ea"/>
                <a:cs typeface="+mn-cs"/>
              </a:rPr>
              <a:t>often commercial partners are involved (Ambulance, dispatch personnel)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mn-lt"/>
                <a:ea typeface="+mn-ea"/>
                <a:cs typeface="+mn-cs"/>
              </a:rPr>
              <a:t>some dispatch centers use dispatch systems, especially the medical dispatchers (</a:t>
            </a:r>
            <a:r>
              <a:rPr lang="en-US" sz="800" kern="1200" dirty="0" err="1">
                <a:solidFill>
                  <a:schemeClr val="tx1"/>
                </a:solidFill>
                <a:effectLst/>
                <a:latin typeface="+mn-lt"/>
                <a:ea typeface="+mn-ea"/>
                <a:cs typeface="+mn-cs"/>
              </a:rPr>
              <a:t>ProQA</a:t>
            </a:r>
            <a:r>
              <a:rPr lang="en-US" sz="800" kern="1200" dirty="0">
                <a:solidFill>
                  <a:schemeClr val="tx1"/>
                </a:solidFill>
                <a:effectLst/>
                <a:latin typeface="+mn-lt"/>
                <a:ea typeface="+mn-ea"/>
                <a:cs typeface="+mn-cs"/>
              </a:rPr>
              <a:t>,  </a:t>
            </a:r>
            <a:r>
              <a:rPr lang="en-US" sz="800" kern="1200" dirty="0" err="1">
                <a:solidFill>
                  <a:schemeClr val="tx1"/>
                </a:solidFill>
                <a:effectLst/>
                <a:latin typeface="+mn-lt"/>
                <a:ea typeface="+mn-ea"/>
                <a:cs typeface="+mn-cs"/>
              </a:rPr>
              <a:t>etc</a:t>
            </a:r>
            <a:r>
              <a:rPr lang="en-US" sz="800" kern="1200" dirty="0">
                <a:solidFill>
                  <a:schemeClr val="tx1"/>
                </a:solidFill>
                <a:effectLst/>
                <a:latin typeface="+mn-lt"/>
                <a:ea typeface="+mn-ea"/>
                <a:cs typeface="+mn-cs"/>
              </a:rPr>
              <a:t>), or have a free format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mn-lt"/>
                <a:ea typeface="+mn-ea"/>
                <a:cs typeface="+mn-cs"/>
              </a:rPr>
              <a:t>default questions relate to the regional setting, </a:t>
            </a:r>
            <a:r>
              <a:rPr lang="en-US" sz="800" dirty="0"/>
              <a:t>meaning from where the call is made determines how the call is handled</a:t>
            </a:r>
          </a:p>
          <a:p>
            <a:pPr marL="0" indent="0">
              <a:buFont typeface="Arial" panose="020B0604020202020204" pitchFamily="34" charset="0"/>
              <a:buNone/>
            </a:pPr>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  </a:t>
            </a:r>
          </a:p>
          <a:p>
            <a:r>
              <a:rPr lang="en-US" sz="800" b="1" kern="1200" dirty="0">
                <a:solidFill>
                  <a:schemeClr val="tx1"/>
                </a:solidFill>
                <a:effectLst/>
                <a:latin typeface="+mn-lt"/>
                <a:ea typeface="+mn-ea"/>
                <a:cs typeface="+mn-cs"/>
              </a:rPr>
              <a:t>Depicted illustration:</a:t>
            </a:r>
            <a:endParaRPr lang="en-US" sz="800" b="0" kern="1200" dirty="0">
              <a:solidFill>
                <a:schemeClr val="tx1"/>
              </a:solidFill>
              <a:effectLst/>
              <a:latin typeface="+mn-lt"/>
              <a:ea typeface="+mn-ea"/>
              <a:cs typeface="+mn-cs"/>
            </a:endParaRP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a:t>
            </a:r>
            <a:endParaRPr lang="en-US"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Text source &amp; IP:</a:t>
            </a:r>
            <a:endParaRPr lang="en-US" sz="800" b="0" kern="1200" dirty="0">
              <a:solidFill>
                <a:schemeClr val="tx1"/>
              </a:solidFill>
              <a:effectLst/>
              <a:latin typeface="+mn-lt"/>
              <a:ea typeface="+mn-ea"/>
              <a:cs typeface="+mn-cs"/>
            </a:endParaRPr>
          </a:p>
          <a:p>
            <a:endParaRPr lang="en-GB" sz="800" dirty="0"/>
          </a:p>
        </p:txBody>
      </p:sp>
    </p:spTree>
    <p:extLst>
      <p:ext uri="{BB962C8B-B14F-4D97-AF65-F5344CB8AC3E}">
        <p14:creationId xmlns:p14="http://schemas.microsoft.com/office/powerpoint/2010/main" val="37336171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Module</a:t>
            </a:r>
            <a:r>
              <a:rPr lang="en-US" sz="800" b="0" kern="1200" dirty="0">
                <a:solidFill>
                  <a:schemeClr val="tx1"/>
                </a:solidFill>
                <a:effectLst/>
                <a:latin typeface="+mn-lt"/>
                <a:ea typeface="+mn-ea"/>
                <a:cs typeface="+mn-cs"/>
              </a:rPr>
              <a:t> 6: Task specific response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To </a:t>
            </a:r>
            <a:r>
              <a:rPr lang="en-US" sz="800" b="0" u="sng" kern="1200" dirty="0">
                <a:solidFill>
                  <a:schemeClr val="tx1"/>
                </a:solidFill>
                <a:effectLst/>
                <a:latin typeface="+mn-lt"/>
                <a:ea typeface="+mn-ea"/>
                <a:cs typeface="+mn-cs"/>
              </a:rPr>
              <a:t>differentiate </a:t>
            </a:r>
            <a:r>
              <a:rPr lang="en-US" sz="800" b="0" kern="1200" dirty="0">
                <a:solidFill>
                  <a:schemeClr val="tx1"/>
                </a:solidFill>
                <a:effectLst/>
                <a:latin typeface="+mn-lt"/>
                <a:ea typeface="+mn-ea"/>
                <a:cs typeface="+mn-cs"/>
              </a:rPr>
              <a:t>a possible CBRN incident (from normal incident) and to </a:t>
            </a:r>
            <a:r>
              <a:rPr lang="en-US" sz="800" b="0" u="sng" kern="1200" dirty="0">
                <a:solidFill>
                  <a:schemeClr val="tx1"/>
                </a:solidFill>
                <a:effectLst/>
                <a:latin typeface="+mn-lt"/>
                <a:ea typeface="+mn-ea"/>
                <a:cs typeface="+mn-cs"/>
              </a:rPr>
              <a:t>carry out </a:t>
            </a:r>
            <a:r>
              <a:rPr lang="en-US" sz="800" b="0" kern="1200" dirty="0">
                <a:solidFill>
                  <a:schemeClr val="tx1"/>
                </a:solidFill>
                <a:effectLst/>
                <a:latin typeface="+mn-lt"/>
                <a:ea typeface="+mn-ea"/>
                <a:cs typeface="+mn-cs"/>
              </a:rPr>
              <a:t>appropriate procedures &amp; protocols</a:t>
            </a:r>
          </a:p>
          <a:p>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6.1: </a:t>
            </a:r>
            <a:r>
              <a:rPr lang="en-US" sz="800" b="0" i="0" u="none" strike="noStrike" kern="1200" dirty="0">
                <a:solidFill>
                  <a:schemeClr val="tx1"/>
                </a:solidFill>
                <a:effectLst/>
                <a:latin typeface="+mn-lt"/>
                <a:ea typeface="+mn-ea"/>
                <a:cs typeface="+mn-cs"/>
              </a:rPr>
              <a:t>How to recognize possible CBRN release and initiate alarm protocol [COUNTRY BASED]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First steps</a:t>
            </a:r>
            <a:endParaRPr lang="en-US" sz="800" b="0" kern="1200" dirty="0">
              <a:solidFill>
                <a:srgbClr val="FF0000"/>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 Trainees learn CBRN events require a multi-approach from the start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Instructions for the trainer:</a:t>
            </a:r>
            <a:r>
              <a:rPr lang="en-US" sz="8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mn-lt"/>
                <a:ea typeface="+mn-ea"/>
                <a:cs typeface="+mn-cs"/>
              </a:rPr>
              <a:t>Explain or discuss with the trainees the following: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800" kern="1200" dirty="0">
                <a:solidFill>
                  <a:schemeClr val="tx1"/>
                </a:solidFill>
                <a:effectLst/>
                <a:latin typeface="+mn-lt"/>
                <a:ea typeface="+mn-ea"/>
                <a:cs typeface="+mn-cs"/>
              </a:rPr>
              <a:t>With the definition of CBRN in mind (intentional and accidental release of a CBRN agent)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800" kern="1200" dirty="0">
                <a:solidFill>
                  <a:schemeClr val="tx1"/>
                </a:solidFill>
                <a:effectLst/>
                <a:latin typeface="+mn-lt"/>
                <a:ea typeface="+mn-ea"/>
                <a:cs typeface="+mn-cs"/>
              </a:rPr>
              <a:t>explain that: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800" kern="1200" dirty="0">
                <a:solidFill>
                  <a:schemeClr val="tx1"/>
                </a:solidFill>
                <a:effectLst/>
                <a:latin typeface="+mn-lt"/>
                <a:ea typeface="+mn-ea"/>
                <a:cs typeface="+mn-cs"/>
              </a:rPr>
              <a:t>The chance a CBRN-events happens is small, but they do happen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800" kern="1200" dirty="0">
                <a:solidFill>
                  <a:schemeClr val="tx1"/>
                </a:solidFill>
                <a:effectLst/>
                <a:latin typeface="+mn-lt"/>
                <a:ea typeface="+mn-ea"/>
                <a:cs typeface="+mn-cs"/>
              </a:rPr>
              <a:t>From the CBRN-perspective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800" kern="1200" dirty="0">
                <a:solidFill>
                  <a:schemeClr val="tx1"/>
                </a:solidFill>
                <a:effectLst/>
                <a:latin typeface="+mn-lt"/>
                <a:ea typeface="+mn-ea"/>
                <a:cs typeface="+mn-cs"/>
              </a:rPr>
              <a:t>- a multi 'column' response is required (almost by definition).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800" kern="1200" dirty="0">
                <a:solidFill>
                  <a:schemeClr val="tx1"/>
                </a:solidFill>
                <a:effectLst/>
                <a:latin typeface="+mn-lt"/>
                <a:ea typeface="+mn-ea"/>
                <a:cs typeface="+mn-cs"/>
              </a:rPr>
              <a:t>- the response benefits from a multi-column approach right form the start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800" kern="1200" dirty="0">
                <a:solidFill>
                  <a:schemeClr val="tx1"/>
                </a:solidFill>
                <a:effectLst/>
                <a:latin typeface="+mn-lt"/>
                <a:ea typeface="+mn-ea"/>
                <a:cs typeface="+mn-cs"/>
              </a:rPr>
              <a:t>- risks are reduced when sent out first responders are made aware of a possible CBRN-component at the incident scene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800" kern="1200" dirty="0">
                <a:solidFill>
                  <a:schemeClr val="tx1"/>
                </a:solidFill>
                <a:effectLst/>
                <a:latin typeface="+mn-lt"/>
                <a:ea typeface="+mn-ea"/>
                <a:cs typeface="+mn-cs"/>
              </a:rPr>
              <a:t>There is a trade off</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800" kern="1200" dirty="0">
                <a:solidFill>
                  <a:schemeClr val="tx1"/>
                </a:solidFill>
                <a:effectLst/>
                <a:latin typeface="+mn-lt"/>
                <a:ea typeface="+mn-ea"/>
                <a:cs typeface="+mn-cs"/>
              </a:rPr>
              <a:t>- an elaborate query to assess a possible CBRN event conflicts with a rapid dispatch</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800" kern="1200" dirty="0">
                <a:solidFill>
                  <a:schemeClr val="tx1"/>
                </a:solidFill>
                <a:effectLst/>
                <a:latin typeface="+mn-lt"/>
                <a:ea typeface="+mn-ea"/>
                <a:cs typeface="+mn-cs"/>
              </a:rPr>
              <a:t>- a rapid response requires a focused interrogation protocol</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800" kern="1200" dirty="0">
                <a:solidFill>
                  <a:schemeClr val="tx1"/>
                </a:solidFill>
                <a:effectLst/>
                <a:latin typeface="+mn-lt"/>
                <a:ea typeface="+mn-ea"/>
                <a:cs typeface="+mn-cs"/>
              </a:rPr>
              <a:t>- but a mono disciplinary approach can have the side effect of ignoring information that could lead to the recognition that a CBRN-incident is happening.</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800" kern="1200" dirty="0">
                <a:solidFill>
                  <a:schemeClr val="tx1"/>
                </a:solidFill>
                <a:effectLst/>
                <a:latin typeface="+mn-lt"/>
                <a:ea typeface="+mn-ea"/>
                <a:cs typeface="+mn-cs"/>
              </a:rPr>
              <a:t>Explain that this module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800" kern="1200" dirty="0">
                <a:solidFill>
                  <a:schemeClr val="tx1"/>
                </a:solidFill>
                <a:effectLst/>
                <a:latin typeface="+mn-lt"/>
                <a:ea typeface="+mn-ea"/>
                <a:cs typeface="+mn-cs"/>
              </a:rPr>
              <a:t>- intends to contribute to recognizing potential CBRN-events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800" kern="1200" dirty="0">
                <a:solidFill>
                  <a:schemeClr val="tx1"/>
                </a:solidFill>
                <a:effectLst/>
                <a:latin typeface="+mn-lt"/>
                <a:ea typeface="+mn-ea"/>
                <a:cs typeface="+mn-cs"/>
              </a:rPr>
              <a:t>- how to further assess the situation when a CBRN-incident emerges as a possible scenario during the interrogation.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800" kern="1200" dirty="0">
                <a:solidFill>
                  <a:schemeClr val="tx1"/>
                </a:solidFill>
                <a:effectLst/>
                <a:latin typeface="+mn-lt"/>
                <a:ea typeface="+mn-ea"/>
                <a:cs typeface="+mn-cs"/>
              </a:rPr>
              <a:t>- focusses more on the reporter of the incident, the client being able to speak and make observations, than a client in need of emergency medical treatment</a:t>
            </a:r>
          </a:p>
          <a:p>
            <a:endParaRPr lang="en-US" sz="800" b="1" kern="1200" dirty="0">
              <a:solidFill>
                <a:schemeClr val="tx1"/>
              </a:solidFill>
              <a:effectLst/>
              <a:latin typeface="+mn-lt"/>
              <a:ea typeface="+mn-ea"/>
              <a:cs typeface="+mn-cs"/>
            </a:endParaRPr>
          </a:p>
          <a:p>
            <a:r>
              <a:rPr lang="en-US" sz="800" b="0" kern="1200" dirty="0">
                <a:solidFill>
                  <a:schemeClr val="tx1"/>
                </a:solidFill>
                <a:effectLst/>
                <a:latin typeface="+mn-lt"/>
                <a:ea typeface="+mn-ea"/>
                <a:cs typeface="+mn-cs"/>
              </a:rPr>
              <a:t>Note that the second and the third dispatcher can be the same person</a:t>
            </a:r>
          </a:p>
          <a:p>
            <a:endParaRPr lang="en-US" sz="8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 </a:t>
            </a:r>
          </a:p>
          <a:p>
            <a:r>
              <a:rPr lang="en-US" sz="800" b="1" kern="1200" dirty="0">
                <a:solidFill>
                  <a:schemeClr val="tx1"/>
                </a:solidFill>
                <a:effectLst/>
                <a:latin typeface="+mn-lt"/>
                <a:ea typeface="+mn-ea"/>
                <a:cs typeface="+mn-cs"/>
              </a:rPr>
              <a:t>Depicted illustration:</a:t>
            </a:r>
            <a:r>
              <a:rPr lang="en-US" sz="800" b="0" kern="1200" dirty="0">
                <a:solidFill>
                  <a:schemeClr val="tx1"/>
                </a:solidFill>
                <a:effectLst/>
                <a:latin typeface="+mn-lt"/>
                <a:ea typeface="+mn-ea"/>
                <a:cs typeface="+mn-cs"/>
              </a:rPr>
              <a:t> Clip Art of </a:t>
            </a:r>
            <a:r>
              <a:rPr lang="en-US" sz="800" kern="1200" dirty="0">
                <a:solidFill>
                  <a:schemeClr val="tx1"/>
                </a:solidFill>
                <a:effectLst/>
                <a:latin typeface="+mn-lt"/>
                <a:ea typeface="+mn-ea"/>
                <a:cs typeface="+mn-cs"/>
              </a:rPr>
              <a:t>a multiple disciplinary </a:t>
            </a:r>
            <a:r>
              <a:rPr lang="en-US" sz="800" b="0" kern="1200" dirty="0">
                <a:solidFill>
                  <a:schemeClr val="tx1"/>
                </a:solidFill>
                <a:effectLst/>
                <a:latin typeface="+mn-lt"/>
                <a:ea typeface="+mn-ea"/>
                <a:cs typeface="+mn-cs"/>
              </a:rPr>
              <a:t>information flow from caller to first responder</a:t>
            </a:r>
          </a:p>
          <a:p>
            <a:r>
              <a:rPr lang="en-US" sz="800" b="1" i="0" u="none" strike="noStrike" kern="1200" dirty="0">
                <a:solidFill>
                  <a:schemeClr val="tx1"/>
                </a:solidFill>
                <a:effectLst/>
                <a:latin typeface="+mn-lt"/>
                <a:ea typeface="+mn-ea"/>
                <a:cs typeface="+mn-cs"/>
              </a:rPr>
              <a:t>Picture source &amp; IP:</a:t>
            </a:r>
            <a:r>
              <a:rPr lang="en-US" sz="800" b="0" i="0" u="none" strike="noStrike" kern="1200" dirty="0">
                <a:solidFill>
                  <a:schemeClr val="tx1"/>
                </a:solidFill>
                <a:effectLst/>
                <a:latin typeface="+mn-lt"/>
                <a:ea typeface="+mn-ea"/>
                <a:cs typeface="+mn-cs"/>
              </a:rPr>
              <a:t> Melody</a:t>
            </a:r>
            <a:endParaRPr lang="en-US"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Text source &amp; IP:</a:t>
            </a:r>
            <a:endParaRPr lang="en-US" sz="800" b="0" kern="1200" dirty="0">
              <a:solidFill>
                <a:schemeClr val="tx1"/>
              </a:solidFill>
              <a:effectLst/>
              <a:latin typeface="+mn-lt"/>
              <a:ea typeface="+mn-ea"/>
              <a:cs typeface="+mn-cs"/>
            </a:endParaRPr>
          </a:p>
          <a:p>
            <a:endParaRPr lang="en-GB" sz="800" dirty="0"/>
          </a:p>
        </p:txBody>
      </p:sp>
    </p:spTree>
    <p:extLst>
      <p:ext uri="{BB962C8B-B14F-4D97-AF65-F5344CB8AC3E}">
        <p14:creationId xmlns:p14="http://schemas.microsoft.com/office/powerpoint/2010/main" val="22364844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Module</a:t>
            </a:r>
            <a:r>
              <a:rPr lang="en-US" sz="800" b="0" kern="1200" dirty="0">
                <a:solidFill>
                  <a:schemeClr val="tx1"/>
                </a:solidFill>
                <a:effectLst/>
                <a:latin typeface="+mn-lt"/>
                <a:ea typeface="+mn-ea"/>
                <a:cs typeface="+mn-cs"/>
              </a:rPr>
              <a:t> 6: Task specific response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To </a:t>
            </a:r>
            <a:r>
              <a:rPr lang="en-US" sz="800" b="0" u="sng" kern="1200" dirty="0">
                <a:solidFill>
                  <a:schemeClr val="tx1"/>
                </a:solidFill>
                <a:effectLst/>
                <a:latin typeface="+mn-lt"/>
                <a:ea typeface="+mn-ea"/>
                <a:cs typeface="+mn-cs"/>
              </a:rPr>
              <a:t>differentiate </a:t>
            </a:r>
            <a:r>
              <a:rPr lang="en-US" sz="800" b="0" kern="1200" dirty="0">
                <a:solidFill>
                  <a:schemeClr val="tx1"/>
                </a:solidFill>
                <a:effectLst/>
                <a:latin typeface="+mn-lt"/>
                <a:ea typeface="+mn-ea"/>
                <a:cs typeface="+mn-cs"/>
              </a:rPr>
              <a:t>a possible CBRN incident (from normal incident) and to </a:t>
            </a:r>
            <a:r>
              <a:rPr lang="en-US" sz="800" b="0" u="sng" kern="1200" dirty="0">
                <a:solidFill>
                  <a:schemeClr val="tx1"/>
                </a:solidFill>
                <a:effectLst/>
                <a:latin typeface="+mn-lt"/>
                <a:ea typeface="+mn-ea"/>
                <a:cs typeface="+mn-cs"/>
              </a:rPr>
              <a:t>carry out </a:t>
            </a:r>
            <a:r>
              <a:rPr lang="en-US" sz="800" b="0" kern="1200" dirty="0">
                <a:solidFill>
                  <a:schemeClr val="tx1"/>
                </a:solidFill>
                <a:effectLst/>
                <a:latin typeface="+mn-lt"/>
                <a:ea typeface="+mn-ea"/>
                <a:cs typeface="+mn-cs"/>
              </a:rPr>
              <a:t>appropriate procedures &amp; protocols</a:t>
            </a:r>
          </a:p>
          <a:p>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6.1: </a:t>
            </a:r>
            <a:r>
              <a:rPr lang="en-US" sz="800" b="0" i="0" u="none" strike="noStrike" kern="1200" dirty="0">
                <a:solidFill>
                  <a:schemeClr val="tx1"/>
                </a:solidFill>
                <a:effectLst/>
                <a:latin typeface="+mn-lt"/>
                <a:ea typeface="+mn-ea"/>
                <a:cs typeface="+mn-cs"/>
              </a:rPr>
              <a:t>How to recognize possible CBRN release and initiate alarm protocol [COUNTRY BASED]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Protocol</a:t>
            </a:r>
            <a:endParaRPr lang="en-US" sz="800" b="0" kern="1200" dirty="0">
              <a:solidFill>
                <a:srgbClr val="FF0000"/>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 A CBRN query does not imply a different protocol. The chance a call involves a CBRN-event is small. Use normal procedure but beware of additional /exceptional markers</a:t>
            </a:r>
          </a:p>
          <a:p>
            <a:r>
              <a:rPr lang="en-US" sz="800" b="1" kern="1200" dirty="0">
                <a:solidFill>
                  <a:schemeClr val="tx1"/>
                </a:solidFill>
                <a:effectLst/>
                <a:latin typeface="+mn-lt"/>
                <a:ea typeface="+mn-ea"/>
                <a:cs typeface="+mn-cs"/>
              </a:rPr>
              <a:t>Instructions for the trainer:</a:t>
            </a:r>
            <a:r>
              <a:rPr lang="en-US" sz="800" kern="1200" dirty="0">
                <a:solidFill>
                  <a:schemeClr val="tx1"/>
                </a:solidFill>
                <a:effectLst/>
                <a:latin typeface="+mn-lt"/>
                <a:ea typeface="+mn-ea"/>
                <a:cs typeface="+mn-cs"/>
              </a:rPr>
              <a:t> </a:t>
            </a:r>
          </a:p>
          <a:p>
            <a:pPr marL="0" indent="0">
              <a:buFont typeface="Arial" panose="020B0604020202020204" pitchFamily="34" charset="0"/>
              <a:buNone/>
            </a:pPr>
            <a:r>
              <a:rPr lang="en-US" sz="800" kern="1200" dirty="0">
                <a:solidFill>
                  <a:schemeClr val="tx1"/>
                </a:solidFill>
                <a:effectLst/>
                <a:latin typeface="+mn-lt"/>
                <a:ea typeface="+mn-ea"/>
                <a:cs typeface="+mn-cs"/>
              </a:rPr>
              <a:t>Explain that:  </a:t>
            </a:r>
          </a:p>
          <a:p>
            <a:pPr marL="0" indent="0">
              <a:buFont typeface="Arial" panose="020B0604020202020204" pitchFamily="34" charset="0"/>
              <a:buNone/>
            </a:pP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800" kern="1200" dirty="0">
                <a:solidFill>
                  <a:schemeClr val="tx1"/>
                </a:solidFill>
                <a:effectLst/>
                <a:latin typeface="+mn-lt"/>
                <a:ea typeface="+mn-ea"/>
                <a:cs typeface="+mn-cs"/>
              </a:rPr>
              <a:t>First of all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800" kern="1200" dirty="0">
                <a:solidFill>
                  <a:schemeClr val="tx1"/>
                </a:solidFill>
                <a:effectLst/>
                <a:latin typeface="+mn-lt"/>
                <a:ea typeface="+mn-ea"/>
                <a:cs typeface="+mn-cs"/>
              </a:rPr>
              <a:t>The chance the call involves a CBRN-event is small  </a:t>
            </a:r>
          </a:p>
          <a:p>
            <a:pPr marL="0" indent="0">
              <a:buFont typeface="Arial" panose="020B0604020202020204" pitchFamily="34" charset="0"/>
              <a:buNone/>
            </a:pPr>
            <a:r>
              <a:rPr lang="en-US" sz="800" kern="1200" dirty="0">
                <a:solidFill>
                  <a:schemeClr val="tx1"/>
                </a:solidFill>
                <a:effectLst/>
                <a:latin typeface="+mn-lt"/>
                <a:ea typeface="+mn-ea"/>
                <a:cs typeface="+mn-cs"/>
              </a:rPr>
              <a:t>A dispatch interrogation that takes a CBRN-scenario into consideration follows the normal procedure AND has awareness of additional /exceptional markers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800" kern="1200" dirty="0">
              <a:solidFill>
                <a:schemeClr val="tx1"/>
              </a:solidFill>
              <a:effectLst/>
              <a:latin typeface="+mn-lt"/>
              <a:ea typeface="+mn-ea"/>
              <a:cs typeface="+mn-cs"/>
            </a:endParaRPr>
          </a:p>
          <a:p>
            <a:pPr marL="0" indent="0">
              <a:buFont typeface="Arial" panose="020B0604020202020204" pitchFamily="34" charset="0"/>
              <a:buNone/>
            </a:pPr>
            <a:r>
              <a:rPr lang="en-US" sz="800" kern="1200" dirty="0">
                <a:solidFill>
                  <a:schemeClr val="tx1"/>
                </a:solidFill>
                <a:effectLst/>
                <a:latin typeface="+mn-lt"/>
                <a:ea typeface="+mn-ea"/>
                <a:cs typeface="+mn-cs"/>
              </a:rPr>
              <a:t>At the beginning of an incident, it is never clear whether a CBRN-incident is happening or not. There are not 100% trustworthy signs.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800" kern="1200" dirty="0">
                <a:solidFill>
                  <a:schemeClr val="tx1"/>
                </a:solidFill>
                <a:effectLst/>
                <a:latin typeface="+mn-lt"/>
                <a:ea typeface="+mn-ea"/>
                <a:cs typeface="+mn-cs"/>
              </a:rPr>
              <a:t>Even in the case of terrorism when a CBRN-attack is claimed, confirmation is still needed as making the claim of a CBRN-attack alone already serves the terrorists (and may be a false).</a:t>
            </a:r>
          </a:p>
          <a:p>
            <a:pPr marL="0" indent="0">
              <a:buFont typeface="Arial" panose="020B0604020202020204" pitchFamily="34" charset="0"/>
              <a:buNone/>
            </a:pPr>
            <a:endParaRPr lang="en-US" sz="800" kern="1200" dirty="0">
              <a:solidFill>
                <a:schemeClr val="tx1"/>
              </a:solidFill>
              <a:effectLst/>
              <a:latin typeface="+mn-lt"/>
              <a:ea typeface="+mn-ea"/>
              <a:cs typeface="+mn-cs"/>
            </a:endParaRPr>
          </a:p>
          <a:p>
            <a:pPr marL="0" indent="0">
              <a:buFont typeface="Arial" panose="020B0604020202020204" pitchFamily="34" charset="0"/>
              <a:buNone/>
            </a:pPr>
            <a:r>
              <a:rPr lang="en-US" sz="800" kern="1200" dirty="0">
                <a:solidFill>
                  <a:schemeClr val="tx1"/>
                </a:solidFill>
                <a:effectLst/>
                <a:latin typeface="+mn-lt"/>
                <a:ea typeface="+mn-ea"/>
                <a:cs typeface="+mn-cs"/>
              </a:rPr>
              <a:t>At some point alarm bells start to ring for a CBRN-incident. </a:t>
            </a:r>
          </a:p>
          <a:p>
            <a:pPr marL="0" indent="0">
              <a:buFont typeface="Arial" panose="020B0604020202020204" pitchFamily="34" charset="0"/>
              <a:buNone/>
            </a:pPr>
            <a:r>
              <a:rPr lang="en-US" sz="800" kern="1200" dirty="0">
                <a:solidFill>
                  <a:schemeClr val="tx1"/>
                </a:solidFill>
                <a:effectLst/>
                <a:latin typeface="+mn-lt"/>
                <a:ea typeface="+mn-ea"/>
                <a:cs typeface="+mn-cs"/>
              </a:rPr>
              <a:t>At that point querying more thoroughly using your normal set of questions. </a:t>
            </a:r>
          </a:p>
          <a:p>
            <a:pPr marL="0" indent="0">
              <a:buFont typeface="Arial" panose="020B0604020202020204" pitchFamily="34" charset="0"/>
              <a:buNone/>
            </a:pPr>
            <a:r>
              <a:rPr lang="en-US" sz="800" kern="1200" dirty="0">
                <a:solidFill>
                  <a:schemeClr val="tx1"/>
                </a:solidFill>
                <a:effectLst/>
                <a:latin typeface="+mn-lt"/>
                <a:ea typeface="+mn-ea"/>
                <a:cs typeface="+mn-cs"/>
              </a:rPr>
              <a:t>Those questions may reveal essential information from a CBRN -perspective and give insight in the likelihood that a CBRN-incident is happening and the impact if it is happening</a:t>
            </a:r>
          </a:p>
          <a:p>
            <a:endParaRPr lang="en-GB" sz="800" kern="1200" dirty="0">
              <a:solidFill>
                <a:schemeClr val="tx1"/>
              </a:solidFill>
              <a:effectLst/>
              <a:latin typeface="+mn-lt"/>
              <a:ea typeface="+mn-ea"/>
              <a:cs typeface="+mn-cs"/>
            </a:endParaRPr>
          </a:p>
          <a:p>
            <a:r>
              <a:rPr lang="en-GB" sz="800" kern="1200" dirty="0">
                <a:solidFill>
                  <a:schemeClr val="tx1"/>
                </a:solidFill>
                <a:effectLst/>
                <a:latin typeface="+mn-lt"/>
                <a:ea typeface="+mn-ea"/>
                <a:cs typeface="+mn-cs"/>
              </a:rPr>
              <a:t>Client/caller</a:t>
            </a:r>
          </a:p>
          <a:p>
            <a:pPr marL="171450" lvl="0" indent="-171450">
              <a:buFont typeface="Arial" panose="020B0604020202020204" pitchFamily="34" charset="0"/>
              <a:buChar char="•"/>
            </a:pPr>
            <a:r>
              <a:rPr lang="en-GB" sz="800" kern="1200" dirty="0">
                <a:solidFill>
                  <a:schemeClr val="tx1"/>
                </a:solidFill>
                <a:effectLst/>
                <a:latin typeface="+mn-lt"/>
                <a:ea typeface="+mn-ea"/>
                <a:cs typeface="+mn-cs"/>
              </a:rPr>
              <a:t>caller might be contaminated since caller was close to the scene, could  have touched victims </a:t>
            </a:r>
            <a:endParaRPr lang="nl-NL" sz="800" kern="1200" dirty="0">
              <a:solidFill>
                <a:schemeClr val="tx1"/>
              </a:solidFill>
              <a:effectLst/>
              <a:latin typeface="+mn-lt"/>
              <a:ea typeface="+mn-ea"/>
              <a:cs typeface="+mn-cs"/>
            </a:endParaRPr>
          </a:p>
          <a:p>
            <a:pPr marL="171450" indent="-171450">
              <a:buFont typeface="Arial" panose="020B0604020202020204" pitchFamily="34" charset="0"/>
              <a:buChar char="•"/>
            </a:pPr>
            <a:r>
              <a:rPr lang="en-GB" sz="800" kern="1200" dirty="0">
                <a:solidFill>
                  <a:schemeClr val="tx1"/>
                </a:solidFill>
                <a:effectLst/>
                <a:latin typeface="+mn-lt"/>
                <a:ea typeface="+mn-ea"/>
                <a:cs typeface="+mn-cs"/>
              </a:rPr>
              <a:t>caller might have left the scene while being contaminated thereby spreading the agent, urge the caller to return or stay there</a:t>
            </a:r>
          </a:p>
          <a:p>
            <a:pPr marL="171450" indent="-171450">
              <a:buFont typeface="Arial" panose="020B0604020202020204" pitchFamily="34" charset="0"/>
              <a:buChar char="•"/>
            </a:pPr>
            <a:r>
              <a:rPr lang="en-US" sz="800" kern="1200" dirty="0">
                <a:solidFill>
                  <a:schemeClr val="tx1"/>
                </a:solidFill>
                <a:effectLst/>
                <a:latin typeface="+mn-lt"/>
                <a:ea typeface="+mn-ea"/>
                <a:cs typeface="+mn-cs"/>
              </a:rPr>
              <a:t>caller should stay near the scene at least 50m up wind </a:t>
            </a:r>
          </a:p>
          <a:p>
            <a:pPr marL="0" indent="0">
              <a:buFont typeface="Arial" panose="020B0604020202020204" pitchFamily="34" charset="0"/>
              <a:buNone/>
            </a:pPr>
            <a:endParaRPr lang="en-US" sz="8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  </a:t>
            </a:r>
          </a:p>
          <a:p>
            <a:r>
              <a:rPr lang="en-US" sz="800" b="1" kern="1200" dirty="0">
                <a:solidFill>
                  <a:schemeClr val="tx1"/>
                </a:solidFill>
                <a:effectLst/>
                <a:latin typeface="+mn-lt"/>
                <a:ea typeface="+mn-ea"/>
                <a:cs typeface="+mn-cs"/>
              </a:rPr>
              <a:t>Depicted illustration: </a:t>
            </a:r>
            <a:r>
              <a:rPr lang="en-US" sz="800" b="0" kern="1200" dirty="0">
                <a:solidFill>
                  <a:schemeClr val="tx1"/>
                </a:solidFill>
                <a:effectLst/>
                <a:latin typeface="+mn-lt"/>
                <a:ea typeface="+mn-ea"/>
                <a:cs typeface="+mn-cs"/>
              </a:rPr>
              <a:t>A entrance fence with the sign that is never there "CBRN-incident is happening here, right now"  </a:t>
            </a:r>
          </a:p>
          <a:p>
            <a:r>
              <a:rPr lang="en-US" sz="800" b="1" i="0" u="none" strike="noStrike" kern="1200" dirty="0">
                <a:solidFill>
                  <a:schemeClr val="tx1"/>
                </a:solidFill>
                <a:effectLst/>
                <a:latin typeface="+mn-lt"/>
                <a:ea typeface="+mn-ea"/>
                <a:cs typeface="+mn-cs"/>
              </a:rPr>
              <a:t>Picture source &amp; IP:</a:t>
            </a:r>
            <a:r>
              <a:rPr lang="en-US" sz="800" b="0" i="0" u="none" strike="noStrike" kern="1200" dirty="0">
                <a:solidFill>
                  <a:schemeClr val="tx1"/>
                </a:solidFill>
                <a:effectLst/>
                <a:latin typeface="+mn-lt"/>
                <a:ea typeface="+mn-ea"/>
                <a:cs typeface="+mn-cs"/>
              </a:rPr>
              <a:t> Melody</a:t>
            </a:r>
            <a:endParaRPr lang="en-US"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Text source &amp; IP:</a:t>
            </a:r>
            <a:endParaRPr lang="en-US" sz="800" b="0" kern="1200" dirty="0">
              <a:solidFill>
                <a:schemeClr val="tx1"/>
              </a:solidFill>
              <a:effectLst/>
              <a:latin typeface="+mn-lt"/>
              <a:ea typeface="+mn-ea"/>
              <a:cs typeface="+mn-cs"/>
            </a:endParaRPr>
          </a:p>
          <a:p>
            <a:endParaRPr lang="en-GB" sz="800" dirty="0"/>
          </a:p>
        </p:txBody>
      </p:sp>
    </p:spTree>
    <p:extLst>
      <p:ext uri="{BB962C8B-B14F-4D97-AF65-F5344CB8AC3E}">
        <p14:creationId xmlns:p14="http://schemas.microsoft.com/office/powerpoint/2010/main" val="3536221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Module</a:t>
            </a:r>
            <a:r>
              <a:rPr lang="en-US" sz="800" b="0" kern="1200" dirty="0">
                <a:solidFill>
                  <a:schemeClr val="tx1"/>
                </a:solidFill>
                <a:effectLst/>
                <a:latin typeface="+mn-lt"/>
                <a:ea typeface="+mn-ea"/>
                <a:cs typeface="+mn-cs"/>
              </a:rPr>
              <a:t> 6: Task specific response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To </a:t>
            </a:r>
            <a:r>
              <a:rPr lang="en-US" sz="800" b="0" u="sng" kern="1200" dirty="0">
                <a:solidFill>
                  <a:schemeClr val="tx1"/>
                </a:solidFill>
                <a:effectLst/>
                <a:latin typeface="+mn-lt"/>
                <a:ea typeface="+mn-ea"/>
                <a:cs typeface="+mn-cs"/>
              </a:rPr>
              <a:t>differentiate </a:t>
            </a:r>
            <a:r>
              <a:rPr lang="en-US" sz="800" b="0" kern="1200" dirty="0">
                <a:solidFill>
                  <a:schemeClr val="tx1"/>
                </a:solidFill>
                <a:effectLst/>
                <a:latin typeface="+mn-lt"/>
                <a:ea typeface="+mn-ea"/>
                <a:cs typeface="+mn-cs"/>
              </a:rPr>
              <a:t>a possible CBRN incident (from normal incident) and to </a:t>
            </a:r>
            <a:r>
              <a:rPr lang="en-US" sz="800" b="0" u="sng" kern="1200" dirty="0">
                <a:solidFill>
                  <a:schemeClr val="tx1"/>
                </a:solidFill>
                <a:effectLst/>
                <a:latin typeface="+mn-lt"/>
                <a:ea typeface="+mn-ea"/>
                <a:cs typeface="+mn-cs"/>
              </a:rPr>
              <a:t>carry out </a:t>
            </a:r>
            <a:r>
              <a:rPr lang="en-US" sz="800" b="0" kern="1200" dirty="0">
                <a:solidFill>
                  <a:schemeClr val="tx1"/>
                </a:solidFill>
                <a:effectLst/>
                <a:latin typeface="+mn-lt"/>
                <a:ea typeface="+mn-ea"/>
                <a:cs typeface="+mn-cs"/>
              </a:rPr>
              <a:t>appropriate procedures &amp; protocols</a:t>
            </a:r>
          </a:p>
          <a:p>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6.1: </a:t>
            </a:r>
            <a:r>
              <a:rPr lang="en-US" sz="800" b="0" i="0" u="none" strike="noStrike" kern="1200" dirty="0">
                <a:solidFill>
                  <a:schemeClr val="tx1"/>
                </a:solidFill>
                <a:effectLst/>
                <a:latin typeface="+mn-lt"/>
                <a:ea typeface="+mn-ea"/>
                <a:cs typeface="+mn-cs"/>
              </a:rPr>
              <a:t>How to recognize possible CBRN release and initiate alarm protocol [COUNTRY BASED]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Basic questions</a:t>
            </a:r>
            <a:endParaRPr lang="en-US" sz="800" b="0" kern="1200" dirty="0">
              <a:solidFill>
                <a:srgbClr val="FF0000"/>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Trainees learn that the basic questions can reveal markers for CBRN-incidents</a:t>
            </a:r>
          </a:p>
          <a:p>
            <a:r>
              <a:rPr lang="en-US" sz="800" b="1" kern="1200" dirty="0">
                <a:solidFill>
                  <a:schemeClr val="tx1"/>
                </a:solidFill>
                <a:effectLst/>
                <a:latin typeface="+mn-lt"/>
                <a:ea typeface="+mn-ea"/>
                <a:cs typeface="+mn-cs"/>
              </a:rPr>
              <a:t>Instructions for the trainer:</a:t>
            </a:r>
            <a:r>
              <a:rPr lang="en-US" sz="800" kern="1200" dirty="0">
                <a:solidFill>
                  <a:schemeClr val="tx1"/>
                </a:solidFill>
                <a:effectLst/>
                <a:latin typeface="+mn-lt"/>
                <a:ea typeface="+mn-ea"/>
                <a:cs typeface="+mn-cs"/>
              </a:rPr>
              <a:t> </a:t>
            </a:r>
          </a:p>
          <a:p>
            <a:pPr marL="0" indent="0">
              <a:buFont typeface="Arial" panose="020B0604020202020204" pitchFamily="34" charset="0"/>
              <a:buNone/>
            </a:pPr>
            <a:r>
              <a:rPr lang="en-US" sz="800" kern="1200" dirty="0">
                <a:solidFill>
                  <a:schemeClr val="tx1"/>
                </a:solidFill>
                <a:effectLst/>
                <a:latin typeface="+mn-lt"/>
                <a:ea typeface="+mn-ea"/>
                <a:cs typeface="+mn-cs"/>
              </a:rPr>
              <a:t>Explain to the trainees that:  </a:t>
            </a:r>
          </a:p>
          <a:p>
            <a:pPr marL="0" indent="0">
              <a:buFont typeface="Arial" panose="020B0604020202020204" pitchFamily="34" charset="0"/>
              <a:buNone/>
            </a:pPr>
            <a:r>
              <a:rPr lang="en-US" sz="800" kern="1200" dirty="0">
                <a:solidFill>
                  <a:schemeClr val="tx1"/>
                </a:solidFill>
                <a:effectLst/>
                <a:latin typeface="+mn-lt"/>
                <a:ea typeface="+mn-ea"/>
                <a:cs typeface="+mn-cs"/>
              </a:rPr>
              <a:t>- Every dispatch system or questionnaire protocol contain questions like the ones shown on the slide, (your ABC of interrogation) </a:t>
            </a:r>
          </a:p>
          <a:p>
            <a:pPr marL="0" indent="0">
              <a:buFont typeface="Arial" panose="020B0604020202020204" pitchFamily="34" charset="0"/>
              <a:buNone/>
            </a:pPr>
            <a:r>
              <a:rPr lang="en-US" sz="800" kern="1200" dirty="0">
                <a:solidFill>
                  <a:schemeClr val="tx1"/>
                </a:solidFill>
                <a:effectLst/>
                <a:latin typeface="+mn-lt"/>
                <a:ea typeface="+mn-ea"/>
                <a:cs typeface="+mn-cs"/>
              </a:rPr>
              <a:t>  Answers to some of those questions </a:t>
            </a:r>
            <a:r>
              <a:rPr lang="en-GB" sz="800" u="none" dirty="0"/>
              <a:t>give insight </a:t>
            </a:r>
            <a:r>
              <a:rPr lang="en-GB" sz="800" dirty="0"/>
              <a:t>whether a CBRN-event is happening, and the potential impact if it is truly happening</a:t>
            </a:r>
            <a:endParaRPr lang="en-US" sz="800" kern="1200" dirty="0">
              <a:solidFill>
                <a:schemeClr val="tx1"/>
              </a:solidFill>
              <a:effectLst/>
              <a:latin typeface="+mn-lt"/>
              <a:ea typeface="+mn-ea"/>
              <a:cs typeface="+mn-cs"/>
            </a:endParaRPr>
          </a:p>
          <a:p>
            <a:pPr marL="0" indent="0">
              <a:buFont typeface="Arial" panose="020B0604020202020204" pitchFamily="34" charset="0"/>
              <a:buNone/>
            </a:pPr>
            <a:r>
              <a:rPr lang="en-US" sz="800" kern="1200" dirty="0">
                <a:solidFill>
                  <a:schemeClr val="tx1"/>
                </a:solidFill>
                <a:effectLst/>
                <a:latin typeface="+mn-lt"/>
                <a:ea typeface="+mn-ea"/>
                <a:cs typeface="+mn-cs"/>
              </a:rPr>
              <a:t>- Basic background knowledge on CBRN helps to 'solve' this puzzle, it gives interpretation/annotation to the given answers</a:t>
            </a:r>
          </a:p>
          <a:p>
            <a:pPr marL="0" indent="0">
              <a:buFont typeface="Arial" panose="020B0604020202020204" pitchFamily="34" charset="0"/>
              <a:buNone/>
            </a:pP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Depicted illustration: </a:t>
            </a:r>
            <a:r>
              <a:rPr lang="en-US" sz="800" b="0" kern="1200" dirty="0">
                <a:solidFill>
                  <a:schemeClr val="tx1"/>
                </a:solidFill>
                <a:effectLst/>
                <a:latin typeface="+mn-lt"/>
                <a:ea typeface="+mn-ea"/>
                <a:cs typeface="+mn-cs"/>
              </a:rPr>
              <a:t>Jigsaw puzzle forming the letters CBRN, with a separate E as Explosives is not part of the MELODY curriculum </a:t>
            </a:r>
          </a:p>
          <a:p>
            <a:r>
              <a:rPr lang="en-US" sz="800" b="1" i="0" u="none" strike="noStrike" kern="1200" dirty="0">
                <a:solidFill>
                  <a:schemeClr val="tx1"/>
                </a:solidFill>
                <a:effectLst/>
                <a:latin typeface="+mn-lt"/>
                <a:ea typeface="+mn-ea"/>
                <a:cs typeface="+mn-cs"/>
              </a:rPr>
              <a:t>Picture source &amp; IP:</a:t>
            </a:r>
            <a:r>
              <a:rPr lang="en-US" sz="800" b="0" i="0" u="none" strike="noStrike" kern="1200" dirty="0">
                <a:solidFill>
                  <a:schemeClr val="tx1"/>
                </a:solidFill>
                <a:effectLst/>
                <a:latin typeface="+mn-lt"/>
                <a:ea typeface="+mn-ea"/>
                <a:cs typeface="+mn-cs"/>
              </a:rPr>
              <a:t> </a:t>
            </a:r>
            <a:r>
              <a:rPr lang="en-US" sz="800" b="0" i="0" u="none" strike="noStrike" kern="1200" dirty="0" err="1">
                <a:solidFill>
                  <a:schemeClr val="tx1"/>
                </a:solidFill>
                <a:effectLst/>
                <a:latin typeface="+mn-lt"/>
                <a:ea typeface="+mn-ea"/>
                <a:cs typeface="+mn-cs"/>
              </a:rPr>
              <a:t>Meldoy</a:t>
            </a:r>
            <a:endParaRPr lang="en-US"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Text source &amp; IP:</a:t>
            </a:r>
            <a:endParaRPr lang="en-US" sz="800" b="0" kern="1200" dirty="0">
              <a:solidFill>
                <a:schemeClr val="tx1"/>
              </a:solidFill>
              <a:effectLst/>
              <a:latin typeface="+mn-lt"/>
              <a:ea typeface="+mn-ea"/>
              <a:cs typeface="+mn-cs"/>
            </a:endParaRPr>
          </a:p>
          <a:p>
            <a:endParaRPr lang="en-GB" sz="800" dirty="0"/>
          </a:p>
        </p:txBody>
      </p:sp>
    </p:spTree>
    <p:extLst>
      <p:ext uri="{BB962C8B-B14F-4D97-AF65-F5344CB8AC3E}">
        <p14:creationId xmlns:p14="http://schemas.microsoft.com/office/powerpoint/2010/main" val="42168416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Module</a:t>
            </a:r>
            <a:r>
              <a:rPr lang="en-US" sz="800" b="0" kern="1200" dirty="0">
                <a:solidFill>
                  <a:schemeClr val="tx1"/>
                </a:solidFill>
                <a:effectLst/>
                <a:latin typeface="+mn-lt"/>
                <a:ea typeface="+mn-ea"/>
                <a:cs typeface="+mn-cs"/>
              </a:rPr>
              <a:t> 6: Task specific response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To </a:t>
            </a:r>
            <a:r>
              <a:rPr lang="en-US" sz="800" b="0" u="sng" kern="1200" dirty="0">
                <a:solidFill>
                  <a:schemeClr val="tx1"/>
                </a:solidFill>
                <a:effectLst/>
                <a:latin typeface="+mn-lt"/>
                <a:ea typeface="+mn-ea"/>
                <a:cs typeface="+mn-cs"/>
              </a:rPr>
              <a:t>differentiate </a:t>
            </a:r>
            <a:r>
              <a:rPr lang="en-US" sz="800" b="0" kern="1200" dirty="0">
                <a:solidFill>
                  <a:schemeClr val="tx1"/>
                </a:solidFill>
                <a:effectLst/>
                <a:latin typeface="+mn-lt"/>
                <a:ea typeface="+mn-ea"/>
                <a:cs typeface="+mn-cs"/>
              </a:rPr>
              <a:t>a possible CBRN incident (from normal incident) and to </a:t>
            </a:r>
            <a:r>
              <a:rPr lang="en-US" sz="800" b="0" u="sng" kern="1200" dirty="0">
                <a:solidFill>
                  <a:schemeClr val="tx1"/>
                </a:solidFill>
                <a:effectLst/>
                <a:latin typeface="+mn-lt"/>
                <a:ea typeface="+mn-ea"/>
                <a:cs typeface="+mn-cs"/>
              </a:rPr>
              <a:t>carry out </a:t>
            </a:r>
            <a:r>
              <a:rPr lang="en-US" sz="800" b="0" kern="1200" dirty="0">
                <a:solidFill>
                  <a:schemeClr val="tx1"/>
                </a:solidFill>
                <a:effectLst/>
                <a:latin typeface="+mn-lt"/>
                <a:ea typeface="+mn-ea"/>
                <a:cs typeface="+mn-cs"/>
              </a:rPr>
              <a:t>appropriate procedures &amp; protocols</a:t>
            </a:r>
          </a:p>
          <a:p>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6.1: </a:t>
            </a:r>
            <a:r>
              <a:rPr lang="en-US" sz="800" b="0" i="0" u="none" strike="noStrike" kern="1200" dirty="0">
                <a:solidFill>
                  <a:schemeClr val="tx1"/>
                </a:solidFill>
                <a:effectLst/>
                <a:latin typeface="+mn-lt"/>
                <a:ea typeface="+mn-ea"/>
                <a:cs typeface="+mn-cs"/>
              </a:rPr>
              <a:t>How to recognize possible CBRN release and initiate alarm protocol [COUNTRY BASED]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"What do you see?"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 Trainees become aware which normal observables may hold CBRN-information</a:t>
            </a:r>
          </a:p>
          <a:p>
            <a:r>
              <a:rPr lang="en-US" sz="800" b="1" kern="1200" dirty="0">
                <a:solidFill>
                  <a:schemeClr val="tx1"/>
                </a:solidFill>
                <a:effectLst/>
                <a:latin typeface="+mn-lt"/>
                <a:ea typeface="+mn-ea"/>
                <a:cs typeface="+mn-cs"/>
              </a:rPr>
              <a:t>Instructions for the trainer:</a:t>
            </a:r>
            <a:r>
              <a:rPr lang="en-US" sz="800" kern="1200" dirty="0">
                <a:solidFill>
                  <a:schemeClr val="tx1"/>
                </a:solidFill>
                <a:effectLst/>
                <a:latin typeface="+mn-lt"/>
                <a:ea typeface="+mn-ea"/>
                <a:cs typeface="+mn-cs"/>
              </a:rPr>
              <a:t> </a:t>
            </a:r>
          </a:p>
          <a:p>
            <a:r>
              <a:rPr lang="en-GB" sz="800" b="0" i="0" kern="1200" dirty="0">
                <a:solidFill>
                  <a:schemeClr val="tx1"/>
                </a:solidFill>
                <a:effectLst/>
                <a:latin typeface="+mn-lt"/>
                <a:ea typeface="+mn-ea"/>
                <a:cs typeface="+mn-cs"/>
              </a:rPr>
              <a:t>Explain to the trainees that:</a:t>
            </a:r>
          </a:p>
          <a:p>
            <a:r>
              <a:rPr lang="en-GB" sz="800" b="0" i="0" kern="1200" dirty="0">
                <a:solidFill>
                  <a:schemeClr val="tx1"/>
                </a:solidFill>
                <a:effectLst/>
                <a:latin typeface="+mn-lt"/>
                <a:ea typeface="+mn-ea"/>
                <a:cs typeface="+mn-cs"/>
              </a:rPr>
              <a:t>when asking about "what do you see?", hence the obvious observables, be aware: </a:t>
            </a:r>
            <a:endParaRPr lang="nl-NL" sz="800" b="0" i="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800" kern="1200" dirty="0">
                <a:solidFill>
                  <a:schemeClr val="tx1"/>
                </a:solidFill>
                <a:effectLst/>
                <a:latin typeface="+mn-lt"/>
                <a:ea typeface="+mn-ea"/>
                <a:cs typeface="+mn-cs"/>
              </a:rPr>
              <a:t>casualties, </a:t>
            </a:r>
            <a:r>
              <a:rPr lang="en-GB" sz="800" i="1" kern="1200" dirty="0">
                <a:solidFill>
                  <a:schemeClr val="tx1"/>
                </a:solidFill>
                <a:effectLst/>
                <a:latin typeface="+mn-lt"/>
                <a:ea typeface="+mn-ea"/>
                <a:cs typeface="+mn-cs"/>
              </a:rPr>
              <a:t>they tell a lot it is discussed on the next slide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800" kern="1200" dirty="0">
                <a:solidFill>
                  <a:schemeClr val="tx1"/>
                </a:solidFill>
                <a:effectLst/>
                <a:latin typeface="+mn-lt"/>
                <a:ea typeface="+mn-ea"/>
                <a:cs typeface="+mn-cs"/>
              </a:rPr>
              <a:t>vegetation or animals can of course also be affected by a CBRN exposure, and even some animals are more sensitive to CBRN than humans, e.g. the use of canaries in coal mines</a:t>
            </a:r>
          </a:p>
          <a:p>
            <a:pPr marL="171450" lvl="0" indent="-171450">
              <a:buFont typeface="Arial" panose="020B0604020202020204" pitchFamily="34" charset="0"/>
              <a:buChar char="•"/>
            </a:pPr>
            <a:r>
              <a:rPr lang="en-GB" sz="800" kern="1200" dirty="0">
                <a:solidFill>
                  <a:schemeClr val="tx1"/>
                </a:solidFill>
                <a:effectLst/>
                <a:latin typeface="+mn-lt"/>
                <a:ea typeface="+mn-ea"/>
                <a:cs typeface="+mn-cs"/>
              </a:rPr>
              <a:t>that warning signs/pictograms for CBRN-agents, MELODY 2.6, contain crucial information, when found at legitimated and organised facilities. These signs can be found on vehicles, doors, glassware, containers etc.</a:t>
            </a:r>
            <a:endParaRPr lang="nl-NL" sz="8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800" kern="1200" dirty="0">
                <a:solidFill>
                  <a:schemeClr val="tx1"/>
                </a:solidFill>
                <a:effectLst/>
                <a:latin typeface="+mn-lt"/>
                <a:ea typeface="+mn-ea"/>
                <a:cs typeface="+mn-cs"/>
              </a:rPr>
              <a:t>that warning signs/pictograms for CBRN-agents at illegal facilities likely indicate the presence of CBRN, but not necessary the ones indicated by the signs</a:t>
            </a:r>
            <a:endParaRPr lang="nl-NL" sz="8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800" kern="1200" dirty="0">
                <a:solidFill>
                  <a:schemeClr val="tx1"/>
                </a:solidFill>
                <a:effectLst/>
                <a:latin typeface="+mn-lt"/>
                <a:ea typeface="+mn-ea"/>
                <a:cs typeface="+mn-cs"/>
              </a:rPr>
              <a:t>strange smells could indicate a release of C, but it does not necessarily mean a health threat</a:t>
            </a:r>
            <a:endParaRPr lang="nl-NL" sz="8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800" kern="1200" dirty="0">
                <a:solidFill>
                  <a:schemeClr val="tx1"/>
                </a:solidFill>
                <a:effectLst/>
                <a:latin typeface="+mn-lt"/>
                <a:ea typeface="+mn-ea"/>
                <a:cs typeface="+mn-cs"/>
              </a:rPr>
              <a:t>unexplained vapour or mist clouds, oily droplets or film on surfaces of water could indicate a CBRN-release</a:t>
            </a:r>
            <a:endParaRPr lang="nl-NL" sz="8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800" kern="1200" dirty="0">
                <a:solidFill>
                  <a:schemeClr val="tx1"/>
                </a:solidFill>
                <a:effectLst/>
                <a:latin typeface="+mn-lt"/>
                <a:ea typeface="+mn-ea"/>
                <a:cs typeface="+mn-cs"/>
              </a:rPr>
              <a:t>that the colour of smoke is valuable information to experts, but is not directly linked to its toxicity,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800" kern="1200" dirty="0">
                <a:solidFill>
                  <a:schemeClr val="tx1"/>
                </a:solidFill>
                <a:effectLst/>
                <a:latin typeface="+mn-lt"/>
                <a:ea typeface="+mn-ea"/>
                <a:cs typeface="+mn-cs"/>
              </a:rPr>
              <a:t>of indications for an improvised lab as mentioned in '2.7 Recognize production'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800" kern="1200" dirty="0">
                <a:solidFill>
                  <a:schemeClr val="tx1"/>
                </a:solidFill>
                <a:effectLst/>
                <a:latin typeface="+mn-lt"/>
                <a:ea typeface="+mn-ea"/>
                <a:cs typeface="+mn-cs"/>
              </a:rPr>
              <a:t>that deliberate abandoned boxes/suitcases/briefcases/spray bottles etc could be the source of the CBRN-agent</a:t>
            </a:r>
            <a:endParaRPr lang="nl-NL" sz="800" kern="1200" dirty="0">
              <a:solidFill>
                <a:schemeClr val="tx1"/>
              </a:solidFill>
              <a:effectLst/>
              <a:latin typeface="+mn-lt"/>
              <a:ea typeface="+mn-ea"/>
              <a:cs typeface="+mn-cs"/>
            </a:endParaRPr>
          </a:p>
          <a:p>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  </a:t>
            </a:r>
          </a:p>
          <a:p>
            <a:r>
              <a:rPr lang="en-US" sz="800" b="1" kern="1200" dirty="0">
                <a:solidFill>
                  <a:schemeClr val="tx1"/>
                </a:solidFill>
                <a:effectLst/>
                <a:latin typeface="+mn-lt"/>
                <a:ea typeface="+mn-ea"/>
                <a:cs typeface="+mn-cs"/>
              </a:rPr>
              <a:t>Depicted illustration:</a:t>
            </a:r>
            <a:endParaRPr lang="en-US" sz="800" b="0" kern="1200" dirty="0">
              <a:solidFill>
                <a:schemeClr val="tx1"/>
              </a:solidFill>
              <a:effectLst/>
              <a:latin typeface="+mn-lt"/>
              <a:ea typeface="+mn-ea"/>
              <a:cs typeface="+mn-cs"/>
            </a:endParaRP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a:t>
            </a:r>
            <a:endParaRPr lang="en-US"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Text source &amp; IP:</a:t>
            </a:r>
            <a:endParaRPr lang="en-US" sz="800" b="0" kern="1200" dirty="0">
              <a:solidFill>
                <a:schemeClr val="tx1"/>
              </a:solidFill>
              <a:effectLst/>
              <a:latin typeface="+mn-lt"/>
              <a:ea typeface="+mn-ea"/>
              <a:cs typeface="+mn-cs"/>
            </a:endParaRPr>
          </a:p>
          <a:p>
            <a:endParaRPr lang="en-GB" sz="800" dirty="0"/>
          </a:p>
        </p:txBody>
      </p:sp>
    </p:spTree>
    <p:extLst>
      <p:ext uri="{BB962C8B-B14F-4D97-AF65-F5344CB8AC3E}">
        <p14:creationId xmlns:p14="http://schemas.microsoft.com/office/powerpoint/2010/main" val="3045281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 Slide 1">
    <p:spTree>
      <p:nvGrpSpPr>
        <p:cNvPr id="1" name=""/>
        <p:cNvGrpSpPr/>
        <p:nvPr/>
      </p:nvGrpSpPr>
      <p:grpSpPr>
        <a:xfrm>
          <a:off x="0" y="0"/>
          <a:ext cx="0" cy="0"/>
          <a:chOff x="0" y="0"/>
          <a:chExt cx="0" cy="0"/>
        </a:xfrm>
      </p:grpSpPr>
      <p:sp>
        <p:nvSpPr>
          <p:cNvPr id="17" name="Tijdelijke aanduiding voor tekst 16">
            <a:extLst>
              <a:ext uri="{FF2B5EF4-FFF2-40B4-BE49-F238E27FC236}">
                <a16:creationId xmlns:a16="http://schemas.microsoft.com/office/drawing/2014/main" id="{84146CB0-6BC6-4934-BF0B-44A468D39617}"/>
              </a:ext>
            </a:extLst>
          </p:cNvPr>
          <p:cNvSpPr>
            <a:spLocks noGrp="1"/>
          </p:cNvSpPr>
          <p:nvPr>
            <p:ph type="body" sz="quarter" idx="12"/>
          </p:nvPr>
        </p:nvSpPr>
        <p:spPr>
          <a:xfrm>
            <a:off x="590550" y="5139525"/>
            <a:ext cx="10953749" cy="556425"/>
          </a:xfrm>
          <a:prstGeom prst="rect">
            <a:avLst/>
          </a:prstGeom>
        </p:spPr>
        <p:txBody>
          <a:bodyPr lIns="0" tIns="0" rIns="0" bIns="0" anchor="b" anchorCtr="0">
            <a:noAutofit/>
          </a:bodyPr>
          <a:lstStyle>
            <a:lvl1pPr marL="0" indent="0" algn="ctr">
              <a:buFontTx/>
              <a:buNone/>
              <a:defRPr sz="2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endParaRPr lang="en-BE" dirty="0"/>
          </a:p>
        </p:txBody>
      </p:sp>
      <p:sp>
        <p:nvSpPr>
          <p:cNvPr id="2687" name="Title Placeholder 1"/>
          <p:cNvSpPr>
            <a:spLocks noGrp="1"/>
          </p:cNvSpPr>
          <p:nvPr>
            <p:ph type="title"/>
          </p:nvPr>
        </p:nvSpPr>
        <p:spPr>
          <a:xfrm>
            <a:off x="590550" y="3948020"/>
            <a:ext cx="10953749" cy="909730"/>
          </a:xfrm>
          <a:prstGeom prst="rect">
            <a:avLst/>
          </a:prstGeom>
        </p:spPr>
        <p:txBody>
          <a:bodyPr vert="horz" lIns="91440" tIns="45720" rIns="91440" bIns="45720" rtlCol="0" anchor="t">
            <a:normAutofit/>
          </a:bodyPr>
          <a:lstStyle>
            <a:lvl1pPr algn="ctr">
              <a:defRPr sz="6000">
                <a:solidFill>
                  <a:schemeClr val="accent1"/>
                </a:solidFill>
              </a:defRPr>
            </a:lvl1pPr>
          </a:lstStyle>
          <a:p>
            <a:r>
              <a:rPr lang="en-US"/>
              <a:t>Click to edit Master title style</a:t>
            </a:r>
          </a:p>
        </p:txBody>
      </p:sp>
      <p:pic>
        <p:nvPicPr>
          <p:cNvPr id="7" name="Picture 6"/>
          <p:cNvPicPr>
            <a:picLocks noChangeAspect="1"/>
          </p:cNvPicPr>
          <p:nvPr userDrawn="1"/>
        </p:nvPicPr>
        <p:blipFill>
          <a:blip r:embed="rId2"/>
          <a:stretch>
            <a:fillRect/>
          </a:stretch>
        </p:blipFill>
        <p:spPr>
          <a:xfrm>
            <a:off x="4945060" y="1179353"/>
            <a:ext cx="2301880" cy="2486892"/>
          </a:xfrm>
          <a:prstGeom prst="rect">
            <a:avLst/>
          </a:prstGeom>
        </p:spPr>
      </p:pic>
    </p:spTree>
    <p:extLst>
      <p:ext uri="{BB962C8B-B14F-4D97-AF65-F5344CB8AC3E}">
        <p14:creationId xmlns:p14="http://schemas.microsoft.com/office/powerpoint/2010/main" val="409508143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Graphic Slide 2">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8EDE2AA-5EC7-4E82-852A-FE7B050223C2}"/>
              </a:ext>
            </a:extLst>
          </p:cNvPr>
          <p:cNvSpPr>
            <a:spLocks noGrp="1"/>
          </p:cNvSpPr>
          <p:nvPr>
            <p:ph type="title"/>
          </p:nvPr>
        </p:nvSpPr>
        <p:spPr>
          <a:xfrm>
            <a:off x="766763" y="800099"/>
            <a:ext cx="5329237" cy="558801"/>
          </a:xfrm>
          <a:prstGeom prst="rect">
            <a:avLst/>
          </a:prstGeom>
        </p:spPr>
        <p:txBody>
          <a:bodyPr lIns="0" tIns="0" rIns="0" bIns="0">
            <a:noAutofit/>
          </a:bodyPr>
          <a:lstStyle>
            <a:lvl1pPr>
              <a:defRPr sz="4400"/>
            </a:lvl1pPr>
          </a:lstStyle>
          <a:p>
            <a:endParaRPr lang="en-BE" dirty="0"/>
          </a:p>
        </p:txBody>
      </p:sp>
      <p:sp>
        <p:nvSpPr>
          <p:cNvPr id="8" name="Tijdelijke aanduiding voor grafiek 7">
            <a:extLst>
              <a:ext uri="{FF2B5EF4-FFF2-40B4-BE49-F238E27FC236}">
                <a16:creationId xmlns:a16="http://schemas.microsoft.com/office/drawing/2014/main" id="{785BDB02-0669-46C1-BC18-4B6915F659E2}"/>
              </a:ext>
            </a:extLst>
          </p:cNvPr>
          <p:cNvSpPr>
            <a:spLocks noGrp="1"/>
          </p:cNvSpPr>
          <p:nvPr>
            <p:ph type="chart" sz="quarter" idx="15"/>
          </p:nvPr>
        </p:nvSpPr>
        <p:spPr>
          <a:xfrm>
            <a:off x="6553200" y="800101"/>
            <a:ext cx="4872038" cy="5257800"/>
          </a:xfrm>
          <a:prstGeom prst="rect">
            <a:avLst/>
          </a:prstGeom>
        </p:spPr>
        <p:txBody>
          <a:bodyPr>
            <a:normAutofit/>
          </a:bodyPr>
          <a:lstStyle>
            <a:lvl1pPr marL="0" indent="0" algn="ctr">
              <a:buFontTx/>
              <a:buNone/>
              <a:defRPr sz="1800" b="0"/>
            </a:lvl1pPr>
          </a:lstStyle>
          <a:p>
            <a:endParaRPr lang="en-BE" dirty="0"/>
          </a:p>
        </p:txBody>
      </p:sp>
      <p:sp>
        <p:nvSpPr>
          <p:cNvPr id="5" name="Text Placeholder 4"/>
          <p:cNvSpPr>
            <a:spLocks noGrp="1"/>
          </p:cNvSpPr>
          <p:nvPr>
            <p:ph type="body" sz="quarter" idx="16" hasCustomPrompt="1"/>
          </p:nvPr>
        </p:nvSpPr>
        <p:spPr>
          <a:xfrm>
            <a:off x="766762" y="1469037"/>
            <a:ext cx="5329237" cy="4588864"/>
          </a:xfrm>
        </p:spPr>
        <p:txBody>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11"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6479665"/>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dirty="0"/>
          </a:p>
        </p:txBody>
      </p:sp>
      <p:sp>
        <p:nvSpPr>
          <p:cNvPr id="3" name="Footer Placeholder 2"/>
          <p:cNvSpPr>
            <a:spLocks noGrp="1"/>
          </p:cNvSpPr>
          <p:nvPr>
            <p:ph type="ftr" sz="quarter" idx="17"/>
          </p:nvPr>
        </p:nvSpPr>
        <p:spPr/>
        <p:txBody>
          <a:bodyPr/>
          <a:lstStyle/>
          <a:p>
            <a:r>
              <a:rPr lang="en-US" dirty="0"/>
              <a:t>MELODY #6.1 Alarm Protocol</a:t>
            </a:r>
          </a:p>
        </p:txBody>
      </p:sp>
    </p:spTree>
    <p:extLst>
      <p:ext uri="{BB962C8B-B14F-4D97-AF65-F5344CB8AC3E}">
        <p14:creationId xmlns:p14="http://schemas.microsoft.com/office/powerpoint/2010/main" val="112962363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pos="3840">
          <p15:clr>
            <a:srgbClr val="FBAE40"/>
          </p15:clr>
        </p15:guide>
        <p15:guide id="2" pos="4128">
          <p15:clr>
            <a:srgbClr val="FBAE40"/>
          </p15:clr>
        </p15:guide>
        <p15:guide id="3" pos="3552">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amp; Picture 1">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8EDE2AA-5EC7-4E82-852A-FE7B050223C2}"/>
              </a:ext>
            </a:extLst>
          </p:cNvPr>
          <p:cNvSpPr>
            <a:spLocks noGrp="1"/>
          </p:cNvSpPr>
          <p:nvPr>
            <p:ph type="title"/>
          </p:nvPr>
        </p:nvSpPr>
        <p:spPr>
          <a:xfrm>
            <a:off x="766764" y="800100"/>
            <a:ext cx="5983288" cy="838200"/>
          </a:xfrm>
          <a:prstGeom prst="rect">
            <a:avLst/>
          </a:prstGeom>
        </p:spPr>
        <p:txBody>
          <a:bodyPr lIns="0" tIns="0" rIns="0" bIns="0">
            <a:normAutofit/>
          </a:bodyPr>
          <a:lstStyle>
            <a:lvl1pPr>
              <a:defRPr sz="4400"/>
            </a:lvl1pPr>
          </a:lstStyle>
          <a:p>
            <a:endParaRPr lang="en-BE" dirty="0"/>
          </a:p>
        </p:txBody>
      </p:sp>
      <p:sp>
        <p:nvSpPr>
          <p:cNvPr id="8" name="Tijdelijke aanduiding voor afbeelding 7">
            <a:extLst>
              <a:ext uri="{FF2B5EF4-FFF2-40B4-BE49-F238E27FC236}">
                <a16:creationId xmlns:a16="http://schemas.microsoft.com/office/drawing/2014/main" id="{DA1F5B52-3085-476E-BB6D-6FEB75BDE4A8}"/>
              </a:ext>
            </a:extLst>
          </p:cNvPr>
          <p:cNvSpPr>
            <a:spLocks noGrp="1"/>
          </p:cNvSpPr>
          <p:nvPr>
            <p:ph type="pic" sz="quarter" idx="11"/>
          </p:nvPr>
        </p:nvSpPr>
        <p:spPr>
          <a:xfrm>
            <a:off x="7000875" y="0"/>
            <a:ext cx="5191125" cy="6858000"/>
          </a:xfrm>
          <a:prstGeom prst="rect">
            <a:avLst/>
          </a:prstGeom>
        </p:spPr>
        <p:txBody>
          <a:bodyPr anchor="ctr" anchorCtr="0"/>
          <a:lstStyle>
            <a:lvl1pPr marL="0" indent="0" algn="ctr">
              <a:buFontTx/>
              <a:buNone/>
              <a:defRPr/>
            </a:lvl1pPr>
          </a:lstStyle>
          <a:p>
            <a:endParaRPr lang="en-BE" dirty="0"/>
          </a:p>
        </p:txBody>
      </p:sp>
      <p:sp>
        <p:nvSpPr>
          <p:cNvPr id="11" name="Text Placeholder 10"/>
          <p:cNvSpPr>
            <a:spLocks noGrp="1"/>
          </p:cNvSpPr>
          <p:nvPr>
            <p:ph type="body" sz="quarter" idx="13" hasCustomPrompt="1"/>
          </p:nvPr>
        </p:nvSpPr>
        <p:spPr>
          <a:xfrm>
            <a:off x="766763" y="1731364"/>
            <a:ext cx="6010275" cy="4326536"/>
          </a:xfrm>
        </p:spPr>
        <p:txBody>
          <a:bodyPr/>
          <a:lstStyle>
            <a:lvl1pPr marL="355600" indent="-355600">
              <a:defRPr/>
            </a:lvl1pPr>
            <a:lvl2pPr marL="622300" indent="-266700">
              <a:defRPr/>
            </a:lvl2pPr>
            <a:lvl3pPr marL="990600" indent="-266700">
              <a:defRPr/>
            </a:lvl3pPr>
            <a:lvl4pPr marL="1524000" indent="-266700">
              <a:defRPr/>
            </a:lvl4pPr>
            <a:lvl5pPr marL="1968500" indent="-355600">
              <a:defRPr/>
            </a:lvl5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6"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6479665"/>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dirty="0"/>
          </a:p>
        </p:txBody>
      </p:sp>
      <p:sp>
        <p:nvSpPr>
          <p:cNvPr id="3" name="Footer Placeholder 2"/>
          <p:cNvSpPr>
            <a:spLocks noGrp="1"/>
          </p:cNvSpPr>
          <p:nvPr>
            <p:ph type="ftr" sz="quarter" idx="14"/>
          </p:nvPr>
        </p:nvSpPr>
        <p:spPr/>
        <p:txBody>
          <a:bodyPr/>
          <a:lstStyle/>
          <a:p>
            <a:r>
              <a:rPr lang="en-US" dirty="0"/>
              <a:t>MELODY #6.1 Alarm Protocol</a:t>
            </a:r>
          </a:p>
        </p:txBody>
      </p:sp>
    </p:spTree>
    <p:extLst>
      <p:ext uri="{BB962C8B-B14F-4D97-AF65-F5344CB8AC3E}">
        <p14:creationId xmlns:p14="http://schemas.microsoft.com/office/powerpoint/2010/main" val="204633995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Quote 1">
    <p:spTree>
      <p:nvGrpSpPr>
        <p:cNvPr id="1" name=""/>
        <p:cNvGrpSpPr/>
        <p:nvPr/>
      </p:nvGrpSpPr>
      <p:grpSpPr>
        <a:xfrm>
          <a:off x="0" y="0"/>
          <a:ext cx="0" cy="0"/>
          <a:chOff x="0" y="0"/>
          <a:chExt cx="0" cy="0"/>
        </a:xfrm>
      </p:grpSpPr>
      <p:sp>
        <p:nvSpPr>
          <p:cNvPr id="9" name="Tijdelijke aanduiding voor tekst 8">
            <a:extLst>
              <a:ext uri="{FF2B5EF4-FFF2-40B4-BE49-F238E27FC236}">
                <a16:creationId xmlns:a16="http://schemas.microsoft.com/office/drawing/2014/main" id="{7F4BDD94-FB2C-4502-A2BB-86CAD3E59940}"/>
              </a:ext>
            </a:extLst>
          </p:cNvPr>
          <p:cNvSpPr>
            <a:spLocks noGrp="1"/>
          </p:cNvSpPr>
          <p:nvPr>
            <p:ph type="body" sz="quarter" idx="11" hasCustomPrompt="1"/>
          </p:nvPr>
        </p:nvSpPr>
        <p:spPr>
          <a:xfrm>
            <a:off x="766763" y="2324100"/>
            <a:ext cx="10658474" cy="2197100"/>
          </a:xfrm>
          <a:prstGeom prst="rect">
            <a:avLst/>
          </a:prstGeom>
        </p:spPr>
        <p:txBody>
          <a:bodyPr lIns="1371600" tIns="0" rIns="1371600" bIns="0" anchor="ctr" anchorCtr="0">
            <a:noAutofit/>
          </a:bodyPr>
          <a:lstStyle>
            <a:lvl1pPr marL="0" indent="0" algn="ctr">
              <a:spcBef>
                <a:spcPts val="600"/>
              </a:spcBef>
              <a:buFontTx/>
              <a:buNone/>
              <a:defRPr sz="4400">
                <a:solidFill>
                  <a:schemeClr val="accent1"/>
                </a:solidFill>
                <a:latin typeface="FranklinGotTExtCon" pitchFamily="2" charset="0"/>
                <a:cs typeface="Segoe UI Semibold" panose="020B0702040204020203" pitchFamily="34" charset="0"/>
              </a:defRPr>
            </a:lvl1pPr>
          </a:lstStyle>
          <a:p>
            <a:pPr lvl="0"/>
            <a:r>
              <a:rPr lang="nl-NL"/>
              <a:t>Click to add a quote</a:t>
            </a:r>
            <a:endParaRPr lang="nl-NL" dirty="0"/>
          </a:p>
        </p:txBody>
      </p:sp>
      <p:sp>
        <p:nvSpPr>
          <p:cNvPr id="11" name="Tijdelijke aanduiding voor tekst 10">
            <a:extLst>
              <a:ext uri="{FF2B5EF4-FFF2-40B4-BE49-F238E27FC236}">
                <a16:creationId xmlns:a16="http://schemas.microsoft.com/office/drawing/2014/main" id="{0BF1D710-5F93-4654-8D54-CD40B1D335E1}"/>
              </a:ext>
            </a:extLst>
          </p:cNvPr>
          <p:cNvSpPr>
            <a:spLocks noGrp="1"/>
          </p:cNvSpPr>
          <p:nvPr>
            <p:ph type="body" sz="quarter" idx="12" hasCustomPrompt="1"/>
          </p:nvPr>
        </p:nvSpPr>
        <p:spPr>
          <a:xfrm>
            <a:off x="766763" y="4768439"/>
            <a:ext cx="10658474" cy="881063"/>
          </a:xfrm>
          <a:prstGeom prst="rect">
            <a:avLst/>
          </a:prstGeom>
        </p:spPr>
        <p:txBody>
          <a:bodyPr lIns="1828800" tIns="0" rIns="1828800" bIns="0">
            <a:normAutofit/>
          </a:bodyPr>
          <a:lstStyle>
            <a:lvl1pPr marL="0" indent="0" algn="ctr">
              <a:buFontTx/>
              <a:buNone/>
              <a:defRPr sz="2000" b="0" baseline="0">
                <a:solidFill>
                  <a:schemeClr val="accent3"/>
                </a:solidFill>
                <a:latin typeface="Segoe UI Semibold" panose="020B0702040204020203" pitchFamily="34" charset="0"/>
                <a:cs typeface="Segoe UI Semibold" panose="020B0702040204020203" pitchFamily="34" charset="0"/>
              </a:defRPr>
            </a:lvl1pPr>
          </a:lstStyle>
          <a:p>
            <a:pPr lvl="0"/>
            <a:r>
              <a:rPr lang="nl-BE"/>
              <a:t>Click to add a name</a:t>
            </a:r>
            <a:endParaRPr lang="en-BE" dirty="0"/>
          </a:p>
        </p:txBody>
      </p:sp>
      <p:sp>
        <p:nvSpPr>
          <p:cNvPr id="208"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6479665"/>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dirty="0"/>
          </a:p>
        </p:txBody>
      </p:sp>
      <p:sp>
        <p:nvSpPr>
          <p:cNvPr id="2" name="Footer Placeholder 1"/>
          <p:cNvSpPr>
            <a:spLocks noGrp="1"/>
          </p:cNvSpPr>
          <p:nvPr>
            <p:ph type="ftr" sz="quarter" idx="13"/>
          </p:nvPr>
        </p:nvSpPr>
        <p:spPr/>
        <p:txBody>
          <a:bodyPr/>
          <a:lstStyle/>
          <a:p>
            <a:r>
              <a:rPr lang="en-US" dirty="0"/>
              <a:t>MELODY #6.1 Alarm Protocol</a:t>
            </a:r>
          </a:p>
        </p:txBody>
      </p:sp>
    </p:spTree>
    <p:extLst>
      <p:ext uri="{BB962C8B-B14F-4D97-AF65-F5344CB8AC3E}">
        <p14:creationId xmlns:p14="http://schemas.microsoft.com/office/powerpoint/2010/main" val="428641053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 pictures with info">
    <p:spTree>
      <p:nvGrpSpPr>
        <p:cNvPr id="1" name=""/>
        <p:cNvGrpSpPr/>
        <p:nvPr/>
      </p:nvGrpSpPr>
      <p:grpSpPr>
        <a:xfrm>
          <a:off x="0" y="0"/>
          <a:ext cx="0" cy="0"/>
          <a:chOff x="0" y="0"/>
          <a:chExt cx="0" cy="0"/>
        </a:xfrm>
      </p:grpSpPr>
      <p:sp>
        <p:nvSpPr>
          <p:cNvPr id="81" name="Rectangle 80"/>
          <p:cNvSpPr/>
          <p:nvPr/>
        </p:nvSpPr>
        <p:spPr>
          <a:xfrm>
            <a:off x="3485781" y="800100"/>
            <a:ext cx="2574956" cy="5257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773727" y="800100"/>
            <a:ext cx="2574956" cy="5257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Rectangle 90"/>
          <p:cNvSpPr/>
          <p:nvPr/>
        </p:nvSpPr>
        <p:spPr>
          <a:xfrm>
            <a:off x="6181893" y="800100"/>
            <a:ext cx="2574956" cy="52578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FranklinGotTExtCon" pitchFamily="2" charset="0"/>
            </a:endParaRPr>
          </a:p>
        </p:txBody>
      </p:sp>
      <p:sp>
        <p:nvSpPr>
          <p:cNvPr id="96" name="Picture Placeholder 94"/>
          <p:cNvSpPr>
            <a:spLocks noGrp="1"/>
          </p:cNvSpPr>
          <p:nvPr>
            <p:ph type="pic" sz="quarter" idx="10"/>
          </p:nvPr>
        </p:nvSpPr>
        <p:spPr>
          <a:xfrm>
            <a:off x="856548" y="1897062"/>
            <a:ext cx="2405005" cy="3063875"/>
          </a:xfrm>
        </p:spPr>
        <p:txBody>
          <a:bodyPr anchor="ctr"/>
          <a:lstStyle>
            <a:lvl1pPr marL="88900" indent="0" algn="ctr">
              <a:buNone/>
              <a:defRPr>
                <a:solidFill>
                  <a:schemeClr val="bg1"/>
                </a:solidFill>
              </a:defRPr>
            </a:lvl1pPr>
          </a:lstStyle>
          <a:p>
            <a:r>
              <a:rPr lang="en-US"/>
              <a:t>Click icon to add picture</a:t>
            </a:r>
          </a:p>
        </p:txBody>
      </p:sp>
      <p:sp>
        <p:nvSpPr>
          <p:cNvPr id="99" name="Text Placeholder 97"/>
          <p:cNvSpPr>
            <a:spLocks noGrp="1"/>
          </p:cNvSpPr>
          <p:nvPr>
            <p:ph type="body" sz="quarter" idx="11"/>
          </p:nvPr>
        </p:nvSpPr>
        <p:spPr>
          <a:xfrm>
            <a:off x="856548" y="982663"/>
            <a:ext cx="2405005" cy="712787"/>
          </a:xfrm>
        </p:spPr>
        <p:txBody>
          <a:bodyPr>
            <a:noAutofit/>
          </a:bodyPr>
          <a:lstStyle>
            <a:lvl1pPr marL="0" indent="0" algn="ctr" defTabSz="914400" rtl="0" eaLnBrk="1" latinLnBrk="0" hangingPunct="1">
              <a:lnSpc>
                <a:spcPct val="100000"/>
              </a:lnSpc>
              <a:spcBef>
                <a:spcPct val="0"/>
              </a:spcBef>
              <a:buNone/>
              <a:defRPr lang="en-US" sz="1900" b="0" kern="1200" smtClean="0">
                <a:solidFill>
                  <a:schemeClr val="bg1"/>
                </a:solidFill>
                <a:latin typeface="FranklinGotTExtCon" pitchFamily="2" charset="0"/>
                <a:ea typeface="+mj-ea"/>
                <a:cs typeface="+mj-cs"/>
              </a:defRPr>
            </a:lvl1pPr>
            <a:lvl2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2pPr>
            <a:lvl3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3pPr>
            <a:lvl4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4pPr>
            <a:lvl5pPr marL="0" indent="0" algn="ctr" defTabSz="914400" rtl="0" eaLnBrk="1" latinLnBrk="0" hangingPunct="1">
              <a:lnSpc>
                <a:spcPct val="100000"/>
              </a:lnSpc>
              <a:spcBef>
                <a:spcPct val="0"/>
              </a:spcBef>
              <a:buNone/>
              <a:defRPr lang="en-US" sz="1900" b="1" kern="1200">
                <a:solidFill>
                  <a:schemeClr val="bg1"/>
                </a:solidFill>
                <a:latin typeface="+mj-lt"/>
                <a:ea typeface="+mj-ea"/>
                <a:cs typeface="+mj-cs"/>
              </a:defRPr>
            </a:lvl5pPr>
          </a:lstStyle>
          <a:p>
            <a:pPr lvl="0"/>
            <a:r>
              <a:rPr lang="en-US"/>
              <a:t>Edit Master text styles</a:t>
            </a:r>
          </a:p>
        </p:txBody>
      </p:sp>
      <p:sp>
        <p:nvSpPr>
          <p:cNvPr id="101" name="Text Placeholder 97"/>
          <p:cNvSpPr>
            <a:spLocks noGrp="1"/>
          </p:cNvSpPr>
          <p:nvPr>
            <p:ph type="body" sz="quarter" idx="12"/>
          </p:nvPr>
        </p:nvSpPr>
        <p:spPr>
          <a:xfrm>
            <a:off x="856548" y="5162550"/>
            <a:ext cx="2405005" cy="817426"/>
          </a:xfrm>
        </p:spPr>
        <p:txBody>
          <a:bodyPr anchor="b">
            <a:noAutofit/>
          </a:bodyPr>
          <a:lstStyle>
            <a:lvl1pPr marL="0" indent="0" algn="ctr" defTabSz="914400" rtl="0" eaLnBrk="1" latinLnBrk="0" hangingPunct="1">
              <a:lnSpc>
                <a:spcPct val="100000"/>
              </a:lnSpc>
              <a:spcBef>
                <a:spcPct val="0"/>
              </a:spcBef>
              <a:buNone/>
              <a:defRPr lang="en-US" sz="1300" kern="1200">
                <a:solidFill>
                  <a:schemeClr val="bg1"/>
                </a:solidFill>
                <a:latin typeface="FranklinGotTExtCon" pitchFamily="2" charset="0"/>
                <a:ea typeface="+mn-ea"/>
                <a:cs typeface="+mn-cs"/>
              </a:defRPr>
            </a:lvl1pPr>
            <a:lvl2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2pPr>
            <a:lvl3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3pPr>
            <a:lvl4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4pPr>
            <a:lvl5pPr marL="0" indent="0" algn="ctr" defTabSz="914400" rtl="0" eaLnBrk="1" latinLnBrk="0" hangingPunct="1">
              <a:lnSpc>
                <a:spcPct val="100000"/>
              </a:lnSpc>
              <a:spcBef>
                <a:spcPct val="0"/>
              </a:spcBef>
              <a:buNone/>
              <a:defRPr lang="en-US" sz="1900" b="1" kern="1200">
                <a:solidFill>
                  <a:schemeClr val="bg1"/>
                </a:solidFill>
                <a:latin typeface="+mj-lt"/>
                <a:ea typeface="+mj-ea"/>
                <a:cs typeface="+mj-cs"/>
              </a:defRPr>
            </a:lvl5pPr>
          </a:lstStyle>
          <a:p>
            <a:pPr lvl="0"/>
            <a:r>
              <a:rPr lang="en-US"/>
              <a:t>Edit Master text styles</a:t>
            </a:r>
          </a:p>
        </p:txBody>
      </p:sp>
      <p:sp>
        <p:nvSpPr>
          <p:cNvPr id="102" name="Picture Placeholder 94"/>
          <p:cNvSpPr>
            <a:spLocks noGrp="1"/>
          </p:cNvSpPr>
          <p:nvPr>
            <p:ph type="pic" sz="quarter" idx="13"/>
          </p:nvPr>
        </p:nvSpPr>
        <p:spPr>
          <a:xfrm>
            <a:off x="3568107" y="1897062"/>
            <a:ext cx="2405005" cy="3063875"/>
          </a:xfrm>
        </p:spPr>
        <p:txBody>
          <a:bodyPr anchor="ctr"/>
          <a:lstStyle>
            <a:lvl1pPr marL="88900" indent="0" algn="ctr">
              <a:buNone/>
              <a:defRPr>
                <a:solidFill>
                  <a:schemeClr val="bg1"/>
                </a:solidFill>
              </a:defRPr>
            </a:lvl1pPr>
          </a:lstStyle>
          <a:p>
            <a:r>
              <a:rPr lang="en-US"/>
              <a:t>Click icon to add picture</a:t>
            </a:r>
          </a:p>
        </p:txBody>
      </p:sp>
      <p:sp>
        <p:nvSpPr>
          <p:cNvPr id="103" name="Text Placeholder 97"/>
          <p:cNvSpPr>
            <a:spLocks noGrp="1"/>
          </p:cNvSpPr>
          <p:nvPr>
            <p:ph type="body" sz="quarter" idx="14"/>
          </p:nvPr>
        </p:nvSpPr>
        <p:spPr>
          <a:xfrm>
            <a:off x="3568107" y="982663"/>
            <a:ext cx="2405005" cy="712787"/>
          </a:xfrm>
        </p:spPr>
        <p:txBody>
          <a:bodyPr>
            <a:noAutofit/>
          </a:bodyPr>
          <a:lstStyle>
            <a:lvl1pPr marL="0" indent="0" algn="ctr" defTabSz="914400" rtl="0" eaLnBrk="1" latinLnBrk="0" hangingPunct="1">
              <a:lnSpc>
                <a:spcPct val="100000"/>
              </a:lnSpc>
              <a:spcBef>
                <a:spcPct val="0"/>
              </a:spcBef>
              <a:buNone/>
              <a:defRPr lang="en-US" sz="1900" b="0" kern="1200" smtClean="0">
                <a:solidFill>
                  <a:schemeClr val="bg1"/>
                </a:solidFill>
                <a:latin typeface="FranklinGotTExtCon" pitchFamily="2" charset="0"/>
                <a:ea typeface="+mj-ea"/>
                <a:cs typeface="+mj-cs"/>
              </a:defRPr>
            </a:lvl1pPr>
            <a:lvl2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2pPr>
            <a:lvl3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3pPr>
            <a:lvl4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4pPr>
            <a:lvl5pPr marL="0" indent="0" algn="ctr" defTabSz="914400" rtl="0" eaLnBrk="1" latinLnBrk="0" hangingPunct="1">
              <a:lnSpc>
                <a:spcPct val="100000"/>
              </a:lnSpc>
              <a:spcBef>
                <a:spcPct val="0"/>
              </a:spcBef>
              <a:buNone/>
              <a:defRPr lang="en-US" sz="1900" b="1" kern="1200">
                <a:solidFill>
                  <a:schemeClr val="bg1"/>
                </a:solidFill>
                <a:latin typeface="+mj-lt"/>
                <a:ea typeface="+mj-ea"/>
                <a:cs typeface="+mj-cs"/>
              </a:defRPr>
            </a:lvl5pPr>
          </a:lstStyle>
          <a:p>
            <a:pPr lvl="0"/>
            <a:r>
              <a:rPr lang="en-US"/>
              <a:t>Edit Master text styles</a:t>
            </a:r>
          </a:p>
        </p:txBody>
      </p:sp>
      <p:sp>
        <p:nvSpPr>
          <p:cNvPr id="104" name="Text Placeholder 97"/>
          <p:cNvSpPr>
            <a:spLocks noGrp="1"/>
          </p:cNvSpPr>
          <p:nvPr>
            <p:ph type="body" sz="quarter" idx="15"/>
          </p:nvPr>
        </p:nvSpPr>
        <p:spPr>
          <a:xfrm>
            <a:off x="3568107" y="5162550"/>
            <a:ext cx="2405005" cy="817426"/>
          </a:xfrm>
        </p:spPr>
        <p:txBody>
          <a:bodyPr anchor="b">
            <a:noAutofit/>
          </a:bodyPr>
          <a:lstStyle>
            <a:lvl1pPr marL="0" indent="0" algn="ctr" defTabSz="914400" rtl="0" eaLnBrk="1" latinLnBrk="0" hangingPunct="1">
              <a:lnSpc>
                <a:spcPct val="100000"/>
              </a:lnSpc>
              <a:spcBef>
                <a:spcPct val="0"/>
              </a:spcBef>
              <a:buNone/>
              <a:defRPr lang="en-US" sz="1300" kern="1200">
                <a:solidFill>
                  <a:schemeClr val="bg1"/>
                </a:solidFill>
                <a:latin typeface="FranklinGotTExtCon" pitchFamily="2" charset="0"/>
                <a:ea typeface="+mn-ea"/>
                <a:cs typeface="+mn-cs"/>
              </a:defRPr>
            </a:lvl1pPr>
            <a:lvl2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2pPr>
            <a:lvl3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3pPr>
            <a:lvl4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4pPr>
            <a:lvl5pPr marL="0" indent="0" algn="ctr" defTabSz="914400" rtl="0" eaLnBrk="1" latinLnBrk="0" hangingPunct="1">
              <a:lnSpc>
                <a:spcPct val="100000"/>
              </a:lnSpc>
              <a:spcBef>
                <a:spcPct val="0"/>
              </a:spcBef>
              <a:buNone/>
              <a:defRPr lang="en-US" sz="1900" b="1" kern="1200">
                <a:solidFill>
                  <a:schemeClr val="bg1"/>
                </a:solidFill>
                <a:latin typeface="+mj-lt"/>
                <a:ea typeface="+mj-ea"/>
                <a:cs typeface="+mj-cs"/>
              </a:defRPr>
            </a:lvl5pPr>
          </a:lstStyle>
          <a:p>
            <a:pPr lvl="0"/>
            <a:r>
              <a:rPr lang="en-US"/>
              <a:t>Edit Master text styles</a:t>
            </a:r>
          </a:p>
        </p:txBody>
      </p:sp>
      <p:sp>
        <p:nvSpPr>
          <p:cNvPr id="105" name="Picture Placeholder 94"/>
          <p:cNvSpPr>
            <a:spLocks noGrp="1"/>
          </p:cNvSpPr>
          <p:nvPr>
            <p:ph type="pic" sz="quarter" idx="16"/>
          </p:nvPr>
        </p:nvSpPr>
        <p:spPr>
          <a:xfrm>
            <a:off x="6261673" y="1897062"/>
            <a:ext cx="2405005" cy="3063875"/>
          </a:xfrm>
        </p:spPr>
        <p:txBody>
          <a:bodyPr anchor="ctr"/>
          <a:lstStyle>
            <a:lvl1pPr marL="88900" indent="0" algn="ctr">
              <a:buNone/>
              <a:defRPr>
                <a:solidFill>
                  <a:schemeClr val="bg1"/>
                </a:solidFill>
              </a:defRPr>
            </a:lvl1pPr>
          </a:lstStyle>
          <a:p>
            <a:r>
              <a:rPr lang="en-US"/>
              <a:t>Click icon to add picture</a:t>
            </a:r>
          </a:p>
        </p:txBody>
      </p:sp>
      <p:sp>
        <p:nvSpPr>
          <p:cNvPr id="106" name="Text Placeholder 97"/>
          <p:cNvSpPr>
            <a:spLocks noGrp="1"/>
          </p:cNvSpPr>
          <p:nvPr>
            <p:ph type="body" sz="quarter" idx="17"/>
          </p:nvPr>
        </p:nvSpPr>
        <p:spPr>
          <a:xfrm>
            <a:off x="6269168" y="982663"/>
            <a:ext cx="2405005" cy="712787"/>
          </a:xfrm>
        </p:spPr>
        <p:txBody>
          <a:bodyPr>
            <a:noAutofit/>
          </a:bodyPr>
          <a:lstStyle>
            <a:lvl1pPr marL="0" indent="0" algn="ctr" defTabSz="914400" rtl="0" eaLnBrk="1" latinLnBrk="0" hangingPunct="1">
              <a:lnSpc>
                <a:spcPct val="100000"/>
              </a:lnSpc>
              <a:spcBef>
                <a:spcPct val="0"/>
              </a:spcBef>
              <a:buNone/>
              <a:defRPr lang="en-US" sz="1900" b="0" kern="1200" smtClean="0">
                <a:solidFill>
                  <a:schemeClr val="bg1"/>
                </a:solidFill>
                <a:latin typeface="FranklinGotTExtCon" pitchFamily="2" charset="0"/>
                <a:ea typeface="+mj-ea"/>
                <a:cs typeface="+mj-cs"/>
              </a:defRPr>
            </a:lvl1pPr>
            <a:lvl2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2pPr>
            <a:lvl3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3pPr>
            <a:lvl4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4pPr>
            <a:lvl5pPr marL="0" indent="0" algn="ctr" defTabSz="914400" rtl="0" eaLnBrk="1" latinLnBrk="0" hangingPunct="1">
              <a:lnSpc>
                <a:spcPct val="100000"/>
              </a:lnSpc>
              <a:spcBef>
                <a:spcPct val="0"/>
              </a:spcBef>
              <a:buNone/>
              <a:defRPr lang="en-US" sz="1900" b="1" kern="1200">
                <a:solidFill>
                  <a:schemeClr val="bg1"/>
                </a:solidFill>
                <a:latin typeface="+mj-lt"/>
                <a:ea typeface="+mj-ea"/>
                <a:cs typeface="+mj-cs"/>
              </a:defRPr>
            </a:lvl5pPr>
          </a:lstStyle>
          <a:p>
            <a:pPr lvl="0"/>
            <a:r>
              <a:rPr lang="en-US"/>
              <a:t>Edit Master text styles</a:t>
            </a:r>
          </a:p>
        </p:txBody>
      </p:sp>
      <p:sp>
        <p:nvSpPr>
          <p:cNvPr id="107" name="Text Placeholder 97"/>
          <p:cNvSpPr>
            <a:spLocks noGrp="1"/>
          </p:cNvSpPr>
          <p:nvPr>
            <p:ph type="body" sz="quarter" idx="18"/>
          </p:nvPr>
        </p:nvSpPr>
        <p:spPr>
          <a:xfrm>
            <a:off x="6269168" y="5162550"/>
            <a:ext cx="2405005" cy="817426"/>
          </a:xfrm>
        </p:spPr>
        <p:txBody>
          <a:bodyPr anchor="b">
            <a:noAutofit/>
          </a:bodyPr>
          <a:lstStyle>
            <a:lvl1pPr marL="0" indent="0" algn="ctr" defTabSz="914400" rtl="0" eaLnBrk="1" latinLnBrk="0" hangingPunct="1">
              <a:lnSpc>
                <a:spcPct val="100000"/>
              </a:lnSpc>
              <a:spcBef>
                <a:spcPct val="0"/>
              </a:spcBef>
              <a:buNone/>
              <a:defRPr lang="en-US" sz="1300" kern="1200">
                <a:solidFill>
                  <a:schemeClr val="bg1"/>
                </a:solidFill>
                <a:latin typeface="FranklinGotTExtCon" pitchFamily="2" charset="0"/>
                <a:ea typeface="+mn-ea"/>
                <a:cs typeface="+mn-cs"/>
              </a:defRPr>
            </a:lvl1pPr>
            <a:lvl2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2pPr>
            <a:lvl3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3pPr>
            <a:lvl4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4pPr>
            <a:lvl5pPr marL="0" indent="0" algn="ctr" defTabSz="914400" rtl="0" eaLnBrk="1" latinLnBrk="0" hangingPunct="1">
              <a:lnSpc>
                <a:spcPct val="100000"/>
              </a:lnSpc>
              <a:spcBef>
                <a:spcPct val="0"/>
              </a:spcBef>
              <a:buNone/>
              <a:defRPr lang="en-US" sz="1900" b="1" kern="1200">
                <a:solidFill>
                  <a:schemeClr val="bg1"/>
                </a:solidFill>
                <a:latin typeface="+mj-lt"/>
                <a:ea typeface="+mj-ea"/>
                <a:cs typeface="+mj-cs"/>
              </a:defRPr>
            </a:lvl5pPr>
          </a:lstStyle>
          <a:p>
            <a:pPr lvl="0"/>
            <a:r>
              <a:rPr lang="en-US"/>
              <a:t>Edit Master text styles</a:t>
            </a:r>
          </a:p>
        </p:txBody>
      </p:sp>
      <p:sp>
        <p:nvSpPr>
          <p:cNvPr id="92" name="Rectangle 91"/>
          <p:cNvSpPr/>
          <p:nvPr userDrawn="1"/>
        </p:nvSpPr>
        <p:spPr>
          <a:xfrm>
            <a:off x="8874897" y="800100"/>
            <a:ext cx="2574956" cy="52578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Picture Placeholder 94"/>
          <p:cNvSpPr>
            <a:spLocks noGrp="1"/>
          </p:cNvSpPr>
          <p:nvPr>
            <p:ph type="pic" sz="quarter" idx="19"/>
          </p:nvPr>
        </p:nvSpPr>
        <p:spPr>
          <a:xfrm>
            <a:off x="8954677" y="1897062"/>
            <a:ext cx="2405005" cy="3063875"/>
          </a:xfrm>
        </p:spPr>
        <p:txBody>
          <a:bodyPr anchor="ctr"/>
          <a:lstStyle>
            <a:lvl1pPr marL="88900" indent="0" algn="ctr">
              <a:buNone/>
              <a:defRPr>
                <a:solidFill>
                  <a:schemeClr val="bg1"/>
                </a:solidFill>
              </a:defRPr>
            </a:lvl1pPr>
          </a:lstStyle>
          <a:p>
            <a:r>
              <a:rPr lang="en-US"/>
              <a:t>Click icon to add picture</a:t>
            </a:r>
          </a:p>
        </p:txBody>
      </p:sp>
      <p:sp>
        <p:nvSpPr>
          <p:cNvPr id="94" name="Text Placeholder 97"/>
          <p:cNvSpPr>
            <a:spLocks noGrp="1"/>
          </p:cNvSpPr>
          <p:nvPr>
            <p:ph type="body" sz="quarter" idx="20"/>
          </p:nvPr>
        </p:nvSpPr>
        <p:spPr>
          <a:xfrm>
            <a:off x="8962172" y="982663"/>
            <a:ext cx="2405005" cy="712787"/>
          </a:xfrm>
        </p:spPr>
        <p:txBody>
          <a:bodyPr>
            <a:noAutofit/>
          </a:bodyPr>
          <a:lstStyle>
            <a:lvl1pPr marL="0" indent="0" algn="ctr" defTabSz="914400" rtl="0" eaLnBrk="1" latinLnBrk="0" hangingPunct="1">
              <a:lnSpc>
                <a:spcPct val="100000"/>
              </a:lnSpc>
              <a:spcBef>
                <a:spcPct val="0"/>
              </a:spcBef>
              <a:buNone/>
              <a:defRPr lang="en-US" sz="1900" b="0" kern="1200" smtClean="0">
                <a:solidFill>
                  <a:schemeClr val="bg1"/>
                </a:solidFill>
                <a:latin typeface="FranklinGotTExtCon" pitchFamily="2" charset="0"/>
                <a:ea typeface="+mj-ea"/>
                <a:cs typeface="+mj-cs"/>
              </a:defRPr>
            </a:lvl1pPr>
            <a:lvl2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2pPr>
            <a:lvl3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3pPr>
            <a:lvl4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4pPr>
            <a:lvl5pPr marL="0" indent="0" algn="ctr" defTabSz="914400" rtl="0" eaLnBrk="1" latinLnBrk="0" hangingPunct="1">
              <a:lnSpc>
                <a:spcPct val="100000"/>
              </a:lnSpc>
              <a:spcBef>
                <a:spcPct val="0"/>
              </a:spcBef>
              <a:buNone/>
              <a:defRPr lang="en-US" sz="1900" b="1" kern="1200">
                <a:solidFill>
                  <a:schemeClr val="bg1"/>
                </a:solidFill>
                <a:latin typeface="+mj-lt"/>
                <a:ea typeface="+mj-ea"/>
                <a:cs typeface="+mj-cs"/>
              </a:defRPr>
            </a:lvl5pPr>
          </a:lstStyle>
          <a:p>
            <a:pPr lvl="0"/>
            <a:r>
              <a:rPr lang="en-US"/>
              <a:t>Edit Master text styles</a:t>
            </a:r>
          </a:p>
        </p:txBody>
      </p:sp>
      <p:sp>
        <p:nvSpPr>
          <p:cNvPr id="95" name="Text Placeholder 97"/>
          <p:cNvSpPr>
            <a:spLocks noGrp="1"/>
          </p:cNvSpPr>
          <p:nvPr>
            <p:ph type="body" sz="quarter" idx="21"/>
          </p:nvPr>
        </p:nvSpPr>
        <p:spPr>
          <a:xfrm>
            <a:off x="8962172" y="5162550"/>
            <a:ext cx="2405005" cy="817426"/>
          </a:xfrm>
        </p:spPr>
        <p:txBody>
          <a:bodyPr anchor="b">
            <a:noAutofit/>
          </a:bodyPr>
          <a:lstStyle>
            <a:lvl1pPr marL="0" indent="0" algn="ctr" defTabSz="914400" rtl="0" eaLnBrk="1" latinLnBrk="0" hangingPunct="1">
              <a:lnSpc>
                <a:spcPct val="100000"/>
              </a:lnSpc>
              <a:spcBef>
                <a:spcPct val="0"/>
              </a:spcBef>
              <a:buNone/>
              <a:defRPr lang="en-US" sz="1300" kern="1200">
                <a:solidFill>
                  <a:schemeClr val="bg1"/>
                </a:solidFill>
                <a:latin typeface="FranklinGotTExtCon" pitchFamily="2" charset="0"/>
                <a:ea typeface="+mn-ea"/>
                <a:cs typeface="+mn-cs"/>
              </a:defRPr>
            </a:lvl1pPr>
            <a:lvl2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2pPr>
            <a:lvl3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3pPr>
            <a:lvl4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4pPr>
            <a:lvl5pPr marL="0" indent="0" algn="ctr" defTabSz="914400" rtl="0" eaLnBrk="1" latinLnBrk="0" hangingPunct="1">
              <a:lnSpc>
                <a:spcPct val="100000"/>
              </a:lnSpc>
              <a:spcBef>
                <a:spcPct val="0"/>
              </a:spcBef>
              <a:buNone/>
              <a:defRPr lang="en-US" sz="1900" b="1" kern="1200">
                <a:solidFill>
                  <a:schemeClr val="bg1"/>
                </a:solidFill>
                <a:latin typeface="+mj-lt"/>
                <a:ea typeface="+mj-ea"/>
                <a:cs typeface="+mj-cs"/>
              </a:defRPr>
            </a:lvl5pPr>
          </a:lstStyle>
          <a:p>
            <a:pPr lvl="0"/>
            <a:r>
              <a:rPr lang="en-US"/>
              <a:t>Edit Master text styles</a:t>
            </a:r>
          </a:p>
        </p:txBody>
      </p:sp>
      <p:sp>
        <p:nvSpPr>
          <p:cNvPr id="2" name="Footer Placeholder 1"/>
          <p:cNvSpPr>
            <a:spLocks noGrp="1"/>
          </p:cNvSpPr>
          <p:nvPr>
            <p:ph type="ftr" sz="quarter" idx="22"/>
          </p:nvPr>
        </p:nvSpPr>
        <p:spPr/>
        <p:txBody>
          <a:bodyPr/>
          <a:lstStyle/>
          <a:p>
            <a:r>
              <a:rPr lang="en-US" dirty="0"/>
              <a:t>MELODY #6.1 Alarm Protocol</a:t>
            </a:r>
          </a:p>
        </p:txBody>
      </p:sp>
      <p:sp>
        <p:nvSpPr>
          <p:cNvPr id="3" name="Slide Number Placeholder 2"/>
          <p:cNvSpPr>
            <a:spLocks noGrp="1"/>
          </p:cNvSpPr>
          <p:nvPr>
            <p:ph type="sldNum" sz="quarter" idx="23"/>
          </p:nvPr>
        </p:nvSpPr>
        <p:spPr/>
        <p:txBody>
          <a:bodyPr/>
          <a:lstStyle/>
          <a:p>
            <a:fld id="{A814E660-BF25-4843-B2A0-93C6E2B6253B}" type="slidenum">
              <a:rPr lang="en-BE" smtClean="0"/>
              <a:pPr/>
              <a:t>‹#›</a:t>
            </a:fld>
            <a:endParaRPr lang="en-BE" dirty="0"/>
          </a:p>
        </p:txBody>
      </p:sp>
    </p:spTree>
    <p:extLst>
      <p:ext uri="{BB962C8B-B14F-4D97-AF65-F5344CB8AC3E}">
        <p14:creationId xmlns:p14="http://schemas.microsoft.com/office/powerpoint/2010/main" val="78493105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icture with info 2">
    <p:spTree>
      <p:nvGrpSpPr>
        <p:cNvPr id="1" name=""/>
        <p:cNvGrpSpPr/>
        <p:nvPr/>
      </p:nvGrpSpPr>
      <p:grpSpPr>
        <a:xfrm>
          <a:off x="0" y="0"/>
          <a:ext cx="0" cy="0"/>
          <a:chOff x="0" y="0"/>
          <a:chExt cx="0" cy="0"/>
        </a:xfrm>
      </p:grpSpPr>
      <p:sp>
        <p:nvSpPr>
          <p:cNvPr id="15" name="Tijdelijke aanduiding voor afbeelding 14">
            <a:extLst>
              <a:ext uri="{FF2B5EF4-FFF2-40B4-BE49-F238E27FC236}">
                <a16:creationId xmlns:a16="http://schemas.microsoft.com/office/drawing/2014/main" id="{082B9D0C-0783-431C-BFBF-3A3AA871FE82}"/>
              </a:ext>
            </a:extLst>
          </p:cNvPr>
          <p:cNvSpPr>
            <a:spLocks noGrp="1"/>
          </p:cNvSpPr>
          <p:nvPr>
            <p:ph type="pic" sz="quarter" idx="12" hasCustomPrompt="1"/>
          </p:nvPr>
        </p:nvSpPr>
        <p:spPr>
          <a:xfrm>
            <a:off x="0" y="0"/>
            <a:ext cx="12192000" cy="6858000"/>
          </a:xfrm>
          <a:prstGeom prst="rect">
            <a:avLst/>
          </a:prstGeom>
          <a:solidFill>
            <a:schemeClr val="accent5">
              <a:lumMod val="50000"/>
              <a:alpha val="78000"/>
            </a:schemeClr>
          </a:solidFill>
        </p:spPr>
        <p:txBody>
          <a:bodyPr anchor="ctr" anchorCtr="0"/>
          <a:lstStyle>
            <a:lvl1pPr marL="0" marR="0" indent="0" algn="l" defTabSz="914400" rtl="0" eaLnBrk="1" fontAlgn="auto" latinLnBrk="0" hangingPunct="1">
              <a:lnSpc>
                <a:spcPct val="90000"/>
              </a:lnSpc>
              <a:spcBef>
                <a:spcPts val="1000"/>
              </a:spcBef>
              <a:spcAft>
                <a:spcPts val="0"/>
              </a:spcAft>
              <a:buClr>
                <a:schemeClr val="accent2"/>
              </a:buClr>
              <a:buSzTx/>
              <a:buFontTx/>
              <a:buNone/>
              <a:tabLst/>
              <a:defRPr baseline="0">
                <a:solidFill>
                  <a:schemeClr val="bg1"/>
                </a:solidFill>
              </a:defRPr>
            </a:lvl1pPr>
          </a:lstStyle>
          <a:p>
            <a:r>
              <a:rPr lang="en-US"/>
              <a:t>&gt;&gt;&gt;&gt;&gt;&gt;&gt;&gt;&gt; Click to add picture &gt;</a:t>
            </a:r>
            <a:endParaRPr lang="en-BE" dirty="0"/>
          </a:p>
        </p:txBody>
      </p:sp>
      <p:sp>
        <p:nvSpPr>
          <p:cNvPr id="9" name="Tijdelijke aanduiding voor tekst 25">
            <a:extLst>
              <a:ext uri="{FF2B5EF4-FFF2-40B4-BE49-F238E27FC236}">
                <a16:creationId xmlns:a16="http://schemas.microsoft.com/office/drawing/2014/main" id="{6A895D29-FC6A-432A-8385-E2F1D027CD96}"/>
              </a:ext>
            </a:extLst>
          </p:cNvPr>
          <p:cNvSpPr>
            <a:spLocks noGrp="1" noChangeAspect="1"/>
          </p:cNvSpPr>
          <p:nvPr>
            <p:ph type="body" sz="quarter" idx="13" hasCustomPrompt="1"/>
          </p:nvPr>
        </p:nvSpPr>
        <p:spPr>
          <a:xfrm flipH="1">
            <a:off x="7620000" y="1333500"/>
            <a:ext cx="3327400" cy="4343400"/>
          </a:xfrm>
          <a:prstGeom prst="rect">
            <a:avLst/>
          </a:prstGeom>
          <a:blipFill dpi="0" rotWithShape="1">
            <a:blip r:embed="rId2"/>
            <a:srcRect/>
            <a:stretch>
              <a:fillRect/>
            </a:stretch>
          </a:blipFill>
        </p:spPr>
        <p:txBody>
          <a:bodyPr lIns="1005840" tIns="2194560" rIns="182880" bIns="1188720"/>
          <a:lstStyle>
            <a:lvl1pPr marL="0" indent="0">
              <a:buFontTx/>
              <a:buNone/>
              <a:defRPr sz="2400" b="1">
                <a:solidFill>
                  <a:schemeClr val="bg1"/>
                </a:solidFill>
                <a:latin typeface="+mj-l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nl-BE"/>
              <a:t> </a:t>
            </a:r>
            <a:endParaRPr lang="en-BE" dirty="0"/>
          </a:p>
        </p:txBody>
      </p:sp>
      <p:sp>
        <p:nvSpPr>
          <p:cNvPr id="253" name="Titel 1">
            <a:extLst>
              <a:ext uri="{FF2B5EF4-FFF2-40B4-BE49-F238E27FC236}">
                <a16:creationId xmlns:a16="http://schemas.microsoft.com/office/drawing/2014/main" id="{F8EDE2AA-5EC7-4E82-852A-FE7B050223C2}"/>
              </a:ext>
            </a:extLst>
          </p:cNvPr>
          <p:cNvSpPr>
            <a:spLocks noGrp="1"/>
          </p:cNvSpPr>
          <p:nvPr>
            <p:ph type="title"/>
          </p:nvPr>
        </p:nvSpPr>
        <p:spPr>
          <a:xfrm>
            <a:off x="7780020" y="1479973"/>
            <a:ext cx="2992891" cy="1357231"/>
          </a:xfrm>
          <a:prstGeom prst="rect">
            <a:avLst/>
          </a:prstGeom>
        </p:spPr>
        <p:txBody>
          <a:bodyPr lIns="0" tIns="0" rIns="0" bIns="0">
            <a:noAutofit/>
          </a:bodyPr>
          <a:lstStyle>
            <a:lvl1pPr>
              <a:defRPr lang="en-BE" sz="4800" b="0" kern="1200" dirty="0">
                <a:solidFill>
                  <a:schemeClr val="bg1"/>
                </a:solidFill>
                <a:latin typeface="FranklinGotTExtCon" pitchFamily="2" charset="0"/>
                <a:ea typeface="+mn-ea"/>
                <a:cs typeface="+mn-cs"/>
              </a:defRPr>
            </a:lvl1pPr>
          </a:lstStyle>
          <a:p>
            <a:r>
              <a:rPr lang="en-US"/>
              <a:t>Click to edit Master title style</a:t>
            </a:r>
            <a:endParaRPr lang="en-BE" dirty="0"/>
          </a:p>
        </p:txBody>
      </p:sp>
      <p:sp>
        <p:nvSpPr>
          <p:cNvPr id="254" name="Tijdelijke aanduiding voor tekst 3">
            <a:extLst>
              <a:ext uri="{FF2B5EF4-FFF2-40B4-BE49-F238E27FC236}">
                <a16:creationId xmlns:a16="http://schemas.microsoft.com/office/drawing/2014/main" id="{C77A671E-B4FD-4971-A22F-87DB01A11F14}"/>
              </a:ext>
            </a:extLst>
          </p:cNvPr>
          <p:cNvSpPr>
            <a:spLocks noGrp="1"/>
          </p:cNvSpPr>
          <p:nvPr>
            <p:ph type="body" sz="quarter" idx="14"/>
          </p:nvPr>
        </p:nvSpPr>
        <p:spPr>
          <a:xfrm>
            <a:off x="7780275" y="2931187"/>
            <a:ext cx="2983043" cy="2606013"/>
          </a:xfrm>
          <a:prstGeom prst="rect">
            <a:avLst/>
          </a:prstGeom>
        </p:spPr>
        <p:txBody>
          <a:bodyPr lIns="0" tIns="0" rIns="0" bIns="91440">
            <a:normAutofit/>
          </a:bodyPr>
          <a:lstStyle>
            <a:lvl1pPr marL="0" indent="0">
              <a:buFontTx/>
              <a:buNone/>
              <a:defRPr lang="nl-NL" sz="2400" kern="1200" dirty="0">
                <a:solidFill>
                  <a:schemeClr val="accent2"/>
                </a:solidFill>
                <a:latin typeface="+mj-lt"/>
                <a:ea typeface="+mn-ea"/>
                <a:cs typeface="+mn-cs"/>
              </a:defRPr>
            </a:lvl1pPr>
          </a:lstStyle>
          <a:p>
            <a:pPr lvl="0"/>
            <a:r>
              <a:rPr lang="en-US"/>
              <a:t>Edit Master text styles</a:t>
            </a:r>
          </a:p>
        </p:txBody>
      </p:sp>
      <p:sp>
        <p:nvSpPr>
          <p:cNvPr id="7"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7055229"/>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dirty="0"/>
          </a:p>
        </p:txBody>
      </p:sp>
    </p:spTree>
    <p:extLst>
      <p:ext uri="{BB962C8B-B14F-4D97-AF65-F5344CB8AC3E}">
        <p14:creationId xmlns:p14="http://schemas.microsoft.com/office/powerpoint/2010/main" val="426032281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con &amp; Text 1">
    <p:spTree>
      <p:nvGrpSpPr>
        <p:cNvPr id="1" name=""/>
        <p:cNvGrpSpPr/>
        <p:nvPr/>
      </p:nvGrpSpPr>
      <p:grpSpPr>
        <a:xfrm>
          <a:off x="0" y="0"/>
          <a:ext cx="0" cy="0"/>
          <a:chOff x="0" y="0"/>
          <a:chExt cx="0" cy="0"/>
        </a:xfrm>
      </p:grpSpPr>
      <p:sp>
        <p:nvSpPr>
          <p:cNvPr id="15" name="Tijdelijke aanduiding voor afbeelding 3">
            <a:extLst>
              <a:ext uri="{FF2B5EF4-FFF2-40B4-BE49-F238E27FC236}">
                <a16:creationId xmlns:a16="http://schemas.microsoft.com/office/drawing/2014/main" id="{E2D5FF81-71AA-4A77-BAFA-7D04F841B056}"/>
              </a:ext>
            </a:extLst>
          </p:cNvPr>
          <p:cNvSpPr>
            <a:spLocks noGrp="1"/>
          </p:cNvSpPr>
          <p:nvPr>
            <p:ph type="pic" sz="quarter" idx="15" hasCustomPrompt="1"/>
          </p:nvPr>
        </p:nvSpPr>
        <p:spPr>
          <a:xfrm>
            <a:off x="5067299" y="1905000"/>
            <a:ext cx="2160000" cy="1346400"/>
          </a:xfrm>
          <a:prstGeom prst="rect">
            <a:avLst/>
          </a:prstGeom>
        </p:spPr>
        <p:txBody>
          <a:bodyPr>
            <a:normAutofit/>
          </a:bodyPr>
          <a:lstStyle>
            <a:lvl1pPr marL="0" indent="0" algn="ctr">
              <a:lnSpc>
                <a:spcPct val="100000"/>
              </a:lnSpc>
              <a:spcBef>
                <a:spcPts val="300"/>
              </a:spcBef>
              <a:buFontTx/>
              <a:buNone/>
              <a:defRPr sz="1100">
                <a:solidFill>
                  <a:schemeClr val="tx1"/>
                </a:solidFill>
              </a:defRPr>
            </a:lvl1pPr>
          </a:lstStyle>
          <a:p>
            <a:r>
              <a:rPr lang="en-US"/>
              <a:t>add icon</a:t>
            </a:r>
          </a:p>
        </p:txBody>
      </p:sp>
      <p:sp>
        <p:nvSpPr>
          <p:cNvPr id="16" name="Tijdelijke aanduiding voor tekst 9">
            <a:extLst>
              <a:ext uri="{FF2B5EF4-FFF2-40B4-BE49-F238E27FC236}">
                <a16:creationId xmlns:a16="http://schemas.microsoft.com/office/drawing/2014/main" id="{2F64FA00-F52F-4F8C-9ED0-8C00855A7D4E}"/>
              </a:ext>
            </a:extLst>
          </p:cNvPr>
          <p:cNvSpPr>
            <a:spLocks noGrp="1"/>
          </p:cNvSpPr>
          <p:nvPr>
            <p:ph type="body" sz="quarter" idx="17"/>
          </p:nvPr>
        </p:nvSpPr>
        <p:spPr>
          <a:xfrm>
            <a:off x="766763" y="3647804"/>
            <a:ext cx="10661665" cy="2168795"/>
          </a:xfrm>
          <a:prstGeom prst="rect">
            <a:avLst/>
          </a:prstGeom>
        </p:spPr>
        <p:txBody>
          <a:bodyPr lIns="0" tIns="0" rIns="0" bIns="0" anchor="ctr" anchorCtr="0">
            <a:noAutofit/>
          </a:bodyPr>
          <a:lstStyle>
            <a:lvl1pPr marL="0" indent="0" algn="ctr">
              <a:buFontTx/>
              <a:buNone/>
              <a:defRPr sz="3600">
                <a:solidFill>
                  <a:schemeClr val="accent2"/>
                </a:solidFill>
                <a:latin typeface="Segoe UI Semibold" panose="020B0702040204020203" pitchFamily="34" charset="0"/>
                <a:cs typeface="Segoe UI Semibold" panose="020B0702040204020203" pitchFamily="34" charset="0"/>
              </a:defRPr>
            </a:lvl1pPr>
            <a:lvl2pPr marL="457200" indent="0">
              <a:buFontTx/>
              <a:buNone/>
              <a:defRPr>
                <a:latin typeface="+mj-lt"/>
              </a:defRPr>
            </a:lvl2pPr>
            <a:lvl3pPr marL="914400" indent="0">
              <a:buFontTx/>
              <a:buNone/>
              <a:defRPr>
                <a:latin typeface="+mj-lt"/>
              </a:defRPr>
            </a:lvl3pPr>
            <a:lvl4pPr marL="1371600" indent="0">
              <a:buFontTx/>
              <a:buNone/>
              <a:defRPr>
                <a:latin typeface="+mj-lt"/>
              </a:defRPr>
            </a:lvl4pPr>
            <a:lvl5pPr marL="1828800" indent="0">
              <a:buFontTx/>
              <a:buNone/>
              <a:defRPr>
                <a:latin typeface="+mj-lt"/>
              </a:defRPr>
            </a:lvl5pPr>
          </a:lstStyle>
          <a:p>
            <a:pPr lvl="0"/>
            <a:endParaRPr lang="nl-NL" dirty="0"/>
          </a:p>
        </p:txBody>
      </p:sp>
      <p:sp>
        <p:nvSpPr>
          <p:cNvPr id="6"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6479665"/>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dirty="0"/>
          </a:p>
        </p:txBody>
      </p:sp>
      <p:sp>
        <p:nvSpPr>
          <p:cNvPr id="2" name="Footer Placeholder 1"/>
          <p:cNvSpPr>
            <a:spLocks noGrp="1"/>
          </p:cNvSpPr>
          <p:nvPr>
            <p:ph type="ftr" sz="quarter" idx="18"/>
          </p:nvPr>
        </p:nvSpPr>
        <p:spPr/>
        <p:txBody>
          <a:bodyPr/>
          <a:lstStyle/>
          <a:p>
            <a:r>
              <a:rPr lang="en-US" dirty="0"/>
              <a:t>MELODY #6.1 Alarm Protocol</a:t>
            </a:r>
          </a:p>
        </p:txBody>
      </p:sp>
    </p:spTree>
    <p:extLst>
      <p:ext uri="{BB962C8B-B14F-4D97-AF65-F5344CB8AC3E}">
        <p14:creationId xmlns:p14="http://schemas.microsoft.com/office/powerpoint/2010/main" val="3169672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Icon &amp; Text 1">
    <p:spTree>
      <p:nvGrpSpPr>
        <p:cNvPr id="1" name=""/>
        <p:cNvGrpSpPr/>
        <p:nvPr/>
      </p:nvGrpSpPr>
      <p:grpSpPr>
        <a:xfrm>
          <a:off x="0" y="0"/>
          <a:ext cx="0" cy="0"/>
          <a:chOff x="0" y="0"/>
          <a:chExt cx="0" cy="0"/>
        </a:xfrm>
      </p:grpSpPr>
      <p:sp>
        <p:nvSpPr>
          <p:cNvPr id="15" name="Tijdelijke aanduiding voor afbeelding 3">
            <a:extLst>
              <a:ext uri="{FF2B5EF4-FFF2-40B4-BE49-F238E27FC236}">
                <a16:creationId xmlns:a16="http://schemas.microsoft.com/office/drawing/2014/main" id="{E2D5FF81-71AA-4A77-BAFA-7D04F841B056}"/>
              </a:ext>
            </a:extLst>
          </p:cNvPr>
          <p:cNvSpPr>
            <a:spLocks noGrp="1"/>
          </p:cNvSpPr>
          <p:nvPr>
            <p:ph type="pic" sz="quarter" idx="15" hasCustomPrompt="1"/>
          </p:nvPr>
        </p:nvSpPr>
        <p:spPr>
          <a:xfrm>
            <a:off x="5067299" y="1905000"/>
            <a:ext cx="2160000" cy="1346400"/>
          </a:xfrm>
          <a:prstGeom prst="rect">
            <a:avLst/>
          </a:prstGeom>
        </p:spPr>
        <p:txBody>
          <a:bodyPr>
            <a:normAutofit/>
          </a:bodyPr>
          <a:lstStyle>
            <a:lvl1pPr marL="0" indent="0" algn="ctr">
              <a:lnSpc>
                <a:spcPct val="100000"/>
              </a:lnSpc>
              <a:spcBef>
                <a:spcPts val="300"/>
              </a:spcBef>
              <a:buFontTx/>
              <a:buNone/>
              <a:defRPr sz="1100">
                <a:solidFill>
                  <a:schemeClr val="tx1"/>
                </a:solidFill>
              </a:defRPr>
            </a:lvl1pPr>
          </a:lstStyle>
          <a:p>
            <a:r>
              <a:rPr lang="en-US"/>
              <a:t>add icon</a:t>
            </a:r>
          </a:p>
        </p:txBody>
      </p:sp>
      <p:sp>
        <p:nvSpPr>
          <p:cNvPr id="16" name="Tijdelijke aanduiding voor tekst 9">
            <a:extLst>
              <a:ext uri="{FF2B5EF4-FFF2-40B4-BE49-F238E27FC236}">
                <a16:creationId xmlns:a16="http://schemas.microsoft.com/office/drawing/2014/main" id="{2F64FA00-F52F-4F8C-9ED0-8C00855A7D4E}"/>
              </a:ext>
            </a:extLst>
          </p:cNvPr>
          <p:cNvSpPr>
            <a:spLocks noGrp="1"/>
          </p:cNvSpPr>
          <p:nvPr>
            <p:ph type="body" sz="quarter" idx="17"/>
          </p:nvPr>
        </p:nvSpPr>
        <p:spPr>
          <a:xfrm>
            <a:off x="766763" y="3647804"/>
            <a:ext cx="10661665" cy="2168795"/>
          </a:xfrm>
          <a:prstGeom prst="rect">
            <a:avLst/>
          </a:prstGeom>
        </p:spPr>
        <p:txBody>
          <a:bodyPr lIns="0" tIns="0" rIns="0" bIns="0" anchor="ctr" anchorCtr="0">
            <a:noAutofit/>
          </a:bodyPr>
          <a:lstStyle>
            <a:lvl1pPr marL="0" indent="0" algn="ctr">
              <a:buFontTx/>
              <a:buNone/>
              <a:defRPr sz="3600">
                <a:solidFill>
                  <a:schemeClr val="accent2"/>
                </a:solidFill>
                <a:latin typeface="Segoe UI Semibold" panose="020B0702040204020203" pitchFamily="34" charset="0"/>
                <a:cs typeface="Segoe UI Semibold" panose="020B0702040204020203" pitchFamily="34" charset="0"/>
              </a:defRPr>
            </a:lvl1pPr>
            <a:lvl2pPr marL="457200" indent="0">
              <a:buFontTx/>
              <a:buNone/>
              <a:defRPr>
                <a:latin typeface="+mj-lt"/>
              </a:defRPr>
            </a:lvl2pPr>
            <a:lvl3pPr marL="914400" indent="0">
              <a:buFontTx/>
              <a:buNone/>
              <a:defRPr>
                <a:latin typeface="+mj-lt"/>
              </a:defRPr>
            </a:lvl3pPr>
            <a:lvl4pPr marL="1371600" indent="0">
              <a:buFontTx/>
              <a:buNone/>
              <a:defRPr>
                <a:latin typeface="+mj-lt"/>
              </a:defRPr>
            </a:lvl4pPr>
            <a:lvl5pPr marL="1828800" indent="0">
              <a:buFontTx/>
              <a:buNone/>
              <a:defRPr>
                <a:latin typeface="+mj-lt"/>
              </a:defRPr>
            </a:lvl5pPr>
          </a:lstStyle>
          <a:p>
            <a:pPr lvl="0"/>
            <a:endParaRPr lang="nl-NL" dirty="0"/>
          </a:p>
        </p:txBody>
      </p:sp>
      <p:sp>
        <p:nvSpPr>
          <p:cNvPr id="6"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6479665"/>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dirty="0"/>
          </a:p>
        </p:txBody>
      </p:sp>
      <p:sp>
        <p:nvSpPr>
          <p:cNvPr id="2" name="Footer Placeholder 1"/>
          <p:cNvSpPr>
            <a:spLocks noGrp="1"/>
          </p:cNvSpPr>
          <p:nvPr>
            <p:ph type="ftr" sz="quarter" idx="18"/>
          </p:nvPr>
        </p:nvSpPr>
        <p:spPr/>
        <p:txBody>
          <a:bodyPr/>
          <a:lstStyle/>
          <a:p>
            <a:r>
              <a:rPr lang="en-US" dirty="0"/>
              <a:t>MELODY #6.1 Alarm Protocol</a:t>
            </a:r>
          </a:p>
        </p:txBody>
      </p:sp>
    </p:spTree>
    <p:extLst>
      <p:ext uri="{BB962C8B-B14F-4D97-AF65-F5344CB8AC3E}">
        <p14:creationId xmlns:p14="http://schemas.microsoft.com/office/powerpoint/2010/main" val="81895819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740542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footer">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r>
              <a:rPr lang="en-US" dirty="0"/>
              <a:t>MELODY #6.1 Alarm Protocol</a:t>
            </a:r>
          </a:p>
        </p:txBody>
      </p:sp>
      <p:sp>
        <p:nvSpPr>
          <p:cNvPr id="5" name="Slide Number Placeholder 4"/>
          <p:cNvSpPr>
            <a:spLocks noGrp="1"/>
          </p:cNvSpPr>
          <p:nvPr>
            <p:ph type="sldNum" sz="quarter" idx="11"/>
          </p:nvPr>
        </p:nvSpPr>
        <p:spPr/>
        <p:txBody>
          <a:bodyPr/>
          <a:lstStyle/>
          <a:p>
            <a:fld id="{A814E660-BF25-4843-B2A0-93C6E2B6253B}" type="slidenum">
              <a:rPr lang="en-BE" smtClean="0"/>
              <a:pPr/>
              <a:t>‹#›</a:t>
            </a:fld>
            <a:endParaRPr lang="en-BE" dirty="0"/>
          </a:p>
        </p:txBody>
      </p:sp>
    </p:spTree>
    <p:extLst>
      <p:ext uri="{BB962C8B-B14F-4D97-AF65-F5344CB8AC3E}">
        <p14:creationId xmlns:p14="http://schemas.microsoft.com/office/powerpoint/2010/main" val="396121425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dex slide">
    <p:spTree>
      <p:nvGrpSpPr>
        <p:cNvPr id="1" name=""/>
        <p:cNvGrpSpPr/>
        <p:nvPr/>
      </p:nvGrpSpPr>
      <p:grpSpPr>
        <a:xfrm>
          <a:off x="0" y="0"/>
          <a:ext cx="0" cy="0"/>
          <a:chOff x="0" y="0"/>
          <a:chExt cx="0" cy="0"/>
        </a:xfrm>
      </p:grpSpPr>
      <p:sp>
        <p:nvSpPr>
          <p:cNvPr id="15" name="Tijdelijke aanduiding voor tekst 14">
            <a:extLst>
              <a:ext uri="{FF2B5EF4-FFF2-40B4-BE49-F238E27FC236}">
                <a16:creationId xmlns:a16="http://schemas.microsoft.com/office/drawing/2014/main" id="{B625ABE2-4787-4DCE-8BBA-59C73CFF5EFD}"/>
              </a:ext>
            </a:extLst>
          </p:cNvPr>
          <p:cNvSpPr>
            <a:spLocks noGrp="1"/>
          </p:cNvSpPr>
          <p:nvPr>
            <p:ph type="body" sz="quarter" idx="12" hasCustomPrompt="1"/>
          </p:nvPr>
        </p:nvSpPr>
        <p:spPr>
          <a:xfrm>
            <a:off x="9220200" y="1794669"/>
            <a:ext cx="2097363" cy="3243262"/>
          </a:xfrm>
          <a:prstGeom prst="rect">
            <a:avLst/>
          </a:prstGeom>
        </p:spPr>
        <p:txBody>
          <a:bodyPr anchor="ctr">
            <a:noAutofit/>
          </a:bodyPr>
          <a:lstStyle>
            <a:lvl1pPr marL="0" indent="0">
              <a:lnSpc>
                <a:spcPct val="150000"/>
              </a:lnSpc>
              <a:spcBef>
                <a:spcPts val="0"/>
              </a:spcBef>
              <a:spcAft>
                <a:spcPts val="0"/>
              </a:spcAft>
              <a:buFont typeface="Georgia" panose="02040502050405020303" pitchFamily="18" charset="0"/>
              <a:buNone/>
              <a:defRPr sz="2800" b="1">
                <a:solidFill>
                  <a:schemeClr val="accent2"/>
                </a:solidFill>
                <a:latin typeface="+mj-lt"/>
              </a:defRPr>
            </a:lvl1pPr>
          </a:lstStyle>
          <a:p>
            <a:pPr lvl="0"/>
            <a:r>
              <a:rPr lang="nl-NL" dirty="0"/>
              <a:t> 3</a:t>
            </a:r>
          </a:p>
          <a:p>
            <a:pPr lvl="0"/>
            <a:r>
              <a:rPr lang="nl-NL" dirty="0"/>
              <a:t> 4</a:t>
            </a:r>
          </a:p>
          <a:p>
            <a:pPr lvl="0"/>
            <a:r>
              <a:rPr lang="nl-NL" dirty="0"/>
              <a:t> 5</a:t>
            </a:r>
          </a:p>
          <a:p>
            <a:pPr lvl="0"/>
            <a:r>
              <a:rPr lang="nl-NL" dirty="0"/>
              <a:t> 6</a:t>
            </a:r>
          </a:p>
          <a:p>
            <a:pPr lvl="0"/>
            <a:r>
              <a:rPr lang="nl-NL"/>
              <a:t> 7</a:t>
            </a:r>
            <a:endParaRPr lang="en-BE" dirty="0"/>
          </a:p>
        </p:txBody>
      </p:sp>
      <p:sp>
        <p:nvSpPr>
          <p:cNvPr id="5" name="Tijdelijke aanduiding voor tekst 4">
            <a:extLst>
              <a:ext uri="{FF2B5EF4-FFF2-40B4-BE49-F238E27FC236}">
                <a16:creationId xmlns:a16="http://schemas.microsoft.com/office/drawing/2014/main" id="{3AEE0936-214A-4172-9057-144F7932C4E7}"/>
              </a:ext>
            </a:extLst>
          </p:cNvPr>
          <p:cNvSpPr>
            <a:spLocks noGrp="1"/>
          </p:cNvSpPr>
          <p:nvPr>
            <p:ph type="body" sz="quarter" idx="13" hasCustomPrompt="1"/>
          </p:nvPr>
        </p:nvSpPr>
        <p:spPr>
          <a:xfrm>
            <a:off x="719529" y="1794669"/>
            <a:ext cx="7986322" cy="3276600"/>
          </a:xfrm>
          <a:prstGeom prst="rect">
            <a:avLst/>
          </a:prstGeom>
        </p:spPr>
        <p:txBody>
          <a:bodyPr lIns="0" tIns="0" rIns="0" bIns="0" anchor="ctr">
            <a:normAutofit/>
          </a:bodyPr>
          <a:lstStyle>
            <a:lvl1pPr marL="0" indent="0" algn="r">
              <a:lnSpc>
                <a:spcPct val="150000"/>
              </a:lnSpc>
              <a:spcBef>
                <a:spcPts val="0"/>
              </a:spcBef>
              <a:buFontTx/>
              <a:buNone/>
              <a:defRPr sz="2800"/>
            </a:lvl1pPr>
          </a:lstStyle>
          <a:p>
            <a:pPr lvl="0"/>
            <a:r>
              <a:rPr lang="en-US"/>
              <a:t>Click to add subtitle</a:t>
            </a:r>
            <a:endParaRPr lang="en-BE" dirty="0"/>
          </a:p>
        </p:txBody>
      </p:sp>
      <p:sp>
        <p:nvSpPr>
          <p:cNvPr id="11"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6479665"/>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dirty="0"/>
          </a:p>
        </p:txBody>
      </p:sp>
      <p:sp>
        <p:nvSpPr>
          <p:cNvPr id="2" name="Footer Placeholder 1"/>
          <p:cNvSpPr>
            <a:spLocks noGrp="1"/>
          </p:cNvSpPr>
          <p:nvPr>
            <p:ph type="ftr" sz="quarter" idx="14"/>
          </p:nvPr>
        </p:nvSpPr>
        <p:spPr/>
        <p:txBody>
          <a:bodyPr/>
          <a:lstStyle/>
          <a:p>
            <a:r>
              <a:rPr lang="en-US" dirty="0"/>
              <a:t>MELODY #6.1 Alarm Protocol</a:t>
            </a:r>
          </a:p>
        </p:txBody>
      </p:sp>
    </p:spTree>
    <p:extLst>
      <p:ext uri="{BB962C8B-B14F-4D97-AF65-F5344CB8AC3E}">
        <p14:creationId xmlns:p14="http://schemas.microsoft.com/office/powerpoint/2010/main" val="6346815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ubtitel slide 1">
    <p:spTree>
      <p:nvGrpSpPr>
        <p:cNvPr id="1" name=""/>
        <p:cNvGrpSpPr/>
        <p:nvPr/>
      </p:nvGrpSpPr>
      <p:grpSpPr>
        <a:xfrm>
          <a:off x="0" y="0"/>
          <a:ext cx="0" cy="0"/>
          <a:chOff x="0" y="0"/>
          <a:chExt cx="0" cy="0"/>
        </a:xfrm>
      </p:grpSpPr>
      <p:sp>
        <p:nvSpPr>
          <p:cNvPr id="3" name="Rectangle 2"/>
          <p:cNvSpPr/>
          <p:nvPr userDrawn="1"/>
        </p:nvSpPr>
        <p:spPr>
          <a:xfrm>
            <a:off x="1224613" y="2263515"/>
            <a:ext cx="5209082" cy="23459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AAC9C767-9A67-4216-A05F-95382F81BAEA}"/>
              </a:ext>
            </a:extLst>
          </p:cNvPr>
          <p:cNvSpPr>
            <a:spLocks noGrp="1"/>
          </p:cNvSpPr>
          <p:nvPr>
            <p:ph type="title" hasCustomPrompt="1"/>
          </p:nvPr>
        </p:nvSpPr>
        <p:spPr>
          <a:xfrm>
            <a:off x="2247900" y="2254251"/>
            <a:ext cx="8839200" cy="2352674"/>
          </a:xfrm>
          <a:prstGeom prst="rect">
            <a:avLst/>
          </a:prstGeom>
          <a:solidFill>
            <a:schemeClr val="accent1"/>
          </a:solidFill>
        </p:spPr>
        <p:txBody>
          <a:bodyPr lIns="182880" tIns="182880" rIns="182880" bIns="182880" anchor="ctr" anchorCtr="0">
            <a:normAutofit/>
          </a:bodyPr>
          <a:lstStyle>
            <a:lvl1pPr>
              <a:defRPr sz="4400">
                <a:solidFill>
                  <a:schemeClr val="bg1"/>
                </a:solidFill>
              </a:defRPr>
            </a:lvl1pPr>
          </a:lstStyle>
          <a:p>
            <a:r>
              <a:rPr lang="en-US"/>
              <a:t>Click to add subtitle</a:t>
            </a:r>
            <a:endParaRPr lang="en-BE" dirty="0"/>
          </a:p>
        </p:txBody>
      </p:sp>
      <p:sp>
        <p:nvSpPr>
          <p:cNvPr id="7"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6479665"/>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dirty="0"/>
          </a:p>
        </p:txBody>
      </p:sp>
      <p:pic>
        <p:nvPicPr>
          <p:cNvPr id="6" name="Picture 5"/>
          <p:cNvPicPr>
            <a:picLocks noChangeAspect="1"/>
          </p:cNvPicPr>
          <p:nvPr userDrawn="1"/>
        </p:nvPicPr>
        <p:blipFill>
          <a:blip r:embed="rId2"/>
          <a:stretch>
            <a:fillRect/>
          </a:stretch>
        </p:blipFill>
        <p:spPr>
          <a:xfrm flipH="1">
            <a:off x="1016545" y="2926279"/>
            <a:ext cx="719712" cy="801221"/>
          </a:xfrm>
          <a:prstGeom prst="rect">
            <a:avLst/>
          </a:prstGeom>
        </p:spPr>
      </p:pic>
      <p:sp>
        <p:nvSpPr>
          <p:cNvPr id="4" name="Footer Placeholder 3"/>
          <p:cNvSpPr>
            <a:spLocks noGrp="1"/>
          </p:cNvSpPr>
          <p:nvPr>
            <p:ph type="ftr" sz="quarter" idx="10"/>
          </p:nvPr>
        </p:nvSpPr>
        <p:spPr/>
        <p:txBody>
          <a:bodyPr/>
          <a:lstStyle/>
          <a:p>
            <a:r>
              <a:rPr lang="en-US" dirty="0"/>
              <a:t>MELODY #6.1 Alarm Protocol</a:t>
            </a:r>
          </a:p>
        </p:txBody>
      </p:sp>
    </p:spTree>
    <p:extLst>
      <p:ext uri="{BB962C8B-B14F-4D97-AF65-F5344CB8AC3E}">
        <p14:creationId xmlns:p14="http://schemas.microsoft.com/office/powerpoint/2010/main" val="22489750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mparising slide with icons">
    <p:spTree>
      <p:nvGrpSpPr>
        <p:cNvPr id="1" name=""/>
        <p:cNvGrpSpPr/>
        <p:nvPr/>
      </p:nvGrpSpPr>
      <p:grpSpPr>
        <a:xfrm>
          <a:off x="0" y="0"/>
          <a:ext cx="0" cy="0"/>
          <a:chOff x="0" y="0"/>
          <a:chExt cx="0" cy="0"/>
        </a:xfrm>
      </p:grpSpPr>
      <p:sp>
        <p:nvSpPr>
          <p:cNvPr id="4" name="Tijdelijke aanduiding voor afbeelding 3">
            <a:extLst>
              <a:ext uri="{FF2B5EF4-FFF2-40B4-BE49-F238E27FC236}">
                <a16:creationId xmlns:a16="http://schemas.microsoft.com/office/drawing/2014/main" id="{E2D5FF81-71AA-4A77-BAFA-7D04F841B056}"/>
              </a:ext>
            </a:extLst>
          </p:cNvPr>
          <p:cNvSpPr>
            <a:spLocks noGrp="1"/>
          </p:cNvSpPr>
          <p:nvPr>
            <p:ph type="pic" sz="quarter" idx="15" hasCustomPrompt="1"/>
          </p:nvPr>
        </p:nvSpPr>
        <p:spPr>
          <a:xfrm>
            <a:off x="766763" y="1827482"/>
            <a:ext cx="1470223" cy="1471613"/>
          </a:xfrm>
          <a:prstGeom prst="rect">
            <a:avLst/>
          </a:prstGeom>
        </p:spPr>
        <p:txBody>
          <a:bodyPr>
            <a:normAutofit/>
          </a:bodyPr>
          <a:lstStyle>
            <a:lvl1pPr marL="0" indent="0" algn="ctr">
              <a:lnSpc>
                <a:spcPct val="100000"/>
              </a:lnSpc>
              <a:spcBef>
                <a:spcPts val="300"/>
              </a:spcBef>
              <a:buFontTx/>
              <a:buNone/>
              <a:defRPr sz="1100"/>
            </a:lvl1pPr>
          </a:lstStyle>
          <a:p>
            <a:r>
              <a:rPr lang="en-US"/>
              <a:t>add icon</a:t>
            </a:r>
          </a:p>
        </p:txBody>
      </p:sp>
      <p:sp>
        <p:nvSpPr>
          <p:cNvPr id="8" name="Tijdelijke aanduiding voor afbeelding 3">
            <a:extLst>
              <a:ext uri="{FF2B5EF4-FFF2-40B4-BE49-F238E27FC236}">
                <a16:creationId xmlns:a16="http://schemas.microsoft.com/office/drawing/2014/main" id="{09AA0D7A-FE33-4F8C-9C9B-2DF71EA202B7}"/>
              </a:ext>
            </a:extLst>
          </p:cNvPr>
          <p:cNvSpPr>
            <a:spLocks noGrp="1"/>
          </p:cNvSpPr>
          <p:nvPr>
            <p:ph type="pic" sz="quarter" idx="16" hasCustomPrompt="1"/>
          </p:nvPr>
        </p:nvSpPr>
        <p:spPr>
          <a:xfrm>
            <a:off x="6563784" y="1810727"/>
            <a:ext cx="1517650" cy="1471613"/>
          </a:xfrm>
          <a:prstGeom prst="rect">
            <a:avLst/>
          </a:prstGeom>
        </p:spPr>
        <p:txBody>
          <a:bodyPr>
            <a:normAutofit/>
          </a:bodyPr>
          <a:lstStyle>
            <a:lvl1pPr marL="0" indent="0" algn="ctr">
              <a:lnSpc>
                <a:spcPct val="100000"/>
              </a:lnSpc>
              <a:spcBef>
                <a:spcPts val="300"/>
              </a:spcBef>
              <a:buFontTx/>
              <a:buNone/>
              <a:defRPr sz="1100"/>
            </a:lvl1pPr>
          </a:lstStyle>
          <a:p>
            <a:r>
              <a:rPr lang="en-US"/>
              <a:t>add icon</a:t>
            </a:r>
            <a:endParaRPr lang="en-BE" dirty="0"/>
          </a:p>
        </p:txBody>
      </p:sp>
      <p:sp>
        <p:nvSpPr>
          <p:cNvPr id="10" name="Tijdelijke aanduiding voor tekst 9">
            <a:extLst>
              <a:ext uri="{FF2B5EF4-FFF2-40B4-BE49-F238E27FC236}">
                <a16:creationId xmlns:a16="http://schemas.microsoft.com/office/drawing/2014/main" id="{2F64FA00-F52F-4F8C-9ED0-8C00855A7D4E}"/>
              </a:ext>
            </a:extLst>
          </p:cNvPr>
          <p:cNvSpPr>
            <a:spLocks noGrp="1"/>
          </p:cNvSpPr>
          <p:nvPr>
            <p:ph type="body" sz="quarter" idx="17"/>
          </p:nvPr>
        </p:nvSpPr>
        <p:spPr>
          <a:xfrm>
            <a:off x="2305175" y="1822478"/>
            <a:ext cx="3333623" cy="1471612"/>
          </a:xfrm>
          <a:prstGeom prst="rect">
            <a:avLst/>
          </a:prstGeom>
        </p:spPr>
        <p:txBody>
          <a:bodyPr lIns="0" tIns="0" rIns="0" bIns="0" anchor="ctr" anchorCtr="0">
            <a:noAutofit/>
          </a:bodyPr>
          <a:lstStyle>
            <a:lvl1pPr marL="0" indent="0" algn="l">
              <a:buFontTx/>
              <a:buNone/>
              <a:defRPr sz="2800">
                <a:solidFill>
                  <a:schemeClr val="accent2"/>
                </a:solidFill>
                <a:latin typeface="Segoe UI Semibold" panose="020B0702040204020203" pitchFamily="34" charset="0"/>
                <a:cs typeface="Segoe UI Semibold" panose="020B0702040204020203" pitchFamily="34" charset="0"/>
              </a:defRPr>
            </a:lvl1pPr>
            <a:lvl2pPr marL="457200" indent="0">
              <a:buFontTx/>
              <a:buNone/>
              <a:defRPr>
                <a:latin typeface="+mj-lt"/>
              </a:defRPr>
            </a:lvl2pPr>
            <a:lvl3pPr marL="914400" indent="0">
              <a:buFontTx/>
              <a:buNone/>
              <a:defRPr>
                <a:latin typeface="+mj-lt"/>
              </a:defRPr>
            </a:lvl3pPr>
            <a:lvl4pPr marL="1371600" indent="0">
              <a:buFontTx/>
              <a:buNone/>
              <a:defRPr>
                <a:latin typeface="+mj-lt"/>
              </a:defRPr>
            </a:lvl4pPr>
            <a:lvl5pPr marL="1828800" indent="0">
              <a:buFontTx/>
              <a:buNone/>
              <a:defRPr>
                <a:latin typeface="+mj-lt"/>
              </a:defRPr>
            </a:lvl5pPr>
          </a:lstStyle>
          <a:p>
            <a:pPr lvl="0"/>
            <a:endParaRPr lang="nl-NL" dirty="0"/>
          </a:p>
        </p:txBody>
      </p:sp>
      <p:sp>
        <p:nvSpPr>
          <p:cNvPr id="12" name="Tijdelijke aanduiding voor tekst 9">
            <a:extLst>
              <a:ext uri="{FF2B5EF4-FFF2-40B4-BE49-F238E27FC236}">
                <a16:creationId xmlns:a16="http://schemas.microsoft.com/office/drawing/2014/main" id="{21D06019-3674-4CC0-8571-2CD83FD684EB}"/>
              </a:ext>
            </a:extLst>
          </p:cNvPr>
          <p:cNvSpPr>
            <a:spLocks noGrp="1"/>
          </p:cNvSpPr>
          <p:nvPr>
            <p:ph type="body" sz="quarter" idx="18"/>
          </p:nvPr>
        </p:nvSpPr>
        <p:spPr>
          <a:xfrm>
            <a:off x="8155264" y="1810727"/>
            <a:ext cx="3269974" cy="1471612"/>
          </a:xfrm>
          <a:prstGeom prst="rect">
            <a:avLst/>
          </a:prstGeom>
        </p:spPr>
        <p:txBody>
          <a:bodyPr lIns="0" tIns="0" rIns="0" bIns="0" anchor="ctr" anchorCtr="0">
            <a:noAutofit/>
          </a:bodyPr>
          <a:lstStyle>
            <a:lvl1pPr marL="0" indent="0" algn="l">
              <a:buFontTx/>
              <a:buNone/>
              <a:defRPr sz="2800">
                <a:solidFill>
                  <a:schemeClr val="accent2"/>
                </a:solidFill>
                <a:latin typeface="Segoe UI Semibold" panose="020B0702040204020203" pitchFamily="34" charset="0"/>
                <a:cs typeface="Segoe UI Semibold" panose="020B0702040204020203" pitchFamily="34" charset="0"/>
              </a:defRPr>
            </a:lvl1pPr>
            <a:lvl2pPr marL="457200" indent="0">
              <a:buFontTx/>
              <a:buNone/>
              <a:defRPr>
                <a:latin typeface="+mj-lt"/>
              </a:defRPr>
            </a:lvl2pPr>
            <a:lvl3pPr marL="914400" indent="0">
              <a:buFontTx/>
              <a:buNone/>
              <a:defRPr>
                <a:latin typeface="+mj-lt"/>
              </a:defRPr>
            </a:lvl3pPr>
            <a:lvl4pPr marL="1371600" indent="0">
              <a:buFontTx/>
              <a:buNone/>
              <a:defRPr>
                <a:latin typeface="+mj-lt"/>
              </a:defRPr>
            </a:lvl4pPr>
            <a:lvl5pPr marL="1828800" indent="0">
              <a:buFontTx/>
              <a:buNone/>
              <a:defRPr>
                <a:latin typeface="+mj-lt"/>
              </a:defRPr>
            </a:lvl5pPr>
          </a:lstStyle>
          <a:p>
            <a:pPr lvl="0"/>
            <a:endParaRPr lang="nl-NL" dirty="0"/>
          </a:p>
        </p:txBody>
      </p:sp>
      <p:sp>
        <p:nvSpPr>
          <p:cNvPr id="3" name="Title 2"/>
          <p:cNvSpPr>
            <a:spLocks noGrp="1"/>
          </p:cNvSpPr>
          <p:nvPr>
            <p:ph type="title"/>
          </p:nvPr>
        </p:nvSpPr>
        <p:spPr>
          <a:xfrm>
            <a:off x="766762" y="806211"/>
            <a:ext cx="10658476" cy="884477"/>
          </a:xfrm>
        </p:spPr>
        <p:txBody>
          <a:bodyPr/>
          <a:lstStyle/>
          <a:p>
            <a:r>
              <a:rPr lang="en-US"/>
              <a:t>Click to edit Master title style</a:t>
            </a:r>
          </a:p>
        </p:txBody>
      </p:sp>
      <p:sp>
        <p:nvSpPr>
          <p:cNvPr id="14" name="Text Placeholder 5"/>
          <p:cNvSpPr>
            <a:spLocks noGrp="1"/>
          </p:cNvSpPr>
          <p:nvPr>
            <p:ph type="body" sz="quarter" idx="19" hasCustomPrompt="1"/>
          </p:nvPr>
        </p:nvSpPr>
        <p:spPr>
          <a:xfrm>
            <a:off x="766763" y="3429000"/>
            <a:ext cx="4872037" cy="2628900"/>
          </a:xfrm>
        </p:spPr>
        <p:txBody>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16" name="Text Placeholder 5"/>
          <p:cNvSpPr>
            <a:spLocks noGrp="1"/>
          </p:cNvSpPr>
          <p:nvPr>
            <p:ph type="body" sz="quarter" idx="20" hasCustomPrompt="1"/>
          </p:nvPr>
        </p:nvSpPr>
        <p:spPr>
          <a:xfrm>
            <a:off x="6569814" y="3429000"/>
            <a:ext cx="4872037" cy="2628900"/>
          </a:xfrm>
        </p:spPr>
        <p:txBody>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9"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6479665"/>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dirty="0"/>
          </a:p>
        </p:txBody>
      </p:sp>
      <p:sp>
        <p:nvSpPr>
          <p:cNvPr id="2" name="Footer Placeholder 1"/>
          <p:cNvSpPr>
            <a:spLocks noGrp="1"/>
          </p:cNvSpPr>
          <p:nvPr>
            <p:ph type="ftr" sz="quarter" idx="21"/>
          </p:nvPr>
        </p:nvSpPr>
        <p:spPr/>
        <p:txBody>
          <a:bodyPr/>
          <a:lstStyle/>
          <a:p>
            <a:r>
              <a:rPr lang="en-US" dirty="0"/>
              <a:t>MELODY #6.1 Alarm Protocol</a:t>
            </a:r>
          </a:p>
        </p:txBody>
      </p:sp>
    </p:spTree>
    <p:extLst>
      <p:ext uri="{BB962C8B-B14F-4D97-AF65-F5344CB8AC3E}">
        <p14:creationId xmlns:p14="http://schemas.microsoft.com/office/powerpoint/2010/main" val="201032694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pos="3840">
          <p15:clr>
            <a:srgbClr val="FBAE40"/>
          </p15:clr>
        </p15:guide>
        <p15:guide id="2" pos="3552">
          <p15:clr>
            <a:srgbClr val="FBAE40"/>
          </p15:clr>
        </p15:guide>
        <p15:guide id="3" pos="4128">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omparising slide with icons">
    <p:spTree>
      <p:nvGrpSpPr>
        <p:cNvPr id="1" name=""/>
        <p:cNvGrpSpPr/>
        <p:nvPr/>
      </p:nvGrpSpPr>
      <p:grpSpPr>
        <a:xfrm>
          <a:off x="0" y="0"/>
          <a:ext cx="0" cy="0"/>
          <a:chOff x="0" y="0"/>
          <a:chExt cx="0" cy="0"/>
        </a:xfrm>
      </p:grpSpPr>
      <p:sp>
        <p:nvSpPr>
          <p:cNvPr id="3" name="Title 2"/>
          <p:cNvSpPr>
            <a:spLocks noGrp="1"/>
          </p:cNvSpPr>
          <p:nvPr>
            <p:ph type="title"/>
          </p:nvPr>
        </p:nvSpPr>
        <p:spPr>
          <a:xfrm>
            <a:off x="766762" y="806211"/>
            <a:ext cx="10658476" cy="582751"/>
          </a:xfrm>
        </p:spPr>
        <p:txBody>
          <a:bodyPr/>
          <a:lstStyle/>
          <a:p>
            <a:r>
              <a:rPr lang="en-US"/>
              <a:t>Click to edit Master title style</a:t>
            </a:r>
          </a:p>
        </p:txBody>
      </p:sp>
      <p:sp>
        <p:nvSpPr>
          <p:cNvPr id="14" name="Text Placeholder 5"/>
          <p:cNvSpPr>
            <a:spLocks noGrp="1"/>
          </p:cNvSpPr>
          <p:nvPr>
            <p:ph type="body" sz="quarter" idx="19" hasCustomPrompt="1"/>
          </p:nvPr>
        </p:nvSpPr>
        <p:spPr>
          <a:xfrm>
            <a:off x="766763" y="1388962"/>
            <a:ext cx="4872037" cy="2040039"/>
          </a:xfrm>
        </p:spPr>
        <p:txBody>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9"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6479665"/>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dirty="0"/>
          </a:p>
        </p:txBody>
      </p:sp>
      <p:sp>
        <p:nvSpPr>
          <p:cNvPr id="2" name="Footer Placeholder 1"/>
          <p:cNvSpPr>
            <a:spLocks noGrp="1"/>
          </p:cNvSpPr>
          <p:nvPr>
            <p:ph type="ftr" sz="quarter" idx="21"/>
          </p:nvPr>
        </p:nvSpPr>
        <p:spPr/>
        <p:txBody>
          <a:bodyPr/>
          <a:lstStyle/>
          <a:p>
            <a:r>
              <a:rPr lang="en-US" dirty="0"/>
              <a:t>MELODY #6.1 Alarm Protocol</a:t>
            </a:r>
          </a:p>
        </p:txBody>
      </p:sp>
      <p:sp>
        <p:nvSpPr>
          <p:cNvPr id="11" name="Tijdelijke aanduiding voor afbeelding 14">
            <a:extLst>
              <a:ext uri="{FF2B5EF4-FFF2-40B4-BE49-F238E27FC236}">
                <a16:creationId xmlns:a16="http://schemas.microsoft.com/office/drawing/2014/main" id="{082B9D0C-0783-431C-BFBF-3A3AA871FE82}"/>
              </a:ext>
            </a:extLst>
          </p:cNvPr>
          <p:cNvSpPr>
            <a:spLocks noGrp="1"/>
          </p:cNvSpPr>
          <p:nvPr>
            <p:ph type="pic" sz="quarter" idx="12" hasCustomPrompt="1"/>
          </p:nvPr>
        </p:nvSpPr>
        <p:spPr>
          <a:xfrm>
            <a:off x="766762" y="3429001"/>
            <a:ext cx="4872038" cy="2628900"/>
          </a:xfrm>
          <a:prstGeom prst="rect">
            <a:avLst/>
          </a:prstGeom>
          <a:solidFill>
            <a:schemeClr val="accent5">
              <a:lumMod val="50000"/>
              <a:alpha val="78000"/>
            </a:schemeClr>
          </a:solidFill>
        </p:spPr>
        <p:txBody>
          <a:bodyPr anchor="ctr" anchorCtr="0"/>
          <a:lstStyle>
            <a:lvl1pPr marL="0" marR="0" indent="0" algn="l" defTabSz="914400" rtl="0" eaLnBrk="1" fontAlgn="auto" latinLnBrk="0" hangingPunct="1">
              <a:lnSpc>
                <a:spcPct val="90000"/>
              </a:lnSpc>
              <a:spcBef>
                <a:spcPts val="1000"/>
              </a:spcBef>
              <a:spcAft>
                <a:spcPts val="0"/>
              </a:spcAft>
              <a:buClr>
                <a:schemeClr val="accent2"/>
              </a:buClr>
              <a:buSzTx/>
              <a:buFontTx/>
              <a:buNone/>
              <a:tabLst/>
              <a:defRPr baseline="0">
                <a:solidFill>
                  <a:schemeClr val="bg1"/>
                </a:solidFill>
              </a:defRPr>
            </a:lvl1pPr>
          </a:lstStyle>
          <a:p>
            <a:r>
              <a:rPr lang="en-US"/>
              <a:t>Click to add picture</a:t>
            </a:r>
            <a:endParaRPr lang="en-BE" dirty="0"/>
          </a:p>
        </p:txBody>
      </p:sp>
      <p:sp>
        <p:nvSpPr>
          <p:cNvPr id="13" name="Text Placeholder 5"/>
          <p:cNvSpPr>
            <a:spLocks noGrp="1"/>
          </p:cNvSpPr>
          <p:nvPr>
            <p:ph type="body" sz="quarter" idx="22" hasCustomPrompt="1"/>
          </p:nvPr>
        </p:nvSpPr>
        <p:spPr>
          <a:xfrm>
            <a:off x="6544415" y="1388962"/>
            <a:ext cx="4872037" cy="2040039"/>
          </a:xfrm>
        </p:spPr>
        <p:txBody>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15" name="Tijdelijke aanduiding voor afbeelding 14">
            <a:extLst>
              <a:ext uri="{FF2B5EF4-FFF2-40B4-BE49-F238E27FC236}">
                <a16:creationId xmlns:a16="http://schemas.microsoft.com/office/drawing/2014/main" id="{082B9D0C-0783-431C-BFBF-3A3AA871FE82}"/>
              </a:ext>
            </a:extLst>
          </p:cNvPr>
          <p:cNvSpPr>
            <a:spLocks noGrp="1"/>
          </p:cNvSpPr>
          <p:nvPr>
            <p:ph type="pic" sz="quarter" idx="23" hasCustomPrompt="1"/>
          </p:nvPr>
        </p:nvSpPr>
        <p:spPr>
          <a:xfrm>
            <a:off x="6544414" y="3429001"/>
            <a:ext cx="4872038" cy="2628900"/>
          </a:xfrm>
          <a:prstGeom prst="rect">
            <a:avLst/>
          </a:prstGeom>
          <a:solidFill>
            <a:schemeClr val="accent5">
              <a:lumMod val="50000"/>
              <a:alpha val="78000"/>
            </a:schemeClr>
          </a:solidFill>
        </p:spPr>
        <p:txBody>
          <a:bodyPr anchor="ctr" anchorCtr="0"/>
          <a:lstStyle>
            <a:lvl1pPr marL="0" marR="0" indent="0" algn="l" defTabSz="914400" rtl="0" eaLnBrk="1" fontAlgn="auto" latinLnBrk="0" hangingPunct="1">
              <a:lnSpc>
                <a:spcPct val="90000"/>
              </a:lnSpc>
              <a:spcBef>
                <a:spcPts val="1000"/>
              </a:spcBef>
              <a:spcAft>
                <a:spcPts val="0"/>
              </a:spcAft>
              <a:buClr>
                <a:schemeClr val="accent2"/>
              </a:buClr>
              <a:buSzTx/>
              <a:buFontTx/>
              <a:buNone/>
              <a:tabLst/>
              <a:defRPr baseline="0">
                <a:solidFill>
                  <a:schemeClr val="bg1"/>
                </a:solidFill>
              </a:defRPr>
            </a:lvl1pPr>
          </a:lstStyle>
          <a:p>
            <a:r>
              <a:rPr lang="en-US"/>
              <a:t>Click to add picture</a:t>
            </a:r>
            <a:endParaRPr lang="en-BE" dirty="0"/>
          </a:p>
        </p:txBody>
      </p:sp>
    </p:spTree>
    <p:extLst>
      <p:ext uri="{BB962C8B-B14F-4D97-AF65-F5344CB8AC3E}">
        <p14:creationId xmlns:p14="http://schemas.microsoft.com/office/powerpoint/2010/main" val="241742903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pos="3840">
          <p15:clr>
            <a:srgbClr val="FBAE40"/>
          </p15:clr>
        </p15:guide>
        <p15:guide id="2" pos="3552">
          <p15:clr>
            <a:srgbClr val="FBAE40"/>
          </p15:clr>
        </p15:guide>
        <p15:guide id="3" pos="4128">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omparising slide with icons">
    <p:spTree>
      <p:nvGrpSpPr>
        <p:cNvPr id="1" name=""/>
        <p:cNvGrpSpPr/>
        <p:nvPr/>
      </p:nvGrpSpPr>
      <p:grpSpPr>
        <a:xfrm>
          <a:off x="0" y="0"/>
          <a:ext cx="0" cy="0"/>
          <a:chOff x="0" y="0"/>
          <a:chExt cx="0" cy="0"/>
        </a:xfrm>
      </p:grpSpPr>
      <p:sp>
        <p:nvSpPr>
          <p:cNvPr id="3" name="Title 2"/>
          <p:cNvSpPr>
            <a:spLocks noGrp="1"/>
          </p:cNvSpPr>
          <p:nvPr>
            <p:ph type="title"/>
          </p:nvPr>
        </p:nvSpPr>
        <p:spPr>
          <a:xfrm>
            <a:off x="766762" y="806211"/>
            <a:ext cx="10658476" cy="582751"/>
          </a:xfrm>
        </p:spPr>
        <p:txBody>
          <a:bodyPr/>
          <a:lstStyle/>
          <a:p>
            <a:r>
              <a:rPr lang="en-US"/>
              <a:t>Click to edit Master title style</a:t>
            </a:r>
          </a:p>
        </p:txBody>
      </p:sp>
      <p:sp>
        <p:nvSpPr>
          <p:cNvPr id="14" name="Text Placeholder 5"/>
          <p:cNvSpPr>
            <a:spLocks noGrp="1"/>
          </p:cNvSpPr>
          <p:nvPr>
            <p:ph type="body" sz="quarter" idx="19" hasCustomPrompt="1"/>
          </p:nvPr>
        </p:nvSpPr>
        <p:spPr>
          <a:xfrm>
            <a:off x="766765" y="1408012"/>
            <a:ext cx="3348035" cy="2040039"/>
          </a:xfrm>
        </p:spPr>
        <p:txBody>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9"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6479665"/>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dirty="0"/>
          </a:p>
        </p:txBody>
      </p:sp>
      <p:sp>
        <p:nvSpPr>
          <p:cNvPr id="2" name="Footer Placeholder 1"/>
          <p:cNvSpPr>
            <a:spLocks noGrp="1"/>
          </p:cNvSpPr>
          <p:nvPr>
            <p:ph type="ftr" sz="quarter" idx="21"/>
          </p:nvPr>
        </p:nvSpPr>
        <p:spPr/>
        <p:txBody>
          <a:bodyPr/>
          <a:lstStyle/>
          <a:p>
            <a:r>
              <a:rPr lang="en-US" dirty="0"/>
              <a:t>MELODY #6.1 Alarm Protocol</a:t>
            </a:r>
          </a:p>
        </p:txBody>
      </p:sp>
      <p:sp>
        <p:nvSpPr>
          <p:cNvPr id="11" name="Tijdelijke aanduiding voor afbeelding 14">
            <a:extLst>
              <a:ext uri="{FF2B5EF4-FFF2-40B4-BE49-F238E27FC236}">
                <a16:creationId xmlns:a16="http://schemas.microsoft.com/office/drawing/2014/main" id="{082B9D0C-0783-431C-BFBF-3A3AA871FE82}"/>
              </a:ext>
            </a:extLst>
          </p:cNvPr>
          <p:cNvSpPr>
            <a:spLocks noGrp="1"/>
          </p:cNvSpPr>
          <p:nvPr>
            <p:ph type="pic" sz="quarter" idx="12" hasCustomPrompt="1"/>
          </p:nvPr>
        </p:nvSpPr>
        <p:spPr>
          <a:xfrm>
            <a:off x="766763" y="3429001"/>
            <a:ext cx="3348037" cy="2628900"/>
          </a:xfrm>
          <a:prstGeom prst="rect">
            <a:avLst/>
          </a:prstGeom>
          <a:solidFill>
            <a:schemeClr val="accent5">
              <a:lumMod val="50000"/>
              <a:alpha val="78000"/>
            </a:schemeClr>
          </a:solidFill>
        </p:spPr>
        <p:txBody>
          <a:bodyPr anchor="ctr" anchorCtr="0"/>
          <a:lstStyle>
            <a:lvl1pPr marL="0" marR="0" indent="0" algn="l" defTabSz="914400" rtl="0" eaLnBrk="1" fontAlgn="auto" latinLnBrk="0" hangingPunct="1">
              <a:lnSpc>
                <a:spcPct val="90000"/>
              </a:lnSpc>
              <a:spcBef>
                <a:spcPts val="1000"/>
              </a:spcBef>
              <a:spcAft>
                <a:spcPts val="0"/>
              </a:spcAft>
              <a:buClr>
                <a:schemeClr val="accent2"/>
              </a:buClr>
              <a:buSzTx/>
              <a:buFontTx/>
              <a:buNone/>
              <a:tabLst/>
              <a:defRPr baseline="0">
                <a:solidFill>
                  <a:schemeClr val="bg1"/>
                </a:solidFill>
              </a:defRPr>
            </a:lvl1pPr>
          </a:lstStyle>
          <a:p>
            <a:r>
              <a:rPr lang="en-US"/>
              <a:t>Click to add picture</a:t>
            </a:r>
            <a:endParaRPr lang="en-BE" dirty="0"/>
          </a:p>
        </p:txBody>
      </p:sp>
      <p:sp>
        <p:nvSpPr>
          <p:cNvPr id="10" name="Text Placeholder 5"/>
          <p:cNvSpPr>
            <a:spLocks noGrp="1"/>
          </p:cNvSpPr>
          <p:nvPr>
            <p:ph type="body" sz="quarter" idx="22" hasCustomPrompt="1"/>
          </p:nvPr>
        </p:nvSpPr>
        <p:spPr>
          <a:xfrm>
            <a:off x="4443415" y="1408012"/>
            <a:ext cx="3348036" cy="2040039"/>
          </a:xfrm>
        </p:spPr>
        <p:txBody>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12" name="Tijdelijke aanduiding voor afbeelding 14">
            <a:extLst>
              <a:ext uri="{FF2B5EF4-FFF2-40B4-BE49-F238E27FC236}">
                <a16:creationId xmlns:a16="http://schemas.microsoft.com/office/drawing/2014/main" id="{082B9D0C-0783-431C-BFBF-3A3AA871FE82}"/>
              </a:ext>
            </a:extLst>
          </p:cNvPr>
          <p:cNvSpPr>
            <a:spLocks noGrp="1"/>
          </p:cNvSpPr>
          <p:nvPr>
            <p:ph type="pic" sz="quarter" idx="23" hasCustomPrompt="1"/>
          </p:nvPr>
        </p:nvSpPr>
        <p:spPr>
          <a:xfrm>
            <a:off x="4443413" y="3429001"/>
            <a:ext cx="3348037" cy="2628900"/>
          </a:xfrm>
          <a:prstGeom prst="rect">
            <a:avLst/>
          </a:prstGeom>
          <a:solidFill>
            <a:schemeClr val="accent5">
              <a:lumMod val="50000"/>
              <a:alpha val="78000"/>
            </a:schemeClr>
          </a:solidFill>
        </p:spPr>
        <p:txBody>
          <a:bodyPr anchor="ctr" anchorCtr="0"/>
          <a:lstStyle>
            <a:lvl1pPr marL="0" marR="0" indent="0" algn="l" defTabSz="914400" rtl="0" eaLnBrk="1" fontAlgn="auto" latinLnBrk="0" hangingPunct="1">
              <a:lnSpc>
                <a:spcPct val="90000"/>
              </a:lnSpc>
              <a:spcBef>
                <a:spcPts val="1000"/>
              </a:spcBef>
              <a:spcAft>
                <a:spcPts val="0"/>
              </a:spcAft>
              <a:buClr>
                <a:schemeClr val="accent2"/>
              </a:buClr>
              <a:buSzTx/>
              <a:buFontTx/>
              <a:buNone/>
              <a:tabLst/>
              <a:defRPr baseline="0">
                <a:solidFill>
                  <a:schemeClr val="bg1"/>
                </a:solidFill>
              </a:defRPr>
            </a:lvl1pPr>
          </a:lstStyle>
          <a:p>
            <a:r>
              <a:rPr lang="en-US"/>
              <a:t>Click to add picture</a:t>
            </a:r>
            <a:endParaRPr lang="en-BE" dirty="0"/>
          </a:p>
        </p:txBody>
      </p:sp>
      <p:sp>
        <p:nvSpPr>
          <p:cNvPr id="16" name="Text Placeholder 5"/>
          <p:cNvSpPr>
            <a:spLocks noGrp="1"/>
          </p:cNvSpPr>
          <p:nvPr>
            <p:ph type="body" sz="quarter" idx="24" hasCustomPrompt="1"/>
          </p:nvPr>
        </p:nvSpPr>
        <p:spPr>
          <a:xfrm>
            <a:off x="8101014" y="1408012"/>
            <a:ext cx="3348036" cy="2040039"/>
          </a:xfrm>
        </p:spPr>
        <p:txBody>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17" name="Tijdelijke aanduiding voor afbeelding 14">
            <a:extLst>
              <a:ext uri="{FF2B5EF4-FFF2-40B4-BE49-F238E27FC236}">
                <a16:creationId xmlns:a16="http://schemas.microsoft.com/office/drawing/2014/main" id="{082B9D0C-0783-431C-BFBF-3A3AA871FE82}"/>
              </a:ext>
            </a:extLst>
          </p:cNvPr>
          <p:cNvSpPr>
            <a:spLocks noGrp="1"/>
          </p:cNvSpPr>
          <p:nvPr>
            <p:ph type="pic" sz="quarter" idx="25" hasCustomPrompt="1"/>
          </p:nvPr>
        </p:nvSpPr>
        <p:spPr>
          <a:xfrm>
            <a:off x="8101012" y="3429001"/>
            <a:ext cx="3348037" cy="2628900"/>
          </a:xfrm>
          <a:prstGeom prst="rect">
            <a:avLst/>
          </a:prstGeom>
          <a:solidFill>
            <a:schemeClr val="accent5">
              <a:lumMod val="50000"/>
              <a:alpha val="78000"/>
            </a:schemeClr>
          </a:solidFill>
        </p:spPr>
        <p:txBody>
          <a:bodyPr anchor="ctr" anchorCtr="0"/>
          <a:lstStyle>
            <a:lvl1pPr marL="0" marR="0" indent="0" algn="l" defTabSz="914400" rtl="0" eaLnBrk="1" fontAlgn="auto" latinLnBrk="0" hangingPunct="1">
              <a:lnSpc>
                <a:spcPct val="90000"/>
              </a:lnSpc>
              <a:spcBef>
                <a:spcPts val="1000"/>
              </a:spcBef>
              <a:spcAft>
                <a:spcPts val="0"/>
              </a:spcAft>
              <a:buClr>
                <a:schemeClr val="accent2"/>
              </a:buClr>
              <a:buSzTx/>
              <a:buFontTx/>
              <a:buNone/>
              <a:tabLst/>
              <a:defRPr baseline="0">
                <a:solidFill>
                  <a:schemeClr val="bg1"/>
                </a:solidFill>
              </a:defRPr>
            </a:lvl1pPr>
          </a:lstStyle>
          <a:p>
            <a:r>
              <a:rPr lang="en-US"/>
              <a:t>Click to add picture</a:t>
            </a:r>
            <a:endParaRPr lang="en-BE" dirty="0"/>
          </a:p>
        </p:txBody>
      </p:sp>
    </p:spTree>
    <p:extLst>
      <p:ext uri="{BB962C8B-B14F-4D97-AF65-F5344CB8AC3E}">
        <p14:creationId xmlns:p14="http://schemas.microsoft.com/office/powerpoint/2010/main" val="28175780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pos="3840">
          <p15:clr>
            <a:srgbClr val="FBAE40"/>
          </p15:clr>
        </p15:guide>
        <p15:guide id="2" pos="3552">
          <p15:clr>
            <a:srgbClr val="FBAE40"/>
          </p15:clr>
        </p15:guide>
        <p15:guide id="3" pos="4128">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comparising slide with icons">
    <p:spTree>
      <p:nvGrpSpPr>
        <p:cNvPr id="1" name=""/>
        <p:cNvGrpSpPr/>
        <p:nvPr/>
      </p:nvGrpSpPr>
      <p:grpSpPr>
        <a:xfrm>
          <a:off x="0" y="0"/>
          <a:ext cx="0" cy="0"/>
          <a:chOff x="0" y="0"/>
          <a:chExt cx="0" cy="0"/>
        </a:xfrm>
      </p:grpSpPr>
      <p:sp>
        <p:nvSpPr>
          <p:cNvPr id="3" name="Title 2"/>
          <p:cNvSpPr>
            <a:spLocks noGrp="1"/>
          </p:cNvSpPr>
          <p:nvPr>
            <p:ph type="title"/>
          </p:nvPr>
        </p:nvSpPr>
        <p:spPr>
          <a:xfrm>
            <a:off x="766762" y="806211"/>
            <a:ext cx="10658476" cy="582751"/>
          </a:xfrm>
        </p:spPr>
        <p:txBody>
          <a:bodyPr/>
          <a:lstStyle/>
          <a:p>
            <a:r>
              <a:rPr lang="en-US"/>
              <a:t>Click to edit Master title style</a:t>
            </a:r>
          </a:p>
        </p:txBody>
      </p:sp>
      <p:sp>
        <p:nvSpPr>
          <p:cNvPr id="14" name="Text Placeholder 5"/>
          <p:cNvSpPr>
            <a:spLocks noGrp="1"/>
          </p:cNvSpPr>
          <p:nvPr>
            <p:ph type="body" sz="quarter" idx="19" hasCustomPrompt="1"/>
          </p:nvPr>
        </p:nvSpPr>
        <p:spPr>
          <a:xfrm>
            <a:off x="766765" y="1408012"/>
            <a:ext cx="10682284" cy="2040039"/>
          </a:xfrm>
        </p:spPr>
        <p:txBody>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9"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6479665"/>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dirty="0"/>
          </a:p>
        </p:txBody>
      </p:sp>
      <p:sp>
        <p:nvSpPr>
          <p:cNvPr id="2" name="Footer Placeholder 1"/>
          <p:cNvSpPr>
            <a:spLocks noGrp="1"/>
          </p:cNvSpPr>
          <p:nvPr>
            <p:ph type="ftr" sz="quarter" idx="21"/>
          </p:nvPr>
        </p:nvSpPr>
        <p:spPr/>
        <p:txBody>
          <a:bodyPr/>
          <a:lstStyle/>
          <a:p>
            <a:r>
              <a:rPr lang="en-US" dirty="0"/>
              <a:t>MELODY #6.1 Alarm Protocol</a:t>
            </a:r>
          </a:p>
        </p:txBody>
      </p:sp>
      <p:sp>
        <p:nvSpPr>
          <p:cNvPr id="11" name="Tijdelijke aanduiding voor afbeelding 14">
            <a:extLst>
              <a:ext uri="{FF2B5EF4-FFF2-40B4-BE49-F238E27FC236}">
                <a16:creationId xmlns:a16="http://schemas.microsoft.com/office/drawing/2014/main" id="{082B9D0C-0783-431C-BFBF-3A3AA871FE82}"/>
              </a:ext>
            </a:extLst>
          </p:cNvPr>
          <p:cNvSpPr>
            <a:spLocks noGrp="1"/>
          </p:cNvSpPr>
          <p:nvPr>
            <p:ph type="pic" sz="quarter" idx="12" hasCustomPrompt="1"/>
          </p:nvPr>
        </p:nvSpPr>
        <p:spPr>
          <a:xfrm>
            <a:off x="766763" y="3429001"/>
            <a:ext cx="3348037" cy="2628900"/>
          </a:xfrm>
          <a:prstGeom prst="rect">
            <a:avLst/>
          </a:prstGeom>
          <a:solidFill>
            <a:schemeClr val="accent5">
              <a:lumMod val="50000"/>
              <a:alpha val="78000"/>
            </a:schemeClr>
          </a:solidFill>
        </p:spPr>
        <p:txBody>
          <a:bodyPr anchor="ctr" anchorCtr="0"/>
          <a:lstStyle>
            <a:lvl1pPr marL="0" marR="0" indent="0" algn="l" defTabSz="914400" rtl="0" eaLnBrk="1" fontAlgn="auto" latinLnBrk="0" hangingPunct="1">
              <a:lnSpc>
                <a:spcPct val="90000"/>
              </a:lnSpc>
              <a:spcBef>
                <a:spcPts val="1000"/>
              </a:spcBef>
              <a:spcAft>
                <a:spcPts val="0"/>
              </a:spcAft>
              <a:buClr>
                <a:schemeClr val="accent2"/>
              </a:buClr>
              <a:buSzTx/>
              <a:buFontTx/>
              <a:buNone/>
              <a:tabLst/>
              <a:defRPr baseline="0">
                <a:solidFill>
                  <a:schemeClr val="bg1"/>
                </a:solidFill>
              </a:defRPr>
            </a:lvl1pPr>
          </a:lstStyle>
          <a:p>
            <a:r>
              <a:rPr lang="en-US"/>
              <a:t>Click to add picture</a:t>
            </a:r>
            <a:endParaRPr lang="en-BE" dirty="0"/>
          </a:p>
        </p:txBody>
      </p:sp>
      <p:sp>
        <p:nvSpPr>
          <p:cNvPr id="12" name="Tijdelijke aanduiding voor afbeelding 14">
            <a:extLst>
              <a:ext uri="{FF2B5EF4-FFF2-40B4-BE49-F238E27FC236}">
                <a16:creationId xmlns:a16="http://schemas.microsoft.com/office/drawing/2014/main" id="{082B9D0C-0783-431C-BFBF-3A3AA871FE82}"/>
              </a:ext>
            </a:extLst>
          </p:cNvPr>
          <p:cNvSpPr>
            <a:spLocks noGrp="1"/>
          </p:cNvSpPr>
          <p:nvPr>
            <p:ph type="pic" sz="quarter" idx="23" hasCustomPrompt="1"/>
          </p:nvPr>
        </p:nvSpPr>
        <p:spPr>
          <a:xfrm>
            <a:off x="4443413" y="3429001"/>
            <a:ext cx="3348037" cy="2628900"/>
          </a:xfrm>
          <a:prstGeom prst="rect">
            <a:avLst/>
          </a:prstGeom>
          <a:solidFill>
            <a:schemeClr val="accent5">
              <a:lumMod val="50000"/>
              <a:alpha val="78000"/>
            </a:schemeClr>
          </a:solidFill>
        </p:spPr>
        <p:txBody>
          <a:bodyPr anchor="ctr" anchorCtr="0"/>
          <a:lstStyle>
            <a:lvl1pPr marL="0" marR="0" indent="0" algn="l" defTabSz="914400" rtl="0" eaLnBrk="1" fontAlgn="auto" latinLnBrk="0" hangingPunct="1">
              <a:lnSpc>
                <a:spcPct val="90000"/>
              </a:lnSpc>
              <a:spcBef>
                <a:spcPts val="1000"/>
              </a:spcBef>
              <a:spcAft>
                <a:spcPts val="0"/>
              </a:spcAft>
              <a:buClr>
                <a:schemeClr val="accent2"/>
              </a:buClr>
              <a:buSzTx/>
              <a:buFontTx/>
              <a:buNone/>
              <a:tabLst/>
              <a:defRPr baseline="0">
                <a:solidFill>
                  <a:schemeClr val="bg1"/>
                </a:solidFill>
              </a:defRPr>
            </a:lvl1pPr>
          </a:lstStyle>
          <a:p>
            <a:r>
              <a:rPr lang="en-US"/>
              <a:t>Click to add picture</a:t>
            </a:r>
            <a:endParaRPr lang="en-BE" dirty="0"/>
          </a:p>
        </p:txBody>
      </p:sp>
      <p:sp>
        <p:nvSpPr>
          <p:cNvPr id="17" name="Tijdelijke aanduiding voor afbeelding 14">
            <a:extLst>
              <a:ext uri="{FF2B5EF4-FFF2-40B4-BE49-F238E27FC236}">
                <a16:creationId xmlns:a16="http://schemas.microsoft.com/office/drawing/2014/main" id="{082B9D0C-0783-431C-BFBF-3A3AA871FE82}"/>
              </a:ext>
            </a:extLst>
          </p:cNvPr>
          <p:cNvSpPr>
            <a:spLocks noGrp="1"/>
          </p:cNvSpPr>
          <p:nvPr>
            <p:ph type="pic" sz="quarter" idx="25" hasCustomPrompt="1"/>
          </p:nvPr>
        </p:nvSpPr>
        <p:spPr>
          <a:xfrm>
            <a:off x="8101012" y="3429001"/>
            <a:ext cx="3348037" cy="2628900"/>
          </a:xfrm>
          <a:prstGeom prst="rect">
            <a:avLst/>
          </a:prstGeom>
          <a:solidFill>
            <a:schemeClr val="accent5">
              <a:lumMod val="50000"/>
              <a:alpha val="78000"/>
            </a:schemeClr>
          </a:solidFill>
        </p:spPr>
        <p:txBody>
          <a:bodyPr anchor="ctr" anchorCtr="0"/>
          <a:lstStyle>
            <a:lvl1pPr marL="0" marR="0" indent="0" algn="l" defTabSz="914400" rtl="0" eaLnBrk="1" fontAlgn="auto" latinLnBrk="0" hangingPunct="1">
              <a:lnSpc>
                <a:spcPct val="90000"/>
              </a:lnSpc>
              <a:spcBef>
                <a:spcPts val="1000"/>
              </a:spcBef>
              <a:spcAft>
                <a:spcPts val="0"/>
              </a:spcAft>
              <a:buClr>
                <a:schemeClr val="accent2"/>
              </a:buClr>
              <a:buSzTx/>
              <a:buFontTx/>
              <a:buNone/>
              <a:tabLst/>
              <a:defRPr baseline="0">
                <a:solidFill>
                  <a:schemeClr val="bg1"/>
                </a:solidFill>
              </a:defRPr>
            </a:lvl1pPr>
          </a:lstStyle>
          <a:p>
            <a:r>
              <a:rPr lang="en-US"/>
              <a:t>Click to add picture</a:t>
            </a:r>
            <a:endParaRPr lang="en-BE" dirty="0"/>
          </a:p>
        </p:txBody>
      </p:sp>
    </p:spTree>
    <p:extLst>
      <p:ext uri="{BB962C8B-B14F-4D97-AF65-F5344CB8AC3E}">
        <p14:creationId xmlns:p14="http://schemas.microsoft.com/office/powerpoint/2010/main" val="21052029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pos="3840">
          <p15:clr>
            <a:srgbClr val="FBAE40"/>
          </p15:clr>
        </p15:guide>
        <p15:guide id="2" pos="3552">
          <p15:clr>
            <a:srgbClr val="FBAE40"/>
          </p15:clr>
        </p15:guide>
        <p15:guide id="3" pos="4128">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Slide 2">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8EDE2AA-5EC7-4E82-852A-FE7B050223C2}"/>
              </a:ext>
            </a:extLst>
          </p:cNvPr>
          <p:cNvSpPr>
            <a:spLocks noGrp="1"/>
          </p:cNvSpPr>
          <p:nvPr>
            <p:ph type="title"/>
          </p:nvPr>
        </p:nvSpPr>
        <p:spPr>
          <a:xfrm>
            <a:off x="766762" y="800496"/>
            <a:ext cx="10658475" cy="985576"/>
          </a:xfrm>
          <a:prstGeom prst="rect">
            <a:avLst/>
          </a:prstGeom>
        </p:spPr>
        <p:txBody>
          <a:bodyPr lIns="0" tIns="0" rIns="0" bIns="0">
            <a:noAutofit/>
          </a:bodyPr>
          <a:lstStyle>
            <a:lvl1pPr>
              <a:defRPr sz="4400"/>
            </a:lvl1pPr>
          </a:lstStyle>
          <a:p>
            <a:endParaRPr lang="en-BE" dirty="0"/>
          </a:p>
        </p:txBody>
      </p:sp>
      <p:sp>
        <p:nvSpPr>
          <p:cNvPr id="81" name="Text Placeholder 4"/>
          <p:cNvSpPr>
            <a:spLocks noGrp="1"/>
          </p:cNvSpPr>
          <p:nvPr>
            <p:ph type="body" sz="quarter" idx="15" hasCustomPrompt="1"/>
          </p:nvPr>
        </p:nvSpPr>
        <p:spPr>
          <a:xfrm>
            <a:off x="766762" y="1786072"/>
            <a:ext cx="10658475" cy="4301992"/>
          </a:xfrm>
        </p:spPr>
        <p:txBody>
          <a:bodyPr/>
          <a:lstStyle>
            <a:lvl1pPr>
              <a:defRPr baseline="0"/>
            </a:lvl1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6"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6479665"/>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dirty="0"/>
          </a:p>
        </p:txBody>
      </p:sp>
      <p:sp>
        <p:nvSpPr>
          <p:cNvPr id="3" name="Footer Placeholder 2"/>
          <p:cNvSpPr>
            <a:spLocks noGrp="1"/>
          </p:cNvSpPr>
          <p:nvPr>
            <p:ph type="ftr" sz="quarter" idx="16"/>
          </p:nvPr>
        </p:nvSpPr>
        <p:spPr/>
        <p:txBody>
          <a:bodyPr/>
          <a:lstStyle/>
          <a:p>
            <a:r>
              <a:rPr lang="en-US" dirty="0"/>
              <a:t>MELODY #6.1 Alarm Protocol</a:t>
            </a:r>
          </a:p>
        </p:txBody>
      </p:sp>
    </p:spTree>
    <p:extLst>
      <p:ext uri="{BB962C8B-B14F-4D97-AF65-F5344CB8AC3E}">
        <p14:creationId xmlns:p14="http://schemas.microsoft.com/office/powerpoint/2010/main" val="38348729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raphic Slid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8EDE2AA-5EC7-4E82-852A-FE7B050223C2}"/>
              </a:ext>
            </a:extLst>
          </p:cNvPr>
          <p:cNvSpPr>
            <a:spLocks noGrp="1"/>
          </p:cNvSpPr>
          <p:nvPr>
            <p:ph type="title"/>
          </p:nvPr>
        </p:nvSpPr>
        <p:spPr>
          <a:xfrm>
            <a:off x="766763" y="800100"/>
            <a:ext cx="10658475" cy="711201"/>
          </a:xfrm>
          <a:prstGeom prst="rect">
            <a:avLst/>
          </a:prstGeom>
        </p:spPr>
        <p:txBody>
          <a:bodyPr lIns="0" tIns="0" rIns="0" bIns="0">
            <a:normAutofit/>
          </a:bodyPr>
          <a:lstStyle>
            <a:lvl1pPr>
              <a:defRPr sz="4400"/>
            </a:lvl1pPr>
          </a:lstStyle>
          <a:p>
            <a:endParaRPr lang="en-BE" dirty="0"/>
          </a:p>
        </p:txBody>
      </p:sp>
      <p:sp>
        <p:nvSpPr>
          <p:cNvPr id="4" name="Tijdelijke aanduiding voor tekst 3">
            <a:extLst>
              <a:ext uri="{FF2B5EF4-FFF2-40B4-BE49-F238E27FC236}">
                <a16:creationId xmlns:a16="http://schemas.microsoft.com/office/drawing/2014/main" id="{C77A671E-B4FD-4971-A22F-87DB01A11F14}"/>
              </a:ext>
            </a:extLst>
          </p:cNvPr>
          <p:cNvSpPr>
            <a:spLocks noGrp="1"/>
          </p:cNvSpPr>
          <p:nvPr>
            <p:ph type="body" sz="quarter" idx="14"/>
          </p:nvPr>
        </p:nvSpPr>
        <p:spPr>
          <a:xfrm>
            <a:off x="6553200" y="1638300"/>
            <a:ext cx="4872038" cy="698501"/>
          </a:xfrm>
          <a:prstGeom prst="rect">
            <a:avLst/>
          </a:prstGeom>
        </p:spPr>
        <p:txBody>
          <a:bodyPr lIns="0" tIns="0" rIns="0" bIns="91440">
            <a:normAutofit/>
          </a:bodyPr>
          <a:lstStyle>
            <a:lvl1pPr marL="0" indent="0">
              <a:buFontTx/>
              <a:buNone/>
              <a:defRPr sz="2800" b="0">
                <a:solidFill>
                  <a:schemeClr val="accent1"/>
                </a:solidFill>
                <a:latin typeface="+mj-lt"/>
                <a:cs typeface="Segoe UI Semibold" panose="020B0702040204020203" pitchFamily="34" charset="0"/>
              </a:defRPr>
            </a:lvl1pPr>
          </a:lstStyle>
          <a:p>
            <a:pPr lvl="0"/>
            <a:endParaRPr lang="nl-NL" dirty="0"/>
          </a:p>
        </p:txBody>
      </p:sp>
      <p:sp>
        <p:nvSpPr>
          <p:cNvPr id="8" name="Tijdelijke aanduiding voor grafiek 7">
            <a:extLst>
              <a:ext uri="{FF2B5EF4-FFF2-40B4-BE49-F238E27FC236}">
                <a16:creationId xmlns:a16="http://schemas.microsoft.com/office/drawing/2014/main" id="{785BDB02-0669-46C1-BC18-4B6915F659E2}"/>
              </a:ext>
            </a:extLst>
          </p:cNvPr>
          <p:cNvSpPr>
            <a:spLocks noGrp="1"/>
          </p:cNvSpPr>
          <p:nvPr>
            <p:ph type="chart" sz="quarter" idx="15"/>
          </p:nvPr>
        </p:nvSpPr>
        <p:spPr>
          <a:xfrm>
            <a:off x="766762" y="1638300"/>
            <a:ext cx="4872037" cy="4419600"/>
          </a:xfrm>
          <a:prstGeom prst="rect">
            <a:avLst/>
          </a:prstGeom>
        </p:spPr>
        <p:txBody>
          <a:bodyPr>
            <a:normAutofit/>
          </a:bodyPr>
          <a:lstStyle>
            <a:lvl1pPr marL="0" indent="0" algn="ctr">
              <a:buFontTx/>
              <a:buNone/>
              <a:defRPr sz="1800" b="0"/>
            </a:lvl1pPr>
          </a:lstStyle>
          <a:p>
            <a:endParaRPr lang="en-BE" dirty="0"/>
          </a:p>
        </p:txBody>
      </p:sp>
      <p:sp>
        <p:nvSpPr>
          <p:cNvPr id="11" name="Text Placeholder 5"/>
          <p:cNvSpPr>
            <a:spLocks noGrp="1"/>
          </p:cNvSpPr>
          <p:nvPr>
            <p:ph type="body" sz="quarter" idx="20" hasCustomPrompt="1"/>
          </p:nvPr>
        </p:nvSpPr>
        <p:spPr>
          <a:xfrm>
            <a:off x="6544414" y="2463800"/>
            <a:ext cx="4872037" cy="3594100"/>
          </a:xfrm>
        </p:spPr>
        <p:txBody>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12"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6479665"/>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dirty="0"/>
          </a:p>
        </p:txBody>
      </p:sp>
      <p:sp>
        <p:nvSpPr>
          <p:cNvPr id="3" name="Footer Placeholder 2"/>
          <p:cNvSpPr>
            <a:spLocks noGrp="1"/>
          </p:cNvSpPr>
          <p:nvPr>
            <p:ph type="ftr" sz="quarter" idx="21"/>
          </p:nvPr>
        </p:nvSpPr>
        <p:spPr/>
        <p:txBody>
          <a:bodyPr/>
          <a:lstStyle/>
          <a:p>
            <a:r>
              <a:rPr lang="en-US" dirty="0"/>
              <a:t>MELODY #6.1 Alarm Protocol</a:t>
            </a:r>
          </a:p>
        </p:txBody>
      </p:sp>
    </p:spTree>
    <p:extLst>
      <p:ext uri="{BB962C8B-B14F-4D97-AF65-F5344CB8AC3E}">
        <p14:creationId xmlns:p14="http://schemas.microsoft.com/office/powerpoint/2010/main" val="19409069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pos="3840">
          <p15:clr>
            <a:srgbClr val="FBAE40"/>
          </p15:clr>
        </p15:guide>
        <p15:guide id="2" pos="4128">
          <p15:clr>
            <a:srgbClr val="FBAE40"/>
          </p15:clr>
        </p15:guide>
        <p15:guide id="3" pos="3552">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2000" y="806211"/>
            <a:ext cx="10663238" cy="884477"/>
          </a:xfrm>
          <a:prstGeom prst="rect">
            <a:avLst/>
          </a:prstGeom>
        </p:spPr>
        <p:txBody>
          <a:bodyPr vert="horz" lIns="0" tIns="0" rIns="0" bIns="0" rtlCol="0" anchor="t">
            <a:normAutofit/>
          </a:bodyPr>
          <a:lstStyle/>
          <a:p>
            <a:r>
              <a:rPr lang="en-US"/>
              <a:t>Click to edit Master title style</a:t>
            </a:r>
          </a:p>
        </p:txBody>
      </p:sp>
      <p:sp>
        <p:nvSpPr>
          <p:cNvPr id="3" name="Text Placeholder 2"/>
          <p:cNvSpPr>
            <a:spLocks noGrp="1"/>
          </p:cNvSpPr>
          <p:nvPr>
            <p:ph type="body" idx="1"/>
          </p:nvPr>
        </p:nvSpPr>
        <p:spPr>
          <a:xfrm>
            <a:off x="766763" y="1825625"/>
            <a:ext cx="10658475"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TextBox 13" title="AlexandriaAlternativeReference"/>
          <p:cNvSpPr txBox="1"/>
          <p:nvPr userDrawn="1"/>
        </p:nvSpPr>
        <p:spPr>
          <a:xfrm>
            <a:off x="1117063" y="6587241"/>
            <a:ext cx="1440000" cy="215444"/>
          </a:xfrm>
          <a:prstGeom prst="rect">
            <a:avLst/>
          </a:prstGeom>
          <a:noFill/>
          <a:ln>
            <a:noFill/>
          </a:ln>
        </p:spPr>
        <p:txBody>
          <a:bodyPr wrap="square" rtlCol="0">
            <a:spAutoFit/>
          </a:body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tab pos="3780000" algn="r"/>
              </a:tabLst>
              <a:defRPr/>
            </a:pPr>
            <a:r>
              <a:rPr kumimoji="0" lang="en-US" sz="800" b="0" i="1" u="none" strike="noStrike" kern="1200" cap="none" spc="0" normalizeH="0" baseline="0" noProof="0">
                <a:ln>
                  <a:noFill/>
                </a:ln>
                <a:solidFill>
                  <a:prstClr val="white">
                    <a:lumMod val="50000"/>
                  </a:prstClr>
                </a:solidFill>
                <a:effectLst/>
                <a:uLnTx/>
                <a:uFillTx/>
                <a:latin typeface="Segoe UI" pitchFamily="34" charset="0"/>
                <a:ea typeface="Segoe UI" pitchFamily="34" charset="0"/>
                <a:cs typeface="Segoe UI" pitchFamily="34" charset="0"/>
              </a:rPr>
              <a:t> </a:t>
            </a:r>
            <a:endParaRPr kumimoji="0" lang="nl-BE" sz="800" b="0" i="1" u="none" strike="noStrike" kern="1200" cap="none" spc="0" normalizeH="0" baseline="0" noProof="0" dirty="0">
              <a:ln>
                <a:noFill/>
              </a:ln>
              <a:solidFill>
                <a:prstClr val="white">
                  <a:lumMod val="50000"/>
                </a:prstClr>
              </a:solidFill>
              <a:effectLst/>
              <a:uLnTx/>
              <a:uFillTx/>
              <a:latin typeface="Segoe UI" pitchFamily="34" charset="0"/>
              <a:ea typeface="Segoe UI" pitchFamily="34" charset="0"/>
              <a:cs typeface="Segoe UI" pitchFamily="34" charset="0"/>
            </a:endParaRPr>
          </a:p>
        </p:txBody>
      </p:sp>
      <p:sp>
        <p:nvSpPr>
          <p:cNvPr id="15"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11353799" y="6479665"/>
            <a:ext cx="369833" cy="143176"/>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dirty="0"/>
          </a:p>
        </p:txBody>
      </p:sp>
      <p:sp>
        <p:nvSpPr>
          <p:cNvPr id="6" name="Footer Placeholder 5"/>
          <p:cNvSpPr>
            <a:spLocks noGrp="1"/>
          </p:cNvSpPr>
          <p:nvPr>
            <p:ph type="ftr" sz="quarter" idx="3"/>
          </p:nvPr>
        </p:nvSpPr>
        <p:spPr>
          <a:xfrm>
            <a:off x="452927" y="6479664"/>
            <a:ext cx="10776247" cy="148485"/>
          </a:xfrm>
          <a:prstGeom prst="rect">
            <a:avLst/>
          </a:prstGeom>
        </p:spPr>
        <p:txBody>
          <a:bodyPr lIns="0" tIns="0" rIns="0" bIns="0" anchor="ctr"/>
          <a:lstStyle>
            <a:lvl1pPr>
              <a:defRPr sz="1000" b="1"/>
            </a:lvl1pPr>
          </a:lstStyle>
          <a:p>
            <a:r>
              <a:rPr lang="en-US" dirty="0"/>
              <a:t>MELODY #6.1 Alarm Protocol</a:t>
            </a:r>
          </a:p>
        </p:txBody>
      </p:sp>
    </p:spTree>
    <p:extLst>
      <p:ext uri="{BB962C8B-B14F-4D97-AF65-F5344CB8AC3E}">
        <p14:creationId xmlns:p14="http://schemas.microsoft.com/office/powerpoint/2010/main" val="682264741"/>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8" r:id="rId4"/>
    <p:sldLayoutId id="2147483702" r:id="rId5"/>
    <p:sldLayoutId id="2147483703" r:id="rId6"/>
    <p:sldLayoutId id="2147483704" r:id="rId7"/>
    <p:sldLayoutId id="2147483694" r:id="rId8"/>
    <p:sldLayoutId id="2147483670" r:id="rId9"/>
    <p:sldLayoutId id="2147483671" r:id="rId10"/>
    <p:sldLayoutId id="2147483667" r:id="rId11"/>
    <p:sldLayoutId id="2147483665" r:id="rId12"/>
    <p:sldLayoutId id="2147483698" r:id="rId13"/>
    <p:sldLayoutId id="2147483699" r:id="rId14"/>
    <p:sldLayoutId id="2147483685" r:id="rId15"/>
    <p:sldLayoutId id="2147483701" r:id="rId16"/>
    <p:sldLayoutId id="2147483697" r:id="rId17"/>
    <p:sldLayoutId id="2147483700" r:id="rId18"/>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dt="0"/>
  <p:txStyles>
    <p:titleStyle>
      <a:lvl1pPr algn="l" defTabSz="914400" rtl="0" eaLnBrk="1" latinLnBrk="0" hangingPunct="1">
        <a:lnSpc>
          <a:spcPct val="90000"/>
        </a:lnSpc>
        <a:spcBef>
          <a:spcPct val="0"/>
        </a:spcBef>
        <a:buNone/>
        <a:defRPr sz="4400" b="0" kern="1200">
          <a:solidFill>
            <a:schemeClr val="accent1"/>
          </a:solidFill>
          <a:latin typeface="FranklinGotTExtCon" pitchFamily="2" charset="0"/>
          <a:ea typeface="+mj-ea"/>
          <a:cs typeface="+mj-cs"/>
        </a:defRPr>
      </a:lvl1pPr>
    </p:titleStyle>
    <p:bodyStyle>
      <a:lvl1pPr marL="355600" indent="-266700" algn="l" defTabSz="914400" rtl="0" eaLnBrk="1" latinLnBrk="0" hangingPunct="1">
        <a:lnSpc>
          <a:spcPct val="100000"/>
        </a:lnSpc>
        <a:spcBef>
          <a:spcPts val="1000"/>
        </a:spcBef>
        <a:buClr>
          <a:schemeClr val="accent1"/>
        </a:buClr>
        <a:buFont typeface="Arial" panose="020B0604020202020204" pitchFamily="34" charset="0"/>
        <a:buChar char="•"/>
        <a:defRPr sz="2400" kern="1200">
          <a:solidFill>
            <a:schemeClr val="tx1"/>
          </a:solidFill>
          <a:latin typeface="+mn-lt"/>
          <a:ea typeface="+mn-ea"/>
          <a:cs typeface="+mn-cs"/>
        </a:defRPr>
      </a:lvl1pPr>
      <a:lvl2pPr marL="622300" indent="-266700" algn="l" defTabSz="914400" rtl="0" eaLnBrk="1" latinLnBrk="0" hangingPunct="1">
        <a:lnSpc>
          <a:spcPct val="100000"/>
        </a:lnSpc>
        <a:spcBef>
          <a:spcPts val="500"/>
        </a:spcBef>
        <a:buClr>
          <a:schemeClr val="accent2"/>
        </a:buClr>
        <a:buFont typeface="Arial" panose="020B0604020202020204" pitchFamily="34" charset="0"/>
        <a:buChar char="•"/>
        <a:defRPr sz="2400" kern="1200">
          <a:solidFill>
            <a:schemeClr val="tx1"/>
          </a:solidFill>
          <a:latin typeface="+mn-lt"/>
          <a:ea typeface="+mn-ea"/>
          <a:cs typeface="+mn-cs"/>
        </a:defRPr>
      </a:lvl2pPr>
      <a:lvl3pPr marL="990600" indent="-266700" algn="l" defTabSz="914400" rtl="0" eaLnBrk="1" latinLnBrk="0" hangingPunct="1">
        <a:lnSpc>
          <a:spcPct val="100000"/>
        </a:lnSpc>
        <a:spcBef>
          <a:spcPts val="500"/>
        </a:spcBef>
        <a:buClr>
          <a:schemeClr val="accent4"/>
        </a:buClr>
        <a:buFont typeface="Arial" panose="020B0604020202020204" pitchFamily="34" charset="0"/>
        <a:buChar char="•"/>
        <a:defRPr sz="2000" kern="1200">
          <a:solidFill>
            <a:schemeClr val="tx1"/>
          </a:solidFill>
          <a:latin typeface="+mn-lt"/>
          <a:ea typeface="+mn-ea"/>
          <a:cs typeface="+mn-cs"/>
        </a:defRPr>
      </a:lvl3pPr>
      <a:lvl4pPr marL="1257300" indent="-266700" algn="l" defTabSz="914400" rtl="0" eaLnBrk="1" latinLnBrk="0" hangingPunct="1">
        <a:lnSpc>
          <a:spcPct val="100000"/>
        </a:lnSpc>
        <a:spcBef>
          <a:spcPts val="500"/>
        </a:spcBef>
        <a:buClr>
          <a:schemeClr val="accent3"/>
        </a:buClr>
        <a:buFont typeface="Arial" panose="020B0604020202020204" pitchFamily="34" charset="0"/>
        <a:buChar char="•"/>
        <a:defRPr sz="1800" kern="1200">
          <a:solidFill>
            <a:schemeClr val="tx1"/>
          </a:solidFill>
          <a:latin typeface="+mn-lt"/>
          <a:ea typeface="+mn-ea"/>
          <a:cs typeface="+mn-cs"/>
        </a:defRPr>
      </a:lvl4pPr>
      <a:lvl5pPr marL="1612900" indent="-266700" algn="l" defTabSz="914400" rtl="0" eaLnBrk="1" latinLnBrk="0" hangingPunct="1">
        <a:lnSpc>
          <a:spcPct val="100000"/>
        </a:lnSpc>
        <a:spcBef>
          <a:spcPts val="500"/>
        </a:spcBef>
        <a:buClr>
          <a:schemeClr val="bg1">
            <a:lumMod val="50000"/>
          </a:schemeClr>
        </a:buClr>
        <a:buFont typeface="Arial" panose="020B0604020202020204" pitchFamily="34" charset="0"/>
        <a:buChar char="•"/>
        <a:defRPr lang="en-US" sz="1800" kern="1200" smtClean="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orient="horz" pos="2160">
          <p15:clr>
            <a:srgbClr val="F26B43"/>
          </p15:clr>
        </p15:guide>
        <p15:guide id="3" pos="483">
          <p15:clr>
            <a:srgbClr val="F26B43"/>
          </p15:clr>
        </p15:guide>
        <p15:guide id="4" pos="7197">
          <p15:clr>
            <a:srgbClr val="F26B43"/>
          </p15:clr>
        </p15:guide>
        <p15:guide id="5" orient="horz" pos="504">
          <p15:clr>
            <a:srgbClr val="F26B43"/>
          </p15:clr>
        </p15:guide>
        <p15:guide id="6" orient="horz" pos="3816">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19.jpeg"/><Relationship Id="rId7" Type="http://schemas.openxmlformats.org/officeDocument/2006/relationships/image" Target="../media/image23.jpeg"/><Relationship Id="rId2" Type="http://schemas.openxmlformats.org/officeDocument/2006/relationships/notesSlide" Target="../notesSlides/notesSlide11.xml"/><Relationship Id="rId1" Type="http://schemas.openxmlformats.org/officeDocument/2006/relationships/slideLayout" Target="../slideLayouts/slideLayout8.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emf"/></Relationships>
</file>

<file path=ppt/slides/_rels/slide1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2.xml"/><Relationship Id="rId1" Type="http://schemas.openxmlformats.org/officeDocument/2006/relationships/slideLayout" Target="../slideLayouts/slideLayout8.xml"/><Relationship Id="rId5" Type="http://schemas.openxmlformats.org/officeDocument/2006/relationships/image" Target="../media/image27.jpeg"/><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8.xml"/><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8.xml"/><Relationship Id="rId6" Type="http://schemas.openxmlformats.org/officeDocument/2006/relationships/image" Target="../media/image12.png"/><Relationship Id="rId5" Type="http://schemas.openxmlformats.org/officeDocument/2006/relationships/image" Target="../media/image11.jpe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nchor="ctr"/>
          <a:lstStyle/>
          <a:p>
            <a:r>
              <a:rPr lang="en-US" dirty="0"/>
              <a:t>6.1 How to recognize possible CBRN release and initiate alarm protocol</a:t>
            </a:r>
          </a:p>
        </p:txBody>
      </p:sp>
      <p:sp>
        <p:nvSpPr>
          <p:cNvPr id="3" name="Title 2"/>
          <p:cNvSpPr>
            <a:spLocks noGrp="1"/>
          </p:cNvSpPr>
          <p:nvPr>
            <p:ph type="title"/>
          </p:nvPr>
        </p:nvSpPr>
        <p:spPr/>
        <p:txBody>
          <a:bodyPr anchor="ctr">
            <a:normAutofit fontScale="90000"/>
          </a:bodyPr>
          <a:lstStyle/>
          <a:p>
            <a:r>
              <a:rPr lang="en-US" dirty="0"/>
              <a:t>Module 6 Task specific response </a:t>
            </a:r>
          </a:p>
        </p:txBody>
      </p:sp>
    </p:spTree>
    <p:extLst>
      <p:ext uri="{BB962C8B-B14F-4D97-AF65-F5344CB8AC3E}">
        <p14:creationId xmlns:p14="http://schemas.microsoft.com/office/powerpoint/2010/main" val="36458622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a-DK" dirty="0"/>
              <a:t>Casualties</a:t>
            </a:r>
            <a:endParaRPr lang="en-US" dirty="0"/>
          </a:p>
        </p:txBody>
      </p:sp>
      <p:sp>
        <p:nvSpPr>
          <p:cNvPr id="3" name="Text Placeholder 2"/>
          <p:cNvSpPr>
            <a:spLocks noGrp="1"/>
          </p:cNvSpPr>
          <p:nvPr>
            <p:ph type="body" sz="quarter" idx="15"/>
          </p:nvPr>
        </p:nvSpPr>
        <p:spPr/>
        <p:txBody>
          <a:bodyPr/>
          <a:lstStyle/>
          <a:p>
            <a:r>
              <a:rPr lang="en-US" dirty="0"/>
              <a:t>More than two deceased with no physical injuries </a:t>
            </a:r>
          </a:p>
          <a:p>
            <a:r>
              <a:rPr lang="en-US" dirty="0"/>
              <a:t>People with </a:t>
            </a:r>
          </a:p>
          <a:p>
            <a:pPr lvl="1"/>
            <a:r>
              <a:rPr lang="en-US" dirty="0"/>
              <a:t>eye irritation, pin-point pupils, skin irritation or burns, runny nose, respiratory problems, nausea, sweating, disoriented, vomiting, twitching convulsions</a:t>
            </a:r>
          </a:p>
          <a:p>
            <a:r>
              <a:rPr lang="en-US" dirty="0"/>
              <a:t>People with respiratory problems without a fire present or visible smoke </a:t>
            </a:r>
          </a:p>
          <a:p>
            <a:r>
              <a:rPr lang="en-GB" dirty="0"/>
              <a:t>Unusual location or unusual combination of deceased people</a:t>
            </a:r>
            <a:endParaRPr lang="en-US" dirty="0"/>
          </a:p>
          <a:p>
            <a:r>
              <a:rPr lang="en-US" dirty="0"/>
              <a:t>Pay special attention to the caller/client  </a:t>
            </a:r>
          </a:p>
        </p:txBody>
      </p:sp>
      <p:sp>
        <p:nvSpPr>
          <p:cNvPr id="4" name="Slide Number Placeholder 3"/>
          <p:cNvSpPr>
            <a:spLocks noGrp="1"/>
          </p:cNvSpPr>
          <p:nvPr>
            <p:ph type="sldNum" sz="quarter" idx="4"/>
          </p:nvPr>
        </p:nvSpPr>
        <p:spPr/>
        <p:txBody>
          <a:bodyPr/>
          <a:lstStyle/>
          <a:p>
            <a:fld id="{A814E660-BF25-4843-B2A0-93C6E2B6253B}" type="slidenum">
              <a:rPr lang="en-BE" smtClean="0"/>
              <a:pPr/>
              <a:t>10</a:t>
            </a:fld>
            <a:endParaRPr lang="en-BE" dirty="0"/>
          </a:p>
        </p:txBody>
      </p:sp>
      <p:pic>
        <p:nvPicPr>
          <p:cNvPr id="8" name="Picture 7">
            <a:extLst>
              <a:ext uri="{FF2B5EF4-FFF2-40B4-BE49-F238E27FC236}">
                <a16:creationId xmlns:a16="http://schemas.microsoft.com/office/drawing/2014/main" id="{6CA9D989-DA80-44B9-96FE-F0BFEDFBE886}"/>
              </a:ext>
            </a:extLst>
          </p:cNvPr>
          <p:cNvPicPr>
            <a:picLocks noChangeAspect="1"/>
          </p:cNvPicPr>
          <p:nvPr/>
        </p:nvPicPr>
        <p:blipFill>
          <a:blip r:embed="rId3"/>
          <a:stretch>
            <a:fillRect/>
          </a:stretch>
        </p:blipFill>
        <p:spPr>
          <a:xfrm>
            <a:off x="8081817" y="1716142"/>
            <a:ext cx="643435" cy="619659"/>
          </a:xfrm>
          <a:prstGeom prst="rect">
            <a:avLst/>
          </a:prstGeom>
        </p:spPr>
      </p:pic>
      <p:sp>
        <p:nvSpPr>
          <p:cNvPr id="9" name="Footer Placeholder 5">
            <a:extLst>
              <a:ext uri="{FF2B5EF4-FFF2-40B4-BE49-F238E27FC236}">
                <a16:creationId xmlns:a16="http://schemas.microsoft.com/office/drawing/2014/main" id="{C421F0A0-7E7A-49FA-AE4C-DB124E6C695F}"/>
              </a:ext>
            </a:extLst>
          </p:cNvPr>
          <p:cNvSpPr txBox="1">
            <a:spLocks/>
          </p:cNvSpPr>
          <p:nvPr/>
        </p:nvSpPr>
        <p:spPr>
          <a:xfrm>
            <a:off x="434110" y="6475412"/>
            <a:ext cx="10775950" cy="147638"/>
          </a:xfrm>
          <a:prstGeom prst="rect">
            <a:avLst/>
          </a:prstGeom>
        </p:spPr>
        <p:txBody>
          <a:bodyPr lIns="0" tIns="0" rIns="0" bIns="0" anchor="ctr"/>
          <a:lstStyle>
            <a:defPPr>
              <a:defRPr lang="en-US"/>
            </a:defPPr>
            <a:lvl1pPr marL="0" algn="l" defTabSz="914400" rtl="0" eaLnBrk="1" latinLnBrk="0" hangingPunct="1">
              <a:defRPr sz="10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MELODY Presentation 6.1: How to recognize possible CBRN release and initiate alarm protocol [COUNTRY BASED] </a:t>
            </a:r>
          </a:p>
        </p:txBody>
      </p:sp>
    </p:spTree>
    <p:extLst>
      <p:ext uri="{BB962C8B-B14F-4D97-AF65-F5344CB8AC3E}">
        <p14:creationId xmlns:p14="http://schemas.microsoft.com/office/powerpoint/2010/main" val="25392687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Indications for an improvised lab</a:t>
            </a:r>
            <a:br>
              <a:rPr lang="en-US" dirty="0"/>
            </a:br>
            <a:endParaRPr lang="en-US" dirty="0"/>
          </a:p>
        </p:txBody>
      </p:sp>
      <p:sp>
        <p:nvSpPr>
          <p:cNvPr id="3" name="Text Placeholder 2"/>
          <p:cNvSpPr>
            <a:spLocks noGrp="1"/>
          </p:cNvSpPr>
          <p:nvPr>
            <p:ph type="body" sz="quarter" idx="15"/>
          </p:nvPr>
        </p:nvSpPr>
        <p:spPr/>
        <p:txBody>
          <a:bodyPr/>
          <a:lstStyle/>
          <a:p>
            <a:r>
              <a:rPr lang="en-US" dirty="0"/>
              <a:t>Particular / strange smells registered in the surroundings </a:t>
            </a:r>
          </a:p>
          <a:p>
            <a:r>
              <a:rPr lang="en-US" dirty="0"/>
              <a:t>Large amounts of household chemicals</a:t>
            </a:r>
          </a:p>
          <a:p>
            <a:pPr lvl="1"/>
            <a:r>
              <a:rPr lang="en-US" dirty="0"/>
              <a:t>Hair bleach, nail polish remover, fertilizers, drain </a:t>
            </a:r>
            <a:r>
              <a:rPr lang="en-US" dirty="0" err="1"/>
              <a:t>unblockers</a:t>
            </a:r>
            <a:r>
              <a:rPr lang="en-US" dirty="0"/>
              <a:t> etc.</a:t>
            </a:r>
          </a:p>
          <a:p>
            <a:r>
              <a:rPr lang="en-US" dirty="0"/>
              <a:t>Presence at abnormal locations of</a:t>
            </a:r>
          </a:p>
          <a:p>
            <a:pPr lvl="1"/>
            <a:r>
              <a:rPr lang="en-US" dirty="0">
                <a:cs typeface="Arial" panose="020B0604020202020204" pitchFamily="34" charset="0"/>
                <a:sym typeface="+mn-ea"/>
              </a:rPr>
              <a:t>Flow cabinet / glove box</a:t>
            </a:r>
          </a:p>
          <a:p>
            <a:pPr lvl="1"/>
            <a:r>
              <a:rPr lang="en-US" dirty="0">
                <a:cs typeface="Arial" panose="020B0604020202020204" pitchFamily="34" charset="0"/>
                <a:sym typeface="+mn-ea"/>
              </a:rPr>
              <a:t>Incubators &amp; refrigerators</a:t>
            </a:r>
          </a:p>
          <a:p>
            <a:pPr lvl="1"/>
            <a:r>
              <a:rPr lang="en-US" dirty="0">
                <a:cs typeface="Arial" panose="020B0604020202020204" pitchFamily="34" charset="0"/>
                <a:sym typeface="+mn-ea"/>
              </a:rPr>
              <a:t>Gloves, breathing protection</a:t>
            </a:r>
          </a:p>
          <a:p>
            <a:pPr lvl="1"/>
            <a:r>
              <a:rPr lang="en-US" dirty="0">
                <a:cs typeface="Arial" panose="020B0604020202020204" pitchFamily="34" charset="0"/>
                <a:sym typeface="+mn-ea"/>
              </a:rPr>
              <a:t>Laboratory consumables (tubes, petri-dishes)</a:t>
            </a:r>
          </a:p>
          <a:p>
            <a:pPr lvl="1"/>
            <a:r>
              <a:rPr lang="en-US" dirty="0"/>
              <a:t>Unexpected DIY-equipment</a:t>
            </a:r>
            <a:endParaRPr lang="en-US" dirty="0">
              <a:cs typeface="Arial" panose="020B0604020202020204" pitchFamily="34" charset="0"/>
              <a:sym typeface="+mn-ea"/>
            </a:endParaRPr>
          </a:p>
          <a:p>
            <a:pPr lvl="1"/>
            <a:endParaRPr lang="en-US" dirty="0"/>
          </a:p>
        </p:txBody>
      </p:sp>
      <p:sp>
        <p:nvSpPr>
          <p:cNvPr id="4" name="Slide Number Placeholder 3"/>
          <p:cNvSpPr>
            <a:spLocks noGrp="1"/>
          </p:cNvSpPr>
          <p:nvPr>
            <p:ph type="sldNum" sz="quarter" idx="4"/>
          </p:nvPr>
        </p:nvSpPr>
        <p:spPr/>
        <p:txBody>
          <a:bodyPr/>
          <a:lstStyle/>
          <a:p>
            <a:fld id="{A814E660-BF25-4843-B2A0-93C6E2B6253B}" type="slidenum">
              <a:rPr lang="en-BE" smtClean="0"/>
              <a:pPr/>
              <a:t>11</a:t>
            </a:fld>
            <a:endParaRPr lang="en-BE" dirty="0"/>
          </a:p>
        </p:txBody>
      </p:sp>
      <p:pic>
        <p:nvPicPr>
          <p:cNvPr id="7" name="Picture 2">
            <a:extLst>
              <a:ext uri="{FF2B5EF4-FFF2-40B4-BE49-F238E27FC236}">
                <a16:creationId xmlns:a16="http://schemas.microsoft.com/office/drawing/2014/main" id="{38F77637-F35A-4AD7-941D-0C6A3F1D703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p:blipFill>
        <p:spPr bwMode="auto">
          <a:xfrm>
            <a:off x="8300298" y="4907573"/>
            <a:ext cx="1346010" cy="128100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D37BE064-CC59-46E2-BDD7-542952AB9853}"/>
              </a:ext>
            </a:extLst>
          </p:cNvPr>
          <p:cNvPicPr>
            <a:picLocks noChangeAspect="1"/>
          </p:cNvPicPr>
          <p:nvPr/>
        </p:nvPicPr>
        <p:blipFill>
          <a:blip r:embed="rId4"/>
          <a:stretch>
            <a:fillRect/>
          </a:stretch>
        </p:blipFill>
        <p:spPr>
          <a:xfrm>
            <a:off x="10551686" y="2688142"/>
            <a:ext cx="1434009" cy="1481716"/>
          </a:xfrm>
          <a:prstGeom prst="rect">
            <a:avLst/>
          </a:prstGeom>
        </p:spPr>
      </p:pic>
      <p:pic>
        <p:nvPicPr>
          <p:cNvPr id="9" name="Picture 4" descr="http://t0.gstatic.com/images?q=tbn%3AANd9GcTjwrxMnzhIIg3oDQqG5NiVw06Zdb4QOuwwB8S7d0FTXI5gf9tp0f0pWzoIZlD_n3x23w-8Ccjk&amp;usqp=CAc">
            <a:extLst>
              <a:ext uri="{FF2B5EF4-FFF2-40B4-BE49-F238E27FC236}">
                <a16:creationId xmlns:a16="http://schemas.microsoft.com/office/drawing/2014/main" id="{2B43317C-4D3B-4E2A-B2A1-CAC1DC0E56D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842305" y="471691"/>
            <a:ext cx="1347845" cy="134784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a:extLst>
              <a:ext uri="{FF2B5EF4-FFF2-40B4-BE49-F238E27FC236}">
                <a16:creationId xmlns:a16="http://schemas.microsoft.com/office/drawing/2014/main" id="{078E17C4-EA45-405E-ABA8-BAEA3721B0F2}"/>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p:blipFill>
        <p:spPr bwMode="auto">
          <a:xfrm>
            <a:off x="10077154" y="228600"/>
            <a:ext cx="665716" cy="1612232"/>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E3973EA6-7747-4D50-9D13-66BA05012060}"/>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r="12554" b="8479"/>
          <a:stretch/>
        </p:blipFill>
        <p:spPr>
          <a:xfrm>
            <a:off x="8579582" y="3546055"/>
            <a:ext cx="1227740" cy="867348"/>
          </a:xfrm>
          <a:prstGeom prst="rect">
            <a:avLst/>
          </a:prstGeom>
        </p:spPr>
      </p:pic>
      <p:pic>
        <p:nvPicPr>
          <p:cNvPr id="13" name="Picture 12">
            <a:extLst>
              <a:ext uri="{FF2B5EF4-FFF2-40B4-BE49-F238E27FC236}">
                <a16:creationId xmlns:a16="http://schemas.microsoft.com/office/drawing/2014/main" id="{71B74E41-BE36-450A-B626-66A0E8825FD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568527" y="4671632"/>
            <a:ext cx="2417168" cy="1612232"/>
          </a:xfrm>
          <a:prstGeom prst="rect">
            <a:avLst/>
          </a:prstGeom>
        </p:spPr>
      </p:pic>
      <p:sp>
        <p:nvSpPr>
          <p:cNvPr id="14" name="Footer Placeholder 5">
            <a:extLst>
              <a:ext uri="{FF2B5EF4-FFF2-40B4-BE49-F238E27FC236}">
                <a16:creationId xmlns:a16="http://schemas.microsoft.com/office/drawing/2014/main" id="{772F818E-4B4F-48DB-BABE-ABA143D7A7CA}"/>
              </a:ext>
            </a:extLst>
          </p:cNvPr>
          <p:cNvSpPr txBox="1">
            <a:spLocks/>
          </p:cNvSpPr>
          <p:nvPr/>
        </p:nvSpPr>
        <p:spPr>
          <a:xfrm>
            <a:off x="434110" y="6475412"/>
            <a:ext cx="10775950" cy="147638"/>
          </a:xfrm>
          <a:prstGeom prst="rect">
            <a:avLst/>
          </a:prstGeom>
        </p:spPr>
        <p:txBody>
          <a:bodyPr lIns="0" tIns="0" rIns="0" bIns="0" anchor="ctr"/>
          <a:lstStyle>
            <a:defPPr>
              <a:defRPr lang="en-US"/>
            </a:defPPr>
            <a:lvl1pPr marL="0" algn="l" defTabSz="914400" rtl="0" eaLnBrk="1" latinLnBrk="0" hangingPunct="1">
              <a:defRPr sz="10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MELODY Presentation 6.1: How to recognize possible CBRN release and initiate alarm protocol [COUNTRY BASED] </a:t>
            </a:r>
          </a:p>
        </p:txBody>
      </p:sp>
    </p:spTree>
    <p:extLst>
      <p:ext uri="{BB962C8B-B14F-4D97-AF65-F5344CB8AC3E}">
        <p14:creationId xmlns:p14="http://schemas.microsoft.com/office/powerpoint/2010/main" val="26060290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Location</a:t>
            </a:r>
          </a:p>
        </p:txBody>
      </p:sp>
      <p:sp>
        <p:nvSpPr>
          <p:cNvPr id="3" name="Text Placeholder 2"/>
          <p:cNvSpPr>
            <a:spLocks noGrp="1"/>
          </p:cNvSpPr>
          <p:nvPr>
            <p:ph type="body" sz="quarter" idx="15"/>
          </p:nvPr>
        </p:nvSpPr>
        <p:spPr/>
        <p:txBody>
          <a:bodyPr/>
          <a:lstStyle/>
          <a:p>
            <a:r>
              <a:rPr lang="en-US" dirty="0"/>
              <a:t>Sort of location, e.g. railway, metro, tourist attraction, prestigious building</a:t>
            </a:r>
          </a:p>
          <a:p>
            <a:r>
              <a:rPr lang="en-US" dirty="0"/>
              <a:t>High number of people</a:t>
            </a:r>
          </a:p>
          <a:p>
            <a:r>
              <a:rPr lang="en-US" dirty="0"/>
              <a:t>Industrial area</a:t>
            </a:r>
            <a:endParaRPr lang="en-GB" dirty="0"/>
          </a:p>
          <a:p>
            <a:r>
              <a:rPr lang="en-GB" dirty="0"/>
              <a:t>Improvised labs </a:t>
            </a:r>
          </a:p>
          <a:p>
            <a:r>
              <a:rPr lang="en-GB" dirty="0"/>
              <a:t>Cannabis greenhouse</a:t>
            </a:r>
          </a:p>
          <a:p>
            <a:r>
              <a:rPr lang="en-GB" dirty="0"/>
              <a:t>Surface water</a:t>
            </a:r>
            <a:endParaRPr lang="nl-NL" dirty="0"/>
          </a:p>
        </p:txBody>
      </p:sp>
      <p:sp>
        <p:nvSpPr>
          <p:cNvPr id="4" name="Slide Number Placeholder 3"/>
          <p:cNvSpPr>
            <a:spLocks noGrp="1"/>
          </p:cNvSpPr>
          <p:nvPr>
            <p:ph type="sldNum" sz="quarter" idx="4"/>
          </p:nvPr>
        </p:nvSpPr>
        <p:spPr/>
        <p:txBody>
          <a:bodyPr/>
          <a:lstStyle/>
          <a:p>
            <a:fld id="{A814E660-BF25-4843-B2A0-93C6E2B6253B}" type="slidenum">
              <a:rPr lang="en-BE" smtClean="0"/>
              <a:pPr/>
              <a:t>12</a:t>
            </a:fld>
            <a:endParaRPr lang="en-BE" dirty="0"/>
          </a:p>
        </p:txBody>
      </p:sp>
      <p:pic>
        <p:nvPicPr>
          <p:cNvPr id="1026" name="Picture 2">
            <a:extLst>
              <a:ext uri="{FF2B5EF4-FFF2-40B4-BE49-F238E27FC236}">
                <a16:creationId xmlns:a16="http://schemas.microsoft.com/office/drawing/2014/main" id="{1D271D49-63EE-4A37-ACED-1E1DD26B051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26895" y="2957781"/>
            <a:ext cx="1780666" cy="329203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F15D7F11-EA2F-43A8-8B5A-721C9967FC9D}"/>
              </a:ext>
            </a:extLst>
          </p:cNvPr>
          <p:cNvPicPr>
            <a:picLocks noChangeAspect="1"/>
          </p:cNvPicPr>
          <p:nvPr/>
        </p:nvPicPr>
        <p:blipFill rotWithShape="1">
          <a:blip r:embed="rId4"/>
          <a:srcRect l="33238" t="36190"/>
          <a:stretch/>
        </p:blipFill>
        <p:spPr>
          <a:xfrm>
            <a:off x="5995757" y="4197532"/>
            <a:ext cx="2862989" cy="2052284"/>
          </a:xfrm>
          <a:prstGeom prst="rect">
            <a:avLst/>
          </a:prstGeom>
        </p:spPr>
      </p:pic>
      <p:pic>
        <p:nvPicPr>
          <p:cNvPr id="13" name="Picture 12">
            <a:extLst>
              <a:ext uri="{FF2B5EF4-FFF2-40B4-BE49-F238E27FC236}">
                <a16:creationId xmlns:a16="http://schemas.microsoft.com/office/drawing/2014/main" id="{1D002AA0-C302-49D8-AE79-30A0BDC709D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25551" b="17918"/>
          <a:stretch/>
        </p:blipFill>
        <p:spPr>
          <a:xfrm>
            <a:off x="3648891" y="4434984"/>
            <a:ext cx="2178717" cy="1801565"/>
          </a:xfrm>
          <a:prstGeom prst="rect">
            <a:avLst/>
          </a:prstGeom>
        </p:spPr>
      </p:pic>
      <p:sp>
        <p:nvSpPr>
          <p:cNvPr id="11" name="Footer Placeholder 5">
            <a:extLst>
              <a:ext uri="{FF2B5EF4-FFF2-40B4-BE49-F238E27FC236}">
                <a16:creationId xmlns:a16="http://schemas.microsoft.com/office/drawing/2014/main" id="{3C9DD8D6-E46A-4FC5-B3E7-ED3415577342}"/>
              </a:ext>
            </a:extLst>
          </p:cNvPr>
          <p:cNvSpPr txBox="1">
            <a:spLocks/>
          </p:cNvSpPr>
          <p:nvPr/>
        </p:nvSpPr>
        <p:spPr>
          <a:xfrm>
            <a:off x="434110" y="6475412"/>
            <a:ext cx="10775950" cy="147638"/>
          </a:xfrm>
          <a:prstGeom prst="rect">
            <a:avLst/>
          </a:prstGeom>
        </p:spPr>
        <p:txBody>
          <a:bodyPr lIns="0" tIns="0" rIns="0" bIns="0" anchor="ctr"/>
          <a:lstStyle>
            <a:defPPr>
              <a:defRPr lang="en-US"/>
            </a:defPPr>
            <a:lvl1pPr marL="0" algn="l" defTabSz="914400" rtl="0" eaLnBrk="1" latinLnBrk="0" hangingPunct="1">
              <a:defRPr sz="10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MELODY Presentation 6.1: How to recognize possible CBRN release and initiate alarm protocol [COUNTRY BASED] </a:t>
            </a:r>
          </a:p>
        </p:txBody>
      </p:sp>
    </p:spTree>
    <p:extLst>
      <p:ext uri="{BB962C8B-B14F-4D97-AF65-F5344CB8AC3E}">
        <p14:creationId xmlns:p14="http://schemas.microsoft.com/office/powerpoint/2010/main" val="34100255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a-DK" dirty="0"/>
              <a:t>If CBRN is a likely scenario</a:t>
            </a:r>
            <a:endParaRPr lang="en-US" dirty="0"/>
          </a:p>
        </p:txBody>
      </p:sp>
      <p:sp>
        <p:nvSpPr>
          <p:cNvPr id="3" name="Text Placeholder 2"/>
          <p:cNvSpPr>
            <a:spLocks noGrp="1"/>
          </p:cNvSpPr>
          <p:nvPr>
            <p:ph type="body" sz="quarter" idx="15"/>
          </p:nvPr>
        </p:nvSpPr>
        <p:spPr/>
        <p:txBody>
          <a:bodyPr/>
          <a:lstStyle/>
          <a:p>
            <a:r>
              <a:rPr lang="en-US" dirty="0"/>
              <a:t>Determine </a:t>
            </a:r>
          </a:p>
          <a:p>
            <a:pPr lvl="1"/>
            <a:r>
              <a:rPr lang="en-US" dirty="0"/>
              <a:t>safety of the caller</a:t>
            </a:r>
          </a:p>
          <a:p>
            <a:pPr lvl="1"/>
            <a:r>
              <a:rPr lang="en-US" dirty="0"/>
              <a:t>rough number of victims, people with symptoms</a:t>
            </a:r>
          </a:p>
          <a:p>
            <a:pPr lvl="1"/>
            <a:r>
              <a:rPr lang="en-US" dirty="0"/>
              <a:t>estimated number of people present in vicinity </a:t>
            </a:r>
          </a:p>
          <a:p>
            <a:pPr lvl="1"/>
            <a:r>
              <a:rPr lang="en-US" dirty="0"/>
              <a:t>open area, buildings, or inside, (open) water supply</a:t>
            </a:r>
          </a:p>
          <a:p>
            <a:pPr lvl="1"/>
            <a:r>
              <a:rPr lang="en-US" dirty="0"/>
              <a:t>weather information</a:t>
            </a:r>
          </a:p>
          <a:p>
            <a:r>
              <a:rPr lang="en-US" dirty="0"/>
              <a:t>Give safety warnings to dispatched FRs</a:t>
            </a:r>
          </a:p>
          <a:p>
            <a:r>
              <a:rPr lang="en-US" dirty="0"/>
              <a:t>Relay information to colleagues (in adjacent regions)</a:t>
            </a:r>
          </a:p>
          <a:p>
            <a:r>
              <a:rPr lang="en-US" dirty="0"/>
              <a:t>Initiate a multi-disciplinary approach</a:t>
            </a:r>
          </a:p>
          <a:p>
            <a:endParaRPr lang="en-US" dirty="0"/>
          </a:p>
        </p:txBody>
      </p:sp>
      <p:sp>
        <p:nvSpPr>
          <p:cNvPr id="4" name="Slide Number Placeholder 3"/>
          <p:cNvSpPr>
            <a:spLocks noGrp="1"/>
          </p:cNvSpPr>
          <p:nvPr>
            <p:ph type="sldNum" sz="quarter" idx="4"/>
          </p:nvPr>
        </p:nvSpPr>
        <p:spPr/>
        <p:txBody>
          <a:bodyPr/>
          <a:lstStyle/>
          <a:p>
            <a:fld id="{A814E660-BF25-4843-B2A0-93C6E2B6253B}" type="slidenum">
              <a:rPr lang="en-BE" smtClean="0"/>
              <a:pPr/>
              <a:t>13</a:t>
            </a:fld>
            <a:endParaRPr lang="en-BE" dirty="0"/>
          </a:p>
        </p:txBody>
      </p:sp>
      <p:pic>
        <p:nvPicPr>
          <p:cNvPr id="6" name="Picture 5">
            <a:extLst>
              <a:ext uri="{FF2B5EF4-FFF2-40B4-BE49-F238E27FC236}">
                <a16:creationId xmlns:a16="http://schemas.microsoft.com/office/drawing/2014/main" id="{C190CEB2-D663-4AB5-8D92-6DEEE5CF285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20839" y="5820880"/>
            <a:ext cx="616669" cy="616669"/>
          </a:xfrm>
          <a:prstGeom prst="rect">
            <a:avLst/>
          </a:prstGeom>
        </p:spPr>
      </p:pic>
      <p:sp>
        <p:nvSpPr>
          <p:cNvPr id="8" name="Footer Placeholder 5">
            <a:extLst>
              <a:ext uri="{FF2B5EF4-FFF2-40B4-BE49-F238E27FC236}">
                <a16:creationId xmlns:a16="http://schemas.microsoft.com/office/drawing/2014/main" id="{9096964D-D7CD-4C4E-9977-B5D5104AA5DD}"/>
              </a:ext>
            </a:extLst>
          </p:cNvPr>
          <p:cNvSpPr txBox="1">
            <a:spLocks/>
          </p:cNvSpPr>
          <p:nvPr/>
        </p:nvSpPr>
        <p:spPr>
          <a:xfrm>
            <a:off x="434110" y="6475412"/>
            <a:ext cx="10775950" cy="147638"/>
          </a:xfrm>
          <a:prstGeom prst="rect">
            <a:avLst/>
          </a:prstGeom>
        </p:spPr>
        <p:txBody>
          <a:bodyPr lIns="0" tIns="0" rIns="0" bIns="0" anchor="ctr"/>
          <a:lstStyle>
            <a:defPPr>
              <a:defRPr lang="en-US"/>
            </a:defPPr>
            <a:lvl1pPr marL="0" algn="l" defTabSz="914400" rtl="0" eaLnBrk="1" latinLnBrk="0" hangingPunct="1">
              <a:defRPr sz="10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MELODY Presentation 6.1: How to recognize possible CBRN release and initiate alarm protocol [COUNTRY BASED] </a:t>
            </a:r>
          </a:p>
        </p:txBody>
      </p:sp>
    </p:spTree>
    <p:extLst>
      <p:ext uri="{BB962C8B-B14F-4D97-AF65-F5344CB8AC3E}">
        <p14:creationId xmlns:p14="http://schemas.microsoft.com/office/powerpoint/2010/main" val="5265102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alpha val="50000"/>
          </a:schemeClr>
        </a:solidFill>
        <a:effectLst/>
      </p:bgPr>
    </p:bg>
    <p:spTree>
      <p:nvGrpSpPr>
        <p:cNvPr id="1" name=""/>
        <p:cNvGrpSpPr/>
        <p:nvPr/>
      </p:nvGrpSpPr>
      <p:grpSpPr>
        <a:xfrm>
          <a:off x="0" y="0"/>
          <a:ext cx="0" cy="0"/>
          <a:chOff x="0" y="0"/>
          <a:chExt cx="0" cy="0"/>
        </a:xfrm>
      </p:grpSpPr>
      <p:sp>
        <p:nvSpPr>
          <p:cNvPr id="3" name="Text Placeholder 2"/>
          <p:cNvSpPr>
            <a:spLocks noGrp="1"/>
          </p:cNvSpPr>
          <p:nvPr>
            <p:ph type="body" sz="quarter" idx="15"/>
          </p:nvPr>
        </p:nvSpPr>
        <p:spPr/>
        <p:txBody>
          <a:bodyPr/>
          <a:lstStyle/>
          <a:p>
            <a:r>
              <a:rPr lang="en-US" dirty="0"/>
              <a:t>Know your 'local' environment</a:t>
            </a:r>
          </a:p>
          <a:p>
            <a:r>
              <a:rPr lang="en-US" dirty="0"/>
              <a:t>Regular dispatch questionnaires may reveal crucial information regarding CBRN</a:t>
            </a:r>
          </a:p>
          <a:p>
            <a:r>
              <a:rPr lang="en-US" dirty="0"/>
              <a:t>Trust your common sense: extraordinary calls may have extraordinary causes, one being a CBRN-incident </a:t>
            </a:r>
          </a:p>
        </p:txBody>
      </p:sp>
      <p:sp>
        <p:nvSpPr>
          <p:cNvPr id="2" name="Title 1"/>
          <p:cNvSpPr>
            <a:spLocks noGrp="1"/>
          </p:cNvSpPr>
          <p:nvPr>
            <p:ph type="title"/>
          </p:nvPr>
        </p:nvSpPr>
        <p:spPr/>
        <p:txBody>
          <a:bodyPr/>
          <a:lstStyle/>
          <a:p>
            <a:r>
              <a:rPr lang="da-DK" dirty="0"/>
              <a:t>Take home message</a:t>
            </a:r>
            <a:endParaRPr lang="en-US" dirty="0"/>
          </a:p>
        </p:txBody>
      </p:sp>
      <p:sp>
        <p:nvSpPr>
          <p:cNvPr id="4" name="Slide Number Placeholder 3"/>
          <p:cNvSpPr>
            <a:spLocks noGrp="1"/>
          </p:cNvSpPr>
          <p:nvPr>
            <p:ph type="sldNum" sz="quarter" idx="4"/>
          </p:nvPr>
        </p:nvSpPr>
        <p:spPr/>
        <p:txBody>
          <a:bodyPr/>
          <a:lstStyle/>
          <a:p>
            <a:fld id="{A814E660-BF25-4843-B2A0-93C6E2B6253B}" type="slidenum">
              <a:rPr lang="en-BE" smtClean="0"/>
              <a:pPr/>
              <a:t>14</a:t>
            </a:fld>
            <a:endParaRPr lang="en-BE" dirty="0"/>
          </a:p>
        </p:txBody>
      </p:sp>
      <p:pic>
        <p:nvPicPr>
          <p:cNvPr id="7" name="Picture 6">
            <a:extLst>
              <a:ext uri="{FF2B5EF4-FFF2-40B4-BE49-F238E27FC236}">
                <a16:creationId xmlns:a16="http://schemas.microsoft.com/office/drawing/2014/main" id="{33FAB191-04C4-4304-908D-1593146A788A}"/>
              </a:ext>
            </a:extLst>
          </p:cNvPr>
          <p:cNvPicPr>
            <a:picLocks noChangeAspect="1"/>
          </p:cNvPicPr>
          <p:nvPr/>
        </p:nvPicPr>
        <p:blipFill>
          <a:blip r:embed="rId3">
            <a:alphaModFix/>
          </a:blip>
          <a:stretch>
            <a:fillRect/>
          </a:stretch>
        </p:blipFill>
        <p:spPr>
          <a:xfrm>
            <a:off x="1257300" y="4542536"/>
            <a:ext cx="4947758" cy="1814177"/>
          </a:xfrm>
          <a:prstGeom prst="rect">
            <a:avLst/>
          </a:prstGeom>
        </p:spPr>
      </p:pic>
      <p:pic>
        <p:nvPicPr>
          <p:cNvPr id="8" name="Picture 7">
            <a:extLst>
              <a:ext uri="{FF2B5EF4-FFF2-40B4-BE49-F238E27FC236}">
                <a16:creationId xmlns:a16="http://schemas.microsoft.com/office/drawing/2014/main" id="{A5B63FB7-5904-44E8-B04E-EF713920A626}"/>
              </a:ext>
            </a:extLst>
          </p:cNvPr>
          <p:cNvPicPr>
            <a:picLocks noChangeAspect="1"/>
          </p:cNvPicPr>
          <p:nvPr/>
        </p:nvPicPr>
        <p:blipFill rotWithShape="1">
          <a:blip r:embed="rId4">
            <a:alphaModFix/>
          </a:blip>
          <a:srcRect r="6326"/>
          <a:stretch/>
        </p:blipFill>
        <p:spPr>
          <a:xfrm>
            <a:off x="6431448" y="3589024"/>
            <a:ext cx="5458048" cy="2883745"/>
          </a:xfrm>
          <a:prstGeom prst="rect">
            <a:avLst/>
          </a:prstGeom>
        </p:spPr>
      </p:pic>
      <p:sp>
        <p:nvSpPr>
          <p:cNvPr id="11" name="Footer Placeholder 5">
            <a:extLst>
              <a:ext uri="{FF2B5EF4-FFF2-40B4-BE49-F238E27FC236}">
                <a16:creationId xmlns:a16="http://schemas.microsoft.com/office/drawing/2014/main" id="{5993E43C-0F61-455B-8466-BE5C12C9433A}"/>
              </a:ext>
            </a:extLst>
          </p:cNvPr>
          <p:cNvSpPr txBox="1">
            <a:spLocks/>
          </p:cNvSpPr>
          <p:nvPr/>
        </p:nvSpPr>
        <p:spPr>
          <a:xfrm>
            <a:off x="434110" y="6475412"/>
            <a:ext cx="10775950" cy="147638"/>
          </a:xfrm>
          <a:prstGeom prst="rect">
            <a:avLst/>
          </a:prstGeom>
        </p:spPr>
        <p:txBody>
          <a:bodyPr lIns="0" tIns="0" rIns="0" bIns="0" anchor="ctr"/>
          <a:lstStyle>
            <a:defPPr>
              <a:defRPr lang="en-US"/>
            </a:defPPr>
            <a:lvl1pPr marL="0" algn="l" defTabSz="914400" rtl="0" eaLnBrk="1" latinLnBrk="0" hangingPunct="1">
              <a:defRPr sz="10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MELODY Presentation 6.1: How to recognize possible CBRN release and initiate alarm protocol [COUNTRY BASED] </a:t>
            </a:r>
          </a:p>
        </p:txBody>
      </p:sp>
    </p:spTree>
    <p:extLst>
      <p:ext uri="{BB962C8B-B14F-4D97-AF65-F5344CB8AC3E}">
        <p14:creationId xmlns:p14="http://schemas.microsoft.com/office/powerpoint/2010/main" val="21150643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7"/>
          </p:nvPr>
        </p:nvSpPr>
        <p:spPr/>
        <p:txBody>
          <a:bodyPr/>
          <a:lstStyle/>
          <a:p>
            <a:r>
              <a:rPr lang="da-DK" dirty="0"/>
              <a:t>Thank you for your attention</a:t>
            </a:r>
            <a:endParaRPr lang="en-US" dirty="0"/>
          </a:p>
        </p:txBody>
      </p:sp>
      <p:pic>
        <p:nvPicPr>
          <p:cNvPr id="7" name="Picture 6"/>
          <p:cNvPicPr>
            <a:picLocks noChangeAspect="1"/>
          </p:cNvPicPr>
          <p:nvPr/>
        </p:nvPicPr>
        <p:blipFill>
          <a:blip r:embed="rId3"/>
          <a:stretch>
            <a:fillRect/>
          </a:stretch>
        </p:blipFill>
        <p:spPr>
          <a:xfrm flipH="1">
            <a:off x="5404932" y="1657351"/>
            <a:ext cx="1344036" cy="1496250"/>
          </a:xfrm>
          <a:prstGeom prst="rect">
            <a:avLst/>
          </a:prstGeom>
        </p:spPr>
      </p:pic>
      <p:sp>
        <p:nvSpPr>
          <p:cNvPr id="9" name="Slide Number Placeholder 8">
            <a:extLst>
              <a:ext uri="{FF2B5EF4-FFF2-40B4-BE49-F238E27FC236}">
                <a16:creationId xmlns:a16="http://schemas.microsoft.com/office/drawing/2014/main" id="{1FB9D005-4954-4B5B-8C21-35AE0B4E7559}"/>
              </a:ext>
            </a:extLst>
          </p:cNvPr>
          <p:cNvSpPr>
            <a:spLocks noGrp="1"/>
          </p:cNvSpPr>
          <p:nvPr>
            <p:ph type="sldNum" sz="quarter" idx="4"/>
          </p:nvPr>
        </p:nvSpPr>
        <p:spPr/>
        <p:txBody>
          <a:bodyPr/>
          <a:lstStyle/>
          <a:p>
            <a:fld id="{A814E660-BF25-4843-B2A0-93C6E2B6253B}" type="slidenum">
              <a:rPr lang="en-BE" smtClean="0"/>
              <a:pPr/>
              <a:t>15</a:t>
            </a:fld>
            <a:endParaRPr lang="en-BE" dirty="0"/>
          </a:p>
        </p:txBody>
      </p:sp>
      <p:sp>
        <p:nvSpPr>
          <p:cNvPr id="8" name="Footer Placeholder 5">
            <a:extLst>
              <a:ext uri="{FF2B5EF4-FFF2-40B4-BE49-F238E27FC236}">
                <a16:creationId xmlns:a16="http://schemas.microsoft.com/office/drawing/2014/main" id="{FBED2EFA-75A2-4469-88EE-37A568B23F22}"/>
              </a:ext>
            </a:extLst>
          </p:cNvPr>
          <p:cNvSpPr txBox="1">
            <a:spLocks/>
          </p:cNvSpPr>
          <p:nvPr/>
        </p:nvSpPr>
        <p:spPr>
          <a:xfrm>
            <a:off x="434110" y="6475412"/>
            <a:ext cx="10775950" cy="147638"/>
          </a:xfrm>
          <a:prstGeom prst="rect">
            <a:avLst/>
          </a:prstGeom>
        </p:spPr>
        <p:txBody>
          <a:bodyPr lIns="0" tIns="0" rIns="0" bIns="0" anchor="ctr"/>
          <a:lstStyle>
            <a:defPPr>
              <a:defRPr lang="en-US"/>
            </a:defPPr>
            <a:lvl1pPr marL="0" algn="l" defTabSz="914400" rtl="0" eaLnBrk="1" latinLnBrk="0" hangingPunct="1">
              <a:defRPr sz="10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kern="1200" dirty="0">
                <a:solidFill>
                  <a:schemeClr val="tx1"/>
                </a:solidFill>
                <a:effectLst/>
                <a:latin typeface="+mn-lt"/>
                <a:ea typeface="+mn-ea"/>
                <a:cs typeface="+mn-cs"/>
              </a:rPr>
              <a:t>Melody Presentation 6.1: </a:t>
            </a:r>
            <a:r>
              <a:rPr lang="en-US" sz="1000" i="0" u="none" strike="noStrike" kern="1200" dirty="0">
                <a:solidFill>
                  <a:schemeClr val="tx1"/>
                </a:solidFill>
                <a:effectLst/>
                <a:latin typeface="+mn-lt"/>
                <a:ea typeface="+mn-ea"/>
                <a:cs typeface="+mn-cs"/>
              </a:rPr>
              <a:t>How to recognize possible CBRN release and initiate alarm protocol [COUNTRY BASED]</a:t>
            </a:r>
            <a:endParaRPr lang="en-US" dirty="0"/>
          </a:p>
        </p:txBody>
      </p:sp>
    </p:spTree>
    <p:extLst>
      <p:ext uri="{BB962C8B-B14F-4D97-AF65-F5344CB8AC3E}">
        <p14:creationId xmlns:p14="http://schemas.microsoft.com/office/powerpoint/2010/main" val="24603143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651853" y="5503431"/>
            <a:ext cx="10953749" cy="556425"/>
          </a:xfrm>
        </p:spPr>
        <p:txBody>
          <a:bodyPr anchor="ctr"/>
          <a:lstStyle/>
          <a:p>
            <a:r>
              <a:rPr lang="en-US" sz="2800" b="0" kern="1200" dirty="0">
                <a:solidFill>
                  <a:schemeClr val="tx1"/>
                </a:solidFill>
                <a:effectLst/>
                <a:latin typeface="+mn-lt"/>
                <a:ea typeface="+mn-ea"/>
                <a:cs typeface="+mn-cs"/>
              </a:rPr>
              <a:t>To </a:t>
            </a:r>
            <a:r>
              <a:rPr lang="en-US" sz="2800" b="0" u="sng" kern="1200" dirty="0">
                <a:solidFill>
                  <a:schemeClr val="tx1"/>
                </a:solidFill>
                <a:effectLst/>
                <a:latin typeface="+mn-lt"/>
                <a:ea typeface="+mn-ea"/>
                <a:cs typeface="+mn-cs"/>
              </a:rPr>
              <a:t>differentiate </a:t>
            </a:r>
            <a:r>
              <a:rPr lang="en-US" sz="2800" b="0" kern="1200" dirty="0">
                <a:solidFill>
                  <a:schemeClr val="tx1"/>
                </a:solidFill>
                <a:effectLst/>
                <a:latin typeface="+mn-lt"/>
                <a:ea typeface="+mn-ea"/>
                <a:cs typeface="+mn-cs"/>
              </a:rPr>
              <a:t>a possible CBRN incident (from normal incident) and to </a:t>
            </a:r>
            <a:r>
              <a:rPr lang="en-US" sz="2800" b="0" u="sng" kern="1200" dirty="0">
                <a:solidFill>
                  <a:schemeClr val="tx1"/>
                </a:solidFill>
                <a:effectLst/>
                <a:latin typeface="+mn-lt"/>
                <a:ea typeface="+mn-ea"/>
                <a:cs typeface="+mn-cs"/>
              </a:rPr>
              <a:t>carry out </a:t>
            </a:r>
            <a:r>
              <a:rPr lang="en-US" sz="2800" b="0" kern="1200" dirty="0">
                <a:solidFill>
                  <a:schemeClr val="tx1"/>
                </a:solidFill>
                <a:effectLst/>
                <a:latin typeface="+mn-lt"/>
                <a:ea typeface="+mn-ea"/>
                <a:cs typeface="+mn-cs"/>
              </a:rPr>
              <a:t>appropriate procedures &amp; protocols</a:t>
            </a:r>
            <a:endParaRPr lang="en-US" dirty="0"/>
          </a:p>
        </p:txBody>
      </p:sp>
      <p:sp>
        <p:nvSpPr>
          <p:cNvPr id="3" name="Title 2"/>
          <p:cNvSpPr>
            <a:spLocks noGrp="1"/>
          </p:cNvSpPr>
          <p:nvPr>
            <p:ph type="title"/>
          </p:nvPr>
        </p:nvSpPr>
        <p:spPr/>
        <p:txBody>
          <a:bodyPr anchor="ctr">
            <a:noAutofit/>
          </a:bodyPr>
          <a:lstStyle/>
          <a:p>
            <a:r>
              <a:rPr lang="en-US" sz="3600" dirty="0"/>
              <a:t>Learning objective </a:t>
            </a:r>
          </a:p>
        </p:txBody>
      </p:sp>
      <p:pic>
        <p:nvPicPr>
          <p:cNvPr id="4" name="Picture 3">
            <a:extLst>
              <a:ext uri="{FF2B5EF4-FFF2-40B4-BE49-F238E27FC236}">
                <a16:creationId xmlns:a16="http://schemas.microsoft.com/office/drawing/2014/main" id="{59DEDE2E-272C-42F9-8AF5-77B91921EEA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88933" y="529033"/>
            <a:ext cx="616669" cy="616669"/>
          </a:xfrm>
          <a:prstGeom prst="rect">
            <a:avLst/>
          </a:prstGeom>
        </p:spPr>
      </p:pic>
    </p:spTree>
    <p:extLst>
      <p:ext uri="{BB962C8B-B14F-4D97-AF65-F5344CB8AC3E}">
        <p14:creationId xmlns:p14="http://schemas.microsoft.com/office/powerpoint/2010/main" val="35891469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Listen between the lines</a:t>
            </a:r>
            <a:br>
              <a:rPr lang="en-US" dirty="0"/>
            </a:br>
            <a:r>
              <a:rPr lang="en-US" dirty="0"/>
              <a:t>Mono versus Multiple</a:t>
            </a:r>
          </a:p>
        </p:txBody>
      </p:sp>
      <p:sp>
        <p:nvSpPr>
          <p:cNvPr id="3" name="Slide Number Placeholder 2"/>
          <p:cNvSpPr>
            <a:spLocks noGrp="1"/>
          </p:cNvSpPr>
          <p:nvPr>
            <p:ph type="sldNum" sz="quarter" idx="4"/>
          </p:nvPr>
        </p:nvSpPr>
        <p:spPr/>
        <p:txBody>
          <a:bodyPr/>
          <a:lstStyle/>
          <a:p>
            <a:fld id="{A814E660-BF25-4843-B2A0-93C6E2B6253B}" type="slidenum">
              <a:rPr lang="en-BE" smtClean="0"/>
              <a:pPr/>
              <a:t>3</a:t>
            </a:fld>
            <a:endParaRPr lang="en-BE" dirty="0"/>
          </a:p>
        </p:txBody>
      </p:sp>
      <p:sp>
        <p:nvSpPr>
          <p:cNvPr id="6" name="Footer Placeholder 5">
            <a:extLst>
              <a:ext uri="{FF2B5EF4-FFF2-40B4-BE49-F238E27FC236}">
                <a16:creationId xmlns:a16="http://schemas.microsoft.com/office/drawing/2014/main" id="{F9B0EB94-1EEE-4F88-8709-4EA22AE825C5}"/>
              </a:ext>
            </a:extLst>
          </p:cNvPr>
          <p:cNvSpPr txBox="1">
            <a:spLocks/>
          </p:cNvSpPr>
          <p:nvPr/>
        </p:nvSpPr>
        <p:spPr>
          <a:xfrm>
            <a:off x="434110" y="6475412"/>
            <a:ext cx="10775950" cy="147638"/>
          </a:xfrm>
          <a:prstGeom prst="rect">
            <a:avLst/>
          </a:prstGeom>
        </p:spPr>
        <p:txBody>
          <a:bodyPr lIns="0" tIns="0" rIns="0" bIns="0" anchor="ctr"/>
          <a:lstStyle>
            <a:defPPr>
              <a:defRPr lang="en-US"/>
            </a:defPPr>
            <a:lvl1pPr marL="0" algn="l" defTabSz="914400" rtl="0" eaLnBrk="1" latinLnBrk="0" hangingPunct="1">
              <a:defRPr sz="10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MELODY Presentation 6.1: How to recognize possible CBRN release and initiate alarm protocol [COUNTRY BASED] </a:t>
            </a:r>
          </a:p>
        </p:txBody>
      </p:sp>
    </p:spTree>
    <p:extLst>
      <p:ext uri="{BB962C8B-B14F-4D97-AF65-F5344CB8AC3E}">
        <p14:creationId xmlns:p14="http://schemas.microsoft.com/office/powerpoint/2010/main" val="16105284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34">
            <a:extLst>
              <a:ext uri="{FF2B5EF4-FFF2-40B4-BE49-F238E27FC236}">
                <a16:creationId xmlns:a16="http://schemas.microsoft.com/office/drawing/2014/main" id="{7D0AA281-217C-435D-8896-19D97EDDE5A2}"/>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6724726" y="5599731"/>
            <a:ext cx="883177" cy="903364"/>
          </a:xfrm>
          <a:prstGeom prst="rect">
            <a:avLst/>
          </a:prstGeom>
        </p:spPr>
      </p:pic>
      <p:pic>
        <p:nvPicPr>
          <p:cNvPr id="33" name="Picture 32">
            <a:extLst>
              <a:ext uri="{FF2B5EF4-FFF2-40B4-BE49-F238E27FC236}">
                <a16:creationId xmlns:a16="http://schemas.microsoft.com/office/drawing/2014/main" id="{6198CE21-0094-4CDA-9B41-A7A49A836DA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6762304" y="4722909"/>
            <a:ext cx="883177" cy="903364"/>
          </a:xfrm>
          <a:prstGeom prst="rect">
            <a:avLst/>
          </a:prstGeom>
        </p:spPr>
      </p:pic>
      <p:sp>
        <p:nvSpPr>
          <p:cNvPr id="3" name="Text Placeholder 2"/>
          <p:cNvSpPr>
            <a:spLocks noGrp="1"/>
          </p:cNvSpPr>
          <p:nvPr>
            <p:ph type="body" sz="quarter" idx="15"/>
          </p:nvPr>
        </p:nvSpPr>
        <p:spPr>
          <a:xfrm>
            <a:off x="766762" y="1762008"/>
            <a:ext cx="11303318" cy="1759998"/>
          </a:xfrm>
        </p:spPr>
        <p:txBody>
          <a:bodyPr/>
          <a:lstStyle/>
          <a:p>
            <a:r>
              <a:rPr lang="en-US" dirty="0"/>
              <a:t>Information flow</a:t>
            </a:r>
          </a:p>
          <a:p>
            <a:pPr marL="812800" lvl="1" indent="-457200">
              <a:buFont typeface="+mj-lt"/>
              <a:buAutoNum type="arabicPeriod"/>
            </a:pPr>
            <a:r>
              <a:rPr lang="en-US" dirty="0"/>
              <a:t>Civilian calls 112 (all EU countries)</a:t>
            </a:r>
          </a:p>
          <a:p>
            <a:pPr marL="812800" lvl="1" indent="-457200">
              <a:buFont typeface="+mj-lt"/>
              <a:buAutoNum type="arabicPeriod"/>
            </a:pPr>
            <a:r>
              <a:rPr lang="en-US" dirty="0">
                <a:highlight>
                  <a:srgbClr val="FFFFFF"/>
                </a:highlight>
              </a:rPr>
              <a:t>Menu or first question asked to choose ambulance </a:t>
            </a:r>
            <a:r>
              <a:rPr lang="en-US" i="1" dirty="0">
                <a:highlight>
                  <a:srgbClr val="FFFFFF"/>
                </a:highlight>
              </a:rPr>
              <a:t>or</a:t>
            </a:r>
            <a:r>
              <a:rPr lang="en-US" dirty="0">
                <a:highlight>
                  <a:srgbClr val="FFFFFF"/>
                </a:highlight>
              </a:rPr>
              <a:t> police </a:t>
            </a:r>
            <a:r>
              <a:rPr lang="en-US" i="1" dirty="0">
                <a:highlight>
                  <a:srgbClr val="FFFFFF"/>
                </a:highlight>
              </a:rPr>
              <a:t>or</a:t>
            </a:r>
            <a:r>
              <a:rPr lang="en-US" dirty="0">
                <a:highlight>
                  <a:srgbClr val="FFFFFF"/>
                </a:highlight>
              </a:rPr>
              <a:t> fire fighter</a:t>
            </a:r>
          </a:p>
          <a:p>
            <a:pPr marL="812800" lvl="1" indent="-457200">
              <a:buFont typeface="+mj-lt"/>
              <a:buAutoNum type="arabicPeriod"/>
            </a:pPr>
            <a:r>
              <a:rPr lang="en-US" dirty="0">
                <a:highlight>
                  <a:srgbClr val="FFFFFF"/>
                </a:highlight>
              </a:rPr>
              <a:t>Civilian interacts with dispatch officer for Ambulance </a:t>
            </a:r>
            <a:r>
              <a:rPr lang="en-US" i="1" dirty="0">
                <a:highlight>
                  <a:srgbClr val="FFFFFF"/>
                </a:highlight>
              </a:rPr>
              <a:t>or</a:t>
            </a:r>
            <a:r>
              <a:rPr lang="en-US" dirty="0">
                <a:highlight>
                  <a:srgbClr val="FFFFFF"/>
                </a:highlight>
              </a:rPr>
              <a:t> police </a:t>
            </a:r>
            <a:r>
              <a:rPr lang="en-US" i="1" dirty="0">
                <a:highlight>
                  <a:srgbClr val="FFFFFF"/>
                </a:highlight>
              </a:rPr>
              <a:t>or</a:t>
            </a:r>
            <a:r>
              <a:rPr lang="en-US" dirty="0">
                <a:highlight>
                  <a:srgbClr val="FFFFFF"/>
                </a:highlight>
              </a:rPr>
              <a:t> fire fighter</a:t>
            </a:r>
          </a:p>
        </p:txBody>
      </p:sp>
      <p:sp>
        <p:nvSpPr>
          <p:cNvPr id="59" name="Rectangle 58">
            <a:extLst>
              <a:ext uri="{FF2B5EF4-FFF2-40B4-BE49-F238E27FC236}">
                <a16:creationId xmlns:a16="http://schemas.microsoft.com/office/drawing/2014/main" id="{B0BCFBB4-EC65-49A3-A181-A83C05B232B0}"/>
              </a:ext>
            </a:extLst>
          </p:cNvPr>
          <p:cNvSpPr/>
          <p:nvPr/>
        </p:nvSpPr>
        <p:spPr>
          <a:xfrm>
            <a:off x="1095375" y="2676525"/>
            <a:ext cx="10776247" cy="845481"/>
          </a:xfrm>
          <a:prstGeom prst="rect">
            <a:avLst/>
          </a:prstGeom>
          <a:solidFill>
            <a:schemeClr val="accent2">
              <a:lumMod val="60000"/>
              <a:lumOff val="4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lstStyle/>
          <a:p>
            <a:r>
              <a:rPr lang="da-DK" dirty="0"/>
              <a:t>First steps</a:t>
            </a:r>
            <a:endParaRPr lang="en-US" dirty="0"/>
          </a:p>
        </p:txBody>
      </p:sp>
      <p:sp>
        <p:nvSpPr>
          <p:cNvPr id="4" name="Slide Number Placeholder 3"/>
          <p:cNvSpPr>
            <a:spLocks noGrp="1"/>
          </p:cNvSpPr>
          <p:nvPr>
            <p:ph type="sldNum" sz="quarter" idx="4"/>
          </p:nvPr>
        </p:nvSpPr>
        <p:spPr/>
        <p:txBody>
          <a:bodyPr/>
          <a:lstStyle/>
          <a:p>
            <a:fld id="{A814E660-BF25-4843-B2A0-93C6E2B6253B}" type="slidenum">
              <a:rPr lang="en-BE" smtClean="0"/>
              <a:pPr/>
              <a:t>4</a:t>
            </a:fld>
            <a:endParaRPr lang="en-BE" dirty="0"/>
          </a:p>
        </p:txBody>
      </p:sp>
      <p:pic>
        <p:nvPicPr>
          <p:cNvPr id="7" name="Graphic 6">
            <a:extLst>
              <a:ext uri="{FF2B5EF4-FFF2-40B4-BE49-F238E27FC236}">
                <a16:creationId xmlns:a16="http://schemas.microsoft.com/office/drawing/2014/main" id="{0EF1063C-6839-454F-940F-03F56C8057B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353850" y="4210702"/>
            <a:ext cx="452425" cy="1107252"/>
          </a:xfrm>
          <a:prstGeom prst="rect">
            <a:avLst/>
          </a:prstGeom>
        </p:spPr>
      </p:pic>
      <p:grpSp>
        <p:nvGrpSpPr>
          <p:cNvPr id="6" name="Group 5">
            <a:extLst>
              <a:ext uri="{FF2B5EF4-FFF2-40B4-BE49-F238E27FC236}">
                <a16:creationId xmlns:a16="http://schemas.microsoft.com/office/drawing/2014/main" id="{824FD360-26AF-4050-BDBE-3B188764BC23}"/>
              </a:ext>
            </a:extLst>
          </p:cNvPr>
          <p:cNvGrpSpPr/>
          <p:nvPr/>
        </p:nvGrpSpPr>
        <p:grpSpPr>
          <a:xfrm>
            <a:off x="8092453" y="4015619"/>
            <a:ext cx="1444019" cy="2191024"/>
            <a:chOff x="8092453" y="4015619"/>
            <a:chExt cx="1444019" cy="2191024"/>
          </a:xfrm>
        </p:grpSpPr>
        <p:sp>
          <p:nvSpPr>
            <p:cNvPr id="79" name="Arrow: Down 78">
              <a:extLst>
                <a:ext uri="{FF2B5EF4-FFF2-40B4-BE49-F238E27FC236}">
                  <a16:creationId xmlns:a16="http://schemas.microsoft.com/office/drawing/2014/main" id="{5E96958E-F954-46C4-9218-5B07000E556F}"/>
                </a:ext>
              </a:extLst>
            </p:cNvPr>
            <p:cNvSpPr/>
            <p:nvPr/>
          </p:nvSpPr>
          <p:spPr>
            <a:xfrm rot="16200000">
              <a:off x="8610649" y="3497423"/>
              <a:ext cx="407628" cy="1444019"/>
            </a:xfrm>
            <a:prstGeom prst="down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1" name="Arrow: Down 80">
              <a:extLst>
                <a:ext uri="{FF2B5EF4-FFF2-40B4-BE49-F238E27FC236}">
                  <a16:creationId xmlns:a16="http://schemas.microsoft.com/office/drawing/2014/main" id="{2C5AFA17-1612-4A08-9129-865EE600D109}"/>
                </a:ext>
              </a:extLst>
            </p:cNvPr>
            <p:cNvSpPr/>
            <p:nvPr/>
          </p:nvSpPr>
          <p:spPr>
            <a:xfrm rot="16200000">
              <a:off x="8610649" y="5280819"/>
              <a:ext cx="407628" cy="1444019"/>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2" name="Arrow: Down 81">
              <a:extLst>
                <a:ext uri="{FF2B5EF4-FFF2-40B4-BE49-F238E27FC236}">
                  <a16:creationId xmlns:a16="http://schemas.microsoft.com/office/drawing/2014/main" id="{0EA72655-E542-42CC-BE66-5C8EBFE6C1D6}"/>
                </a:ext>
              </a:extLst>
            </p:cNvPr>
            <p:cNvSpPr/>
            <p:nvPr/>
          </p:nvSpPr>
          <p:spPr>
            <a:xfrm rot="16200000">
              <a:off x="8610649" y="4392435"/>
              <a:ext cx="407628" cy="1444019"/>
            </a:xfrm>
            <a:prstGeom prst="downArrow">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9" name="Group 8">
            <a:extLst>
              <a:ext uri="{FF2B5EF4-FFF2-40B4-BE49-F238E27FC236}">
                <a16:creationId xmlns:a16="http://schemas.microsoft.com/office/drawing/2014/main" id="{4D4D0B4F-9F8D-4B5C-81A0-79FA8A86ECE9}"/>
              </a:ext>
            </a:extLst>
          </p:cNvPr>
          <p:cNvGrpSpPr/>
          <p:nvPr/>
        </p:nvGrpSpPr>
        <p:grpSpPr>
          <a:xfrm>
            <a:off x="1405639" y="3793896"/>
            <a:ext cx="9137710" cy="2621700"/>
            <a:chOff x="1405639" y="3793896"/>
            <a:chExt cx="9137710" cy="2621700"/>
          </a:xfrm>
        </p:grpSpPr>
        <p:pic>
          <p:nvPicPr>
            <p:cNvPr id="44" name="Picture 43">
              <a:extLst>
                <a:ext uri="{FF2B5EF4-FFF2-40B4-BE49-F238E27FC236}">
                  <a16:creationId xmlns:a16="http://schemas.microsoft.com/office/drawing/2014/main" id="{7F924559-DBE1-4230-A70D-70431212B503}"/>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165908" y="5297604"/>
              <a:ext cx="1055364" cy="1078422"/>
            </a:xfrm>
            <a:prstGeom prst="rect">
              <a:avLst/>
            </a:prstGeom>
          </p:spPr>
        </p:pic>
        <p:sp>
          <p:nvSpPr>
            <p:cNvPr id="45" name="TextBox 44">
              <a:extLst>
                <a:ext uri="{FF2B5EF4-FFF2-40B4-BE49-F238E27FC236}">
                  <a16:creationId xmlns:a16="http://schemas.microsoft.com/office/drawing/2014/main" id="{9B61ED20-E11F-489C-A90C-06DC7779FD77}"/>
                </a:ext>
              </a:extLst>
            </p:cNvPr>
            <p:cNvSpPr txBox="1"/>
            <p:nvPr/>
          </p:nvSpPr>
          <p:spPr>
            <a:xfrm>
              <a:off x="1405639" y="4417188"/>
              <a:ext cx="384128" cy="461665"/>
            </a:xfrm>
            <a:prstGeom prst="rect">
              <a:avLst/>
            </a:prstGeom>
            <a:noFill/>
          </p:spPr>
          <p:txBody>
            <a:bodyPr wrap="square" rtlCol="0">
              <a:spAutoFit/>
            </a:bodyPr>
            <a:lstStyle/>
            <a:p>
              <a:r>
                <a:rPr lang="en-GB" sz="2400" dirty="0">
                  <a:solidFill>
                    <a:schemeClr val="accent5">
                      <a:lumMod val="75000"/>
                    </a:schemeClr>
                  </a:solidFill>
                </a:rPr>
                <a:t>1</a:t>
              </a:r>
            </a:p>
          </p:txBody>
        </p:sp>
        <p:sp>
          <p:nvSpPr>
            <p:cNvPr id="49" name="Arrow: Down 48">
              <a:extLst>
                <a:ext uri="{FF2B5EF4-FFF2-40B4-BE49-F238E27FC236}">
                  <a16:creationId xmlns:a16="http://schemas.microsoft.com/office/drawing/2014/main" id="{10E5A27A-856E-417F-9B9E-BB1A86E8AB96}"/>
                </a:ext>
              </a:extLst>
            </p:cNvPr>
            <p:cNvSpPr/>
            <p:nvPr/>
          </p:nvSpPr>
          <p:spPr>
            <a:xfrm rot="16200000">
              <a:off x="5481829" y="5428868"/>
              <a:ext cx="407628" cy="1025600"/>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 name="Arrow: Down 52">
              <a:extLst>
                <a:ext uri="{FF2B5EF4-FFF2-40B4-BE49-F238E27FC236}">
                  <a16:creationId xmlns:a16="http://schemas.microsoft.com/office/drawing/2014/main" id="{03B02098-288A-4268-95FB-713D833C168D}"/>
                </a:ext>
              </a:extLst>
            </p:cNvPr>
            <p:cNvSpPr/>
            <p:nvPr/>
          </p:nvSpPr>
          <p:spPr>
            <a:xfrm rot="16200000">
              <a:off x="5460572" y="4596726"/>
              <a:ext cx="407628" cy="979398"/>
            </a:xfrm>
            <a:prstGeom prst="downArrow">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 name="Arrow: Down 54">
              <a:extLst>
                <a:ext uri="{FF2B5EF4-FFF2-40B4-BE49-F238E27FC236}">
                  <a16:creationId xmlns:a16="http://schemas.microsoft.com/office/drawing/2014/main" id="{84655417-A033-4022-BDFE-AB33CEC0C1CB}"/>
                </a:ext>
              </a:extLst>
            </p:cNvPr>
            <p:cNvSpPr/>
            <p:nvPr/>
          </p:nvSpPr>
          <p:spPr>
            <a:xfrm rot="16200000">
              <a:off x="5481829" y="3685240"/>
              <a:ext cx="407628" cy="1025600"/>
            </a:xfrm>
            <a:prstGeom prst="down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TextBox 62">
              <a:extLst>
                <a:ext uri="{FF2B5EF4-FFF2-40B4-BE49-F238E27FC236}">
                  <a16:creationId xmlns:a16="http://schemas.microsoft.com/office/drawing/2014/main" id="{AB0E4671-0577-41C0-B42C-2DE3982120AD}"/>
                </a:ext>
              </a:extLst>
            </p:cNvPr>
            <p:cNvSpPr txBox="1"/>
            <p:nvPr/>
          </p:nvSpPr>
          <p:spPr>
            <a:xfrm>
              <a:off x="3350010" y="5291430"/>
              <a:ext cx="384128" cy="461665"/>
            </a:xfrm>
            <a:prstGeom prst="rect">
              <a:avLst/>
            </a:prstGeom>
            <a:noFill/>
          </p:spPr>
          <p:txBody>
            <a:bodyPr wrap="square" rtlCol="0">
              <a:spAutoFit/>
            </a:bodyPr>
            <a:lstStyle/>
            <a:p>
              <a:r>
                <a:rPr lang="en-GB" sz="2400" dirty="0">
                  <a:solidFill>
                    <a:schemeClr val="accent5">
                      <a:lumMod val="75000"/>
                    </a:schemeClr>
                  </a:solidFill>
                </a:rPr>
                <a:t>2</a:t>
              </a:r>
            </a:p>
          </p:txBody>
        </p:sp>
        <p:sp>
          <p:nvSpPr>
            <p:cNvPr id="64" name="Arrow: Down 63">
              <a:extLst>
                <a:ext uri="{FF2B5EF4-FFF2-40B4-BE49-F238E27FC236}">
                  <a16:creationId xmlns:a16="http://schemas.microsoft.com/office/drawing/2014/main" id="{8051491D-CB0C-450A-AECB-A21313786018}"/>
                </a:ext>
              </a:extLst>
            </p:cNvPr>
            <p:cNvSpPr/>
            <p:nvPr/>
          </p:nvSpPr>
          <p:spPr>
            <a:xfrm rot="16200000">
              <a:off x="2605933" y="4379408"/>
              <a:ext cx="407628" cy="979398"/>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66" name="Picture 65">
              <a:extLst>
                <a:ext uri="{FF2B5EF4-FFF2-40B4-BE49-F238E27FC236}">
                  <a16:creationId xmlns:a16="http://schemas.microsoft.com/office/drawing/2014/main" id="{836FCE8E-43F8-4702-8C04-E8964707D0B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6772742" y="3793896"/>
              <a:ext cx="883177" cy="903364"/>
            </a:xfrm>
            <a:prstGeom prst="rect">
              <a:avLst/>
            </a:prstGeom>
          </p:spPr>
        </p:pic>
        <p:cxnSp>
          <p:nvCxnSpPr>
            <p:cNvPr id="67" name="Straight Arrow Connector 66">
              <a:extLst>
                <a:ext uri="{FF2B5EF4-FFF2-40B4-BE49-F238E27FC236}">
                  <a16:creationId xmlns:a16="http://schemas.microsoft.com/office/drawing/2014/main" id="{BA6AD3CB-E837-4BB6-9682-39A97FB5A8C2}"/>
                </a:ext>
              </a:extLst>
            </p:cNvPr>
            <p:cNvCxnSpPr/>
            <p:nvPr/>
          </p:nvCxnSpPr>
          <p:spPr>
            <a:xfrm flipV="1">
              <a:off x="3405302" y="4219432"/>
              <a:ext cx="1571625" cy="53775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8" name="Straight Arrow Connector 67">
              <a:extLst>
                <a:ext uri="{FF2B5EF4-FFF2-40B4-BE49-F238E27FC236}">
                  <a16:creationId xmlns:a16="http://schemas.microsoft.com/office/drawing/2014/main" id="{99B50E4C-919C-41B4-BF48-C4B55A8DEAA3}"/>
                </a:ext>
              </a:extLst>
            </p:cNvPr>
            <p:cNvCxnSpPr>
              <a:cxnSpLocks/>
            </p:cNvCxnSpPr>
            <p:nvPr/>
          </p:nvCxnSpPr>
          <p:spPr>
            <a:xfrm>
              <a:off x="3405302" y="4856211"/>
              <a:ext cx="1571625" cy="21671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9" name="Straight Arrow Connector 68">
              <a:extLst>
                <a:ext uri="{FF2B5EF4-FFF2-40B4-BE49-F238E27FC236}">
                  <a16:creationId xmlns:a16="http://schemas.microsoft.com/office/drawing/2014/main" id="{35A46F7F-4DE7-4090-81D8-5AEE6970E8F4}"/>
                </a:ext>
              </a:extLst>
            </p:cNvPr>
            <p:cNvCxnSpPr/>
            <p:nvPr/>
          </p:nvCxnSpPr>
          <p:spPr>
            <a:xfrm>
              <a:off x="3405302" y="4938511"/>
              <a:ext cx="1569116" cy="100315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0" name="TextBox 69">
              <a:extLst>
                <a:ext uri="{FF2B5EF4-FFF2-40B4-BE49-F238E27FC236}">
                  <a16:creationId xmlns:a16="http://schemas.microsoft.com/office/drawing/2014/main" id="{861285A2-7D2E-421F-8975-C6177634903F}"/>
                </a:ext>
              </a:extLst>
            </p:cNvPr>
            <p:cNvSpPr txBox="1"/>
            <p:nvPr/>
          </p:nvSpPr>
          <p:spPr>
            <a:xfrm>
              <a:off x="3510253" y="4651140"/>
              <a:ext cx="184136" cy="492443"/>
            </a:xfrm>
            <a:prstGeom prst="rect">
              <a:avLst/>
            </a:prstGeom>
            <a:solidFill>
              <a:schemeClr val="bg1"/>
            </a:solidFill>
          </p:spPr>
          <p:txBody>
            <a:bodyPr wrap="square" lIns="0" tIns="0" rIns="0" bIns="0" rtlCol="0">
              <a:spAutoFit/>
            </a:bodyPr>
            <a:lstStyle/>
            <a:p>
              <a:r>
                <a:rPr lang="en-US" sz="3200" b="1" dirty="0"/>
                <a:t>?</a:t>
              </a:r>
            </a:p>
          </p:txBody>
        </p:sp>
        <p:sp>
          <p:nvSpPr>
            <p:cNvPr id="71" name="TextBox 70">
              <a:extLst>
                <a:ext uri="{FF2B5EF4-FFF2-40B4-BE49-F238E27FC236}">
                  <a16:creationId xmlns:a16="http://schemas.microsoft.com/office/drawing/2014/main" id="{EC0922C8-24BF-4526-87E6-3C659F68DDE7}"/>
                </a:ext>
              </a:extLst>
            </p:cNvPr>
            <p:cNvSpPr txBox="1"/>
            <p:nvPr/>
          </p:nvSpPr>
          <p:spPr>
            <a:xfrm>
              <a:off x="7262493" y="3966259"/>
              <a:ext cx="384128" cy="461665"/>
            </a:xfrm>
            <a:prstGeom prst="rect">
              <a:avLst/>
            </a:prstGeom>
            <a:noFill/>
          </p:spPr>
          <p:txBody>
            <a:bodyPr wrap="square" rtlCol="0">
              <a:spAutoFit/>
            </a:bodyPr>
            <a:lstStyle/>
            <a:p>
              <a:r>
                <a:rPr lang="en-GB" sz="2400" dirty="0">
                  <a:solidFill>
                    <a:schemeClr val="accent5">
                      <a:lumMod val="75000"/>
                    </a:schemeClr>
                  </a:solidFill>
                </a:rPr>
                <a:t>3</a:t>
              </a:r>
            </a:p>
          </p:txBody>
        </p:sp>
        <p:sp>
          <p:nvSpPr>
            <p:cNvPr id="72" name="TextBox 71">
              <a:extLst>
                <a:ext uri="{FF2B5EF4-FFF2-40B4-BE49-F238E27FC236}">
                  <a16:creationId xmlns:a16="http://schemas.microsoft.com/office/drawing/2014/main" id="{4CB3D3FF-61A1-4C1B-8A8C-45F8284B2C8D}"/>
                </a:ext>
              </a:extLst>
            </p:cNvPr>
            <p:cNvSpPr txBox="1"/>
            <p:nvPr/>
          </p:nvSpPr>
          <p:spPr>
            <a:xfrm>
              <a:off x="7261756" y="4875699"/>
              <a:ext cx="384128" cy="461665"/>
            </a:xfrm>
            <a:prstGeom prst="rect">
              <a:avLst/>
            </a:prstGeom>
            <a:noFill/>
          </p:spPr>
          <p:txBody>
            <a:bodyPr wrap="square" rtlCol="0">
              <a:spAutoFit/>
            </a:bodyPr>
            <a:lstStyle/>
            <a:p>
              <a:r>
                <a:rPr lang="en-GB" sz="2400" dirty="0">
                  <a:solidFill>
                    <a:schemeClr val="accent5">
                      <a:lumMod val="75000"/>
                    </a:schemeClr>
                  </a:solidFill>
                </a:rPr>
                <a:t>3</a:t>
              </a:r>
            </a:p>
          </p:txBody>
        </p:sp>
        <p:sp>
          <p:nvSpPr>
            <p:cNvPr id="73" name="TextBox 72">
              <a:extLst>
                <a:ext uri="{FF2B5EF4-FFF2-40B4-BE49-F238E27FC236}">
                  <a16:creationId xmlns:a16="http://schemas.microsoft.com/office/drawing/2014/main" id="{FA31B2BA-9A3E-403C-A225-63B850B3269B}"/>
                </a:ext>
              </a:extLst>
            </p:cNvPr>
            <p:cNvSpPr txBox="1"/>
            <p:nvPr/>
          </p:nvSpPr>
          <p:spPr>
            <a:xfrm>
              <a:off x="7220127" y="5749826"/>
              <a:ext cx="384128" cy="461665"/>
            </a:xfrm>
            <a:prstGeom prst="rect">
              <a:avLst/>
            </a:prstGeom>
            <a:noFill/>
          </p:spPr>
          <p:txBody>
            <a:bodyPr wrap="square" rtlCol="0">
              <a:spAutoFit/>
            </a:bodyPr>
            <a:lstStyle/>
            <a:p>
              <a:r>
                <a:rPr lang="en-GB" sz="2400" dirty="0">
                  <a:solidFill>
                    <a:schemeClr val="accent5">
                      <a:lumMod val="75000"/>
                    </a:schemeClr>
                  </a:solidFill>
                </a:rPr>
                <a:t>3</a:t>
              </a:r>
            </a:p>
          </p:txBody>
        </p:sp>
        <p:pic>
          <p:nvPicPr>
            <p:cNvPr id="60" name="Picture 59">
              <a:extLst>
                <a:ext uri="{FF2B5EF4-FFF2-40B4-BE49-F238E27FC236}">
                  <a16:creationId xmlns:a16="http://schemas.microsoft.com/office/drawing/2014/main" id="{F4FDA79C-3EDC-4786-A693-9FBC2F1EA29D}"/>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flipH="1">
              <a:off x="9820018" y="3835058"/>
              <a:ext cx="723331" cy="2580538"/>
            </a:xfrm>
            <a:prstGeom prst="rect">
              <a:avLst/>
            </a:prstGeom>
          </p:spPr>
        </p:pic>
      </p:grpSp>
      <p:sp>
        <p:nvSpPr>
          <p:cNvPr id="31" name="Footer Placeholder 5">
            <a:extLst>
              <a:ext uri="{FF2B5EF4-FFF2-40B4-BE49-F238E27FC236}">
                <a16:creationId xmlns:a16="http://schemas.microsoft.com/office/drawing/2014/main" id="{971E8DA7-DEF9-4744-A8BC-82BDD83C7B57}"/>
              </a:ext>
            </a:extLst>
          </p:cNvPr>
          <p:cNvSpPr txBox="1">
            <a:spLocks/>
          </p:cNvSpPr>
          <p:nvPr/>
        </p:nvSpPr>
        <p:spPr>
          <a:xfrm>
            <a:off x="434110" y="6475412"/>
            <a:ext cx="10775950" cy="147638"/>
          </a:xfrm>
          <a:prstGeom prst="rect">
            <a:avLst/>
          </a:prstGeom>
        </p:spPr>
        <p:txBody>
          <a:bodyPr lIns="0" tIns="0" rIns="0" bIns="0" anchor="ctr"/>
          <a:lstStyle>
            <a:defPPr>
              <a:defRPr lang="en-US"/>
            </a:defPPr>
            <a:lvl1pPr marL="0" algn="l" defTabSz="914400" rtl="0" eaLnBrk="1" latinLnBrk="0" hangingPunct="1">
              <a:defRPr sz="10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MELODY Presentation 6.1: How to recognize possible CBRN release and initiate alarm protocol [COUNTRY BASED] </a:t>
            </a:r>
          </a:p>
        </p:txBody>
      </p:sp>
    </p:spTree>
    <p:extLst>
      <p:ext uri="{BB962C8B-B14F-4D97-AF65-F5344CB8AC3E}">
        <p14:creationId xmlns:p14="http://schemas.microsoft.com/office/powerpoint/2010/main" val="37823848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a-DK" dirty="0"/>
              <a:t>Dispatch centers and dispatch officers</a:t>
            </a:r>
            <a:endParaRPr lang="en-US" dirty="0"/>
          </a:p>
        </p:txBody>
      </p:sp>
      <p:sp>
        <p:nvSpPr>
          <p:cNvPr id="3" name="Text Placeholder 2"/>
          <p:cNvSpPr>
            <a:spLocks noGrp="1"/>
          </p:cNvSpPr>
          <p:nvPr>
            <p:ph type="body" sz="quarter" idx="15"/>
          </p:nvPr>
        </p:nvSpPr>
        <p:spPr/>
        <p:txBody>
          <a:bodyPr/>
          <a:lstStyle/>
          <a:p>
            <a:r>
              <a:rPr lang="en-US" dirty="0"/>
              <a:t>mostly regionally organized</a:t>
            </a:r>
          </a:p>
          <a:p>
            <a:r>
              <a:rPr lang="en-US" dirty="0"/>
              <a:t>commercial partners involved (e.g. ambulance, dispatch personnel)</a:t>
            </a:r>
          </a:p>
          <a:p>
            <a:r>
              <a:rPr lang="en-US" dirty="0"/>
              <a:t>dispatch systems (e.g.  </a:t>
            </a:r>
            <a:r>
              <a:rPr lang="en-US" dirty="0" err="1"/>
              <a:t>ProQA</a:t>
            </a:r>
            <a:r>
              <a:rPr lang="en-US" dirty="0"/>
              <a:t>) or free format protocols are used during the interrogations</a:t>
            </a:r>
          </a:p>
          <a:p>
            <a:r>
              <a:rPr lang="en-US" dirty="0"/>
              <a:t>default sets of questions and experience of operational officers are somewhat attuned to the region of operation </a:t>
            </a:r>
          </a:p>
          <a:p>
            <a:pPr lvl="1"/>
            <a:r>
              <a:rPr lang="en-US" dirty="0"/>
              <a:t>from where the emergency call is made influences how it is handled</a:t>
            </a:r>
          </a:p>
        </p:txBody>
      </p:sp>
      <p:sp>
        <p:nvSpPr>
          <p:cNvPr id="4" name="Slide Number Placeholder 3"/>
          <p:cNvSpPr>
            <a:spLocks noGrp="1"/>
          </p:cNvSpPr>
          <p:nvPr>
            <p:ph type="sldNum" sz="quarter" idx="4"/>
          </p:nvPr>
        </p:nvSpPr>
        <p:spPr/>
        <p:txBody>
          <a:bodyPr/>
          <a:lstStyle/>
          <a:p>
            <a:fld id="{A814E660-BF25-4843-B2A0-93C6E2B6253B}" type="slidenum">
              <a:rPr lang="en-BE" smtClean="0"/>
              <a:pPr/>
              <a:t>5</a:t>
            </a:fld>
            <a:endParaRPr lang="en-BE" dirty="0"/>
          </a:p>
        </p:txBody>
      </p:sp>
      <p:pic>
        <p:nvPicPr>
          <p:cNvPr id="7" name="Picture 6">
            <a:extLst>
              <a:ext uri="{FF2B5EF4-FFF2-40B4-BE49-F238E27FC236}">
                <a16:creationId xmlns:a16="http://schemas.microsoft.com/office/drawing/2014/main" id="{EDE3DA46-8CAB-4C36-9E49-40EFC715A66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20839" y="5820880"/>
            <a:ext cx="616669" cy="616669"/>
          </a:xfrm>
          <a:prstGeom prst="rect">
            <a:avLst/>
          </a:prstGeom>
        </p:spPr>
      </p:pic>
      <p:sp>
        <p:nvSpPr>
          <p:cNvPr id="9" name="Footer Placeholder 5">
            <a:extLst>
              <a:ext uri="{FF2B5EF4-FFF2-40B4-BE49-F238E27FC236}">
                <a16:creationId xmlns:a16="http://schemas.microsoft.com/office/drawing/2014/main" id="{21AE5F0E-A07E-4EF4-89F2-AC0B4C652A6D}"/>
              </a:ext>
            </a:extLst>
          </p:cNvPr>
          <p:cNvSpPr txBox="1">
            <a:spLocks/>
          </p:cNvSpPr>
          <p:nvPr/>
        </p:nvSpPr>
        <p:spPr>
          <a:xfrm>
            <a:off x="434110" y="6475412"/>
            <a:ext cx="10775950" cy="147638"/>
          </a:xfrm>
          <a:prstGeom prst="rect">
            <a:avLst/>
          </a:prstGeom>
        </p:spPr>
        <p:txBody>
          <a:bodyPr lIns="0" tIns="0" rIns="0" bIns="0" anchor="ctr"/>
          <a:lstStyle>
            <a:defPPr>
              <a:defRPr lang="en-US"/>
            </a:defPPr>
            <a:lvl1pPr marL="0" algn="l" defTabSz="914400" rtl="0" eaLnBrk="1" latinLnBrk="0" hangingPunct="1">
              <a:defRPr sz="10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MELODY Presentation 6.1: How to recognize possible CBRN release and initiate alarm protocol [COUNTRY BASED] </a:t>
            </a:r>
          </a:p>
        </p:txBody>
      </p:sp>
    </p:spTree>
    <p:extLst>
      <p:ext uri="{BB962C8B-B14F-4D97-AF65-F5344CB8AC3E}">
        <p14:creationId xmlns:p14="http://schemas.microsoft.com/office/powerpoint/2010/main" val="16213514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a-DK" dirty="0"/>
              <a:t>First steps</a:t>
            </a:r>
            <a:endParaRPr lang="en-US" dirty="0"/>
          </a:p>
        </p:txBody>
      </p:sp>
      <p:sp>
        <p:nvSpPr>
          <p:cNvPr id="4" name="Slide Number Placeholder 3"/>
          <p:cNvSpPr>
            <a:spLocks noGrp="1"/>
          </p:cNvSpPr>
          <p:nvPr>
            <p:ph type="sldNum" sz="quarter" idx="4"/>
          </p:nvPr>
        </p:nvSpPr>
        <p:spPr/>
        <p:txBody>
          <a:bodyPr/>
          <a:lstStyle/>
          <a:p>
            <a:fld id="{A814E660-BF25-4843-B2A0-93C6E2B6253B}" type="slidenum">
              <a:rPr lang="en-BE" smtClean="0"/>
              <a:pPr/>
              <a:t>6</a:t>
            </a:fld>
            <a:endParaRPr lang="en-BE" dirty="0"/>
          </a:p>
        </p:txBody>
      </p:sp>
      <p:pic>
        <p:nvPicPr>
          <p:cNvPr id="7" name="Graphic 6">
            <a:extLst>
              <a:ext uri="{FF2B5EF4-FFF2-40B4-BE49-F238E27FC236}">
                <a16:creationId xmlns:a16="http://schemas.microsoft.com/office/drawing/2014/main" id="{0EF1063C-6839-454F-940F-03F56C8057B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453291" y="3508809"/>
            <a:ext cx="452688" cy="1107252"/>
          </a:xfrm>
          <a:prstGeom prst="rect">
            <a:avLst/>
          </a:prstGeom>
        </p:spPr>
      </p:pic>
      <p:grpSp>
        <p:nvGrpSpPr>
          <p:cNvPr id="58" name="Group 57">
            <a:extLst>
              <a:ext uri="{FF2B5EF4-FFF2-40B4-BE49-F238E27FC236}">
                <a16:creationId xmlns:a16="http://schemas.microsoft.com/office/drawing/2014/main" id="{251DB273-8075-446A-8FF2-6CAD31A1A7A1}"/>
              </a:ext>
            </a:extLst>
          </p:cNvPr>
          <p:cNvGrpSpPr/>
          <p:nvPr/>
        </p:nvGrpSpPr>
        <p:grpSpPr>
          <a:xfrm>
            <a:off x="1501332" y="3276282"/>
            <a:ext cx="8250918" cy="2353034"/>
            <a:chOff x="1172162" y="3844444"/>
            <a:chExt cx="8250918" cy="2353034"/>
          </a:xfrm>
        </p:grpSpPr>
        <p:pic>
          <p:nvPicPr>
            <p:cNvPr id="8" name="Picture 7">
              <a:extLst>
                <a:ext uri="{FF2B5EF4-FFF2-40B4-BE49-F238E27FC236}">
                  <a16:creationId xmlns:a16="http://schemas.microsoft.com/office/drawing/2014/main" id="{E0FB396E-75ED-4A82-95C7-4CBC7509AB1B}"/>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2640680" y="5211901"/>
              <a:ext cx="964503" cy="985577"/>
            </a:xfrm>
            <a:prstGeom prst="rect">
              <a:avLst/>
            </a:prstGeom>
          </p:spPr>
        </p:pic>
        <p:sp>
          <p:nvSpPr>
            <p:cNvPr id="22" name="TextBox 21">
              <a:extLst>
                <a:ext uri="{FF2B5EF4-FFF2-40B4-BE49-F238E27FC236}">
                  <a16:creationId xmlns:a16="http://schemas.microsoft.com/office/drawing/2014/main" id="{6833F3A8-91C5-40E3-BB6B-5604A3DC37F6}"/>
                </a:ext>
              </a:extLst>
            </p:cNvPr>
            <p:cNvSpPr txBox="1"/>
            <p:nvPr/>
          </p:nvSpPr>
          <p:spPr>
            <a:xfrm>
              <a:off x="1172162" y="4274727"/>
              <a:ext cx="384128" cy="461665"/>
            </a:xfrm>
            <a:prstGeom prst="rect">
              <a:avLst/>
            </a:prstGeom>
            <a:noFill/>
          </p:spPr>
          <p:txBody>
            <a:bodyPr wrap="square" rtlCol="0">
              <a:spAutoFit/>
            </a:bodyPr>
            <a:lstStyle/>
            <a:p>
              <a:r>
                <a:rPr lang="en-GB" sz="2400" dirty="0">
                  <a:solidFill>
                    <a:schemeClr val="accent5">
                      <a:lumMod val="75000"/>
                    </a:schemeClr>
                  </a:solidFill>
                </a:rPr>
                <a:t>1</a:t>
              </a:r>
            </a:p>
          </p:txBody>
        </p:sp>
        <p:sp>
          <p:nvSpPr>
            <p:cNvPr id="35" name="Arrow: Down 34">
              <a:extLst>
                <a:ext uri="{FF2B5EF4-FFF2-40B4-BE49-F238E27FC236}">
                  <a16:creationId xmlns:a16="http://schemas.microsoft.com/office/drawing/2014/main" id="{11C478A2-E7A7-484B-A991-7D38D3C24B5E}"/>
                </a:ext>
              </a:extLst>
            </p:cNvPr>
            <p:cNvSpPr/>
            <p:nvPr/>
          </p:nvSpPr>
          <p:spPr>
            <a:xfrm rot="16200000">
              <a:off x="5248352" y="5286407"/>
              <a:ext cx="407628" cy="1025600"/>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Arrow: Down 18">
              <a:extLst>
                <a:ext uri="{FF2B5EF4-FFF2-40B4-BE49-F238E27FC236}">
                  <a16:creationId xmlns:a16="http://schemas.microsoft.com/office/drawing/2014/main" id="{897C4AD5-6A3F-4A6C-ADB5-BEFA47B93156}"/>
                </a:ext>
              </a:extLst>
            </p:cNvPr>
            <p:cNvSpPr/>
            <p:nvPr/>
          </p:nvSpPr>
          <p:spPr>
            <a:xfrm rot="16200000">
              <a:off x="5227095" y="4454265"/>
              <a:ext cx="407628" cy="979398"/>
            </a:xfrm>
            <a:prstGeom prst="downArrow">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Arrow: Down 19">
              <a:extLst>
                <a:ext uri="{FF2B5EF4-FFF2-40B4-BE49-F238E27FC236}">
                  <a16:creationId xmlns:a16="http://schemas.microsoft.com/office/drawing/2014/main" id="{9DD30960-0BE7-44FC-BF4B-1D7F44BF709D}"/>
                </a:ext>
              </a:extLst>
            </p:cNvPr>
            <p:cNvSpPr/>
            <p:nvPr/>
          </p:nvSpPr>
          <p:spPr>
            <a:xfrm rot="16200000">
              <a:off x="5248352" y="3542779"/>
              <a:ext cx="407628" cy="1025600"/>
            </a:xfrm>
            <a:prstGeom prst="down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6" name="Group 45">
              <a:extLst>
                <a:ext uri="{FF2B5EF4-FFF2-40B4-BE49-F238E27FC236}">
                  <a16:creationId xmlns:a16="http://schemas.microsoft.com/office/drawing/2014/main" id="{8A95B755-BCFA-44D7-9E23-7BA2AEFB5819}"/>
                </a:ext>
              </a:extLst>
            </p:cNvPr>
            <p:cNvGrpSpPr/>
            <p:nvPr/>
          </p:nvGrpSpPr>
          <p:grpSpPr>
            <a:xfrm>
              <a:off x="7793222" y="3844444"/>
              <a:ext cx="1629858" cy="2266144"/>
              <a:chOff x="7830730" y="3928200"/>
              <a:chExt cx="1629858" cy="2266144"/>
            </a:xfrm>
          </p:grpSpPr>
          <p:sp>
            <p:nvSpPr>
              <p:cNvPr id="29" name="Arrow: Down 28">
                <a:extLst>
                  <a:ext uri="{FF2B5EF4-FFF2-40B4-BE49-F238E27FC236}">
                    <a16:creationId xmlns:a16="http://schemas.microsoft.com/office/drawing/2014/main" id="{F74CEE4D-F3A2-449B-8234-B7E5FCADEDDE}"/>
                  </a:ext>
                </a:extLst>
              </p:cNvPr>
              <p:cNvSpPr/>
              <p:nvPr/>
            </p:nvSpPr>
            <p:spPr>
              <a:xfrm rot="14654884">
                <a:off x="8482591" y="3968145"/>
                <a:ext cx="237791" cy="1541513"/>
              </a:xfrm>
              <a:prstGeom prst="downArrow">
                <a:avLst/>
              </a:prstGeom>
              <a:solidFill>
                <a:srgbClr val="A1CBFD">
                  <a:alpha val="49804"/>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0" name="Arrow: Down 29">
                <a:extLst>
                  <a:ext uri="{FF2B5EF4-FFF2-40B4-BE49-F238E27FC236}">
                    <a16:creationId xmlns:a16="http://schemas.microsoft.com/office/drawing/2014/main" id="{944E4943-431A-4447-AC2D-B533EA86F6AF}"/>
                  </a:ext>
                </a:extLst>
              </p:cNvPr>
              <p:cNvSpPr/>
              <p:nvPr/>
            </p:nvSpPr>
            <p:spPr>
              <a:xfrm rot="17643972">
                <a:off x="8498706" y="4632600"/>
                <a:ext cx="237791" cy="1532778"/>
              </a:xfrm>
              <a:prstGeom prst="downArrow">
                <a:avLst/>
              </a:prstGeom>
              <a:solidFill>
                <a:srgbClr val="A1CBFD">
                  <a:alpha val="5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1" name="Arrow: Down 30">
                <a:extLst>
                  <a:ext uri="{FF2B5EF4-FFF2-40B4-BE49-F238E27FC236}">
                    <a16:creationId xmlns:a16="http://schemas.microsoft.com/office/drawing/2014/main" id="{0B78A6F0-781C-4C10-9374-ED9F0521A734}"/>
                  </a:ext>
                </a:extLst>
              </p:cNvPr>
              <p:cNvSpPr/>
              <p:nvPr/>
            </p:nvSpPr>
            <p:spPr>
              <a:xfrm rot="17874131">
                <a:off x="8542072" y="3743738"/>
                <a:ext cx="237791" cy="1599241"/>
              </a:xfrm>
              <a:prstGeom prst="downArrow">
                <a:avLst>
                  <a:gd name="adj1" fmla="val 50000"/>
                  <a:gd name="adj2" fmla="val 50000"/>
                </a:avLst>
              </a:prstGeom>
              <a:solidFill>
                <a:srgbClr val="FFFF85">
                  <a:alpha val="49804"/>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2" name="Arrow: Down 31">
                <a:extLst>
                  <a:ext uri="{FF2B5EF4-FFF2-40B4-BE49-F238E27FC236}">
                    <a16:creationId xmlns:a16="http://schemas.microsoft.com/office/drawing/2014/main" id="{A8B8C5E3-21F3-4AFF-A780-337B4AD32761}"/>
                  </a:ext>
                </a:extLst>
              </p:cNvPr>
              <p:cNvSpPr/>
              <p:nvPr/>
            </p:nvSpPr>
            <p:spPr>
              <a:xfrm rot="19113530">
                <a:off x="8517603" y="3928200"/>
                <a:ext cx="237791" cy="2051620"/>
              </a:xfrm>
              <a:prstGeom prst="downArrow">
                <a:avLst>
                  <a:gd name="adj1" fmla="val 50000"/>
                  <a:gd name="adj2" fmla="val 50000"/>
                </a:avLst>
              </a:prstGeom>
              <a:solidFill>
                <a:srgbClr val="FFFF85">
                  <a:alpha val="5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3" name="Arrow: Down 32">
                <a:extLst>
                  <a:ext uri="{FF2B5EF4-FFF2-40B4-BE49-F238E27FC236}">
                    <a16:creationId xmlns:a16="http://schemas.microsoft.com/office/drawing/2014/main" id="{C42BB3BC-4AF3-46D7-BF71-46F268468C1F}"/>
                  </a:ext>
                </a:extLst>
              </p:cNvPr>
              <p:cNvSpPr/>
              <p:nvPr/>
            </p:nvSpPr>
            <p:spPr>
              <a:xfrm rot="13208520">
                <a:off x="8507964" y="4166891"/>
                <a:ext cx="237791" cy="2027453"/>
              </a:xfrm>
              <a:prstGeom prst="downArrow">
                <a:avLst/>
              </a:prstGeom>
              <a:solidFill>
                <a:srgbClr val="FFA7A7">
                  <a:alpha val="49804"/>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4" name="Arrow: Down 23">
                <a:extLst>
                  <a:ext uri="{FF2B5EF4-FFF2-40B4-BE49-F238E27FC236}">
                    <a16:creationId xmlns:a16="http://schemas.microsoft.com/office/drawing/2014/main" id="{E9C4F5F6-FDCA-479A-8E5B-9A6063E221E1}"/>
                  </a:ext>
                </a:extLst>
              </p:cNvPr>
              <p:cNvSpPr/>
              <p:nvPr/>
            </p:nvSpPr>
            <p:spPr>
              <a:xfrm rot="16200000">
                <a:off x="8414680" y="3438718"/>
                <a:ext cx="407628" cy="1444019"/>
              </a:xfrm>
              <a:prstGeom prst="down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Arrow: Down 36">
                <a:extLst>
                  <a:ext uri="{FF2B5EF4-FFF2-40B4-BE49-F238E27FC236}">
                    <a16:creationId xmlns:a16="http://schemas.microsoft.com/office/drawing/2014/main" id="{8BC75FDF-F169-4998-8CDC-9F19FD4A4B8E}"/>
                  </a:ext>
                </a:extLst>
              </p:cNvPr>
              <p:cNvSpPr/>
              <p:nvPr/>
            </p:nvSpPr>
            <p:spPr>
              <a:xfrm rot="14654884">
                <a:off x="8502567" y="4835386"/>
                <a:ext cx="237791" cy="1541513"/>
              </a:xfrm>
              <a:prstGeom prst="downArrow">
                <a:avLst/>
              </a:prstGeom>
              <a:solidFill>
                <a:srgbClr val="FFA7A7">
                  <a:alpha val="5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Arrow: Down 20">
                <a:extLst>
                  <a:ext uri="{FF2B5EF4-FFF2-40B4-BE49-F238E27FC236}">
                    <a16:creationId xmlns:a16="http://schemas.microsoft.com/office/drawing/2014/main" id="{555AAC57-1ABD-481E-88B4-01A83FCC8C53}"/>
                  </a:ext>
                </a:extLst>
              </p:cNvPr>
              <p:cNvSpPr/>
              <p:nvPr/>
            </p:nvSpPr>
            <p:spPr>
              <a:xfrm rot="16200000">
                <a:off x="8414680" y="5222114"/>
                <a:ext cx="407628" cy="1444019"/>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3" name="Arrow: Down 22">
                <a:extLst>
                  <a:ext uri="{FF2B5EF4-FFF2-40B4-BE49-F238E27FC236}">
                    <a16:creationId xmlns:a16="http://schemas.microsoft.com/office/drawing/2014/main" id="{C2B51B62-03ED-4555-A6F3-6E3E118C31E3}"/>
                  </a:ext>
                </a:extLst>
              </p:cNvPr>
              <p:cNvSpPr/>
              <p:nvPr/>
            </p:nvSpPr>
            <p:spPr>
              <a:xfrm rot="16200000">
                <a:off x="8414680" y="4333730"/>
                <a:ext cx="407628" cy="1444019"/>
              </a:xfrm>
              <a:prstGeom prst="downArrow">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8" name="TextBox 37">
              <a:extLst>
                <a:ext uri="{FF2B5EF4-FFF2-40B4-BE49-F238E27FC236}">
                  <a16:creationId xmlns:a16="http://schemas.microsoft.com/office/drawing/2014/main" id="{A83ABB3C-8691-4B83-B2E2-36551B4A2831}"/>
                </a:ext>
              </a:extLst>
            </p:cNvPr>
            <p:cNvSpPr txBox="1"/>
            <p:nvPr/>
          </p:nvSpPr>
          <p:spPr>
            <a:xfrm>
              <a:off x="2772375" y="5197429"/>
              <a:ext cx="384128" cy="461665"/>
            </a:xfrm>
            <a:prstGeom prst="rect">
              <a:avLst/>
            </a:prstGeom>
            <a:noFill/>
          </p:spPr>
          <p:txBody>
            <a:bodyPr wrap="square" rtlCol="0">
              <a:spAutoFit/>
            </a:bodyPr>
            <a:lstStyle/>
            <a:p>
              <a:r>
                <a:rPr lang="en-GB" sz="2400" dirty="0">
                  <a:solidFill>
                    <a:schemeClr val="accent5">
                      <a:lumMod val="75000"/>
                    </a:schemeClr>
                  </a:solidFill>
                </a:rPr>
                <a:t>2</a:t>
              </a:r>
            </a:p>
          </p:txBody>
        </p:sp>
        <p:sp>
          <p:nvSpPr>
            <p:cNvPr id="41" name="Arrow: Down 40">
              <a:extLst>
                <a:ext uri="{FF2B5EF4-FFF2-40B4-BE49-F238E27FC236}">
                  <a16:creationId xmlns:a16="http://schemas.microsoft.com/office/drawing/2014/main" id="{350DD901-69B1-46F8-BB2A-727D181B3AA4}"/>
                </a:ext>
              </a:extLst>
            </p:cNvPr>
            <p:cNvSpPr/>
            <p:nvPr/>
          </p:nvSpPr>
          <p:spPr>
            <a:xfrm rot="16200000">
              <a:off x="2372456" y="4236947"/>
              <a:ext cx="407628" cy="979398"/>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50" name="Straight Arrow Connector 49">
              <a:extLst>
                <a:ext uri="{FF2B5EF4-FFF2-40B4-BE49-F238E27FC236}">
                  <a16:creationId xmlns:a16="http://schemas.microsoft.com/office/drawing/2014/main" id="{FF330C1D-9089-4F17-8884-800579B86E80}"/>
                </a:ext>
              </a:extLst>
            </p:cNvPr>
            <p:cNvCxnSpPr/>
            <p:nvPr/>
          </p:nvCxnSpPr>
          <p:spPr>
            <a:xfrm flipV="1">
              <a:off x="3171825" y="4076971"/>
              <a:ext cx="1571625" cy="53775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F4D8BB7D-335A-442A-AC03-BE6254A088B8}"/>
                </a:ext>
              </a:extLst>
            </p:cNvPr>
            <p:cNvCxnSpPr>
              <a:cxnSpLocks/>
            </p:cNvCxnSpPr>
            <p:nvPr/>
          </p:nvCxnSpPr>
          <p:spPr>
            <a:xfrm>
              <a:off x="3171825" y="4713750"/>
              <a:ext cx="1571625" cy="21671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82DFAD84-47EA-4B13-AAE0-273BF1A6CE5B}"/>
                </a:ext>
              </a:extLst>
            </p:cNvPr>
            <p:cNvCxnSpPr/>
            <p:nvPr/>
          </p:nvCxnSpPr>
          <p:spPr>
            <a:xfrm>
              <a:off x="3171825" y="4796050"/>
              <a:ext cx="1569116" cy="100315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3" name="TextBox 42">
              <a:extLst>
                <a:ext uri="{FF2B5EF4-FFF2-40B4-BE49-F238E27FC236}">
                  <a16:creationId xmlns:a16="http://schemas.microsoft.com/office/drawing/2014/main" id="{B9753A5C-4F48-4E74-B157-1A125939CF74}"/>
                </a:ext>
              </a:extLst>
            </p:cNvPr>
            <p:cNvSpPr txBox="1"/>
            <p:nvPr/>
          </p:nvSpPr>
          <p:spPr>
            <a:xfrm>
              <a:off x="3276776" y="4508679"/>
              <a:ext cx="184136" cy="492443"/>
            </a:xfrm>
            <a:prstGeom prst="rect">
              <a:avLst/>
            </a:prstGeom>
            <a:solidFill>
              <a:schemeClr val="bg1"/>
            </a:solidFill>
          </p:spPr>
          <p:txBody>
            <a:bodyPr wrap="square" lIns="0" tIns="0" rIns="0" bIns="0" rtlCol="0">
              <a:spAutoFit/>
            </a:bodyPr>
            <a:lstStyle/>
            <a:p>
              <a:r>
                <a:rPr lang="en-US" sz="3200" b="1" dirty="0"/>
                <a:t>?</a:t>
              </a:r>
            </a:p>
          </p:txBody>
        </p:sp>
      </p:grpSp>
      <p:pic>
        <p:nvPicPr>
          <p:cNvPr id="39" name="Picture 38">
            <a:extLst>
              <a:ext uri="{FF2B5EF4-FFF2-40B4-BE49-F238E27FC236}">
                <a16:creationId xmlns:a16="http://schemas.microsoft.com/office/drawing/2014/main" id="{D005E2C5-D29B-4A3B-A549-73034425972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76679" y="1324656"/>
            <a:ext cx="3166840" cy="1368211"/>
          </a:xfrm>
          <a:prstGeom prst="rect">
            <a:avLst/>
          </a:prstGeom>
        </p:spPr>
      </p:pic>
      <p:pic>
        <p:nvPicPr>
          <p:cNvPr id="6" name="Picture 5">
            <a:extLst>
              <a:ext uri="{FF2B5EF4-FFF2-40B4-BE49-F238E27FC236}">
                <a16:creationId xmlns:a16="http://schemas.microsoft.com/office/drawing/2014/main" id="{AEB02C9B-1D7A-43FB-B860-D3AFD25ED406}"/>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8274958" y="5679065"/>
            <a:ext cx="862468" cy="678883"/>
          </a:xfrm>
          <a:prstGeom prst="rect">
            <a:avLst/>
          </a:prstGeom>
        </p:spPr>
      </p:pic>
      <p:sp>
        <p:nvSpPr>
          <p:cNvPr id="44" name="Footer Placeholder 5">
            <a:extLst>
              <a:ext uri="{FF2B5EF4-FFF2-40B4-BE49-F238E27FC236}">
                <a16:creationId xmlns:a16="http://schemas.microsoft.com/office/drawing/2014/main" id="{91A70D1B-9E38-4888-BC00-8240773342F4}"/>
              </a:ext>
            </a:extLst>
          </p:cNvPr>
          <p:cNvSpPr txBox="1">
            <a:spLocks/>
          </p:cNvSpPr>
          <p:nvPr/>
        </p:nvSpPr>
        <p:spPr>
          <a:xfrm>
            <a:off x="434110" y="6475412"/>
            <a:ext cx="10775950" cy="147638"/>
          </a:xfrm>
          <a:prstGeom prst="rect">
            <a:avLst/>
          </a:prstGeom>
        </p:spPr>
        <p:txBody>
          <a:bodyPr lIns="0" tIns="0" rIns="0" bIns="0" anchor="ctr"/>
          <a:lstStyle>
            <a:defPPr>
              <a:defRPr lang="en-US"/>
            </a:defPPr>
            <a:lvl1pPr marL="0" algn="l" defTabSz="914400" rtl="0" eaLnBrk="1" latinLnBrk="0" hangingPunct="1">
              <a:defRPr sz="10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MELODY Presentation 6.1: How to recognize possible CBRN release and initiate alarm protocol [COUNTRY BASED] </a:t>
            </a:r>
          </a:p>
        </p:txBody>
      </p:sp>
      <p:pic>
        <p:nvPicPr>
          <p:cNvPr id="5" name="Picture 4">
            <a:extLst>
              <a:ext uri="{FF2B5EF4-FFF2-40B4-BE49-F238E27FC236}">
                <a16:creationId xmlns:a16="http://schemas.microsoft.com/office/drawing/2014/main" id="{A096CE14-EE05-41DD-9CA9-F4B79DEF976F}"/>
              </a:ext>
            </a:extLst>
          </p:cNvPr>
          <p:cNvPicPr>
            <a:picLocks noChangeAspect="1"/>
          </p:cNvPicPr>
          <p:nvPr/>
        </p:nvPicPr>
        <p:blipFill>
          <a:blip r:embed="rId7"/>
          <a:stretch>
            <a:fillRect/>
          </a:stretch>
        </p:blipFill>
        <p:spPr>
          <a:xfrm>
            <a:off x="6791555" y="3050215"/>
            <a:ext cx="1040210" cy="2689430"/>
          </a:xfrm>
          <a:prstGeom prst="rect">
            <a:avLst/>
          </a:prstGeom>
        </p:spPr>
      </p:pic>
      <p:pic>
        <p:nvPicPr>
          <p:cNvPr id="12" name="Picture 11">
            <a:extLst>
              <a:ext uri="{FF2B5EF4-FFF2-40B4-BE49-F238E27FC236}">
                <a16:creationId xmlns:a16="http://schemas.microsoft.com/office/drawing/2014/main" id="{F11DA840-C172-46A2-8E94-372365CCF02C}"/>
              </a:ext>
            </a:extLst>
          </p:cNvPr>
          <p:cNvPicPr>
            <a:picLocks noChangeAspect="1"/>
          </p:cNvPicPr>
          <p:nvPr/>
        </p:nvPicPr>
        <p:blipFill>
          <a:blip r:embed="rId8"/>
          <a:stretch>
            <a:fillRect/>
          </a:stretch>
        </p:blipFill>
        <p:spPr>
          <a:xfrm>
            <a:off x="9885926" y="3024962"/>
            <a:ext cx="707054" cy="2652823"/>
          </a:xfrm>
          <a:prstGeom prst="rect">
            <a:avLst/>
          </a:prstGeom>
        </p:spPr>
      </p:pic>
    </p:spTree>
    <p:extLst>
      <p:ext uri="{BB962C8B-B14F-4D97-AF65-F5344CB8AC3E}">
        <p14:creationId xmlns:p14="http://schemas.microsoft.com/office/powerpoint/2010/main" val="36773998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0838F78-EB8A-4624-B27D-FD03136D6E5D}"/>
              </a:ext>
            </a:extLst>
          </p:cNvPr>
          <p:cNvPicPr>
            <a:picLocks noChangeAspect="1"/>
          </p:cNvPicPr>
          <p:nvPr/>
        </p:nvPicPr>
        <p:blipFill>
          <a:blip r:embed="rId3"/>
          <a:stretch>
            <a:fillRect/>
          </a:stretch>
        </p:blipFill>
        <p:spPr>
          <a:xfrm>
            <a:off x="6826102" y="3501663"/>
            <a:ext cx="4599135" cy="3052244"/>
          </a:xfrm>
          <a:prstGeom prst="rect">
            <a:avLst/>
          </a:prstGeom>
        </p:spPr>
      </p:pic>
      <p:sp>
        <p:nvSpPr>
          <p:cNvPr id="2" name="Title 1"/>
          <p:cNvSpPr>
            <a:spLocks noGrp="1"/>
          </p:cNvSpPr>
          <p:nvPr>
            <p:ph type="title"/>
          </p:nvPr>
        </p:nvSpPr>
        <p:spPr/>
        <p:txBody>
          <a:bodyPr/>
          <a:lstStyle/>
          <a:p>
            <a:r>
              <a:rPr lang="da-DK" dirty="0"/>
              <a:t>Protocol</a:t>
            </a:r>
            <a:endParaRPr lang="en-US" dirty="0"/>
          </a:p>
        </p:txBody>
      </p:sp>
      <p:sp>
        <p:nvSpPr>
          <p:cNvPr id="3" name="Text Placeholder 2"/>
          <p:cNvSpPr>
            <a:spLocks noGrp="1"/>
          </p:cNvSpPr>
          <p:nvPr>
            <p:ph type="body" sz="quarter" idx="15"/>
          </p:nvPr>
        </p:nvSpPr>
        <p:spPr/>
        <p:txBody>
          <a:bodyPr/>
          <a:lstStyle/>
          <a:p>
            <a:r>
              <a:rPr lang="en-US" dirty="0"/>
              <a:t>Follow your </a:t>
            </a:r>
            <a:r>
              <a:rPr lang="en-GB" dirty="0"/>
              <a:t>normal questions and be aware of CBRN-indicators</a:t>
            </a:r>
          </a:p>
          <a:p>
            <a:r>
              <a:rPr lang="en-US" dirty="0"/>
              <a:t>At some point, alarm bells announce: "exceptional incident"</a:t>
            </a:r>
          </a:p>
          <a:p>
            <a:r>
              <a:rPr lang="en-US" dirty="0"/>
              <a:t>Querying more thoroughly, as your normal set of questions </a:t>
            </a:r>
            <a:r>
              <a:rPr lang="en-GB" dirty="0"/>
              <a:t>can </a:t>
            </a:r>
            <a:r>
              <a:rPr lang="en-GB" u="sng" dirty="0"/>
              <a:t>confirm</a:t>
            </a:r>
            <a:r>
              <a:rPr lang="en-GB" dirty="0"/>
              <a:t> or </a:t>
            </a:r>
            <a:r>
              <a:rPr lang="en-GB" u="sng" dirty="0"/>
              <a:t>discard</a:t>
            </a:r>
            <a:r>
              <a:rPr lang="en-GB" dirty="0"/>
              <a:t> pieces of the puzzle that give insight about </a:t>
            </a:r>
            <a:endParaRPr lang="nl-NL" dirty="0"/>
          </a:p>
          <a:p>
            <a:pPr lvl="1"/>
            <a:r>
              <a:rPr lang="en-GB" dirty="0"/>
              <a:t>the</a:t>
            </a:r>
            <a:r>
              <a:rPr lang="en-GB" i="1" dirty="0"/>
              <a:t> likelihood</a:t>
            </a:r>
            <a:r>
              <a:rPr lang="en-GB" dirty="0"/>
              <a:t> that a CBRN-incident is happening</a:t>
            </a:r>
            <a:endParaRPr lang="nl-NL" dirty="0"/>
          </a:p>
          <a:p>
            <a:pPr lvl="1"/>
            <a:r>
              <a:rPr lang="en-GB" dirty="0"/>
              <a:t>the </a:t>
            </a:r>
            <a:r>
              <a:rPr lang="en-GB" i="1" dirty="0"/>
              <a:t>impact</a:t>
            </a:r>
            <a:r>
              <a:rPr lang="en-GB" dirty="0"/>
              <a:t> of a CBRN-release if it is happening</a:t>
            </a:r>
          </a:p>
          <a:p>
            <a:r>
              <a:rPr lang="en-GB" dirty="0"/>
              <a:t>Pay attention to the caller</a:t>
            </a:r>
          </a:p>
          <a:p>
            <a:pPr lvl="1"/>
            <a:endParaRPr lang="en-US" dirty="0"/>
          </a:p>
        </p:txBody>
      </p:sp>
      <p:sp>
        <p:nvSpPr>
          <p:cNvPr id="4" name="Slide Number Placeholder 3"/>
          <p:cNvSpPr>
            <a:spLocks noGrp="1"/>
          </p:cNvSpPr>
          <p:nvPr>
            <p:ph type="sldNum" sz="quarter" idx="4"/>
          </p:nvPr>
        </p:nvSpPr>
        <p:spPr/>
        <p:txBody>
          <a:bodyPr/>
          <a:lstStyle/>
          <a:p>
            <a:fld id="{A814E660-BF25-4843-B2A0-93C6E2B6253B}" type="slidenum">
              <a:rPr lang="en-BE" smtClean="0"/>
              <a:pPr/>
              <a:t>7</a:t>
            </a:fld>
            <a:endParaRPr lang="en-BE" dirty="0"/>
          </a:p>
        </p:txBody>
      </p:sp>
      <p:sp>
        <p:nvSpPr>
          <p:cNvPr id="8" name="Footer Placeholder 5">
            <a:extLst>
              <a:ext uri="{FF2B5EF4-FFF2-40B4-BE49-F238E27FC236}">
                <a16:creationId xmlns:a16="http://schemas.microsoft.com/office/drawing/2014/main" id="{DB510FA3-FF2E-4824-AAF0-6FCD82FEF5EC}"/>
              </a:ext>
            </a:extLst>
          </p:cNvPr>
          <p:cNvSpPr txBox="1">
            <a:spLocks/>
          </p:cNvSpPr>
          <p:nvPr/>
        </p:nvSpPr>
        <p:spPr>
          <a:xfrm>
            <a:off x="434110" y="6475412"/>
            <a:ext cx="10775950" cy="147638"/>
          </a:xfrm>
          <a:prstGeom prst="rect">
            <a:avLst/>
          </a:prstGeom>
        </p:spPr>
        <p:txBody>
          <a:bodyPr lIns="0" tIns="0" rIns="0" bIns="0" anchor="ctr"/>
          <a:lstStyle>
            <a:defPPr>
              <a:defRPr lang="en-US"/>
            </a:defPPr>
            <a:lvl1pPr marL="0" algn="l" defTabSz="914400" rtl="0" eaLnBrk="1" latinLnBrk="0" hangingPunct="1">
              <a:defRPr sz="10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MELODY Presentation 6.1: How to recognize possible CBRN release and initiate alarm protocol [COUNTRY BASED] </a:t>
            </a:r>
          </a:p>
        </p:txBody>
      </p:sp>
    </p:spTree>
    <p:extLst>
      <p:ext uri="{BB962C8B-B14F-4D97-AF65-F5344CB8AC3E}">
        <p14:creationId xmlns:p14="http://schemas.microsoft.com/office/powerpoint/2010/main" val="29606844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0888361C-A8B9-497C-A386-4F1203663202}"/>
              </a:ext>
            </a:extLst>
          </p:cNvPr>
          <p:cNvPicPr>
            <a:picLocks noChangeAspect="1"/>
          </p:cNvPicPr>
          <p:nvPr/>
        </p:nvPicPr>
        <p:blipFill>
          <a:blip r:embed="rId3"/>
          <a:stretch>
            <a:fillRect/>
          </a:stretch>
        </p:blipFill>
        <p:spPr>
          <a:xfrm>
            <a:off x="8549992" y="1091326"/>
            <a:ext cx="2496018" cy="2332505"/>
          </a:xfrm>
          <a:prstGeom prst="rect">
            <a:avLst/>
          </a:prstGeom>
        </p:spPr>
      </p:pic>
      <p:pic>
        <p:nvPicPr>
          <p:cNvPr id="17" name="Picture 16">
            <a:extLst>
              <a:ext uri="{FF2B5EF4-FFF2-40B4-BE49-F238E27FC236}">
                <a16:creationId xmlns:a16="http://schemas.microsoft.com/office/drawing/2014/main" id="{4D311392-180B-4D3F-892A-421C217F232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55937" y="3998433"/>
            <a:ext cx="5111561" cy="2208416"/>
          </a:xfrm>
          <a:prstGeom prst="rect">
            <a:avLst/>
          </a:prstGeom>
        </p:spPr>
      </p:pic>
      <p:sp>
        <p:nvSpPr>
          <p:cNvPr id="2" name="Title 1"/>
          <p:cNvSpPr>
            <a:spLocks noGrp="1"/>
          </p:cNvSpPr>
          <p:nvPr>
            <p:ph type="title"/>
          </p:nvPr>
        </p:nvSpPr>
        <p:spPr/>
        <p:txBody>
          <a:bodyPr/>
          <a:lstStyle/>
          <a:p>
            <a:r>
              <a:rPr lang="da-DK" dirty="0"/>
              <a:t>Basic questions</a:t>
            </a:r>
            <a:endParaRPr lang="en-US" dirty="0"/>
          </a:p>
        </p:txBody>
      </p:sp>
      <p:sp>
        <p:nvSpPr>
          <p:cNvPr id="3" name="Text Placeholder 2"/>
          <p:cNvSpPr>
            <a:spLocks noGrp="1"/>
          </p:cNvSpPr>
          <p:nvPr>
            <p:ph type="body" sz="quarter" idx="15"/>
          </p:nvPr>
        </p:nvSpPr>
        <p:spPr>
          <a:xfrm>
            <a:off x="766763" y="1786072"/>
            <a:ext cx="3507526" cy="553091"/>
          </a:xfrm>
          <a:solidFill>
            <a:schemeClr val="bg1"/>
          </a:solidFill>
          <a:ln>
            <a:solidFill>
              <a:schemeClr val="accent1"/>
            </a:solidFill>
          </a:ln>
        </p:spPr>
        <p:txBody>
          <a:bodyPr>
            <a:noAutofit/>
          </a:bodyPr>
          <a:lstStyle/>
          <a:p>
            <a:pPr marL="88900" indent="0">
              <a:buNone/>
            </a:pPr>
            <a:r>
              <a:rPr lang="en-US" dirty="0"/>
              <a:t>What is the emergency? </a:t>
            </a:r>
            <a:endParaRPr lang="en-GB" dirty="0"/>
          </a:p>
          <a:p>
            <a:pPr lvl="1"/>
            <a:endParaRPr lang="en-US" dirty="0"/>
          </a:p>
        </p:txBody>
      </p:sp>
      <p:sp>
        <p:nvSpPr>
          <p:cNvPr id="4" name="Slide Number Placeholder 3"/>
          <p:cNvSpPr>
            <a:spLocks noGrp="1"/>
          </p:cNvSpPr>
          <p:nvPr>
            <p:ph type="sldNum" sz="quarter" idx="4"/>
          </p:nvPr>
        </p:nvSpPr>
        <p:spPr/>
        <p:txBody>
          <a:bodyPr/>
          <a:lstStyle/>
          <a:p>
            <a:fld id="{A814E660-BF25-4843-B2A0-93C6E2B6253B}" type="slidenum">
              <a:rPr lang="en-BE" smtClean="0"/>
              <a:pPr/>
              <a:t>8</a:t>
            </a:fld>
            <a:endParaRPr lang="en-BE" dirty="0"/>
          </a:p>
        </p:txBody>
      </p:sp>
      <p:sp>
        <p:nvSpPr>
          <p:cNvPr id="6" name="Text Placeholder 2">
            <a:extLst>
              <a:ext uri="{FF2B5EF4-FFF2-40B4-BE49-F238E27FC236}">
                <a16:creationId xmlns:a16="http://schemas.microsoft.com/office/drawing/2014/main" id="{8970BF1D-8627-4DF4-AB55-24F5C26F4688}"/>
              </a:ext>
            </a:extLst>
          </p:cNvPr>
          <p:cNvSpPr txBox="1">
            <a:spLocks/>
          </p:cNvSpPr>
          <p:nvPr/>
        </p:nvSpPr>
        <p:spPr>
          <a:xfrm>
            <a:off x="6283842" y="2004823"/>
            <a:ext cx="2948155" cy="468129"/>
          </a:xfrm>
          <a:prstGeom prst="rect">
            <a:avLst/>
          </a:prstGeom>
          <a:solidFill>
            <a:schemeClr val="bg1"/>
          </a:solidFill>
          <a:ln>
            <a:solidFill>
              <a:schemeClr val="accent1"/>
            </a:solidFill>
          </a:ln>
        </p:spPr>
        <p:txBody>
          <a:bodyPr vert="horz" wrap="square" lIns="91440" tIns="45720" rIns="91440" bIns="45720" rtlCol="0">
            <a:spAutoFit/>
          </a:bodyPr>
          <a:lstStyle>
            <a:lvl1pPr marL="355600" indent="-266700" algn="l" defTabSz="914400" rtl="0" eaLnBrk="1" latinLnBrk="0" hangingPunct="1">
              <a:lnSpc>
                <a:spcPct val="100000"/>
              </a:lnSpc>
              <a:spcBef>
                <a:spcPts val="10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622300" indent="-266700" algn="l" defTabSz="914400" rtl="0" eaLnBrk="1" latinLnBrk="0" hangingPunct="1">
              <a:lnSpc>
                <a:spcPct val="100000"/>
              </a:lnSpc>
              <a:spcBef>
                <a:spcPts val="500"/>
              </a:spcBef>
              <a:buClr>
                <a:schemeClr val="accent2"/>
              </a:buClr>
              <a:buFont typeface="Arial" panose="020B0604020202020204" pitchFamily="34" charset="0"/>
              <a:buChar char="•"/>
              <a:defRPr sz="2400" kern="1200">
                <a:solidFill>
                  <a:schemeClr val="tx1"/>
                </a:solidFill>
                <a:latin typeface="+mn-lt"/>
                <a:ea typeface="+mn-ea"/>
                <a:cs typeface="+mn-cs"/>
              </a:defRPr>
            </a:lvl2pPr>
            <a:lvl3pPr marL="990600" indent="-266700" algn="l" defTabSz="914400" rtl="0" eaLnBrk="1" latinLnBrk="0" hangingPunct="1">
              <a:lnSpc>
                <a:spcPct val="100000"/>
              </a:lnSpc>
              <a:spcBef>
                <a:spcPts val="500"/>
              </a:spcBef>
              <a:buClr>
                <a:schemeClr val="accent4"/>
              </a:buClr>
              <a:buFont typeface="Arial" panose="020B0604020202020204" pitchFamily="34" charset="0"/>
              <a:buChar char="•"/>
              <a:defRPr sz="2000" kern="1200">
                <a:solidFill>
                  <a:schemeClr val="tx1"/>
                </a:solidFill>
                <a:latin typeface="+mn-lt"/>
                <a:ea typeface="+mn-ea"/>
                <a:cs typeface="+mn-cs"/>
              </a:defRPr>
            </a:lvl3pPr>
            <a:lvl4pPr marL="1257300" indent="-266700" algn="l" defTabSz="914400" rtl="0" eaLnBrk="1" latinLnBrk="0" hangingPunct="1">
              <a:lnSpc>
                <a:spcPct val="100000"/>
              </a:lnSpc>
              <a:spcBef>
                <a:spcPts val="500"/>
              </a:spcBef>
              <a:buClr>
                <a:schemeClr val="accent3"/>
              </a:buClr>
              <a:buFont typeface="Arial" panose="020B0604020202020204" pitchFamily="34" charset="0"/>
              <a:buChar char="•"/>
              <a:defRPr sz="1800" kern="1200">
                <a:solidFill>
                  <a:schemeClr val="tx1"/>
                </a:solidFill>
                <a:latin typeface="+mn-lt"/>
                <a:ea typeface="+mn-ea"/>
                <a:cs typeface="+mn-cs"/>
              </a:defRPr>
            </a:lvl4pPr>
            <a:lvl5pPr marL="1612900" indent="-266700" algn="l" defTabSz="914400" rtl="0" eaLnBrk="1" latinLnBrk="0" hangingPunct="1">
              <a:lnSpc>
                <a:spcPct val="100000"/>
              </a:lnSpc>
              <a:spcBef>
                <a:spcPts val="500"/>
              </a:spcBef>
              <a:buClr>
                <a:schemeClr val="bg1">
                  <a:lumMod val="50000"/>
                </a:schemeClr>
              </a:buClr>
              <a:buFont typeface="Arial" panose="020B0604020202020204" pitchFamily="34" charset="0"/>
              <a:buChar char="•"/>
              <a:defRPr lang="en-US" sz="1800" kern="1200" smtClean="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88900" indent="0">
              <a:buNone/>
            </a:pPr>
            <a:r>
              <a:rPr lang="en-US" dirty="0"/>
              <a:t>What is your name?</a:t>
            </a:r>
          </a:p>
        </p:txBody>
      </p:sp>
      <p:sp>
        <p:nvSpPr>
          <p:cNvPr id="7" name="Text Placeholder 2">
            <a:extLst>
              <a:ext uri="{FF2B5EF4-FFF2-40B4-BE49-F238E27FC236}">
                <a16:creationId xmlns:a16="http://schemas.microsoft.com/office/drawing/2014/main" id="{E322204D-1B4B-4BA8-81F6-AD8858E4B96A}"/>
              </a:ext>
            </a:extLst>
          </p:cNvPr>
          <p:cNvSpPr txBox="1">
            <a:spLocks/>
          </p:cNvSpPr>
          <p:nvPr/>
        </p:nvSpPr>
        <p:spPr>
          <a:xfrm>
            <a:off x="6943669" y="2955702"/>
            <a:ext cx="2734893" cy="468129"/>
          </a:xfrm>
          <a:prstGeom prst="rect">
            <a:avLst/>
          </a:prstGeom>
          <a:solidFill>
            <a:schemeClr val="bg1"/>
          </a:solidFill>
          <a:ln>
            <a:solidFill>
              <a:schemeClr val="accent1"/>
            </a:solidFill>
          </a:ln>
        </p:spPr>
        <p:txBody>
          <a:bodyPr vert="horz" wrap="square" lIns="91440" tIns="45720" rIns="91440" bIns="45720" rtlCol="0">
            <a:spAutoFit/>
          </a:bodyPr>
          <a:lstStyle>
            <a:lvl1pPr marL="355600" indent="-266700" algn="l" defTabSz="914400" rtl="0" eaLnBrk="1" latinLnBrk="0" hangingPunct="1">
              <a:lnSpc>
                <a:spcPct val="100000"/>
              </a:lnSpc>
              <a:spcBef>
                <a:spcPts val="10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622300" indent="-266700" algn="l" defTabSz="914400" rtl="0" eaLnBrk="1" latinLnBrk="0" hangingPunct="1">
              <a:lnSpc>
                <a:spcPct val="100000"/>
              </a:lnSpc>
              <a:spcBef>
                <a:spcPts val="500"/>
              </a:spcBef>
              <a:buClr>
                <a:schemeClr val="accent2"/>
              </a:buClr>
              <a:buFont typeface="Arial" panose="020B0604020202020204" pitchFamily="34" charset="0"/>
              <a:buChar char="•"/>
              <a:defRPr sz="2400" kern="1200">
                <a:solidFill>
                  <a:schemeClr val="tx1"/>
                </a:solidFill>
                <a:latin typeface="+mn-lt"/>
                <a:ea typeface="+mn-ea"/>
                <a:cs typeface="+mn-cs"/>
              </a:defRPr>
            </a:lvl2pPr>
            <a:lvl3pPr marL="990600" indent="-266700" algn="l" defTabSz="914400" rtl="0" eaLnBrk="1" latinLnBrk="0" hangingPunct="1">
              <a:lnSpc>
                <a:spcPct val="100000"/>
              </a:lnSpc>
              <a:spcBef>
                <a:spcPts val="500"/>
              </a:spcBef>
              <a:buClr>
                <a:schemeClr val="accent4"/>
              </a:buClr>
              <a:buFont typeface="Arial" panose="020B0604020202020204" pitchFamily="34" charset="0"/>
              <a:buChar char="•"/>
              <a:defRPr sz="2000" kern="1200">
                <a:solidFill>
                  <a:schemeClr val="tx1"/>
                </a:solidFill>
                <a:latin typeface="+mn-lt"/>
                <a:ea typeface="+mn-ea"/>
                <a:cs typeface="+mn-cs"/>
              </a:defRPr>
            </a:lvl3pPr>
            <a:lvl4pPr marL="1257300" indent="-266700" algn="l" defTabSz="914400" rtl="0" eaLnBrk="1" latinLnBrk="0" hangingPunct="1">
              <a:lnSpc>
                <a:spcPct val="100000"/>
              </a:lnSpc>
              <a:spcBef>
                <a:spcPts val="500"/>
              </a:spcBef>
              <a:buClr>
                <a:schemeClr val="accent3"/>
              </a:buClr>
              <a:buFont typeface="Arial" panose="020B0604020202020204" pitchFamily="34" charset="0"/>
              <a:buChar char="•"/>
              <a:defRPr sz="1800" kern="1200">
                <a:solidFill>
                  <a:schemeClr val="tx1"/>
                </a:solidFill>
                <a:latin typeface="+mn-lt"/>
                <a:ea typeface="+mn-ea"/>
                <a:cs typeface="+mn-cs"/>
              </a:defRPr>
            </a:lvl4pPr>
            <a:lvl5pPr marL="1612900" indent="-266700" algn="l" defTabSz="914400" rtl="0" eaLnBrk="1" latinLnBrk="0" hangingPunct="1">
              <a:lnSpc>
                <a:spcPct val="100000"/>
              </a:lnSpc>
              <a:spcBef>
                <a:spcPts val="500"/>
              </a:spcBef>
              <a:buClr>
                <a:schemeClr val="bg1">
                  <a:lumMod val="50000"/>
                </a:schemeClr>
              </a:buClr>
              <a:buFont typeface="Arial" panose="020B0604020202020204" pitchFamily="34" charset="0"/>
              <a:buChar char="•"/>
              <a:defRPr lang="en-US" sz="1800" kern="1200" smtClean="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88900" indent="0">
              <a:buNone/>
            </a:pPr>
            <a:r>
              <a:rPr lang="en-US" dirty="0"/>
              <a:t>What is your age?</a:t>
            </a:r>
          </a:p>
        </p:txBody>
      </p:sp>
      <p:sp>
        <p:nvSpPr>
          <p:cNvPr id="8" name="Text Placeholder 2">
            <a:extLst>
              <a:ext uri="{FF2B5EF4-FFF2-40B4-BE49-F238E27FC236}">
                <a16:creationId xmlns:a16="http://schemas.microsoft.com/office/drawing/2014/main" id="{2AFBFE02-B307-49A7-948F-23D3D311931D}"/>
              </a:ext>
            </a:extLst>
          </p:cNvPr>
          <p:cNvSpPr txBox="1">
            <a:spLocks/>
          </p:cNvSpPr>
          <p:nvPr/>
        </p:nvSpPr>
        <p:spPr>
          <a:xfrm>
            <a:off x="4565521" y="3707214"/>
            <a:ext cx="2734893" cy="468129"/>
          </a:xfrm>
          <a:prstGeom prst="rect">
            <a:avLst/>
          </a:prstGeom>
          <a:solidFill>
            <a:schemeClr val="bg1"/>
          </a:solidFill>
          <a:ln>
            <a:solidFill>
              <a:schemeClr val="accent1"/>
            </a:solidFill>
          </a:ln>
        </p:spPr>
        <p:txBody>
          <a:bodyPr vert="horz" wrap="square" lIns="91440" tIns="45720" rIns="91440" bIns="45720" rtlCol="0">
            <a:spAutoFit/>
          </a:bodyPr>
          <a:lstStyle>
            <a:lvl1pPr marL="355600" indent="-266700" algn="l" defTabSz="914400" rtl="0" eaLnBrk="1" latinLnBrk="0" hangingPunct="1">
              <a:lnSpc>
                <a:spcPct val="100000"/>
              </a:lnSpc>
              <a:spcBef>
                <a:spcPts val="10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622300" indent="-266700" algn="l" defTabSz="914400" rtl="0" eaLnBrk="1" latinLnBrk="0" hangingPunct="1">
              <a:lnSpc>
                <a:spcPct val="100000"/>
              </a:lnSpc>
              <a:spcBef>
                <a:spcPts val="500"/>
              </a:spcBef>
              <a:buClr>
                <a:schemeClr val="accent2"/>
              </a:buClr>
              <a:buFont typeface="Arial" panose="020B0604020202020204" pitchFamily="34" charset="0"/>
              <a:buChar char="•"/>
              <a:defRPr sz="2400" kern="1200">
                <a:solidFill>
                  <a:schemeClr val="tx1"/>
                </a:solidFill>
                <a:latin typeface="+mn-lt"/>
                <a:ea typeface="+mn-ea"/>
                <a:cs typeface="+mn-cs"/>
              </a:defRPr>
            </a:lvl2pPr>
            <a:lvl3pPr marL="990600" indent="-266700" algn="l" defTabSz="914400" rtl="0" eaLnBrk="1" latinLnBrk="0" hangingPunct="1">
              <a:lnSpc>
                <a:spcPct val="100000"/>
              </a:lnSpc>
              <a:spcBef>
                <a:spcPts val="500"/>
              </a:spcBef>
              <a:buClr>
                <a:schemeClr val="accent4"/>
              </a:buClr>
              <a:buFont typeface="Arial" panose="020B0604020202020204" pitchFamily="34" charset="0"/>
              <a:buChar char="•"/>
              <a:defRPr sz="2000" kern="1200">
                <a:solidFill>
                  <a:schemeClr val="tx1"/>
                </a:solidFill>
                <a:latin typeface="+mn-lt"/>
                <a:ea typeface="+mn-ea"/>
                <a:cs typeface="+mn-cs"/>
              </a:defRPr>
            </a:lvl3pPr>
            <a:lvl4pPr marL="1257300" indent="-266700" algn="l" defTabSz="914400" rtl="0" eaLnBrk="1" latinLnBrk="0" hangingPunct="1">
              <a:lnSpc>
                <a:spcPct val="100000"/>
              </a:lnSpc>
              <a:spcBef>
                <a:spcPts val="500"/>
              </a:spcBef>
              <a:buClr>
                <a:schemeClr val="accent3"/>
              </a:buClr>
              <a:buFont typeface="Arial" panose="020B0604020202020204" pitchFamily="34" charset="0"/>
              <a:buChar char="•"/>
              <a:defRPr sz="1800" kern="1200">
                <a:solidFill>
                  <a:schemeClr val="tx1"/>
                </a:solidFill>
                <a:latin typeface="+mn-lt"/>
                <a:ea typeface="+mn-ea"/>
                <a:cs typeface="+mn-cs"/>
              </a:defRPr>
            </a:lvl4pPr>
            <a:lvl5pPr marL="1612900" indent="-266700" algn="l" defTabSz="914400" rtl="0" eaLnBrk="1" latinLnBrk="0" hangingPunct="1">
              <a:lnSpc>
                <a:spcPct val="100000"/>
              </a:lnSpc>
              <a:spcBef>
                <a:spcPts val="500"/>
              </a:spcBef>
              <a:buClr>
                <a:schemeClr val="bg1">
                  <a:lumMod val="50000"/>
                </a:schemeClr>
              </a:buClr>
              <a:buFont typeface="Arial" panose="020B0604020202020204" pitchFamily="34" charset="0"/>
              <a:buChar char="•"/>
              <a:defRPr lang="en-US" sz="1800" kern="1200" smtClean="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88900" indent="0">
              <a:buNone/>
            </a:pPr>
            <a:r>
              <a:rPr lang="en-US" dirty="0"/>
              <a:t>What do you see?</a:t>
            </a:r>
          </a:p>
        </p:txBody>
      </p:sp>
      <p:sp>
        <p:nvSpPr>
          <p:cNvPr id="10" name="Text Placeholder 2">
            <a:extLst>
              <a:ext uri="{FF2B5EF4-FFF2-40B4-BE49-F238E27FC236}">
                <a16:creationId xmlns:a16="http://schemas.microsoft.com/office/drawing/2014/main" id="{31ED0A13-FBB2-40CF-B626-ACA1DBFEAA8D}"/>
              </a:ext>
            </a:extLst>
          </p:cNvPr>
          <p:cNvSpPr txBox="1">
            <a:spLocks/>
          </p:cNvSpPr>
          <p:nvPr/>
        </p:nvSpPr>
        <p:spPr>
          <a:xfrm>
            <a:off x="2534629" y="5477875"/>
            <a:ext cx="4765785" cy="461665"/>
          </a:xfrm>
          <a:prstGeom prst="rect">
            <a:avLst/>
          </a:prstGeom>
          <a:solidFill>
            <a:schemeClr val="bg1"/>
          </a:solidFill>
          <a:ln>
            <a:solidFill>
              <a:schemeClr val="accent1"/>
            </a:solidFill>
          </a:ln>
        </p:spPr>
        <p:txBody>
          <a:bodyPr vert="horz" wrap="square" lIns="91440" tIns="45720" rIns="91440" bIns="45720" rtlCol="0">
            <a:spAutoFit/>
          </a:bodyPr>
          <a:lstStyle>
            <a:lvl1pPr marL="355600" indent="-266700" algn="l" defTabSz="914400" rtl="0" eaLnBrk="1" latinLnBrk="0" hangingPunct="1">
              <a:lnSpc>
                <a:spcPct val="100000"/>
              </a:lnSpc>
              <a:spcBef>
                <a:spcPts val="10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622300" indent="-266700" algn="l" defTabSz="914400" rtl="0" eaLnBrk="1" latinLnBrk="0" hangingPunct="1">
              <a:lnSpc>
                <a:spcPct val="100000"/>
              </a:lnSpc>
              <a:spcBef>
                <a:spcPts val="500"/>
              </a:spcBef>
              <a:buClr>
                <a:schemeClr val="accent2"/>
              </a:buClr>
              <a:buFont typeface="Arial" panose="020B0604020202020204" pitchFamily="34" charset="0"/>
              <a:buChar char="•"/>
              <a:defRPr sz="2400" kern="1200">
                <a:solidFill>
                  <a:schemeClr val="tx1"/>
                </a:solidFill>
                <a:latin typeface="+mn-lt"/>
                <a:ea typeface="+mn-ea"/>
                <a:cs typeface="+mn-cs"/>
              </a:defRPr>
            </a:lvl2pPr>
            <a:lvl3pPr marL="990600" indent="-266700" algn="l" defTabSz="914400" rtl="0" eaLnBrk="1" latinLnBrk="0" hangingPunct="1">
              <a:lnSpc>
                <a:spcPct val="100000"/>
              </a:lnSpc>
              <a:spcBef>
                <a:spcPts val="500"/>
              </a:spcBef>
              <a:buClr>
                <a:schemeClr val="accent4"/>
              </a:buClr>
              <a:buFont typeface="Arial" panose="020B0604020202020204" pitchFamily="34" charset="0"/>
              <a:buChar char="•"/>
              <a:defRPr sz="2000" kern="1200">
                <a:solidFill>
                  <a:schemeClr val="tx1"/>
                </a:solidFill>
                <a:latin typeface="+mn-lt"/>
                <a:ea typeface="+mn-ea"/>
                <a:cs typeface="+mn-cs"/>
              </a:defRPr>
            </a:lvl3pPr>
            <a:lvl4pPr marL="1257300" indent="-266700" algn="l" defTabSz="914400" rtl="0" eaLnBrk="1" latinLnBrk="0" hangingPunct="1">
              <a:lnSpc>
                <a:spcPct val="100000"/>
              </a:lnSpc>
              <a:spcBef>
                <a:spcPts val="500"/>
              </a:spcBef>
              <a:buClr>
                <a:schemeClr val="accent3"/>
              </a:buClr>
              <a:buFont typeface="Arial" panose="020B0604020202020204" pitchFamily="34" charset="0"/>
              <a:buChar char="•"/>
              <a:defRPr sz="1800" kern="1200">
                <a:solidFill>
                  <a:schemeClr val="tx1"/>
                </a:solidFill>
                <a:latin typeface="+mn-lt"/>
                <a:ea typeface="+mn-ea"/>
                <a:cs typeface="+mn-cs"/>
              </a:defRPr>
            </a:lvl4pPr>
            <a:lvl5pPr marL="1612900" indent="-266700" algn="l" defTabSz="914400" rtl="0" eaLnBrk="1" latinLnBrk="0" hangingPunct="1">
              <a:lnSpc>
                <a:spcPct val="100000"/>
              </a:lnSpc>
              <a:spcBef>
                <a:spcPts val="500"/>
              </a:spcBef>
              <a:buClr>
                <a:schemeClr val="bg1">
                  <a:lumMod val="50000"/>
                </a:schemeClr>
              </a:buClr>
              <a:buFont typeface="Arial" panose="020B0604020202020204" pitchFamily="34" charset="0"/>
              <a:buChar char="•"/>
              <a:defRPr lang="en-US" sz="1800" kern="1200" smtClean="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88900" indent="0">
              <a:buNone/>
            </a:pPr>
            <a:r>
              <a:rPr lang="en-US" dirty="0"/>
              <a:t>Where are you calling from now?</a:t>
            </a:r>
          </a:p>
        </p:txBody>
      </p:sp>
      <p:sp>
        <p:nvSpPr>
          <p:cNvPr id="11" name="Text Placeholder 2">
            <a:extLst>
              <a:ext uri="{FF2B5EF4-FFF2-40B4-BE49-F238E27FC236}">
                <a16:creationId xmlns:a16="http://schemas.microsoft.com/office/drawing/2014/main" id="{806B922A-7BEC-4A41-A020-8F4E9EC9FA74}"/>
              </a:ext>
            </a:extLst>
          </p:cNvPr>
          <p:cNvSpPr txBox="1">
            <a:spLocks/>
          </p:cNvSpPr>
          <p:nvPr/>
        </p:nvSpPr>
        <p:spPr>
          <a:xfrm>
            <a:off x="1145990" y="2856610"/>
            <a:ext cx="3968269" cy="461665"/>
          </a:xfrm>
          <a:prstGeom prst="rect">
            <a:avLst/>
          </a:prstGeom>
          <a:solidFill>
            <a:schemeClr val="bg1"/>
          </a:solidFill>
          <a:ln>
            <a:solidFill>
              <a:schemeClr val="accent1"/>
            </a:solidFill>
          </a:ln>
        </p:spPr>
        <p:txBody>
          <a:bodyPr vert="horz" wrap="square" lIns="91440" tIns="45720" rIns="91440" bIns="45720" rtlCol="0">
            <a:spAutoFit/>
          </a:bodyPr>
          <a:lstStyle>
            <a:lvl1pPr marL="355600" indent="-266700" algn="l" defTabSz="914400" rtl="0" eaLnBrk="1" latinLnBrk="0" hangingPunct="1">
              <a:lnSpc>
                <a:spcPct val="100000"/>
              </a:lnSpc>
              <a:spcBef>
                <a:spcPts val="10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622300" indent="-266700" algn="l" defTabSz="914400" rtl="0" eaLnBrk="1" latinLnBrk="0" hangingPunct="1">
              <a:lnSpc>
                <a:spcPct val="100000"/>
              </a:lnSpc>
              <a:spcBef>
                <a:spcPts val="500"/>
              </a:spcBef>
              <a:buClr>
                <a:schemeClr val="accent2"/>
              </a:buClr>
              <a:buFont typeface="Arial" panose="020B0604020202020204" pitchFamily="34" charset="0"/>
              <a:buChar char="•"/>
              <a:defRPr sz="2400" kern="1200">
                <a:solidFill>
                  <a:schemeClr val="tx1"/>
                </a:solidFill>
                <a:latin typeface="+mn-lt"/>
                <a:ea typeface="+mn-ea"/>
                <a:cs typeface="+mn-cs"/>
              </a:defRPr>
            </a:lvl2pPr>
            <a:lvl3pPr marL="990600" indent="-266700" algn="l" defTabSz="914400" rtl="0" eaLnBrk="1" latinLnBrk="0" hangingPunct="1">
              <a:lnSpc>
                <a:spcPct val="100000"/>
              </a:lnSpc>
              <a:spcBef>
                <a:spcPts val="500"/>
              </a:spcBef>
              <a:buClr>
                <a:schemeClr val="accent4"/>
              </a:buClr>
              <a:buFont typeface="Arial" panose="020B0604020202020204" pitchFamily="34" charset="0"/>
              <a:buChar char="•"/>
              <a:defRPr sz="2000" kern="1200">
                <a:solidFill>
                  <a:schemeClr val="tx1"/>
                </a:solidFill>
                <a:latin typeface="+mn-lt"/>
                <a:ea typeface="+mn-ea"/>
                <a:cs typeface="+mn-cs"/>
              </a:defRPr>
            </a:lvl3pPr>
            <a:lvl4pPr marL="1257300" indent="-266700" algn="l" defTabSz="914400" rtl="0" eaLnBrk="1" latinLnBrk="0" hangingPunct="1">
              <a:lnSpc>
                <a:spcPct val="100000"/>
              </a:lnSpc>
              <a:spcBef>
                <a:spcPts val="500"/>
              </a:spcBef>
              <a:buClr>
                <a:schemeClr val="accent3"/>
              </a:buClr>
              <a:buFont typeface="Arial" panose="020B0604020202020204" pitchFamily="34" charset="0"/>
              <a:buChar char="•"/>
              <a:defRPr sz="1800" kern="1200">
                <a:solidFill>
                  <a:schemeClr val="tx1"/>
                </a:solidFill>
                <a:latin typeface="+mn-lt"/>
                <a:ea typeface="+mn-ea"/>
                <a:cs typeface="+mn-cs"/>
              </a:defRPr>
            </a:lvl4pPr>
            <a:lvl5pPr marL="1612900" indent="-266700" algn="l" defTabSz="914400" rtl="0" eaLnBrk="1" latinLnBrk="0" hangingPunct="1">
              <a:lnSpc>
                <a:spcPct val="100000"/>
              </a:lnSpc>
              <a:spcBef>
                <a:spcPts val="500"/>
              </a:spcBef>
              <a:buClr>
                <a:schemeClr val="bg1">
                  <a:lumMod val="50000"/>
                </a:schemeClr>
              </a:buClr>
              <a:buFont typeface="Arial" panose="020B0604020202020204" pitchFamily="34" charset="0"/>
              <a:buChar char="•"/>
              <a:defRPr lang="en-US" sz="1800" kern="1200" smtClean="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88900" indent="0">
              <a:buNone/>
            </a:pPr>
            <a:r>
              <a:rPr lang="en-US" dirty="0"/>
              <a:t>Do </a:t>
            </a:r>
            <a:r>
              <a:rPr lang="en-US" i="1" dirty="0"/>
              <a:t>you</a:t>
            </a:r>
            <a:r>
              <a:rPr lang="en-US" dirty="0"/>
              <a:t> need medical help?</a:t>
            </a:r>
          </a:p>
        </p:txBody>
      </p:sp>
      <p:sp>
        <p:nvSpPr>
          <p:cNvPr id="12" name="Text Placeholder 2">
            <a:extLst>
              <a:ext uri="{FF2B5EF4-FFF2-40B4-BE49-F238E27FC236}">
                <a16:creationId xmlns:a16="http://schemas.microsoft.com/office/drawing/2014/main" id="{A9F5F990-37A2-4100-88A5-15395A017C4E}"/>
              </a:ext>
            </a:extLst>
          </p:cNvPr>
          <p:cNvSpPr txBox="1">
            <a:spLocks/>
          </p:cNvSpPr>
          <p:nvPr/>
        </p:nvSpPr>
        <p:spPr>
          <a:xfrm>
            <a:off x="1145991" y="4518838"/>
            <a:ext cx="4475090" cy="461665"/>
          </a:xfrm>
          <a:prstGeom prst="rect">
            <a:avLst/>
          </a:prstGeom>
          <a:solidFill>
            <a:schemeClr val="bg1"/>
          </a:solidFill>
          <a:ln>
            <a:solidFill>
              <a:schemeClr val="accent1"/>
            </a:solidFill>
          </a:ln>
        </p:spPr>
        <p:txBody>
          <a:bodyPr vert="horz" wrap="square" lIns="91440" tIns="45720" rIns="91440" bIns="45720" rtlCol="0">
            <a:spAutoFit/>
          </a:bodyPr>
          <a:lstStyle>
            <a:lvl1pPr marL="355600" indent="-266700" algn="l" defTabSz="914400" rtl="0" eaLnBrk="1" latinLnBrk="0" hangingPunct="1">
              <a:lnSpc>
                <a:spcPct val="100000"/>
              </a:lnSpc>
              <a:spcBef>
                <a:spcPts val="10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622300" indent="-266700" algn="l" defTabSz="914400" rtl="0" eaLnBrk="1" latinLnBrk="0" hangingPunct="1">
              <a:lnSpc>
                <a:spcPct val="100000"/>
              </a:lnSpc>
              <a:spcBef>
                <a:spcPts val="500"/>
              </a:spcBef>
              <a:buClr>
                <a:schemeClr val="accent2"/>
              </a:buClr>
              <a:buFont typeface="Arial" panose="020B0604020202020204" pitchFamily="34" charset="0"/>
              <a:buChar char="•"/>
              <a:defRPr sz="2400" kern="1200">
                <a:solidFill>
                  <a:schemeClr val="tx1"/>
                </a:solidFill>
                <a:latin typeface="+mn-lt"/>
                <a:ea typeface="+mn-ea"/>
                <a:cs typeface="+mn-cs"/>
              </a:defRPr>
            </a:lvl2pPr>
            <a:lvl3pPr marL="990600" indent="-266700" algn="l" defTabSz="914400" rtl="0" eaLnBrk="1" latinLnBrk="0" hangingPunct="1">
              <a:lnSpc>
                <a:spcPct val="100000"/>
              </a:lnSpc>
              <a:spcBef>
                <a:spcPts val="500"/>
              </a:spcBef>
              <a:buClr>
                <a:schemeClr val="accent4"/>
              </a:buClr>
              <a:buFont typeface="Arial" panose="020B0604020202020204" pitchFamily="34" charset="0"/>
              <a:buChar char="•"/>
              <a:defRPr sz="2000" kern="1200">
                <a:solidFill>
                  <a:schemeClr val="tx1"/>
                </a:solidFill>
                <a:latin typeface="+mn-lt"/>
                <a:ea typeface="+mn-ea"/>
                <a:cs typeface="+mn-cs"/>
              </a:defRPr>
            </a:lvl3pPr>
            <a:lvl4pPr marL="1257300" indent="-266700" algn="l" defTabSz="914400" rtl="0" eaLnBrk="1" latinLnBrk="0" hangingPunct="1">
              <a:lnSpc>
                <a:spcPct val="100000"/>
              </a:lnSpc>
              <a:spcBef>
                <a:spcPts val="500"/>
              </a:spcBef>
              <a:buClr>
                <a:schemeClr val="accent3"/>
              </a:buClr>
              <a:buFont typeface="Arial" panose="020B0604020202020204" pitchFamily="34" charset="0"/>
              <a:buChar char="•"/>
              <a:defRPr sz="1800" kern="1200">
                <a:solidFill>
                  <a:schemeClr val="tx1"/>
                </a:solidFill>
                <a:latin typeface="+mn-lt"/>
                <a:ea typeface="+mn-ea"/>
                <a:cs typeface="+mn-cs"/>
              </a:defRPr>
            </a:lvl4pPr>
            <a:lvl5pPr marL="1612900" indent="-266700" algn="l" defTabSz="914400" rtl="0" eaLnBrk="1" latinLnBrk="0" hangingPunct="1">
              <a:lnSpc>
                <a:spcPct val="100000"/>
              </a:lnSpc>
              <a:spcBef>
                <a:spcPts val="500"/>
              </a:spcBef>
              <a:buClr>
                <a:schemeClr val="bg1">
                  <a:lumMod val="50000"/>
                </a:schemeClr>
              </a:buClr>
              <a:buFont typeface="Arial" panose="020B0604020202020204" pitchFamily="34" charset="0"/>
              <a:buChar char="•"/>
              <a:defRPr lang="en-US" sz="1800" kern="1200" smtClean="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88900" indent="0">
              <a:buNone/>
            </a:pPr>
            <a:r>
              <a:rPr lang="en-US" dirty="0"/>
              <a:t>Are you </a:t>
            </a:r>
            <a:r>
              <a:rPr lang="en-US" i="1" dirty="0"/>
              <a:t>reporting</a:t>
            </a:r>
            <a:r>
              <a:rPr lang="en-US" dirty="0"/>
              <a:t> an incident?</a:t>
            </a:r>
          </a:p>
        </p:txBody>
      </p:sp>
      <p:sp>
        <p:nvSpPr>
          <p:cNvPr id="13" name="Text Placeholder 2">
            <a:extLst>
              <a:ext uri="{FF2B5EF4-FFF2-40B4-BE49-F238E27FC236}">
                <a16:creationId xmlns:a16="http://schemas.microsoft.com/office/drawing/2014/main" id="{A686AAD3-3D68-4FF3-9CF1-768D3B3332D3}"/>
              </a:ext>
            </a:extLst>
          </p:cNvPr>
          <p:cNvSpPr txBox="1">
            <a:spLocks/>
          </p:cNvSpPr>
          <p:nvPr/>
        </p:nvSpPr>
        <p:spPr>
          <a:xfrm>
            <a:off x="1404717" y="3490901"/>
            <a:ext cx="2869572" cy="461665"/>
          </a:xfrm>
          <a:prstGeom prst="rect">
            <a:avLst/>
          </a:prstGeom>
          <a:solidFill>
            <a:schemeClr val="bg1"/>
          </a:solidFill>
          <a:ln>
            <a:solidFill>
              <a:schemeClr val="accent1"/>
            </a:solidFill>
          </a:ln>
        </p:spPr>
        <p:txBody>
          <a:bodyPr vert="horz" wrap="square" lIns="91440" tIns="45720" rIns="91440" bIns="45720" rtlCol="0">
            <a:spAutoFit/>
          </a:bodyPr>
          <a:lstStyle>
            <a:lvl1pPr marL="355600" indent="-266700" algn="l" defTabSz="914400" rtl="0" eaLnBrk="1" latinLnBrk="0" hangingPunct="1">
              <a:lnSpc>
                <a:spcPct val="100000"/>
              </a:lnSpc>
              <a:spcBef>
                <a:spcPts val="10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622300" indent="-266700" algn="l" defTabSz="914400" rtl="0" eaLnBrk="1" latinLnBrk="0" hangingPunct="1">
              <a:lnSpc>
                <a:spcPct val="100000"/>
              </a:lnSpc>
              <a:spcBef>
                <a:spcPts val="500"/>
              </a:spcBef>
              <a:buClr>
                <a:schemeClr val="accent2"/>
              </a:buClr>
              <a:buFont typeface="Arial" panose="020B0604020202020204" pitchFamily="34" charset="0"/>
              <a:buChar char="•"/>
              <a:defRPr sz="2400" kern="1200">
                <a:solidFill>
                  <a:schemeClr val="tx1"/>
                </a:solidFill>
                <a:latin typeface="+mn-lt"/>
                <a:ea typeface="+mn-ea"/>
                <a:cs typeface="+mn-cs"/>
              </a:defRPr>
            </a:lvl2pPr>
            <a:lvl3pPr marL="990600" indent="-266700" algn="l" defTabSz="914400" rtl="0" eaLnBrk="1" latinLnBrk="0" hangingPunct="1">
              <a:lnSpc>
                <a:spcPct val="100000"/>
              </a:lnSpc>
              <a:spcBef>
                <a:spcPts val="500"/>
              </a:spcBef>
              <a:buClr>
                <a:schemeClr val="accent4"/>
              </a:buClr>
              <a:buFont typeface="Arial" panose="020B0604020202020204" pitchFamily="34" charset="0"/>
              <a:buChar char="•"/>
              <a:defRPr sz="2000" kern="1200">
                <a:solidFill>
                  <a:schemeClr val="tx1"/>
                </a:solidFill>
                <a:latin typeface="+mn-lt"/>
                <a:ea typeface="+mn-ea"/>
                <a:cs typeface="+mn-cs"/>
              </a:defRPr>
            </a:lvl3pPr>
            <a:lvl4pPr marL="1257300" indent="-266700" algn="l" defTabSz="914400" rtl="0" eaLnBrk="1" latinLnBrk="0" hangingPunct="1">
              <a:lnSpc>
                <a:spcPct val="100000"/>
              </a:lnSpc>
              <a:spcBef>
                <a:spcPts val="500"/>
              </a:spcBef>
              <a:buClr>
                <a:schemeClr val="accent3"/>
              </a:buClr>
              <a:buFont typeface="Arial" panose="020B0604020202020204" pitchFamily="34" charset="0"/>
              <a:buChar char="•"/>
              <a:defRPr sz="1800" kern="1200">
                <a:solidFill>
                  <a:schemeClr val="tx1"/>
                </a:solidFill>
                <a:latin typeface="+mn-lt"/>
                <a:ea typeface="+mn-ea"/>
                <a:cs typeface="+mn-cs"/>
              </a:defRPr>
            </a:lvl4pPr>
            <a:lvl5pPr marL="1612900" indent="-266700" algn="l" defTabSz="914400" rtl="0" eaLnBrk="1" latinLnBrk="0" hangingPunct="1">
              <a:lnSpc>
                <a:spcPct val="100000"/>
              </a:lnSpc>
              <a:spcBef>
                <a:spcPts val="500"/>
              </a:spcBef>
              <a:buClr>
                <a:schemeClr val="bg1">
                  <a:lumMod val="50000"/>
                </a:schemeClr>
              </a:buClr>
              <a:buFont typeface="Arial" panose="020B0604020202020204" pitchFamily="34" charset="0"/>
              <a:buChar char="•"/>
              <a:defRPr lang="en-US" sz="1800" kern="1200" smtClean="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88900" indent="0">
              <a:buNone/>
            </a:pPr>
            <a:r>
              <a:rPr lang="en-US" dirty="0"/>
              <a:t>Are </a:t>
            </a:r>
            <a:r>
              <a:rPr lang="en-US" i="1" dirty="0"/>
              <a:t>you</a:t>
            </a:r>
            <a:r>
              <a:rPr lang="en-US" dirty="0"/>
              <a:t> in danger?</a:t>
            </a:r>
          </a:p>
        </p:txBody>
      </p:sp>
      <p:sp>
        <p:nvSpPr>
          <p:cNvPr id="14" name="Text Placeholder 2">
            <a:extLst>
              <a:ext uri="{FF2B5EF4-FFF2-40B4-BE49-F238E27FC236}">
                <a16:creationId xmlns:a16="http://schemas.microsoft.com/office/drawing/2014/main" id="{8502EB9B-D4EE-42FD-A743-1AF68FE1EC93}"/>
              </a:ext>
            </a:extLst>
          </p:cNvPr>
          <p:cNvSpPr txBox="1">
            <a:spLocks/>
          </p:cNvSpPr>
          <p:nvPr/>
        </p:nvSpPr>
        <p:spPr>
          <a:xfrm>
            <a:off x="5449489" y="2664484"/>
            <a:ext cx="1293019" cy="468129"/>
          </a:xfrm>
          <a:prstGeom prst="rect">
            <a:avLst/>
          </a:prstGeom>
          <a:solidFill>
            <a:schemeClr val="bg1"/>
          </a:solidFill>
          <a:ln>
            <a:solidFill>
              <a:schemeClr val="accent1"/>
            </a:solidFill>
          </a:ln>
        </p:spPr>
        <p:txBody>
          <a:bodyPr vert="horz" wrap="square" lIns="91440" tIns="45720" rIns="91440" bIns="45720" rtlCol="0">
            <a:spAutoFit/>
          </a:bodyPr>
          <a:lstStyle>
            <a:lvl1pPr marL="355600" indent="-266700" algn="l" defTabSz="914400" rtl="0" eaLnBrk="1" latinLnBrk="0" hangingPunct="1">
              <a:lnSpc>
                <a:spcPct val="100000"/>
              </a:lnSpc>
              <a:spcBef>
                <a:spcPts val="10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622300" indent="-266700" algn="l" defTabSz="914400" rtl="0" eaLnBrk="1" latinLnBrk="0" hangingPunct="1">
              <a:lnSpc>
                <a:spcPct val="100000"/>
              </a:lnSpc>
              <a:spcBef>
                <a:spcPts val="500"/>
              </a:spcBef>
              <a:buClr>
                <a:schemeClr val="accent2"/>
              </a:buClr>
              <a:buFont typeface="Arial" panose="020B0604020202020204" pitchFamily="34" charset="0"/>
              <a:buChar char="•"/>
              <a:defRPr sz="2400" kern="1200">
                <a:solidFill>
                  <a:schemeClr val="tx1"/>
                </a:solidFill>
                <a:latin typeface="+mn-lt"/>
                <a:ea typeface="+mn-ea"/>
                <a:cs typeface="+mn-cs"/>
              </a:defRPr>
            </a:lvl2pPr>
            <a:lvl3pPr marL="990600" indent="-266700" algn="l" defTabSz="914400" rtl="0" eaLnBrk="1" latinLnBrk="0" hangingPunct="1">
              <a:lnSpc>
                <a:spcPct val="100000"/>
              </a:lnSpc>
              <a:spcBef>
                <a:spcPts val="500"/>
              </a:spcBef>
              <a:buClr>
                <a:schemeClr val="accent4"/>
              </a:buClr>
              <a:buFont typeface="Arial" panose="020B0604020202020204" pitchFamily="34" charset="0"/>
              <a:buChar char="•"/>
              <a:defRPr sz="2000" kern="1200">
                <a:solidFill>
                  <a:schemeClr val="tx1"/>
                </a:solidFill>
                <a:latin typeface="+mn-lt"/>
                <a:ea typeface="+mn-ea"/>
                <a:cs typeface="+mn-cs"/>
              </a:defRPr>
            </a:lvl3pPr>
            <a:lvl4pPr marL="1257300" indent="-266700" algn="l" defTabSz="914400" rtl="0" eaLnBrk="1" latinLnBrk="0" hangingPunct="1">
              <a:lnSpc>
                <a:spcPct val="100000"/>
              </a:lnSpc>
              <a:spcBef>
                <a:spcPts val="500"/>
              </a:spcBef>
              <a:buClr>
                <a:schemeClr val="accent3"/>
              </a:buClr>
              <a:buFont typeface="Arial" panose="020B0604020202020204" pitchFamily="34" charset="0"/>
              <a:buChar char="•"/>
              <a:defRPr sz="1800" kern="1200">
                <a:solidFill>
                  <a:schemeClr val="tx1"/>
                </a:solidFill>
                <a:latin typeface="+mn-lt"/>
                <a:ea typeface="+mn-ea"/>
                <a:cs typeface="+mn-cs"/>
              </a:defRPr>
            </a:lvl4pPr>
            <a:lvl5pPr marL="1612900" indent="-266700" algn="l" defTabSz="914400" rtl="0" eaLnBrk="1" latinLnBrk="0" hangingPunct="1">
              <a:lnSpc>
                <a:spcPct val="100000"/>
              </a:lnSpc>
              <a:spcBef>
                <a:spcPts val="500"/>
              </a:spcBef>
              <a:buClr>
                <a:schemeClr val="bg1">
                  <a:lumMod val="50000"/>
                </a:schemeClr>
              </a:buClr>
              <a:buFont typeface="Arial" panose="020B0604020202020204" pitchFamily="34" charset="0"/>
              <a:buChar char="•"/>
              <a:defRPr lang="en-US" sz="1800" kern="1200" smtClean="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88900" indent="0">
              <a:buNone/>
            </a:pPr>
            <a:r>
              <a:rPr lang="en-US" dirty="0"/>
              <a:t>Where?</a:t>
            </a:r>
          </a:p>
        </p:txBody>
      </p:sp>
      <p:sp>
        <p:nvSpPr>
          <p:cNvPr id="18" name="Footer Placeholder 5">
            <a:extLst>
              <a:ext uri="{FF2B5EF4-FFF2-40B4-BE49-F238E27FC236}">
                <a16:creationId xmlns:a16="http://schemas.microsoft.com/office/drawing/2014/main" id="{51E01413-1601-458E-B60C-A9B7A581A327}"/>
              </a:ext>
            </a:extLst>
          </p:cNvPr>
          <p:cNvSpPr txBox="1">
            <a:spLocks/>
          </p:cNvSpPr>
          <p:nvPr/>
        </p:nvSpPr>
        <p:spPr>
          <a:xfrm>
            <a:off x="434110" y="6475412"/>
            <a:ext cx="10775950" cy="147638"/>
          </a:xfrm>
          <a:prstGeom prst="rect">
            <a:avLst/>
          </a:prstGeom>
        </p:spPr>
        <p:txBody>
          <a:bodyPr lIns="0" tIns="0" rIns="0" bIns="0" anchor="ctr"/>
          <a:lstStyle>
            <a:defPPr>
              <a:defRPr lang="en-US"/>
            </a:defPPr>
            <a:lvl1pPr marL="0" algn="l" defTabSz="914400" rtl="0" eaLnBrk="1" latinLnBrk="0" hangingPunct="1">
              <a:defRPr sz="10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MELODY Presentation 6.1: How to recognize possible CBRN release and initiate alarm protocol [COUNTRY BASED] </a:t>
            </a:r>
          </a:p>
        </p:txBody>
      </p:sp>
    </p:spTree>
    <p:extLst>
      <p:ext uri="{BB962C8B-B14F-4D97-AF65-F5344CB8AC3E}">
        <p14:creationId xmlns:p14="http://schemas.microsoft.com/office/powerpoint/2010/main" val="6737911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do you see?"</a:t>
            </a:r>
          </a:p>
        </p:txBody>
      </p:sp>
      <p:sp>
        <p:nvSpPr>
          <p:cNvPr id="3" name="Text Placeholder 2"/>
          <p:cNvSpPr>
            <a:spLocks noGrp="1"/>
          </p:cNvSpPr>
          <p:nvPr>
            <p:ph type="body" sz="quarter" idx="15"/>
          </p:nvPr>
        </p:nvSpPr>
        <p:spPr/>
        <p:txBody>
          <a:bodyPr/>
          <a:lstStyle/>
          <a:p>
            <a:r>
              <a:rPr lang="en-US" dirty="0"/>
              <a:t>Casualties (next slide)</a:t>
            </a:r>
          </a:p>
          <a:p>
            <a:r>
              <a:rPr lang="en-US" dirty="0"/>
              <a:t>Withered vegetation, dead or distressed animals</a:t>
            </a:r>
          </a:p>
          <a:p>
            <a:r>
              <a:rPr lang="en-US" dirty="0"/>
              <a:t>Warning signs/pictograms </a:t>
            </a:r>
          </a:p>
          <a:p>
            <a:r>
              <a:rPr lang="en-US" dirty="0"/>
              <a:t>Strange smells</a:t>
            </a:r>
          </a:p>
          <a:p>
            <a:r>
              <a:rPr lang="en-US" dirty="0" err="1"/>
              <a:t>Colour</a:t>
            </a:r>
            <a:r>
              <a:rPr lang="en-US" dirty="0"/>
              <a:t> of the smoke</a:t>
            </a:r>
          </a:p>
          <a:p>
            <a:r>
              <a:rPr lang="en-US" dirty="0" err="1"/>
              <a:t>Vapour</a:t>
            </a:r>
            <a:r>
              <a:rPr lang="en-US" dirty="0"/>
              <a:t> or mist, oily droplets or film on surfaces of water</a:t>
            </a:r>
          </a:p>
          <a:p>
            <a:r>
              <a:rPr lang="en-US" dirty="0"/>
              <a:t>Abandoned boxes/suitcases/briefcases/spray bottles etc.</a:t>
            </a:r>
          </a:p>
          <a:p>
            <a:r>
              <a:rPr lang="en-US" dirty="0"/>
              <a:t>Indications for an improvised lab</a:t>
            </a:r>
          </a:p>
          <a:p>
            <a:pPr marL="88900" indent="0">
              <a:buNone/>
            </a:pPr>
            <a:endParaRPr lang="en-US" dirty="0"/>
          </a:p>
          <a:p>
            <a:pPr marL="88900" indent="0">
              <a:buNone/>
            </a:pPr>
            <a:endParaRPr lang="en-US" dirty="0"/>
          </a:p>
        </p:txBody>
      </p:sp>
      <p:sp>
        <p:nvSpPr>
          <p:cNvPr id="4" name="Slide Number Placeholder 3"/>
          <p:cNvSpPr>
            <a:spLocks noGrp="1"/>
          </p:cNvSpPr>
          <p:nvPr>
            <p:ph type="sldNum" sz="quarter" idx="4"/>
          </p:nvPr>
        </p:nvSpPr>
        <p:spPr/>
        <p:txBody>
          <a:bodyPr/>
          <a:lstStyle/>
          <a:p>
            <a:fld id="{A814E660-BF25-4843-B2A0-93C6E2B6253B}" type="slidenum">
              <a:rPr lang="en-BE" smtClean="0"/>
              <a:pPr/>
              <a:t>9</a:t>
            </a:fld>
            <a:endParaRPr lang="en-BE" dirty="0"/>
          </a:p>
        </p:txBody>
      </p:sp>
      <p:sp>
        <p:nvSpPr>
          <p:cNvPr id="7" name="Footer Placeholder 5">
            <a:extLst>
              <a:ext uri="{FF2B5EF4-FFF2-40B4-BE49-F238E27FC236}">
                <a16:creationId xmlns:a16="http://schemas.microsoft.com/office/drawing/2014/main" id="{AA5CC9FE-FBEE-4CAE-8DBE-8DCEA6990075}"/>
              </a:ext>
            </a:extLst>
          </p:cNvPr>
          <p:cNvSpPr txBox="1">
            <a:spLocks/>
          </p:cNvSpPr>
          <p:nvPr/>
        </p:nvSpPr>
        <p:spPr>
          <a:xfrm>
            <a:off x="434110" y="6475412"/>
            <a:ext cx="10775950" cy="147638"/>
          </a:xfrm>
          <a:prstGeom prst="rect">
            <a:avLst/>
          </a:prstGeom>
        </p:spPr>
        <p:txBody>
          <a:bodyPr lIns="0" tIns="0" rIns="0" bIns="0" anchor="ctr"/>
          <a:lstStyle>
            <a:defPPr>
              <a:defRPr lang="en-US"/>
            </a:defPPr>
            <a:lvl1pPr marL="0" algn="l" defTabSz="914400" rtl="0" eaLnBrk="1" latinLnBrk="0" hangingPunct="1">
              <a:defRPr sz="10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MELODY Presentation 6.1: How to recognize possible CBRN release and initiate alarm protocol [COUNTRY BASED] </a:t>
            </a:r>
          </a:p>
        </p:txBody>
      </p:sp>
    </p:spTree>
    <p:extLst>
      <p:ext uri="{BB962C8B-B14F-4D97-AF65-F5344CB8AC3E}">
        <p14:creationId xmlns:p14="http://schemas.microsoft.com/office/powerpoint/2010/main" val="7287786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Office Theme">
  <a:themeElements>
    <a:clrScheme name="Custom 3">
      <a:dk1>
        <a:sysClr val="windowText" lastClr="000000"/>
      </a:dk1>
      <a:lt1>
        <a:sysClr val="window" lastClr="FFFFFF"/>
      </a:lt1>
      <a:dk2>
        <a:srgbClr val="515151"/>
      </a:dk2>
      <a:lt2>
        <a:srgbClr val="E7E6E6"/>
      </a:lt2>
      <a:accent1>
        <a:srgbClr val="023B7E"/>
      </a:accent1>
      <a:accent2>
        <a:srgbClr val="8CD3F6"/>
      </a:accent2>
      <a:accent3>
        <a:srgbClr val="035ECD"/>
      </a:accent3>
      <a:accent4>
        <a:srgbClr val="1FA8ED"/>
      </a:accent4>
      <a:accent5>
        <a:srgbClr val="D2EDFB"/>
      </a:accent5>
      <a:accent6>
        <a:srgbClr val="87BCFD"/>
      </a:accent6>
      <a:hlink>
        <a:srgbClr val="4C9BFC"/>
      </a:hlink>
      <a:folHlink>
        <a:srgbClr val="B3D5FD"/>
      </a:folHlink>
    </a:clrScheme>
    <a:fontScheme name="sckcen">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SCK•CEN 2020">
      <a:dk1>
        <a:sysClr val="windowText" lastClr="000000"/>
      </a:dk1>
      <a:lt1>
        <a:sysClr val="window" lastClr="FFFFFF"/>
      </a:lt1>
      <a:dk2>
        <a:srgbClr val="515151"/>
      </a:dk2>
      <a:lt2>
        <a:srgbClr val="E7E6E6"/>
      </a:lt2>
      <a:accent1>
        <a:srgbClr val="562873"/>
      </a:accent1>
      <a:accent2>
        <a:srgbClr val="984A9C"/>
      </a:accent2>
      <a:accent3>
        <a:srgbClr val="8ED8F8"/>
      </a:accent3>
      <a:accent4>
        <a:srgbClr val="034694"/>
      </a:accent4>
      <a:accent5>
        <a:srgbClr val="CACCD0"/>
      </a:accent5>
      <a:accent6>
        <a:srgbClr val="DFE0E2"/>
      </a:accent6>
      <a:hlink>
        <a:srgbClr val="BC58AE"/>
      </a:hlink>
      <a:folHlink>
        <a:srgbClr val="501D53"/>
      </a:folHlink>
    </a:clrScheme>
    <a:fontScheme name="sckcen">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SCK•CEN 2020">
      <a:dk1>
        <a:sysClr val="windowText" lastClr="000000"/>
      </a:dk1>
      <a:lt1>
        <a:sysClr val="window" lastClr="FFFFFF"/>
      </a:lt1>
      <a:dk2>
        <a:srgbClr val="515151"/>
      </a:dk2>
      <a:lt2>
        <a:srgbClr val="E7E6E6"/>
      </a:lt2>
      <a:accent1>
        <a:srgbClr val="562873"/>
      </a:accent1>
      <a:accent2>
        <a:srgbClr val="984A9C"/>
      </a:accent2>
      <a:accent3>
        <a:srgbClr val="8ED8F8"/>
      </a:accent3>
      <a:accent4>
        <a:srgbClr val="034694"/>
      </a:accent4>
      <a:accent5>
        <a:srgbClr val="CACCD0"/>
      </a:accent5>
      <a:accent6>
        <a:srgbClr val="DFE0E2"/>
      </a:accent6>
      <a:hlink>
        <a:srgbClr val="BC58AE"/>
      </a:hlink>
      <a:folHlink>
        <a:srgbClr val="501D53"/>
      </a:folHlink>
    </a:clrScheme>
    <a:fontScheme name="sckcen">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11474</TotalTime>
  <Words>4606</Words>
  <Application>Microsoft Office PowerPoint</Application>
  <PresentationFormat>Widescreen</PresentationFormat>
  <Paragraphs>455</Paragraphs>
  <Slides>15</Slides>
  <Notes>15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15</vt:i4>
      </vt:variant>
    </vt:vector>
  </HeadingPairs>
  <TitlesOfParts>
    <vt:vector size="22" baseType="lpstr">
      <vt:lpstr>Arial</vt:lpstr>
      <vt:lpstr>FranklinGotTExtCon</vt:lpstr>
      <vt:lpstr>Georgia</vt:lpstr>
      <vt:lpstr>Segoe UI</vt:lpstr>
      <vt:lpstr>Segoe UI Semibold</vt:lpstr>
      <vt:lpstr>Verdana</vt:lpstr>
      <vt:lpstr>Office Theme</vt:lpstr>
      <vt:lpstr>Module 6 Task specific response </vt:lpstr>
      <vt:lpstr>Learning objective </vt:lpstr>
      <vt:lpstr>Listen between the lines Mono versus Multiple</vt:lpstr>
      <vt:lpstr>First steps</vt:lpstr>
      <vt:lpstr>Dispatch centers and dispatch officers</vt:lpstr>
      <vt:lpstr>First steps</vt:lpstr>
      <vt:lpstr>Protocol</vt:lpstr>
      <vt:lpstr>Basic questions</vt:lpstr>
      <vt:lpstr>"What do you see?"</vt:lpstr>
      <vt:lpstr>Casualties</vt:lpstr>
      <vt:lpstr>Indications for an improvised lab </vt:lpstr>
      <vt:lpstr>Location</vt:lpstr>
      <vt:lpstr>If CBRN is a likely scenario</vt:lpstr>
      <vt:lpstr>Take home message</vt:lpstr>
      <vt:lpstr>PowerPoint Presentation</vt:lpstr>
    </vt:vector>
  </TitlesOfParts>
  <Company>SCK CEN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Dillen Roel</dc:creator>
  <cp:lastModifiedBy>Peter den Outer</cp:lastModifiedBy>
  <cp:revision>645</cp:revision>
  <cp:lastPrinted>2020-01-20T09:16:47Z</cp:lastPrinted>
  <dcterms:created xsi:type="dcterms:W3CDTF">2019-10-21T09:10:33Z</dcterms:created>
  <dcterms:modified xsi:type="dcterms:W3CDTF">2022-11-16T13:16:00Z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exandriaPath">
    <vt:lpwstr/>
  </property>
  <property fmtid="{D5CDD505-2E9C-101B-9397-08002B2CF9AE}" pid="3" name="ID">
    <vt:lpwstr>36860591</vt:lpwstr>
  </property>
  <property fmtid="{D5CDD505-2E9C-101B-9397-08002B2CF9AE}" pid="4" name="Name">
    <vt:lpwstr>PowerPoint Presentation with sample slides.pptx</vt:lpwstr>
  </property>
  <property fmtid="{D5CDD505-2E9C-101B-9397-08002B2CF9AE}" pid="5" name="SuppMarkings">
    <vt:lpwstr> </vt:lpwstr>
  </property>
  <property fmtid="{D5CDD505-2E9C-101B-9397-08002B2CF9AE}" pid="6" name="Security Clearance">
    <vt:lpwstr> </vt:lpwstr>
  </property>
  <property fmtid="{D5CDD505-2E9C-101B-9397-08002B2CF9AE}" pid="7" name="HyperLink">
    <vt:lpwstr>https://ecm.sckcen.be/OTCS/llisapi.dll/open/36860591</vt:lpwstr>
  </property>
  <property fmtid="{D5CDD505-2E9C-101B-9397-08002B2CF9AE}" pid="8" name="Common Attributes_Reference Number">
    <vt:lpwstr>&lt;generated automatically&gt;</vt:lpwstr>
  </property>
  <property fmtid="{D5CDD505-2E9C-101B-9397-08002B2CF9AE}" pid="9" name="Common Attributes_Short Reference">
    <vt:lpwstr>&lt;generated automatically&gt;</vt:lpwstr>
  </property>
  <property fmtid="{D5CDD505-2E9C-101B-9397-08002B2CF9AE}" pid="10" name="Common Attributes_Alternative Reference">
    <vt:lpwstr> </vt:lpwstr>
  </property>
  <property fmtid="{D5CDD505-2E9C-101B-9397-08002B2CF9AE}" pid="11" name="Common Attributes_Document Type">
    <vt:lpwstr>Presentation</vt:lpwstr>
  </property>
  <property fmtid="{D5CDD505-2E9C-101B-9397-08002B2CF9AE}" pid="12" name="Common Attributes_Author_Author Name">
    <vt:lpwstr>&lt;default creator&gt;</vt:lpwstr>
  </property>
  <property fmtid="{D5CDD505-2E9C-101B-9397-08002B2CF9AE}" pid="13" name="Common Attributes_Author_Author Affiliation">
    <vt:lpwstr>SCK•CEN</vt:lpwstr>
  </property>
  <property fmtid="{D5CDD505-2E9C-101B-9397-08002B2CF9AE}" pid="14" name="Common Attributes_Information Security Classification">
    <vt:lpwstr>Restricted</vt:lpwstr>
  </property>
  <property fmtid="{D5CDD505-2E9C-101B-9397-08002B2CF9AE}" pid="15" name="Common Attributes_ISC Motivation">
    <vt:lpwstr>ISC was automatically assigned.</vt:lpwstr>
  </property>
  <property fmtid="{D5CDD505-2E9C-101B-9397-08002B2CF9AE}" pid="16" name="Event Attributes_Event_Event Type">
    <vt:lpwstr> </vt:lpwstr>
  </property>
  <property fmtid="{D5CDD505-2E9C-101B-9397-08002B2CF9AE}" pid="17" name="Event Attributes_Event_Event Name">
    <vt:lpwstr> </vt:lpwstr>
  </property>
  <property fmtid="{D5CDD505-2E9C-101B-9397-08002B2CF9AE}" pid="18" name="Event Attributes_Event_Event Start Date">
    <vt:filetime>1899-12-29T23:00:00Z</vt:filetime>
  </property>
  <property fmtid="{D5CDD505-2E9C-101B-9397-08002B2CF9AE}" pid="19" name="Event Attributes_Event_Event End Date">
    <vt:filetime>1899-12-29T23:00:00Z</vt:filetime>
  </property>
  <property fmtid="{D5CDD505-2E9C-101B-9397-08002B2CF9AE}" pid="20" name="Event Attributes_Event_Event Location">
    <vt:lpwstr> </vt:lpwstr>
  </property>
</Properties>
</file>