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7"/>
  </p:notesMasterIdLst>
  <p:handoutMasterIdLst>
    <p:handoutMasterId r:id="rId18"/>
  </p:handoutMasterIdLst>
  <p:sldIdLst>
    <p:sldId id="308" r:id="rId2"/>
    <p:sldId id="309" r:id="rId3"/>
    <p:sldId id="259" r:id="rId4"/>
    <p:sldId id="258" r:id="rId5"/>
    <p:sldId id="273" r:id="rId6"/>
    <p:sldId id="301" r:id="rId7"/>
    <p:sldId id="283" r:id="rId8"/>
    <p:sldId id="261" r:id="rId9"/>
    <p:sldId id="284" r:id="rId10"/>
    <p:sldId id="285" r:id="rId11"/>
    <p:sldId id="286" r:id="rId12"/>
    <p:sldId id="287" r:id="rId13"/>
    <p:sldId id="288" r:id="rId14"/>
    <p:sldId id="299" r:id="rId15"/>
    <p:sldId id="300"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 " initials="" lastIdx="4" clrIdx="0">
    <p:extLst>
      <p:ext uri="{19B8F6BF-5375-455C-9EA6-DF929625EA0E}">
        <p15:presenceInfo xmlns:p15="http://schemas.microsoft.com/office/powerpoint/2012/main" userId="S::peter.den.outer@rivm.nl::7f344496-23a3-443a-993c-3a8272ee313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a:srgbClr val="0080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21E4AEA4-8DFA-4A89-87EB-49C32662AFE0}">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678" autoAdjust="0"/>
    <p:restoredTop sz="37992" autoAdjust="0"/>
  </p:normalViewPr>
  <p:slideViewPr>
    <p:cSldViewPr snapToGrid="0">
      <p:cViewPr varScale="1">
        <p:scale>
          <a:sx n="38" d="100"/>
          <a:sy n="38" d="100"/>
        </p:scale>
        <p:origin x="2634" y="60"/>
      </p:cViewPr>
      <p:guideLst/>
    </p:cSldViewPr>
  </p:slideViewPr>
  <p:notesTextViewPr>
    <p:cViewPr>
      <p:scale>
        <a:sx n="150" d="100"/>
        <a:sy n="150" d="100"/>
      </p:scale>
      <p:origin x="0" y="-2574"/>
    </p:cViewPr>
  </p:notesTextViewPr>
  <p:notesViewPr>
    <p:cSldViewPr snapToGrid="0" showGuides="1">
      <p:cViewPr varScale="1">
        <p:scale>
          <a:sx n="50" d="100"/>
          <a:sy n="50" d="100"/>
        </p:scale>
        <p:origin x="2712" y="5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5728245"/>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1" name="Notes Placeholder 40"/>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2" name="Slide Image Placeholder 41"/>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Tree>
    <p:extLst>
      <p:ext uri="{BB962C8B-B14F-4D97-AF65-F5344CB8AC3E}">
        <p14:creationId xmlns:p14="http://schemas.microsoft.com/office/powerpoint/2010/main" val="3943898767"/>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900" kern="1200">
        <a:solidFill>
          <a:schemeClr val="tx1"/>
        </a:solidFill>
        <a:latin typeface="+mn-lt"/>
        <a:ea typeface="+mn-ea"/>
        <a:cs typeface="+mn-cs"/>
      </a:defRPr>
    </a:lvl1pPr>
    <a:lvl2pPr marL="457200" algn="l" defTabSz="914400" rtl="0" eaLnBrk="1" latinLnBrk="0" hangingPunct="1">
      <a:defRPr sz="900" kern="1200">
        <a:solidFill>
          <a:schemeClr val="tx1"/>
        </a:solidFill>
        <a:latin typeface="+mn-lt"/>
        <a:ea typeface="+mn-ea"/>
        <a:cs typeface="+mn-cs"/>
      </a:defRPr>
    </a:lvl2pPr>
    <a:lvl3pPr marL="914400" algn="l" defTabSz="914400" rtl="0" eaLnBrk="1" latinLnBrk="0" hangingPunct="1">
      <a:defRPr sz="900" kern="1200">
        <a:solidFill>
          <a:schemeClr val="tx1"/>
        </a:solidFill>
        <a:latin typeface="+mn-lt"/>
        <a:ea typeface="+mn-ea"/>
        <a:cs typeface="+mn-cs"/>
      </a:defRPr>
    </a:lvl3pPr>
    <a:lvl4pPr marL="1371600" algn="l" defTabSz="914400" rtl="0" eaLnBrk="1" latinLnBrk="0" hangingPunct="1">
      <a:defRPr sz="900" kern="1200">
        <a:solidFill>
          <a:schemeClr val="tx1"/>
        </a:solidFill>
        <a:latin typeface="+mn-lt"/>
        <a:ea typeface="+mn-ea"/>
        <a:cs typeface="+mn-cs"/>
      </a:defRPr>
    </a:lvl4pPr>
    <a:lvl5pPr marL="1828800" algn="l" defTabSz="914400" rtl="0" eaLnBrk="1" latinLnBrk="0" hangingPunct="1">
      <a:defRPr sz="9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4 First alert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lang="en-US" sz="800" kern="1200" dirty="0">
                <a:solidFill>
                  <a:schemeClr val="tx1"/>
                </a:solidFill>
                <a:effectLst/>
                <a:latin typeface="+mn-lt"/>
                <a:ea typeface="+mn-ea"/>
                <a:cs typeface="+mn-cs"/>
              </a:rPr>
              <a:t>To </a:t>
            </a:r>
            <a:r>
              <a:rPr lang="en-US" sz="800" i="0" u="sng" kern="1200" dirty="0">
                <a:solidFill>
                  <a:schemeClr val="tx1"/>
                </a:solidFill>
                <a:effectLst/>
                <a:latin typeface="+mn-lt"/>
                <a:ea typeface="+mn-ea"/>
                <a:cs typeface="+mn-cs"/>
              </a:rPr>
              <a:t>recognize </a:t>
            </a:r>
            <a:r>
              <a:rPr lang="en-US" sz="800" kern="1200" dirty="0">
                <a:solidFill>
                  <a:schemeClr val="tx1"/>
                </a:solidFill>
                <a:effectLst/>
                <a:latin typeface="+mn-lt"/>
                <a:ea typeface="+mn-ea"/>
                <a:cs typeface="+mn-cs"/>
              </a:rPr>
              <a:t>signs of a potential CBRN release and (initiate first) responder(s)</a:t>
            </a:r>
          </a:p>
          <a:p>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4.1 Identify possible CBRN releases by asking the right questions to the person who makes the call, including issues such as meteorology, symptoms, and knowing which information to share with chain of command (escalation protocol). </a:t>
            </a:r>
            <a:endParaRPr lang="en-US" sz="800" dirty="0"/>
          </a:p>
          <a:p>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 </a:t>
            </a:r>
            <a:r>
              <a:rPr lang="en-US" sz="800" b="0" kern="1200" dirty="0">
                <a:solidFill>
                  <a:schemeClr val="tx1"/>
                </a:solidFill>
                <a:effectLst/>
                <a:latin typeface="+mn-lt"/>
                <a:ea typeface="+mn-ea"/>
                <a:cs typeface="+mn-cs"/>
              </a:rPr>
              <a:t> </a:t>
            </a:r>
            <a:r>
              <a:rPr lang="en-US" sz="800" dirty="0"/>
              <a:t>Module 4.1: First alert</a:t>
            </a:r>
            <a:endParaRPr lang="nl-NL"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Introduction into MELODY curriculum</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Starting slide</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r>
              <a:rPr lang="en-US" sz="800" b="0" kern="1200" dirty="0">
                <a:solidFill>
                  <a:schemeClr val="tx1"/>
                </a:solidFill>
                <a:effectLst/>
                <a:latin typeface="+mn-lt"/>
                <a:ea typeface="+mn-ea"/>
                <a:cs typeface="+mn-cs"/>
              </a:rPr>
              <a:t> MELODY logo</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EU</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r>
              <a:rPr lang="en-US" sz="800" b="0" kern="1200" dirty="0">
                <a:solidFill>
                  <a:schemeClr val="tx1"/>
                </a:solidFill>
                <a:effectLst/>
                <a:latin typeface="+mn-lt"/>
                <a:ea typeface="+mn-ea"/>
                <a:cs typeface="+mn-cs"/>
              </a:rPr>
              <a:t> </a:t>
            </a:r>
            <a:endParaRPr lang="nl-NL"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8128456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4 First alert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lang="en-US" sz="800" kern="1200" dirty="0">
                <a:solidFill>
                  <a:schemeClr val="tx1"/>
                </a:solidFill>
                <a:effectLst/>
                <a:latin typeface="+mn-lt"/>
                <a:ea typeface="+mn-ea"/>
                <a:cs typeface="+mn-cs"/>
              </a:rPr>
              <a:t>To </a:t>
            </a:r>
            <a:r>
              <a:rPr lang="en-US" sz="800" i="0" u="sng" kern="1200" dirty="0">
                <a:solidFill>
                  <a:schemeClr val="tx1"/>
                </a:solidFill>
                <a:effectLst/>
                <a:latin typeface="+mn-lt"/>
                <a:ea typeface="+mn-ea"/>
                <a:cs typeface="+mn-cs"/>
              </a:rPr>
              <a:t>recognize </a:t>
            </a:r>
            <a:r>
              <a:rPr lang="en-US" sz="800" kern="1200" dirty="0">
                <a:solidFill>
                  <a:schemeClr val="tx1"/>
                </a:solidFill>
                <a:effectLst/>
                <a:latin typeface="+mn-lt"/>
                <a:ea typeface="+mn-ea"/>
                <a:cs typeface="+mn-cs"/>
              </a:rPr>
              <a:t>signs of a potential CBRN release and (initiate first) responder(s)</a:t>
            </a:r>
          </a:p>
          <a:p>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4.1 Identify possible CBRN releases by asking the right questions to the person who makes the call, including issues such as meteorology, symptoms, and knowing which information to share with chain of command (escalation protocol). </a:t>
            </a:r>
            <a:endParaRPr lang="en-US" sz="800" dirty="0"/>
          </a:p>
          <a:p>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Casualties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trainees become aware which symptoms</a:t>
            </a:r>
            <a:r>
              <a:rPr lang="en-US" sz="800" dirty="0"/>
              <a:t>( </a:t>
            </a:r>
            <a:r>
              <a:rPr lang="en-US" sz="800" kern="1200" dirty="0">
                <a:solidFill>
                  <a:schemeClr val="tx1"/>
                </a:solidFill>
                <a:effectLst/>
                <a:latin typeface="+mn-lt"/>
                <a:ea typeface="+mn-ea"/>
                <a:cs typeface="+mn-cs"/>
              </a:rPr>
              <a:t>or the amount</a:t>
            </a:r>
            <a:r>
              <a:rPr lang="en-US" sz="800" dirty="0"/>
              <a:t>)</a:t>
            </a:r>
            <a:r>
              <a:rPr lang="en-US" sz="800" kern="1200" dirty="0">
                <a:solidFill>
                  <a:schemeClr val="tx1"/>
                </a:solidFill>
                <a:effectLst/>
                <a:latin typeface="+mn-lt"/>
                <a:ea typeface="+mn-ea"/>
                <a:cs typeface="+mn-cs"/>
              </a:rPr>
              <a:t> could </a:t>
            </a:r>
            <a:r>
              <a:rPr lang="en-US" sz="800" dirty="0"/>
              <a:t>indicate </a:t>
            </a:r>
            <a:r>
              <a:rPr lang="en-US" sz="800" kern="1200" dirty="0">
                <a:solidFill>
                  <a:schemeClr val="tx1"/>
                </a:solidFill>
                <a:effectLst/>
                <a:latin typeface="+mn-lt"/>
                <a:ea typeface="+mn-ea"/>
                <a:cs typeface="+mn-cs"/>
              </a:rPr>
              <a:t>a CBRN incident</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r>
              <a:rPr lang="en-GB" sz="800" b="0" i="0" kern="1200" dirty="0">
                <a:solidFill>
                  <a:schemeClr val="tx1"/>
                </a:solidFill>
                <a:effectLst/>
                <a:latin typeface="+mn-lt"/>
                <a:ea typeface="+mn-ea"/>
                <a:cs typeface="+mn-cs"/>
              </a:rPr>
              <a:t>Explain to the trainees that </a:t>
            </a:r>
          </a:p>
          <a:p>
            <a:r>
              <a:rPr lang="en-GB" sz="800" b="0" i="1" kern="1200" dirty="0">
                <a:solidFill>
                  <a:schemeClr val="tx1"/>
                </a:solidFill>
                <a:effectLst/>
                <a:latin typeface="+mn-lt"/>
                <a:ea typeface="+mn-ea"/>
                <a:cs typeface="+mn-cs"/>
              </a:rPr>
              <a:t>when asking about the casualties be aware that</a:t>
            </a:r>
            <a:endParaRPr lang="nl-NL" sz="800" b="0" i="1" kern="1200" dirty="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800" kern="1200" dirty="0">
                <a:solidFill>
                  <a:schemeClr val="tx1"/>
                </a:solidFill>
                <a:effectLst/>
                <a:latin typeface="+mn-lt"/>
                <a:ea typeface="+mn-ea"/>
                <a:cs typeface="+mn-cs"/>
              </a:rPr>
              <a:t>many people showing eye irritation, pin-point pupils, skin irritation or burns, runny nose, respiratory problems, nausea, sweating, disorientation, vomiting,  twitching/convulsions is a strong indication for a CBRN release</a:t>
            </a:r>
            <a:endParaRPr lang="nl-NL" sz="8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GB" sz="800" kern="1200" dirty="0">
                <a:solidFill>
                  <a:schemeClr val="tx1"/>
                </a:solidFill>
                <a:effectLst/>
                <a:latin typeface="+mn-lt"/>
                <a:ea typeface="+mn-ea"/>
                <a:cs typeface="+mn-cs"/>
              </a:rPr>
              <a:t>unusual location or </a:t>
            </a:r>
            <a:r>
              <a:rPr lang="en-GB" sz="800" dirty="0"/>
              <a:t>an </a:t>
            </a:r>
            <a:r>
              <a:rPr lang="en-GB" sz="800" kern="1200" dirty="0">
                <a:solidFill>
                  <a:schemeClr val="tx1"/>
                </a:solidFill>
                <a:effectLst/>
                <a:latin typeface="+mn-lt"/>
                <a:ea typeface="+mn-ea"/>
                <a:cs typeface="+mn-cs"/>
              </a:rPr>
              <a:t>unusual combination of </a:t>
            </a:r>
            <a:r>
              <a:rPr lang="en-GB" sz="800" dirty="0"/>
              <a:t>collapsed </a:t>
            </a:r>
            <a:r>
              <a:rPr lang="en-GB" sz="800" kern="1200" dirty="0">
                <a:solidFill>
                  <a:schemeClr val="tx1"/>
                </a:solidFill>
                <a:effectLst/>
                <a:latin typeface="+mn-lt"/>
                <a:ea typeface="+mn-ea"/>
                <a:cs typeface="+mn-cs"/>
              </a:rPr>
              <a:t>people could indicate a CBRN cause </a:t>
            </a:r>
            <a:endParaRPr lang="nl-NL" sz="8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GB" sz="800" kern="1200" dirty="0">
                <a:solidFill>
                  <a:schemeClr val="tx1"/>
                </a:solidFill>
                <a:effectLst/>
                <a:latin typeface="+mn-lt"/>
                <a:ea typeface="+mn-ea"/>
                <a:cs typeface="+mn-cs"/>
              </a:rPr>
              <a:t>more than two </a:t>
            </a:r>
            <a:r>
              <a:rPr lang="en-GB" sz="800" dirty="0"/>
              <a:t>collapsed </a:t>
            </a:r>
            <a:r>
              <a:rPr lang="en-GB" sz="800" kern="1200" dirty="0">
                <a:solidFill>
                  <a:schemeClr val="tx1"/>
                </a:solidFill>
                <a:effectLst/>
                <a:latin typeface="+mn-lt"/>
                <a:ea typeface="+mn-ea"/>
                <a:cs typeface="+mn-cs"/>
              </a:rPr>
              <a:t>people with no physical injuries could indicate a CBRN cause. E</a:t>
            </a:r>
            <a:r>
              <a:rPr lang="en-US" sz="800" kern="1200" dirty="0">
                <a:solidFill>
                  <a:schemeClr val="tx1"/>
                </a:solidFill>
                <a:effectLst/>
                <a:latin typeface="+mn-lt"/>
                <a:ea typeface="+mn-ea"/>
                <a:cs typeface="+mn-cs"/>
              </a:rPr>
              <a:t>specially in confined spaces like basements, large industrial vessels</a:t>
            </a:r>
            <a:r>
              <a:rPr lang="en-US" sz="800" dirty="0"/>
              <a:t>, </a:t>
            </a:r>
            <a:r>
              <a:rPr lang="en-US" sz="800" kern="1200" dirty="0">
                <a:solidFill>
                  <a:schemeClr val="tx1"/>
                </a:solidFill>
                <a:effectLst/>
                <a:latin typeface="+mn-lt"/>
                <a:ea typeface="+mn-ea"/>
                <a:cs typeface="+mn-cs"/>
              </a:rPr>
              <a:t>never enter without proper PPE.</a:t>
            </a:r>
            <a:endParaRPr lang="nl-NL" sz="800" kern="1200" dirty="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800" kern="1200" dirty="0">
                <a:solidFill>
                  <a:schemeClr val="tx1"/>
                </a:solidFill>
                <a:effectLst/>
                <a:latin typeface="+mn-lt"/>
                <a:ea typeface="+mn-ea"/>
                <a:cs typeface="+mn-cs"/>
              </a:rPr>
              <a:t>people with respiratory problems without a fire present or visible smoke is a strong indication </a:t>
            </a:r>
            <a:r>
              <a:rPr lang="en-GB" sz="800" dirty="0"/>
              <a:t>of </a:t>
            </a:r>
            <a:r>
              <a:rPr lang="en-GB" sz="800" kern="1200" dirty="0">
                <a:solidFill>
                  <a:schemeClr val="tx1"/>
                </a:solidFill>
                <a:effectLst/>
                <a:latin typeface="+mn-lt"/>
                <a:ea typeface="+mn-ea"/>
                <a:cs typeface="+mn-cs"/>
              </a:rPr>
              <a:t>a CBRN release</a:t>
            </a:r>
          </a:p>
          <a:p>
            <a:pPr marL="171450" lvl="0" indent="-171450">
              <a:buFont typeface="Arial" panose="020B0604020202020204" pitchFamily="34" charset="0"/>
              <a:buChar char="•"/>
            </a:pPr>
            <a:r>
              <a:rPr lang="en-GB" sz="800" kern="1200" dirty="0">
                <a:solidFill>
                  <a:schemeClr val="tx1"/>
                </a:solidFill>
                <a:effectLst/>
                <a:latin typeface="+mn-lt"/>
                <a:ea typeface="+mn-ea"/>
                <a:cs typeface="+mn-cs"/>
              </a:rPr>
              <a:t>many people with only mild not very clear symptoms of nausea, dizziness could also indicate group hysteria </a:t>
            </a:r>
            <a:endParaRPr lang="nl-NL" sz="800" kern="1200" dirty="0">
              <a:solidFill>
                <a:schemeClr val="tx1"/>
              </a:solidFill>
              <a:effectLst/>
              <a:latin typeface="+mn-lt"/>
              <a:ea typeface="+mn-ea"/>
              <a:cs typeface="+mn-cs"/>
            </a:endParaRPr>
          </a:p>
          <a:p>
            <a:endParaRPr lang="en-GB" sz="800" kern="1200" dirty="0">
              <a:solidFill>
                <a:schemeClr val="tx1"/>
              </a:solidFill>
              <a:effectLst/>
              <a:latin typeface="+mn-lt"/>
              <a:ea typeface="+mn-ea"/>
              <a:cs typeface="+mn-cs"/>
            </a:endParaRPr>
          </a:p>
          <a:p>
            <a:r>
              <a:rPr lang="en-GB" sz="800" kern="1200" dirty="0">
                <a:solidFill>
                  <a:schemeClr val="tx1"/>
                </a:solidFill>
                <a:effectLst/>
                <a:latin typeface="+mn-lt"/>
                <a:ea typeface="+mn-ea"/>
                <a:cs typeface="+mn-cs"/>
              </a:rPr>
              <a:t>Symptoms of exposure to a biological or radiological incident may not be present within the first minutes or even hours of an incident. </a:t>
            </a:r>
          </a:p>
          <a:p>
            <a:r>
              <a:rPr lang="en-GB" sz="800" kern="1200" dirty="0">
                <a:solidFill>
                  <a:schemeClr val="tx1"/>
                </a:solidFill>
                <a:effectLst/>
                <a:latin typeface="+mn-lt"/>
                <a:ea typeface="+mn-ea"/>
                <a:cs typeface="+mn-cs"/>
              </a:rPr>
              <a:t>Chemical incidents are often, but not always, accompanied by a more rapid onset of symptoms.</a:t>
            </a:r>
          </a:p>
          <a:p>
            <a:endParaRPr lang="nl-NL"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Caller should remain near the scene</a:t>
            </a:r>
            <a:endParaRPr lang="nl-NL" sz="8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GB" sz="800" kern="1200" dirty="0">
                <a:solidFill>
                  <a:schemeClr val="tx1"/>
                </a:solidFill>
                <a:effectLst/>
                <a:latin typeface="+mn-lt"/>
                <a:ea typeface="+mn-ea"/>
                <a:cs typeface="+mn-cs"/>
              </a:rPr>
              <a:t>caller might be contaminated since caller was close to the scene, could have touched victims </a:t>
            </a:r>
            <a:endParaRPr lang="nl-NL" sz="800" kern="1200" dirty="0">
              <a:solidFill>
                <a:schemeClr val="tx1"/>
              </a:solidFill>
              <a:effectLst/>
              <a:latin typeface="+mn-lt"/>
              <a:ea typeface="+mn-ea"/>
              <a:cs typeface="+mn-cs"/>
            </a:endParaRPr>
          </a:p>
          <a:p>
            <a:pPr marL="171450" indent="-171450">
              <a:buFont typeface="Arial" panose="020B0604020202020204" pitchFamily="34" charset="0"/>
              <a:buChar char="•"/>
            </a:pPr>
            <a:r>
              <a:rPr lang="en-GB" sz="800" kern="1200" dirty="0">
                <a:solidFill>
                  <a:schemeClr val="tx1"/>
                </a:solidFill>
                <a:effectLst/>
                <a:latin typeface="+mn-lt"/>
                <a:ea typeface="+mn-ea"/>
                <a:cs typeface="+mn-cs"/>
              </a:rPr>
              <a:t>caller and injured people might have left the scene while contaminated thereby spreading the agent</a:t>
            </a:r>
          </a:p>
          <a:p>
            <a:pPr marL="171450" indent="-171450">
              <a:buFont typeface="Arial" panose="020B0604020202020204" pitchFamily="34" charset="0"/>
              <a:buChar char="•"/>
            </a:pPr>
            <a:r>
              <a:rPr lang="en-GB" sz="800" kern="1200" dirty="0">
                <a:solidFill>
                  <a:schemeClr val="tx1"/>
                </a:solidFill>
                <a:effectLst/>
                <a:latin typeface="+mn-lt"/>
                <a:ea typeface="+mn-ea"/>
                <a:cs typeface="+mn-cs"/>
              </a:rPr>
              <a:t>caller </a:t>
            </a:r>
            <a:r>
              <a:rPr lang="en-US" sz="800" kern="1200" dirty="0">
                <a:solidFill>
                  <a:schemeClr val="tx1"/>
                </a:solidFill>
                <a:effectLst/>
                <a:latin typeface="+mn-lt"/>
                <a:ea typeface="+mn-ea"/>
                <a:cs typeface="+mn-cs"/>
              </a:rPr>
              <a:t>may have seen the perpetrators and be an important witness</a:t>
            </a:r>
          </a:p>
          <a:p>
            <a:pPr marL="0" indent="0">
              <a:buFont typeface="Arial" panose="020B0604020202020204" pitchFamily="34" charset="0"/>
              <a:buNone/>
            </a:pPr>
            <a:r>
              <a:rPr lang="en-US" sz="800" kern="1200" dirty="0">
                <a:solidFill>
                  <a:schemeClr val="tx1"/>
                </a:solidFill>
                <a:effectLst/>
                <a:latin typeface="+mn-lt"/>
                <a:ea typeface="+mn-ea"/>
                <a:cs typeface="+mn-cs"/>
              </a:rPr>
              <a:t>The caller could move to a location at least 50m up wind. However, there is a risk in the latter that nobody follows up with any medical care of evidence gathering from them</a:t>
            </a:r>
          </a:p>
          <a:p>
            <a:pPr marL="0" indent="0">
              <a:buFont typeface="Arial" panose="020B0604020202020204" pitchFamily="34" charset="0"/>
              <a:buNone/>
            </a:pPr>
            <a:endParaRPr lang="en-US" sz="800" kern="1200" dirty="0">
              <a:solidFill>
                <a:schemeClr val="tx1"/>
              </a:solidFill>
              <a:effectLst/>
              <a:latin typeface="+mn-lt"/>
              <a:ea typeface="+mn-ea"/>
              <a:cs typeface="+mn-cs"/>
            </a:endParaRPr>
          </a:p>
          <a:p>
            <a:r>
              <a:rPr lang="en-US" sz="800" kern="1200" dirty="0">
                <a:solidFill>
                  <a:schemeClr val="tx1"/>
                </a:solidFill>
                <a:effectLst/>
                <a:latin typeface="+mn-lt"/>
                <a:ea typeface="+mn-ea"/>
                <a:cs typeface="+mn-cs"/>
              </a:rPr>
              <a:t>You can start a discussion on how to treat injured or dead perpetrators:</a:t>
            </a:r>
          </a:p>
          <a:p>
            <a:r>
              <a:rPr lang="en-US" sz="800" kern="1200" dirty="0">
                <a:solidFill>
                  <a:schemeClr val="tx1"/>
                </a:solidFill>
                <a:effectLst/>
                <a:latin typeface="+mn-lt"/>
                <a:ea typeface="+mn-ea"/>
                <a:cs typeface="+mn-cs"/>
              </a:rPr>
              <a:t>as first responder what do you do? stay with them? leave to a safe distance and observe them, help them? </a:t>
            </a:r>
          </a:p>
          <a:p>
            <a:r>
              <a:rPr lang="en-US" sz="800" kern="1200" dirty="0">
                <a:solidFill>
                  <a:schemeClr val="tx1"/>
                </a:solidFill>
                <a:effectLst/>
                <a:latin typeface="+mn-lt"/>
                <a:ea typeface="+mn-ea"/>
                <a:cs typeface="+mn-cs"/>
              </a:rPr>
              <a:t>are you willing to take an additional risk due to the present of a CBRN-agent on top of "normal" risks while guarding?</a:t>
            </a:r>
            <a:endParaRPr lang="en-GB"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a:defRPr/>
            </a:pPr>
            <a:r>
              <a:rPr lang="en-US" sz="800" b="1" i="0" kern="1200" dirty="0">
                <a:solidFill>
                  <a:schemeClr val="tx1"/>
                </a:solidFill>
                <a:effectLst/>
                <a:latin typeface="+mn-lt"/>
                <a:ea typeface="+mn-ea"/>
                <a:cs typeface="+mn-cs"/>
              </a:rPr>
              <a:t>References for additional information</a:t>
            </a:r>
            <a:r>
              <a:rPr lang="en-US" sz="800" b="1" dirty="0"/>
              <a:t>:  -</a:t>
            </a:r>
          </a:p>
          <a:p>
            <a:r>
              <a:rPr lang="en-US" sz="800" b="1" kern="1200" dirty="0">
                <a:solidFill>
                  <a:schemeClr val="tx1"/>
                </a:solidFill>
                <a:effectLst/>
                <a:latin typeface="+mn-lt"/>
                <a:ea typeface="+mn-ea"/>
                <a:cs typeface="+mn-cs"/>
              </a:rPr>
              <a:t>Depicted illustration: </a:t>
            </a:r>
            <a:r>
              <a:rPr lang="en-US" sz="800" b="0" kern="1200" dirty="0">
                <a:solidFill>
                  <a:schemeClr val="tx1"/>
                </a:solidFill>
                <a:effectLst/>
                <a:latin typeface="+mn-lt"/>
                <a:ea typeface="+mn-ea"/>
                <a:cs typeface="+mn-cs"/>
              </a:rPr>
              <a:t>-</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r>
              <a:rPr lang="en-US" sz="800" b="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Text source &amp; IP: </a:t>
            </a:r>
            <a:endParaRPr lang="en-GB" sz="800" b="0" dirty="0"/>
          </a:p>
        </p:txBody>
      </p:sp>
    </p:spTree>
    <p:extLst>
      <p:ext uri="{BB962C8B-B14F-4D97-AF65-F5344CB8AC3E}">
        <p14:creationId xmlns:p14="http://schemas.microsoft.com/office/powerpoint/2010/main" val="37487587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4 First alert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lang="en-US" sz="800" kern="1200" dirty="0">
                <a:solidFill>
                  <a:schemeClr val="tx1"/>
                </a:solidFill>
                <a:effectLst/>
                <a:latin typeface="+mn-lt"/>
                <a:ea typeface="+mn-ea"/>
                <a:cs typeface="+mn-cs"/>
              </a:rPr>
              <a:t>To </a:t>
            </a:r>
            <a:r>
              <a:rPr lang="en-US" sz="800" i="0" u="sng" kern="1200" dirty="0">
                <a:solidFill>
                  <a:schemeClr val="tx1"/>
                </a:solidFill>
                <a:effectLst/>
                <a:latin typeface="+mn-lt"/>
                <a:ea typeface="+mn-ea"/>
                <a:cs typeface="+mn-cs"/>
              </a:rPr>
              <a:t>recognize </a:t>
            </a:r>
            <a:r>
              <a:rPr lang="en-US" sz="800" kern="1200" dirty="0">
                <a:solidFill>
                  <a:schemeClr val="tx1"/>
                </a:solidFill>
                <a:effectLst/>
                <a:latin typeface="+mn-lt"/>
                <a:ea typeface="+mn-ea"/>
                <a:cs typeface="+mn-cs"/>
              </a:rPr>
              <a:t>signs of a potential CBRN release and (initiate first) responder(s)</a:t>
            </a:r>
          </a:p>
          <a:p>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4.1 Identify possible CBRN releases by asking the right questions to the person who makes the call, including issues such as meteorology, symptoms, and knowing which information to share with chain of command (escalation protocol). </a:t>
            </a:r>
            <a:endParaRPr lang="en-US" sz="800" dirty="0"/>
          </a:p>
          <a:p>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Location</a:t>
            </a:r>
          </a:p>
          <a:p>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trainees become aware </a:t>
            </a:r>
            <a:r>
              <a:rPr lang="en-US" sz="800" dirty="0"/>
              <a:t>of the relevance and importance and of the location for a possible CBRN incident</a:t>
            </a:r>
            <a:endParaRPr lang="en-US" sz="80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r>
              <a:rPr lang="en-GB" sz="800" b="0" i="0" kern="1200" dirty="0">
                <a:solidFill>
                  <a:schemeClr val="tx1"/>
                </a:solidFill>
                <a:effectLst/>
                <a:latin typeface="+mn-lt"/>
                <a:ea typeface="+mn-ea"/>
                <a:cs typeface="+mn-cs"/>
              </a:rPr>
              <a:t>Tell </a:t>
            </a:r>
            <a:r>
              <a:rPr lang="en-GB" sz="800" dirty="0"/>
              <a:t>trainees </a:t>
            </a:r>
            <a:r>
              <a:rPr lang="en-GB" sz="800" b="0" i="0" kern="1200" dirty="0">
                <a:solidFill>
                  <a:schemeClr val="tx1"/>
                </a:solidFill>
                <a:effectLst/>
                <a:latin typeface="+mn-lt"/>
                <a:ea typeface="+mn-ea"/>
                <a:cs typeface="+mn-cs"/>
              </a:rPr>
              <a:t>about the consequences linked to the actual location where the incident takes place</a:t>
            </a:r>
            <a:r>
              <a:rPr lang="en-GB" sz="800" dirty="0"/>
              <a:t>: </a:t>
            </a:r>
            <a:endParaRPr lang="en-GB" sz="800" b="0" i="0" kern="1200" dirty="0">
              <a:solidFill>
                <a:schemeClr val="tx1"/>
              </a:solidFill>
              <a:effectLst/>
              <a:latin typeface="+mn-lt"/>
              <a:ea typeface="+mn-ea"/>
              <a:cs typeface="+mn-cs"/>
            </a:endParaRPr>
          </a:p>
          <a:p>
            <a:pPr marL="171450" indent="-171450">
              <a:buFont typeface="Arial" panose="020B0604020202020204" pitchFamily="34" charset="0"/>
              <a:buChar char="•"/>
            </a:pPr>
            <a:r>
              <a:rPr lang="en-GB" sz="800" kern="1200" dirty="0">
                <a:solidFill>
                  <a:schemeClr val="tx1"/>
                </a:solidFill>
                <a:effectLst/>
                <a:latin typeface="+mn-lt"/>
                <a:ea typeface="+mn-ea"/>
                <a:cs typeface="+mn-cs"/>
              </a:rPr>
              <a:t>railway station, metro/underground, tourist attraction, prestigious buildings etc</a:t>
            </a:r>
            <a:br>
              <a:rPr lang="en-GB" sz="800" kern="1200" dirty="0">
                <a:solidFill>
                  <a:schemeClr val="tx1"/>
                </a:solidFill>
                <a:effectLst/>
                <a:latin typeface="+mn-lt"/>
                <a:ea typeface="+mn-ea"/>
                <a:cs typeface="+mn-cs"/>
              </a:rPr>
            </a:br>
            <a:r>
              <a:rPr lang="en-GB" sz="800" kern="1200" dirty="0">
                <a:solidFill>
                  <a:schemeClr val="tx1"/>
                </a:solidFill>
                <a:effectLst/>
                <a:latin typeface="+mn-lt"/>
                <a:ea typeface="+mn-ea"/>
                <a:cs typeface="+mn-cs"/>
              </a:rPr>
              <a:t>- are more likely to be targeted by a terroristic attack</a:t>
            </a:r>
            <a:br>
              <a:rPr lang="en-GB" sz="800" kern="1200" dirty="0">
                <a:solidFill>
                  <a:schemeClr val="tx1"/>
                </a:solidFill>
                <a:effectLst/>
                <a:latin typeface="+mn-lt"/>
                <a:ea typeface="+mn-ea"/>
                <a:cs typeface="+mn-cs"/>
              </a:rPr>
            </a:br>
            <a:r>
              <a:rPr lang="en-GB" sz="800" kern="1200" dirty="0">
                <a:solidFill>
                  <a:schemeClr val="tx1"/>
                </a:solidFill>
                <a:effectLst/>
                <a:latin typeface="+mn-lt"/>
                <a:ea typeface="+mn-ea"/>
                <a:cs typeface="+mn-cs"/>
              </a:rPr>
              <a:t>- could make normal objects that regularly contain CBRN-agents suspicious e.g. a chlorine tank truck under the Eifel Tower</a:t>
            </a:r>
          </a:p>
          <a:p>
            <a:pPr marL="171450" indent="-171450">
              <a:buFont typeface="Arial" panose="020B0604020202020204" pitchFamily="34" charset="0"/>
              <a:buChar char="•"/>
            </a:pPr>
            <a:r>
              <a:rPr lang="en-GB" sz="800" kern="1200" dirty="0">
                <a:solidFill>
                  <a:schemeClr val="tx1"/>
                </a:solidFill>
                <a:effectLst/>
                <a:latin typeface="+mn-lt"/>
                <a:ea typeface="+mn-ea"/>
                <a:cs typeface="+mn-cs"/>
              </a:rPr>
              <a:t>a possible high number of people present or in the immediate vicinity means</a:t>
            </a:r>
            <a:br>
              <a:rPr lang="en-GB" sz="800" kern="1200" dirty="0">
                <a:solidFill>
                  <a:schemeClr val="tx1"/>
                </a:solidFill>
                <a:effectLst/>
                <a:latin typeface="+mn-lt"/>
                <a:ea typeface="+mn-ea"/>
                <a:cs typeface="+mn-cs"/>
              </a:rPr>
            </a:br>
            <a:r>
              <a:rPr lang="en-GB" sz="800" kern="1200" dirty="0">
                <a:solidFill>
                  <a:schemeClr val="tx1"/>
                </a:solidFill>
                <a:effectLst/>
                <a:latin typeface="+mn-lt"/>
                <a:ea typeface="+mn-ea"/>
                <a:cs typeface="+mn-cs"/>
              </a:rPr>
              <a:t>- impact of a release is large (more victims, cross contamination, </a:t>
            </a:r>
            <a:r>
              <a:rPr lang="en-GB" sz="800" kern="1200" dirty="0" err="1">
                <a:solidFill>
                  <a:schemeClr val="tx1"/>
                </a:solidFill>
                <a:effectLst/>
                <a:latin typeface="+mn-lt"/>
                <a:ea typeface="+mn-ea"/>
                <a:cs typeface="+mn-cs"/>
              </a:rPr>
              <a:t>decon</a:t>
            </a:r>
            <a:r>
              <a:rPr lang="en-GB" sz="800" kern="1200" dirty="0">
                <a:solidFill>
                  <a:schemeClr val="tx1"/>
                </a:solidFill>
                <a:effectLst/>
                <a:latin typeface="+mn-lt"/>
                <a:ea typeface="+mn-ea"/>
                <a:cs typeface="+mn-cs"/>
              </a:rPr>
              <a:t>, possible panic etc.)</a:t>
            </a:r>
            <a:br>
              <a:rPr lang="en-GB" sz="800" kern="1200" dirty="0">
                <a:solidFill>
                  <a:schemeClr val="tx1"/>
                </a:solidFill>
                <a:effectLst/>
                <a:latin typeface="+mn-lt"/>
                <a:ea typeface="+mn-ea"/>
                <a:cs typeface="+mn-cs"/>
              </a:rPr>
            </a:br>
            <a:r>
              <a:rPr lang="en-GB" sz="800" kern="1200" dirty="0">
                <a:solidFill>
                  <a:schemeClr val="tx1"/>
                </a:solidFill>
                <a:effectLst/>
                <a:latin typeface="+mn-lt"/>
                <a:ea typeface="+mn-ea"/>
                <a:cs typeface="+mn-cs"/>
              </a:rPr>
              <a:t>- crowd control is needed</a:t>
            </a:r>
            <a:br>
              <a:rPr lang="en-GB" sz="800" kern="1200" dirty="0">
                <a:solidFill>
                  <a:schemeClr val="tx1"/>
                </a:solidFill>
                <a:effectLst/>
                <a:latin typeface="+mn-lt"/>
                <a:ea typeface="+mn-ea"/>
                <a:cs typeface="+mn-cs"/>
              </a:rPr>
            </a:br>
            <a:r>
              <a:rPr lang="en-GB" sz="800" kern="1200" dirty="0">
                <a:solidFill>
                  <a:schemeClr val="tx1"/>
                </a:solidFill>
                <a:effectLst/>
                <a:latin typeface="+mn-lt"/>
                <a:ea typeface="+mn-ea"/>
                <a:cs typeface="+mn-cs"/>
              </a:rPr>
              <a:t>- more likely to be a terroristic attack</a:t>
            </a:r>
            <a:endParaRPr lang="nl-NL" sz="800" kern="1200" dirty="0">
              <a:solidFill>
                <a:schemeClr val="tx1"/>
              </a:solidFill>
              <a:effectLst/>
              <a:latin typeface="+mn-lt"/>
              <a:ea typeface="+mn-ea"/>
              <a:cs typeface="+mn-cs"/>
            </a:endParaRPr>
          </a:p>
          <a:p>
            <a:pPr marL="171450" indent="-171450">
              <a:buFont typeface="Arial" panose="020B0604020202020204" pitchFamily="34" charset="0"/>
              <a:buChar char="•"/>
            </a:pPr>
            <a:r>
              <a:rPr lang="en-GB" sz="800" kern="1200" dirty="0">
                <a:solidFill>
                  <a:schemeClr val="tx1"/>
                </a:solidFill>
                <a:effectLst/>
                <a:latin typeface="+mn-lt"/>
                <a:ea typeface="+mn-ea"/>
                <a:cs typeface="+mn-cs"/>
              </a:rPr>
              <a:t>industrial location means presence of CBRN </a:t>
            </a:r>
            <a:r>
              <a:rPr lang="en-GB" sz="800" dirty="0"/>
              <a:t>materials </a:t>
            </a:r>
            <a:r>
              <a:rPr lang="en-GB" sz="800" kern="1200" dirty="0">
                <a:solidFill>
                  <a:schemeClr val="tx1"/>
                </a:solidFill>
                <a:effectLst/>
                <a:latin typeface="+mn-lt"/>
                <a:ea typeface="+mn-ea"/>
                <a:cs typeface="+mn-cs"/>
              </a:rPr>
              <a:t>and </a:t>
            </a:r>
            <a:r>
              <a:rPr lang="en-GB" sz="800" dirty="0"/>
              <a:t>the </a:t>
            </a:r>
            <a:r>
              <a:rPr lang="en-GB" sz="800" kern="1200" dirty="0">
                <a:solidFill>
                  <a:schemeClr val="tx1"/>
                </a:solidFill>
                <a:effectLst/>
                <a:latin typeface="+mn-lt"/>
                <a:ea typeface="+mn-ea"/>
                <a:cs typeface="+mn-cs"/>
              </a:rPr>
              <a:t>risk of a CBRN release</a:t>
            </a:r>
            <a:endParaRPr lang="nl-NL" sz="800" kern="1200" dirty="0">
              <a:solidFill>
                <a:schemeClr val="tx1"/>
              </a:solidFill>
              <a:effectLst/>
              <a:latin typeface="+mn-lt"/>
              <a:ea typeface="+mn-ea"/>
              <a:cs typeface="+mn-cs"/>
            </a:endParaRPr>
          </a:p>
          <a:p>
            <a:pPr marL="171450" indent="-171450">
              <a:buFont typeface="Arial" panose="020B0604020202020204" pitchFamily="34" charset="0"/>
              <a:buChar char="•"/>
            </a:pPr>
            <a:r>
              <a:rPr lang="en-GB" sz="800" kern="1200" dirty="0">
                <a:solidFill>
                  <a:schemeClr val="tx1"/>
                </a:solidFill>
                <a:effectLst/>
                <a:latin typeface="+mn-lt"/>
                <a:ea typeface="+mn-ea"/>
                <a:cs typeface="+mn-cs"/>
              </a:rPr>
              <a:t>improvised lab means CBRN presence very likely (and booby traps) </a:t>
            </a:r>
            <a:endParaRPr lang="nl-NL" sz="800" kern="1200" dirty="0">
              <a:solidFill>
                <a:schemeClr val="tx1"/>
              </a:solidFill>
              <a:effectLst/>
              <a:latin typeface="+mn-lt"/>
              <a:ea typeface="+mn-ea"/>
              <a:cs typeface="+mn-cs"/>
            </a:endParaRPr>
          </a:p>
          <a:p>
            <a:pPr marL="171450" indent="-171450">
              <a:buFont typeface="Arial" panose="020B0604020202020204" pitchFamily="34" charset="0"/>
              <a:buChar char="•"/>
            </a:pPr>
            <a:r>
              <a:rPr lang="en-GB" sz="800" kern="1200" dirty="0">
                <a:solidFill>
                  <a:schemeClr val="tx1"/>
                </a:solidFill>
                <a:effectLst/>
                <a:latin typeface="+mn-lt"/>
                <a:ea typeface="+mn-ea"/>
                <a:cs typeface="+mn-cs"/>
              </a:rPr>
              <a:t>large cannabis growing facility usually does not mean a high risk for CBRN presence. Possible flow of carbon dioxide is deployed, which imposes a risk.</a:t>
            </a:r>
            <a:br>
              <a:rPr lang="en-GB" sz="800" kern="1200" dirty="0">
                <a:solidFill>
                  <a:schemeClr val="tx1"/>
                </a:solidFill>
                <a:effectLst/>
                <a:latin typeface="+mn-lt"/>
                <a:ea typeface="+mn-ea"/>
                <a:cs typeface="+mn-cs"/>
              </a:rPr>
            </a:br>
            <a:r>
              <a:rPr lang="en-GB" sz="800" kern="1200" dirty="0">
                <a:solidFill>
                  <a:schemeClr val="tx1"/>
                </a:solidFill>
                <a:effectLst/>
                <a:latin typeface="+mn-lt"/>
                <a:ea typeface="+mn-ea"/>
                <a:cs typeface="+mn-cs"/>
              </a:rPr>
              <a:t>Other risks are dangerous electrical wiring and booby traps </a:t>
            </a:r>
            <a:endParaRPr lang="nl-NL" sz="800" kern="1200" dirty="0">
              <a:solidFill>
                <a:schemeClr val="tx1"/>
              </a:solidFill>
              <a:effectLst/>
              <a:latin typeface="+mn-lt"/>
              <a:ea typeface="+mn-ea"/>
              <a:cs typeface="+mn-cs"/>
            </a:endParaRPr>
          </a:p>
          <a:p>
            <a:pPr marL="171450" indent="-171450">
              <a:buFont typeface="Arial" panose="020B0604020202020204" pitchFamily="34" charset="0"/>
              <a:buChar char="•"/>
            </a:pPr>
            <a:r>
              <a:rPr lang="en-GB" sz="800" dirty="0"/>
              <a:t>Water sources are </a:t>
            </a:r>
            <a:r>
              <a:rPr lang="en-GB" sz="800" kern="1200" dirty="0">
                <a:solidFill>
                  <a:schemeClr val="tx1"/>
                </a:solidFill>
                <a:effectLst/>
                <a:latin typeface="+mn-lt"/>
                <a:ea typeface="+mn-ea"/>
                <a:cs typeface="+mn-cs"/>
              </a:rPr>
              <a:t>very useful as a first aid (rinsing with any water, from rivers, brooks is better than no rinsing)</a:t>
            </a:r>
            <a:endParaRPr lang="en-US"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a:defRPr/>
            </a:pPr>
            <a:r>
              <a:rPr lang="en-US" sz="800" b="1" i="0" kern="1200" dirty="0">
                <a:solidFill>
                  <a:schemeClr val="tx1"/>
                </a:solidFill>
                <a:effectLst/>
                <a:latin typeface="+mn-lt"/>
                <a:ea typeface="+mn-ea"/>
                <a:cs typeface="+mn-cs"/>
              </a:rPr>
              <a:t>References for additional information</a:t>
            </a:r>
            <a:r>
              <a:rPr lang="en-US" sz="800" b="1" dirty="0"/>
              <a:t>:  -</a:t>
            </a:r>
          </a:p>
          <a:p>
            <a:r>
              <a:rPr lang="en-US" sz="800" b="1" kern="1200" dirty="0">
                <a:solidFill>
                  <a:schemeClr val="tx1"/>
                </a:solidFill>
                <a:effectLst/>
                <a:latin typeface="+mn-lt"/>
                <a:ea typeface="+mn-ea"/>
                <a:cs typeface="+mn-cs"/>
              </a:rPr>
              <a:t>Depicted illustration:  </a:t>
            </a:r>
            <a:r>
              <a:rPr lang="en-US" sz="800" b="0" kern="1200" dirty="0">
                <a:solidFill>
                  <a:schemeClr val="tx1"/>
                </a:solidFill>
                <a:effectLst/>
                <a:latin typeface="+mn-lt"/>
                <a:ea typeface="+mn-ea"/>
                <a:cs typeface="+mn-cs"/>
              </a:rPr>
              <a:t>Town canal, a crowd, The Eiffel Tower </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noProof="0" dirty="0"/>
              <a:t>"Westport town Canal" by Evil Genius Society: Share the world... is licensed with CC BY-NC-ND 2.0. https://www.flickr.com/photos/77992018@N00/457508122</a:t>
            </a:r>
            <a:endParaRPr lang="en-GB" sz="800" b="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noProof="0" dirty="0"/>
              <a:t>"Leeds</a:t>
            </a:r>
            <a:r>
              <a:rPr lang="en-GB" sz="800" dirty="0"/>
              <a:t> Crowd</a:t>
            </a:r>
            <a:r>
              <a:rPr lang="en-GB" sz="800" noProof="0" dirty="0"/>
              <a:t>" by Chris Robertshaw is licensed with CC BY 2.0. To view a copy of this license, visit https://creativecommons.org/licenses/by/2.0/ </a:t>
            </a:r>
            <a:endParaRPr lang="en-GB" sz="800" b="0" kern="1200" noProof="0" dirty="0">
              <a:solidFill>
                <a:schemeClr val="tx1"/>
              </a:solidFill>
              <a:effectLst/>
              <a:latin typeface="+mn-lt"/>
              <a:ea typeface="+mn-ea"/>
              <a:cs typeface="+mn-cs"/>
            </a:endParaRPr>
          </a:p>
          <a:p>
            <a:r>
              <a:rPr lang="en-GB" sz="800" b="0" kern="1200" noProof="0" dirty="0">
                <a:solidFill>
                  <a:schemeClr val="tx1"/>
                </a:solidFill>
                <a:effectLst/>
                <a:latin typeface="+mn-lt"/>
                <a:ea typeface="+mn-ea"/>
                <a:cs typeface="+mn-cs"/>
              </a:rPr>
              <a:t>Eiffel tower https://commons.wikimedia.org/wiki/File:Tour_Eiffel_Wikimedia_Commons.jpg, </a:t>
            </a:r>
            <a:endParaRPr lang="en-US" sz="800" b="1" dirty="0"/>
          </a:p>
          <a:p>
            <a:r>
              <a:rPr lang="en-US" sz="800" b="1" kern="1200" dirty="0">
                <a:solidFill>
                  <a:schemeClr val="tx1"/>
                </a:solidFill>
                <a:effectLst/>
                <a:latin typeface="+mn-lt"/>
                <a:ea typeface="+mn-ea"/>
                <a:cs typeface="+mn-cs"/>
              </a:rPr>
              <a:t>Text source &amp; IP: </a:t>
            </a:r>
            <a:endParaRPr lang="en-GB" sz="800" b="0" dirty="0"/>
          </a:p>
        </p:txBody>
      </p:sp>
    </p:spTree>
    <p:extLst>
      <p:ext uri="{BB962C8B-B14F-4D97-AF65-F5344CB8AC3E}">
        <p14:creationId xmlns:p14="http://schemas.microsoft.com/office/powerpoint/2010/main" val="19010263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4 First alert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lang="en-US" sz="800" kern="1200" dirty="0">
                <a:solidFill>
                  <a:schemeClr val="tx1"/>
                </a:solidFill>
                <a:effectLst/>
                <a:latin typeface="+mn-lt"/>
                <a:ea typeface="+mn-ea"/>
                <a:cs typeface="+mn-cs"/>
              </a:rPr>
              <a:t>To </a:t>
            </a:r>
            <a:r>
              <a:rPr lang="en-US" sz="800" i="0" u="sng" kern="1200" dirty="0">
                <a:solidFill>
                  <a:schemeClr val="tx1"/>
                </a:solidFill>
                <a:effectLst/>
                <a:latin typeface="+mn-lt"/>
                <a:ea typeface="+mn-ea"/>
                <a:cs typeface="+mn-cs"/>
              </a:rPr>
              <a:t>recognize </a:t>
            </a:r>
            <a:r>
              <a:rPr lang="en-US" sz="800" kern="1200" dirty="0">
                <a:solidFill>
                  <a:schemeClr val="tx1"/>
                </a:solidFill>
                <a:effectLst/>
                <a:latin typeface="+mn-lt"/>
                <a:ea typeface="+mn-ea"/>
                <a:cs typeface="+mn-cs"/>
              </a:rPr>
              <a:t>signs of a potential CBRN release and (initiate first) responder(s)</a:t>
            </a:r>
          </a:p>
          <a:p>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4.1 Identify possible CBRN releases by asking the right questions to the person who makes the call, including issues such as meteorology, symptoms, and knowing which information to share with chain of command (escalation protocol). </a:t>
            </a:r>
            <a:endParaRPr lang="en-US" sz="800" dirty="0"/>
          </a:p>
          <a:p>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kern="1200" dirty="0">
                <a:solidFill>
                  <a:schemeClr val="tx1"/>
                </a:solidFill>
                <a:effectLst/>
                <a:latin typeface="+mn-lt"/>
                <a:ea typeface="+mn-ea"/>
                <a:cs typeface="+mn-cs"/>
              </a:rPr>
              <a:t>Title slide: </a:t>
            </a:r>
            <a:r>
              <a:rPr lang="en-GB" sz="800" b="0" kern="1200" dirty="0">
                <a:solidFill>
                  <a:schemeClr val="tx1"/>
                </a:solidFill>
                <a:effectLst/>
                <a:latin typeface="+mn-lt"/>
                <a:ea typeface="+mn-ea"/>
                <a:cs typeface="+mn-cs"/>
              </a:rPr>
              <a:t>Weather and dispersion</a:t>
            </a:r>
            <a:endParaRPr lang="en-GB"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kern="1200" dirty="0">
                <a:solidFill>
                  <a:schemeClr val="tx1"/>
                </a:solidFill>
                <a:effectLst/>
                <a:latin typeface="+mn-lt"/>
                <a:ea typeface="+mn-ea"/>
                <a:cs typeface="+mn-cs"/>
              </a:rPr>
              <a:t>Result</a:t>
            </a:r>
            <a:r>
              <a:rPr lang="en-GB" sz="800" b="1" dirty="0"/>
              <a:t>: </a:t>
            </a:r>
            <a:r>
              <a:rPr lang="en-GB" sz="800" kern="1200" dirty="0">
                <a:solidFill>
                  <a:schemeClr val="tx1"/>
                </a:solidFill>
                <a:effectLst/>
                <a:latin typeface="+mn-lt"/>
                <a:ea typeface="+mn-ea"/>
                <a:cs typeface="+mn-cs"/>
              </a:rPr>
              <a:t>trainees become aware what factors could influence a CBRN scene and which are important to mention in </a:t>
            </a:r>
            <a:r>
              <a:rPr lang="en-GB" sz="800" dirty="0"/>
              <a:t>their </a:t>
            </a:r>
            <a:r>
              <a:rPr lang="en-GB" sz="800" kern="1200" dirty="0">
                <a:solidFill>
                  <a:schemeClr val="tx1"/>
                </a:solidFill>
                <a:effectLst/>
                <a:latin typeface="+mn-lt"/>
                <a:ea typeface="+mn-ea"/>
                <a:cs typeface="+mn-cs"/>
              </a:rPr>
              <a:t>report</a:t>
            </a:r>
          </a:p>
          <a:p>
            <a:r>
              <a:rPr lang="en-GB" sz="800" b="1" kern="1200" dirty="0">
                <a:solidFill>
                  <a:schemeClr val="tx1"/>
                </a:solidFill>
                <a:effectLst/>
                <a:latin typeface="+mn-lt"/>
                <a:ea typeface="+mn-ea"/>
                <a:cs typeface="+mn-cs"/>
              </a:rPr>
              <a:t>Instructions for the trainer:</a:t>
            </a:r>
            <a:r>
              <a:rPr lang="en-GB" sz="800" kern="1200" dirty="0">
                <a:solidFill>
                  <a:schemeClr val="tx1"/>
                </a:solidFill>
                <a:effectLst/>
                <a:latin typeface="+mn-lt"/>
                <a:ea typeface="+mn-ea"/>
                <a:cs typeface="+mn-cs"/>
              </a:rPr>
              <a:t> </a:t>
            </a:r>
          </a:p>
          <a:p>
            <a:r>
              <a:rPr lang="en-GB" sz="800" i="1" kern="1200" dirty="0">
                <a:solidFill>
                  <a:schemeClr val="tx1"/>
                </a:solidFill>
                <a:effectLst/>
                <a:latin typeface="+mn-lt"/>
                <a:ea typeface="+mn-ea"/>
                <a:cs typeface="+mn-cs"/>
              </a:rPr>
              <a:t>When asking about the weather be aware that</a:t>
            </a:r>
            <a:endParaRPr lang="en-GB" sz="800" kern="1200" dirty="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800" kern="1200" dirty="0">
                <a:solidFill>
                  <a:schemeClr val="tx1"/>
                </a:solidFill>
                <a:effectLst/>
                <a:latin typeface="+mn-lt"/>
                <a:ea typeface="+mn-ea"/>
                <a:cs typeface="+mn-cs"/>
              </a:rPr>
              <a:t>the actual weather greatly influences the number of people being outside </a:t>
            </a:r>
          </a:p>
          <a:p>
            <a:pPr marL="171450" lvl="0" indent="-171450">
              <a:buFont typeface="Arial" panose="020B0604020202020204" pitchFamily="34" charset="0"/>
              <a:buChar char="•"/>
            </a:pPr>
            <a:r>
              <a:rPr lang="en-GB" sz="800" kern="1200" dirty="0">
                <a:solidFill>
                  <a:schemeClr val="tx1"/>
                </a:solidFill>
                <a:effectLst/>
                <a:latin typeface="+mn-lt"/>
                <a:ea typeface="+mn-ea"/>
                <a:cs typeface="+mn-cs"/>
              </a:rPr>
              <a:t>wind direction is needed to </a:t>
            </a:r>
            <a:r>
              <a:rPr lang="en-GB" sz="800" dirty="0"/>
              <a:t>safely </a:t>
            </a:r>
            <a:r>
              <a:rPr lang="en-GB" sz="800" kern="1200" dirty="0">
                <a:solidFill>
                  <a:schemeClr val="tx1"/>
                </a:solidFill>
                <a:effectLst/>
                <a:latin typeface="+mn-lt"/>
                <a:ea typeface="+mn-ea"/>
                <a:cs typeface="+mn-cs"/>
              </a:rPr>
              <a:t>work</a:t>
            </a:r>
            <a:r>
              <a:rPr lang="en-GB" sz="800" dirty="0"/>
              <a:t>,</a:t>
            </a:r>
            <a:r>
              <a:rPr lang="en-GB" sz="800" kern="1200" dirty="0">
                <a:solidFill>
                  <a:schemeClr val="tx1"/>
                </a:solidFill>
                <a:effectLst/>
                <a:latin typeface="+mn-lt"/>
                <a:ea typeface="+mn-ea"/>
                <a:cs typeface="+mn-cs"/>
              </a:rPr>
              <a:t> save and minimise the risk of exposure and to set up the hot, warm and cold zones</a:t>
            </a:r>
          </a:p>
          <a:p>
            <a:pPr marL="171450" indent="-171450">
              <a:buFont typeface="Arial" panose="020B0604020202020204" pitchFamily="34" charset="0"/>
              <a:buChar char="•"/>
            </a:pPr>
            <a:r>
              <a:rPr lang="en-GB" sz="800" kern="1200" dirty="0">
                <a:solidFill>
                  <a:schemeClr val="tx1"/>
                </a:solidFill>
                <a:effectLst/>
                <a:latin typeface="+mn-lt"/>
                <a:ea typeface="+mn-ea"/>
                <a:cs typeface="+mn-cs"/>
              </a:rPr>
              <a:t>wind direction is needed for </a:t>
            </a:r>
            <a:r>
              <a:rPr lang="en-GB" sz="800" dirty="0"/>
              <a:t>safe </a:t>
            </a:r>
            <a:r>
              <a:rPr lang="en-GB" sz="800" kern="1200" dirty="0">
                <a:solidFill>
                  <a:schemeClr val="tx1"/>
                </a:solidFill>
                <a:effectLst/>
                <a:latin typeface="+mn-lt"/>
                <a:ea typeface="+mn-ea"/>
                <a:cs typeface="+mn-cs"/>
              </a:rPr>
              <a:t>access routes to the scene for the first 1 -2 km around the scene</a:t>
            </a:r>
          </a:p>
          <a:p>
            <a:pPr marL="171450" indent="-171450">
              <a:buFont typeface="Arial" panose="020B0604020202020204" pitchFamily="34" charset="0"/>
              <a:buChar char="•"/>
            </a:pPr>
            <a:r>
              <a:rPr lang="en-GB" sz="800" kern="1200" dirty="0">
                <a:solidFill>
                  <a:schemeClr val="tx1"/>
                </a:solidFill>
                <a:effectLst/>
                <a:latin typeface="+mn-lt"/>
                <a:ea typeface="+mn-ea"/>
                <a:cs typeface="+mn-cs"/>
              </a:rPr>
              <a:t>decontamination of people is usually done with water and outside, making people wet when it is not a warm day could be a serious risk </a:t>
            </a:r>
            <a:r>
              <a:rPr lang="en-GB" sz="800" dirty="0"/>
              <a:t>of h</a:t>
            </a:r>
            <a:r>
              <a:rPr lang="en-GB" sz="800" noProof="0" dirty="0" err="1"/>
              <a:t>ypothermia</a:t>
            </a:r>
            <a:endParaRPr lang="en-GB" sz="800" noProof="0" dirty="0"/>
          </a:p>
          <a:p>
            <a:pPr marL="0" indent="0">
              <a:buFont typeface="Arial" panose="020B0604020202020204" pitchFamily="34" charset="0"/>
              <a:buNone/>
            </a:pPr>
            <a:endParaRPr lang="en-GB" sz="800" kern="1200" dirty="0">
              <a:solidFill>
                <a:schemeClr val="tx1"/>
              </a:solidFill>
              <a:effectLst/>
              <a:latin typeface="+mn-lt"/>
              <a:ea typeface="+mn-ea"/>
              <a:cs typeface="+mn-cs"/>
            </a:endParaRPr>
          </a:p>
          <a:p>
            <a:pPr marL="0" indent="0">
              <a:buFont typeface="Arial" panose="020B0604020202020204" pitchFamily="34" charset="0"/>
              <a:buNone/>
            </a:pPr>
            <a:r>
              <a:rPr lang="en-GB" sz="800" i="1" kern="1200" noProof="0" dirty="0">
                <a:solidFill>
                  <a:schemeClr val="tx1"/>
                </a:solidFill>
                <a:effectLst/>
                <a:latin typeface="+mn-lt"/>
                <a:ea typeface="+mn-ea"/>
                <a:cs typeface="+mn-cs"/>
              </a:rPr>
              <a:t>Dispersion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800" kern="1200" dirty="0">
                <a:solidFill>
                  <a:schemeClr val="tx1"/>
                </a:solidFill>
                <a:effectLst/>
                <a:latin typeface="+mn-lt"/>
                <a:ea typeface="+mn-ea"/>
                <a:cs typeface="+mn-cs"/>
              </a:rPr>
              <a:t>At the incident location no wind or rain means a higher </a:t>
            </a:r>
            <a:r>
              <a:rPr lang="en-GB" sz="800" dirty="0"/>
              <a:t>likely </a:t>
            </a:r>
            <a:r>
              <a:rPr lang="en-GB" sz="800" kern="1200" dirty="0">
                <a:solidFill>
                  <a:schemeClr val="tx1"/>
                </a:solidFill>
                <a:effectLst/>
                <a:latin typeface="+mn-lt"/>
                <a:ea typeface="+mn-ea"/>
                <a:cs typeface="+mn-cs"/>
              </a:rPr>
              <a:t>exposure than with strong wind or rain. In case of a fire, the higher the temperature of the smoke, the lower the local concentration of the agent. Fighting a fire could thus lead to an increase of local air concentrations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800" kern="1200" dirty="0">
                <a:solidFill>
                  <a:schemeClr val="tx1"/>
                </a:solidFill>
                <a:effectLst/>
                <a:latin typeface="+mn-lt"/>
                <a:ea typeface="+mn-ea"/>
                <a:cs typeface="+mn-cs"/>
              </a:rPr>
              <a:t>Confined spaces like tunnels, railway stations, metro/underground have a great influence on how the dispersion of the agent evolves (generally, negative from FRs point of view)</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800" kern="1200" dirty="0">
                <a:solidFill>
                  <a:schemeClr val="tx1"/>
                </a:solidFill>
                <a:effectLst/>
                <a:latin typeface="+mn-lt"/>
                <a:ea typeface="+mn-ea"/>
                <a:cs typeface="+mn-cs"/>
              </a:rPr>
              <a:t>Presence of walls, hills, rivers, buildings, streets greatly influences the dispersion, e.g. the initial direction of the </a:t>
            </a:r>
            <a:r>
              <a:rPr lang="en-GB" sz="800" dirty="0"/>
              <a:t>plume </a:t>
            </a:r>
            <a:r>
              <a:rPr lang="en-GB" sz="800" kern="1200" dirty="0">
                <a:solidFill>
                  <a:schemeClr val="tx1"/>
                </a:solidFill>
                <a:effectLst/>
                <a:latin typeface="+mn-lt"/>
                <a:ea typeface="+mn-ea"/>
                <a:cs typeface="+mn-cs"/>
              </a:rPr>
              <a:t>on the photo differs with the overall direction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800" kern="1200" dirty="0">
                <a:solidFill>
                  <a:schemeClr val="tx1"/>
                </a:solidFill>
                <a:effectLst/>
                <a:latin typeface="+mn-lt"/>
                <a:ea typeface="+mn-ea"/>
                <a:cs typeface="+mn-cs"/>
              </a:rPr>
              <a:t>Winter nights versus summer days:</a:t>
            </a:r>
            <a:br>
              <a:rPr lang="en-GB" sz="800" kern="1200" dirty="0">
                <a:solidFill>
                  <a:schemeClr val="tx1"/>
                </a:solidFill>
                <a:effectLst/>
                <a:latin typeface="+mn-lt"/>
                <a:ea typeface="+mn-ea"/>
                <a:cs typeface="+mn-cs"/>
              </a:rPr>
            </a:br>
            <a:r>
              <a:rPr lang="en-GB" sz="800" kern="1200" dirty="0">
                <a:solidFill>
                  <a:schemeClr val="tx1"/>
                </a:solidFill>
                <a:effectLst/>
                <a:latin typeface="+mn-lt"/>
                <a:ea typeface="+mn-ea"/>
                <a:cs typeface="+mn-cs"/>
              </a:rPr>
              <a:t>CBRN concentrations in air can stay much higher over longer distance during a winter night, with often stable weather and a low boundary layer, </a:t>
            </a:r>
            <a:r>
              <a:rPr lang="en-GB" sz="800" noProof="0" dirty="0"/>
              <a:t>than during a summer day, </a:t>
            </a:r>
            <a:r>
              <a:rPr lang="en-GB" sz="800" dirty="0"/>
              <a:t>which </a:t>
            </a:r>
            <a:r>
              <a:rPr lang="en-GB" sz="800" kern="1200" dirty="0">
                <a:solidFill>
                  <a:schemeClr val="tx1"/>
                </a:solidFill>
                <a:effectLst/>
                <a:latin typeface="+mn-lt"/>
                <a:ea typeface="+mn-ea"/>
                <a:cs typeface="+mn-cs"/>
              </a:rPr>
              <a:t>often has convective weather systems that </a:t>
            </a:r>
            <a:r>
              <a:rPr lang="en-GB" sz="800" dirty="0"/>
              <a:t>dilute </a:t>
            </a:r>
            <a:r>
              <a:rPr lang="en-GB" sz="800" kern="1200" dirty="0">
                <a:solidFill>
                  <a:schemeClr val="tx1"/>
                </a:solidFill>
                <a:effectLst/>
                <a:latin typeface="+mn-lt"/>
                <a:ea typeface="+mn-ea"/>
                <a:cs typeface="+mn-cs"/>
              </a:rPr>
              <a:t>the cloud</a:t>
            </a:r>
          </a:p>
          <a:p>
            <a:endParaRPr lang="en-GB" sz="800" b="1" kern="1200" dirty="0">
              <a:solidFill>
                <a:schemeClr val="tx1"/>
              </a:solidFill>
              <a:effectLst/>
              <a:latin typeface="+mn-lt"/>
              <a:ea typeface="+mn-ea"/>
              <a:cs typeface="+mn-cs"/>
            </a:endParaRPr>
          </a:p>
          <a:p>
            <a:pPr>
              <a:defRPr/>
            </a:pPr>
            <a:r>
              <a:rPr lang="en-GB" sz="800" b="1" i="0" kern="1200" dirty="0">
                <a:solidFill>
                  <a:schemeClr val="tx1"/>
                </a:solidFill>
                <a:effectLst/>
                <a:latin typeface="+mn-lt"/>
                <a:ea typeface="+mn-ea"/>
                <a:cs typeface="+mn-cs"/>
              </a:rPr>
              <a:t>References for additional information</a:t>
            </a:r>
            <a:r>
              <a:rPr lang="en-GB" sz="800" b="1" dirty="0"/>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kern="1200" dirty="0">
                <a:solidFill>
                  <a:schemeClr val="tx1"/>
                </a:solidFill>
                <a:effectLst/>
                <a:latin typeface="+mn-lt"/>
                <a:ea typeface="+mn-ea"/>
                <a:cs typeface="+mn-cs"/>
              </a:rPr>
              <a:t>Depicted illustration:</a:t>
            </a:r>
            <a:r>
              <a:rPr lang="en-GB" sz="800" b="0" kern="1200" dirty="0">
                <a:solidFill>
                  <a:schemeClr val="tx1"/>
                </a:solidFill>
                <a:effectLst/>
                <a:latin typeface="+mn-lt"/>
                <a:ea typeface="+mn-ea"/>
                <a:cs typeface="+mn-cs"/>
              </a:rPr>
              <a:t> </a:t>
            </a:r>
            <a:r>
              <a:rPr lang="en-GB" sz="800" dirty="0"/>
              <a:t>decontamination </a:t>
            </a:r>
            <a:r>
              <a:rPr lang="en-GB" sz="800" b="0" kern="1200" dirty="0">
                <a:solidFill>
                  <a:schemeClr val="tx1"/>
                </a:solidFill>
                <a:effectLst/>
                <a:latin typeface="+mn-lt"/>
                <a:ea typeface="+mn-ea"/>
                <a:cs typeface="+mn-cs"/>
              </a:rPr>
              <a:t>street deployed during an exercise, Model calculation of ammonia dispersion in urban environment,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i="0" u="none" strike="noStrike" kern="1200" dirty="0">
                <a:solidFill>
                  <a:schemeClr val="tx1"/>
                </a:solidFill>
                <a:effectLst/>
                <a:latin typeface="+mn-lt"/>
                <a:ea typeface="+mn-ea"/>
                <a:cs typeface="+mn-cs"/>
              </a:rPr>
              <a:t>Picture source &amp; IP</a:t>
            </a:r>
            <a:r>
              <a:rPr lang="en-GB" sz="800" b="1"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0" kern="1200" dirty="0">
                <a:solidFill>
                  <a:schemeClr val="tx1"/>
                </a:solidFill>
                <a:effectLst/>
                <a:latin typeface="+mn-lt"/>
                <a:ea typeface="+mn-ea"/>
                <a:cs typeface="+mn-cs"/>
              </a:rPr>
              <a:t>Left: </a:t>
            </a:r>
            <a:r>
              <a:rPr lang="nl-NL" sz="800" b="0" kern="1200" dirty="0">
                <a:solidFill>
                  <a:schemeClr val="tx1"/>
                </a:solidFill>
                <a:effectLst/>
                <a:latin typeface="+mn-lt"/>
                <a:ea typeface="+mn-ea"/>
                <a:cs typeface="+mn-cs"/>
              </a:rPr>
              <a:t>Maartje Kuperus | Fotografie &amp; Tekst </a:t>
            </a:r>
            <a:r>
              <a:rPr lang="en-GB" sz="800" b="0" kern="1200" dirty="0">
                <a:solidFill>
                  <a:schemeClr val="tx1"/>
                </a:solidFill>
                <a:effectLst/>
                <a:latin typeface="+mn-lt"/>
                <a:ea typeface="+mn-ea"/>
                <a:cs typeface="+mn-cs"/>
              </a:rPr>
              <a:t>www.maartjekuperus.nl </a:t>
            </a:r>
            <a:r>
              <a:rPr lang="nl-NL" sz="800" b="0" kern="1200" dirty="0">
                <a:solidFill>
                  <a:schemeClr val="tx1"/>
                </a:solidFill>
                <a:effectLst/>
                <a:latin typeface="+mn-lt"/>
                <a:ea typeface="+mn-ea"/>
                <a:cs typeface="+mn-cs"/>
              </a:rPr>
              <a:t>maartje@maartjekuperus.nl</a:t>
            </a:r>
            <a:endParaRPr lang="en-GB"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0" kern="1200" dirty="0">
                <a:solidFill>
                  <a:schemeClr val="tx1"/>
                </a:solidFill>
                <a:effectLst/>
                <a:latin typeface="+mn-lt"/>
                <a:ea typeface="+mn-ea"/>
                <a:cs typeface="+mn-cs"/>
              </a:rPr>
              <a:t>Right: http://chemeng.technion.ac.il/wp-content/uploads/2017/11/Jacques-MOUSSAFIR.pdf jmoussafir@aria.fr</a:t>
            </a:r>
          </a:p>
          <a:p>
            <a:r>
              <a:rPr lang="en-GB" sz="800" b="1" kern="1200" dirty="0">
                <a:solidFill>
                  <a:schemeClr val="tx1"/>
                </a:solidFill>
                <a:effectLst/>
                <a:latin typeface="+mn-lt"/>
                <a:ea typeface="+mn-ea"/>
                <a:cs typeface="+mn-cs"/>
              </a:rPr>
              <a:t>Text source &amp; IP: </a:t>
            </a:r>
            <a:endParaRPr lang="en-GB" sz="800" b="0" dirty="0"/>
          </a:p>
        </p:txBody>
      </p:sp>
    </p:spTree>
    <p:extLst>
      <p:ext uri="{BB962C8B-B14F-4D97-AF65-F5344CB8AC3E}">
        <p14:creationId xmlns:p14="http://schemas.microsoft.com/office/powerpoint/2010/main" val="3410206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4 First alert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lang="en-US" sz="800" kern="1200" dirty="0">
                <a:solidFill>
                  <a:schemeClr val="tx1"/>
                </a:solidFill>
                <a:effectLst/>
                <a:latin typeface="+mn-lt"/>
                <a:ea typeface="+mn-ea"/>
                <a:cs typeface="+mn-cs"/>
              </a:rPr>
              <a:t>To </a:t>
            </a:r>
            <a:r>
              <a:rPr lang="en-US" sz="800" i="0" u="sng" kern="1200" dirty="0">
                <a:solidFill>
                  <a:schemeClr val="tx1"/>
                </a:solidFill>
                <a:effectLst/>
                <a:latin typeface="+mn-lt"/>
                <a:ea typeface="+mn-ea"/>
                <a:cs typeface="+mn-cs"/>
              </a:rPr>
              <a:t>recognize </a:t>
            </a:r>
            <a:r>
              <a:rPr lang="en-US" sz="800" kern="1200" dirty="0">
                <a:solidFill>
                  <a:schemeClr val="tx1"/>
                </a:solidFill>
                <a:effectLst/>
                <a:latin typeface="+mn-lt"/>
                <a:ea typeface="+mn-ea"/>
                <a:cs typeface="+mn-cs"/>
              </a:rPr>
              <a:t>signs of a potential CBRN release and (initiate first) responder(s)</a:t>
            </a:r>
          </a:p>
          <a:p>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4.1 Identify possible CBRN releases by asking the right questions to the person who makes the call, including issues such as meteorology, symptoms, and knowing which information to share with chain of command (escalation protocol). </a:t>
            </a:r>
            <a:endParaRPr lang="en-US" sz="800" dirty="0"/>
          </a:p>
          <a:p>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Information to disseminate </a:t>
            </a:r>
            <a:r>
              <a:rPr lang="en-US" sz="800" dirty="0"/>
              <a:t>through the </a:t>
            </a:r>
            <a:r>
              <a:rPr lang="en-US" sz="800" b="0" kern="1200" dirty="0">
                <a:solidFill>
                  <a:schemeClr val="tx1"/>
                </a:solidFill>
                <a:effectLst/>
                <a:latin typeface="+mn-lt"/>
                <a:ea typeface="+mn-ea"/>
                <a:cs typeface="+mn-cs"/>
              </a:rPr>
              <a:t>chain of command</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b="1" dirty="0"/>
              <a:t>:</a:t>
            </a:r>
            <a:r>
              <a:rPr lang="en-US" sz="800" kern="1200" dirty="0">
                <a:solidFill>
                  <a:schemeClr val="tx1"/>
                </a:solidFill>
                <a:effectLst/>
                <a:latin typeface="+mn-lt"/>
                <a:ea typeface="+mn-ea"/>
                <a:cs typeface="+mn-cs"/>
              </a:rPr>
              <a:t> trainees learn about </a:t>
            </a:r>
            <a:r>
              <a:rPr lang="en-US" sz="800" dirty="0"/>
              <a:t>information to be passed </a:t>
            </a:r>
            <a:r>
              <a:rPr lang="en-US" sz="800" kern="1200" dirty="0">
                <a:solidFill>
                  <a:schemeClr val="tx1"/>
                </a:solidFill>
                <a:effectLst/>
                <a:latin typeface="+mn-lt"/>
                <a:ea typeface="+mn-ea"/>
                <a:cs typeface="+mn-cs"/>
              </a:rPr>
              <a:t>to </a:t>
            </a:r>
            <a:r>
              <a:rPr lang="en-US" sz="800" dirty="0"/>
              <a:t>their Chain of Command</a:t>
            </a:r>
            <a:endParaRPr lang="en-US" sz="80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r>
              <a:rPr lang="en-GB" sz="800" b="0" kern="1200" dirty="0">
                <a:solidFill>
                  <a:schemeClr val="tx1"/>
                </a:solidFill>
                <a:effectLst/>
                <a:latin typeface="+mn-lt"/>
                <a:ea typeface="+mn-ea"/>
                <a:cs typeface="+mn-cs"/>
              </a:rPr>
              <a:t>Knowing which information to share with chain of command (escalation protocol).</a:t>
            </a:r>
            <a:endParaRPr lang="nl-NL" sz="800" b="0" kern="1200" dirty="0">
              <a:solidFill>
                <a:schemeClr val="tx1"/>
              </a:solidFill>
              <a:effectLst/>
              <a:latin typeface="+mn-lt"/>
              <a:ea typeface="+mn-ea"/>
              <a:cs typeface="+mn-cs"/>
            </a:endParaRPr>
          </a:p>
          <a:p>
            <a:r>
              <a:rPr lang="en-GB" sz="800" kern="1200" dirty="0">
                <a:solidFill>
                  <a:schemeClr val="tx1"/>
                </a:solidFill>
                <a:effectLst/>
                <a:latin typeface="+mn-lt"/>
                <a:ea typeface="+mn-ea"/>
                <a:cs typeface="+mn-cs"/>
              </a:rPr>
              <a:t>which information should be rerouted to whom? </a:t>
            </a:r>
          </a:p>
          <a:p>
            <a:endParaRPr lang="en-GB" sz="800" kern="1200" dirty="0">
              <a:solidFill>
                <a:schemeClr val="tx1"/>
              </a:solidFill>
              <a:effectLst/>
              <a:latin typeface="+mn-lt"/>
              <a:ea typeface="+mn-ea"/>
              <a:cs typeface="+mn-cs"/>
            </a:endParaRPr>
          </a:p>
          <a:p>
            <a:r>
              <a:rPr lang="en-GB" sz="800" kern="1200" dirty="0">
                <a:solidFill>
                  <a:schemeClr val="tx1"/>
                </a:solidFill>
                <a:effectLst/>
                <a:latin typeface="+mn-lt"/>
                <a:ea typeface="+mn-ea"/>
                <a:cs typeface="+mn-cs"/>
              </a:rPr>
              <a:t>METHANE can be used as a system of reporting. </a:t>
            </a:r>
          </a:p>
          <a:p>
            <a:r>
              <a:rPr lang="en-GB" sz="800" kern="1200" dirty="0">
                <a:solidFill>
                  <a:schemeClr val="tx1"/>
                </a:solidFill>
                <a:effectLst/>
                <a:latin typeface="+mn-lt"/>
                <a:ea typeface="+mn-ea"/>
                <a:cs typeface="+mn-cs"/>
              </a:rPr>
              <a:t>First responders should gather the required information as soon as possible and </a:t>
            </a:r>
            <a:r>
              <a:rPr lang="en-GB" sz="800" dirty="0"/>
              <a:t>report it t</a:t>
            </a:r>
            <a:r>
              <a:rPr lang="en-GB" sz="800" kern="1200" dirty="0">
                <a:solidFill>
                  <a:schemeClr val="tx1"/>
                </a:solidFill>
                <a:effectLst/>
                <a:latin typeface="+mn-lt"/>
                <a:ea typeface="+mn-ea"/>
                <a:cs typeface="+mn-cs"/>
              </a:rPr>
              <a:t>o their dispatch centre and other agencies. </a:t>
            </a:r>
            <a:endParaRPr lang="nl-NL"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dirty="0"/>
              <a:t>Responders/dispatchers should gather the required information as a priority (on arrival at the scene)</a:t>
            </a:r>
          </a:p>
          <a:p>
            <a:r>
              <a:rPr lang="en-GB" sz="800" kern="1200" dirty="0">
                <a:solidFill>
                  <a:schemeClr val="tx1"/>
                </a:solidFill>
                <a:effectLst/>
                <a:latin typeface="+mn-lt"/>
                <a:ea typeface="+mn-ea"/>
                <a:cs typeface="+mn-cs"/>
              </a:rPr>
              <a:t>The lack of one piece of information  should not delay initial reporting.</a:t>
            </a:r>
            <a:endParaRPr lang="nl-NL" sz="800" kern="1200" dirty="0">
              <a:solidFill>
                <a:schemeClr val="tx1"/>
              </a:solidFill>
              <a:effectLst/>
              <a:latin typeface="+mn-lt"/>
              <a:ea typeface="+mn-ea"/>
              <a:cs typeface="+mn-cs"/>
            </a:endParaRPr>
          </a:p>
          <a:p>
            <a:r>
              <a:rPr lang="en-GB" sz="800" kern="1200" dirty="0">
                <a:solidFill>
                  <a:schemeClr val="tx1"/>
                </a:solidFill>
                <a:effectLst/>
                <a:latin typeface="+mn-lt"/>
                <a:ea typeface="+mn-ea"/>
                <a:cs typeface="+mn-cs"/>
              </a:rPr>
              <a:t>SITREP updates should be provided at regular intervals, or whenever further or updated information becomes available.</a:t>
            </a:r>
          </a:p>
          <a:p>
            <a:endParaRPr lang="en-GB" sz="800" kern="1200" dirty="0">
              <a:solidFill>
                <a:schemeClr val="tx1"/>
              </a:solidFill>
              <a:effectLst/>
              <a:latin typeface="+mn-lt"/>
              <a:ea typeface="+mn-ea"/>
              <a:cs typeface="+mn-cs"/>
            </a:endParaRPr>
          </a:p>
          <a:p>
            <a:r>
              <a:rPr lang="en-GB" sz="800" kern="1200" dirty="0">
                <a:solidFill>
                  <a:schemeClr val="tx1"/>
                </a:solidFill>
                <a:effectLst/>
                <a:latin typeface="+mn-lt"/>
                <a:ea typeface="+mn-ea"/>
                <a:cs typeface="+mn-cs"/>
              </a:rPr>
              <a:t>Injured or dead perpetrators through FR actions, or already found injured or dead on arrival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If they escaped, then a description of them is essential to circulate to all responders. </a:t>
            </a:r>
          </a:p>
          <a:p>
            <a:endParaRPr lang="en-GB" sz="800" kern="1200" dirty="0">
              <a:solidFill>
                <a:schemeClr val="tx1"/>
              </a:solidFill>
              <a:effectLst/>
              <a:latin typeface="+mn-lt"/>
              <a:ea typeface="+mn-ea"/>
              <a:cs typeface="+mn-cs"/>
            </a:endParaRPr>
          </a:p>
          <a:p>
            <a:pPr>
              <a:defRPr/>
            </a:pPr>
            <a:r>
              <a:rPr lang="en-US" sz="800" b="1" i="0" kern="1200" dirty="0">
                <a:solidFill>
                  <a:schemeClr val="tx1"/>
                </a:solidFill>
                <a:effectLst/>
                <a:latin typeface="+mn-lt"/>
                <a:ea typeface="+mn-ea"/>
                <a:cs typeface="+mn-cs"/>
              </a:rPr>
              <a:t>References for additional information</a:t>
            </a:r>
            <a:r>
              <a:rPr lang="en-US" sz="800" b="1" dirty="0"/>
              <a:t>: </a:t>
            </a:r>
          </a:p>
          <a:p>
            <a:r>
              <a:rPr lang="en-US" sz="800" b="1" kern="1200" dirty="0">
                <a:solidFill>
                  <a:schemeClr val="tx1"/>
                </a:solidFill>
                <a:effectLst/>
                <a:latin typeface="+mn-lt"/>
                <a:ea typeface="+mn-ea"/>
                <a:cs typeface="+mn-cs"/>
              </a:rPr>
              <a:t>Depicted illustration: </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GB" sz="800" b="0" dirty="0"/>
          </a:p>
        </p:txBody>
      </p:sp>
    </p:spTree>
    <p:extLst>
      <p:ext uri="{BB962C8B-B14F-4D97-AF65-F5344CB8AC3E}">
        <p14:creationId xmlns:p14="http://schemas.microsoft.com/office/powerpoint/2010/main" val="37410471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4 First alert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lang="en-US" sz="800" kern="1200" dirty="0">
                <a:solidFill>
                  <a:schemeClr val="tx1"/>
                </a:solidFill>
                <a:effectLst/>
                <a:latin typeface="+mn-lt"/>
                <a:ea typeface="+mn-ea"/>
                <a:cs typeface="+mn-cs"/>
              </a:rPr>
              <a:t>To </a:t>
            </a:r>
            <a:r>
              <a:rPr lang="en-US" sz="800" i="0" u="sng" kern="1200" dirty="0">
                <a:solidFill>
                  <a:schemeClr val="tx1"/>
                </a:solidFill>
                <a:effectLst/>
                <a:latin typeface="+mn-lt"/>
                <a:ea typeface="+mn-ea"/>
                <a:cs typeface="+mn-cs"/>
              </a:rPr>
              <a:t>recognize </a:t>
            </a:r>
            <a:r>
              <a:rPr lang="en-US" sz="800" kern="1200" dirty="0">
                <a:solidFill>
                  <a:schemeClr val="tx1"/>
                </a:solidFill>
                <a:effectLst/>
                <a:latin typeface="+mn-lt"/>
                <a:ea typeface="+mn-ea"/>
                <a:cs typeface="+mn-cs"/>
              </a:rPr>
              <a:t>signs of a potential CBRN release and (initiate first) responder(s)</a:t>
            </a:r>
          </a:p>
          <a:p>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4.1 Identify possible CBRN releases by asking the right questions to the person who makes the call, including issues such as meteorology, symptoms, and knowing which information to share with chain of command (escalation protocol). </a:t>
            </a:r>
            <a:endParaRPr lang="en-US" sz="800" dirty="0"/>
          </a:p>
          <a:p>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Take home message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trainees become aware that </a:t>
            </a:r>
            <a:r>
              <a:rPr lang="en-US" sz="800" dirty="0"/>
              <a:t>more thorough questioning </a:t>
            </a:r>
            <a:r>
              <a:rPr lang="en-US" sz="800" kern="1200" dirty="0">
                <a:solidFill>
                  <a:schemeClr val="tx1"/>
                </a:solidFill>
                <a:effectLst/>
                <a:latin typeface="+mn-lt"/>
                <a:ea typeface="+mn-ea"/>
                <a:cs typeface="+mn-cs"/>
              </a:rPr>
              <a:t>can have added value from a CBRN perspective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Wrap up by stating that: </a:t>
            </a:r>
          </a:p>
          <a:p>
            <a:pPr marL="0" indent="0">
              <a:buFont typeface="Arial" panose="020B0604020202020204" pitchFamily="34" charset="0"/>
              <a:buNone/>
            </a:pPr>
            <a:r>
              <a:rPr lang="en-US" sz="800" kern="1200" dirty="0">
                <a:solidFill>
                  <a:schemeClr val="tx1"/>
                </a:solidFill>
                <a:effectLst/>
                <a:latin typeface="+mn-lt"/>
                <a:ea typeface="+mn-ea"/>
                <a:cs typeface="+mn-cs"/>
              </a:rPr>
              <a:t>Querying more thoroughly using your normal set of questions may reveal essential information from a CBRN -perspective</a:t>
            </a:r>
          </a:p>
          <a:p>
            <a:pPr marL="0" indent="0">
              <a:buFont typeface="Arial" panose="020B0604020202020204" pitchFamily="34" charset="0"/>
              <a:buNone/>
            </a:pPr>
            <a:r>
              <a:rPr lang="en-US" sz="800" kern="1200" dirty="0">
                <a:solidFill>
                  <a:schemeClr val="tx1"/>
                </a:solidFill>
                <a:effectLst/>
                <a:latin typeface="+mn-lt"/>
                <a:ea typeface="+mn-ea"/>
                <a:cs typeface="+mn-cs"/>
              </a:rPr>
              <a:t>hence give insight in the likelihood that a CBRN-incident is happening and the impact if it is happening</a:t>
            </a:r>
          </a:p>
          <a:p>
            <a:pPr marL="0" indent="0">
              <a:buFont typeface="Arial" panose="020B0604020202020204" pitchFamily="34" charset="0"/>
              <a:buNone/>
            </a:pPr>
            <a:endParaRPr lang="en-US" sz="800" b="1" i="0" kern="1200" dirty="0">
              <a:solidFill>
                <a:schemeClr val="tx1"/>
              </a:solidFill>
              <a:effectLst/>
              <a:latin typeface="+mn-lt"/>
              <a:ea typeface="+mn-ea"/>
              <a:cs typeface="+mn-cs"/>
            </a:endParaRPr>
          </a:p>
          <a:p>
            <a:pPr>
              <a:buFont typeface="Arial" panose="020B0604020202020204" pitchFamily="34" charset="0"/>
              <a:buNone/>
            </a:pPr>
            <a:r>
              <a:rPr lang="en-US" sz="800" b="1" i="0" kern="1200" dirty="0">
                <a:solidFill>
                  <a:schemeClr val="tx1"/>
                </a:solidFill>
                <a:effectLst/>
                <a:latin typeface="+mn-lt"/>
                <a:ea typeface="+mn-ea"/>
                <a:cs typeface="+mn-cs"/>
              </a:rPr>
              <a:t>References for additional information</a:t>
            </a:r>
            <a:r>
              <a:rPr lang="en-US" sz="800" b="1" dirty="0"/>
              <a:t>: </a:t>
            </a:r>
          </a:p>
          <a:p>
            <a:r>
              <a:rPr lang="en-US" sz="800" b="1" kern="1200" dirty="0">
                <a:solidFill>
                  <a:schemeClr val="tx1"/>
                </a:solidFill>
                <a:effectLst/>
                <a:latin typeface="+mn-lt"/>
                <a:ea typeface="+mn-ea"/>
                <a:cs typeface="+mn-cs"/>
              </a:rPr>
              <a:t>Depicted illustration: </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r>
              <a:rPr lang="en-US" sz="800" b="0" kern="1200" dirty="0">
                <a:solidFill>
                  <a:schemeClr val="tx1"/>
                </a:solidFill>
                <a:effectLst/>
                <a:latin typeface="+mn-lt"/>
                <a:ea typeface="+mn-ea"/>
                <a:cs typeface="+mn-cs"/>
              </a:rPr>
              <a:t> </a:t>
            </a: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GB" sz="800" b="0" dirty="0"/>
          </a:p>
        </p:txBody>
      </p:sp>
    </p:spTree>
    <p:extLst>
      <p:ext uri="{BB962C8B-B14F-4D97-AF65-F5344CB8AC3E}">
        <p14:creationId xmlns:p14="http://schemas.microsoft.com/office/powerpoint/2010/main" val="371574162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4 First alert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lang="en-US" sz="800" kern="1200" dirty="0">
                <a:solidFill>
                  <a:schemeClr val="tx1"/>
                </a:solidFill>
                <a:effectLst/>
                <a:latin typeface="+mn-lt"/>
                <a:ea typeface="+mn-ea"/>
                <a:cs typeface="+mn-cs"/>
              </a:rPr>
              <a:t>To </a:t>
            </a:r>
            <a:r>
              <a:rPr lang="en-US" sz="800" i="0" u="sng" kern="1200" dirty="0">
                <a:solidFill>
                  <a:schemeClr val="tx1"/>
                </a:solidFill>
                <a:effectLst/>
                <a:latin typeface="+mn-lt"/>
                <a:ea typeface="+mn-ea"/>
                <a:cs typeface="+mn-cs"/>
              </a:rPr>
              <a:t>recognize </a:t>
            </a:r>
            <a:r>
              <a:rPr lang="en-US" sz="800" kern="1200" dirty="0">
                <a:solidFill>
                  <a:schemeClr val="tx1"/>
                </a:solidFill>
                <a:effectLst/>
                <a:latin typeface="+mn-lt"/>
                <a:ea typeface="+mn-ea"/>
                <a:cs typeface="+mn-cs"/>
              </a:rPr>
              <a:t>signs of a potential CBRN release and (initiate first) responder(s)</a:t>
            </a:r>
          </a:p>
          <a:p>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4.1 Identify possible CBRN releases by asking the right questions to the person who makes the call, including issues such as meteorology, symptoms, and knowing which information to share with chain of command (escalation protocol). </a:t>
            </a:r>
            <a:endParaRPr lang="en-US" sz="800" dirty="0"/>
          </a:p>
          <a:p>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1" dirty="0"/>
              <a:t>:</a:t>
            </a:r>
            <a:r>
              <a:rPr lang="en-US" sz="800" b="0" kern="1200" dirty="0">
                <a:solidFill>
                  <a:schemeClr val="tx1"/>
                </a:solidFill>
                <a:effectLst/>
                <a:latin typeface="+mn-lt"/>
                <a:ea typeface="+mn-ea"/>
                <a:cs typeface="+mn-cs"/>
              </a:rPr>
              <a:t> Thank you for your attention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b="1" dirty="0"/>
              <a:t>: </a:t>
            </a:r>
            <a:r>
              <a:rPr lang="en-US" sz="800" b="0" kern="1200" dirty="0">
                <a:solidFill>
                  <a:schemeClr val="tx1"/>
                </a:solidFill>
                <a:effectLst/>
                <a:latin typeface="+mn-lt"/>
                <a:ea typeface="+mn-ea"/>
                <a:cs typeface="+mn-cs"/>
              </a:rPr>
              <a:t>trainees and trainer wrap up this part of the curriculum and can enter the next topic.</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b="0" kern="1200" dirty="0">
                <a:solidFill>
                  <a:schemeClr val="tx1"/>
                </a:solidFill>
                <a:effectLst/>
                <a:latin typeface="+mn-lt"/>
                <a:ea typeface="+mn-ea"/>
                <a:cs typeface="+mn-cs"/>
              </a:rPr>
              <a:t> Time for questions or remarks</a:t>
            </a:r>
          </a:p>
          <a:p>
            <a:endParaRPr lang="en-US" sz="800" b="1" kern="1200" dirty="0">
              <a:solidFill>
                <a:schemeClr val="tx1"/>
              </a:solidFill>
              <a:effectLst/>
              <a:latin typeface="+mn-lt"/>
              <a:ea typeface="+mn-ea"/>
              <a:cs typeface="+mn-cs"/>
            </a:endParaRPr>
          </a:p>
          <a:p>
            <a:pPr>
              <a:defRPr/>
            </a:pPr>
            <a:r>
              <a:rPr lang="en-US" sz="800" b="1" i="0" kern="1200" dirty="0">
                <a:solidFill>
                  <a:schemeClr val="tx1"/>
                </a:solidFill>
                <a:effectLst/>
                <a:latin typeface="+mn-lt"/>
                <a:ea typeface="+mn-ea"/>
                <a:cs typeface="+mn-cs"/>
              </a:rPr>
              <a:t>References for additional information</a:t>
            </a:r>
            <a:r>
              <a:rPr lang="en-US" sz="800" b="1" dirty="0"/>
              <a:t>: </a:t>
            </a:r>
          </a:p>
          <a:p>
            <a:r>
              <a:rPr lang="en-US" sz="800" b="1" kern="1200" dirty="0">
                <a:solidFill>
                  <a:schemeClr val="tx1"/>
                </a:solidFill>
                <a:effectLst/>
                <a:latin typeface="+mn-lt"/>
                <a:ea typeface="+mn-ea"/>
                <a:cs typeface="+mn-cs"/>
              </a:rPr>
              <a:t>Depicted illustration:</a:t>
            </a:r>
            <a:r>
              <a:rPr lang="en-US" sz="800" b="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Text source &amp; IP:</a:t>
            </a:r>
            <a:r>
              <a:rPr lang="en-US" sz="800" b="0" kern="1200" dirty="0">
                <a:solidFill>
                  <a:schemeClr val="tx1"/>
                </a:solidFill>
                <a:effectLst/>
                <a:latin typeface="+mn-lt"/>
                <a:ea typeface="+mn-ea"/>
                <a:cs typeface="+mn-cs"/>
              </a:rPr>
              <a:t> </a:t>
            </a:r>
            <a:endParaRPr lang="en-GB" sz="800" dirty="0"/>
          </a:p>
        </p:txBody>
      </p:sp>
    </p:spTree>
    <p:extLst>
      <p:ext uri="{BB962C8B-B14F-4D97-AF65-F5344CB8AC3E}">
        <p14:creationId xmlns:p14="http://schemas.microsoft.com/office/powerpoint/2010/main" val="18625343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4 First alert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lang="en-US" sz="800" kern="1200" dirty="0">
                <a:solidFill>
                  <a:schemeClr val="tx1"/>
                </a:solidFill>
                <a:effectLst/>
                <a:latin typeface="+mn-lt"/>
                <a:ea typeface="+mn-ea"/>
                <a:cs typeface="+mn-cs"/>
              </a:rPr>
              <a:t>To </a:t>
            </a:r>
            <a:r>
              <a:rPr lang="en-US" sz="800" i="0" u="sng" kern="1200" dirty="0">
                <a:solidFill>
                  <a:schemeClr val="tx1"/>
                </a:solidFill>
                <a:effectLst/>
                <a:latin typeface="+mn-lt"/>
                <a:ea typeface="+mn-ea"/>
                <a:cs typeface="+mn-cs"/>
              </a:rPr>
              <a:t>recognize </a:t>
            </a:r>
            <a:r>
              <a:rPr lang="en-US" sz="800" kern="1200" dirty="0">
                <a:solidFill>
                  <a:schemeClr val="tx1"/>
                </a:solidFill>
                <a:effectLst/>
                <a:latin typeface="+mn-lt"/>
                <a:ea typeface="+mn-ea"/>
                <a:cs typeface="+mn-cs"/>
              </a:rPr>
              <a:t>signs of a potential CBRN release and (initiate first) responder(s)</a:t>
            </a:r>
          </a:p>
          <a:p>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4.1 Identify possible CBRN releases by asking the right questions to the person who makes the call, including issues such as meteorology, symptoms, and knowing which information to share with chain of command (escalation protocol). </a:t>
            </a:r>
            <a:endParaRPr lang="en-US" sz="800" dirty="0"/>
          </a:p>
          <a:p>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 </a:t>
            </a:r>
            <a:r>
              <a:rPr lang="en-US" sz="800" b="0" kern="1200" dirty="0">
                <a:solidFill>
                  <a:schemeClr val="tx1"/>
                </a:solidFill>
                <a:effectLst/>
                <a:latin typeface="+mn-lt"/>
                <a:ea typeface="+mn-ea"/>
                <a:cs typeface="+mn-cs"/>
              </a:rPr>
              <a:t> learning objective</a:t>
            </a:r>
            <a:endParaRPr lang="nl-NL"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Introduction into MELODY curriculum</a:t>
            </a: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Explain that this presentation involves: </a:t>
            </a:r>
          </a:p>
          <a:p>
            <a:pPr marL="0" indent="0">
              <a:buFont typeface="Arial" panose="020B0604020202020204" pitchFamily="34" charset="0"/>
              <a:buNone/>
            </a:pPr>
            <a:r>
              <a:rPr lang="en-US" sz="800" kern="1200" dirty="0" err="1">
                <a:solidFill>
                  <a:schemeClr val="tx1"/>
                </a:solidFill>
                <a:effectLst/>
                <a:latin typeface="+mn-lt"/>
                <a:ea typeface="+mn-ea"/>
                <a:cs typeface="+mn-cs"/>
              </a:rPr>
              <a:t>Identifiy</a:t>
            </a:r>
            <a:r>
              <a:rPr lang="en-US" sz="800" kern="1200" dirty="0">
                <a:solidFill>
                  <a:schemeClr val="tx1"/>
                </a:solidFill>
                <a:effectLst/>
                <a:latin typeface="+mn-lt"/>
                <a:ea typeface="+mn-ea"/>
                <a:cs typeface="+mn-cs"/>
              </a:rPr>
              <a:t> possible CBRN releases by asking the right questions to the person who makes the call, </a:t>
            </a:r>
          </a:p>
          <a:p>
            <a:pPr marL="0" indent="0">
              <a:buFont typeface="Arial" panose="020B0604020202020204" pitchFamily="34" charset="0"/>
              <a:buNone/>
            </a:pPr>
            <a:r>
              <a:rPr lang="en-US" sz="800" kern="1200" dirty="0">
                <a:solidFill>
                  <a:schemeClr val="tx1"/>
                </a:solidFill>
                <a:effectLst/>
                <a:latin typeface="+mn-lt"/>
                <a:ea typeface="+mn-ea"/>
                <a:cs typeface="+mn-cs"/>
              </a:rPr>
              <a:t>including issues such as </a:t>
            </a:r>
            <a:r>
              <a:rPr lang="en-US" sz="800" kern="1200" dirty="0" err="1">
                <a:solidFill>
                  <a:schemeClr val="tx1"/>
                </a:solidFill>
                <a:effectLst/>
                <a:latin typeface="+mn-lt"/>
                <a:ea typeface="+mn-ea"/>
                <a:cs typeface="+mn-cs"/>
              </a:rPr>
              <a:t>meteo</a:t>
            </a:r>
            <a:r>
              <a:rPr lang="en-US" sz="800" kern="1200" dirty="0">
                <a:solidFill>
                  <a:schemeClr val="tx1"/>
                </a:solidFill>
                <a:effectLst/>
                <a:latin typeface="+mn-lt"/>
                <a:ea typeface="+mn-ea"/>
                <a:cs typeface="+mn-cs"/>
              </a:rPr>
              <a:t>, wind, symptoms, and knowing which information to share with chain of command (escalation protocol). </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r>
              <a:rPr lang="en-US" sz="800" b="0" kern="1200" dirty="0">
                <a:solidFill>
                  <a:schemeClr val="tx1"/>
                </a:solidFill>
                <a:effectLst/>
                <a:latin typeface="+mn-lt"/>
                <a:ea typeface="+mn-ea"/>
                <a:cs typeface="+mn-cs"/>
              </a:rPr>
              <a:t> </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r>
              <a:rPr lang="en-US" sz="800" b="0" kern="1200" dirty="0">
                <a:solidFill>
                  <a:schemeClr val="tx1"/>
                </a:solidFill>
                <a:effectLst/>
                <a:latin typeface="+mn-lt"/>
                <a:ea typeface="+mn-ea"/>
                <a:cs typeface="+mn-cs"/>
              </a:rPr>
              <a:t> </a:t>
            </a:r>
            <a:endParaRPr lang="nl-NL"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11088690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4 First alert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lang="en-US" sz="800" kern="1200" dirty="0">
                <a:solidFill>
                  <a:schemeClr val="tx1"/>
                </a:solidFill>
                <a:effectLst/>
                <a:latin typeface="+mn-lt"/>
                <a:ea typeface="+mn-ea"/>
                <a:cs typeface="+mn-cs"/>
              </a:rPr>
              <a:t>To </a:t>
            </a:r>
            <a:r>
              <a:rPr lang="en-US" sz="800" i="0" u="sng" kern="1200" dirty="0">
                <a:solidFill>
                  <a:schemeClr val="tx1"/>
                </a:solidFill>
                <a:effectLst/>
                <a:latin typeface="+mn-lt"/>
                <a:ea typeface="+mn-ea"/>
                <a:cs typeface="+mn-cs"/>
              </a:rPr>
              <a:t>recognize </a:t>
            </a:r>
            <a:r>
              <a:rPr lang="en-US" sz="800" kern="1200" dirty="0">
                <a:solidFill>
                  <a:schemeClr val="tx1"/>
                </a:solidFill>
                <a:effectLst/>
                <a:latin typeface="+mn-lt"/>
                <a:ea typeface="+mn-ea"/>
                <a:cs typeface="+mn-cs"/>
              </a:rPr>
              <a:t>signs of a potential CBRN release and (initiate first) responder(s)</a:t>
            </a:r>
          </a:p>
          <a:p>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4.1 Identify possible CBRN releases by asking the right questions to the person who makes the call, including issues such as meteorology, symptoms, and knowing which information to share with chain of command (escalation protocol). </a:t>
            </a:r>
            <a:endParaRPr lang="en-US" sz="800" dirty="0"/>
          </a:p>
          <a:p>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 </a:t>
            </a:r>
            <a:r>
              <a:rPr lang="en-US" sz="800" b="0" kern="1200" dirty="0">
                <a:solidFill>
                  <a:schemeClr val="tx1"/>
                </a:solidFill>
                <a:effectLst/>
                <a:latin typeface="+mn-lt"/>
                <a:ea typeface="+mn-ea"/>
                <a:cs typeface="+mn-cs"/>
              </a:rPr>
              <a:t>-</a:t>
            </a:r>
          </a:p>
          <a:p>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trainees become aware that gathering information and asking the proper questions in the initial phase of an incident if of vital importance.</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r>
              <a:rPr lang="en-US" sz="800" kern="1200" dirty="0">
                <a:solidFill>
                  <a:schemeClr val="tx1"/>
                </a:solidFill>
                <a:effectLst/>
                <a:latin typeface="+mn-lt"/>
                <a:ea typeface="+mn-ea"/>
                <a:cs typeface="+mn-cs"/>
              </a:rPr>
              <a:t>Explain that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800" kern="1200" dirty="0">
                <a:solidFill>
                  <a:schemeClr val="tx1"/>
                </a:solidFill>
                <a:effectLst/>
                <a:latin typeface="+mn-lt"/>
                <a:ea typeface="+mn-ea"/>
                <a:cs typeface="+mn-cs"/>
              </a:rPr>
              <a:t>In the early stages of an incident, it may be difficult to establish whether it is a CBRN event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800" kern="1200" dirty="0">
                <a:solidFill>
                  <a:schemeClr val="tx1"/>
                </a:solidFill>
                <a:effectLst/>
                <a:latin typeface="+mn-lt"/>
                <a:ea typeface="+mn-ea"/>
                <a:cs typeface="+mn-cs"/>
              </a:rPr>
              <a:t>Therefore, it is important to identify the possibility that </a:t>
            </a:r>
            <a:r>
              <a:rPr lang="en-GB" sz="800" dirty="0"/>
              <a:t>a </a:t>
            </a:r>
            <a:r>
              <a:rPr lang="en-GB" sz="800" kern="1200" dirty="0">
                <a:solidFill>
                  <a:schemeClr val="tx1"/>
                </a:solidFill>
                <a:effectLst/>
                <a:latin typeface="+mn-lt"/>
                <a:ea typeface="+mn-ea"/>
                <a:cs typeface="+mn-cs"/>
              </a:rPr>
              <a:t>CBRN </a:t>
            </a:r>
            <a:r>
              <a:rPr lang="en-GB" sz="800" dirty="0"/>
              <a:t>release is </a:t>
            </a:r>
            <a:r>
              <a:rPr lang="en-GB" sz="800" kern="1200" dirty="0">
                <a:solidFill>
                  <a:schemeClr val="tx1"/>
                </a:solidFill>
                <a:effectLst/>
                <a:latin typeface="+mn-lt"/>
                <a:ea typeface="+mn-ea"/>
                <a:cs typeface="+mn-cs"/>
              </a:rPr>
              <a:t>taking place, or could have taken place, and </a:t>
            </a:r>
            <a:r>
              <a:rPr lang="en-GB" sz="800" dirty="0"/>
              <a:t>the </a:t>
            </a:r>
            <a:r>
              <a:rPr lang="en-GB" sz="800" kern="1200" dirty="0">
                <a:solidFill>
                  <a:schemeClr val="tx1"/>
                </a:solidFill>
                <a:effectLst/>
                <a:latin typeface="+mn-lt"/>
                <a:ea typeface="+mn-ea"/>
                <a:cs typeface="+mn-cs"/>
              </a:rPr>
              <a:t>possible impact and scale,</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800" kern="1200" dirty="0">
                <a:solidFill>
                  <a:schemeClr val="tx1"/>
                </a:solidFill>
                <a:effectLst/>
                <a:latin typeface="+mn-lt"/>
                <a:ea typeface="+mn-ea"/>
                <a:cs typeface="+mn-cs"/>
              </a:rPr>
              <a:t>     by asking the right questions </a:t>
            </a:r>
            <a:r>
              <a:rPr lang="en-GB" sz="800" dirty="0"/>
              <a:t>of the </a:t>
            </a:r>
            <a:r>
              <a:rPr lang="en-GB" sz="800" kern="1200" dirty="0">
                <a:solidFill>
                  <a:schemeClr val="tx1"/>
                </a:solidFill>
                <a:effectLst/>
                <a:latin typeface="+mn-lt"/>
                <a:ea typeface="+mn-ea"/>
                <a:cs typeface="+mn-cs"/>
              </a:rPr>
              <a:t>person(s) who report the incident.</a:t>
            </a:r>
            <a:endParaRPr lang="nl-NL"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 </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 EU</a:t>
            </a:r>
            <a:r>
              <a:rPr lang="en-US" sz="800" b="1" kern="1200" dirty="0">
                <a:solidFill>
                  <a:schemeClr val="tx1"/>
                </a:solidFill>
                <a:effectLst/>
                <a:latin typeface="+mn-lt"/>
                <a:ea typeface="+mn-ea"/>
                <a:cs typeface="+mn-cs"/>
              </a:rPr>
              <a:t>: </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GB" sz="800" b="0" dirty="0"/>
          </a:p>
        </p:txBody>
      </p:sp>
    </p:spTree>
    <p:extLst>
      <p:ext uri="{BB962C8B-B14F-4D97-AF65-F5344CB8AC3E}">
        <p14:creationId xmlns:p14="http://schemas.microsoft.com/office/powerpoint/2010/main" val="24903664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4 First alert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lang="en-US" sz="800" kern="1200" dirty="0">
                <a:solidFill>
                  <a:schemeClr val="tx1"/>
                </a:solidFill>
                <a:effectLst/>
                <a:latin typeface="+mn-lt"/>
                <a:ea typeface="+mn-ea"/>
                <a:cs typeface="+mn-cs"/>
              </a:rPr>
              <a:t>To </a:t>
            </a:r>
            <a:r>
              <a:rPr lang="en-US" sz="800" i="0" u="sng" kern="1200" dirty="0">
                <a:solidFill>
                  <a:schemeClr val="tx1"/>
                </a:solidFill>
                <a:effectLst/>
                <a:latin typeface="+mn-lt"/>
                <a:ea typeface="+mn-ea"/>
                <a:cs typeface="+mn-cs"/>
              </a:rPr>
              <a:t>recognize </a:t>
            </a:r>
            <a:r>
              <a:rPr lang="en-US" sz="800" kern="1200" dirty="0">
                <a:solidFill>
                  <a:schemeClr val="tx1"/>
                </a:solidFill>
                <a:effectLst/>
                <a:latin typeface="+mn-lt"/>
                <a:ea typeface="+mn-ea"/>
                <a:cs typeface="+mn-cs"/>
              </a:rPr>
              <a:t>signs of a potential CBRN release and (initiate first) responder(s)</a:t>
            </a:r>
          </a:p>
          <a:p>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4.1 Identify possible CBRN releases by asking the right questions to the person who makes the call, including issues such as meteorology, symptoms, and knowing which information to share with chain of command (escalation protocol). </a:t>
            </a:r>
            <a:endParaRPr lang="en-US" sz="800" dirty="0"/>
          </a:p>
          <a:p>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 -</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b="1" dirty="0"/>
              <a:t>:</a:t>
            </a:r>
            <a:r>
              <a:rPr lang="en-US" sz="800" kern="1200" dirty="0">
                <a:solidFill>
                  <a:schemeClr val="tx1"/>
                </a:solidFill>
                <a:effectLst/>
                <a:latin typeface="+mn-lt"/>
                <a:ea typeface="+mn-ea"/>
                <a:cs typeface="+mn-cs"/>
              </a:rPr>
              <a:t> trainees can identify which two subjects are addressed in topic 4.1</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0" indent="0">
              <a:buFont typeface="Arial" panose="020B0604020202020204" pitchFamily="34" charset="0"/>
              <a:buNone/>
            </a:pPr>
            <a:r>
              <a:rPr lang="en-US" sz="800" kern="1200" dirty="0">
                <a:solidFill>
                  <a:schemeClr val="tx1"/>
                </a:solidFill>
                <a:effectLst/>
                <a:latin typeface="+mn-lt"/>
                <a:ea typeface="+mn-ea"/>
                <a:cs typeface="+mn-cs"/>
              </a:rPr>
              <a:t>Explain that two subjects are addressed</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800" kern="1200" dirty="0">
                <a:solidFill>
                  <a:schemeClr val="tx1"/>
                </a:solidFill>
                <a:effectLst/>
                <a:latin typeface="+mn-lt"/>
                <a:ea typeface="+mn-ea"/>
                <a:cs typeface="+mn-cs"/>
              </a:rPr>
              <a:t>1. Identify the likelihood of a possible CBRN release by asking questions </a:t>
            </a:r>
            <a:r>
              <a:rPr lang="en-US" sz="800" dirty="0"/>
              <a:t>of </a:t>
            </a:r>
            <a:r>
              <a:rPr lang="en-US" sz="800" kern="1200" dirty="0">
                <a:solidFill>
                  <a:schemeClr val="tx1"/>
                </a:solidFill>
                <a:effectLst/>
                <a:latin typeface="+mn-lt"/>
                <a:ea typeface="+mn-ea"/>
                <a:cs typeface="+mn-cs"/>
              </a:rPr>
              <a:t>the </a:t>
            </a:r>
            <a:r>
              <a:rPr lang="en-US" sz="800" dirty="0"/>
              <a:t>person(s) </a:t>
            </a:r>
            <a:r>
              <a:rPr lang="en-US" sz="800" kern="1200" dirty="0">
                <a:solidFill>
                  <a:schemeClr val="tx1"/>
                </a:solidFill>
                <a:effectLst/>
                <a:latin typeface="+mn-lt"/>
                <a:ea typeface="+mn-ea"/>
                <a:cs typeface="+mn-cs"/>
              </a:rPr>
              <a:t>involved.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800" kern="1200" dirty="0">
                <a:solidFill>
                  <a:schemeClr val="tx1"/>
                </a:solidFill>
                <a:effectLst/>
                <a:latin typeface="+mn-lt"/>
                <a:ea typeface="+mn-ea"/>
                <a:cs typeface="+mn-cs"/>
              </a:rPr>
              <a:t>2. Knowing which information to share with </a:t>
            </a:r>
            <a:r>
              <a:rPr lang="en-US" sz="800" dirty="0"/>
              <a:t>the Chain </a:t>
            </a:r>
            <a:r>
              <a:rPr lang="en-US" sz="800" kern="1200" dirty="0">
                <a:solidFill>
                  <a:schemeClr val="tx1"/>
                </a:solidFill>
                <a:effectLst/>
                <a:latin typeface="+mn-lt"/>
                <a:ea typeface="+mn-ea"/>
                <a:cs typeface="+mn-cs"/>
              </a:rPr>
              <a:t>of </a:t>
            </a:r>
            <a:r>
              <a:rPr lang="en-US" sz="800" dirty="0"/>
              <a:t>Command</a:t>
            </a:r>
            <a:r>
              <a:rPr lang="en-US" sz="800" kern="1200" dirty="0">
                <a:solidFill>
                  <a:schemeClr val="tx1"/>
                </a:solidFill>
                <a:effectLst/>
                <a:latin typeface="+mn-lt"/>
                <a:ea typeface="+mn-ea"/>
                <a:cs typeface="+mn-cs"/>
              </a:rPr>
              <a:t>(escalation protocol).</a:t>
            </a:r>
          </a:p>
          <a:p>
            <a:r>
              <a:rPr lang="en-US" sz="800" dirty="0"/>
              <a:t>The focus of the Melody Training Curriculum#: 4.1: First alert is on the CBRN-aspect </a:t>
            </a:r>
            <a:r>
              <a:rPr lang="en-US" sz="800" i="0" u="sng" dirty="0"/>
              <a:t>only </a:t>
            </a:r>
            <a:r>
              <a:rPr lang="en-US" sz="800" dirty="0"/>
              <a:t>and it is assumed that </a:t>
            </a:r>
            <a:r>
              <a:rPr lang="en-US" sz="800" i="0" u="sng" dirty="0"/>
              <a:t>all regular information exchange protocols are in place.</a:t>
            </a:r>
            <a:r>
              <a:rPr lang="en-US" sz="800" dirty="0"/>
              <a:t> </a:t>
            </a:r>
          </a:p>
          <a:p>
            <a:endParaRPr lang="en-US" sz="800" b="1" kern="1200" dirty="0">
              <a:solidFill>
                <a:schemeClr val="tx1"/>
              </a:solidFill>
              <a:effectLst/>
              <a:latin typeface="+mn-lt"/>
              <a:ea typeface="+mn-ea"/>
              <a:cs typeface="+mn-cs"/>
            </a:endParaRPr>
          </a:p>
          <a:p>
            <a:pPr>
              <a:defRPr/>
            </a:pPr>
            <a:r>
              <a:rPr lang="en-US" sz="800" b="1" i="0" kern="1200" dirty="0">
                <a:solidFill>
                  <a:schemeClr val="tx1"/>
                </a:solidFill>
                <a:effectLst/>
                <a:latin typeface="+mn-lt"/>
                <a:ea typeface="+mn-ea"/>
                <a:cs typeface="+mn-cs"/>
              </a:rPr>
              <a:t>References for additional information</a:t>
            </a:r>
            <a:r>
              <a:rPr lang="en-US" sz="800" b="1" dirty="0"/>
              <a:t>:  </a:t>
            </a:r>
          </a:p>
          <a:p>
            <a:r>
              <a:rPr lang="en-US" sz="800" b="1" kern="1200" dirty="0">
                <a:solidFill>
                  <a:schemeClr val="tx1"/>
                </a:solidFill>
                <a:effectLst/>
                <a:latin typeface="+mn-lt"/>
                <a:ea typeface="+mn-ea"/>
                <a:cs typeface="+mn-cs"/>
              </a:rPr>
              <a:t>Depicted illustration:</a:t>
            </a:r>
            <a:r>
              <a:rPr lang="en-US" sz="800" b="0" kern="1200" dirty="0">
                <a:solidFill>
                  <a:schemeClr val="tx1"/>
                </a:solidFill>
                <a:effectLst/>
                <a:latin typeface="+mn-lt"/>
                <a:ea typeface="+mn-ea"/>
                <a:cs typeface="+mn-cs"/>
              </a:rPr>
              <a:t> </a:t>
            </a:r>
          </a:p>
          <a:p>
            <a:r>
              <a:rPr lang="en-US" sz="800" b="1" i="0" u="none" strike="noStrike" kern="1200" dirty="0">
                <a:solidFill>
                  <a:schemeClr val="tx1"/>
                </a:solidFill>
                <a:effectLst/>
                <a:latin typeface="+mn-lt"/>
                <a:ea typeface="+mn-ea"/>
                <a:cs typeface="+mn-cs"/>
              </a:rPr>
              <a:t>Picture source &amp; IP: </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GB" sz="800" dirty="0"/>
          </a:p>
        </p:txBody>
      </p:sp>
    </p:spTree>
    <p:extLst>
      <p:ext uri="{BB962C8B-B14F-4D97-AF65-F5344CB8AC3E}">
        <p14:creationId xmlns:p14="http://schemas.microsoft.com/office/powerpoint/2010/main" val="14987348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4 First alert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lang="en-US" sz="800" kern="1200" dirty="0">
                <a:solidFill>
                  <a:schemeClr val="tx1"/>
                </a:solidFill>
                <a:effectLst/>
                <a:latin typeface="+mn-lt"/>
                <a:ea typeface="+mn-ea"/>
                <a:cs typeface="+mn-cs"/>
              </a:rPr>
              <a:t>To </a:t>
            </a:r>
            <a:r>
              <a:rPr lang="en-US" sz="800" i="0" u="sng" kern="1200" dirty="0">
                <a:solidFill>
                  <a:schemeClr val="tx1"/>
                </a:solidFill>
                <a:effectLst/>
                <a:latin typeface="+mn-lt"/>
                <a:ea typeface="+mn-ea"/>
                <a:cs typeface="+mn-cs"/>
              </a:rPr>
              <a:t>recognize </a:t>
            </a:r>
            <a:r>
              <a:rPr lang="en-US" sz="800" kern="1200" dirty="0">
                <a:solidFill>
                  <a:schemeClr val="tx1"/>
                </a:solidFill>
                <a:effectLst/>
                <a:latin typeface="+mn-lt"/>
                <a:ea typeface="+mn-ea"/>
                <a:cs typeface="+mn-cs"/>
              </a:rPr>
              <a:t>signs of a potential CBRN release and (initiate first) responder(s)</a:t>
            </a:r>
          </a:p>
          <a:p>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4.1 Identify possible CBRN releases by asking the right questions to the person who makes the call, including issues such as meteorology, symptoms, and knowing which information to share with chain of command (escalation protocol). </a:t>
            </a:r>
            <a:endParaRPr lang="en-US" sz="800" dirty="0"/>
          </a:p>
          <a:p>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Setting</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b="1" dirty="0"/>
              <a:t>:</a:t>
            </a:r>
            <a:r>
              <a:rPr lang="en-US" sz="800" kern="1200" dirty="0">
                <a:solidFill>
                  <a:schemeClr val="tx1"/>
                </a:solidFill>
                <a:effectLst/>
                <a:latin typeface="+mn-lt"/>
                <a:ea typeface="+mn-ea"/>
                <a:cs typeface="+mn-cs"/>
              </a:rPr>
              <a:t> trainees know the context and setting that is addressed in topic 4.1</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kern="1200" dirty="0">
                <a:solidFill>
                  <a:schemeClr val="tx1"/>
                </a:solidFill>
                <a:effectLst/>
                <a:latin typeface="+mn-lt"/>
                <a:ea typeface="+mn-ea"/>
                <a:cs typeface="+mn-cs"/>
              </a:rPr>
              <a:t>Explain that (at least) three different settings can be imagined for information exchange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800" kern="1200" dirty="0">
                <a:solidFill>
                  <a:schemeClr val="tx1"/>
                </a:solidFill>
                <a:effectLst/>
                <a:latin typeface="+mn-lt"/>
                <a:ea typeface="+mn-ea"/>
                <a:cs typeface="+mn-cs"/>
              </a:rPr>
              <a:t>	1. civilian reports an incident to a dispatch officer or to a police officer on the street</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800" kern="1200" dirty="0">
                <a:solidFill>
                  <a:schemeClr val="tx1"/>
                </a:solidFill>
                <a:effectLst/>
                <a:latin typeface="+mn-lt"/>
                <a:ea typeface="+mn-ea"/>
                <a:cs typeface="+mn-cs"/>
              </a:rPr>
              <a:t>	2. first responder arriving at an incident reports to a dispatch officer or  back-up</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800" kern="1200" dirty="0">
                <a:solidFill>
                  <a:schemeClr val="tx1"/>
                </a:solidFill>
                <a:effectLst/>
                <a:latin typeface="+mn-lt"/>
                <a:ea typeface="+mn-ea"/>
                <a:cs typeface="+mn-cs"/>
              </a:rPr>
              <a:t>	3. dispatch officer sends out (additional) first responders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800" kern="1200" dirty="0">
                <a:solidFill>
                  <a:schemeClr val="tx1"/>
                </a:solidFill>
                <a:effectLst/>
                <a:latin typeface="+mn-lt"/>
                <a:ea typeface="+mn-ea"/>
                <a:cs typeface="+mn-cs"/>
              </a:rPr>
              <a:t>      The person mentioned last in these three settings is the one who asks the 'right questions' and is the more 'CBRN-trained' person</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800" kern="1200" dirty="0">
                <a:solidFill>
                  <a:schemeClr val="tx1"/>
                </a:solidFill>
                <a:effectLst/>
                <a:latin typeface="+mn-lt"/>
                <a:ea typeface="+mn-ea"/>
                <a:cs typeface="+mn-cs"/>
              </a:rPr>
              <a:t>      On the slide they are represented by the icons on the bottom line</a:t>
            </a:r>
          </a:p>
          <a:p>
            <a:endParaRPr lang="en-US" sz="800" b="1" kern="1200" dirty="0">
              <a:solidFill>
                <a:schemeClr val="tx1"/>
              </a:solidFill>
              <a:effectLst/>
              <a:latin typeface="+mn-lt"/>
              <a:ea typeface="+mn-ea"/>
              <a:cs typeface="+mn-cs"/>
            </a:endParaRPr>
          </a:p>
          <a:p>
            <a:pPr>
              <a:defRPr/>
            </a:pPr>
            <a:r>
              <a:rPr lang="en-US" sz="800" b="1" i="0" kern="1200" dirty="0">
                <a:solidFill>
                  <a:schemeClr val="tx1"/>
                </a:solidFill>
                <a:effectLst/>
                <a:latin typeface="+mn-lt"/>
                <a:ea typeface="+mn-ea"/>
                <a:cs typeface="+mn-cs"/>
              </a:rPr>
              <a:t>References for additional information</a:t>
            </a:r>
            <a:r>
              <a:rPr lang="en-US" sz="800" b="1" dirty="0"/>
              <a:t>:  -</a:t>
            </a:r>
          </a:p>
          <a:p>
            <a:r>
              <a:rPr lang="en-US" sz="800" b="1" kern="1200" dirty="0">
                <a:solidFill>
                  <a:schemeClr val="tx1"/>
                </a:solidFill>
                <a:effectLst/>
                <a:latin typeface="+mn-lt"/>
                <a:ea typeface="+mn-ea"/>
                <a:cs typeface="+mn-cs"/>
              </a:rPr>
              <a:t>Depicted illustration: </a:t>
            </a:r>
            <a:r>
              <a:rPr lang="en-US" sz="800" b="0" kern="1200" dirty="0">
                <a:solidFill>
                  <a:schemeClr val="tx1"/>
                </a:solidFill>
                <a:effectLst/>
                <a:latin typeface="+mn-lt"/>
                <a:ea typeface="+mn-ea"/>
                <a:cs typeface="+mn-cs"/>
              </a:rPr>
              <a:t>Routes of information from caller to the more ' CBRN-trained' person</a:t>
            </a:r>
          </a:p>
          <a:p>
            <a:r>
              <a:rPr lang="en-US" sz="800" b="1" i="0" u="none" strike="noStrike" kern="1200" dirty="0">
                <a:solidFill>
                  <a:schemeClr val="tx1"/>
                </a:solidFill>
                <a:effectLst/>
                <a:latin typeface="+mn-lt"/>
                <a:ea typeface="+mn-ea"/>
                <a:cs typeface="+mn-cs"/>
              </a:rPr>
              <a:t>Picture source &amp; IP: </a:t>
            </a:r>
            <a:r>
              <a:rPr lang="en-US" sz="800" b="0" i="0" u="none" strike="noStrike" kern="1200" dirty="0">
                <a:solidFill>
                  <a:schemeClr val="tx1"/>
                </a:solidFill>
                <a:effectLst/>
                <a:latin typeface="+mn-lt"/>
                <a:ea typeface="+mn-ea"/>
                <a:cs typeface="+mn-cs"/>
              </a:rPr>
              <a:t>MELODY</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GB" sz="800" b="0" dirty="0"/>
          </a:p>
        </p:txBody>
      </p:sp>
    </p:spTree>
    <p:extLst>
      <p:ext uri="{BB962C8B-B14F-4D97-AF65-F5344CB8AC3E}">
        <p14:creationId xmlns:p14="http://schemas.microsoft.com/office/powerpoint/2010/main" val="20463756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4 First alert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lang="en-US" sz="800" kern="1200" dirty="0">
                <a:solidFill>
                  <a:schemeClr val="tx1"/>
                </a:solidFill>
                <a:effectLst/>
                <a:latin typeface="+mn-lt"/>
                <a:ea typeface="+mn-ea"/>
                <a:cs typeface="+mn-cs"/>
              </a:rPr>
              <a:t>To </a:t>
            </a:r>
            <a:r>
              <a:rPr lang="en-US" sz="800" i="0" u="sng" kern="1200" dirty="0">
                <a:solidFill>
                  <a:schemeClr val="tx1"/>
                </a:solidFill>
                <a:effectLst/>
                <a:latin typeface="+mn-lt"/>
                <a:ea typeface="+mn-ea"/>
                <a:cs typeface="+mn-cs"/>
              </a:rPr>
              <a:t>recognize </a:t>
            </a:r>
            <a:r>
              <a:rPr lang="en-US" sz="800" kern="1200" dirty="0">
                <a:solidFill>
                  <a:schemeClr val="tx1"/>
                </a:solidFill>
                <a:effectLst/>
                <a:latin typeface="+mn-lt"/>
                <a:ea typeface="+mn-ea"/>
                <a:cs typeface="+mn-cs"/>
              </a:rPr>
              <a:t>signs of a potential CBRN release and (initiate first) responder(s)</a:t>
            </a:r>
          </a:p>
          <a:p>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4.1 Identify possible CBRN releases by asking the right questions to the person who makes the call, including issues such as meteorology, symptoms, and knowing which information to share with chain of command (escalation protocol). </a:t>
            </a:r>
            <a:endParaRPr lang="en-US" sz="800" dirty="0"/>
          </a:p>
          <a:p>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First alert</a:t>
            </a:r>
            <a:endParaRPr lang="en-US" sz="800" b="0" kern="1200" dirty="0">
              <a:solidFill>
                <a:srgbClr val="FF0000"/>
              </a:solidFill>
              <a:effectLst/>
              <a:latin typeface="+mn-lt"/>
              <a:ea typeface="+mn-ea"/>
              <a:cs typeface="+mn-cs"/>
            </a:endParaRPr>
          </a:p>
          <a:p>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trainees learn that ordinary information obtained through protocols like the four W’s or METHANE can have added value within a CBRN-context</a:t>
            </a:r>
          </a:p>
          <a:p>
            <a:r>
              <a:rPr lang="en-US" sz="800" b="1" kern="1200" dirty="0">
                <a:solidFill>
                  <a:schemeClr val="tx1"/>
                </a:solidFill>
                <a:effectLst/>
                <a:latin typeface="+mn-lt"/>
                <a:ea typeface="+mn-ea"/>
                <a:cs typeface="+mn-cs"/>
              </a:rPr>
              <a:t>Instructions for the trainer:</a:t>
            </a:r>
            <a:r>
              <a:rPr lang="en-US" sz="800" b="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I</a:t>
            </a:r>
            <a:r>
              <a:rPr lang="en-US" sz="800" kern="1200" dirty="0">
                <a:solidFill>
                  <a:schemeClr val="tx1"/>
                </a:solidFill>
                <a:effectLst/>
                <a:latin typeface="+mn-lt"/>
                <a:ea typeface="+mn-ea"/>
                <a:cs typeface="+mn-cs"/>
              </a:rPr>
              <a:t>t is assumed that all normal information exchange protocols are in place</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Point out that these normal information </a:t>
            </a:r>
            <a:r>
              <a:rPr lang="en-US" sz="800" dirty="0"/>
              <a:t>exchange </a:t>
            </a:r>
            <a:r>
              <a:rPr lang="en-US" sz="800" b="0" kern="1200" dirty="0">
                <a:solidFill>
                  <a:schemeClr val="tx1"/>
                </a:solidFill>
                <a:effectLst/>
                <a:latin typeface="+mn-lt"/>
                <a:ea typeface="+mn-ea"/>
                <a:cs typeface="+mn-cs"/>
              </a:rPr>
              <a:t>protocols include words like 'location', 'number of casualties', 'indoors/ outdoors' etc.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These items may </a:t>
            </a:r>
            <a:r>
              <a:rPr lang="en-US" sz="800" dirty="0"/>
              <a:t>reveal </a:t>
            </a:r>
            <a:r>
              <a:rPr lang="en-US" sz="800" b="0" kern="1200" dirty="0">
                <a:solidFill>
                  <a:schemeClr val="tx1"/>
                </a:solidFill>
                <a:effectLst/>
                <a:latin typeface="+mn-lt"/>
                <a:ea typeface="+mn-ea"/>
                <a:cs typeface="+mn-cs"/>
              </a:rPr>
              <a:t>crucial information (i.e. have added value) from the perspective of a (possible) CBRN release.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Also point out that these questions </a:t>
            </a:r>
            <a:r>
              <a:rPr lang="en-US" sz="800" b="0" kern="1200" dirty="0">
                <a:solidFill>
                  <a:schemeClr val="tx1"/>
                </a:solidFill>
                <a:effectLst/>
                <a:latin typeface="+mn-lt"/>
                <a:ea typeface="+mn-ea"/>
                <a:cs typeface="+mn-cs"/>
              </a:rPr>
              <a:t>can </a:t>
            </a:r>
            <a:r>
              <a:rPr lang="en-US" sz="800" dirty="0"/>
              <a:t>only </a:t>
            </a:r>
            <a:r>
              <a:rPr lang="en-US" sz="800" b="0" kern="1200" dirty="0">
                <a:solidFill>
                  <a:schemeClr val="tx1"/>
                </a:solidFill>
                <a:effectLst/>
                <a:latin typeface="+mn-lt"/>
                <a:ea typeface="+mn-ea"/>
                <a:cs typeface="+mn-cs"/>
              </a:rPr>
              <a:t>be answered by </a:t>
            </a:r>
            <a:r>
              <a:rPr lang="en-US" sz="800" dirty="0"/>
              <a:t>the caller(s) own </a:t>
            </a:r>
            <a:r>
              <a:rPr lang="en-US" sz="800" b="0" kern="1200" dirty="0">
                <a:solidFill>
                  <a:schemeClr val="tx1"/>
                </a:solidFill>
                <a:effectLst/>
                <a:latin typeface="+mn-lt"/>
                <a:ea typeface="+mn-ea"/>
                <a:cs typeface="+mn-cs"/>
              </a:rPr>
              <a:t>observations </a:t>
            </a:r>
            <a:r>
              <a:rPr lang="en-US" sz="800" dirty="0"/>
              <a:t>- what they can see, hear, smell etc.</a:t>
            </a:r>
            <a:endParaRPr lang="en-US" sz="800" b="0" kern="1200" dirty="0">
              <a:solidFill>
                <a:schemeClr val="tx1"/>
              </a:solidFill>
              <a:effectLst/>
              <a:latin typeface="+mn-lt"/>
              <a:ea typeface="+mn-ea"/>
              <a:cs typeface="+mn-cs"/>
            </a:endParaRPr>
          </a:p>
          <a:p>
            <a:endParaRPr lang="en-US" sz="800" b="0" kern="1200" dirty="0">
              <a:solidFill>
                <a:schemeClr val="tx1"/>
              </a:solidFill>
              <a:effectLst/>
              <a:latin typeface="+mn-lt"/>
              <a:ea typeface="+mn-ea"/>
              <a:cs typeface="+mn-cs"/>
            </a:endParaRPr>
          </a:p>
          <a:p>
            <a:r>
              <a:rPr lang="en-US" sz="800" b="1" i="0" kern="1200" dirty="0">
                <a:solidFill>
                  <a:schemeClr val="tx1"/>
                </a:solidFill>
                <a:effectLst/>
                <a:latin typeface="+mn-lt"/>
                <a:ea typeface="+mn-ea"/>
                <a:cs typeface="+mn-cs"/>
              </a:rPr>
              <a:t>References for additional information</a:t>
            </a:r>
            <a:r>
              <a:rPr lang="en-US" sz="800" b="0" i="0" kern="1200" dirty="0">
                <a:solidFill>
                  <a:schemeClr val="tx1"/>
                </a:solidFill>
                <a:effectLst/>
                <a:latin typeface="+mn-lt"/>
                <a:ea typeface="+mn-ea"/>
                <a:cs typeface="+mn-cs"/>
              </a:rPr>
              <a:t>: https://www.jesip.org.uk/methane</a:t>
            </a:r>
          </a:p>
          <a:p>
            <a:r>
              <a:rPr lang="en-US" sz="800" b="0" kern="1200" dirty="0">
                <a:solidFill>
                  <a:schemeClr val="tx1"/>
                </a:solidFill>
                <a:effectLst/>
                <a:latin typeface="+mn-lt"/>
                <a:ea typeface="+mn-ea"/>
                <a:cs typeface="+mn-cs"/>
              </a:rPr>
              <a:t>See also: https://en.wikipedia.org/wiki/ETHANE </a:t>
            </a:r>
          </a:p>
          <a:p>
            <a:r>
              <a:rPr lang="en-US" sz="800" b="1" kern="1200" dirty="0">
                <a:solidFill>
                  <a:schemeClr val="tx1"/>
                </a:solidFill>
                <a:effectLst/>
                <a:latin typeface="+mn-lt"/>
                <a:ea typeface="+mn-ea"/>
                <a:cs typeface="+mn-cs"/>
              </a:rPr>
              <a:t>Depicted illustration: </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 EU</a:t>
            </a:r>
            <a:r>
              <a:rPr lang="en-US" sz="800" b="1" kern="1200" dirty="0">
                <a:solidFill>
                  <a:schemeClr val="tx1"/>
                </a:solidFill>
                <a:effectLst/>
                <a:latin typeface="+mn-lt"/>
                <a:ea typeface="+mn-ea"/>
                <a:cs typeface="+mn-cs"/>
              </a:rPr>
              <a:t>:</a:t>
            </a:r>
            <a:r>
              <a:rPr lang="en-US" sz="800" b="0" kern="1200" dirty="0">
                <a:solidFill>
                  <a:schemeClr val="tx1"/>
                </a:solidFill>
                <a:effectLst/>
                <a:latin typeface="+mn-lt"/>
                <a:ea typeface="+mn-ea"/>
                <a:cs typeface="+mn-cs"/>
              </a:rPr>
              <a:t> EU</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Text source &amp; IP:</a:t>
            </a:r>
            <a:r>
              <a:rPr lang="en-US" sz="800" b="0" kern="1200" dirty="0">
                <a:solidFill>
                  <a:schemeClr val="tx1"/>
                </a:solidFill>
                <a:effectLst/>
                <a:latin typeface="+mn-lt"/>
                <a:ea typeface="+mn-ea"/>
                <a:cs typeface="+mn-cs"/>
              </a:rPr>
              <a:t> </a:t>
            </a:r>
            <a:r>
              <a:rPr lang="en-US" sz="800" b="0" i="0" kern="1200" dirty="0">
                <a:solidFill>
                  <a:schemeClr val="tx1"/>
                </a:solidFill>
                <a:effectLst/>
                <a:latin typeface="+mn-lt"/>
                <a:ea typeface="+mn-ea"/>
                <a:cs typeface="+mn-cs"/>
              </a:rPr>
              <a:t>https://www.jesip.org.uk/methane MELODY</a:t>
            </a:r>
            <a:endParaRPr lang="en-US" sz="800" b="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23400843-2E66-45FF-B622-9F1FD83CC21D}" type="slidenum">
              <a:rPr lang="nl-NL" smtClean="0"/>
              <a:t>6</a:t>
            </a:fld>
            <a:endParaRPr lang="nl-NL"/>
          </a:p>
        </p:txBody>
      </p:sp>
    </p:spTree>
    <p:extLst>
      <p:ext uri="{BB962C8B-B14F-4D97-AF65-F5344CB8AC3E}">
        <p14:creationId xmlns:p14="http://schemas.microsoft.com/office/powerpoint/2010/main" val="2822053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4 First alert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lang="en-US" sz="800" kern="1200" dirty="0">
                <a:solidFill>
                  <a:schemeClr val="tx1"/>
                </a:solidFill>
                <a:effectLst/>
                <a:latin typeface="+mn-lt"/>
                <a:ea typeface="+mn-ea"/>
                <a:cs typeface="+mn-cs"/>
              </a:rPr>
              <a:t>To </a:t>
            </a:r>
            <a:r>
              <a:rPr lang="en-US" sz="800" i="0" u="sng" kern="1200" dirty="0">
                <a:solidFill>
                  <a:schemeClr val="tx1"/>
                </a:solidFill>
                <a:effectLst/>
                <a:latin typeface="+mn-lt"/>
                <a:ea typeface="+mn-ea"/>
                <a:cs typeface="+mn-cs"/>
              </a:rPr>
              <a:t>recognize </a:t>
            </a:r>
            <a:r>
              <a:rPr lang="en-US" sz="800" kern="1200" dirty="0">
                <a:solidFill>
                  <a:schemeClr val="tx1"/>
                </a:solidFill>
                <a:effectLst/>
                <a:latin typeface="+mn-lt"/>
                <a:ea typeface="+mn-ea"/>
                <a:cs typeface="+mn-cs"/>
              </a:rPr>
              <a:t>signs of a potential CBRN release and (initiate first) responder(s)</a:t>
            </a:r>
          </a:p>
          <a:p>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4.1 Identify possible CBRN releases by asking the right questions to the person who makes the call, including issues such as meteorology, symptoms, and knowing which information to share with chain of command (escalation protocol). </a:t>
            </a:r>
            <a:endParaRPr lang="en-US" sz="800" dirty="0"/>
          </a:p>
          <a:p>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First alert</a:t>
            </a:r>
            <a:endParaRPr lang="nl-NL"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trainees learn that ordinary information obtained through protocols like the four W’s or METHANE can have added value within a CBRN-context</a:t>
            </a:r>
          </a:p>
          <a:p>
            <a:r>
              <a:rPr lang="en-US" sz="800" b="1" kern="1200" dirty="0">
                <a:solidFill>
                  <a:schemeClr val="tx1"/>
                </a:solidFill>
                <a:effectLst/>
                <a:latin typeface="+mn-lt"/>
                <a:ea typeface="+mn-ea"/>
                <a:cs typeface="+mn-cs"/>
              </a:rPr>
              <a:t>Instructions for the trainer:</a:t>
            </a:r>
            <a:r>
              <a:rPr lang="en-US" sz="800" b="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dirty="0"/>
              <a:t>It </a:t>
            </a:r>
            <a:r>
              <a:rPr lang="en-US" sz="800" kern="1200" dirty="0">
                <a:solidFill>
                  <a:schemeClr val="tx1"/>
                </a:solidFill>
                <a:effectLst/>
                <a:latin typeface="+mn-lt"/>
                <a:ea typeface="+mn-ea"/>
                <a:cs typeface="+mn-cs"/>
              </a:rPr>
              <a:t>is assumed that all normal information exchange protocols are in place</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Point out that these normal information </a:t>
            </a:r>
            <a:r>
              <a:rPr lang="en-US" sz="800" dirty="0"/>
              <a:t>exchange </a:t>
            </a:r>
            <a:r>
              <a:rPr lang="en-US" sz="800" b="0" kern="1200" dirty="0">
                <a:solidFill>
                  <a:schemeClr val="tx1"/>
                </a:solidFill>
                <a:effectLst/>
                <a:latin typeface="+mn-lt"/>
                <a:ea typeface="+mn-ea"/>
                <a:cs typeface="+mn-cs"/>
              </a:rPr>
              <a:t>protocols include words like 'location', 'number of casualties', 'indoors/ outdoors' etc.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These items may </a:t>
            </a:r>
            <a:r>
              <a:rPr lang="en-US" sz="800" dirty="0"/>
              <a:t>reveal </a:t>
            </a:r>
            <a:r>
              <a:rPr lang="en-US" sz="800" b="0" kern="1200" dirty="0">
                <a:solidFill>
                  <a:schemeClr val="tx1"/>
                </a:solidFill>
                <a:effectLst/>
                <a:latin typeface="+mn-lt"/>
                <a:ea typeface="+mn-ea"/>
                <a:cs typeface="+mn-cs"/>
              </a:rPr>
              <a:t>crucial information (i.e. have added value) from the perspective of a (possible) CBRN release.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Also, point out that these questions </a:t>
            </a:r>
            <a:r>
              <a:rPr lang="en-US" sz="800" b="0" kern="1200" dirty="0">
                <a:solidFill>
                  <a:schemeClr val="tx1"/>
                </a:solidFill>
                <a:effectLst/>
                <a:latin typeface="+mn-lt"/>
                <a:ea typeface="+mn-ea"/>
                <a:cs typeface="+mn-cs"/>
              </a:rPr>
              <a:t>can </a:t>
            </a:r>
            <a:r>
              <a:rPr lang="en-US" sz="800" dirty="0"/>
              <a:t>only </a:t>
            </a:r>
            <a:r>
              <a:rPr lang="en-US" sz="800" b="0" kern="1200" dirty="0">
                <a:solidFill>
                  <a:schemeClr val="tx1"/>
                </a:solidFill>
                <a:effectLst/>
                <a:latin typeface="+mn-lt"/>
                <a:ea typeface="+mn-ea"/>
                <a:cs typeface="+mn-cs"/>
              </a:rPr>
              <a:t>be answered by </a:t>
            </a:r>
            <a:r>
              <a:rPr lang="en-US" sz="800" dirty="0"/>
              <a:t>the caller(s) own </a:t>
            </a:r>
            <a:r>
              <a:rPr lang="en-US" sz="800" b="0" kern="1200" dirty="0">
                <a:solidFill>
                  <a:schemeClr val="tx1"/>
                </a:solidFill>
                <a:effectLst/>
                <a:latin typeface="+mn-lt"/>
                <a:ea typeface="+mn-ea"/>
                <a:cs typeface="+mn-cs"/>
              </a:rPr>
              <a:t>observations </a:t>
            </a:r>
            <a:r>
              <a:rPr lang="en-US" sz="800" dirty="0"/>
              <a:t>- what they can see, hear, smell </a:t>
            </a:r>
            <a:r>
              <a:rPr lang="en-US" sz="800" dirty="0" err="1"/>
              <a:t>etc</a:t>
            </a:r>
            <a:r>
              <a:rPr lang="en-US" sz="800" dirty="0"/>
              <a:t> </a:t>
            </a:r>
            <a:endParaRPr lang="en-US" sz="800" b="0" kern="1200" dirty="0">
              <a:solidFill>
                <a:schemeClr val="tx1"/>
              </a:solidFill>
              <a:effectLst/>
              <a:latin typeface="+mn-lt"/>
              <a:ea typeface="+mn-ea"/>
              <a:cs typeface="+mn-cs"/>
            </a:endParaRPr>
          </a:p>
          <a:p>
            <a:endParaRPr lang="en-US" sz="800" b="0" kern="1200" dirty="0">
              <a:solidFill>
                <a:schemeClr val="tx1"/>
              </a:solidFill>
              <a:effectLst/>
              <a:latin typeface="+mn-lt"/>
              <a:ea typeface="+mn-ea"/>
              <a:cs typeface="+mn-cs"/>
            </a:endParaRPr>
          </a:p>
          <a:p>
            <a:r>
              <a:rPr lang="en-US" sz="800" b="1" i="0" kern="1200" dirty="0">
                <a:solidFill>
                  <a:schemeClr val="tx1"/>
                </a:solidFill>
                <a:effectLst/>
                <a:latin typeface="+mn-lt"/>
                <a:ea typeface="+mn-ea"/>
                <a:cs typeface="+mn-cs"/>
              </a:rPr>
              <a:t>References for additional information</a:t>
            </a:r>
            <a:r>
              <a:rPr lang="en-US" sz="800" b="0" i="0" kern="1200" dirty="0">
                <a:solidFill>
                  <a:schemeClr val="tx1"/>
                </a:solidFill>
                <a:effectLst/>
                <a:latin typeface="+mn-lt"/>
                <a:ea typeface="+mn-ea"/>
                <a:cs typeface="+mn-cs"/>
              </a:rPr>
              <a:t>: https://www.jesip.org.uk/methane</a:t>
            </a:r>
          </a:p>
          <a:p>
            <a:r>
              <a:rPr lang="en-US" sz="800" b="0" kern="1200" dirty="0">
                <a:solidFill>
                  <a:schemeClr val="tx1"/>
                </a:solidFill>
                <a:effectLst/>
                <a:latin typeface="+mn-lt"/>
                <a:ea typeface="+mn-ea"/>
                <a:cs typeface="+mn-cs"/>
              </a:rPr>
              <a:t>See also: https://en.wikipedia.org/wiki/ETHANE </a:t>
            </a:r>
          </a:p>
          <a:p>
            <a:r>
              <a:rPr lang="en-US" sz="800" b="1" kern="1200" dirty="0">
                <a:solidFill>
                  <a:schemeClr val="tx1"/>
                </a:solidFill>
                <a:effectLst/>
                <a:latin typeface="+mn-lt"/>
                <a:ea typeface="+mn-ea"/>
                <a:cs typeface="+mn-cs"/>
              </a:rPr>
              <a:t>Depicted illustration: </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r>
              <a:rPr lang="en-US" sz="800" b="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Text source &amp; IP:</a:t>
            </a:r>
            <a:r>
              <a:rPr lang="en-US" sz="800" b="0" kern="1200" dirty="0">
                <a:solidFill>
                  <a:schemeClr val="tx1"/>
                </a:solidFill>
                <a:effectLst/>
                <a:latin typeface="+mn-lt"/>
                <a:ea typeface="+mn-ea"/>
                <a:cs typeface="+mn-cs"/>
              </a:rPr>
              <a:t> </a:t>
            </a:r>
            <a:r>
              <a:rPr lang="en-US" sz="800" b="0" i="0" kern="1200" dirty="0">
                <a:solidFill>
                  <a:schemeClr val="tx1"/>
                </a:solidFill>
                <a:effectLst/>
                <a:latin typeface="+mn-lt"/>
                <a:ea typeface="+mn-ea"/>
                <a:cs typeface="+mn-cs"/>
              </a:rPr>
              <a:t>https://www.jesip.org.uk/methane MELODY</a:t>
            </a:r>
            <a:endParaRPr lang="en-US" sz="800" b="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23400843-2E66-45FF-B622-9F1FD83CC21D}" type="slidenum">
              <a:rPr lang="nl-NL" smtClean="0"/>
              <a:t>7</a:t>
            </a:fld>
            <a:endParaRPr lang="nl-NL"/>
          </a:p>
        </p:txBody>
      </p:sp>
    </p:spTree>
    <p:extLst>
      <p:ext uri="{BB962C8B-B14F-4D97-AF65-F5344CB8AC3E}">
        <p14:creationId xmlns:p14="http://schemas.microsoft.com/office/powerpoint/2010/main" val="35488715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4 First alert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lang="en-US" sz="800" kern="1200" dirty="0">
                <a:solidFill>
                  <a:schemeClr val="tx1"/>
                </a:solidFill>
                <a:effectLst/>
                <a:latin typeface="+mn-lt"/>
                <a:ea typeface="+mn-ea"/>
                <a:cs typeface="+mn-cs"/>
              </a:rPr>
              <a:t>To </a:t>
            </a:r>
            <a:r>
              <a:rPr lang="en-US" sz="800" i="0" u="sng" kern="1200" dirty="0">
                <a:solidFill>
                  <a:schemeClr val="tx1"/>
                </a:solidFill>
                <a:effectLst/>
                <a:latin typeface="+mn-lt"/>
                <a:ea typeface="+mn-ea"/>
                <a:cs typeface="+mn-cs"/>
              </a:rPr>
              <a:t>recognize </a:t>
            </a:r>
            <a:r>
              <a:rPr lang="en-US" sz="800" kern="1200" dirty="0">
                <a:solidFill>
                  <a:schemeClr val="tx1"/>
                </a:solidFill>
                <a:effectLst/>
                <a:latin typeface="+mn-lt"/>
                <a:ea typeface="+mn-ea"/>
                <a:cs typeface="+mn-cs"/>
              </a:rPr>
              <a:t>signs of a potential CBRN release and (initiate first) responder(s)</a:t>
            </a:r>
          </a:p>
          <a:p>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4.1 Identify possible CBRN releases by asking the right questions to the person who makes the call, including issues such as meteorology, symptoms, and knowing which information to share with chain of command (escalation protocol). </a:t>
            </a:r>
            <a:endParaRPr lang="en-US" sz="800" dirty="0"/>
          </a:p>
          <a:p>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Likelihood and impact of possible release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b="1" dirty="0"/>
              <a:t>:</a:t>
            </a:r>
            <a:r>
              <a:rPr lang="en-US" sz="800" kern="1200" dirty="0">
                <a:solidFill>
                  <a:schemeClr val="tx1"/>
                </a:solidFill>
                <a:effectLst/>
                <a:latin typeface="+mn-lt"/>
                <a:ea typeface="+mn-ea"/>
                <a:cs typeface="+mn-cs"/>
              </a:rPr>
              <a:t> trainees learn about a possible way to organize questions</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0" indent="0">
              <a:buFont typeface="Arial" panose="020B0604020202020204" pitchFamily="34" charset="0"/>
              <a:buNone/>
            </a:pPr>
            <a:r>
              <a:rPr lang="en-US" sz="800" kern="1200" dirty="0">
                <a:solidFill>
                  <a:schemeClr val="tx1"/>
                </a:solidFill>
                <a:effectLst/>
                <a:latin typeface="+mn-lt"/>
                <a:ea typeface="+mn-ea"/>
                <a:cs typeface="+mn-cs"/>
              </a:rPr>
              <a:t>Explain to the trainees that:  </a:t>
            </a:r>
          </a:p>
          <a:p>
            <a:pPr marL="0" indent="0">
              <a:buFont typeface="Arial" panose="020B0604020202020204" pitchFamily="34" charset="0"/>
              <a:buNone/>
            </a:pPr>
            <a:r>
              <a:rPr lang="en-US" sz="800" kern="1200" dirty="0">
                <a:solidFill>
                  <a:schemeClr val="tx1"/>
                </a:solidFill>
                <a:effectLst/>
                <a:latin typeface="+mn-lt"/>
                <a:ea typeface="+mn-ea"/>
                <a:cs typeface="+mn-cs"/>
              </a:rPr>
              <a:t>- (of course) you ask questions to rule out or confirm issues that influence your next actions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800" kern="1200" dirty="0">
                <a:solidFill>
                  <a:schemeClr val="tx1"/>
                </a:solidFill>
                <a:effectLst/>
                <a:latin typeface="+mn-lt"/>
                <a:ea typeface="+mn-ea"/>
                <a:cs typeface="+mn-cs"/>
              </a:rPr>
              <a:t>- these issues are the pieces of the puzzle depicting the situation at hand </a:t>
            </a:r>
          </a:p>
          <a:p>
            <a:pPr marL="0" indent="0">
              <a:buFont typeface="Arial" panose="020B0604020202020204" pitchFamily="34" charset="0"/>
              <a:buNone/>
            </a:pPr>
            <a:r>
              <a:rPr lang="en-US" sz="800" kern="1200" dirty="0">
                <a:solidFill>
                  <a:schemeClr val="tx1"/>
                </a:solidFill>
                <a:effectLst/>
                <a:latin typeface="+mn-lt"/>
                <a:ea typeface="+mn-ea"/>
                <a:cs typeface="+mn-cs"/>
              </a:rPr>
              <a:t>- each piece of the puzzle says something about </a:t>
            </a:r>
          </a:p>
          <a:p>
            <a:pPr marL="628650" lvl="1" indent="-171450">
              <a:buFont typeface="Arial" panose="020B0604020202020204" pitchFamily="34" charset="0"/>
              <a:buChar char="•"/>
            </a:pPr>
            <a:r>
              <a:rPr lang="en-US" sz="800" kern="1200" dirty="0">
                <a:solidFill>
                  <a:schemeClr val="tx1"/>
                </a:solidFill>
                <a:effectLst/>
                <a:latin typeface="+mn-lt"/>
                <a:ea typeface="+mn-ea"/>
                <a:cs typeface="+mn-cs"/>
              </a:rPr>
              <a:t>the likelihood that a CBRN event is happening in the first place </a:t>
            </a:r>
          </a:p>
          <a:p>
            <a:pPr marL="628650" lvl="1" indent="-171450">
              <a:buFont typeface="Arial" panose="020B0604020202020204" pitchFamily="34" charset="0"/>
              <a:buChar char="•"/>
            </a:pPr>
            <a:r>
              <a:rPr lang="en-US" sz="800" kern="1200" dirty="0">
                <a:solidFill>
                  <a:schemeClr val="tx1"/>
                </a:solidFill>
                <a:effectLst/>
                <a:latin typeface="+mn-lt"/>
                <a:ea typeface="+mn-ea"/>
                <a:cs typeface="+mn-cs"/>
              </a:rPr>
              <a:t>whether a CBRN release is likely to be intentional or unintentional, </a:t>
            </a:r>
          </a:p>
          <a:p>
            <a:pPr marL="628650" lvl="1" indent="-171450">
              <a:buFont typeface="Arial" panose="020B0604020202020204" pitchFamily="34" charset="0"/>
              <a:buChar char="•"/>
            </a:pPr>
            <a:r>
              <a:rPr lang="en-US" sz="800" kern="1200" dirty="0">
                <a:solidFill>
                  <a:schemeClr val="tx1"/>
                </a:solidFill>
                <a:effectLst/>
                <a:latin typeface="+mn-lt"/>
                <a:ea typeface="+mn-ea"/>
                <a:cs typeface="+mn-cs"/>
              </a:rPr>
              <a:t>what factors at the scene could make such </a:t>
            </a:r>
            <a:r>
              <a:rPr lang="en-US" sz="800" dirty="0"/>
              <a:t>a </a:t>
            </a:r>
            <a:r>
              <a:rPr lang="en-US" sz="800" kern="1200" dirty="0">
                <a:solidFill>
                  <a:schemeClr val="tx1"/>
                </a:solidFill>
                <a:effectLst/>
                <a:latin typeface="+mn-lt"/>
                <a:ea typeface="+mn-ea"/>
                <a:cs typeface="+mn-cs"/>
              </a:rPr>
              <a:t>release worse, or lessen the impact of a release</a:t>
            </a:r>
          </a:p>
          <a:p>
            <a:r>
              <a:rPr lang="en-GB" sz="800" dirty="0"/>
              <a:t>-  when asking questions never skip the usual approach and common practice but go beyond when a CBRN event is suspected</a:t>
            </a:r>
          </a:p>
          <a:p>
            <a:endParaRPr lang="en-US" sz="800" b="1" kern="1200" dirty="0">
              <a:solidFill>
                <a:schemeClr val="tx1"/>
              </a:solidFill>
              <a:effectLst/>
              <a:latin typeface="+mn-lt"/>
              <a:ea typeface="+mn-ea"/>
              <a:cs typeface="+mn-cs"/>
            </a:endParaRPr>
          </a:p>
          <a:p>
            <a:pPr>
              <a:defRPr/>
            </a:pPr>
            <a:r>
              <a:rPr lang="en-US" sz="800" b="1" i="0" kern="1200" dirty="0">
                <a:solidFill>
                  <a:schemeClr val="tx1"/>
                </a:solidFill>
                <a:effectLst/>
                <a:latin typeface="+mn-lt"/>
                <a:ea typeface="+mn-ea"/>
                <a:cs typeface="+mn-cs"/>
              </a:rPr>
              <a:t>References for additional information</a:t>
            </a:r>
            <a:r>
              <a:rPr lang="en-US" sz="800" b="1" dirty="0"/>
              <a:t>:  -</a:t>
            </a:r>
          </a:p>
          <a:p>
            <a:r>
              <a:rPr lang="en-US" sz="800" b="1" kern="1200" dirty="0">
                <a:solidFill>
                  <a:schemeClr val="tx1"/>
                </a:solidFill>
                <a:effectLst/>
                <a:latin typeface="+mn-lt"/>
                <a:ea typeface="+mn-ea"/>
                <a:cs typeface="+mn-cs"/>
              </a:rPr>
              <a:t>Depicted illustration:</a:t>
            </a:r>
            <a:r>
              <a:rPr lang="en-US" sz="800" b="0" kern="1200" dirty="0">
                <a:solidFill>
                  <a:schemeClr val="tx1"/>
                </a:solidFill>
                <a:effectLst/>
                <a:latin typeface="+mn-lt"/>
                <a:ea typeface="+mn-ea"/>
                <a:cs typeface="+mn-cs"/>
              </a:rPr>
              <a:t> Clip Art showing the pieces of the puzzle forming "</a:t>
            </a:r>
            <a:r>
              <a:rPr lang="en-US" sz="800" b="0" kern="1200" dirty="0" err="1">
                <a:solidFill>
                  <a:schemeClr val="tx1"/>
                </a:solidFill>
                <a:effectLst/>
                <a:latin typeface="+mn-lt"/>
                <a:ea typeface="+mn-ea"/>
                <a:cs typeface="+mn-cs"/>
              </a:rPr>
              <a:t>CBRNE</a:t>
            </a:r>
            <a:r>
              <a:rPr lang="en-US" sz="800" b="0" kern="1200" dirty="0">
                <a:solidFill>
                  <a:schemeClr val="tx1"/>
                </a:solidFill>
                <a:effectLst/>
                <a:latin typeface="+mn-lt"/>
                <a:ea typeface="+mn-ea"/>
                <a:cs typeface="+mn-cs"/>
              </a:rPr>
              <a:t>?" </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r>
              <a:rPr lang="en-US" sz="800" b="0" kern="1200" dirty="0">
                <a:solidFill>
                  <a:schemeClr val="tx1"/>
                </a:solidFill>
                <a:effectLst/>
                <a:latin typeface="+mn-lt"/>
                <a:ea typeface="+mn-ea"/>
                <a:cs typeface="+mn-cs"/>
              </a:rPr>
              <a:t> MELODY</a:t>
            </a: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b="0" dirty="0"/>
          </a:p>
        </p:txBody>
      </p:sp>
    </p:spTree>
    <p:extLst>
      <p:ext uri="{BB962C8B-B14F-4D97-AF65-F5344CB8AC3E}">
        <p14:creationId xmlns:p14="http://schemas.microsoft.com/office/powerpoint/2010/main" val="31454368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a:t>
            </a:r>
            <a:r>
              <a:rPr lang="en-US" sz="800" b="0" kern="1200" dirty="0">
                <a:solidFill>
                  <a:schemeClr val="tx1"/>
                </a:solidFill>
                <a:effectLst/>
                <a:latin typeface="+mn-lt"/>
                <a:ea typeface="+mn-ea"/>
                <a:cs typeface="+mn-cs"/>
              </a:rPr>
              <a:t> 4 First alert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lang="en-US" sz="800" kern="1200" dirty="0">
                <a:solidFill>
                  <a:schemeClr val="tx1"/>
                </a:solidFill>
                <a:effectLst/>
                <a:latin typeface="+mn-lt"/>
                <a:ea typeface="+mn-ea"/>
                <a:cs typeface="+mn-cs"/>
              </a:rPr>
              <a:t>To </a:t>
            </a:r>
            <a:r>
              <a:rPr lang="en-US" sz="800" i="0" u="sng" kern="1200" dirty="0">
                <a:solidFill>
                  <a:schemeClr val="tx1"/>
                </a:solidFill>
                <a:effectLst/>
                <a:latin typeface="+mn-lt"/>
                <a:ea typeface="+mn-ea"/>
                <a:cs typeface="+mn-cs"/>
              </a:rPr>
              <a:t>recognize </a:t>
            </a:r>
            <a:r>
              <a:rPr lang="en-US" sz="800" kern="1200" dirty="0">
                <a:solidFill>
                  <a:schemeClr val="tx1"/>
                </a:solidFill>
                <a:effectLst/>
                <a:latin typeface="+mn-lt"/>
                <a:ea typeface="+mn-ea"/>
                <a:cs typeface="+mn-cs"/>
              </a:rPr>
              <a:t>signs of a potential CBRN release and (initiate first) responder(s)</a:t>
            </a:r>
          </a:p>
          <a:p>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4.1 Identify possible CBRN releases by asking the right questions to the person who makes the call, including issues such as meteorology, symptoms, and knowing which information to share with chain of command (escalation protocol). </a:t>
            </a:r>
            <a:endParaRPr lang="en-US" sz="800" dirty="0"/>
          </a:p>
          <a:p>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Obvious observables </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trainees become aware which normal observables may hold CBRN-information</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r>
              <a:rPr lang="en-GB" sz="800" b="0" i="0" kern="1200" dirty="0">
                <a:solidFill>
                  <a:schemeClr val="tx1"/>
                </a:solidFill>
                <a:effectLst/>
                <a:latin typeface="+mn-lt"/>
                <a:ea typeface="+mn-ea"/>
                <a:cs typeface="+mn-cs"/>
              </a:rPr>
              <a:t>Explain to the trainees that </a:t>
            </a:r>
          </a:p>
          <a:p>
            <a:r>
              <a:rPr lang="en-GB" sz="800" b="0" i="0" kern="1200" dirty="0">
                <a:solidFill>
                  <a:schemeClr val="tx1"/>
                </a:solidFill>
                <a:effectLst/>
                <a:latin typeface="+mn-lt"/>
                <a:ea typeface="+mn-ea"/>
                <a:cs typeface="+mn-cs"/>
              </a:rPr>
              <a:t>when asking about "what do you see</a:t>
            </a:r>
            <a:r>
              <a:rPr lang="en-GB" sz="800" dirty="0"/>
              <a:t>?“ to discover </a:t>
            </a:r>
            <a:r>
              <a:rPr lang="en-GB" sz="800" b="0" i="0" kern="1200" dirty="0">
                <a:solidFill>
                  <a:schemeClr val="tx1"/>
                </a:solidFill>
                <a:effectLst/>
                <a:latin typeface="+mn-lt"/>
                <a:ea typeface="+mn-ea"/>
                <a:cs typeface="+mn-cs"/>
              </a:rPr>
              <a:t>the obvious observables, be aware: </a:t>
            </a:r>
            <a:endParaRPr lang="nl-NL" sz="800" b="0" i="0" kern="1200" dirty="0">
              <a:solidFill>
                <a:schemeClr val="tx1"/>
              </a:solidFill>
              <a:effectLst/>
              <a:latin typeface="+mn-lt"/>
              <a:ea typeface="+mn-ea"/>
              <a:cs typeface="+mn-cs"/>
            </a:endParaRPr>
          </a:p>
          <a:p>
            <a:pPr marL="171450" lvl="0" indent="-171450">
              <a:buFont typeface="Arial" panose="020B0604020202020204" pitchFamily="34" charset="0"/>
              <a:buChar char="•"/>
            </a:pPr>
            <a:r>
              <a:rPr lang="en-GB" sz="800" kern="1200" dirty="0">
                <a:solidFill>
                  <a:schemeClr val="tx1"/>
                </a:solidFill>
                <a:effectLst/>
                <a:latin typeface="+mn-lt"/>
                <a:ea typeface="+mn-ea"/>
                <a:cs typeface="+mn-cs"/>
              </a:rPr>
              <a:t>that warning signs/pictograms for CBRN-agents, "MELODY </a:t>
            </a:r>
            <a:r>
              <a:rPr lang="en-US" sz="800" kern="1200" dirty="0">
                <a:solidFill>
                  <a:schemeClr val="tx1"/>
                </a:solidFill>
                <a:effectLst/>
                <a:latin typeface="+mn-lt"/>
                <a:ea typeface="+mn-ea"/>
                <a:cs typeface="+mn-cs"/>
              </a:rPr>
              <a:t>2.3.2 Dangerous goods and UN codes' </a:t>
            </a:r>
            <a:r>
              <a:rPr lang="en-GB" sz="800" kern="1200" dirty="0">
                <a:solidFill>
                  <a:schemeClr val="tx1"/>
                </a:solidFill>
                <a:effectLst/>
                <a:latin typeface="+mn-lt"/>
                <a:ea typeface="+mn-ea"/>
                <a:cs typeface="+mn-cs"/>
              </a:rPr>
              <a:t>contain crucial information, when found at legitimated and organised facilities. These signs can be found on vehicles, doors, glassware, containers etc.</a:t>
            </a:r>
            <a:endParaRPr lang="nl-NL" sz="8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GB" sz="800" kern="1200" dirty="0">
                <a:solidFill>
                  <a:schemeClr val="tx1"/>
                </a:solidFill>
                <a:effectLst/>
                <a:latin typeface="+mn-lt"/>
                <a:ea typeface="+mn-ea"/>
                <a:cs typeface="+mn-cs"/>
              </a:rPr>
              <a:t>that warning signs/pictograms for CBRN-agents at illegal facilities likely indicate the presence of CBRN </a:t>
            </a:r>
            <a:r>
              <a:rPr lang="en-GB" sz="800" dirty="0"/>
              <a:t>materials</a:t>
            </a:r>
            <a:r>
              <a:rPr lang="en-GB" sz="800" kern="1200" dirty="0">
                <a:solidFill>
                  <a:schemeClr val="tx1"/>
                </a:solidFill>
                <a:effectLst/>
                <a:latin typeface="+mn-lt"/>
                <a:ea typeface="+mn-ea"/>
                <a:cs typeface="+mn-cs"/>
              </a:rPr>
              <a:t>, but not necessary the ones indicated by the signs</a:t>
            </a:r>
            <a:endParaRPr lang="nl-NL" sz="8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GB" sz="800" kern="1200" dirty="0">
                <a:solidFill>
                  <a:schemeClr val="tx1"/>
                </a:solidFill>
                <a:effectLst/>
                <a:latin typeface="+mn-lt"/>
                <a:ea typeface="+mn-ea"/>
                <a:cs typeface="+mn-cs"/>
              </a:rPr>
              <a:t>of indications for an improvised lab as mentioned in 'MELODY 2.3.3 Recognize production'</a:t>
            </a:r>
            <a:endParaRPr lang="nl-NL" sz="800" kern="1200" dirty="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800" kern="1200" dirty="0">
                <a:solidFill>
                  <a:schemeClr val="tx1"/>
                </a:solidFill>
                <a:effectLst/>
                <a:latin typeface="+mn-lt"/>
                <a:ea typeface="+mn-ea"/>
                <a:cs typeface="+mn-cs"/>
              </a:rPr>
              <a:t>that the colour of smoke is valuable information to experts, but is not directly linked to its toxicity, that strange smells could indicate a release of C, but it does not necessarily mean a health threat</a:t>
            </a:r>
            <a:endParaRPr lang="nl-NL" sz="8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GB" sz="800" kern="1200" dirty="0">
                <a:solidFill>
                  <a:schemeClr val="tx1"/>
                </a:solidFill>
                <a:effectLst/>
                <a:latin typeface="+mn-lt"/>
                <a:ea typeface="+mn-ea"/>
                <a:cs typeface="+mn-cs"/>
              </a:rPr>
              <a:t>that deliberate abandoned boxes/suitcases/briefcases/spray bottles etc could be the source of the CBRN-agent</a:t>
            </a:r>
            <a:endParaRPr lang="nl-NL" sz="8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GB" sz="800" kern="1200" dirty="0">
                <a:solidFill>
                  <a:schemeClr val="tx1"/>
                </a:solidFill>
                <a:effectLst/>
                <a:latin typeface="+mn-lt"/>
                <a:ea typeface="+mn-ea"/>
                <a:cs typeface="+mn-cs"/>
              </a:rPr>
              <a:t>unexplained  vapour or mist clouds, oily droplets or film on surfaces of water could indicate a CBRN-release</a:t>
            </a:r>
            <a:endParaRPr lang="nl-NL" sz="8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GB" sz="800" kern="1200" dirty="0">
                <a:solidFill>
                  <a:schemeClr val="tx1"/>
                </a:solidFill>
                <a:effectLst/>
                <a:latin typeface="+mn-lt"/>
                <a:ea typeface="+mn-ea"/>
                <a:cs typeface="+mn-cs"/>
              </a:rPr>
              <a:t>vegetation or animals can of course also be affected by a CBRN exposure, and even some animals are more sensitive to CBRN than humans, e.g. the use of canaries in coal mines</a:t>
            </a:r>
          </a:p>
          <a:p>
            <a:pPr marL="171450" lvl="0" indent="-171450">
              <a:buFont typeface="Arial" panose="020B0604020202020204" pitchFamily="34" charset="0"/>
              <a:buChar char="•"/>
            </a:pPr>
            <a:r>
              <a:rPr lang="en-GB" sz="800" kern="1200" dirty="0">
                <a:solidFill>
                  <a:schemeClr val="tx1"/>
                </a:solidFill>
                <a:effectLst/>
                <a:latin typeface="+mn-lt"/>
                <a:ea typeface="+mn-ea"/>
                <a:cs typeface="+mn-cs"/>
              </a:rPr>
              <a:t>casualties on next slide</a:t>
            </a:r>
            <a:endParaRPr lang="nl-NL" sz="800" kern="1200" dirty="0">
              <a:solidFill>
                <a:schemeClr val="tx1"/>
              </a:solidFill>
              <a:effectLst/>
              <a:latin typeface="+mn-lt"/>
              <a:ea typeface="+mn-ea"/>
              <a:cs typeface="+mn-cs"/>
            </a:endParaRPr>
          </a:p>
          <a:p>
            <a:pPr marL="171450" lvl="0" indent="-171450">
              <a:buFont typeface="Arial" panose="020B0604020202020204" pitchFamily="34" charset="0"/>
              <a:buChar char="•"/>
            </a:pPr>
            <a:endParaRPr lang="nl-NL" sz="800" kern="1200" dirty="0">
              <a:solidFill>
                <a:schemeClr val="tx1"/>
              </a:solidFill>
              <a:effectLst/>
              <a:latin typeface="+mn-lt"/>
              <a:ea typeface="+mn-ea"/>
              <a:cs typeface="+mn-cs"/>
            </a:endParaRPr>
          </a:p>
          <a:p>
            <a:pPr>
              <a:defRPr/>
            </a:pPr>
            <a:r>
              <a:rPr lang="en-US" sz="800" b="1" i="0" kern="1200" dirty="0">
                <a:solidFill>
                  <a:schemeClr val="tx1"/>
                </a:solidFill>
                <a:effectLst/>
                <a:latin typeface="+mn-lt"/>
                <a:ea typeface="+mn-ea"/>
                <a:cs typeface="+mn-cs"/>
              </a:rPr>
              <a:t>References for additional information</a:t>
            </a:r>
            <a:r>
              <a:rPr lang="en-US" sz="800" b="1" dirty="0"/>
              <a:t>:  -</a:t>
            </a:r>
          </a:p>
          <a:p>
            <a:r>
              <a:rPr lang="en-US" sz="800" b="1" kern="1200" dirty="0">
                <a:solidFill>
                  <a:schemeClr val="tx1"/>
                </a:solidFill>
                <a:effectLst/>
                <a:latin typeface="+mn-lt"/>
                <a:ea typeface="+mn-ea"/>
                <a:cs typeface="+mn-cs"/>
              </a:rPr>
              <a:t>Depicted illustration: </a:t>
            </a:r>
            <a:r>
              <a:rPr lang="en-US" sz="800" b="0" kern="1200" dirty="0">
                <a:solidFill>
                  <a:schemeClr val="tx1"/>
                </a:solidFill>
                <a:effectLst/>
                <a:latin typeface="+mn-lt"/>
                <a:ea typeface="+mn-ea"/>
                <a:cs typeface="+mn-cs"/>
              </a:rPr>
              <a:t> A canary used in coal mines to detect </a:t>
            </a:r>
            <a:r>
              <a:rPr lang="nl-NL" sz="800" dirty="0"/>
              <a:t>carbon monoxide </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r>
              <a:rPr lang="en-US" sz="800" b="0" kern="1200" dirty="0">
                <a:solidFill>
                  <a:schemeClr val="tx1"/>
                </a:solidFill>
                <a:effectLst/>
                <a:latin typeface="+mn-lt"/>
                <a:ea typeface="+mn-ea"/>
                <a:cs typeface="+mn-cs"/>
              </a:rPr>
              <a:t> https://www.cannockchasedc.gov.uk/custom/HeritageTrail/museum_cannock.html, UK.gov. /public domain</a:t>
            </a: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a:p>
            <a:endParaRPr lang="en-GB" sz="800" b="0" dirty="0"/>
          </a:p>
        </p:txBody>
      </p:sp>
    </p:spTree>
    <p:extLst>
      <p:ext uri="{BB962C8B-B14F-4D97-AF65-F5344CB8AC3E}">
        <p14:creationId xmlns:p14="http://schemas.microsoft.com/office/powerpoint/2010/main" val="250986718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Slide 1">
    <p:spTree>
      <p:nvGrpSpPr>
        <p:cNvPr id="1" name=""/>
        <p:cNvGrpSpPr/>
        <p:nvPr/>
      </p:nvGrpSpPr>
      <p:grpSpPr>
        <a:xfrm>
          <a:off x="0" y="0"/>
          <a:ext cx="0" cy="0"/>
          <a:chOff x="0" y="0"/>
          <a:chExt cx="0" cy="0"/>
        </a:xfrm>
      </p:grpSpPr>
      <p:sp>
        <p:nvSpPr>
          <p:cNvPr id="17" name="Tijdelijke aanduiding voor tekst 16">
            <a:extLst>
              <a:ext uri="{FF2B5EF4-FFF2-40B4-BE49-F238E27FC236}">
                <a16:creationId xmlns:a16="http://schemas.microsoft.com/office/drawing/2014/main" id="{84146CB0-6BC6-4934-BF0B-44A468D39617}"/>
              </a:ext>
            </a:extLst>
          </p:cNvPr>
          <p:cNvSpPr>
            <a:spLocks noGrp="1"/>
          </p:cNvSpPr>
          <p:nvPr>
            <p:ph type="body" sz="quarter" idx="12"/>
          </p:nvPr>
        </p:nvSpPr>
        <p:spPr>
          <a:xfrm>
            <a:off x="590550" y="5139525"/>
            <a:ext cx="10953749" cy="556425"/>
          </a:xfrm>
          <a:prstGeom prst="rect">
            <a:avLst/>
          </a:prstGeom>
        </p:spPr>
        <p:txBody>
          <a:bodyPr lIns="0" tIns="0" rIns="0" bIns="0" anchor="b" anchorCtr="0">
            <a:noAutofit/>
          </a:bodyPr>
          <a:lstStyle>
            <a:lvl1pPr marL="0" indent="0" algn="ctr">
              <a:buFontTx/>
              <a:buNone/>
              <a:defRPr sz="2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endParaRPr lang="en-BE" dirty="0"/>
          </a:p>
        </p:txBody>
      </p:sp>
      <p:sp>
        <p:nvSpPr>
          <p:cNvPr id="2687" name="Title Placeholder 1"/>
          <p:cNvSpPr>
            <a:spLocks noGrp="1"/>
          </p:cNvSpPr>
          <p:nvPr>
            <p:ph type="title"/>
          </p:nvPr>
        </p:nvSpPr>
        <p:spPr>
          <a:xfrm>
            <a:off x="590550" y="3948020"/>
            <a:ext cx="10953749" cy="909730"/>
          </a:xfrm>
          <a:prstGeom prst="rect">
            <a:avLst/>
          </a:prstGeom>
        </p:spPr>
        <p:txBody>
          <a:bodyPr vert="horz" lIns="91440" tIns="45720" rIns="91440" bIns="45720" rtlCol="0" anchor="t">
            <a:normAutofit/>
          </a:bodyPr>
          <a:lstStyle>
            <a:lvl1pPr algn="ctr">
              <a:defRPr sz="6000">
                <a:solidFill>
                  <a:schemeClr val="accent1"/>
                </a:solidFill>
              </a:defRPr>
            </a:lvl1pPr>
          </a:lstStyle>
          <a:p>
            <a:r>
              <a:rPr lang="en-US"/>
              <a:t>Click to edit Master title style</a:t>
            </a:r>
          </a:p>
        </p:txBody>
      </p:sp>
      <p:pic>
        <p:nvPicPr>
          <p:cNvPr id="7" name="Picture 6"/>
          <p:cNvPicPr>
            <a:picLocks noChangeAspect="1"/>
          </p:cNvPicPr>
          <p:nvPr userDrawn="1"/>
        </p:nvPicPr>
        <p:blipFill>
          <a:blip r:embed="rId2"/>
          <a:stretch>
            <a:fillRect/>
          </a:stretch>
        </p:blipFill>
        <p:spPr>
          <a:xfrm>
            <a:off x="4945060" y="1179353"/>
            <a:ext cx="2301880" cy="2486892"/>
          </a:xfrm>
          <a:prstGeom prst="rect">
            <a:avLst/>
          </a:prstGeom>
        </p:spPr>
      </p:pic>
    </p:spTree>
    <p:extLst>
      <p:ext uri="{BB962C8B-B14F-4D97-AF65-F5344CB8AC3E}">
        <p14:creationId xmlns:p14="http://schemas.microsoft.com/office/powerpoint/2010/main" val="409508143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Graphic Slid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3" y="800099"/>
            <a:ext cx="5329237" cy="558801"/>
          </a:xfrm>
          <a:prstGeom prst="rect">
            <a:avLst/>
          </a:prstGeom>
        </p:spPr>
        <p:txBody>
          <a:bodyPr lIns="0" tIns="0" rIns="0" bIns="0">
            <a:noAutofit/>
          </a:bodyPr>
          <a:lstStyle>
            <a:lvl1pPr>
              <a:defRPr sz="4400"/>
            </a:lvl1pPr>
          </a:lstStyle>
          <a:p>
            <a:endParaRPr lang="en-BE" dirty="0"/>
          </a:p>
        </p:txBody>
      </p:sp>
      <p:sp>
        <p:nvSpPr>
          <p:cNvPr id="8" name="Tijdelijke aanduiding voor grafiek 7">
            <a:extLst>
              <a:ext uri="{FF2B5EF4-FFF2-40B4-BE49-F238E27FC236}">
                <a16:creationId xmlns:a16="http://schemas.microsoft.com/office/drawing/2014/main" id="{785BDB02-0669-46C1-BC18-4B6915F659E2}"/>
              </a:ext>
            </a:extLst>
          </p:cNvPr>
          <p:cNvSpPr>
            <a:spLocks noGrp="1"/>
          </p:cNvSpPr>
          <p:nvPr>
            <p:ph type="chart" sz="quarter" idx="15"/>
          </p:nvPr>
        </p:nvSpPr>
        <p:spPr>
          <a:xfrm>
            <a:off x="6553200" y="800101"/>
            <a:ext cx="4872038" cy="5257800"/>
          </a:xfrm>
          <a:prstGeom prst="rect">
            <a:avLst/>
          </a:prstGeom>
        </p:spPr>
        <p:txBody>
          <a:bodyPr>
            <a:normAutofit/>
          </a:bodyPr>
          <a:lstStyle>
            <a:lvl1pPr marL="0" indent="0" algn="ctr">
              <a:buFontTx/>
              <a:buNone/>
              <a:defRPr sz="1800" b="0"/>
            </a:lvl1pPr>
          </a:lstStyle>
          <a:p>
            <a:endParaRPr lang="en-BE" dirty="0"/>
          </a:p>
        </p:txBody>
      </p:sp>
      <p:sp>
        <p:nvSpPr>
          <p:cNvPr id="5" name="Text Placeholder 4"/>
          <p:cNvSpPr>
            <a:spLocks noGrp="1"/>
          </p:cNvSpPr>
          <p:nvPr>
            <p:ph type="body" sz="quarter" idx="16" hasCustomPrompt="1"/>
          </p:nvPr>
        </p:nvSpPr>
        <p:spPr>
          <a:xfrm>
            <a:off x="766762" y="1469037"/>
            <a:ext cx="5329237" cy="4588864"/>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1"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3" name="Footer Placeholder 2"/>
          <p:cNvSpPr>
            <a:spLocks noGrp="1"/>
          </p:cNvSpPr>
          <p:nvPr>
            <p:ph type="ftr" sz="quarter" idx="17"/>
          </p:nvPr>
        </p:nvSpPr>
        <p:spPr/>
        <p:txBody>
          <a:bodyPr/>
          <a:lstStyle/>
          <a:p>
            <a:r>
              <a:rPr lang="en-US" dirty="0"/>
              <a:t>MELODY #4.1 Course title</a:t>
            </a:r>
          </a:p>
        </p:txBody>
      </p:sp>
    </p:spTree>
    <p:extLst>
      <p:ext uri="{BB962C8B-B14F-4D97-AF65-F5344CB8AC3E}">
        <p14:creationId xmlns:p14="http://schemas.microsoft.com/office/powerpoint/2010/main" val="112962363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4128">
          <p15:clr>
            <a:srgbClr val="FBAE40"/>
          </p15:clr>
        </p15:guide>
        <p15:guide id="3" pos="3552">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mp; Picture 1">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4" y="800100"/>
            <a:ext cx="5983288" cy="838200"/>
          </a:xfrm>
          <a:prstGeom prst="rect">
            <a:avLst/>
          </a:prstGeom>
        </p:spPr>
        <p:txBody>
          <a:bodyPr lIns="0" tIns="0" rIns="0" bIns="0">
            <a:normAutofit/>
          </a:bodyPr>
          <a:lstStyle>
            <a:lvl1pPr>
              <a:defRPr sz="4400"/>
            </a:lvl1pPr>
          </a:lstStyle>
          <a:p>
            <a:endParaRPr lang="en-BE" dirty="0"/>
          </a:p>
        </p:txBody>
      </p:sp>
      <p:sp>
        <p:nvSpPr>
          <p:cNvPr id="8" name="Tijdelijke aanduiding voor afbeelding 7">
            <a:extLst>
              <a:ext uri="{FF2B5EF4-FFF2-40B4-BE49-F238E27FC236}">
                <a16:creationId xmlns:a16="http://schemas.microsoft.com/office/drawing/2014/main" id="{DA1F5B52-3085-476E-BB6D-6FEB75BDE4A8}"/>
              </a:ext>
            </a:extLst>
          </p:cNvPr>
          <p:cNvSpPr>
            <a:spLocks noGrp="1"/>
          </p:cNvSpPr>
          <p:nvPr>
            <p:ph type="pic" sz="quarter" idx="11"/>
          </p:nvPr>
        </p:nvSpPr>
        <p:spPr>
          <a:xfrm>
            <a:off x="7000875" y="0"/>
            <a:ext cx="5191125" cy="6858000"/>
          </a:xfrm>
          <a:prstGeom prst="rect">
            <a:avLst/>
          </a:prstGeom>
        </p:spPr>
        <p:txBody>
          <a:bodyPr anchor="ctr" anchorCtr="0"/>
          <a:lstStyle>
            <a:lvl1pPr marL="0" indent="0" algn="ctr">
              <a:buFontTx/>
              <a:buNone/>
              <a:defRPr/>
            </a:lvl1pPr>
          </a:lstStyle>
          <a:p>
            <a:endParaRPr lang="en-BE" dirty="0"/>
          </a:p>
        </p:txBody>
      </p:sp>
      <p:sp>
        <p:nvSpPr>
          <p:cNvPr id="11" name="Text Placeholder 10"/>
          <p:cNvSpPr>
            <a:spLocks noGrp="1"/>
          </p:cNvSpPr>
          <p:nvPr>
            <p:ph type="body" sz="quarter" idx="13" hasCustomPrompt="1"/>
          </p:nvPr>
        </p:nvSpPr>
        <p:spPr>
          <a:xfrm>
            <a:off x="766763" y="1731364"/>
            <a:ext cx="6010275" cy="4326536"/>
          </a:xfrm>
        </p:spPr>
        <p:txBody>
          <a:bodyPr/>
          <a:lstStyle>
            <a:lvl1pPr marL="355600" indent="-355600">
              <a:defRPr/>
            </a:lvl1pPr>
            <a:lvl2pPr marL="622300" indent="-266700">
              <a:defRPr/>
            </a:lvl2pPr>
            <a:lvl3pPr marL="990600" indent="-266700">
              <a:defRPr/>
            </a:lvl3pPr>
            <a:lvl4pPr marL="1524000" indent="-266700">
              <a:defRPr/>
            </a:lvl4pPr>
            <a:lvl5pPr marL="1968500" indent="-355600">
              <a:defRPr/>
            </a:lvl5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3" name="Footer Placeholder 2"/>
          <p:cNvSpPr>
            <a:spLocks noGrp="1"/>
          </p:cNvSpPr>
          <p:nvPr>
            <p:ph type="ftr" sz="quarter" idx="14"/>
          </p:nvPr>
        </p:nvSpPr>
        <p:spPr/>
        <p:txBody>
          <a:bodyPr/>
          <a:lstStyle/>
          <a:p>
            <a:r>
              <a:rPr lang="en-US" dirty="0"/>
              <a:t>MELODY #4.1 Course title</a:t>
            </a:r>
          </a:p>
        </p:txBody>
      </p:sp>
    </p:spTree>
    <p:extLst>
      <p:ext uri="{BB962C8B-B14F-4D97-AF65-F5344CB8AC3E}">
        <p14:creationId xmlns:p14="http://schemas.microsoft.com/office/powerpoint/2010/main" val="204633995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Quote 1">
    <p:spTree>
      <p:nvGrpSpPr>
        <p:cNvPr id="1" name=""/>
        <p:cNvGrpSpPr/>
        <p:nvPr/>
      </p:nvGrpSpPr>
      <p:grpSpPr>
        <a:xfrm>
          <a:off x="0" y="0"/>
          <a:ext cx="0" cy="0"/>
          <a:chOff x="0" y="0"/>
          <a:chExt cx="0" cy="0"/>
        </a:xfrm>
      </p:grpSpPr>
      <p:sp>
        <p:nvSpPr>
          <p:cNvPr id="9" name="Tijdelijke aanduiding voor tekst 8">
            <a:extLst>
              <a:ext uri="{FF2B5EF4-FFF2-40B4-BE49-F238E27FC236}">
                <a16:creationId xmlns:a16="http://schemas.microsoft.com/office/drawing/2014/main" id="{7F4BDD94-FB2C-4502-A2BB-86CAD3E59940}"/>
              </a:ext>
            </a:extLst>
          </p:cNvPr>
          <p:cNvSpPr>
            <a:spLocks noGrp="1"/>
          </p:cNvSpPr>
          <p:nvPr>
            <p:ph type="body" sz="quarter" idx="11" hasCustomPrompt="1"/>
          </p:nvPr>
        </p:nvSpPr>
        <p:spPr>
          <a:xfrm>
            <a:off x="766763" y="2324100"/>
            <a:ext cx="10658474" cy="2197100"/>
          </a:xfrm>
          <a:prstGeom prst="rect">
            <a:avLst/>
          </a:prstGeom>
        </p:spPr>
        <p:txBody>
          <a:bodyPr lIns="1371600" tIns="0" rIns="1371600" bIns="0" anchor="ctr" anchorCtr="0">
            <a:noAutofit/>
          </a:bodyPr>
          <a:lstStyle>
            <a:lvl1pPr marL="0" indent="0" algn="ctr">
              <a:spcBef>
                <a:spcPts val="600"/>
              </a:spcBef>
              <a:buFontTx/>
              <a:buNone/>
              <a:defRPr sz="4400">
                <a:solidFill>
                  <a:schemeClr val="accent1"/>
                </a:solidFill>
                <a:latin typeface="FranklinGotTExtCon" pitchFamily="2" charset="0"/>
                <a:cs typeface="Segoe UI Semibold" panose="020B0702040204020203" pitchFamily="34" charset="0"/>
              </a:defRPr>
            </a:lvl1pPr>
          </a:lstStyle>
          <a:p>
            <a:pPr lvl="0"/>
            <a:r>
              <a:rPr lang="nl-NL"/>
              <a:t>Click to add a quote</a:t>
            </a:r>
            <a:endParaRPr lang="nl-NL" dirty="0"/>
          </a:p>
        </p:txBody>
      </p:sp>
      <p:sp>
        <p:nvSpPr>
          <p:cNvPr id="11" name="Tijdelijke aanduiding voor tekst 10">
            <a:extLst>
              <a:ext uri="{FF2B5EF4-FFF2-40B4-BE49-F238E27FC236}">
                <a16:creationId xmlns:a16="http://schemas.microsoft.com/office/drawing/2014/main" id="{0BF1D710-5F93-4654-8D54-CD40B1D335E1}"/>
              </a:ext>
            </a:extLst>
          </p:cNvPr>
          <p:cNvSpPr>
            <a:spLocks noGrp="1"/>
          </p:cNvSpPr>
          <p:nvPr>
            <p:ph type="body" sz="quarter" idx="12" hasCustomPrompt="1"/>
          </p:nvPr>
        </p:nvSpPr>
        <p:spPr>
          <a:xfrm>
            <a:off x="766763" y="4768439"/>
            <a:ext cx="10658474" cy="881063"/>
          </a:xfrm>
          <a:prstGeom prst="rect">
            <a:avLst/>
          </a:prstGeom>
        </p:spPr>
        <p:txBody>
          <a:bodyPr lIns="1828800" tIns="0" rIns="1828800" bIns="0">
            <a:normAutofit/>
          </a:bodyPr>
          <a:lstStyle>
            <a:lvl1pPr marL="0" indent="0" algn="ctr">
              <a:buFontTx/>
              <a:buNone/>
              <a:defRPr sz="2000" b="0" baseline="0">
                <a:solidFill>
                  <a:schemeClr val="accent3"/>
                </a:solidFill>
                <a:latin typeface="Segoe UI Semibold" panose="020B0702040204020203" pitchFamily="34" charset="0"/>
                <a:cs typeface="Segoe UI Semibold" panose="020B0702040204020203" pitchFamily="34" charset="0"/>
              </a:defRPr>
            </a:lvl1pPr>
          </a:lstStyle>
          <a:p>
            <a:pPr lvl="0"/>
            <a:r>
              <a:rPr lang="nl-BE"/>
              <a:t>Click to add a name</a:t>
            </a:r>
            <a:endParaRPr lang="en-BE" dirty="0"/>
          </a:p>
        </p:txBody>
      </p:sp>
      <p:sp>
        <p:nvSpPr>
          <p:cNvPr id="208"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13"/>
          </p:nvPr>
        </p:nvSpPr>
        <p:spPr/>
        <p:txBody>
          <a:bodyPr/>
          <a:lstStyle/>
          <a:p>
            <a:r>
              <a:rPr lang="en-US" dirty="0"/>
              <a:t>MELODY #4.1 Course title</a:t>
            </a:r>
          </a:p>
        </p:txBody>
      </p:sp>
    </p:spTree>
    <p:extLst>
      <p:ext uri="{BB962C8B-B14F-4D97-AF65-F5344CB8AC3E}">
        <p14:creationId xmlns:p14="http://schemas.microsoft.com/office/powerpoint/2010/main" val="428641053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 pictures with info">
    <p:spTree>
      <p:nvGrpSpPr>
        <p:cNvPr id="1" name=""/>
        <p:cNvGrpSpPr/>
        <p:nvPr/>
      </p:nvGrpSpPr>
      <p:grpSpPr>
        <a:xfrm>
          <a:off x="0" y="0"/>
          <a:ext cx="0" cy="0"/>
          <a:chOff x="0" y="0"/>
          <a:chExt cx="0" cy="0"/>
        </a:xfrm>
      </p:grpSpPr>
      <p:sp>
        <p:nvSpPr>
          <p:cNvPr id="81" name="Rectangle 80"/>
          <p:cNvSpPr/>
          <p:nvPr/>
        </p:nvSpPr>
        <p:spPr>
          <a:xfrm>
            <a:off x="3485781" y="800100"/>
            <a:ext cx="2574956" cy="5257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773727" y="800100"/>
            <a:ext cx="2574956" cy="5257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90"/>
          <p:cNvSpPr/>
          <p:nvPr/>
        </p:nvSpPr>
        <p:spPr>
          <a:xfrm>
            <a:off x="6181893" y="800100"/>
            <a:ext cx="2574956" cy="52578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FranklinGotTExtCon" pitchFamily="2" charset="0"/>
            </a:endParaRPr>
          </a:p>
        </p:txBody>
      </p:sp>
      <p:sp>
        <p:nvSpPr>
          <p:cNvPr id="96" name="Picture Placeholder 94"/>
          <p:cNvSpPr>
            <a:spLocks noGrp="1"/>
          </p:cNvSpPr>
          <p:nvPr>
            <p:ph type="pic" sz="quarter" idx="10"/>
          </p:nvPr>
        </p:nvSpPr>
        <p:spPr>
          <a:xfrm>
            <a:off x="856548"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99" name="Text Placeholder 97"/>
          <p:cNvSpPr>
            <a:spLocks noGrp="1"/>
          </p:cNvSpPr>
          <p:nvPr>
            <p:ph type="body" sz="quarter" idx="11"/>
          </p:nvPr>
        </p:nvSpPr>
        <p:spPr>
          <a:xfrm>
            <a:off x="856548"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1" name="Text Placeholder 97"/>
          <p:cNvSpPr>
            <a:spLocks noGrp="1"/>
          </p:cNvSpPr>
          <p:nvPr>
            <p:ph type="body" sz="quarter" idx="12"/>
          </p:nvPr>
        </p:nvSpPr>
        <p:spPr>
          <a:xfrm>
            <a:off x="856548"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2" name="Picture Placeholder 94"/>
          <p:cNvSpPr>
            <a:spLocks noGrp="1"/>
          </p:cNvSpPr>
          <p:nvPr>
            <p:ph type="pic" sz="quarter" idx="13"/>
          </p:nvPr>
        </p:nvSpPr>
        <p:spPr>
          <a:xfrm>
            <a:off x="3568107"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103" name="Text Placeholder 97"/>
          <p:cNvSpPr>
            <a:spLocks noGrp="1"/>
          </p:cNvSpPr>
          <p:nvPr>
            <p:ph type="body" sz="quarter" idx="14"/>
          </p:nvPr>
        </p:nvSpPr>
        <p:spPr>
          <a:xfrm>
            <a:off x="3568107"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4" name="Text Placeholder 97"/>
          <p:cNvSpPr>
            <a:spLocks noGrp="1"/>
          </p:cNvSpPr>
          <p:nvPr>
            <p:ph type="body" sz="quarter" idx="15"/>
          </p:nvPr>
        </p:nvSpPr>
        <p:spPr>
          <a:xfrm>
            <a:off x="3568107"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5" name="Picture Placeholder 94"/>
          <p:cNvSpPr>
            <a:spLocks noGrp="1"/>
          </p:cNvSpPr>
          <p:nvPr>
            <p:ph type="pic" sz="quarter" idx="16"/>
          </p:nvPr>
        </p:nvSpPr>
        <p:spPr>
          <a:xfrm>
            <a:off x="6261673"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106" name="Text Placeholder 97"/>
          <p:cNvSpPr>
            <a:spLocks noGrp="1"/>
          </p:cNvSpPr>
          <p:nvPr>
            <p:ph type="body" sz="quarter" idx="17"/>
          </p:nvPr>
        </p:nvSpPr>
        <p:spPr>
          <a:xfrm>
            <a:off x="6269168"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7" name="Text Placeholder 97"/>
          <p:cNvSpPr>
            <a:spLocks noGrp="1"/>
          </p:cNvSpPr>
          <p:nvPr>
            <p:ph type="body" sz="quarter" idx="18"/>
          </p:nvPr>
        </p:nvSpPr>
        <p:spPr>
          <a:xfrm>
            <a:off x="6269168"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92" name="Rectangle 91"/>
          <p:cNvSpPr/>
          <p:nvPr userDrawn="1"/>
        </p:nvSpPr>
        <p:spPr>
          <a:xfrm>
            <a:off x="8874897" y="800100"/>
            <a:ext cx="2574956" cy="52578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Picture Placeholder 94"/>
          <p:cNvSpPr>
            <a:spLocks noGrp="1"/>
          </p:cNvSpPr>
          <p:nvPr>
            <p:ph type="pic" sz="quarter" idx="19"/>
          </p:nvPr>
        </p:nvSpPr>
        <p:spPr>
          <a:xfrm>
            <a:off x="8954677"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94" name="Text Placeholder 97"/>
          <p:cNvSpPr>
            <a:spLocks noGrp="1"/>
          </p:cNvSpPr>
          <p:nvPr>
            <p:ph type="body" sz="quarter" idx="20"/>
          </p:nvPr>
        </p:nvSpPr>
        <p:spPr>
          <a:xfrm>
            <a:off x="8962172"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95" name="Text Placeholder 97"/>
          <p:cNvSpPr>
            <a:spLocks noGrp="1"/>
          </p:cNvSpPr>
          <p:nvPr>
            <p:ph type="body" sz="quarter" idx="21"/>
          </p:nvPr>
        </p:nvSpPr>
        <p:spPr>
          <a:xfrm>
            <a:off x="8962172"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2" name="Footer Placeholder 1"/>
          <p:cNvSpPr>
            <a:spLocks noGrp="1"/>
          </p:cNvSpPr>
          <p:nvPr>
            <p:ph type="ftr" sz="quarter" idx="22"/>
          </p:nvPr>
        </p:nvSpPr>
        <p:spPr/>
        <p:txBody>
          <a:bodyPr/>
          <a:lstStyle/>
          <a:p>
            <a:r>
              <a:rPr lang="en-US" dirty="0"/>
              <a:t>MELODY #4.1 Course title</a:t>
            </a:r>
          </a:p>
        </p:txBody>
      </p:sp>
      <p:sp>
        <p:nvSpPr>
          <p:cNvPr id="3" name="Slide Number Placeholder 2"/>
          <p:cNvSpPr>
            <a:spLocks noGrp="1"/>
          </p:cNvSpPr>
          <p:nvPr>
            <p:ph type="sldNum" sz="quarter" idx="23"/>
          </p:nvPr>
        </p:nvSpPr>
        <p:spPr/>
        <p:txBody>
          <a:bodyPr/>
          <a:lstStyle/>
          <a:p>
            <a:fld id="{A814E660-BF25-4843-B2A0-93C6E2B6253B}" type="slidenum">
              <a:rPr lang="en-BE" smtClean="0"/>
              <a:pPr/>
              <a:t>‹#›</a:t>
            </a:fld>
            <a:endParaRPr lang="en-BE" dirty="0"/>
          </a:p>
        </p:txBody>
      </p:sp>
    </p:spTree>
    <p:extLst>
      <p:ext uri="{BB962C8B-B14F-4D97-AF65-F5344CB8AC3E}">
        <p14:creationId xmlns:p14="http://schemas.microsoft.com/office/powerpoint/2010/main" val="7849310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icture with info 2">
    <p:spTree>
      <p:nvGrpSpPr>
        <p:cNvPr id="1" name=""/>
        <p:cNvGrpSpPr/>
        <p:nvPr/>
      </p:nvGrpSpPr>
      <p:grpSpPr>
        <a:xfrm>
          <a:off x="0" y="0"/>
          <a:ext cx="0" cy="0"/>
          <a:chOff x="0" y="0"/>
          <a:chExt cx="0" cy="0"/>
        </a:xfrm>
      </p:grpSpPr>
      <p:sp>
        <p:nvSpPr>
          <p:cNvPr id="15"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0" y="0"/>
            <a:ext cx="12192000" cy="68580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&gt;&gt;&gt;&gt;&gt;&gt;&gt;&gt;&gt; Click to add picture &gt;</a:t>
            </a:r>
            <a:endParaRPr lang="en-BE" dirty="0"/>
          </a:p>
        </p:txBody>
      </p:sp>
      <p:sp>
        <p:nvSpPr>
          <p:cNvPr id="9" name="Tijdelijke aanduiding voor tekst 25">
            <a:extLst>
              <a:ext uri="{FF2B5EF4-FFF2-40B4-BE49-F238E27FC236}">
                <a16:creationId xmlns:a16="http://schemas.microsoft.com/office/drawing/2014/main" id="{6A895D29-FC6A-432A-8385-E2F1D027CD96}"/>
              </a:ext>
            </a:extLst>
          </p:cNvPr>
          <p:cNvSpPr>
            <a:spLocks noGrp="1" noChangeAspect="1"/>
          </p:cNvSpPr>
          <p:nvPr>
            <p:ph type="body" sz="quarter" idx="13" hasCustomPrompt="1"/>
          </p:nvPr>
        </p:nvSpPr>
        <p:spPr>
          <a:xfrm flipH="1">
            <a:off x="7620000" y="1333500"/>
            <a:ext cx="3327400" cy="4343400"/>
          </a:xfrm>
          <a:prstGeom prst="rect">
            <a:avLst/>
          </a:prstGeom>
          <a:blipFill dpi="0" rotWithShape="1">
            <a:blip r:embed="rId2"/>
            <a:srcRect/>
            <a:stretch>
              <a:fillRect/>
            </a:stretch>
          </a:blipFill>
        </p:spPr>
        <p:txBody>
          <a:bodyPr lIns="1005840" tIns="2194560" rIns="182880" bIns="1188720"/>
          <a:lstStyle>
            <a:lvl1pPr marL="0" indent="0">
              <a:buFontTx/>
              <a:buNone/>
              <a:defRPr sz="2400" b="1">
                <a:solidFill>
                  <a:schemeClr val="bg1"/>
                </a:solidFill>
                <a:latin typeface="+mj-lt"/>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BE"/>
              <a:t> </a:t>
            </a:r>
            <a:endParaRPr lang="en-BE" dirty="0"/>
          </a:p>
        </p:txBody>
      </p:sp>
      <p:sp>
        <p:nvSpPr>
          <p:cNvPr id="253" name="Titel 1">
            <a:extLst>
              <a:ext uri="{FF2B5EF4-FFF2-40B4-BE49-F238E27FC236}">
                <a16:creationId xmlns:a16="http://schemas.microsoft.com/office/drawing/2014/main" id="{F8EDE2AA-5EC7-4E82-852A-FE7B050223C2}"/>
              </a:ext>
            </a:extLst>
          </p:cNvPr>
          <p:cNvSpPr>
            <a:spLocks noGrp="1"/>
          </p:cNvSpPr>
          <p:nvPr>
            <p:ph type="title"/>
          </p:nvPr>
        </p:nvSpPr>
        <p:spPr>
          <a:xfrm>
            <a:off x="7780020" y="1479973"/>
            <a:ext cx="2992891" cy="1357231"/>
          </a:xfrm>
          <a:prstGeom prst="rect">
            <a:avLst/>
          </a:prstGeom>
        </p:spPr>
        <p:txBody>
          <a:bodyPr lIns="0" tIns="0" rIns="0" bIns="0">
            <a:noAutofit/>
          </a:bodyPr>
          <a:lstStyle>
            <a:lvl1pPr>
              <a:defRPr lang="en-BE" sz="4800" b="0" kern="1200" dirty="0">
                <a:solidFill>
                  <a:schemeClr val="bg1"/>
                </a:solidFill>
                <a:latin typeface="FranklinGotTExtCon" pitchFamily="2" charset="0"/>
                <a:ea typeface="+mn-ea"/>
                <a:cs typeface="+mn-cs"/>
              </a:defRPr>
            </a:lvl1pPr>
          </a:lstStyle>
          <a:p>
            <a:r>
              <a:rPr lang="en-US"/>
              <a:t>Click to edit Master title style</a:t>
            </a:r>
            <a:endParaRPr lang="en-BE" dirty="0"/>
          </a:p>
        </p:txBody>
      </p:sp>
      <p:sp>
        <p:nvSpPr>
          <p:cNvPr id="254" name="Tijdelijke aanduiding voor tekst 3">
            <a:extLst>
              <a:ext uri="{FF2B5EF4-FFF2-40B4-BE49-F238E27FC236}">
                <a16:creationId xmlns:a16="http://schemas.microsoft.com/office/drawing/2014/main" id="{C77A671E-B4FD-4971-A22F-87DB01A11F14}"/>
              </a:ext>
            </a:extLst>
          </p:cNvPr>
          <p:cNvSpPr>
            <a:spLocks noGrp="1"/>
          </p:cNvSpPr>
          <p:nvPr>
            <p:ph type="body" sz="quarter" idx="14"/>
          </p:nvPr>
        </p:nvSpPr>
        <p:spPr>
          <a:xfrm>
            <a:off x="7780275" y="2931187"/>
            <a:ext cx="2983043" cy="2606013"/>
          </a:xfrm>
          <a:prstGeom prst="rect">
            <a:avLst/>
          </a:prstGeom>
        </p:spPr>
        <p:txBody>
          <a:bodyPr lIns="0" tIns="0" rIns="0" bIns="91440">
            <a:normAutofit/>
          </a:bodyPr>
          <a:lstStyle>
            <a:lvl1pPr marL="0" indent="0">
              <a:buFontTx/>
              <a:buNone/>
              <a:defRPr lang="nl-NL" sz="2400" kern="1200" dirty="0">
                <a:solidFill>
                  <a:schemeClr val="accent2"/>
                </a:solidFill>
                <a:latin typeface="+mj-lt"/>
                <a:ea typeface="+mn-ea"/>
                <a:cs typeface="+mn-cs"/>
              </a:defRPr>
            </a:lvl1pPr>
          </a:lstStyle>
          <a:p>
            <a:pPr lvl="0"/>
            <a:r>
              <a:rPr lang="en-US"/>
              <a:t>Edit Master text styles</a:t>
            </a:r>
          </a:p>
        </p:txBody>
      </p:sp>
      <p:sp>
        <p:nvSpPr>
          <p:cNvPr id="7"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7055229"/>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Tree>
    <p:extLst>
      <p:ext uri="{BB962C8B-B14F-4D97-AF65-F5344CB8AC3E}">
        <p14:creationId xmlns:p14="http://schemas.microsoft.com/office/powerpoint/2010/main" val="42603228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Icon &amp; Text 1">
    <p:spTree>
      <p:nvGrpSpPr>
        <p:cNvPr id="1" name=""/>
        <p:cNvGrpSpPr/>
        <p:nvPr/>
      </p:nvGrpSpPr>
      <p:grpSpPr>
        <a:xfrm>
          <a:off x="0" y="0"/>
          <a:ext cx="0" cy="0"/>
          <a:chOff x="0" y="0"/>
          <a:chExt cx="0" cy="0"/>
        </a:xfrm>
      </p:grpSpPr>
      <p:sp>
        <p:nvSpPr>
          <p:cNvPr id="15"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5067299" y="1905000"/>
            <a:ext cx="2160000" cy="1346400"/>
          </a:xfrm>
          <a:prstGeom prst="rect">
            <a:avLst/>
          </a:prstGeom>
        </p:spPr>
        <p:txBody>
          <a:bodyPr>
            <a:normAutofit/>
          </a:bodyPr>
          <a:lstStyle>
            <a:lvl1pPr marL="0" indent="0" algn="ctr">
              <a:lnSpc>
                <a:spcPct val="100000"/>
              </a:lnSpc>
              <a:spcBef>
                <a:spcPts val="300"/>
              </a:spcBef>
              <a:buFontTx/>
              <a:buNone/>
              <a:defRPr sz="1100">
                <a:solidFill>
                  <a:schemeClr val="tx1"/>
                </a:solidFill>
              </a:defRPr>
            </a:lvl1pPr>
          </a:lstStyle>
          <a:p>
            <a:r>
              <a:rPr lang="en-US"/>
              <a:t>add icon</a:t>
            </a:r>
          </a:p>
        </p:txBody>
      </p:sp>
      <p:sp>
        <p:nvSpPr>
          <p:cNvPr id="16"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766763" y="3647804"/>
            <a:ext cx="10661665" cy="2168795"/>
          </a:xfrm>
          <a:prstGeom prst="rect">
            <a:avLst/>
          </a:prstGeom>
        </p:spPr>
        <p:txBody>
          <a:bodyPr lIns="0" tIns="0" rIns="0" bIns="0" anchor="ctr" anchorCtr="0">
            <a:noAutofit/>
          </a:bodyPr>
          <a:lstStyle>
            <a:lvl1pPr marL="0" indent="0" algn="ctr">
              <a:buFontTx/>
              <a:buNone/>
              <a:defRPr sz="36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18"/>
          </p:nvPr>
        </p:nvSpPr>
        <p:spPr/>
        <p:txBody>
          <a:bodyPr/>
          <a:lstStyle/>
          <a:p>
            <a:r>
              <a:rPr lang="en-US" dirty="0"/>
              <a:t>MELODY #4.1 Course title</a:t>
            </a:r>
          </a:p>
        </p:txBody>
      </p:sp>
    </p:spTree>
    <p:extLst>
      <p:ext uri="{BB962C8B-B14F-4D97-AF65-F5344CB8AC3E}">
        <p14:creationId xmlns:p14="http://schemas.microsoft.com/office/powerpoint/2010/main" val="3169672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Icon &amp; Text 1">
    <p:spTree>
      <p:nvGrpSpPr>
        <p:cNvPr id="1" name=""/>
        <p:cNvGrpSpPr/>
        <p:nvPr/>
      </p:nvGrpSpPr>
      <p:grpSpPr>
        <a:xfrm>
          <a:off x="0" y="0"/>
          <a:ext cx="0" cy="0"/>
          <a:chOff x="0" y="0"/>
          <a:chExt cx="0" cy="0"/>
        </a:xfrm>
      </p:grpSpPr>
      <p:sp>
        <p:nvSpPr>
          <p:cNvPr id="15"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5067299" y="1905000"/>
            <a:ext cx="2160000" cy="1346400"/>
          </a:xfrm>
          <a:prstGeom prst="rect">
            <a:avLst/>
          </a:prstGeom>
        </p:spPr>
        <p:txBody>
          <a:bodyPr>
            <a:normAutofit/>
          </a:bodyPr>
          <a:lstStyle>
            <a:lvl1pPr marL="0" indent="0" algn="ctr">
              <a:lnSpc>
                <a:spcPct val="100000"/>
              </a:lnSpc>
              <a:spcBef>
                <a:spcPts val="300"/>
              </a:spcBef>
              <a:buFontTx/>
              <a:buNone/>
              <a:defRPr sz="1100">
                <a:solidFill>
                  <a:schemeClr val="tx1"/>
                </a:solidFill>
              </a:defRPr>
            </a:lvl1pPr>
          </a:lstStyle>
          <a:p>
            <a:r>
              <a:rPr lang="en-US"/>
              <a:t>add icon</a:t>
            </a:r>
          </a:p>
        </p:txBody>
      </p:sp>
      <p:sp>
        <p:nvSpPr>
          <p:cNvPr id="16"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766763" y="3647804"/>
            <a:ext cx="10661665" cy="2168795"/>
          </a:xfrm>
          <a:prstGeom prst="rect">
            <a:avLst/>
          </a:prstGeom>
        </p:spPr>
        <p:txBody>
          <a:bodyPr lIns="0" tIns="0" rIns="0" bIns="0" anchor="ctr" anchorCtr="0">
            <a:noAutofit/>
          </a:bodyPr>
          <a:lstStyle>
            <a:lvl1pPr marL="0" indent="0" algn="ctr">
              <a:buFontTx/>
              <a:buNone/>
              <a:defRPr sz="36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18"/>
          </p:nvPr>
        </p:nvSpPr>
        <p:spPr/>
        <p:txBody>
          <a:bodyPr/>
          <a:lstStyle/>
          <a:p>
            <a:r>
              <a:rPr lang="en-US" dirty="0"/>
              <a:t>MELODY #4.1 Course title</a:t>
            </a:r>
          </a:p>
        </p:txBody>
      </p:sp>
    </p:spTree>
    <p:extLst>
      <p:ext uri="{BB962C8B-B14F-4D97-AF65-F5344CB8AC3E}">
        <p14:creationId xmlns:p14="http://schemas.microsoft.com/office/powerpoint/2010/main" val="81895819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174054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nk footer">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dirty="0"/>
              <a:t>MELODY #4.1 Course title</a:t>
            </a:r>
          </a:p>
        </p:txBody>
      </p:sp>
      <p:sp>
        <p:nvSpPr>
          <p:cNvPr id="5" name="Slide Number Placeholder 4"/>
          <p:cNvSpPr>
            <a:spLocks noGrp="1"/>
          </p:cNvSpPr>
          <p:nvPr>
            <p:ph type="sldNum" sz="quarter" idx="11"/>
          </p:nvPr>
        </p:nvSpPr>
        <p:spPr/>
        <p:txBody>
          <a:bodyPr/>
          <a:lstStyle/>
          <a:p>
            <a:fld id="{A814E660-BF25-4843-B2A0-93C6E2B6253B}" type="slidenum">
              <a:rPr lang="en-BE" smtClean="0"/>
              <a:pPr/>
              <a:t>‹#›</a:t>
            </a:fld>
            <a:endParaRPr lang="en-BE" dirty="0"/>
          </a:p>
        </p:txBody>
      </p:sp>
    </p:spTree>
    <p:extLst>
      <p:ext uri="{BB962C8B-B14F-4D97-AF65-F5344CB8AC3E}">
        <p14:creationId xmlns:p14="http://schemas.microsoft.com/office/powerpoint/2010/main" val="396121425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A86050-B389-4164-97ED-26EC862C003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nl-NL"/>
          </a:p>
        </p:txBody>
      </p:sp>
      <p:sp>
        <p:nvSpPr>
          <p:cNvPr id="3" name="Subtitle 2">
            <a:extLst>
              <a:ext uri="{FF2B5EF4-FFF2-40B4-BE49-F238E27FC236}">
                <a16:creationId xmlns:a16="http://schemas.microsoft.com/office/drawing/2014/main" id="{0052A662-F22E-4EB6-B805-773ACE86896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nl-NL"/>
          </a:p>
        </p:txBody>
      </p:sp>
      <p:sp>
        <p:nvSpPr>
          <p:cNvPr id="4" name="Date Placeholder 3">
            <a:extLst>
              <a:ext uri="{FF2B5EF4-FFF2-40B4-BE49-F238E27FC236}">
                <a16:creationId xmlns:a16="http://schemas.microsoft.com/office/drawing/2014/main" id="{DB833FA7-CCD8-4AEB-948A-2E4B7B0EE2FE}"/>
              </a:ext>
            </a:extLst>
          </p:cNvPr>
          <p:cNvSpPr>
            <a:spLocks noGrp="1"/>
          </p:cNvSpPr>
          <p:nvPr>
            <p:ph type="dt" sz="half" idx="10"/>
          </p:nvPr>
        </p:nvSpPr>
        <p:spPr/>
        <p:txBody>
          <a:bodyPr/>
          <a:lstStyle/>
          <a:p>
            <a:fld id="{2F7286F6-44E8-41DA-955C-AF1135318369}" type="datetimeFigureOut">
              <a:rPr lang="nl-NL" smtClean="0"/>
              <a:t>16-11-2022</a:t>
            </a:fld>
            <a:endParaRPr lang="nl-NL"/>
          </a:p>
        </p:txBody>
      </p:sp>
      <p:sp>
        <p:nvSpPr>
          <p:cNvPr id="5" name="Footer Placeholder 4">
            <a:extLst>
              <a:ext uri="{FF2B5EF4-FFF2-40B4-BE49-F238E27FC236}">
                <a16:creationId xmlns:a16="http://schemas.microsoft.com/office/drawing/2014/main" id="{6A51806A-4A62-4C9E-91A3-CF7438C362EE}"/>
              </a:ext>
            </a:extLst>
          </p:cNvPr>
          <p:cNvSpPr>
            <a:spLocks noGrp="1"/>
          </p:cNvSpPr>
          <p:nvPr>
            <p:ph type="ftr" sz="quarter" idx="11"/>
          </p:nvPr>
        </p:nvSpPr>
        <p:spPr/>
        <p:txBody>
          <a:bodyPr/>
          <a:lstStyle/>
          <a:p>
            <a:endParaRPr lang="nl-NL"/>
          </a:p>
        </p:txBody>
      </p:sp>
      <p:sp>
        <p:nvSpPr>
          <p:cNvPr id="6" name="Slide Number Placeholder 5">
            <a:extLst>
              <a:ext uri="{FF2B5EF4-FFF2-40B4-BE49-F238E27FC236}">
                <a16:creationId xmlns:a16="http://schemas.microsoft.com/office/drawing/2014/main" id="{2BCBADFB-156A-4132-8534-99F1C7E598D7}"/>
              </a:ext>
            </a:extLst>
          </p:cNvPr>
          <p:cNvSpPr>
            <a:spLocks noGrp="1"/>
          </p:cNvSpPr>
          <p:nvPr>
            <p:ph type="sldNum" sz="quarter" idx="12"/>
          </p:nvPr>
        </p:nvSpPr>
        <p:spPr/>
        <p:txBody>
          <a:bodyPr/>
          <a:lstStyle/>
          <a:p>
            <a:fld id="{82F39127-CD57-4345-A771-0896B37E2639}" type="slidenum">
              <a:rPr lang="nl-NL" smtClean="0"/>
              <a:t>‹#›</a:t>
            </a:fld>
            <a:endParaRPr lang="nl-NL"/>
          </a:p>
        </p:txBody>
      </p:sp>
    </p:spTree>
    <p:extLst>
      <p:ext uri="{BB962C8B-B14F-4D97-AF65-F5344CB8AC3E}">
        <p14:creationId xmlns:p14="http://schemas.microsoft.com/office/powerpoint/2010/main" val="32259115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dex slide">
    <p:spTree>
      <p:nvGrpSpPr>
        <p:cNvPr id="1" name=""/>
        <p:cNvGrpSpPr/>
        <p:nvPr/>
      </p:nvGrpSpPr>
      <p:grpSpPr>
        <a:xfrm>
          <a:off x="0" y="0"/>
          <a:ext cx="0" cy="0"/>
          <a:chOff x="0" y="0"/>
          <a:chExt cx="0" cy="0"/>
        </a:xfrm>
      </p:grpSpPr>
      <p:sp>
        <p:nvSpPr>
          <p:cNvPr id="15" name="Tijdelijke aanduiding voor tekst 14">
            <a:extLst>
              <a:ext uri="{FF2B5EF4-FFF2-40B4-BE49-F238E27FC236}">
                <a16:creationId xmlns:a16="http://schemas.microsoft.com/office/drawing/2014/main" id="{B625ABE2-4787-4DCE-8BBA-59C73CFF5EFD}"/>
              </a:ext>
            </a:extLst>
          </p:cNvPr>
          <p:cNvSpPr>
            <a:spLocks noGrp="1"/>
          </p:cNvSpPr>
          <p:nvPr>
            <p:ph type="body" sz="quarter" idx="12" hasCustomPrompt="1"/>
          </p:nvPr>
        </p:nvSpPr>
        <p:spPr>
          <a:xfrm>
            <a:off x="9220200" y="1794669"/>
            <a:ext cx="2097363" cy="3243262"/>
          </a:xfrm>
          <a:prstGeom prst="rect">
            <a:avLst/>
          </a:prstGeom>
        </p:spPr>
        <p:txBody>
          <a:bodyPr anchor="ctr">
            <a:noAutofit/>
          </a:bodyPr>
          <a:lstStyle>
            <a:lvl1pPr marL="0" indent="0">
              <a:lnSpc>
                <a:spcPct val="150000"/>
              </a:lnSpc>
              <a:spcBef>
                <a:spcPts val="0"/>
              </a:spcBef>
              <a:spcAft>
                <a:spcPts val="0"/>
              </a:spcAft>
              <a:buFont typeface="Georgia" panose="02040502050405020303" pitchFamily="18" charset="0"/>
              <a:buNone/>
              <a:defRPr sz="2800" b="1">
                <a:solidFill>
                  <a:schemeClr val="accent2"/>
                </a:solidFill>
                <a:latin typeface="+mj-lt"/>
              </a:defRPr>
            </a:lvl1pPr>
          </a:lstStyle>
          <a:p>
            <a:pPr lvl="0"/>
            <a:r>
              <a:rPr lang="nl-NL" dirty="0"/>
              <a:t> 3</a:t>
            </a:r>
          </a:p>
          <a:p>
            <a:pPr lvl="0"/>
            <a:r>
              <a:rPr lang="nl-NL" dirty="0"/>
              <a:t> 4</a:t>
            </a:r>
          </a:p>
          <a:p>
            <a:pPr lvl="0"/>
            <a:r>
              <a:rPr lang="nl-NL" dirty="0"/>
              <a:t> 5</a:t>
            </a:r>
          </a:p>
          <a:p>
            <a:pPr lvl="0"/>
            <a:r>
              <a:rPr lang="nl-NL" dirty="0"/>
              <a:t> 6</a:t>
            </a:r>
          </a:p>
          <a:p>
            <a:pPr lvl="0"/>
            <a:r>
              <a:rPr lang="nl-NL"/>
              <a:t> 7</a:t>
            </a:r>
            <a:endParaRPr lang="en-BE" dirty="0"/>
          </a:p>
        </p:txBody>
      </p:sp>
      <p:sp>
        <p:nvSpPr>
          <p:cNvPr id="5" name="Tijdelijke aanduiding voor tekst 4">
            <a:extLst>
              <a:ext uri="{FF2B5EF4-FFF2-40B4-BE49-F238E27FC236}">
                <a16:creationId xmlns:a16="http://schemas.microsoft.com/office/drawing/2014/main" id="{3AEE0936-214A-4172-9057-144F7932C4E7}"/>
              </a:ext>
            </a:extLst>
          </p:cNvPr>
          <p:cNvSpPr>
            <a:spLocks noGrp="1"/>
          </p:cNvSpPr>
          <p:nvPr>
            <p:ph type="body" sz="quarter" idx="13" hasCustomPrompt="1"/>
          </p:nvPr>
        </p:nvSpPr>
        <p:spPr>
          <a:xfrm>
            <a:off x="719529" y="1794669"/>
            <a:ext cx="7986322" cy="3276600"/>
          </a:xfrm>
          <a:prstGeom prst="rect">
            <a:avLst/>
          </a:prstGeom>
        </p:spPr>
        <p:txBody>
          <a:bodyPr lIns="0" tIns="0" rIns="0" bIns="0" anchor="ctr">
            <a:normAutofit/>
          </a:bodyPr>
          <a:lstStyle>
            <a:lvl1pPr marL="0" indent="0" algn="r">
              <a:lnSpc>
                <a:spcPct val="150000"/>
              </a:lnSpc>
              <a:spcBef>
                <a:spcPts val="0"/>
              </a:spcBef>
              <a:buFontTx/>
              <a:buNone/>
              <a:defRPr sz="2800"/>
            </a:lvl1pPr>
          </a:lstStyle>
          <a:p>
            <a:pPr lvl="0"/>
            <a:r>
              <a:rPr lang="en-US"/>
              <a:t>Click to add subtitle</a:t>
            </a:r>
            <a:endParaRPr lang="en-BE" dirty="0"/>
          </a:p>
        </p:txBody>
      </p:sp>
      <p:sp>
        <p:nvSpPr>
          <p:cNvPr id="11"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14"/>
          </p:nvPr>
        </p:nvSpPr>
        <p:spPr/>
        <p:txBody>
          <a:bodyPr/>
          <a:lstStyle/>
          <a:p>
            <a:r>
              <a:rPr lang="en-US" dirty="0"/>
              <a:t>MELODY #4.1 Course title</a:t>
            </a:r>
          </a:p>
        </p:txBody>
      </p:sp>
    </p:spTree>
    <p:extLst>
      <p:ext uri="{BB962C8B-B14F-4D97-AF65-F5344CB8AC3E}">
        <p14:creationId xmlns:p14="http://schemas.microsoft.com/office/powerpoint/2010/main" val="6346815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ubtitel slide 1">
    <p:spTree>
      <p:nvGrpSpPr>
        <p:cNvPr id="1" name=""/>
        <p:cNvGrpSpPr/>
        <p:nvPr/>
      </p:nvGrpSpPr>
      <p:grpSpPr>
        <a:xfrm>
          <a:off x="0" y="0"/>
          <a:ext cx="0" cy="0"/>
          <a:chOff x="0" y="0"/>
          <a:chExt cx="0" cy="0"/>
        </a:xfrm>
      </p:grpSpPr>
      <p:sp>
        <p:nvSpPr>
          <p:cNvPr id="3" name="Rectangle 2"/>
          <p:cNvSpPr/>
          <p:nvPr userDrawn="1"/>
        </p:nvSpPr>
        <p:spPr>
          <a:xfrm>
            <a:off x="1224613" y="2263515"/>
            <a:ext cx="5209082" cy="23459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AAC9C767-9A67-4216-A05F-95382F81BAEA}"/>
              </a:ext>
            </a:extLst>
          </p:cNvPr>
          <p:cNvSpPr>
            <a:spLocks noGrp="1"/>
          </p:cNvSpPr>
          <p:nvPr>
            <p:ph type="title" hasCustomPrompt="1"/>
          </p:nvPr>
        </p:nvSpPr>
        <p:spPr>
          <a:xfrm>
            <a:off x="2247900" y="2254251"/>
            <a:ext cx="8839200" cy="2352674"/>
          </a:xfrm>
          <a:prstGeom prst="rect">
            <a:avLst/>
          </a:prstGeom>
          <a:solidFill>
            <a:schemeClr val="accent1"/>
          </a:solidFill>
        </p:spPr>
        <p:txBody>
          <a:bodyPr lIns="182880" tIns="182880" rIns="182880" bIns="182880" anchor="ctr" anchorCtr="0">
            <a:normAutofit/>
          </a:bodyPr>
          <a:lstStyle>
            <a:lvl1pPr>
              <a:defRPr sz="4400">
                <a:solidFill>
                  <a:schemeClr val="bg1"/>
                </a:solidFill>
              </a:defRPr>
            </a:lvl1pPr>
          </a:lstStyle>
          <a:p>
            <a:r>
              <a:rPr lang="en-US"/>
              <a:t>Click to add subtitle</a:t>
            </a:r>
            <a:endParaRPr lang="en-BE" dirty="0"/>
          </a:p>
        </p:txBody>
      </p:sp>
      <p:sp>
        <p:nvSpPr>
          <p:cNvPr id="7"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pic>
        <p:nvPicPr>
          <p:cNvPr id="6" name="Picture 5"/>
          <p:cNvPicPr>
            <a:picLocks noChangeAspect="1"/>
          </p:cNvPicPr>
          <p:nvPr userDrawn="1"/>
        </p:nvPicPr>
        <p:blipFill>
          <a:blip r:embed="rId2"/>
          <a:stretch>
            <a:fillRect/>
          </a:stretch>
        </p:blipFill>
        <p:spPr>
          <a:xfrm flipH="1">
            <a:off x="1016545" y="2926279"/>
            <a:ext cx="719712" cy="801221"/>
          </a:xfrm>
          <a:prstGeom prst="rect">
            <a:avLst/>
          </a:prstGeom>
        </p:spPr>
      </p:pic>
      <p:sp>
        <p:nvSpPr>
          <p:cNvPr id="4" name="Footer Placeholder 3"/>
          <p:cNvSpPr>
            <a:spLocks noGrp="1"/>
          </p:cNvSpPr>
          <p:nvPr>
            <p:ph type="ftr" sz="quarter" idx="10"/>
          </p:nvPr>
        </p:nvSpPr>
        <p:spPr/>
        <p:txBody>
          <a:bodyPr/>
          <a:lstStyle/>
          <a:p>
            <a:r>
              <a:rPr lang="en-US" dirty="0"/>
              <a:t>MELODY #4.1 Course title</a:t>
            </a:r>
          </a:p>
        </p:txBody>
      </p:sp>
    </p:spTree>
    <p:extLst>
      <p:ext uri="{BB962C8B-B14F-4D97-AF65-F5344CB8AC3E}">
        <p14:creationId xmlns:p14="http://schemas.microsoft.com/office/powerpoint/2010/main" val="22489750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ing slide with icons">
    <p:spTree>
      <p:nvGrpSpPr>
        <p:cNvPr id="1" name=""/>
        <p:cNvGrpSpPr/>
        <p:nvPr/>
      </p:nvGrpSpPr>
      <p:grpSpPr>
        <a:xfrm>
          <a:off x="0" y="0"/>
          <a:ext cx="0" cy="0"/>
          <a:chOff x="0" y="0"/>
          <a:chExt cx="0" cy="0"/>
        </a:xfrm>
      </p:grpSpPr>
      <p:sp>
        <p:nvSpPr>
          <p:cNvPr id="4"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766763" y="1827482"/>
            <a:ext cx="1470223" cy="1471613"/>
          </a:xfrm>
          <a:prstGeom prst="rect">
            <a:avLst/>
          </a:prstGeom>
        </p:spPr>
        <p:txBody>
          <a:bodyPr>
            <a:normAutofit/>
          </a:bodyPr>
          <a:lstStyle>
            <a:lvl1pPr marL="0" indent="0" algn="ctr">
              <a:lnSpc>
                <a:spcPct val="100000"/>
              </a:lnSpc>
              <a:spcBef>
                <a:spcPts val="300"/>
              </a:spcBef>
              <a:buFontTx/>
              <a:buNone/>
              <a:defRPr sz="1100"/>
            </a:lvl1pPr>
          </a:lstStyle>
          <a:p>
            <a:r>
              <a:rPr lang="en-US"/>
              <a:t>add icon</a:t>
            </a:r>
          </a:p>
        </p:txBody>
      </p:sp>
      <p:sp>
        <p:nvSpPr>
          <p:cNvPr id="8" name="Tijdelijke aanduiding voor afbeelding 3">
            <a:extLst>
              <a:ext uri="{FF2B5EF4-FFF2-40B4-BE49-F238E27FC236}">
                <a16:creationId xmlns:a16="http://schemas.microsoft.com/office/drawing/2014/main" id="{09AA0D7A-FE33-4F8C-9C9B-2DF71EA202B7}"/>
              </a:ext>
            </a:extLst>
          </p:cNvPr>
          <p:cNvSpPr>
            <a:spLocks noGrp="1"/>
          </p:cNvSpPr>
          <p:nvPr>
            <p:ph type="pic" sz="quarter" idx="16" hasCustomPrompt="1"/>
          </p:nvPr>
        </p:nvSpPr>
        <p:spPr>
          <a:xfrm>
            <a:off x="6563784" y="1810727"/>
            <a:ext cx="1517650" cy="1471613"/>
          </a:xfrm>
          <a:prstGeom prst="rect">
            <a:avLst/>
          </a:prstGeom>
        </p:spPr>
        <p:txBody>
          <a:bodyPr>
            <a:normAutofit/>
          </a:bodyPr>
          <a:lstStyle>
            <a:lvl1pPr marL="0" indent="0" algn="ctr">
              <a:lnSpc>
                <a:spcPct val="100000"/>
              </a:lnSpc>
              <a:spcBef>
                <a:spcPts val="300"/>
              </a:spcBef>
              <a:buFontTx/>
              <a:buNone/>
              <a:defRPr sz="1100"/>
            </a:lvl1pPr>
          </a:lstStyle>
          <a:p>
            <a:r>
              <a:rPr lang="en-US"/>
              <a:t>add icon</a:t>
            </a:r>
            <a:endParaRPr lang="en-BE" dirty="0"/>
          </a:p>
        </p:txBody>
      </p:sp>
      <p:sp>
        <p:nvSpPr>
          <p:cNvPr id="10"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2305175" y="1822478"/>
            <a:ext cx="3333623" cy="1471612"/>
          </a:xfrm>
          <a:prstGeom prst="rect">
            <a:avLst/>
          </a:prstGeom>
        </p:spPr>
        <p:txBody>
          <a:bodyPr lIns="0" tIns="0" rIns="0" bIns="0" anchor="ctr" anchorCtr="0">
            <a:noAutofit/>
          </a:bodyPr>
          <a:lstStyle>
            <a:lvl1pPr marL="0" indent="0" algn="l">
              <a:buFontTx/>
              <a:buNone/>
              <a:defRPr sz="28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12" name="Tijdelijke aanduiding voor tekst 9">
            <a:extLst>
              <a:ext uri="{FF2B5EF4-FFF2-40B4-BE49-F238E27FC236}">
                <a16:creationId xmlns:a16="http://schemas.microsoft.com/office/drawing/2014/main" id="{21D06019-3674-4CC0-8571-2CD83FD684EB}"/>
              </a:ext>
            </a:extLst>
          </p:cNvPr>
          <p:cNvSpPr>
            <a:spLocks noGrp="1"/>
          </p:cNvSpPr>
          <p:nvPr>
            <p:ph type="body" sz="quarter" idx="18"/>
          </p:nvPr>
        </p:nvSpPr>
        <p:spPr>
          <a:xfrm>
            <a:off x="8155264" y="1810727"/>
            <a:ext cx="3269974" cy="1471612"/>
          </a:xfrm>
          <a:prstGeom prst="rect">
            <a:avLst/>
          </a:prstGeom>
        </p:spPr>
        <p:txBody>
          <a:bodyPr lIns="0" tIns="0" rIns="0" bIns="0" anchor="ctr" anchorCtr="0">
            <a:noAutofit/>
          </a:bodyPr>
          <a:lstStyle>
            <a:lvl1pPr marL="0" indent="0" algn="l">
              <a:buFontTx/>
              <a:buNone/>
              <a:defRPr sz="28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3" name="Title 2"/>
          <p:cNvSpPr>
            <a:spLocks noGrp="1"/>
          </p:cNvSpPr>
          <p:nvPr>
            <p:ph type="title"/>
          </p:nvPr>
        </p:nvSpPr>
        <p:spPr>
          <a:xfrm>
            <a:off x="766762" y="806211"/>
            <a:ext cx="10658476" cy="884477"/>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3" y="3429000"/>
            <a:ext cx="4872037" cy="26289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6" name="Text Placeholder 5"/>
          <p:cNvSpPr>
            <a:spLocks noGrp="1"/>
          </p:cNvSpPr>
          <p:nvPr>
            <p:ph type="body" sz="quarter" idx="20" hasCustomPrompt="1"/>
          </p:nvPr>
        </p:nvSpPr>
        <p:spPr>
          <a:xfrm>
            <a:off x="6569814" y="3429000"/>
            <a:ext cx="4872037" cy="26289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21"/>
          </p:nvPr>
        </p:nvSpPr>
        <p:spPr/>
        <p:txBody>
          <a:bodyPr/>
          <a:lstStyle/>
          <a:p>
            <a:r>
              <a:rPr lang="en-US" dirty="0"/>
              <a:t>MELODY #4.1 Course title</a:t>
            </a:r>
          </a:p>
        </p:txBody>
      </p:sp>
    </p:spTree>
    <p:extLst>
      <p:ext uri="{BB962C8B-B14F-4D97-AF65-F5344CB8AC3E}">
        <p14:creationId xmlns:p14="http://schemas.microsoft.com/office/powerpoint/2010/main" val="201032694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3" y="1388962"/>
            <a:ext cx="4872037"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21"/>
          </p:nvPr>
        </p:nvSpPr>
        <p:spPr/>
        <p:txBody>
          <a:bodyPr/>
          <a:lstStyle/>
          <a:p>
            <a:r>
              <a:rPr lang="en-US" dirty="0"/>
              <a:t>MELODY #4.1 Course title</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2" y="3429001"/>
            <a:ext cx="4872038"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
        <p:nvSpPr>
          <p:cNvPr id="13" name="Text Placeholder 5"/>
          <p:cNvSpPr>
            <a:spLocks noGrp="1"/>
          </p:cNvSpPr>
          <p:nvPr>
            <p:ph type="body" sz="quarter" idx="22" hasCustomPrompt="1"/>
          </p:nvPr>
        </p:nvSpPr>
        <p:spPr>
          <a:xfrm>
            <a:off x="6544415" y="1388962"/>
            <a:ext cx="4872037"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5"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6544414" y="3429001"/>
            <a:ext cx="4872038"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Tree>
    <p:extLst>
      <p:ext uri="{BB962C8B-B14F-4D97-AF65-F5344CB8AC3E}">
        <p14:creationId xmlns:p14="http://schemas.microsoft.com/office/powerpoint/2010/main" val="241742903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5" y="1408012"/>
            <a:ext cx="3348035"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21"/>
          </p:nvPr>
        </p:nvSpPr>
        <p:spPr/>
        <p:txBody>
          <a:bodyPr/>
          <a:lstStyle/>
          <a:p>
            <a:r>
              <a:rPr lang="en-US" dirty="0"/>
              <a:t>MELODY #4.1 Course title</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
        <p:nvSpPr>
          <p:cNvPr id="10" name="Text Placeholder 5"/>
          <p:cNvSpPr>
            <a:spLocks noGrp="1"/>
          </p:cNvSpPr>
          <p:nvPr>
            <p:ph type="body" sz="quarter" idx="22" hasCustomPrompt="1"/>
          </p:nvPr>
        </p:nvSpPr>
        <p:spPr>
          <a:xfrm>
            <a:off x="4443415" y="1408012"/>
            <a:ext cx="3348036"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2"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444341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
        <p:nvSpPr>
          <p:cNvPr id="16" name="Text Placeholder 5"/>
          <p:cNvSpPr>
            <a:spLocks noGrp="1"/>
          </p:cNvSpPr>
          <p:nvPr>
            <p:ph type="body" sz="quarter" idx="24" hasCustomPrompt="1"/>
          </p:nvPr>
        </p:nvSpPr>
        <p:spPr>
          <a:xfrm>
            <a:off x="8101014" y="1408012"/>
            <a:ext cx="3348036"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7"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5" hasCustomPrompt="1"/>
          </p:nvPr>
        </p:nvSpPr>
        <p:spPr>
          <a:xfrm>
            <a:off x="8101012"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Tree>
    <p:extLst>
      <p:ext uri="{BB962C8B-B14F-4D97-AF65-F5344CB8AC3E}">
        <p14:creationId xmlns:p14="http://schemas.microsoft.com/office/powerpoint/2010/main" val="281757805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5" y="1408012"/>
            <a:ext cx="10682284"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21"/>
          </p:nvPr>
        </p:nvSpPr>
        <p:spPr/>
        <p:txBody>
          <a:bodyPr/>
          <a:lstStyle/>
          <a:p>
            <a:r>
              <a:rPr lang="en-US" dirty="0"/>
              <a:t>MELODY #4.1 Course title</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
        <p:nvSpPr>
          <p:cNvPr id="12"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444341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
        <p:nvSpPr>
          <p:cNvPr id="17"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5" hasCustomPrompt="1"/>
          </p:nvPr>
        </p:nvSpPr>
        <p:spPr>
          <a:xfrm>
            <a:off x="8101012"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Tree>
    <p:extLst>
      <p:ext uri="{BB962C8B-B14F-4D97-AF65-F5344CB8AC3E}">
        <p14:creationId xmlns:p14="http://schemas.microsoft.com/office/powerpoint/2010/main" val="21052029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Slid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2" y="800496"/>
            <a:ext cx="10658475" cy="985576"/>
          </a:xfrm>
          <a:prstGeom prst="rect">
            <a:avLst/>
          </a:prstGeom>
        </p:spPr>
        <p:txBody>
          <a:bodyPr lIns="0" tIns="0" rIns="0" bIns="0">
            <a:noAutofit/>
          </a:bodyPr>
          <a:lstStyle>
            <a:lvl1pPr>
              <a:defRPr sz="4400"/>
            </a:lvl1pPr>
          </a:lstStyle>
          <a:p>
            <a:endParaRPr lang="en-BE" dirty="0"/>
          </a:p>
        </p:txBody>
      </p:sp>
      <p:sp>
        <p:nvSpPr>
          <p:cNvPr id="81" name="Text Placeholder 4"/>
          <p:cNvSpPr>
            <a:spLocks noGrp="1"/>
          </p:cNvSpPr>
          <p:nvPr>
            <p:ph type="body" sz="quarter" idx="15" hasCustomPrompt="1"/>
          </p:nvPr>
        </p:nvSpPr>
        <p:spPr>
          <a:xfrm>
            <a:off x="766762" y="1786072"/>
            <a:ext cx="10658475" cy="4301992"/>
          </a:xfrm>
        </p:spPr>
        <p:txBody>
          <a:bodyPr/>
          <a:lstStyle>
            <a:lvl1pPr>
              <a:defRPr baseline="0"/>
            </a:lvl1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3" name="Footer Placeholder 2"/>
          <p:cNvSpPr>
            <a:spLocks noGrp="1"/>
          </p:cNvSpPr>
          <p:nvPr>
            <p:ph type="ftr" sz="quarter" idx="16"/>
          </p:nvPr>
        </p:nvSpPr>
        <p:spPr/>
        <p:txBody>
          <a:bodyPr/>
          <a:lstStyle/>
          <a:p>
            <a:r>
              <a:rPr lang="en-US" dirty="0"/>
              <a:t>MELODY #4.1 Course title</a:t>
            </a:r>
          </a:p>
        </p:txBody>
      </p:sp>
    </p:spTree>
    <p:extLst>
      <p:ext uri="{BB962C8B-B14F-4D97-AF65-F5344CB8AC3E}">
        <p14:creationId xmlns:p14="http://schemas.microsoft.com/office/powerpoint/2010/main" val="38348729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Graphic Slid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3" y="800100"/>
            <a:ext cx="10658475" cy="711201"/>
          </a:xfrm>
          <a:prstGeom prst="rect">
            <a:avLst/>
          </a:prstGeom>
        </p:spPr>
        <p:txBody>
          <a:bodyPr lIns="0" tIns="0" rIns="0" bIns="0">
            <a:normAutofit/>
          </a:bodyPr>
          <a:lstStyle>
            <a:lvl1pPr>
              <a:defRPr sz="4400"/>
            </a:lvl1pPr>
          </a:lstStyle>
          <a:p>
            <a:endParaRPr lang="en-BE" dirty="0"/>
          </a:p>
        </p:txBody>
      </p:sp>
      <p:sp>
        <p:nvSpPr>
          <p:cNvPr id="4" name="Tijdelijke aanduiding voor tekst 3">
            <a:extLst>
              <a:ext uri="{FF2B5EF4-FFF2-40B4-BE49-F238E27FC236}">
                <a16:creationId xmlns:a16="http://schemas.microsoft.com/office/drawing/2014/main" id="{C77A671E-B4FD-4971-A22F-87DB01A11F14}"/>
              </a:ext>
            </a:extLst>
          </p:cNvPr>
          <p:cNvSpPr>
            <a:spLocks noGrp="1"/>
          </p:cNvSpPr>
          <p:nvPr>
            <p:ph type="body" sz="quarter" idx="14"/>
          </p:nvPr>
        </p:nvSpPr>
        <p:spPr>
          <a:xfrm>
            <a:off x="6553200" y="1638300"/>
            <a:ext cx="4872038" cy="698501"/>
          </a:xfrm>
          <a:prstGeom prst="rect">
            <a:avLst/>
          </a:prstGeom>
        </p:spPr>
        <p:txBody>
          <a:bodyPr lIns="0" tIns="0" rIns="0" bIns="91440">
            <a:normAutofit/>
          </a:bodyPr>
          <a:lstStyle>
            <a:lvl1pPr marL="0" indent="0">
              <a:buFontTx/>
              <a:buNone/>
              <a:defRPr sz="2800" b="0">
                <a:solidFill>
                  <a:schemeClr val="accent1"/>
                </a:solidFill>
                <a:latin typeface="+mj-lt"/>
                <a:cs typeface="Segoe UI Semibold" panose="020B0702040204020203" pitchFamily="34" charset="0"/>
              </a:defRPr>
            </a:lvl1pPr>
          </a:lstStyle>
          <a:p>
            <a:pPr lvl="0"/>
            <a:endParaRPr lang="nl-NL" dirty="0"/>
          </a:p>
        </p:txBody>
      </p:sp>
      <p:sp>
        <p:nvSpPr>
          <p:cNvPr id="8" name="Tijdelijke aanduiding voor grafiek 7">
            <a:extLst>
              <a:ext uri="{FF2B5EF4-FFF2-40B4-BE49-F238E27FC236}">
                <a16:creationId xmlns:a16="http://schemas.microsoft.com/office/drawing/2014/main" id="{785BDB02-0669-46C1-BC18-4B6915F659E2}"/>
              </a:ext>
            </a:extLst>
          </p:cNvPr>
          <p:cNvSpPr>
            <a:spLocks noGrp="1"/>
          </p:cNvSpPr>
          <p:nvPr>
            <p:ph type="chart" sz="quarter" idx="15"/>
          </p:nvPr>
        </p:nvSpPr>
        <p:spPr>
          <a:xfrm>
            <a:off x="766762" y="1638300"/>
            <a:ext cx="4872037" cy="4419600"/>
          </a:xfrm>
          <a:prstGeom prst="rect">
            <a:avLst/>
          </a:prstGeom>
        </p:spPr>
        <p:txBody>
          <a:bodyPr>
            <a:normAutofit/>
          </a:bodyPr>
          <a:lstStyle>
            <a:lvl1pPr marL="0" indent="0" algn="ctr">
              <a:buFontTx/>
              <a:buNone/>
              <a:defRPr sz="1800" b="0"/>
            </a:lvl1pPr>
          </a:lstStyle>
          <a:p>
            <a:endParaRPr lang="en-BE" dirty="0"/>
          </a:p>
        </p:txBody>
      </p:sp>
      <p:sp>
        <p:nvSpPr>
          <p:cNvPr id="11" name="Text Placeholder 5"/>
          <p:cNvSpPr>
            <a:spLocks noGrp="1"/>
          </p:cNvSpPr>
          <p:nvPr>
            <p:ph type="body" sz="quarter" idx="20" hasCustomPrompt="1"/>
          </p:nvPr>
        </p:nvSpPr>
        <p:spPr>
          <a:xfrm>
            <a:off x="6544414" y="2463800"/>
            <a:ext cx="4872037" cy="35941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2"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3" name="Footer Placeholder 2"/>
          <p:cNvSpPr>
            <a:spLocks noGrp="1"/>
          </p:cNvSpPr>
          <p:nvPr>
            <p:ph type="ftr" sz="quarter" idx="21"/>
          </p:nvPr>
        </p:nvSpPr>
        <p:spPr/>
        <p:txBody>
          <a:bodyPr/>
          <a:lstStyle/>
          <a:p>
            <a:r>
              <a:rPr lang="en-US" dirty="0"/>
              <a:t>MELODY #4.1 Course title</a:t>
            </a:r>
          </a:p>
        </p:txBody>
      </p:sp>
    </p:spTree>
    <p:extLst>
      <p:ext uri="{BB962C8B-B14F-4D97-AF65-F5344CB8AC3E}">
        <p14:creationId xmlns:p14="http://schemas.microsoft.com/office/powerpoint/2010/main" val="19409069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4128">
          <p15:clr>
            <a:srgbClr val="FBAE40"/>
          </p15:clr>
        </p15:guide>
        <p15:guide id="3" pos="3552">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806211"/>
            <a:ext cx="10663238" cy="884477"/>
          </a:xfrm>
          <a:prstGeom prst="rect">
            <a:avLst/>
          </a:prstGeom>
        </p:spPr>
        <p:txBody>
          <a:bodyPr vert="horz" lIns="0" tIns="0" rIns="0" bIns="0" rtlCol="0" anchor="t">
            <a:normAutofit/>
          </a:bodyPr>
          <a:lstStyle/>
          <a:p>
            <a:r>
              <a:rPr lang="en-US"/>
              <a:t>Click to edit Master title style</a:t>
            </a:r>
          </a:p>
        </p:txBody>
      </p:sp>
      <p:sp>
        <p:nvSpPr>
          <p:cNvPr id="3" name="Text Placeholder 2"/>
          <p:cNvSpPr>
            <a:spLocks noGrp="1"/>
          </p:cNvSpPr>
          <p:nvPr>
            <p:ph type="body" idx="1"/>
          </p:nvPr>
        </p:nvSpPr>
        <p:spPr>
          <a:xfrm>
            <a:off x="766763" y="1825625"/>
            <a:ext cx="10658475"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TextBox 13" title="AlexandriaAlternativeReference"/>
          <p:cNvSpPr txBox="1"/>
          <p:nvPr userDrawn="1"/>
        </p:nvSpPr>
        <p:spPr>
          <a:xfrm>
            <a:off x="1117063" y="6587241"/>
            <a:ext cx="1440000" cy="215444"/>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tab pos="3780000" algn="r"/>
              </a:tabLst>
              <a:defRPr/>
            </a:pPr>
            <a:r>
              <a:rPr kumimoji="0" lang="en-US" sz="800" b="0" i="1" u="none" strike="noStrike" kern="1200" cap="none" spc="0" normalizeH="0" baseline="0" noProof="0">
                <a:ln>
                  <a:noFill/>
                </a:ln>
                <a:solidFill>
                  <a:prstClr val="white">
                    <a:lumMod val="50000"/>
                  </a:prstClr>
                </a:solidFill>
                <a:effectLst/>
                <a:uLnTx/>
                <a:uFillTx/>
                <a:latin typeface="Segoe UI" pitchFamily="34" charset="0"/>
                <a:ea typeface="Segoe UI" pitchFamily="34" charset="0"/>
                <a:cs typeface="Segoe UI" pitchFamily="34" charset="0"/>
              </a:rPr>
              <a:t> </a:t>
            </a:r>
            <a:endParaRPr kumimoji="0" lang="nl-BE" sz="800" b="0" i="1" u="none" strike="noStrike" kern="1200" cap="none" spc="0" normalizeH="0" baseline="0" noProof="0" dirty="0">
              <a:ln>
                <a:noFill/>
              </a:ln>
              <a:solidFill>
                <a:prstClr val="white">
                  <a:lumMod val="50000"/>
                </a:prstClr>
              </a:solidFill>
              <a:effectLst/>
              <a:uLnTx/>
              <a:uFillTx/>
              <a:latin typeface="Segoe UI" pitchFamily="34" charset="0"/>
              <a:ea typeface="Segoe UI" pitchFamily="34" charset="0"/>
              <a:cs typeface="Segoe UI" pitchFamily="34" charset="0"/>
            </a:endParaRPr>
          </a:p>
        </p:txBody>
      </p:sp>
      <p:sp>
        <p:nvSpPr>
          <p:cNvPr id="15"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11353799" y="6479665"/>
            <a:ext cx="369833" cy="143176"/>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6" name="Footer Placeholder 5"/>
          <p:cNvSpPr>
            <a:spLocks noGrp="1"/>
          </p:cNvSpPr>
          <p:nvPr>
            <p:ph type="ftr" sz="quarter" idx="3"/>
          </p:nvPr>
        </p:nvSpPr>
        <p:spPr>
          <a:xfrm>
            <a:off x="452927" y="6479664"/>
            <a:ext cx="10776247" cy="148485"/>
          </a:xfrm>
          <a:prstGeom prst="rect">
            <a:avLst/>
          </a:prstGeom>
        </p:spPr>
        <p:txBody>
          <a:bodyPr lIns="0" tIns="0" rIns="0" bIns="0" anchor="ctr"/>
          <a:lstStyle>
            <a:lvl1pPr>
              <a:defRPr sz="1000" b="1"/>
            </a:lvl1pPr>
          </a:lstStyle>
          <a:p>
            <a:r>
              <a:rPr lang="en-US" dirty="0"/>
              <a:t>MELODY #4.1 Course title</a:t>
            </a:r>
          </a:p>
        </p:txBody>
      </p:sp>
    </p:spTree>
    <p:extLst>
      <p:ext uri="{BB962C8B-B14F-4D97-AF65-F5344CB8AC3E}">
        <p14:creationId xmlns:p14="http://schemas.microsoft.com/office/powerpoint/2010/main" val="682264741"/>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8" r:id="rId4"/>
    <p:sldLayoutId id="2147483702" r:id="rId5"/>
    <p:sldLayoutId id="2147483703" r:id="rId6"/>
    <p:sldLayoutId id="2147483704" r:id="rId7"/>
    <p:sldLayoutId id="2147483694" r:id="rId8"/>
    <p:sldLayoutId id="2147483670" r:id="rId9"/>
    <p:sldLayoutId id="2147483671" r:id="rId10"/>
    <p:sldLayoutId id="2147483667" r:id="rId11"/>
    <p:sldLayoutId id="2147483665" r:id="rId12"/>
    <p:sldLayoutId id="2147483698" r:id="rId13"/>
    <p:sldLayoutId id="2147483699" r:id="rId14"/>
    <p:sldLayoutId id="2147483685" r:id="rId15"/>
    <p:sldLayoutId id="2147483701" r:id="rId16"/>
    <p:sldLayoutId id="2147483697" r:id="rId17"/>
    <p:sldLayoutId id="2147483700" r:id="rId18"/>
    <p:sldLayoutId id="2147483705" r:id="rId19"/>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hdr="0" dt="0"/>
  <p:txStyles>
    <p:titleStyle>
      <a:lvl1pPr algn="l" defTabSz="914400" rtl="0" eaLnBrk="1" latinLnBrk="0" hangingPunct="1">
        <a:lnSpc>
          <a:spcPct val="90000"/>
        </a:lnSpc>
        <a:spcBef>
          <a:spcPct val="0"/>
        </a:spcBef>
        <a:buNone/>
        <a:defRPr sz="4400" b="0" kern="1200">
          <a:solidFill>
            <a:schemeClr val="accent1"/>
          </a:solidFill>
          <a:latin typeface="FranklinGotTExtCon" pitchFamily="2" charset="0"/>
          <a:ea typeface="+mj-ea"/>
          <a:cs typeface="+mj-cs"/>
        </a:defRPr>
      </a:lvl1pPr>
    </p:titleStyle>
    <p:bodyStyle>
      <a:lvl1pPr marL="355600" indent="-266700" algn="l" defTabSz="914400" rtl="0" eaLnBrk="1" latinLnBrk="0" hangingPunct="1">
        <a:lnSpc>
          <a:spcPct val="100000"/>
        </a:lnSpc>
        <a:spcBef>
          <a:spcPts val="1000"/>
        </a:spcBef>
        <a:buClr>
          <a:schemeClr val="accent1"/>
        </a:buClr>
        <a:buFont typeface="Arial" panose="020B0604020202020204" pitchFamily="34" charset="0"/>
        <a:buChar char="•"/>
        <a:defRPr sz="2400" kern="1200">
          <a:solidFill>
            <a:schemeClr val="tx1"/>
          </a:solidFill>
          <a:latin typeface="+mn-lt"/>
          <a:ea typeface="+mn-ea"/>
          <a:cs typeface="+mn-cs"/>
        </a:defRPr>
      </a:lvl1pPr>
      <a:lvl2pPr marL="622300" indent="-266700" algn="l" defTabSz="914400" rtl="0" eaLnBrk="1" latinLnBrk="0" hangingPunct="1">
        <a:lnSpc>
          <a:spcPct val="10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990600" indent="-266700" algn="l" defTabSz="914400" rtl="0" eaLnBrk="1" latinLnBrk="0" hangingPunct="1">
        <a:lnSpc>
          <a:spcPct val="100000"/>
        </a:lnSpc>
        <a:spcBef>
          <a:spcPts val="500"/>
        </a:spcBef>
        <a:buClr>
          <a:schemeClr val="accent4"/>
        </a:buClr>
        <a:buFont typeface="Arial" panose="020B0604020202020204" pitchFamily="34" charset="0"/>
        <a:buChar char="•"/>
        <a:defRPr sz="2000" kern="1200">
          <a:solidFill>
            <a:schemeClr val="tx1"/>
          </a:solidFill>
          <a:latin typeface="+mn-lt"/>
          <a:ea typeface="+mn-ea"/>
          <a:cs typeface="+mn-cs"/>
        </a:defRPr>
      </a:lvl3pPr>
      <a:lvl4pPr marL="1257300" indent="-266700" algn="l" defTabSz="914400" rtl="0" eaLnBrk="1" latinLnBrk="0" hangingPunct="1">
        <a:lnSpc>
          <a:spcPct val="100000"/>
        </a:lnSpc>
        <a:spcBef>
          <a:spcPts val="500"/>
        </a:spcBef>
        <a:buClr>
          <a:schemeClr val="accent3"/>
        </a:buClr>
        <a:buFont typeface="Arial" panose="020B0604020202020204" pitchFamily="34" charset="0"/>
        <a:buChar char="•"/>
        <a:defRPr sz="1800" kern="1200">
          <a:solidFill>
            <a:schemeClr val="tx1"/>
          </a:solidFill>
          <a:latin typeface="+mn-lt"/>
          <a:ea typeface="+mn-ea"/>
          <a:cs typeface="+mn-cs"/>
        </a:defRPr>
      </a:lvl4pPr>
      <a:lvl5pPr marL="1612900" indent="-266700" algn="l" defTabSz="914400" rtl="0" eaLnBrk="1" latinLnBrk="0" hangingPunct="1">
        <a:lnSpc>
          <a:spcPct val="100000"/>
        </a:lnSpc>
        <a:spcBef>
          <a:spcPts val="500"/>
        </a:spcBef>
        <a:buClr>
          <a:schemeClr val="bg1">
            <a:lumMod val="50000"/>
          </a:schemeClr>
        </a:buClr>
        <a:buFont typeface="Arial" panose="020B0604020202020204" pitchFamily="34" charset="0"/>
        <a:buChar char="•"/>
        <a:defRPr lang="en-US" sz="1800" kern="1200" smtClean="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orient="horz" pos="2160">
          <p15:clr>
            <a:srgbClr val="F26B43"/>
          </p15:clr>
        </p15:guide>
        <p15:guide id="3" pos="483">
          <p15:clr>
            <a:srgbClr val="F26B43"/>
          </p15:clr>
        </p15:guide>
        <p15:guide id="4" pos="7197">
          <p15:clr>
            <a:srgbClr val="F26B43"/>
          </p15:clr>
        </p15:guide>
        <p15:guide id="5" orient="horz" pos="504">
          <p15:clr>
            <a:srgbClr val="F26B43"/>
          </p15:clr>
        </p15:guide>
        <p15:guide id="6" orient="horz" pos="3816">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1.xml"/><Relationship Id="rId1" Type="http://schemas.openxmlformats.org/officeDocument/2006/relationships/slideLayout" Target="../slideLayouts/slideLayout8.xml"/><Relationship Id="rId5" Type="http://schemas.openxmlformats.org/officeDocument/2006/relationships/image" Target="../media/image13.jpeg"/><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12.xml"/><Relationship Id="rId1" Type="http://schemas.openxmlformats.org/officeDocument/2006/relationships/slideLayout" Target="../slideLayouts/slideLayout8.xml"/><Relationship Id="rId4" Type="http://schemas.openxmlformats.org/officeDocument/2006/relationships/image" Target="../media/image15.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8.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243703" y="5419743"/>
            <a:ext cx="11704593" cy="556425"/>
          </a:xfrm>
        </p:spPr>
        <p:txBody>
          <a:bodyPr anchor="ctr"/>
          <a:lstStyle/>
          <a:p>
            <a:r>
              <a:rPr lang="en-GB" dirty="0">
                <a:effectLst/>
                <a:latin typeface="Calibri" panose="020F0502020204030204" pitchFamily="34" charset="0"/>
                <a:ea typeface="Times New Roman" panose="02020603050405020304" pitchFamily="18" charset="0"/>
              </a:rPr>
              <a:t>4.1 Identify possible CBRN releases by asking the right questions to the person who makes the call, including issues such as meteorology, symptoms, and knowing which information to share with chain of command (escalation protocol). </a:t>
            </a:r>
            <a:endParaRPr lang="en-US" dirty="0"/>
          </a:p>
        </p:txBody>
      </p:sp>
      <p:sp>
        <p:nvSpPr>
          <p:cNvPr id="3" name="Title 2"/>
          <p:cNvSpPr>
            <a:spLocks noGrp="1"/>
          </p:cNvSpPr>
          <p:nvPr>
            <p:ph type="title"/>
          </p:nvPr>
        </p:nvSpPr>
        <p:spPr>
          <a:xfrm>
            <a:off x="207034" y="3948020"/>
            <a:ext cx="11645660" cy="909730"/>
          </a:xfrm>
        </p:spPr>
        <p:txBody>
          <a:bodyPr anchor="ctr">
            <a:noAutofit/>
          </a:bodyPr>
          <a:lstStyle/>
          <a:p>
            <a:r>
              <a:rPr lang="en-US" sz="5400" dirty="0"/>
              <a:t>Module 4.1 First alert</a:t>
            </a:r>
          </a:p>
        </p:txBody>
      </p:sp>
    </p:spTree>
    <p:extLst>
      <p:ext uri="{BB962C8B-B14F-4D97-AF65-F5344CB8AC3E}">
        <p14:creationId xmlns:p14="http://schemas.microsoft.com/office/powerpoint/2010/main" val="20980907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Casualties</a:t>
            </a:r>
          </a:p>
        </p:txBody>
      </p:sp>
      <p:sp>
        <p:nvSpPr>
          <p:cNvPr id="3" name="Text Placeholder 2"/>
          <p:cNvSpPr>
            <a:spLocks noGrp="1"/>
          </p:cNvSpPr>
          <p:nvPr>
            <p:ph type="body" sz="quarter" idx="15"/>
          </p:nvPr>
        </p:nvSpPr>
        <p:spPr/>
        <p:txBody>
          <a:bodyPr/>
          <a:lstStyle/>
          <a:p>
            <a:r>
              <a:rPr lang="en-US" dirty="0"/>
              <a:t>People with </a:t>
            </a:r>
          </a:p>
          <a:p>
            <a:pPr lvl="1"/>
            <a:r>
              <a:rPr lang="en-GB" dirty="0"/>
              <a:t>eye irritation, pin-point pupils, skin irritation or burns, runny nose, respiratory problems, nausea, sweating, disoriented, vomiting, twitching, convulsions</a:t>
            </a:r>
            <a:endParaRPr lang="en-US" dirty="0"/>
          </a:p>
          <a:p>
            <a:r>
              <a:rPr lang="en-US" dirty="0"/>
              <a:t>More than two collapsed with no physical injuries</a:t>
            </a:r>
          </a:p>
          <a:p>
            <a:r>
              <a:rPr lang="en-GB" dirty="0"/>
              <a:t>Respiratory problems without a fire present or visible smoke </a:t>
            </a:r>
          </a:p>
          <a:p>
            <a:r>
              <a:rPr lang="en-US" dirty="0"/>
              <a:t>Group hysteria as an origin of mild not very clear symptoms</a:t>
            </a:r>
            <a:endParaRPr lang="en-GB" dirty="0"/>
          </a:p>
          <a:p>
            <a:r>
              <a:rPr lang="en-GB" dirty="0"/>
              <a:t>Caller and injured people</a:t>
            </a:r>
          </a:p>
          <a:p>
            <a:r>
              <a:rPr lang="en-GB" dirty="0"/>
              <a:t>Injured or dead perpetrators</a:t>
            </a:r>
          </a:p>
          <a:p>
            <a:endParaRPr lang="nl-NL"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10</a:t>
            </a:fld>
            <a:endParaRPr lang="en-BE" dirty="0"/>
          </a:p>
        </p:txBody>
      </p:sp>
      <p:sp>
        <p:nvSpPr>
          <p:cNvPr id="7" name="Footer Placeholder 8">
            <a:extLst>
              <a:ext uri="{FF2B5EF4-FFF2-40B4-BE49-F238E27FC236}">
                <a16:creationId xmlns:a16="http://schemas.microsoft.com/office/drawing/2014/main" id="{3B966231-6FE2-414D-A86D-B564E8088200}"/>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 MELODY Presentation: 4.1 Identify possible CBRN releases by asking the right questions to the person who makes the call,</a:t>
            </a:r>
          </a:p>
        </p:txBody>
      </p:sp>
    </p:spTree>
    <p:extLst>
      <p:ext uri="{BB962C8B-B14F-4D97-AF65-F5344CB8AC3E}">
        <p14:creationId xmlns:p14="http://schemas.microsoft.com/office/powerpoint/2010/main" val="407475687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Location</a:t>
            </a:r>
          </a:p>
        </p:txBody>
      </p:sp>
      <p:sp>
        <p:nvSpPr>
          <p:cNvPr id="3" name="Text Placeholder 2"/>
          <p:cNvSpPr>
            <a:spLocks noGrp="1"/>
          </p:cNvSpPr>
          <p:nvPr>
            <p:ph type="body" sz="quarter" idx="15"/>
          </p:nvPr>
        </p:nvSpPr>
        <p:spPr/>
        <p:txBody>
          <a:bodyPr/>
          <a:lstStyle/>
          <a:p>
            <a:r>
              <a:rPr lang="en-US" dirty="0"/>
              <a:t>Sort of location, e.g. railway, metro, tourist attraction, prestigious building</a:t>
            </a:r>
          </a:p>
          <a:p>
            <a:r>
              <a:rPr lang="en-US" dirty="0"/>
              <a:t>High number of people</a:t>
            </a:r>
          </a:p>
          <a:p>
            <a:r>
              <a:rPr lang="en-US" dirty="0"/>
              <a:t>Industrial area</a:t>
            </a:r>
            <a:endParaRPr lang="en-GB" dirty="0"/>
          </a:p>
          <a:p>
            <a:r>
              <a:rPr lang="en-GB" dirty="0"/>
              <a:t>Improvised labs </a:t>
            </a:r>
          </a:p>
          <a:p>
            <a:r>
              <a:rPr lang="en-GB" dirty="0"/>
              <a:t>Cannabis greenhouse</a:t>
            </a:r>
          </a:p>
          <a:p>
            <a:r>
              <a:rPr lang="en-GB"/>
              <a:t>Water sources</a:t>
            </a:r>
            <a:endParaRPr lang="nl-NL"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11</a:t>
            </a:fld>
            <a:endParaRPr lang="en-BE" dirty="0"/>
          </a:p>
        </p:txBody>
      </p:sp>
      <p:pic>
        <p:nvPicPr>
          <p:cNvPr id="9" name="Picture 8">
            <a:extLst>
              <a:ext uri="{FF2B5EF4-FFF2-40B4-BE49-F238E27FC236}">
                <a16:creationId xmlns:a16="http://schemas.microsoft.com/office/drawing/2014/main" id="{F00B63E8-B29C-4C23-9B28-7B7F5EE4EBA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25551" b="17918"/>
          <a:stretch/>
        </p:blipFill>
        <p:spPr>
          <a:xfrm>
            <a:off x="3648891" y="4434984"/>
            <a:ext cx="2178717" cy="1801565"/>
          </a:xfrm>
          <a:prstGeom prst="rect">
            <a:avLst/>
          </a:prstGeom>
        </p:spPr>
      </p:pic>
      <p:pic>
        <p:nvPicPr>
          <p:cNvPr id="10" name="Picture 9">
            <a:extLst>
              <a:ext uri="{FF2B5EF4-FFF2-40B4-BE49-F238E27FC236}">
                <a16:creationId xmlns:a16="http://schemas.microsoft.com/office/drawing/2014/main" id="{365AB066-7305-4822-A6BE-3014A8B60D67}"/>
              </a:ext>
            </a:extLst>
          </p:cNvPr>
          <p:cNvPicPr>
            <a:picLocks noChangeAspect="1"/>
          </p:cNvPicPr>
          <p:nvPr/>
        </p:nvPicPr>
        <p:blipFill rotWithShape="1">
          <a:blip r:embed="rId4"/>
          <a:srcRect l="33238" t="36190"/>
          <a:stretch/>
        </p:blipFill>
        <p:spPr>
          <a:xfrm>
            <a:off x="5995757" y="4197532"/>
            <a:ext cx="2862989" cy="2052284"/>
          </a:xfrm>
          <a:prstGeom prst="rect">
            <a:avLst/>
          </a:prstGeom>
        </p:spPr>
      </p:pic>
      <p:pic>
        <p:nvPicPr>
          <p:cNvPr id="11" name="Picture 2">
            <a:extLst>
              <a:ext uri="{FF2B5EF4-FFF2-40B4-BE49-F238E27FC236}">
                <a16:creationId xmlns:a16="http://schemas.microsoft.com/office/drawing/2014/main" id="{3F0FAE32-538A-4219-8BAE-BB01CDA6C11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026895" y="2957781"/>
            <a:ext cx="1780666" cy="3292034"/>
          </a:xfrm>
          <a:prstGeom prst="rect">
            <a:avLst/>
          </a:prstGeom>
          <a:noFill/>
          <a:extLst>
            <a:ext uri="{909E8E84-426E-40DD-AFC4-6F175D3DCCD1}">
              <a14:hiddenFill xmlns:a14="http://schemas.microsoft.com/office/drawing/2010/main">
                <a:solidFill>
                  <a:srgbClr val="FFFFFF"/>
                </a:solidFill>
              </a14:hiddenFill>
            </a:ext>
          </a:extLst>
        </p:spPr>
      </p:pic>
      <p:sp>
        <p:nvSpPr>
          <p:cNvPr id="13" name="Footer Placeholder 8">
            <a:extLst>
              <a:ext uri="{FF2B5EF4-FFF2-40B4-BE49-F238E27FC236}">
                <a16:creationId xmlns:a16="http://schemas.microsoft.com/office/drawing/2014/main" id="{7AC00D0B-817F-4CD0-81F0-4DD0502C85FD}"/>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 MELODY Presentation: 4.1 Identify possible CBRN releases by asking the right questions to the person who makes the call,</a:t>
            </a:r>
          </a:p>
        </p:txBody>
      </p:sp>
    </p:spTree>
    <p:extLst>
      <p:ext uri="{BB962C8B-B14F-4D97-AF65-F5344CB8AC3E}">
        <p14:creationId xmlns:p14="http://schemas.microsoft.com/office/powerpoint/2010/main" val="341002554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Weather and dispersion</a:t>
            </a:r>
          </a:p>
        </p:txBody>
      </p:sp>
      <p:sp>
        <p:nvSpPr>
          <p:cNvPr id="3" name="Text Placeholder 2"/>
          <p:cNvSpPr>
            <a:spLocks noGrp="1"/>
          </p:cNvSpPr>
          <p:nvPr>
            <p:ph type="body" sz="quarter" idx="15"/>
          </p:nvPr>
        </p:nvSpPr>
        <p:spPr/>
        <p:txBody>
          <a:bodyPr/>
          <a:lstStyle/>
          <a:p>
            <a:r>
              <a:rPr lang="en-GB" dirty="0"/>
              <a:t>Wind and rain</a:t>
            </a:r>
          </a:p>
          <a:p>
            <a:r>
              <a:rPr lang="en-GB" dirty="0"/>
              <a:t>Wind direction</a:t>
            </a:r>
          </a:p>
          <a:p>
            <a:r>
              <a:rPr lang="en-GB" dirty="0"/>
              <a:t>Rain</a:t>
            </a:r>
          </a:p>
          <a:p>
            <a:r>
              <a:rPr lang="en-GB" dirty="0"/>
              <a:t>Temperature</a:t>
            </a:r>
          </a:p>
          <a:p>
            <a:r>
              <a:rPr lang="en-GB" dirty="0"/>
              <a:t>Structures</a:t>
            </a:r>
          </a:p>
          <a:p>
            <a:r>
              <a:rPr lang="en-GB" dirty="0"/>
              <a:t>Season</a:t>
            </a:r>
          </a:p>
        </p:txBody>
      </p:sp>
      <p:sp>
        <p:nvSpPr>
          <p:cNvPr id="4" name="Slide Number Placeholder 3"/>
          <p:cNvSpPr>
            <a:spLocks noGrp="1"/>
          </p:cNvSpPr>
          <p:nvPr>
            <p:ph type="sldNum" sz="quarter" idx="4"/>
          </p:nvPr>
        </p:nvSpPr>
        <p:spPr/>
        <p:txBody>
          <a:bodyPr/>
          <a:lstStyle/>
          <a:p>
            <a:fld id="{A814E660-BF25-4843-B2A0-93C6E2B6253B}" type="slidenum">
              <a:rPr lang="en-BE" smtClean="0"/>
              <a:pPr/>
              <a:t>12</a:t>
            </a:fld>
            <a:endParaRPr lang="en-BE" dirty="0"/>
          </a:p>
        </p:txBody>
      </p:sp>
      <p:pic>
        <p:nvPicPr>
          <p:cNvPr id="6" name="Picture 5">
            <a:extLst>
              <a:ext uri="{FF2B5EF4-FFF2-40B4-BE49-F238E27FC236}">
                <a16:creationId xmlns:a16="http://schemas.microsoft.com/office/drawing/2014/main" id="{28C6372C-379D-442D-9CEA-3655FF8EDE93}"/>
              </a:ext>
            </a:extLst>
          </p:cNvPr>
          <p:cNvPicPr>
            <a:picLocks noChangeAspect="1"/>
          </p:cNvPicPr>
          <p:nvPr/>
        </p:nvPicPr>
        <p:blipFill>
          <a:blip r:embed="rId3"/>
          <a:stretch>
            <a:fillRect/>
          </a:stretch>
        </p:blipFill>
        <p:spPr>
          <a:xfrm>
            <a:off x="7688424" y="2880594"/>
            <a:ext cx="3540750" cy="3403270"/>
          </a:xfrm>
          <a:prstGeom prst="rect">
            <a:avLst/>
          </a:prstGeom>
        </p:spPr>
      </p:pic>
      <p:pic>
        <p:nvPicPr>
          <p:cNvPr id="8" name="Picture 7">
            <a:extLst>
              <a:ext uri="{FF2B5EF4-FFF2-40B4-BE49-F238E27FC236}">
                <a16:creationId xmlns:a16="http://schemas.microsoft.com/office/drawing/2014/main" id="{3468FF4A-5175-472B-A62A-A29E299E8CE7}"/>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3225580" y="3108961"/>
            <a:ext cx="4193173" cy="2795449"/>
          </a:xfrm>
          <a:prstGeom prst="rect">
            <a:avLst/>
          </a:prstGeom>
        </p:spPr>
      </p:pic>
      <p:sp>
        <p:nvSpPr>
          <p:cNvPr id="10" name="Footer Placeholder 8">
            <a:extLst>
              <a:ext uri="{FF2B5EF4-FFF2-40B4-BE49-F238E27FC236}">
                <a16:creationId xmlns:a16="http://schemas.microsoft.com/office/drawing/2014/main" id="{DA826CA0-D2B8-4ADD-BCD0-85664A704B6E}"/>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 MELODY Presentation: 4.1 Identify possible CBRN releases by asking the right questions to the person who makes the call,</a:t>
            </a:r>
          </a:p>
        </p:txBody>
      </p:sp>
    </p:spTree>
    <p:extLst>
      <p:ext uri="{BB962C8B-B14F-4D97-AF65-F5344CB8AC3E}">
        <p14:creationId xmlns:p14="http://schemas.microsoft.com/office/powerpoint/2010/main" val="229817166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6763" y="800496"/>
            <a:ext cx="9562226" cy="985576"/>
          </a:xfrm>
        </p:spPr>
        <p:txBody>
          <a:bodyPr/>
          <a:lstStyle/>
          <a:p>
            <a:r>
              <a:rPr lang="en-US" dirty="0"/>
              <a:t>Information to </a:t>
            </a:r>
            <a:r>
              <a:rPr lang="en-US"/>
              <a:t>disseminate through the Chain of Command</a:t>
            </a:r>
            <a:endParaRPr lang="en-US" dirty="0"/>
          </a:p>
        </p:txBody>
      </p:sp>
      <p:sp>
        <p:nvSpPr>
          <p:cNvPr id="3" name="Text Placeholder 2"/>
          <p:cNvSpPr>
            <a:spLocks noGrp="1"/>
          </p:cNvSpPr>
          <p:nvPr>
            <p:ph type="body" sz="quarter" idx="15"/>
          </p:nvPr>
        </p:nvSpPr>
        <p:spPr/>
        <p:txBody>
          <a:bodyPr/>
          <a:lstStyle/>
          <a:p>
            <a:endParaRPr lang="en-US" dirty="0"/>
          </a:p>
          <a:p>
            <a:r>
              <a:rPr lang="en-GB" dirty="0"/>
              <a:t>METHANE, four W's </a:t>
            </a:r>
            <a:r>
              <a:rPr lang="en-US" dirty="0"/>
              <a:t>information AND your findings beyond a normal incident</a:t>
            </a:r>
          </a:p>
          <a:p>
            <a:r>
              <a:rPr lang="en-GB" dirty="0"/>
              <a:t>Responders/dispatchers should gather the required information as a priority (on arrival at the scene)</a:t>
            </a:r>
          </a:p>
          <a:p>
            <a:r>
              <a:rPr lang="en-GB" dirty="0"/>
              <a:t>Lack of one piece of information should not delay initial reporting</a:t>
            </a:r>
          </a:p>
          <a:p>
            <a:r>
              <a:rPr lang="en-GB" dirty="0"/>
              <a:t>Injured or dead perpetrators</a:t>
            </a:r>
          </a:p>
          <a:p>
            <a:r>
              <a:rPr lang="en-GB" dirty="0"/>
              <a:t>Regular updates</a:t>
            </a:r>
          </a:p>
        </p:txBody>
      </p:sp>
      <p:sp>
        <p:nvSpPr>
          <p:cNvPr id="4" name="Slide Number Placeholder 3"/>
          <p:cNvSpPr>
            <a:spLocks noGrp="1"/>
          </p:cNvSpPr>
          <p:nvPr>
            <p:ph type="sldNum" sz="quarter" idx="4"/>
          </p:nvPr>
        </p:nvSpPr>
        <p:spPr/>
        <p:txBody>
          <a:bodyPr/>
          <a:lstStyle/>
          <a:p>
            <a:fld id="{A814E660-BF25-4843-B2A0-93C6E2B6253B}" type="slidenum">
              <a:rPr lang="en-BE" smtClean="0"/>
              <a:pPr/>
              <a:t>13</a:t>
            </a:fld>
            <a:endParaRPr lang="en-BE" dirty="0"/>
          </a:p>
        </p:txBody>
      </p:sp>
      <p:sp>
        <p:nvSpPr>
          <p:cNvPr id="7" name="Footer Placeholder 8">
            <a:extLst>
              <a:ext uri="{FF2B5EF4-FFF2-40B4-BE49-F238E27FC236}">
                <a16:creationId xmlns:a16="http://schemas.microsoft.com/office/drawing/2014/main" id="{E380E7FE-FC29-4E96-9B26-9EAA2AD37D47}"/>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 MELODY Presentation: 4.1 Identify possible CBRN releases by asking the right questions to the person who makes the call,</a:t>
            </a:r>
          </a:p>
        </p:txBody>
      </p:sp>
    </p:spTree>
    <p:extLst>
      <p:ext uri="{BB962C8B-B14F-4D97-AF65-F5344CB8AC3E}">
        <p14:creationId xmlns:p14="http://schemas.microsoft.com/office/powerpoint/2010/main" val="52842556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Take home message</a:t>
            </a:r>
          </a:p>
        </p:txBody>
      </p:sp>
      <p:sp>
        <p:nvSpPr>
          <p:cNvPr id="3" name="Text Placeholder 2"/>
          <p:cNvSpPr>
            <a:spLocks noGrp="1"/>
          </p:cNvSpPr>
          <p:nvPr>
            <p:ph type="body" sz="quarter" idx="15"/>
          </p:nvPr>
        </p:nvSpPr>
        <p:spPr/>
        <p:txBody>
          <a:bodyPr/>
          <a:lstStyle/>
          <a:p>
            <a:r>
              <a:rPr lang="en-US" dirty="0"/>
              <a:t>Querying more thoroughly using your normal set of questions may </a:t>
            </a:r>
            <a:r>
              <a:rPr lang="en-GB" dirty="0"/>
              <a:t>reveal essential information from a CBRN-perspective</a:t>
            </a:r>
          </a:p>
          <a:p>
            <a:r>
              <a:rPr lang="en-GB" dirty="0"/>
              <a:t>METHANE, four W's information AND your findings beyond a normal incident</a:t>
            </a:r>
          </a:p>
          <a:p>
            <a:r>
              <a:rPr lang="en-GB" dirty="0"/>
              <a:t>Responders/dispatchers should gather the required information as a priority (on arrival at the scene)</a:t>
            </a:r>
          </a:p>
          <a:p>
            <a:r>
              <a:rPr lang="en-GB" dirty="0"/>
              <a:t>It gives insight about the likelihood that a CBRN-incident is happening and the impact if it is actually happening</a:t>
            </a:r>
          </a:p>
        </p:txBody>
      </p:sp>
      <p:sp>
        <p:nvSpPr>
          <p:cNvPr id="4" name="Slide Number Placeholder 3"/>
          <p:cNvSpPr>
            <a:spLocks noGrp="1"/>
          </p:cNvSpPr>
          <p:nvPr>
            <p:ph type="sldNum" sz="quarter" idx="4"/>
          </p:nvPr>
        </p:nvSpPr>
        <p:spPr/>
        <p:txBody>
          <a:bodyPr/>
          <a:lstStyle/>
          <a:p>
            <a:fld id="{A814E660-BF25-4843-B2A0-93C6E2B6253B}" type="slidenum">
              <a:rPr lang="en-BE" smtClean="0"/>
              <a:pPr/>
              <a:t>14</a:t>
            </a:fld>
            <a:endParaRPr lang="en-BE" dirty="0"/>
          </a:p>
        </p:txBody>
      </p:sp>
      <p:pic>
        <p:nvPicPr>
          <p:cNvPr id="6" name="Picture 5">
            <a:extLst>
              <a:ext uri="{FF2B5EF4-FFF2-40B4-BE49-F238E27FC236}">
                <a16:creationId xmlns:a16="http://schemas.microsoft.com/office/drawing/2014/main" id="{AF5D8A1A-68DD-4284-9534-8A919CC07E1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17904"/>
          <a:stretch/>
        </p:blipFill>
        <p:spPr>
          <a:xfrm>
            <a:off x="7599752" y="4817848"/>
            <a:ext cx="3876652" cy="2040152"/>
          </a:xfrm>
          <a:prstGeom prst="rect">
            <a:avLst/>
          </a:prstGeom>
        </p:spPr>
      </p:pic>
      <p:sp>
        <p:nvSpPr>
          <p:cNvPr id="8" name="Footer Placeholder 8">
            <a:extLst>
              <a:ext uri="{FF2B5EF4-FFF2-40B4-BE49-F238E27FC236}">
                <a16:creationId xmlns:a16="http://schemas.microsoft.com/office/drawing/2014/main" id="{B9F420BC-21D7-4963-9784-1577A80375A3}"/>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 MELODY Presentation: 4.1 Identify possible CBRN releases by asking the right questions to the person who makes the call,</a:t>
            </a:r>
          </a:p>
        </p:txBody>
      </p:sp>
    </p:spTree>
    <p:extLst>
      <p:ext uri="{BB962C8B-B14F-4D97-AF65-F5344CB8AC3E}">
        <p14:creationId xmlns:p14="http://schemas.microsoft.com/office/powerpoint/2010/main" val="7277222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7"/>
          </p:nvPr>
        </p:nvSpPr>
        <p:spPr/>
        <p:txBody>
          <a:bodyPr/>
          <a:lstStyle/>
          <a:p>
            <a:r>
              <a:rPr lang="da-DK" dirty="0"/>
              <a:t>Thank you for your attention</a:t>
            </a:r>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15</a:t>
            </a:fld>
            <a:endParaRPr lang="en-BE" dirty="0"/>
          </a:p>
        </p:txBody>
      </p:sp>
      <p:pic>
        <p:nvPicPr>
          <p:cNvPr id="7" name="Picture 6"/>
          <p:cNvPicPr>
            <a:picLocks noChangeAspect="1"/>
          </p:cNvPicPr>
          <p:nvPr/>
        </p:nvPicPr>
        <p:blipFill>
          <a:blip r:embed="rId3"/>
          <a:stretch>
            <a:fillRect/>
          </a:stretch>
        </p:blipFill>
        <p:spPr>
          <a:xfrm flipH="1">
            <a:off x="5404932" y="1657351"/>
            <a:ext cx="1344036" cy="1496250"/>
          </a:xfrm>
          <a:prstGeom prst="rect">
            <a:avLst/>
          </a:prstGeom>
        </p:spPr>
      </p:pic>
      <p:sp>
        <p:nvSpPr>
          <p:cNvPr id="8" name="Footer Placeholder 8">
            <a:extLst>
              <a:ext uri="{FF2B5EF4-FFF2-40B4-BE49-F238E27FC236}">
                <a16:creationId xmlns:a16="http://schemas.microsoft.com/office/drawing/2014/main" id="{48BB996A-301E-480A-86F0-04867D1F077C}"/>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 MELODY Presentation: 4.1 Identify possible CBRN releases by asking the right questions to the person who makes the call,</a:t>
            </a:r>
          </a:p>
        </p:txBody>
      </p:sp>
    </p:spTree>
    <p:extLst>
      <p:ext uri="{BB962C8B-B14F-4D97-AF65-F5344CB8AC3E}">
        <p14:creationId xmlns:p14="http://schemas.microsoft.com/office/powerpoint/2010/main" val="40204388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nchor="ctr"/>
          <a:lstStyle/>
          <a:p>
            <a:pPr marL="0" marR="0" lvl="0" indent="0" defTabSz="914400" rtl="0" eaLnBrk="1" fontAlgn="auto" latinLnBrk="0" hangingPunct="1">
              <a:lnSpc>
                <a:spcPct val="100000"/>
              </a:lnSpc>
              <a:spcBef>
                <a:spcPts val="0"/>
              </a:spcBef>
              <a:spcAft>
                <a:spcPts val="0"/>
              </a:spcAft>
              <a:buClrTx/>
              <a:buSzTx/>
              <a:buFontTx/>
              <a:buNone/>
              <a:tabLst/>
              <a:defRPr/>
            </a:pPr>
            <a:r>
              <a:rPr lang="en-US" sz="2800" kern="1200" dirty="0">
                <a:solidFill>
                  <a:schemeClr val="tx1"/>
                </a:solidFill>
                <a:effectLst/>
                <a:latin typeface="+mn-lt"/>
                <a:ea typeface="+mn-ea"/>
                <a:cs typeface="+mn-cs"/>
              </a:rPr>
              <a:t>To </a:t>
            </a:r>
            <a:r>
              <a:rPr lang="en-US" sz="2800" i="0" u="sng" kern="1200" dirty="0">
                <a:solidFill>
                  <a:schemeClr val="tx1"/>
                </a:solidFill>
                <a:effectLst/>
                <a:latin typeface="+mn-lt"/>
                <a:ea typeface="+mn-ea"/>
                <a:cs typeface="+mn-cs"/>
              </a:rPr>
              <a:t>recognize </a:t>
            </a:r>
            <a:r>
              <a:rPr lang="en-US" sz="2800" kern="1200" dirty="0">
                <a:solidFill>
                  <a:schemeClr val="tx1"/>
                </a:solidFill>
                <a:effectLst/>
                <a:latin typeface="+mn-lt"/>
                <a:ea typeface="+mn-ea"/>
                <a:cs typeface="+mn-cs"/>
              </a:rPr>
              <a:t>signs of a potential CBRN release and (initiate first) responder(s)</a:t>
            </a:r>
          </a:p>
        </p:txBody>
      </p:sp>
      <p:sp>
        <p:nvSpPr>
          <p:cNvPr id="3" name="Title 2"/>
          <p:cNvSpPr>
            <a:spLocks noGrp="1"/>
          </p:cNvSpPr>
          <p:nvPr>
            <p:ph type="title"/>
          </p:nvPr>
        </p:nvSpPr>
        <p:spPr>
          <a:xfrm>
            <a:off x="207034" y="3948020"/>
            <a:ext cx="11645660" cy="909730"/>
          </a:xfrm>
        </p:spPr>
        <p:txBody>
          <a:bodyPr anchor="ctr">
            <a:noAutofit/>
          </a:bodyPr>
          <a:lstStyle/>
          <a:p>
            <a:r>
              <a:rPr lang="en-US" sz="4000" dirty="0"/>
              <a:t>Learning objective</a:t>
            </a:r>
          </a:p>
        </p:txBody>
      </p:sp>
    </p:spTree>
    <p:extLst>
      <p:ext uri="{BB962C8B-B14F-4D97-AF65-F5344CB8AC3E}">
        <p14:creationId xmlns:p14="http://schemas.microsoft.com/office/powerpoint/2010/main" val="220612137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247900" y="1444752"/>
            <a:ext cx="8839200" cy="3621024"/>
          </a:xfrm>
        </p:spPr>
        <p:txBody>
          <a:bodyPr>
            <a:normAutofit/>
          </a:bodyPr>
          <a:lstStyle/>
          <a:p>
            <a:r>
              <a:rPr lang="en-US" dirty="0"/>
              <a:t>At an early stage it is difficult to establish if a CBRN incident is happening. </a:t>
            </a:r>
            <a:br>
              <a:rPr lang="en-US" dirty="0"/>
            </a:br>
            <a:r>
              <a:rPr lang="en-US" b="1" dirty="0"/>
              <a:t>Important:</a:t>
            </a:r>
            <a:r>
              <a:rPr lang="en-US" dirty="0"/>
              <a:t> identify possible releases by asking the right questions </a:t>
            </a:r>
          </a:p>
        </p:txBody>
      </p:sp>
      <p:sp>
        <p:nvSpPr>
          <p:cNvPr id="3" name="Slide Number Placeholder 2"/>
          <p:cNvSpPr>
            <a:spLocks noGrp="1"/>
          </p:cNvSpPr>
          <p:nvPr>
            <p:ph type="sldNum" sz="quarter" idx="4"/>
          </p:nvPr>
        </p:nvSpPr>
        <p:spPr/>
        <p:txBody>
          <a:bodyPr/>
          <a:lstStyle/>
          <a:p>
            <a:fld id="{A814E660-BF25-4843-B2A0-93C6E2B6253B}" type="slidenum">
              <a:rPr lang="en-BE" smtClean="0"/>
              <a:pPr/>
              <a:t>3</a:t>
            </a:fld>
            <a:endParaRPr lang="en-BE" dirty="0"/>
          </a:p>
        </p:txBody>
      </p:sp>
      <p:sp>
        <p:nvSpPr>
          <p:cNvPr id="6" name="Footer Placeholder 8">
            <a:extLst>
              <a:ext uri="{FF2B5EF4-FFF2-40B4-BE49-F238E27FC236}">
                <a16:creationId xmlns:a16="http://schemas.microsoft.com/office/drawing/2014/main" id="{27823223-1FCE-4896-AFF3-DF8C529D7F17}"/>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 MELODY Presentation: 4.1 Identify possible CBRN releases by asking the right questions to the person who makes the call,</a:t>
            </a:r>
          </a:p>
        </p:txBody>
      </p:sp>
    </p:spTree>
    <p:extLst>
      <p:ext uri="{BB962C8B-B14F-4D97-AF65-F5344CB8AC3E}">
        <p14:creationId xmlns:p14="http://schemas.microsoft.com/office/powerpoint/2010/main" val="161052840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1316230" y="1704351"/>
            <a:ext cx="406202" cy="3243262"/>
          </a:xfrm>
        </p:spPr>
        <p:txBody>
          <a:bodyPr/>
          <a:lstStyle/>
          <a:p>
            <a:r>
              <a:rPr lang="en-US" dirty="0"/>
              <a:t>1</a:t>
            </a:r>
          </a:p>
          <a:p>
            <a:r>
              <a:rPr lang="en-US" dirty="0"/>
              <a:t>2</a:t>
            </a:r>
          </a:p>
          <a:p>
            <a:endParaRPr lang="en-US" dirty="0"/>
          </a:p>
        </p:txBody>
      </p:sp>
      <p:sp>
        <p:nvSpPr>
          <p:cNvPr id="3" name="Text Placeholder 2"/>
          <p:cNvSpPr>
            <a:spLocks noGrp="1"/>
          </p:cNvSpPr>
          <p:nvPr>
            <p:ph type="body" sz="quarter" idx="13"/>
          </p:nvPr>
        </p:nvSpPr>
        <p:spPr>
          <a:xfrm>
            <a:off x="1779582" y="1687682"/>
            <a:ext cx="10254816" cy="3259931"/>
          </a:xfrm>
        </p:spPr>
        <p:txBody>
          <a:bodyPr/>
          <a:lstStyle/>
          <a:p>
            <a:pPr algn="l"/>
            <a:r>
              <a:rPr lang="en-US" dirty="0"/>
              <a:t>Identify the likelihood of a possible CBRN release </a:t>
            </a:r>
          </a:p>
          <a:p>
            <a:pPr algn="l"/>
            <a:r>
              <a:rPr lang="en-US" dirty="0"/>
              <a:t>Knowing which information to share with the Chain of Command</a:t>
            </a:r>
          </a:p>
          <a:p>
            <a:pPr algn="l"/>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4</a:t>
            </a:fld>
            <a:endParaRPr lang="en-BE" dirty="0"/>
          </a:p>
        </p:txBody>
      </p:sp>
      <p:pic>
        <p:nvPicPr>
          <p:cNvPr id="6" name="Picture 5"/>
          <p:cNvPicPr>
            <a:picLocks noChangeAspect="1"/>
          </p:cNvPicPr>
          <p:nvPr/>
        </p:nvPicPr>
        <p:blipFill>
          <a:blip r:embed="rId3"/>
          <a:stretch>
            <a:fillRect/>
          </a:stretch>
        </p:blipFill>
        <p:spPr>
          <a:xfrm flipH="1">
            <a:off x="852879" y="2516590"/>
            <a:ext cx="406201" cy="452204"/>
          </a:xfrm>
          <a:prstGeom prst="rect">
            <a:avLst/>
          </a:prstGeom>
        </p:spPr>
      </p:pic>
      <p:pic>
        <p:nvPicPr>
          <p:cNvPr id="7" name="Picture 6"/>
          <p:cNvPicPr>
            <a:picLocks noChangeAspect="1"/>
          </p:cNvPicPr>
          <p:nvPr/>
        </p:nvPicPr>
        <p:blipFill>
          <a:blip r:embed="rId3"/>
          <a:stretch>
            <a:fillRect/>
          </a:stretch>
        </p:blipFill>
        <p:spPr>
          <a:xfrm flipH="1">
            <a:off x="852879" y="3123809"/>
            <a:ext cx="406201" cy="452204"/>
          </a:xfrm>
          <a:prstGeom prst="rect">
            <a:avLst/>
          </a:prstGeom>
        </p:spPr>
      </p:pic>
      <p:sp>
        <p:nvSpPr>
          <p:cNvPr id="9" name="Footer Placeholder 8">
            <a:extLst>
              <a:ext uri="{FF2B5EF4-FFF2-40B4-BE49-F238E27FC236}">
                <a16:creationId xmlns:a16="http://schemas.microsoft.com/office/drawing/2014/main" id="{12121E50-D751-402C-A367-8175806B17D9}"/>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 MELODY Presentation: 4.1 Identify possible CBRN releases by asking the right questions to the person who makes the call,</a:t>
            </a:r>
          </a:p>
        </p:txBody>
      </p:sp>
    </p:spTree>
    <p:extLst>
      <p:ext uri="{BB962C8B-B14F-4D97-AF65-F5344CB8AC3E}">
        <p14:creationId xmlns:p14="http://schemas.microsoft.com/office/powerpoint/2010/main" val="411616660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5B72774F-3377-425B-B740-489F4E2CA894}"/>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6844419" y="3395937"/>
            <a:ext cx="1557197" cy="1370335"/>
          </a:xfrm>
          <a:prstGeom prst="rect">
            <a:avLst/>
          </a:prstGeom>
        </p:spPr>
      </p:pic>
      <p:sp>
        <p:nvSpPr>
          <p:cNvPr id="2" name="Title 1"/>
          <p:cNvSpPr>
            <a:spLocks noGrp="1"/>
          </p:cNvSpPr>
          <p:nvPr>
            <p:ph type="title"/>
          </p:nvPr>
        </p:nvSpPr>
        <p:spPr/>
        <p:txBody>
          <a:bodyPr/>
          <a:lstStyle/>
          <a:p>
            <a:r>
              <a:rPr lang="da-DK" dirty="0"/>
              <a:t>Setting</a:t>
            </a:r>
            <a:endParaRPr lang="en-US" dirty="0"/>
          </a:p>
        </p:txBody>
      </p:sp>
      <p:sp>
        <p:nvSpPr>
          <p:cNvPr id="3" name="Text Placeholder 2"/>
          <p:cNvSpPr>
            <a:spLocks noGrp="1"/>
          </p:cNvSpPr>
          <p:nvPr>
            <p:ph type="body" sz="quarter" idx="15"/>
          </p:nvPr>
        </p:nvSpPr>
        <p:spPr>
          <a:xfrm>
            <a:off x="766762" y="1762008"/>
            <a:ext cx="11303318" cy="4301992"/>
          </a:xfrm>
        </p:spPr>
        <p:txBody>
          <a:bodyPr/>
          <a:lstStyle/>
          <a:p>
            <a:r>
              <a:rPr lang="en-US" dirty="0"/>
              <a:t>Information flow</a:t>
            </a:r>
          </a:p>
          <a:p>
            <a:pPr marL="812800" lvl="1" indent="-457200">
              <a:buFont typeface="+mj-lt"/>
              <a:buAutoNum type="arabicPeriod"/>
            </a:pPr>
            <a:r>
              <a:rPr lang="en-US" dirty="0"/>
              <a:t>Civilian calls the emergency number or reports to police (on the street) </a:t>
            </a:r>
          </a:p>
          <a:p>
            <a:pPr marL="812800" lvl="1" indent="-457200">
              <a:buFont typeface="+mj-lt"/>
              <a:buAutoNum type="arabicPeriod"/>
            </a:pPr>
            <a:r>
              <a:rPr lang="en-US" dirty="0"/>
              <a:t>First responder arriving at incident reports to dispatch officer / back-up</a:t>
            </a:r>
          </a:p>
          <a:p>
            <a:pPr marL="812800" lvl="1" indent="-457200">
              <a:buFont typeface="+mj-lt"/>
              <a:buAutoNum type="arabicPeriod"/>
            </a:pPr>
            <a:r>
              <a:rPr lang="en-US" dirty="0"/>
              <a:t>Dispatch officer sends out (additional) first responders </a:t>
            </a:r>
          </a:p>
        </p:txBody>
      </p:sp>
      <p:sp>
        <p:nvSpPr>
          <p:cNvPr id="4" name="Slide Number Placeholder 3"/>
          <p:cNvSpPr>
            <a:spLocks noGrp="1"/>
          </p:cNvSpPr>
          <p:nvPr>
            <p:ph type="sldNum" sz="quarter" idx="4"/>
          </p:nvPr>
        </p:nvSpPr>
        <p:spPr/>
        <p:txBody>
          <a:bodyPr/>
          <a:lstStyle/>
          <a:p>
            <a:fld id="{A814E660-BF25-4843-B2A0-93C6E2B6253B}" type="slidenum">
              <a:rPr lang="en-BE" smtClean="0"/>
              <a:pPr/>
              <a:t>5</a:t>
            </a:fld>
            <a:endParaRPr lang="en-BE" dirty="0"/>
          </a:p>
        </p:txBody>
      </p:sp>
      <p:pic>
        <p:nvPicPr>
          <p:cNvPr id="7" name="Graphic 6">
            <a:extLst>
              <a:ext uri="{FF2B5EF4-FFF2-40B4-BE49-F238E27FC236}">
                <a16:creationId xmlns:a16="http://schemas.microsoft.com/office/drawing/2014/main" id="{0EF1063C-6839-454F-940F-03F56C8057B2}"/>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3660873" y="3495692"/>
            <a:ext cx="485613" cy="1351844"/>
          </a:xfrm>
          <a:prstGeom prst="rect">
            <a:avLst/>
          </a:prstGeom>
        </p:spPr>
      </p:pic>
      <p:pic>
        <p:nvPicPr>
          <p:cNvPr id="8" name="Picture 7">
            <a:extLst>
              <a:ext uri="{FF2B5EF4-FFF2-40B4-BE49-F238E27FC236}">
                <a16:creationId xmlns:a16="http://schemas.microsoft.com/office/drawing/2014/main" id="{E0FB396E-75ED-4A82-95C7-4CBC7509AB1B}"/>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5160579" y="5176718"/>
            <a:ext cx="1240221" cy="1268569"/>
          </a:xfrm>
          <a:prstGeom prst="rect">
            <a:avLst/>
          </a:prstGeom>
        </p:spPr>
      </p:pic>
      <p:pic>
        <p:nvPicPr>
          <p:cNvPr id="9" name="Picture 8">
            <a:extLst>
              <a:ext uri="{FF2B5EF4-FFF2-40B4-BE49-F238E27FC236}">
                <a16:creationId xmlns:a16="http://schemas.microsoft.com/office/drawing/2014/main" id="{EE32B836-38FB-41F0-98E1-BE2C3C28995C}"/>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2461001" y="4982088"/>
            <a:ext cx="481895" cy="1392142"/>
          </a:xfrm>
          <a:prstGeom prst="rect">
            <a:avLst/>
          </a:prstGeom>
        </p:spPr>
      </p:pic>
      <p:sp>
        <p:nvSpPr>
          <p:cNvPr id="22" name="TextBox 21">
            <a:extLst>
              <a:ext uri="{FF2B5EF4-FFF2-40B4-BE49-F238E27FC236}">
                <a16:creationId xmlns:a16="http://schemas.microsoft.com/office/drawing/2014/main" id="{6833F3A8-91C5-40E3-BB6B-5604A3DC37F6}"/>
              </a:ext>
            </a:extLst>
          </p:cNvPr>
          <p:cNvSpPr txBox="1"/>
          <p:nvPr/>
        </p:nvSpPr>
        <p:spPr>
          <a:xfrm>
            <a:off x="3682477" y="3804155"/>
            <a:ext cx="4140877" cy="461665"/>
          </a:xfrm>
          <a:prstGeom prst="rect">
            <a:avLst/>
          </a:prstGeom>
          <a:noFill/>
        </p:spPr>
        <p:txBody>
          <a:bodyPr wrap="none" rtlCol="0">
            <a:spAutoFit/>
          </a:bodyPr>
          <a:lstStyle/>
          <a:p>
            <a:r>
              <a:rPr lang="en-US" sz="2400" dirty="0">
                <a:solidFill>
                  <a:schemeClr val="accent5">
                    <a:lumMod val="75000"/>
                  </a:schemeClr>
                </a:solidFill>
              </a:rPr>
              <a:t>1			            2</a:t>
            </a:r>
            <a:endParaRPr lang="en-GB" sz="2400" dirty="0">
              <a:solidFill>
                <a:schemeClr val="accent5">
                  <a:lumMod val="75000"/>
                </a:schemeClr>
              </a:solidFill>
            </a:endParaRPr>
          </a:p>
        </p:txBody>
      </p:sp>
      <p:sp>
        <p:nvSpPr>
          <p:cNvPr id="34" name="Arrow: Down 33">
            <a:extLst>
              <a:ext uri="{FF2B5EF4-FFF2-40B4-BE49-F238E27FC236}">
                <a16:creationId xmlns:a16="http://schemas.microsoft.com/office/drawing/2014/main" id="{E5BE2166-1076-40EF-91A0-4280703FFEB7}"/>
              </a:ext>
            </a:extLst>
          </p:cNvPr>
          <p:cNvSpPr/>
          <p:nvPr/>
        </p:nvSpPr>
        <p:spPr>
          <a:xfrm rot="19028564">
            <a:off x="4588477" y="4434550"/>
            <a:ext cx="407628" cy="93381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Arrow: Down 34">
            <a:extLst>
              <a:ext uri="{FF2B5EF4-FFF2-40B4-BE49-F238E27FC236}">
                <a16:creationId xmlns:a16="http://schemas.microsoft.com/office/drawing/2014/main" id="{11C478A2-E7A7-484B-A991-7D38D3C24B5E}"/>
              </a:ext>
            </a:extLst>
          </p:cNvPr>
          <p:cNvSpPr/>
          <p:nvPr/>
        </p:nvSpPr>
        <p:spPr>
          <a:xfrm rot="16200000">
            <a:off x="7787923" y="5057023"/>
            <a:ext cx="407628" cy="141018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Arrow: Down 35">
            <a:extLst>
              <a:ext uri="{FF2B5EF4-FFF2-40B4-BE49-F238E27FC236}">
                <a16:creationId xmlns:a16="http://schemas.microsoft.com/office/drawing/2014/main" id="{48002A82-B4B6-4DBC-ABF1-47BD0A8B2AF1}"/>
              </a:ext>
            </a:extLst>
          </p:cNvPr>
          <p:cNvSpPr/>
          <p:nvPr/>
        </p:nvSpPr>
        <p:spPr>
          <a:xfrm rot="2422650">
            <a:off x="6465005" y="4447514"/>
            <a:ext cx="407628" cy="88228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9" name="Picture 38">
            <a:extLst>
              <a:ext uri="{FF2B5EF4-FFF2-40B4-BE49-F238E27FC236}">
                <a16:creationId xmlns:a16="http://schemas.microsoft.com/office/drawing/2014/main" id="{4DE249E9-9D91-404F-AF03-FDCD1D6A4A38}"/>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8817543" y="4816639"/>
            <a:ext cx="1692802" cy="1692802"/>
          </a:xfrm>
          <a:prstGeom prst="rect">
            <a:avLst/>
          </a:prstGeom>
        </p:spPr>
      </p:pic>
      <p:sp>
        <p:nvSpPr>
          <p:cNvPr id="41" name="Arrow: Down 40">
            <a:extLst>
              <a:ext uri="{FF2B5EF4-FFF2-40B4-BE49-F238E27FC236}">
                <a16:creationId xmlns:a16="http://schemas.microsoft.com/office/drawing/2014/main" id="{FE078FB3-8DD9-4117-818A-504904C97775}"/>
              </a:ext>
            </a:extLst>
          </p:cNvPr>
          <p:cNvSpPr/>
          <p:nvPr/>
        </p:nvSpPr>
        <p:spPr>
          <a:xfrm rot="2422650">
            <a:off x="3006740" y="4443608"/>
            <a:ext cx="407628" cy="88228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a:extLst>
              <a:ext uri="{FF2B5EF4-FFF2-40B4-BE49-F238E27FC236}">
                <a16:creationId xmlns:a16="http://schemas.microsoft.com/office/drawing/2014/main" id="{B0CF4BDE-3DB8-4C91-8A5E-8CC2656ED400}"/>
              </a:ext>
            </a:extLst>
          </p:cNvPr>
          <p:cNvSpPr txBox="1"/>
          <p:nvPr/>
        </p:nvSpPr>
        <p:spPr>
          <a:xfrm>
            <a:off x="5897908" y="5205067"/>
            <a:ext cx="351378" cy="461665"/>
          </a:xfrm>
          <a:prstGeom prst="rect">
            <a:avLst/>
          </a:prstGeom>
          <a:noFill/>
        </p:spPr>
        <p:txBody>
          <a:bodyPr wrap="none" rtlCol="0">
            <a:spAutoFit/>
          </a:bodyPr>
          <a:lstStyle/>
          <a:p>
            <a:r>
              <a:rPr lang="en-US" sz="2400" dirty="0">
                <a:solidFill>
                  <a:schemeClr val="accent5">
                    <a:lumMod val="75000"/>
                  </a:schemeClr>
                </a:solidFill>
              </a:rPr>
              <a:t>3</a:t>
            </a:r>
            <a:endParaRPr lang="en-GB" sz="2400" dirty="0">
              <a:solidFill>
                <a:schemeClr val="accent5">
                  <a:lumMod val="75000"/>
                </a:schemeClr>
              </a:solidFill>
            </a:endParaRPr>
          </a:p>
        </p:txBody>
      </p:sp>
      <p:sp>
        <p:nvSpPr>
          <p:cNvPr id="19" name="Footer Placeholder 8">
            <a:extLst>
              <a:ext uri="{FF2B5EF4-FFF2-40B4-BE49-F238E27FC236}">
                <a16:creationId xmlns:a16="http://schemas.microsoft.com/office/drawing/2014/main" id="{5A04C9D8-3C16-4325-BA7C-9C8C0BE7D4AE}"/>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 MELODY Presentation: 4.1 Identify possible CBRN releases by asking the right questions to the person who makes the call,</a:t>
            </a:r>
          </a:p>
        </p:txBody>
      </p:sp>
    </p:spTree>
    <p:extLst>
      <p:ext uri="{BB962C8B-B14F-4D97-AF65-F5344CB8AC3E}">
        <p14:creationId xmlns:p14="http://schemas.microsoft.com/office/powerpoint/2010/main" val="261786431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B9B81A75-BA37-4C7F-B0E4-C1716CE8D4F1}"/>
              </a:ext>
            </a:extLst>
          </p:cNvPr>
          <p:cNvSpPr>
            <a:spLocks noGrp="1"/>
          </p:cNvSpPr>
          <p:nvPr>
            <p:ph type="ctrTitle"/>
          </p:nvPr>
        </p:nvSpPr>
        <p:spPr>
          <a:xfrm>
            <a:off x="1021556" y="363263"/>
            <a:ext cx="10148888" cy="625488"/>
          </a:xfrm>
        </p:spPr>
        <p:txBody>
          <a:bodyPr>
            <a:noAutofit/>
          </a:bodyPr>
          <a:lstStyle/>
          <a:p>
            <a:r>
              <a:rPr lang="en-US" sz="3600" dirty="0"/>
              <a:t>First alert</a:t>
            </a:r>
            <a:endParaRPr lang="nl-NL" sz="3600" dirty="0"/>
          </a:p>
        </p:txBody>
      </p:sp>
      <p:sp>
        <p:nvSpPr>
          <p:cNvPr id="5" name="Slide Number Placeholder 3">
            <a:extLst>
              <a:ext uri="{FF2B5EF4-FFF2-40B4-BE49-F238E27FC236}">
                <a16:creationId xmlns:a16="http://schemas.microsoft.com/office/drawing/2014/main" id="{B05EBEBF-1CC5-49BA-84DA-6A28D02851EF}"/>
              </a:ext>
            </a:extLst>
          </p:cNvPr>
          <p:cNvSpPr txBox="1">
            <a:spLocks/>
          </p:cNvSpPr>
          <p:nvPr/>
        </p:nvSpPr>
        <p:spPr>
          <a:xfrm>
            <a:off x="8980433" y="6479665"/>
            <a:ext cx="2743200" cy="230784"/>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A814E660-BF25-4843-B2A0-93C6E2B6253B}" type="slidenum">
              <a:rPr lang="en-BE" sz="1000" b="1" smtClean="0"/>
              <a:pPr algn="r"/>
              <a:t>6</a:t>
            </a:fld>
            <a:endParaRPr lang="en-BE" sz="1000" b="1" dirty="0"/>
          </a:p>
        </p:txBody>
      </p:sp>
      <p:graphicFrame>
        <p:nvGraphicFramePr>
          <p:cNvPr id="10" name="Table 53">
            <a:extLst>
              <a:ext uri="{FF2B5EF4-FFF2-40B4-BE49-F238E27FC236}">
                <a16:creationId xmlns:a16="http://schemas.microsoft.com/office/drawing/2014/main" id="{E037434A-17B2-4D1D-B2A7-D8ED536524C8}"/>
              </a:ext>
            </a:extLst>
          </p:cNvPr>
          <p:cNvGraphicFramePr>
            <a:graphicFrameLocks noGrp="1"/>
          </p:cNvGraphicFramePr>
          <p:nvPr>
            <p:extLst>
              <p:ext uri="{D42A27DB-BD31-4B8C-83A1-F6EECF244321}">
                <p14:modId xmlns:p14="http://schemas.microsoft.com/office/powerpoint/2010/main" val="1630442257"/>
              </p:ext>
            </p:extLst>
          </p:nvPr>
        </p:nvGraphicFramePr>
        <p:xfrm>
          <a:off x="1440000" y="1296000"/>
          <a:ext cx="9519857" cy="3411856"/>
        </p:xfrm>
        <a:graphic>
          <a:graphicData uri="http://schemas.openxmlformats.org/drawingml/2006/table">
            <a:tbl>
              <a:tblPr firstRow="1" bandRow="1">
                <a:tableStyleId>{F5AB1C69-6EDB-4FF4-983F-18BD219EF322}</a:tableStyleId>
              </a:tblPr>
              <a:tblGrid>
                <a:gridCol w="3028289">
                  <a:extLst>
                    <a:ext uri="{9D8B030D-6E8A-4147-A177-3AD203B41FA5}">
                      <a16:colId xmlns:a16="http://schemas.microsoft.com/office/drawing/2014/main" val="3410565758"/>
                    </a:ext>
                  </a:extLst>
                </a:gridCol>
                <a:gridCol w="6491568">
                  <a:extLst>
                    <a:ext uri="{9D8B030D-6E8A-4147-A177-3AD203B41FA5}">
                      <a16:colId xmlns:a16="http://schemas.microsoft.com/office/drawing/2014/main" val="3933266369"/>
                    </a:ext>
                  </a:extLst>
                </a:gridCol>
              </a:tblGrid>
              <a:tr h="504684">
                <a:tc>
                  <a:txBody>
                    <a:bodyPr/>
                    <a:lstStyle/>
                    <a:p>
                      <a:r>
                        <a:rPr lang="en-US" sz="2400" noProof="0" dirty="0"/>
                        <a:t>Four W's</a:t>
                      </a:r>
                    </a:p>
                  </a:txBody>
                  <a:tcPr anchor="ctr"/>
                </a:tc>
                <a:tc>
                  <a:txBody>
                    <a:bodyPr/>
                    <a:lstStyle/>
                    <a:p>
                      <a:endParaRPr lang="nl-NL" dirty="0"/>
                    </a:p>
                  </a:txBody>
                  <a:tcPr/>
                </a:tc>
                <a:extLst>
                  <a:ext uri="{0D108BD9-81ED-4DB2-BD59-A6C34878D82A}">
                    <a16:rowId xmlns:a16="http://schemas.microsoft.com/office/drawing/2014/main" val="4053685948"/>
                  </a:ext>
                </a:extLst>
              </a:tr>
              <a:tr h="726793">
                <a:tc>
                  <a:txBody>
                    <a:bodyPr/>
                    <a:lstStyle/>
                    <a:p>
                      <a:r>
                        <a:rPr lang="en-US" sz="2000" dirty="0"/>
                        <a:t>Who is calling?</a:t>
                      </a:r>
                    </a:p>
                  </a:txBody>
                  <a:tcPr marL="91424" marR="91424" marT="45711" marB="45711" anchor="ctr"/>
                </a:tc>
                <a:tc>
                  <a:txBody>
                    <a:bodyPr/>
                    <a:lstStyle/>
                    <a:p>
                      <a:r>
                        <a:rPr lang="en-US" sz="2000" kern="1200" dirty="0"/>
                        <a:t>name, location, home address, phone number, occupation, age </a:t>
                      </a:r>
                      <a:r>
                        <a:rPr lang="en-US" sz="2000" kern="1200" dirty="0" err="1"/>
                        <a:t>etc</a:t>
                      </a:r>
                      <a:endParaRPr lang="en-US" sz="2000" kern="1200" dirty="0">
                        <a:solidFill>
                          <a:schemeClr val="dk1"/>
                        </a:solidFill>
                        <a:latin typeface="+mn-lt"/>
                        <a:ea typeface="+mn-ea"/>
                        <a:cs typeface="+mn-cs"/>
                      </a:endParaRPr>
                    </a:p>
                  </a:txBody>
                  <a:tcPr marL="91424" marR="91424" marT="45711" marB="45711" anchor="ctr"/>
                </a:tc>
                <a:extLst>
                  <a:ext uri="{0D108BD9-81ED-4DB2-BD59-A6C34878D82A}">
                    <a16:rowId xmlns:a16="http://schemas.microsoft.com/office/drawing/2014/main" val="293019963"/>
                  </a:ext>
                </a:extLst>
              </a:tr>
              <a:tr h="726793">
                <a:tc>
                  <a:txBody>
                    <a:bodyPr/>
                    <a:lstStyle/>
                    <a:p>
                      <a:r>
                        <a:rPr lang="en-US" sz="2000" dirty="0"/>
                        <a:t>What is happening?</a:t>
                      </a:r>
                    </a:p>
                  </a:txBody>
                  <a:tcPr marL="91424" marR="91424" marT="45711" marB="45711" anchor="ctr"/>
                </a:tc>
                <a:tc>
                  <a:txBody>
                    <a:bodyPr/>
                    <a:lstStyle/>
                    <a:p>
                      <a:r>
                        <a:rPr lang="en-US" sz="2000" kern="1200" dirty="0"/>
                        <a:t>fire, explosion, liquid spill, gas leakage, etc.</a:t>
                      </a:r>
                      <a:endParaRPr lang="en-US" sz="2000" kern="1200" dirty="0">
                        <a:solidFill>
                          <a:schemeClr val="dk1"/>
                        </a:solidFill>
                        <a:latin typeface="+mn-lt"/>
                        <a:ea typeface="+mn-ea"/>
                        <a:cs typeface="+mn-cs"/>
                      </a:endParaRPr>
                    </a:p>
                  </a:txBody>
                  <a:tcPr marL="91424" marR="91424" marT="45711" marB="45711" anchor="ctr"/>
                </a:tc>
                <a:extLst>
                  <a:ext uri="{0D108BD9-81ED-4DB2-BD59-A6C34878D82A}">
                    <a16:rowId xmlns:a16="http://schemas.microsoft.com/office/drawing/2014/main" val="427941413"/>
                  </a:ext>
                </a:extLst>
              </a:tr>
              <a:tr h="726793">
                <a:tc>
                  <a:txBody>
                    <a:bodyPr/>
                    <a:lstStyle/>
                    <a:p>
                      <a:r>
                        <a:rPr lang="en-US" sz="2000" kern="1200" dirty="0"/>
                        <a:t>Where</a:t>
                      </a:r>
                      <a:r>
                        <a:rPr lang="en-US" sz="2000" dirty="0"/>
                        <a:t> is it h</a:t>
                      </a:r>
                      <a:r>
                        <a:rPr lang="en-US" sz="2000" kern="1200" dirty="0"/>
                        <a:t>app</a:t>
                      </a:r>
                      <a:r>
                        <a:rPr lang="en-US" sz="2000" dirty="0"/>
                        <a:t>ening?</a:t>
                      </a:r>
                    </a:p>
                  </a:txBody>
                  <a:tcPr marL="91424" marR="91424" marT="45711" marB="45711" anchor="ctr"/>
                </a:tc>
                <a:tc>
                  <a:txBody>
                    <a:bodyPr/>
                    <a:lstStyle/>
                    <a:p>
                      <a:r>
                        <a:rPr lang="en-US" sz="2000" kern="1200" dirty="0"/>
                        <a:t>in/outdoors, industrial, agricultural, urban areas, etc.</a:t>
                      </a:r>
                      <a:endParaRPr lang="en-US" sz="2000" kern="1200" dirty="0">
                        <a:solidFill>
                          <a:schemeClr val="dk1"/>
                        </a:solidFill>
                        <a:latin typeface="+mn-lt"/>
                        <a:ea typeface="+mn-ea"/>
                        <a:cs typeface="+mn-cs"/>
                      </a:endParaRPr>
                    </a:p>
                  </a:txBody>
                  <a:tcPr marL="91424" marR="91424" marT="45711" marB="45711" anchor="ctr"/>
                </a:tc>
                <a:extLst>
                  <a:ext uri="{0D108BD9-81ED-4DB2-BD59-A6C34878D82A}">
                    <a16:rowId xmlns:a16="http://schemas.microsoft.com/office/drawing/2014/main" val="1421802445"/>
                  </a:ext>
                </a:extLst>
              </a:tr>
              <a:tr h="726793">
                <a:tc>
                  <a:txBody>
                    <a:bodyPr/>
                    <a:lstStyle/>
                    <a:p>
                      <a:r>
                        <a:rPr lang="en-US" sz="2000" dirty="0"/>
                        <a:t>When is it happening?</a:t>
                      </a:r>
                    </a:p>
                  </a:txBody>
                  <a:tcPr marL="91424" marR="91424" marT="45711" marB="45711" anchor="ctr"/>
                </a:tc>
                <a:tc>
                  <a:txBody>
                    <a:bodyPr/>
                    <a:lstStyle/>
                    <a:p>
                      <a:r>
                        <a:rPr lang="en-US" sz="2000" dirty="0"/>
                        <a:t>start of incident, time frame, or progression</a:t>
                      </a:r>
                    </a:p>
                  </a:txBody>
                  <a:tcPr marL="91424" marR="91424" marT="45711" marB="45711" anchor="ctr"/>
                </a:tc>
                <a:extLst>
                  <a:ext uri="{0D108BD9-81ED-4DB2-BD59-A6C34878D82A}">
                    <a16:rowId xmlns:a16="http://schemas.microsoft.com/office/drawing/2014/main" val="1066132449"/>
                  </a:ext>
                </a:extLst>
              </a:tr>
            </a:tbl>
          </a:graphicData>
        </a:graphic>
      </p:graphicFrame>
      <p:sp>
        <p:nvSpPr>
          <p:cNvPr id="8" name="Footer Placeholder 8">
            <a:extLst>
              <a:ext uri="{FF2B5EF4-FFF2-40B4-BE49-F238E27FC236}">
                <a16:creationId xmlns:a16="http://schemas.microsoft.com/office/drawing/2014/main" id="{171DE52A-30E1-4235-BD92-1BD469417057}"/>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 MELODY Presentation: 4.1 Identify possible CBRN releases by asking the right questions to the person who makes the call,</a:t>
            </a:r>
          </a:p>
        </p:txBody>
      </p:sp>
    </p:spTree>
    <p:extLst>
      <p:ext uri="{BB962C8B-B14F-4D97-AF65-F5344CB8AC3E}">
        <p14:creationId xmlns:p14="http://schemas.microsoft.com/office/powerpoint/2010/main" val="8151756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B9B81A75-BA37-4C7F-B0E4-C1716CE8D4F1}"/>
              </a:ext>
            </a:extLst>
          </p:cNvPr>
          <p:cNvSpPr>
            <a:spLocks noGrp="1"/>
          </p:cNvSpPr>
          <p:nvPr>
            <p:ph type="ctrTitle"/>
          </p:nvPr>
        </p:nvSpPr>
        <p:spPr>
          <a:xfrm>
            <a:off x="1021556" y="363263"/>
            <a:ext cx="10148888" cy="625488"/>
          </a:xfrm>
        </p:spPr>
        <p:txBody>
          <a:bodyPr>
            <a:noAutofit/>
          </a:bodyPr>
          <a:lstStyle/>
          <a:p>
            <a:r>
              <a:rPr lang="en-US" sz="3600" dirty="0"/>
              <a:t>First alert</a:t>
            </a:r>
            <a:endParaRPr lang="nl-NL" sz="3600" dirty="0"/>
          </a:p>
        </p:txBody>
      </p:sp>
      <p:graphicFrame>
        <p:nvGraphicFramePr>
          <p:cNvPr id="6" name="Table 9">
            <a:extLst>
              <a:ext uri="{FF2B5EF4-FFF2-40B4-BE49-F238E27FC236}">
                <a16:creationId xmlns:a16="http://schemas.microsoft.com/office/drawing/2014/main" id="{4AEEBD30-BB1F-4F4B-9DE6-A56C24F037EC}"/>
              </a:ext>
            </a:extLst>
          </p:cNvPr>
          <p:cNvGraphicFramePr>
            <a:graphicFrameLocks noGrp="1"/>
          </p:cNvGraphicFramePr>
          <p:nvPr>
            <p:extLst>
              <p:ext uri="{D42A27DB-BD31-4B8C-83A1-F6EECF244321}">
                <p14:modId xmlns:p14="http://schemas.microsoft.com/office/powerpoint/2010/main" val="2172520780"/>
              </p:ext>
            </p:extLst>
          </p:nvPr>
        </p:nvGraphicFramePr>
        <p:xfrm>
          <a:off x="1440000" y="1296000"/>
          <a:ext cx="9617524" cy="4690898"/>
        </p:xfrm>
        <a:graphic>
          <a:graphicData uri="http://schemas.openxmlformats.org/drawingml/2006/table">
            <a:tbl>
              <a:tblPr firstRow="1" bandRow="1">
                <a:tableStyleId>{F5AB1C69-6EDB-4FF4-983F-18BD219EF322}</a:tableStyleId>
              </a:tblPr>
              <a:tblGrid>
                <a:gridCol w="2865826">
                  <a:extLst>
                    <a:ext uri="{9D8B030D-6E8A-4147-A177-3AD203B41FA5}">
                      <a16:colId xmlns:a16="http://schemas.microsoft.com/office/drawing/2014/main" val="3410565758"/>
                    </a:ext>
                  </a:extLst>
                </a:gridCol>
                <a:gridCol w="6751698">
                  <a:extLst>
                    <a:ext uri="{9D8B030D-6E8A-4147-A177-3AD203B41FA5}">
                      <a16:colId xmlns:a16="http://schemas.microsoft.com/office/drawing/2014/main" val="3933266369"/>
                    </a:ext>
                  </a:extLst>
                </a:gridCol>
              </a:tblGrid>
              <a:tr h="502791">
                <a:tc>
                  <a:txBody>
                    <a:bodyPr/>
                    <a:lstStyle/>
                    <a:p>
                      <a:r>
                        <a:rPr lang="nl-NL" sz="2400" dirty="0"/>
                        <a:t>METHANE</a:t>
                      </a:r>
                    </a:p>
                  </a:txBody>
                  <a:tcPr/>
                </a:tc>
                <a:tc>
                  <a:txBody>
                    <a:bodyPr/>
                    <a:lstStyle/>
                    <a:p>
                      <a:endParaRPr lang="nl-NL" dirty="0"/>
                    </a:p>
                  </a:txBody>
                  <a:tcPr/>
                </a:tc>
                <a:extLst>
                  <a:ext uri="{0D108BD9-81ED-4DB2-BD59-A6C34878D82A}">
                    <a16:rowId xmlns:a16="http://schemas.microsoft.com/office/drawing/2014/main" val="4053685948"/>
                  </a:ext>
                </a:extLst>
              </a:tr>
              <a:tr h="598301">
                <a:tc>
                  <a:txBody>
                    <a:bodyPr/>
                    <a:lstStyle/>
                    <a:p>
                      <a:r>
                        <a:rPr lang="en-US" sz="2000" b="1" dirty="0"/>
                        <a:t>M</a:t>
                      </a:r>
                      <a:r>
                        <a:rPr lang="en-US" sz="2000" dirty="0"/>
                        <a:t>ajor incident</a:t>
                      </a:r>
                    </a:p>
                  </a:txBody>
                  <a:tcPr marL="91424" marR="91424" marT="45711" marB="45711" anchor="ctr"/>
                </a:tc>
                <a:tc>
                  <a:txBody>
                    <a:bodyPr/>
                    <a:lstStyle/>
                    <a:p>
                      <a:r>
                        <a:rPr lang="en-US" sz="2000" dirty="0"/>
                        <a:t>Scale</a:t>
                      </a:r>
                      <a:r>
                        <a:rPr lang="en-US" sz="2000" baseline="0" dirty="0"/>
                        <a:t> of incident; what happened?</a:t>
                      </a:r>
                      <a:endParaRPr lang="en-US" sz="2000" dirty="0"/>
                    </a:p>
                  </a:txBody>
                  <a:tcPr marL="91424" marR="91424" marT="45711" marB="45711" anchor="ctr"/>
                </a:tc>
                <a:extLst>
                  <a:ext uri="{0D108BD9-81ED-4DB2-BD59-A6C34878D82A}">
                    <a16:rowId xmlns:a16="http://schemas.microsoft.com/office/drawing/2014/main" val="293019963"/>
                  </a:ext>
                </a:extLst>
              </a:tr>
              <a:tr h="598301">
                <a:tc>
                  <a:txBody>
                    <a:bodyPr/>
                    <a:lstStyle/>
                    <a:p>
                      <a:r>
                        <a:rPr lang="en-US" sz="2000" b="1" dirty="0"/>
                        <a:t>E</a:t>
                      </a:r>
                      <a:r>
                        <a:rPr lang="en-US" sz="2000" dirty="0"/>
                        <a:t>xact</a:t>
                      </a:r>
                      <a:r>
                        <a:rPr lang="en-US" sz="2000" baseline="0" dirty="0"/>
                        <a:t> location</a:t>
                      </a:r>
                      <a:endParaRPr lang="en-US" sz="2000" dirty="0"/>
                    </a:p>
                  </a:txBody>
                  <a:tcPr marL="91424" marR="91424" marT="45711" marB="45711" anchor="ctr"/>
                </a:tc>
                <a:tc>
                  <a:txBody>
                    <a:bodyPr/>
                    <a:lstStyle/>
                    <a:p>
                      <a:pPr marL="0" algn="l" defTabSz="914400" rtl="0" eaLnBrk="1" latinLnBrk="0" hangingPunct="1"/>
                      <a:r>
                        <a:rPr lang="en-US" sz="2000" kern="1200" dirty="0"/>
                        <a:t>Accurate description of the location</a:t>
                      </a:r>
                      <a:endParaRPr lang="en-US" sz="2000" kern="1200" dirty="0">
                        <a:solidFill>
                          <a:schemeClr val="dk1"/>
                        </a:solidFill>
                        <a:latin typeface="+mn-lt"/>
                        <a:ea typeface="+mn-ea"/>
                        <a:cs typeface="+mn-cs"/>
                      </a:endParaRPr>
                    </a:p>
                  </a:txBody>
                  <a:tcPr marL="91424" marR="91424" marT="45711" marB="45711" anchor="ctr"/>
                </a:tc>
                <a:extLst>
                  <a:ext uri="{0D108BD9-81ED-4DB2-BD59-A6C34878D82A}">
                    <a16:rowId xmlns:a16="http://schemas.microsoft.com/office/drawing/2014/main" val="427941413"/>
                  </a:ext>
                </a:extLst>
              </a:tr>
              <a:tr h="598301">
                <a:tc>
                  <a:txBody>
                    <a:bodyPr/>
                    <a:lstStyle/>
                    <a:p>
                      <a:r>
                        <a:rPr lang="en-US" sz="2000" b="1" dirty="0"/>
                        <a:t>T</a:t>
                      </a:r>
                      <a:r>
                        <a:rPr lang="en-US" sz="2000" dirty="0"/>
                        <a:t>ype incident</a:t>
                      </a:r>
                    </a:p>
                  </a:txBody>
                  <a:tcPr marL="91424" marR="91424" marT="45711" marB="45711" anchor="ctr"/>
                </a:tc>
                <a:tc>
                  <a:txBody>
                    <a:bodyPr/>
                    <a:lstStyle/>
                    <a:p>
                      <a:pPr marL="0" algn="l" defTabSz="914400" rtl="0" eaLnBrk="1" latinLnBrk="0" hangingPunct="1"/>
                      <a:r>
                        <a:rPr lang="en-US" sz="2000" kern="1200" dirty="0"/>
                        <a:t>Explosion, collapsed building, traffic incident, etc.</a:t>
                      </a:r>
                      <a:endParaRPr lang="en-US" sz="2000" kern="1200" dirty="0">
                        <a:solidFill>
                          <a:schemeClr val="dk1"/>
                        </a:solidFill>
                        <a:latin typeface="+mn-lt"/>
                        <a:ea typeface="+mn-ea"/>
                        <a:cs typeface="+mn-cs"/>
                      </a:endParaRPr>
                    </a:p>
                  </a:txBody>
                  <a:tcPr marL="91424" marR="91424" marT="45711" marB="45711" anchor="ctr"/>
                </a:tc>
                <a:extLst>
                  <a:ext uri="{0D108BD9-81ED-4DB2-BD59-A6C34878D82A}">
                    <a16:rowId xmlns:a16="http://schemas.microsoft.com/office/drawing/2014/main" val="1421802445"/>
                  </a:ext>
                </a:extLst>
              </a:tr>
              <a:tr h="598301">
                <a:tc>
                  <a:txBody>
                    <a:bodyPr/>
                    <a:lstStyle/>
                    <a:p>
                      <a:r>
                        <a:rPr lang="en-US" sz="2000" b="1" dirty="0"/>
                        <a:t>H</a:t>
                      </a:r>
                      <a:r>
                        <a:rPr lang="en-US" sz="2000" dirty="0"/>
                        <a:t>azards</a:t>
                      </a:r>
                    </a:p>
                  </a:txBody>
                  <a:tcPr marL="91424" marR="91424" marT="45711" marB="45711" anchor="ctr"/>
                </a:tc>
                <a:tc>
                  <a:txBody>
                    <a:bodyPr/>
                    <a:lstStyle/>
                    <a:p>
                      <a:pPr marL="0" algn="l" defTabSz="914400" rtl="0" eaLnBrk="1" latinLnBrk="0" hangingPunct="1"/>
                      <a:r>
                        <a:rPr lang="en-US" sz="2000" kern="1200" dirty="0"/>
                        <a:t>What (CBRN) hazards are present or could occur?</a:t>
                      </a:r>
                      <a:endParaRPr lang="en-US" sz="2000" kern="1200" dirty="0">
                        <a:solidFill>
                          <a:schemeClr val="dk1"/>
                        </a:solidFill>
                        <a:latin typeface="+mn-lt"/>
                        <a:ea typeface="+mn-ea"/>
                        <a:cs typeface="+mn-cs"/>
                      </a:endParaRPr>
                    </a:p>
                  </a:txBody>
                  <a:tcPr marL="91424" marR="91424" marT="45711" marB="45711" anchor="ctr"/>
                </a:tc>
                <a:extLst>
                  <a:ext uri="{0D108BD9-81ED-4DB2-BD59-A6C34878D82A}">
                    <a16:rowId xmlns:a16="http://schemas.microsoft.com/office/drawing/2014/main" val="1066132449"/>
                  </a:ext>
                </a:extLst>
              </a:tr>
              <a:tr h="598301">
                <a:tc>
                  <a:txBody>
                    <a:bodyPr/>
                    <a:lstStyle/>
                    <a:p>
                      <a:r>
                        <a:rPr lang="en-US" sz="2000" b="1" kern="1200" dirty="0"/>
                        <a:t>A</a:t>
                      </a:r>
                      <a:r>
                        <a:rPr lang="en-US" sz="2000" kern="1200" dirty="0"/>
                        <a:t>ccess</a:t>
                      </a:r>
                      <a:endParaRPr lang="en-US" sz="2000" kern="1200" dirty="0">
                        <a:solidFill>
                          <a:schemeClr val="dk1"/>
                        </a:solidFill>
                        <a:latin typeface="+mn-lt"/>
                        <a:ea typeface="+mn-ea"/>
                        <a:cs typeface="+mn-cs"/>
                      </a:endParaRPr>
                    </a:p>
                  </a:txBody>
                  <a:tcPr marL="91424" marR="91424" marT="45711" marB="45711" anchor="ctr"/>
                </a:tc>
                <a:tc>
                  <a:txBody>
                    <a:bodyPr/>
                    <a:lstStyle/>
                    <a:p>
                      <a:pPr marL="0" algn="l" defTabSz="914400" rtl="0" eaLnBrk="1" latinLnBrk="0" hangingPunct="1"/>
                      <a:r>
                        <a:rPr lang="en-US" sz="2000" kern="1200" dirty="0"/>
                        <a:t>To what extent and how is the area accessible?</a:t>
                      </a:r>
                      <a:endParaRPr lang="en-US" sz="2000" kern="1200" dirty="0">
                        <a:solidFill>
                          <a:schemeClr val="dk1"/>
                        </a:solidFill>
                        <a:latin typeface="+mn-lt"/>
                        <a:ea typeface="+mn-ea"/>
                        <a:cs typeface="+mn-cs"/>
                      </a:endParaRPr>
                    </a:p>
                  </a:txBody>
                  <a:tcPr marL="91424" marR="91424" marT="45711" marB="45711" anchor="ctr"/>
                </a:tc>
                <a:extLst>
                  <a:ext uri="{0D108BD9-81ED-4DB2-BD59-A6C34878D82A}">
                    <a16:rowId xmlns:a16="http://schemas.microsoft.com/office/drawing/2014/main" val="2268302241"/>
                  </a:ext>
                </a:extLst>
              </a:tr>
              <a:tr h="598301">
                <a:tc>
                  <a:txBody>
                    <a:bodyPr/>
                    <a:lstStyle/>
                    <a:p>
                      <a:r>
                        <a:rPr lang="en-US" sz="2000" b="1" dirty="0"/>
                        <a:t>N</a:t>
                      </a:r>
                      <a:r>
                        <a:rPr lang="en-US" sz="2000" dirty="0"/>
                        <a:t>umber of casualties</a:t>
                      </a:r>
                    </a:p>
                  </a:txBody>
                  <a:tcPr marL="91424" marR="91424" marT="45711" marB="45711" anchor="ctr"/>
                </a:tc>
                <a:tc>
                  <a:txBody>
                    <a:bodyPr/>
                    <a:lstStyle/>
                    <a:p>
                      <a:pPr marL="0" algn="l" defTabSz="914400" rtl="0" eaLnBrk="1" latinLnBrk="0" hangingPunct="1"/>
                      <a:r>
                        <a:rPr lang="en-US" sz="2000" kern="1200" dirty="0"/>
                        <a:t>Estimation of number and type of casualties</a:t>
                      </a:r>
                      <a:endParaRPr lang="en-US" sz="2000" kern="1200" dirty="0">
                        <a:solidFill>
                          <a:schemeClr val="dk1"/>
                        </a:solidFill>
                        <a:latin typeface="+mn-lt"/>
                        <a:ea typeface="+mn-ea"/>
                        <a:cs typeface="+mn-cs"/>
                      </a:endParaRPr>
                    </a:p>
                  </a:txBody>
                  <a:tcPr marL="91424" marR="91424" marT="45711" marB="45711" anchor="ctr"/>
                </a:tc>
                <a:extLst>
                  <a:ext uri="{0D108BD9-81ED-4DB2-BD59-A6C34878D82A}">
                    <a16:rowId xmlns:a16="http://schemas.microsoft.com/office/drawing/2014/main" val="1222781732"/>
                  </a:ext>
                </a:extLst>
              </a:tr>
              <a:tr h="598301">
                <a:tc>
                  <a:txBody>
                    <a:bodyPr/>
                    <a:lstStyle/>
                    <a:p>
                      <a:r>
                        <a:rPr lang="en-US" sz="2000" b="1" dirty="0"/>
                        <a:t>E</a:t>
                      </a:r>
                      <a:r>
                        <a:rPr lang="en-US" sz="2000" dirty="0"/>
                        <a:t>mergency services</a:t>
                      </a:r>
                    </a:p>
                  </a:txBody>
                  <a:tcPr marL="91424" marR="91424" marT="45711" marB="45711" anchor="ctr"/>
                </a:tc>
                <a:tc>
                  <a:txBody>
                    <a:bodyPr/>
                    <a:lstStyle/>
                    <a:p>
                      <a:r>
                        <a:rPr lang="en-US" sz="2000" dirty="0"/>
                        <a:t>What services are already present and</a:t>
                      </a:r>
                      <a:r>
                        <a:rPr lang="en-US" sz="2000" baseline="0" dirty="0"/>
                        <a:t> who is needed?</a:t>
                      </a:r>
                      <a:endParaRPr lang="en-US" sz="2000" dirty="0"/>
                    </a:p>
                  </a:txBody>
                  <a:tcPr marL="91424" marR="91424" marT="45711" marB="45711" anchor="ctr"/>
                </a:tc>
                <a:extLst>
                  <a:ext uri="{0D108BD9-81ED-4DB2-BD59-A6C34878D82A}">
                    <a16:rowId xmlns:a16="http://schemas.microsoft.com/office/drawing/2014/main" val="2435050625"/>
                  </a:ext>
                </a:extLst>
              </a:tr>
            </a:tbl>
          </a:graphicData>
        </a:graphic>
      </p:graphicFrame>
      <p:sp>
        <p:nvSpPr>
          <p:cNvPr id="5" name="Slide Number Placeholder 3">
            <a:extLst>
              <a:ext uri="{FF2B5EF4-FFF2-40B4-BE49-F238E27FC236}">
                <a16:creationId xmlns:a16="http://schemas.microsoft.com/office/drawing/2014/main" id="{B05EBEBF-1CC5-49BA-84DA-6A28D02851EF}"/>
              </a:ext>
            </a:extLst>
          </p:cNvPr>
          <p:cNvSpPr txBox="1">
            <a:spLocks/>
          </p:cNvSpPr>
          <p:nvPr/>
        </p:nvSpPr>
        <p:spPr>
          <a:xfrm>
            <a:off x="8980433" y="6479665"/>
            <a:ext cx="2743200" cy="230784"/>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A814E660-BF25-4843-B2A0-93C6E2B6253B}" type="slidenum">
              <a:rPr lang="en-BE" sz="1000" b="1" smtClean="0"/>
              <a:pPr algn="r"/>
              <a:t>7</a:t>
            </a:fld>
            <a:endParaRPr lang="en-BE" sz="1000" b="1" dirty="0"/>
          </a:p>
        </p:txBody>
      </p:sp>
      <p:sp>
        <p:nvSpPr>
          <p:cNvPr id="9" name="Footer Placeholder 8">
            <a:extLst>
              <a:ext uri="{FF2B5EF4-FFF2-40B4-BE49-F238E27FC236}">
                <a16:creationId xmlns:a16="http://schemas.microsoft.com/office/drawing/2014/main" id="{0777C59B-EEB3-44D4-90CA-E75033432503}"/>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 MELODY Presentation: 4.1 Identify possible CBRN releases by asking the right questions to the person who makes the call,</a:t>
            </a:r>
          </a:p>
        </p:txBody>
      </p:sp>
    </p:spTree>
    <p:extLst>
      <p:ext uri="{BB962C8B-B14F-4D97-AF65-F5344CB8AC3E}">
        <p14:creationId xmlns:p14="http://schemas.microsoft.com/office/powerpoint/2010/main" val="20102815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dirty="0"/>
              <a:t>Likelihood and impact of possible release</a:t>
            </a:r>
            <a:endParaRPr lang="en-US" dirty="0"/>
          </a:p>
        </p:txBody>
      </p:sp>
      <p:sp>
        <p:nvSpPr>
          <p:cNvPr id="3" name="Text Placeholder 2"/>
          <p:cNvSpPr>
            <a:spLocks noGrp="1"/>
          </p:cNvSpPr>
          <p:nvPr>
            <p:ph type="body" sz="quarter" idx="15"/>
          </p:nvPr>
        </p:nvSpPr>
        <p:spPr/>
        <p:txBody>
          <a:bodyPr/>
          <a:lstStyle/>
          <a:p>
            <a:r>
              <a:rPr lang="en-GB" dirty="0"/>
              <a:t>By asking the right questions </a:t>
            </a:r>
            <a:r>
              <a:rPr lang="en-GB" u="sng" dirty="0"/>
              <a:t>confirm</a:t>
            </a:r>
            <a:r>
              <a:rPr lang="en-GB" dirty="0"/>
              <a:t> or </a:t>
            </a:r>
            <a:r>
              <a:rPr lang="en-GB" u="sng" dirty="0"/>
              <a:t>discard</a:t>
            </a:r>
            <a:r>
              <a:rPr lang="en-GB" dirty="0"/>
              <a:t> pieces of the puzzle</a:t>
            </a:r>
            <a:endParaRPr lang="nl-NL" dirty="0"/>
          </a:p>
          <a:p>
            <a:pPr lvl="1"/>
            <a:r>
              <a:rPr lang="en-GB" dirty="0"/>
              <a:t>that give insight in the</a:t>
            </a:r>
            <a:r>
              <a:rPr lang="en-GB" i="1" dirty="0"/>
              <a:t> likelihood</a:t>
            </a:r>
            <a:r>
              <a:rPr lang="en-GB" dirty="0"/>
              <a:t> that a CBRN-incident is happening</a:t>
            </a:r>
            <a:endParaRPr lang="nl-NL" dirty="0"/>
          </a:p>
          <a:p>
            <a:pPr lvl="1"/>
            <a:r>
              <a:rPr lang="en-GB" dirty="0"/>
              <a:t>that give insight in the </a:t>
            </a:r>
            <a:r>
              <a:rPr lang="en-GB" i="1" dirty="0"/>
              <a:t>impact</a:t>
            </a:r>
            <a:r>
              <a:rPr lang="en-GB" dirty="0"/>
              <a:t> </a:t>
            </a:r>
            <a:r>
              <a:rPr lang="en-GB"/>
              <a:t>of </a:t>
            </a:r>
            <a:r>
              <a:rPr lang="en-GB" dirty="0"/>
              <a:t>a</a:t>
            </a:r>
            <a:r>
              <a:rPr lang="en-GB"/>
              <a:t> CBRN-release </a:t>
            </a:r>
            <a:endParaRPr lang="nl-NL" dirty="0"/>
          </a:p>
          <a:p>
            <a:r>
              <a:rPr lang="en-GB" dirty="0"/>
              <a:t>Start with the obvious observations and then ask for more details</a:t>
            </a:r>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8</a:t>
            </a:fld>
            <a:endParaRPr lang="en-BE" dirty="0"/>
          </a:p>
        </p:txBody>
      </p:sp>
      <p:pic>
        <p:nvPicPr>
          <p:cNvPr id="8" name="Picture 7">
            <a:extLst>
              <a:ext uri="{FF2B5EF4-FFF2-40B4-BE49-F238E27FC236}">
                <a16:creationId xmlns:a16="http://schemas.microsoft.com/office/drawing/2014/main" id="{4A51422B-BF42-4018-A13F-9ACEB219BCE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62525" y="4000500"/>
            <a:ext cx="4761107" cy="2057004"/>
          </a:xfrm>
          <a:prstGeom prst="rect">
            <a:avLst/>
          </a:prstGeom>
        </p:spPr>
      </p:pic>
      <p:sp>
        <p:nvSpPr>
          <p:cNvPr id="9" name="Footer Placeholder 8">
            <a:extLst>
              <a:ext uri="{FF2B5EF4-FFF2-40B4-BE49-F238E27FC236}">
                <a16:creationId xmlns:a16="http://schemas.microsoft.com/office/drawing/2014/main" id="{054269A9-315F-4CD8-8E38-EE4DF002E5AF}"/>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 MELODY Presentation: 4.1 Identify possible CBRN releases by asking the right questions to the person who makes the call,</a:t>
            </a:r>
          </a:p>
        </p:txBody>
      </p:sp>
    </p:spTree>
    <p:extLst>
      <p:ext uri="{BB962C8B-B14F-4D97-AF65-F5344CB8AC3E}">
        <p14:creationId xmlns:p14="http://schemas.microsoft.com/office/powerpoint/2010/main" val="345735710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Obvious observables - "What do you see?" </a:t>
            </a:r>
          </a:p>
        </p:txBody>
      </p:sp>
      <p:sp>
        <p:nvSpPr>
          <p:cNvPr id="3" name="Text Placeholder 2"/>
          <p:cNvSpPr>
            <a:spLocks noGrp="1"/>
          </p:cNvSpPr>
          <p:nvPr>
            <p:ph type="body" sz="quarter" idx="15"/>
          </p:nvPr>
        </p:nvSpPr>
        <p:spPr/>
        <p:txBody>
          <a:bodyPr/>
          <a:lstStyle/>
          <a:p>
            <a:r>
              <a:rPr lang="en-US" dirty="0"/>
              <a:t>Warning signs/pictograms </a:t>
            </a:r>
          </a:p>
          <a:p>
            <a:r>
              <a:rPr lang="en-US"/>
              <a:t>Indications of an </a:t>
            </a:r>
            <a:r>
              <a:rPr lang="en-US" dirty="0"/>
              <a:t>improvised lab</a:t>
            </a:r>
          </a:p>
          <a:p>
            <a:r>
              <a:rPr lang="en-US" dirty="0" err="1"/>
              <a:t>Colour</a:t>
            </a:r>
            <a:r>
              <a:rPr lang="en-US" dirty="0"/>
              <a:t> of smoke and strange smells</a:t>
            </a:r>
          </a:p>
          <a:p>
            <a:r>
              <a:rPr lang="en-US" dirty="0"/>
              <a:t>Abandoned boxes/suitcases/briefcases/spray bottles etc.</a:t>
            </a:r>
          </a:p>
          <a:p>
            <a:r>
              <a:rPr lang="en-US" dirty="0" err="1"/>
              <a:t>Vapour</a:t>
            </a:r>
            <a:r>
              <a:rPr lang="en-US" dirty="0"/>
              <a:t> or mist, oily droplets or film on surfaces of water</a:t>
            </a:r>
          </a:p>
          <a:p>
            <a:r>
              <a:rPr lang="en-US" dirty="0"/>
              <a:t>Withered vegetation, dead or distressed animals</a:t>
            </a:r>
          </a:p>
          <a:p>
            <a:r>
              <a:rPr lang="en-US" dirty="0"/>
              <a:t>Casualties</a:t>
            </a:r>
          </a:p>
        </p:txBody>
      </p:sp>
      <p:sp>
        <p:nvSpPr>
          <p:cNvPr id="4" name="Slide Number Placeholder 3"/>
          <p:cNvSpPr>
            <a:spLocks noGrp="1"/>
          </p:cNvSpPr>
          <p:nvPr>
            <p:ph type="sldNum" sz="quarter" idx="4"/>
          </p:nvPr>
        </p:nvSpPr>
        <p:spPr/>
        <p:txBody>
          <a:bodyPr/>
          <a:lstStyle/>
          <a:p>
            <a:fld id="{A814E660-BF25-4843-B2A0-93C6E2B6253B}" type="slidenum">
              <a:rPr lang="en-BE" smtClean="0"/>
              <a:pPr/>
              <a:t>9</a:t>
            </a:fld>
            <a:endParaRPr lang="en-BE" dirty="0"/>
          </a:p>
        </p:txBody>
      </p:sp>
      <p:pic>
        <p:nvPicPr>
          <p:cNvPr id="8" name="Picture 7">
            <a:extLst>
              <a:ext uri="{FF2B5EF4-FFF2-40B4-BE49-F238E27FC236}">
                <a16:creationId xmlns:a16="http://schemas.microsoft.com/office/drawing/2014/main" id="{6603AA87-2B11-4C69-B55C-DFCE38AD0BED}"/>
              </a:ext>
            </a:extLst>
          </p:cNvPr>
          <p:cNvPicPr>
            <a:picLocks noChangeAspect="1"/>
          </p:cNvPicPr>
          <p:nvPr/>
        </p:nvPicPr>
        <p:blipFill rotWithShape="1">
          <a:blip r:embed="rId3">
            <a:extLst>
              <a:ext uri="{28A0092B-C50C-407E-A947-70E740481C1C}">
                <a14:useLocalDpi xmlns:a14="http://schemas.microsoft.com/office/drawing/2010/main" val="0"/>
              </a:ext>
            </a:extLst>
          </a:blip>
          <a:srcRect l="3821" t="5445" r="2911" b="3354"/>
          <a:stretch/>
        </p:blipFill>
        <p:spPr>
          <a:xfrm>
            <a:off x="8356746" y="4382429"/>
            <a:ext cx="2872428" cy="2097234"/>
          </a:xfrm>
          <a:prstGeom prst="rect">
            <a:avLst/>
          </a:prstGeom>
        </p:spPr>
      </p:pic>
      <p:sp>
        <p:nvSpPr>
          <p:cNvPr id="7" name="Footer Placeholder 8">
            <a:extLst>
              <a:ext uri="{FF2B5EF4-FFF2-40B4-BE49-F238E27FC236}">
                <a16:creationId xmlns:a16="http://schemas.microsoft.com/office/drawing/2014/main" id="{B82B6F07-0214-4287-8854-81019CF16D94}"/>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 MELODY Presentation: 4.1 Identify possible CBRN releases by asking the right questions to the person who makes the call,</a:t>
            </a:r>
          </a:p>
        </p:txBody>
      </p:sp>
    </p:spTree>
    <p:extLst>
      <p:ext uri="{BB962C8B-B14F-4D97-AF65-F5344CB8AC3E}">
        <p14:creationId xmlns:p14="http://schemas.microsoft.com/office/powerpoint/2010/main" val="295771038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theme/theme1.xml><?xml version="1.0" encoding="utf-8"?>
<a:theme xmlns:a="http://schemas.openxmlformats.org/drawingml/2006/main" name="Office Theme">
  <a:themeElements>
    <a:clrScheme name="Custom 3">
      <a:dk1>
        <a:sysClr val="windowText" lastClr="000000"/>
      </a:dk1>
      <a:lt1>
        <a:sysClr val="window" lastClr="FFFFFF"/>
      </a:lt1>
      <a:dk2>
        <a:srgbClr val="515151"/>
      </a:dk2>
      <a:lt2>
        <a:srgbClr val="E7E6E6"/>
      </a:lt2>
      <a:accent1>
        <a:srgbClr val="023B7E"/>
      </a:accent1>
      <a:accent2>
        <a:srgbClr val="8CD3F6"/>
      </a:accent2>
      <a:accent3>
        <a:srgbClr val="035ECD"/>
      </a:accent3>
      <a:accent4>
        <a:srgbClr val="1FA8ED"/>
      </a:accent4>
      <a:accent5>
        <a:srgbClr val="D2EDFB"/>
      </a:accent5>
      <a:accent6>
        <a:srgbClr val="87BCFD"/>
      </a:accent6>
      <a:hlink>
        <a:srgbClr val="4C9BFC"/>
      </a:hlink>
      <a:folHlink>
        <a:srgbClr val="B3D5FD"/>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SCK•CEN 2020">
      <a:dk1>
        <a:sysClr val="windowText" lastClr="000000"/>
      </a:dk1>
      <a:lt1>
        <a:sysClr val="window" lastClr="FFFFFF"/>
      </a:lt1>
      <a:dk2>
        <a:srgbClr val="515151"/>
      </a:dk2>
      <a:lt2>
        <a:srgbClr val="E7E6E6"/>
      </a:lt2>
      <a:accent1>
        <a:srgbClr val="562873"/>
      </a:accent1>
      <a:accent2>
        <a:srgbClr val="984A9C"/>
      </a:accent2>
      <a:accent3>
        <a:srgbClr val="8ED8F8"/>
      </a:accent3>
      <a:accent4>
        <a:srgbClr val="034694"/>
      </a:accent4>
      <a:accent5>
        <a:srgbClr val="CACCD0"/>
      </a:accent5>
      <a:accent6>
        <a:srgbClr val="DFE0E2"/>
      </a:accent6>
      <a:hlink>
        <a:srgbClr val="BC58AE"/>
      </a:hlink>
      <a:folHlink>
        <a:srgbClr val="501D53"/>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SCK•CEN 2020">
      <a:dk1>
        <a:sysClr val="windowText" lastClr="000000"/>
      </a:dk1>
      <a:lt1>
        <a:sysClr val="window" lastClr="FFFFFF"/>
      </a:lt1>
      <a:dk2>
        <a:srgbClr val="515151"/>
      </a:dk2>
      <a:lt2>
        <a:srgbClr val="E7E6E6"/>
      </a:lt2>
      <a:accent1>
        <a:srgbClr val="562873"/>
      </a:accent1>
      <a:accent2>
        <a:srgbClr val="984A9C"/>
      </a:accent2>
      <a:accent3>
        <a:srgbClr val="8ED8F8"/>
      </a:accent3>
      <a:accent4>
        <a:srgbClr val="034694"/>
      </a:accent4>
      <a:accent5>
        <a:srgbClr val="CACCD0"/>
      </a:accent5>
      <a:accent6>
        <a:srgbClr val="DFE0E2"/>
      </a:accent6>
      <a:hlink>
        <a:srgbClr val="BC58AE"/>
      </a:hlink>
      <a:folHlink>
        <a:srgbClr val="501D53"/>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10903</TotalTime>
  <Words>4930</Words>
  <Application>Microsoft Office PowerPoint</Application>
  <PresentationFormat>Widescreen</PresentationFormat>
  <Paragraphs>416</Paragraphs>
  <Slides>15</Slides>
  <Notes>15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15</vt:i4>
      </vt:variant>
    </vt:vector>
  </HeadingPairs>
  <TitlesOfParts>
    <vt:vector size="22" baseType="lpstr">
      <vt:lpstr>Arial</vt:lpstr>
      <vt:lpstr>Calibri</vt:lpstr>
      <vt:lpstr>FranklinGotTExtCon</vt:lpstr>
      <vt:lpstr>Georgia</vt:lpstr>
      <vt:lpstr>Segoe UI</vt:lpstr>
      <vt:lpstr>Segoe UI Semibold</vt:lpstr>
      <vt:lpstr>Office Theme</vt:lpstr>
      <vt:lpstr>Module 4.1 First alert</vt:lpstr>
      <vt:lpstr>Learning objective</vt:lpstr>
      <vt:lpstr>At an early stage it is difficult to establish if a CBRN incident is happening.  Important: identify possible releases by asking the right questions </vt:lpstr>
      <vt:lpstr>PowerPoint Presentation</vt:lpstr>
      <vt:lpstr>Setting</vt:lpstr>
      <vt:lpstr>First alert</vt:lpstr>
      <vt:lpstr>First alert</vt:lpstr>
      <vt:lpstr>Likelihood and impact of possible release</vt:lpstr>
      <vt:lpstr>Obvious observables - "What do you see?" </vt:lpstr>
      <vt:lpstr>Casualties</vt:lpstr>
      <vt:lpstr>Location</vt:lpstr>
      <vt:lpstr>Weather and dispersion</vt:lpstr>
      <vt:lpstr>Information to disseminate through the Chain of Command</vt:lpstr>
      <vt:lpstr>Take home message</vt:lpstr>
      <vt:lpstr>PowerPoint Presentation</vt:lpstr>
    </vt:vector>
  </TitlesOfParts>
  <Company>SCK CEN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Dillen Roel</dc:creator>
  <cp:lastModifiedBy>Peter den Outer</cp:lastModifiedBy>
  <cp:revision>696</cp:revision>
  <cp:lastPrinted>2020-01-20T09:16:47Z</cp:lastPrinted>
  <dcterms:created xsi:type="dcterms:W3CDTF">2019-10-21T09:10:33Z</dcterms:created>
  <dcterms:modified xsi:type="dcterms:W3CDTF">2022-11-16T12:08:57Z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lexandriaPath">
    <vt:lpwstr/>
  </property>
  <property fmtid="{D5CDD505-2E9C-101B-9397-08002B2CF9AE}" pid="3" name="ID">
    <vt:lpwstr>36860591</vt:lpwstr>
  </property>
  <property fmtid="{D5CDD505-2E9C-101B-9397-08002B2CF9AE}" pid="4" name="Name">
    <vt:lpwstr>PowerPoint Presentation with sample slides.pptx</vt:lpwstr>
  </property>
  <property fmtid="{D5CDD505-2E9C-101B-9397-08002B2CF9AE}" pid="5" name="SuppMarkings">
    <vt:lpwstr> </vt:lpwstr>
  </property>
  <property fmtid="{D5CDD505-2E9C-101B-9397-08002B2CF9AE}" pid="6" name="Security Clearance">
    <vt:lpwstr> </vt:lpwstr>
  </property>
  <property fmtid="{D5CDD505-2E9C-101B-9397-08002B2CF9AE}" pid="7" name="HyperLink">
    <vt:lpwstr>https://ecm.sckcen.be/OTCS/llisapi.dll/open/36860591</vt:lpwstr>
  </property>
  <property fmtid="{D5CDD505-2E9C-101B-9397-08002B2CF9AE}" pid="8" name="Common Attributes_Reference Number">
    <vt:lpwstr>&lt;generated automatically&gt;</vt:lpwstr>
  </property>
  <property fmtid="{D5CDD505-2E9C-101B-9397-08002B2CF9AE}" pid="9" name="Common Attributes_Short Reference">
    <vt:lpwstr>&lt;generated automatically&gt;</vt:lpwstr>
  </property>
  <property fmtid="{D5CDD505-2E9C-101B-9397-08002B2CF9AE}" pid="10" name="Common Attributes_Alternative Reference">
    <vt:lpwstr> </vt:lpwstr>
  </property>
  <property fmtid="{D5CDD505-2E9C-101B-9397-08002B2CF9AE}" pid="11" name="Common Attributes_Document Type">
    <vt:lpwstr>Presentation</vt:lpwstr>
  </property>
  <property fmtid="{D5CDD505-2E9C-101B-9397-08002B2CF9AE}" pid="12" name="Common Attributes_Author_Author Name">
    <vt:lpwstr>&lt;default creator&gt;</vt:lpwstr>
  </property>
  <property fmtid="{D5CDD505-2E9C-101B-9397-08002B2CF9AE}" pid="13" name="Common Attributes_Author_Author Affiliation">
    <vt:lpwstr>SCK•CEN</vt:lpwstr>
  </property>
  <property fmtid="{D5CDD505-2E9C-101B-9397-08002B2CF9AE}" pid="14" name="Common Attributes_Information Security Classification">
    <vt:lpwstr>Restricted</vt:lpwstr>
  </property>
  <property fmtid="{D5CDD505-2E9C-101B-9397-08002B2CF9AE}" pid="15" name="Common Attributes_ISC Motivation">
    <vt:lpwstr>ISC was automatically assigned.</vt:lpwstr>
  </property>
  <property fmtid="{D5CDD505-2E9C-101B-9397-08002B2CF9AE}" pid="16" name="Event Attributes_Event_Event Type">
    <vt:lpwstr> </vt:lpwstr>
  </property>
  <property fmtid="{D5CDD505-2E9C-101B-9397-08002B2CF9AE}" pid="17" name="Event Attributes_Event_Event Name">
    <vt:lpwstr> </vt:lpwstr>
  </property>
  <property fmtid="{D5CDD505-2E9C-101B-9397-08002B2CF9AE}" pid="18" name="Event Attributes_Event_Event Start Date">
    <vt:filetime>1899-12-29T23:00:00Z</vt:filetime>
  </property>
  <property fmtid="{D5CDD505-2E9C-101B-9397-08002B2CF9AE}" pid="19" name="Event Attributes_Event_Event End Date">
    <vt:filetime>1899-12-29T23:00:00Z</vt:filetime>
  </property>
  <property fmtid="{D5CDD505-2E9C-101B-9397-08002B2CF9AE}" pid="20" name="Event Attributes_Event_Event Location">
    <vt:lpwstr> </vt:lpwstr>
  </property>
</Properties>
</file>