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308" r:id="rId2"/>
    <p:sldId id="309" r:id="rId3"/>
    <p:sldId id="276" r:id="rId4"/>
    <p:sldId id="277" r:id="rId5"/>
    <p:sldId id="301" r:id="rId6"/>
    <p:sldId id="302" r:id="rId7"/>
    <p:sldId id="303" r:id="rId8"/>
    <p:sldId id="268" r:id="rId9"/>
    <p:sldId id="284" r:id="rId10"/>
    <p:sldId id="292" r:id="rId11"/>
    <p:sldId id="304" r:id="rId12"/>
    <p:sldId id="300"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27070" autoAdjust="0"/>
  </p:normalViewPr>
  <p:slideViewPr>
    <p:cSldViewPr snapToGrid="0">
      <p:cViewPr varScale="1">
        <p:scale>
          <a:sx n="25" d="100"/>
          <a:sy n="25" d="100"/>
        </p:scale>
        <p:origin x="3396" y="36"/>
      </p:cViewPr>
      <p:guideLst/>
    </p:cSldViewPr>
  </p:slideViewPr>
  <p:notesTextViewPr>
    <p:cViewPr>
      <p:scale>
        <a:sx n="150" d="100"/>
        <a:sy n="150" d="100"/>
      </p:scale>
      <p:origin x="0" y="-462"/>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Module 5: Risk assessment and hazard avoidance</a:t>
            </a: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trainees know what part of the curriculum is presented and who is the targeted audience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Introduction slide of the module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b="1" dirty="0"/>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128456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have implemented zoning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EXERCISE: this is the second slide of two with information of the zones that can be established. </a:t>
            </a:r>
          </a:p>
          <a:p>
            <a:r>
              <a:rPr lang="en-US" sz="800" kern="1200" dirty="0">
                <a:solidFill>
                  <a:schemeClr val="tx1"/>
                </a:solidFill>
                <a:effectLst/>
                <a:latin typeface="+mn-lt"/>
                <a:ea typeface="+mn-ea"/>
                <a:cs typeface="+mn-cs"/>
              </a:rPr>
              <a:t>Note:</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This second slide is again an overview of the incident scene and can be used by the trainer to show how the three zones, cold, warm and hot zones can be/ should have been established.</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 follow up actions can be named following the six steps using the information in the slide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The actions that are (and should be) performed can be explained and pinpointed on the locations of the slide by the trainer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For guidance as to how large each zone should be with this specific hazard  (gasoline/petrol UN number 1203), which according to the practitioner’s handbook issued by the Swedish Civil Contingencies Agency requires an initial safety distance of at least 100 m. </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Clip Art showing an overview of an accident with a tank truck</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Melody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Elements: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https://depositphotos.com/148094647/stock-illustration-realistic-cars-and-trucks-police.html</a:t>
            </a:r>
          </a:p>
          <a:p>
            <a:r>
              <a:rPr lang="en-US" sz="800" b="0" kern="1200" dirty="0">
                <a:solidFill>
                  <a:schemeClr val="tx1"/>
                </a:solidFill>
                <a:effectLst/>
                <a:latin typeface="+mn-lt"/>
                <a:ea typeface="+mn-ea"/>
                <a:cs typeface="+mn-cs"/>
              </a:rPr>
              <a:t>Tank Truck:  https://www.shutterstock.com/image-vector/truck-trailer-template-vector-isolated-car-471356600,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a:solidFill>
                  <a:schemeClr val="tx1"/>
                </a:solidFill>
                <a:effectLst/>
                <a:latin typeface="+mn-lt"/>
                <a:ea typeface="+mn-ea"/>
                <a:cs typeface="+mn-cs"/>
              </a:rPr>
              <a:t>-CEN</a:t>
            </a:r>
          </a:p>
          <a:p>
            <a:r>
              <a:rPr lang="en-US" sz="800" b="1" kern="1200">
                <a:solidFill>
                  <a:schemeClr val="tx1"/>
                </a:solidFill>
                <a:effectLst/>
                <a:latin typeface="+mn-lt"/>
                <a:ea typeface="+mn-ea"/>
                <a:cs typeface="+mn-cs"/>
              </a:rPr>
              <a:t>Text </a:t>
            </a:r>
            <a:r>
              <a:rPr lang="en-US" sz="800" b="1" kern="1200" dirty="0">
                <a:solidFill>
                  <a:schemeClr val="tx1"/>
                </a:solidFill>
                <a:effectLst/>
                <a:latin typeface="+mn-lt"/>
                <a:ea typeface="+mn-ea"/>
                <a:cs typeface="+mn-cs"/>
              </a:rPr>
              <a:t>source &amp; IP:</a:t>
            </a:r>
            <a:endParaRPr lang="en-GB" sz="800" b="1" dirty="0"/>
          </a:p>
        </p:txBody>
      </p:sp>
      <p:sp>
        <p:nvSpPr>
          <p:cNvPr id="4" name="Slide Number Placeholder 3"/>
          <p:cNvSpPr>
            <a:spLocks noGrp="1"/>
          </p:cNvSpPr>
          <p:nvPr>
            <p:ph type="sldNum" sz="quarter" idx="5"/>
          </p:nvPr>
        </p:nvSpPr>
        <p:spPr/>
        <p:txBody>
          <a:bodyPr/>
          <a:lstStyle/>
          <a:p>
            <a:fld id="{23400843-2E66-45FF-B622-9F1FD83CC21D}" type="slidenum">
              <a:rPr lang="nl-NL" smtClean="0"/>
              <a:t>10</a:t>
            </a:fld>
            <a:endParaRPr lang="nl-NL"/>
          </a:p>
        </p:txBody>
      </p:sp>
    </p:spTree>
    <p:extLst>
      <p:ext uri="{BB962C8B-B14F-4D97-AF65-F5344CB8AC3E}">
        <p14:creationId xmlns:p14="http://schemas.microsoft.com/office/powerpoint/2010/main" val="23521623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can summarize the actions they have to take or organize follow up actions after the first actions are completed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walk through the steps.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After the zoning is established, if possible, organize two different decontamination areas. One for the public emergency, with large scale capabilities; the second one for the first responders and their equipment.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Accompany casualties to the decontamination units, after which medical help can be applied. Realize that this can only be done when having proper PPE.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Consider all requirements and provide transport for victims or casualties.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Project 44 WP4 </a:t>
            </a:r>
            <a:r>
              <a:rPr lang="nl-NL" sz="800" b="0" kern="1200" dirty="0">
                <a:solidFill>
                  <a:schemeClr val="tx1"/>
                </a:solidFill>
                <a:effectLst/>
                <a:latin typeface="+mn-lt"/>
                <a:ea typeface="+mn-ea"/>
                <a:cs typeface="+mn-cs"/>
              </a:rPr>
              <a:t>Train-</a:t>
            </a:r>
            <a:r>
              <a:rPr lang="nl-NL" sz="800" b="0" kern="1200" dirty="0" err="1">
                <a:solidFill>
                  <a:schemeClr val="tx1"/>
                </a:solidFill>
                <a:effectLst/>
                <a:latin typeface="+mn-lt"/>
                <a:ea typeface="+mn-ea"/>
                <a:cs typeface="+mn-cs"/>
              </a:rPr>
              <a:t>the</a:t>
            </a:r>
            <a:r>
              <a:rPr lang="nl-NL" sz="800" b="0" kern="1200" dirty="0">
                <a:solidFill>
                  <a:schemeClr val="tx1"/>
                </a:solidFill>
                <a:effectLst/>
                <a:latin typeface="+mn-lt"/>
                <a:ea typeface="+mn-ea"/>
                <a:cs typeface="+mn-cs"/>
              </a:rPr>
              <a:t>-trainers </a:t>
            </a:r>
            <a:r>
              <a:rPr lang="nl-NL" sz="800" b="0" kern="1200" dirty="0" err="1">
                <a:solidFill>
                  <a:schemeClr val="tx1"/>
                </a:solidFill>
                <a:effectLst/>
                <a:latin typeface="+mn-lt"/>
                <a:ea typeface="+mn-ea"/>
                <a:cs typeface="+mn-cs"/>
              </a:rPr>
              <a:t>and</a:t>
            </a:r>
            <a:r>
              <a:rPr lang="nl-NL" sz="800" b="0" kern="1200" dirty="0">
                <a:solidFill>
                  <a:schemeClr val="tx1"/>
                </a:solidFill>
                <a:effectLst/>
                <a:latin typeface="+mn-lt"/>
                <a:ea typeface="+mn-ea"/>
                <a:cs typeface="+mn-cs"/>
              </a:rPr>
              <a:t> training </a:t>
            </a:r>
            <a:r>
              <a:rPr lang="nl-NL" sz="800" b="0" kern="1200" dirty="0" err="1">
                <a:solidFill>
                  <a:schemeClr val="tx1"/>
                </a:solidFill>
                <a:effectLst/>
                <a:latin typeface="+mn-lt"/>
                <a:ea typeface="+mn-ea"/>
                <a:cs typeface="+mn-cs"/>
              </a:rPr>
              <a:t>activities</a:t>
            </a:r>
            <a:r>
              <a:rPr lang="nl-NL" sz="800" b="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on CBRN incident response for the countries in the Black Sea region. Presentation T2/7 Zoning of incident area, scene management</a:t>
            </a:r>
          </a:p>
        </p:txBody>
      </p:sp>
    </p:spTree>
    <p:extLst>
      <p:ext uri="{BB962C8B-B14F-4D97-AF65-F5344CB8AC3E}">
        <p14:creationId xmlns:p14="http://schemas.microsoft.com/office/powerpoint/2010/main" val="1867670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Thank you for your attention</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have performed their first actions on arrival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MELODY consortium</a:t>
            </a:r>
            <a:endParaRPr lang="en-GB" sz="800" b="1" dirty="0"/>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learning objective</a:t>
            </a:r>
            <a:endParaRPr lang="en-US" sz="800" b="0" dirty="0"/>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trainees know what part of the curriculum is presented and who is the targeted audience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Introduction slide of the module</a:t>
            </a:r>
          </a:p>
          <a:p>
            <a:pPr marL="0" indent="0">
              <a:buFont typeface="Arial" panose="020B0604020202020204" pitchFamily="34" charset="0"/>
              <a:buNone/>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b="1" dirty="0"/>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754478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Risk assessment on scene and hazard avoidance (Topic discussed)</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know what information will be discussed in this module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Explain that these six topics will be discussed, and a scenario will be used as an interactive example to put the lesson into practice.</a:t>
            </a:r>
          </a:p>
          <a:p>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p>
          <a:p>
            <a:endParaRPr lang="en-GB" sz="800" b="1" dirty="0"/>
          </a:p>
        </p:txBody>
      </p:sp>
    </p:spTree>
    <p:extLst>
      <p:ext uri="{BB962C8B-B14F-4D97-AF65-F5344CB8AC3E}">
        <p14:creationId xmlns:p14="http://schemas.microsoft.com/office/powerpoint/2010/main" val="1783297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Follow-up actions (1)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these slides the trainees know the type of zones that are generally setup at an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kern="1200" dirty="0">
                <a:solidFill>
                  <a:schemeClr val="tx1"/>
                </a:solidFill>
                <a:effectLst/>
                <a:latin typeface="+mn-lt"/>
                <a:ea typeface="+mn-ea"/>
                <a:cs typeface="+mn-cs"/>
              </a:rPr>
              <a:t>Explain the three zones that are commonly used to differentiate between zones. Ask the trainees: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Which actions of the previous modules are performed in each of the zones? (approach &amp; arrival, reconnaissance, sitrep, and ensuring a safe working environment for emergency services), </a:t>
            </a:r>
            <a:r>
              <a:rPr lang="en-US" sz="800" b="0" kern="1200" dirty="0">
                <a:solidFill>
                  <a:schemeClr val="tx1"/>
                </a:solidFill>
                <a:effectLst/>
                <a:latin typeface="+mn-lt"/>
                <a:ea typeface="+mn-ea"/>
                <a:cs typeface="+mn-cs"/>
              </a:rPr>
              <a:t>walk through all the steps.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Note that in the European CBRN glossary only two zones are identified: an </a:t>
            </a:r>
            <a:r>
              <a:rPr lang="nl-NL" sz="800" dirty="0"/>
              <a:t>Inner </a:t>
            </a:r>
            <a:r>
              <a:rPr lang="nl-NL" sz="800" dirty="0" err="1"/>
              <a:t>safety</a:t>
            </a:r>
            <a:r>
              <a:rPr lang="nl-NL" sz="800" dirty="0"/>
              <a:t> perimeter (hot zone), </a:t>
            </a:r>
            <a:r>
              <a:rPr lang="nl-NL" sz="800" dirty="0" err="1"/>
              <a:t>and</a:t>
            </a:r>
            <a:r>
              <a:rPr lang="nl-NL" sz="800" dirty="0"/>
              <a:t> </a:t>
            </a:r>
            <a:r>
              <a:rPr lang="nl-NL" sz="800" dirty="0" err="1"/>
              <a:t>an</a:t>
            </a:r>
            <a:r>
              <a:rPr lang="nl-NL" sz="800" dirty="0"/>
              <a:t> Outer Safety Perimeter (</a:t>
            </a:r>
            <a:r>
              <a:rPr lang="nl-NL" sz="800" dirty="0" err="1"/>
              <a:t>cold</a:t>
            </a:r>
            <a:r>
              <a:rPr lang="nl-NL" sz="800" dirty="0"/>
              <a:t> zone)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Discuss with your trainees what other organizations you would like to have at this incident? And why? What should they bring along?</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p>
        </p:txBody>
      </p:sp>
    </p:spTree>
    <p:extLst>
      <p:ext uri="{BB962C8B-B14F-4D97-AF65-F5344CB8AC3E}">
        <p14:creationId xmlns:p14="http://schemas.microsoft.com/office/powerpoint/2010/main" val="1246117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Follow-up actions (2)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these slides the trainees know the type of zones that are generally setup at a CBRN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Explain that weather conditions and wind direction can change during the incident. Be aware of this and take tactical measures to accommodate changing (weather) conditions. Communicate efficiently and try to minimize actions that can frustrate others.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Explain the three different zones: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HOT ZONE The hot zone is the area where the actual incident occurred and contamination exists.  All individuals entering the hot zone must wear the prescribed levels of personal protective equipment and then be decontaminated correctly before leaving the hot zone. Check points will be established at the outer boundary of the hot zone to regulate the entry and exit of personnel and equipment.  The outer boundary of the hot zone is initially established by visually surveying the immediate area and determining where the hazardous materials involved are located.  Monitoring equipment may also be used to define the area.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WARM ZONE The warm zone is the transitional area between the hot zone and the cold zone. This zone generally contains the decontamination area and access control points through which personnel and equipment enter and exit.  Since this zone is less hazardous, personnel can wear lower levels of personal protection equipment.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COLD ZONE The cold zone is the outermost part of the site and is considered non-contaminated. This is where the command post is located, along with support equipment.  Normal work clothes are acceptable in this area. The command post should be situated upwind and upstream of the hot zone and should be easily accessible to highways or other transportation routes. The press is allowed in this zone.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size and distances between the hot zone, warm zone, cold zone and the command post is based on conditions specific to each incident, the material involved, and the judgment of the incident commander.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Note that in the European CBRN glossary only two zones are identified: an </a:t>
            </a:r>
            <a:r>
              <a:rPr lang="nl-NL" sz="800" dirty="0"/>
              <a:t>Inner </a:t>
            </a:r>
            <a:r>
              <a:rPr lang="nl-NL" sz="800" dirty="0" err="1"/>
              <a:t>safety</a:t>
            </a:r>
            <a:r>
              <a:rPr lang="nl-NL" sz="800" dirty="0"/>
              <a:t> perimeter (hot zone), </a:t>
            </a:r>
            <a:r>
              <a:rPr lang="nl-NL" sz="800" dirty="0" err="1"/>
              <a:t>and</a:t>
            </a:r>
            <a:r>
              <a:rPr lang="nl-NL" sz="800" dirty="0"/>
              <a:t> </a:t>
            </a:r>
            <a:r>
              <a:rPr lang="nl-NL" sz="800" dirty="0" err="1"/>
              <a:t>an</a:t>
            </a:r>
            <a:r>
              <a:rPr lang="nl-NL" sz="800" dirty="0"/>
              <a:t> Outer Safety Perimeter (</a:t>
            </a:r>
            <a:r>
              <a:rPr lang="nl-NL" sz="800" dirty="0" err="1"/>
              <a:t>cold</a:t>
            </a:r>
            <a:r>
              <a:rPr lang="nl-NL" sz="800" dirty="0"/>
              <a:t> zone) </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Schedule of the different zoning.</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EU PROJECT 54 TRAINING COURSE HANDBOOK – CBRNE Standard Operating Procedures (2019)</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p>
        </p:txBody>
      </p:sp>
    </p:spTree>
    <p:extLst>
      <p:ext uri="{BB962C8B-B14F-4D97-AF65-F5344CB8AC3E}">
        <p14:creationId xmlns:p14="http://schemas.microsoft.com/office/powerpoint/2010/main" val="7303427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Follow-up actions (3)</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know the normal steps to take after zoning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walk through the steps.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As a first responder: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Always be aware of what you need to deal with the incident and ask for additional specialists in the case of CBRN (people, other agencies, technical advice and/or equipment).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Cordon off the contaminated areas. Only allow responders that wear the proper PPE.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Establish a quarantine (holding) area for contaminated victims and casualties. If people can walk, hold them in the warm zone.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Emphasize that zoning is important for both the general public and first responders.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There may be other hazards present as well, besides CBRN. For instance: collapsing structures, explosions, fire, etc.</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Discuss with your trainees what other organizations you would like to have at this incident? And why? What should they bring along?</a:t>
            </a:r>
          </a:p>
          <a:p>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p>
        </p:txBody>
      </p:sp>
    </p:spTree>
    <p:extLst>
      <p:ext uri="{BB962C8B-B14F-4D97-AF65-F5344CB8AC3E}">
        <p14:creationId xmlns:p14="http://schemas.microsoft.com/office/powerpoint/2010/main" val="1349718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Follow-up actions (4)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know the normal steps to take after zoning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walk through the steps.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After the zoning is established, if possible, organize two different decontamination areas. One for the public emergency, with large scale capabilities; the second one for the first responders and their equipment.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Accompany casualties to the decontamination units, after which medical help can be applied. Realize that this can only be done when having proper PPE.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b="0" kern="1200" dirty="0">
                <a:solidFill>
                  <a:schemeClr val="tx1"/>
                </a:solidFill>
                <a:effectLst/>
                <a:latin typeface="+mn-lt"/>
                <a:ea typeface="+mn-ea"/>
                <a:cs typeface="+mn-cs"/>
              </a:rPr>
              <a:t>Consider all requirements and provide transport for victims or casualties.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Project 44 WP4 </a:t>
            </a:r>
            <a:r>
              <a:rPr lang="nl-NL" sz="800" b="0" kern="1200" dirty="0">
                <a:solidFill>
                  <a:schemeClr val="tx1"/>
                </a:solidFill>
                <a:effectLst/>
                <a:latin typeface="+mn-lt"/>
                <a:ea typeface="+mn-ea"/>
                <a:cs typeface="+mn-cs"/>
              </a:rPr>
              <a:t>Train-</a:t>
            </a:r>
            <a:r>
              <a:rPr lang="nl-NL" sz="800" b="0" kern="1200" dirty="0" err="1">
                <a:solidFill>
                  <a:schemeClr val="tx1"/>
                </a:solidFill>
                <a:effectLst/>
                <a:latin typeface="+mn-lt"/>
                <a:ea typeface="+mn-ea"/>
                <a:cs typeface="+mn-cs"/>
              </a:rPr>
              <a:t>the</a:t>
            </a:r>
            <a:r>
              <a:rPr lang="nl-NL" sz="800" b="0" kern="1200" dirty="0">
                <a:solidFill>
                  <a:schemeClr val="tx1"/>
                </a:solidFill>
                <a:effectLst/>
                <a:latin typeface="+mn-lt"/>
                <a:ea typeface="+mn-ea"/>
                <a:cs typeface="+mn-cs"/>
              </a:rPr>
              <a:t>-trainers </a:t>
            </a:r>
            <a:r>
              <a:rPr lang="nl-NL" sz="800" b="0" kern="1200" dirty="0" err="1">
                <a:solidFill>
                  <a:schemeClr val="tx1"/>
                </a:solidFill>
                <a:effectLst/>
                <a:latin typeface="+mn-lt"/>
                <a:ea typeface="+mn-ea"/>
                <a:cs typeface="+mn-cs"/>
              </a:rPr>
              <a:t>and</a:t>
            </a:r>
            <a:r>
              <a:rPr lang="nl-NL" sz="800" b="0" kern="1200" dirty="0">
                <a:solidFill>
                  <a:schemeClr val="tx1"/>
                </a:solidFill>
                <a:effectLst/>
                <a:latin typeface="+mn-lt"/>
                <a:ea typeface="+mn-ea"/>
                <a:cs typeface="+mn-cs"/>
              </a:rPr>
              <a:t> training </a:t>
            </a:r>
            <a:r>
              <a:rPr lang="nl-NL" sz="800" b="0" kern="1200" dirty="0" err="1">
                <a:solidFill>
                  <a:schemeClr val="tx1"/>
                </a:solidFill>
                <a:effectLst/>
                <a:latin typeface="+mn-lt"/>
                <a:ea typeface="+mn-ea"/>
                <a:cs typeface="+mn-cs"/>
              </a:rPr>
              <a:t>activities</a:t>
            </a:r>
            <a:r>
              <a:rPr lang="nl-NL" sz="800" b="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on CBRN incident response for the countries in the Black Sea region. Presentation T2/7 Zoning of incident </a:t>
            </a:r>
            <a:r>
              <a:rPr lang="en-US" sz="800" b="0" kern="1200" dirty="0" err="1">
                <a:solidFill>
                  <a:schemeClr val="tx1"/>
                </a:solidFill>
                <a:effectLst/>
                <a:latin typeface="+mn-lt"/>
                <a:ea typeface="+mn-ea"/>
                <a:cs typeface="+mn-cs"/>
              </a:rPr>
              <a:t>area,scene</a:t>
            </a:r>
            <a:r>
              <a:rPr lang="en-US" sz="800" b="0" kern="1200" dirty="0">
                <a:solidFill>
                  <a:schemeClr val="tx1"/>
                </a:solidFill>
                <a:effectLst/>
                <a:latin typeface="+mn-lt"/>
                <a:ea typeface="+mn-ea"/>
                <a:cs typeface="+mn-cs"/>
              </a:rPr>
              <a:t> management</a:t>
            </a:r>
          </a:p>
        </p:txBody>
      </p:sp>
    </p:spTree>
    <p:extLst>
      <p:ext uri="{BB962C8B-B14F-4D97-AF65-F5344CB8AC3E}">
        <p14:creationId xmlns:p14="http://schemas.microsoft.com/office/powerpoint/2010/main" val="2486986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Exercise time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practice the steps involved to implement the zones and take follow-up actions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Total estimated time 20  minutes</a:t>
            </a:r>
          </a:p>
          <a:p>
            <a:r>
              <a:rPr lang="en-US" sz="800" kern="1200" dirty="0">
                <a:solidFill>
                  <a:schemeClr val="tx1"/>
                </a:solidFill>
                <a:effectLst/>
                <a:latin typeface="+mn-lt"/>
                <a:ea typeface="+mn-ea"/>
                <a:cs typeface="+mn-cs"/>
              </a:rPr>
              <a:t>Explain that this exercise is preferably performed in a single group, or larger groups. </a:t>
            </a:r>
            <a:r>
              <a:rPr lang="en-US" sz="800" kern="1200" dirty="0">
                <a:solidFill>
                  <a:schemeClr val="tx1"/>
                </a:solidFill>
                <a:effectLst/>
                <a:highlight>
                  <a:srgbClr val="FFFF00"/>
                </a:highlight>
                <a:latin typeface="+mn-lt"/>
                <a:ea typeface="+mn-ea"/>
                <a:cs typeface="+mn-cs"/>
              </a:rPr>
              <a:t>For instance, a combination of first responders attending the scene.</a:t>
            </a:r>
          </a:p>
          <a:p>
            <a:r>
              <a:rPr lang="en-US" sz="800" kern="1200" dirty="0">
                <a:solidFill>
                  <a:schemeClr val="tx1"/>
                </a:solidFill>
                <a:effectLst/>
                <a:latin typeface="+mn-lt"/>
                <a:ea typeface="+mn-ea"/>
                <a:cs typeface="+mn-cs"/>
              </a:rPr>
              <a:t>The setting is a group of responders on scene, which have just performed their first actions immediately after arrival on scene.</a:t>
            </a:r>
          </a:p>
          <a:p>
            <a:endParaRPr lang="en-US" sz="800" kern="1200" dirty="0">
              <a:solidFill>
                <a:schemeClr val="tx1"/>
              </a:solidFill>
              <a:effectLst/>
              <a:latin typeface="+mn-lt"/>
              <a:ea typeface="+mn-ea"/>
              <a:cs typeface="+mn-cs"/>
            </a:endParaRPr>
          </a:p>
          <a:p>
            <a:r>
              <a:rPr lang="en-US" sz="800" i="1" kern="1200" dirty="0">
                <a:solidFill>
                  <a:schemeClr val="tx1"/>
                </a:solidFill>
                <a:effectLst/>
                <a:latin typeface="+mn-lt"/>
                <a:ea typeface="+mn-ea"/>
                <a:cs typeface="+mn-cs"/>
              </a:rPr>
              <a:t>Exercise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228600" indent="-228600">
              <a:buFont typeface="+mj-lt"/>
              <a:buAutoNum type="arabicPeriod"/>
            </a:pPr>
            <a:r>
              <a:rPr lang="en-US" sz="800" kern="1200" dirty="0">
                <a:solidFill>
                  <a:schemeClr val="tx1"/>
                </a:solidFill>
                <a:effectLst/>
                <a:latin typeface="+mn-lt"/>
                <a:ea typeface="+mn-ea"/>
                <a:cs typeface="+mn-cs"/>
              </a:rPr>
              <a:t>The group has to set up hot, warm, and cold zones after their first actions immediately after arrival on scene</a:t>
            </a: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trainees should have the information gained from the scenario in module 5.3 and given a handout of slide 9</a:t>
            </a:r>
          </a:p>
          <a:p>
            <a:pPr marL="685800" lvl="1" indent="-228600">
              <a:buFont typeface="Arial" panose="020B0604020202020204" pitchFamily="34" charset="0"/>
              <a:buChar char="•"/>
            </a:pPr>
            <a:r>
              <a:rPr lang="en-US" sz="800" kern="1200" dirty="0">
                <a:solidFill>
                  <a:schemeClr val="tx1"/>
                </a:solidFill>
                <a:effectLst/>
                <a:latin typeface="+mn-lt"/>
                <a:ea typeface="+mn-ea"/>
                <a:cs typeface="+mn-cs"/>
              </a:rPr>
              <a:t>The trainees should be able to setup hot, warm, and cold zones according slides 4 and 5. </a:t>
            </a:r>
          </a:p>
          <a:p>
            <a:pPr marL="685800" lvl="1" indent="-228600">
              <a:buFont typeface="Arial" panose="020B0604020202020204" pitchFamily="34" charset="0"/>
              <a:buChar char="•"/>
            </a:pPr>
            <a:r>
              <a:rPr lang="en-US" sz="800" kern="1200" dirty="0">
                <a:solidFill>
                  <a:schemeClr val="tx1"/>
                </a:solidFill>
                <a:effectLst/>
                <a:latin typeface="+mn-lt"/>
                <a:ea typeface="+mn-ea"/>
                <a:cs typeface="+mn-cs"/>
              </a:rPr>
              <a:t>They can draw the zones accordingly on the handout.</a:t>
            </a:r>
          </a:p>
          <a:p>
            <a:pPr marL="685800" lvl="1" indent="-228600">
              <a:buFont typeface="Arial" panose="020B0604020202020204" pitchFamily="34" charset="0"/>
              <a:buChar char="•"/>
            </a:pPr>
            <a:endParaRPr lang="en-US" sz="80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800" kern="1200" dirty="0">
                <a:solidFill>
                  <a:schemeClr val="tx1"/>
                </a:solidFill>
                <a:effectLst/>
                <a:latin typeface="+mn-lt"/>
                <a:ea typeface="+mn-ea"/>
                <a:cs typeface="+mn-cs"/>
              </a:rPr>
              <a:t>After the three zones are set up, the trainees should perform a number of follow-up actions</a:t>
            </a:r>
          </a:p>
          <a:p>
            <a:pPr marL="685800" lvl="1" indent="-228600">
              <a:buFont typeface="Arial" panose="020B0604020202020204" pitchFamily="34" charset="0"/>
              <a:buChar char="•"/>
            </a:pPr>
            <a:r>
              <a:rPr lang="en-US" sz="800" kern="1200" dirty="0">
                <a:solidFill>
                  <a:schemeClr val="tx1"/>
                </a:solidFill>
                <a:effectLst/>
                <a:latin typeface="+mn-lt"/>
                <a:ea typeface="+mn-ea"/>
                <a:cs typeface="+mn-cs"/>
              </a:rPr>
              <a:t>The trainees should be able to perform the steps described in slide 6 and 7</a:t>
            </a:r>
          </a:p>
          <a:p>
            <a:pPr marL="685800" lvl="1" indent="-228600">
              <a:buFont typeface="Arial" panose="020B0604020202020204" pitchFamily="34" charset="0"/>
              <a:buChar char="•"/>
            </a:pPr>
            <a:r>
              <a:rPr lang="en-US" sz="800" kern="1200" dirty="0">
                <a:solidFill>
                  <a:schemeClr val="tx1"/>
                </a:solidFill>
                <a:effectLst/>
                <a:latin typeface="+mn-lt"/>
                <a:ea typeface="+mn-ea"/>
                <a:cs typeface="+mn-cs"/>
              </a:rPr>
              <a:t>The trainees should point out where to perform the specific actions on the handout</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Note:</a:t>
            </a:r>
          </a:p>
          <a:p>
            <a:pPr marL="0" indent="0">
              <a:buFont typeface="Arial" panose="020B0604020202020204" pitchFamily="34" charset="0"/>
              <a:buNone/>
            </a:pPr>
            <a:r>
              <a:rPr lang="en-US" sz="800" kern="1200" dirty="0">
                <a:solidFill>
                  <a:schemeClr val="tx1"/>
                </a:solidFill>
                <a:effectLst/>
                <a:latin typeface="+mn-lt"/>
                <a:ea typeface="+mn-ea"/>
                <a:cs typeface="+mn-cs"/>
              </a:rPr>
              <a:t>Take about 10 minutes for step 1, and 10 minutes for step 2. Exercise stops after 20 minutes.</a:t>
            </a:r>
          </a:p>
          <a:p>
            <a:pPr marL="0" indent="0">
              <a:buFont typeface="Arial" panose="020B0604020202020204" pitchFamily="34" charset="0"/>
              <a:buNone/>
            </a:pPr>
            <a:r>
              <a:rPr lang="en-US" sz="800" kern="1200" dirty="0">
                <a:solidFill>
                  <a:schemeClr val="tx1"/>
                </a:solidFill>
                <a:effectLst/>
                <a:latin typeface="+mn-lt"/>
                <a:ea typeface="+mn-ea"/>
                <a:cs typeface="+mn-cs"/>
              </a:rPr>
              <a:t>When performed in small groups (3-4 people), you may run out of time when each group explains their action separately.</a:t>
            </a:r>
          </a:p>
          <a:p>
            <a:pPr marL="0" indent="0">
              <a:buFont typeface="Arial" panose="020B0604020202020204" pitchFamily="34" charset="0"/>
              <a:buNone/>
            </a:pPr>
            <a:r>
              <a:rPr lang="en-US" sz="800" kern="1200" dirty="0">
                <a:solidFill>
                  <a:schemeClr val="tx1"/>
                </a:solidFill>
                <a:effectLst/>
                <a:latin typeface="+mn-lt"/>
                <a:ea typeface="+mn-ea"/>
                <a:cs typeface="+mn-cs"/>
              </a:rPr>
              <a:t>As an alternative, you can pick a single group to perform the exercise and ask the rest of the trainees for additional steps when the group has completed the exercise.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 time line of a table-top exercise involving a nuclear power plant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RIVM fileserver (R:\VLH\Data\Foto-archief-VLH\2012\2012-03-09 Workshop BORI)</a:t>
            </a: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a:t>
            </a:r>
            <a:endParaRPr lang="en-GB" sz="800" b="1" dirty="0"/>
          </a:p>
        </p:txBody>
      </p:sp>
    </p:spTree>
    <p:extLst>
      <p:ext uri="{BB962C8B-B14F-4D97-AF65-F5344CB8AC3E}">
        <p14:creationId xmlns:p14="http://schemas.microsoft.com/office/powerpoint/2010/main" val="18050373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5.1.2 Security of the area, upwind approach (including traffic control), hot zone, warm zone, cold zone</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r>
              <a:rPr lang="en-US" sz="800" b="1"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have implemented zoning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EXERCISE: this is the first slide of two with information about the incident that can be used by the trainees to initiate their follow-up actions. </a:t>
            </a:r>
          </a:p>
          <a:p>
            <a:r>
              <a:rPr lang="en-US" sz="800" kern="1200" dirty="0">
                <a:solidFill>
                  <a:schemeClr val="tx1"/>
                </a:solidFill>
                <a:effectLst/>
                <a:latin typeface="+mn-lt"/>
                <a:ea typeface="+mn-ea"/>
                <a:cs typeface="+mn-cs"/>
              </a:rPr>
              <a:t>The group should be able to follow the six steps in this module and perform the follow-up actions using the information on this slide.</a:t>
            </a: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Note:</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This first slide is an overview of the incident scene and can be used to establish the three zones: cold, warm and hot zones.</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 group can draw the zones on a handout of this slide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The follow up actions that are performed can be pinpointed on the locations of the slide by the trainees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900" kern="1200" dirty="0">
                <a:solidFill>
                  <a:schemeClr val="tx1"/>
                </a:solidFill>
                <a:effectLst/>
                <a:latin typeface="+mn-lt"/>
                <a:ea typeface="+mn-ea"/>
                <a:cs typeface="+mn-cs"/>
              </a:rPr>
              <a:t>For guidance as to how large each zone should be with this specific hazard  (gasoline/petrol UN number 1203), which according to the practitioner’s handbook issued by the Swedish Civil Contingencies Agency requires an initial safety distance of at least 100 m. </a:t>
            </a:r>
            <a:endParaRPr lang="nl-NL" sz="9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Clip Art showing an overview of an accident with a tank truck</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Melody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Elements: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https://depositphotos.com/148094647/stock-illustration-realistic-cars-and-trucks-police.html</a:t>
            </a:r>
          </a:p>
          <a:p>
            <a:r>
              <a:rPr lang="en-US" sz="800" b="0" kern="1200" dirty="0">
                <a:solidFill>
                  <a:schemeClr val="tx1"/>
                </a:solidFill>
                <a:effectLst/>
                <a:latin typeface="+mn-lt"/>
                <a:ea typeface="+mn-ea"/>
                <a:cs typeface="+mn-cs"/>
              </a:rPr>
              <a:t>Tank Truck:  https://www.shutterstock.com/image-vector/truck-trailer-template-vector-isolated-car-471356600,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dirty="0">
                <a:solidFill>
                  <a:schemeClr val="tx1"/>
                </a:solidFill>
                <a:effectLst/>
                <a:latin typeface="+mn-lt"/>
                <a:ea typeface="+mn-ea"/>
                <a:cs typeface="+mn-cs"/>
              </a:rPr>
              <a:t>-CEN</a:t>
            </a:r>
          </a:p>
          <a:p>
            <a:r>
              <a:rPr lang="en-US" sz="800" b="1" kern="1200" dirty="0">
                <a:solidFill>
                  <a:schemeClr val="tx1"/>
                </a:solidFill>
                <a:effectLst/>
                <a:latin typeface="+mn-lt"/>
                <a:ea typeface="+mn-ea"/>
                <a:cs typeface="+mn-cs"/>
              </a:rPr>
              <a:t>Text source &amp; IP:</a:t>
            </a:r>
            <a:endParaRPr lang="en-GB" sz="800" b="1" dirty="0"/>
          </a:p>
        </p:txBody>
      </p:sp>
      <p:sp>
        <p:nvSpPr>
          <p:cNvPr id="4" name="Slide Number Placeholder 3"/>
          <p:cNvSpPr>
            <a:spLocks noGrp="1"/>
          </p:cNvSpPr>
          <p:nvPr>
            <p:ph type="sldNum" sz="quarter" idx="5"/>
          </p:nvPr>
        </p:nvSpPr>
        <p:spPr/>
        <p:txBody>
          <a:bodyPr/>
          <a:lstStyle/>
          <a:p>
            <a:fld id="{23400843-2E66-45FF-B622-9F1FD83CC21D}" type="slidenum">
              <a:rPr lang="nl-NL" smtClean="0"/>
              <a:t>9</a:t>
            </a:fld>
            <a:endParaRPr lang="nl-NL"/>
          </a:p>
        </p:txBody>
      </p:sp>
    </p:spTree>
    <p:extLst>
      <p:ext uri="{BB962C8B-B14F-4D97-AF65-F5344CB8AC3E}">
        <p14:creationId xmlns:p14="http://schemas.microsoft.com/office/powerpoint/2010/main" val="40191178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#x.xx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#x.xx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#x.xx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#x.xx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#x.xx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86050-B389-4164-97ED-26EC862C00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0052A662-F22E-4EB6-B805-773ACE8689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DB833FA7-CCD8-4AEB-948A-2E4B7B0EE2FE}"/>
              </a:ext>
            </a:extLst>
          </p:cNvPr>
          <p:cNvSpPr>
            <a:spLocks noGrp="1"/>
          </p:cNvSpPr>
          <p:nvPr>
            <p:ph type="dt" sz="half" idx="10"/>
          </p:nvPr>
        </p:nvSpPr>
        <p:spPr/>
        <p:txBody>
          <a:bodyPr/>
          <a:lstStyle/>
          <a:p>
            <a:fld id="{2F7286F6-44E8-41DA-955C-AF1135318369}" type="datetimeFigureOut">
              <a:rPr lang="nl-NL" smtClean="0"/>
              <a:t>18-11-2022</a:t>
            </a:fld>
            <a:endParaRPr lang="nl-NL"/>
          </a:p>
        </p:txBody>
      </p:sp>
      <p:sp>
        <p:nvSpPr>
          <p:cNvPr id="5" name="Footer Placeholder 4">
            <a:extLst>
              <a:ext uri="{FF2B5EF4-FFF2-40B4-BE49-F238E27FC236}">
                <a16:creationId xmlns:a16="http://schemas.microsoft.com/office/drawing/2014/main" id="{6A51806A-4A62-4C9E-91A3-CF7438C362EE}"/>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2BCBADFB-156A-4132-8534-99F1C7E598D7}"/>
              </a:ext>
            </a:extLst>
          </p:cNvPr>
          <p:cNvSpPr>
            <a:spLocks noGrp="1"/>
          </p:cNvSpPr>
          <p:nvPr>
            <p:ph type="sldNum" sz="quarter" idx="12"/>
          </p:nvPr>
        </p:nvSpPr>
        <p:spPr/>
        <p:txBody>
          <a:bodyPr/>
          <a:lstStyle/>
          <a:p>
            <a:fld id="{82F39127-CD57-4345-A771-0896B37E2639}" type="slidenum">
              <a:rPr lang="nl-NL" smtClean="0"/>
              <a:t>‹#›</a:t>
            </a:fld>
            <a:endParaRPr lang="nl-NL"/>
          </a:p>
        </p:txBody>
      </p:sp>
    </p:spTree>
    <p:extLst>
      <p:ext uri="{BB962C8B-B14F-4D97-AF65-F5344CB8AC3E}">
        <p14:creationId xmlns:p14="http://schemas.microsoft.com/office/powerpoint/2010/main" val="816184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#x.xx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#x.xx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#x.xx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#x.xx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#x.xx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#x.xx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 id="2147483705" r:id="rId19"/>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svg"/><Relationship Id="rId13" Type="http://schemas.openxmlformats.org/officeDocument/2006/relationships/image" Target="../media/image17.png"/><Relationship Id="rId18" Type="http://schemas.openxmlformats.org/officeDocument/2006/relationships/image" Target="../media/image6.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svg"/><Relationship Id="rId17" Type="http://schemas.openxmlformats.org/officeDocument/2006/relationships/image" Target="../media/image21.png"/><Relationship Id="rId2" Type="http://schemas.openxmlformats.org/officeDocument/2006/relationships/notesSlide" Target="../notesSlides/notesSlide10.xml"/><Relationship Id="rId16" Type="http://schemas.openxmlformats.org/officeDocument/2006/relationships/image" Target="../media/image20.png"/><Relationship Id="rId1" Type="http://schemas.openxmlformats.org/officeDocument/2006/relationships/slideLayout" Target="../slideLayouts/slideLayout19.xml"/><Relationship Id="rId6" Type="http://schemas.openxmlformats.org/officeDocument/2006/relationships/image" Target="../media/image10.sv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jpeg"/><Relationship Id="rId10" Type="http://schemas.openxmlformats.org/officeDocument/2006/relationships/image" Target="../media/image14.svg"/><Relationship Id="rId4" Type="http://schemas.openxmlformats.org/officeDocument/2006/relationships/image" Target="../media/image8.svg"/><Relationship Id="rId9" Type="http://schemas.openxmlformats.org/officeDocument/2006/relationships/image" Target="../media/image13.png"/><Relationship Id="rId14" Type="http://schemas.openxmlformats.org/officeDocument/2006/relationships/image" Target="../media/image18.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18" Type="http://schemas.openxmlformats.org/officeDocument/2006/relationships/image" Target="../media/image21.png"/><Relationship Id="rId3" Type="http://schemas.openxmlformats.org/officeDocument/2006/relationships/image" Target="../media/image6.png"/><Relationship Id="rId7" Type="http://schemas.openxmlformats.org/officeDocument/2006/relationships/image" Target="../media/image10.sv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notesSlide" Target="../notesSlides/notesSlide9.xml"/><Relationship Id="rId16" Type="http://schemas.openxmlformats.org/officeDocument/2006/relationships/image" Target="../media/image19.jpeg"/><Relationship Id="rId1" Type="http://schemas.openxmlformats.org/officeDocument/2006/relationships/slideLayout" Target="../slideLayouts/slideLayout19.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sz="2800" b="0" kern="1200" dirty="0">
                <a:solidFill>
                  <a:schemeClr val="tx1"/>
                </a:solidFill>
                <a:effectLst/>
                <a:latin typeface="+mn-lt"/>
                <a:ea typeface="+mn-ea"/>
                <a:cs typeface="+mn-cs"/>
              </a:rPr>
              <a:t>5.1.2 Security of the area, upwind approach (including traffic control), hot zone, warm zone, cold zone</a:t>
            </a:r>
            <a:endParaRPr lang="en-US" dirty="0"/>
          </a:p>
        </p:txBody>
      </p:sp>
      <p:sp>
        <p:nvSpPr>
          <p:cNvPr id="3" name="Title 2"/>
          <p:cNvSpPr>
            <a:spLocks noGrp="1"/>
          </p:cNvSpPr>
          <p:nvPr>
            <p:ph type="title"/>
          </p:nvPr>
        </p:nvSpPr>
        <p:spPr>
          <a:xfrm>
            <a:off x="207034" y="3948020"/>
            <a:ext cx="11645660" cy="909730"/>
          </a:xfrm>
        </p:spPr>
        <p:txBody>
          <a:bodyPr anchor="ctr">
            <a:noAutofit/>
          </a:bodyPr>
          <a:lstStyle/>
          <a:p>
            <a:r>
              <a:rPr lang="en-US" sz="4000" dirty="0"/>
              <a:t>Module 5 Risk assessment and hazard avoidance</a:t>
            </a:r>
          </a:p>
        </p:txBody>
      </p:sp>
    </p:spTree>
    <p:extLst>
      <p:ext uri="{BB962C8B-B14F-4D97-AF65-F5344CB8AC3E}">
        <p14:creationId xmlns:p14="http://schemas.microsoft.com/office/powerpoint/2010/main" val="20980907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 Placeholder 2">
            <a:extLst>
              <a:ext uri="{FF2B5EF4-FFF2-40B4-BE49-F238E27FC236}">
                <a16:creationId xmlns:a16="http://schemas.microsoft.com/office/drawing/2014/main" id="{41660163-2144-4BA8-B5B9-0866F87C92C3}"/>
              </a:ext>
            </a:extLst>
          </p:cNvPr>
          <p:cNvSpPr txBox="1">
            <a:spLocks/>
          </p:cNvSpPr>
          <p:nvPr/>
        </p:nvSpPr>
        <p:spPr>
          <a:xfrm>
            <a:off x="124947" y="1594823"/>
            <a:ext cx="4331725" cy="175978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Smoke is rising from trailer tank</a:t>
            </a:r>
          </a:p>
          <a:p>
            <a:r>
              <a:rPr lang="en-US" sz="2000" dirty="0"/>
              <a:t>Driver is present but not responsive</a:t>
            </a:r>
          </a:p>
          <a:p>
            <a:r>
              <a:rPr lang="en-US" sz="2000" dirty="0"/>
              <a:t>Victims present, some unconscious</a:t>
            </a:r>
          </a:p>
          <a:p>
            <a:r>
              <a:rPr lang="en-US" sz="2000" dirty="0"/>
              <a:t>Bystanders are present</a:t>
            </a:r>
          </a:p>
        </p:txBody>
      </p:sp>
      <p:sp>
        <p:nvSpPr>
          <p:cNvPr id="150" name="Title 1">
            <a:extLst>
              <a:ext uri="{FF2B5EF4-FFF2-40B4-BE49-F238E27FC236}">
                <a16:creationId xmlns:a16="http://schemas.microsoft.com/office/drawing/2014/main" id="{D7927526-1380-4244-8150-79616CE5DCC9}"/>
              </a:ext>
            </a:extLst>
          </p:cNvPr>
          <p:cNvSpPr txBox="1">
            <a:spLocks/>
          </p:cNvSpPr>
          <p:nvPr/>
        </p:nvSpPr>
        <p:spPr>
          <a:xfrm>
            <a:off x="817618" y="798187"/>
            <a:ext cx="10658475" cy="985576"/>
          </a:xfrm>
          <a:prstGeom prst="rect">
            <a:avLst/>
          </a:prstGeom>
        </p:spPr>
        <p:txBody>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da-DK" dirty="0"/>
              <a:t>SCENARIO</a:t>
            </a:r>
            <a:endParaRPr lang="en-US" dirty="0"/>
          </a:p>
        </p:txBody>
      </p:sp>
      <p:grpSp>
        <p:nvGrpSpPr>
          <p:cNvPr id="2" name="Group 1">
            <a:extLst>
              <a:ext uri="{FF2B5EF4-FFF2-40B4-BE49-F238E27FC236}">
                <a16:creationId xmlns:a16="http://schemas.microsoft.com/office/drawing/2014/main" id="{9817D692-4BFA-45E3-972F-469857852B0E}"/>
              </a:ext>
            </a:extLst>
          </p:cNvPr>
          <p:cNvGrpSpPr/>
          <p:nvPr/>
        </p:nvGrpSpPr>
        <p:grpSpPr>
          <a:xfrm>
            <a:off x="3438394" y="165191"/>
            <a:ext cx="9993144" cy="6531771"/>
            <a:chOff x="3438394" y="165191"/>
            <a:chExt cx="9993144" cy="6531771"/>
          </a:xfrm>
        </p:grpSpPr>
        <p:sp>
          <p:nvSpPr>
            <p:cNvPr id="91" name="Oval 90">
              <a:extLst>
                <a:ext uri="{FF2B5EF4-FFF2-40B4-BE49-F238E27FC236}">
                  <a16:creationId xmlns:a16="http://schemas.microsoft.com/office/drawing/2014/main" id="{BFE4115C-08E9-4FF2-8D0A-9C5C747B729C}"/>
                </a:ext>
              </a:extLst>
            </p:cNvPr>
            <p:cNvSpPr/>
            <p:nvPr/>
          </p:nvSpPr>
          <p:spPr>
            <a:xfrm>
              <a:off x="5092165" y="822215"/>
              <a:ext cx="8339373" cy="4307953"/>
            </a:xfrm>
            <a:prstGeom prst="ellipse">
              <a:avLst/>
            </a:prstGeom>
            <a:solidFill>
              <a:srgbClr val="B4C7E7">
                <a:alpha val="20000"/>
              </a:srgbClr>
            </a:solidFill>
            <a:ln>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sp>
          <p:nvSpPr>
            <p:cNvPr id="92" name="Oval 91">
              <a:extLst>
                <a:ext uri="{FF2B5EF4-FFF2-40B4-BE49-F238E27FC236}">
                  <a16:creationId xmlns:a16="http://schemas.microsoft.com/office/drawing/2014/main" id="{265F70DE-3EC6-44AA-8B89-768965E18585}"/>
                </a:ext>
              </a:extLst>
            </p:cNvPr>
            <p:cNvSpPr/>
            <p:nvPr/>
          </p:nvSpPr>
          <p:spPr>
            <a:xfrm>
              <a:off x="5641580" y="1678782"/>
              <a:ext cx="6425473" cy="2656588"/>
            </a:xfrm>
            <a:prstGeom prst="ellipse">
              <a:avLst/>
            </a:prstGeom>
            <a:solidFill>
              <a:srgbClr val="FFC00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nvGrpSpPr>
            <p:cNvPr id="148" name="Group 147">
              <a:extLst>
                <a:ext uri="{FF2B5EF4-FFF2-40B4-BE49-F238E27FC236}">
                  <a16:creationId xmlns:a16="http://schemas.microsoft.com/office/drawing/2014/main" id="{F70B9ACC-B752-4440-9912-DF744D4B8523}"/>
                </a:ext>
              </a:extLst>
            </p:cNvPr>
            <p:cNvGrpSpPr/>
            <p:nvPr/>
          </p:nvGrpSpPr>
          <p:grpSpPr>
            <a:xfrm>
              <a:off x="10155739" y="165191"/>
              <a:ext cx="900000" cy="1326178"/>
              <a:chOff x="10529946" y="203976"/>
              <a:chExt cx="900000" cy="1326178"/>
            </a:xfrm>
          </p:grpSpPr>
          <p:grpSp>
            <p:nvGrpSpPr>
              <p:cNvPr id="238" name="Group 237">
                <a:extLst>
                  <a:ext uri="{FF2B5EF4-FFF2-40B4-BE49-F238E27FC236}">
                    <a16:creationId xmlns:a16="http://schemas.microsoft.com/office/drawing/2014/main" id="{6D4ABBAF-FB2E-4AEB-B506-925F949E2E25}"/>
                  </a:ext>
                </a:extLst>
              </p:cNvPr>
              <p:cNvGrpSpPr/>
              <p:nvPr/>
            </p:nvGrpSpPr>
            <p:grpSpPr>
              <a:xfrm>
                <a:off x="10529946" y="203976"/>
                <a:ext cx="900000" cy="900000"/>
                <a:chOff x="10529946" y="203976"/>
                <a:chExt cx="900000" cy="900000"/>
              </a:xfrm>
            </p:grpSpPr>
            <p:sp>
              <p:nvSpPr>
                <p:cNvPr id="240" name="Sun 239">
                  <a:extLst>
                    <a:ext uri="{FF2B5EF4-FFF2-40B4-BE49-F238E27FC236}">
                      <a16:creationId xmlns:a16="http://schemas.microsoft.com/office/drawing/2014/main" id="{C023B25B-1B05-473B-819A-C95A399FAEF7}"/>
                    </a:ext>
                  </a:extLst>
                </p:cNvPr>
                <p:cNvSpPr/>
                <p:nvPr/>
              </p:nvSpPr>
              <p:spPr>
                <a:xfrm>
                  <a:off x="10529946" y="203976"/>
                  <a:ext cx="900000" cy="900000"/>
                </a:xfrm>
                <a:prstGeom prst="sun">
                  <a:avLst/>
                </a:prstGeom>
                <a:solidFill>
                  <a:srgbClr val="FFC000"/>
                </a:solidFill>
                <a:ln>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nl-NL" sz="1400"/>
                </a:p>
              </p:txBody>
            </p:sp>
            <p:sp>
              <p:nvSpPr>
                <p:cNvPr id="241" name="TextBox 240">
                  <a:extLst>
                    <a:ext uri="{FF2B5EF4-FFF2-40B4-BE49-F238E27FC236}">
                      <a16:creationId xmlns:a16="http://schemas.microsoft.com/office/drawing/2014/main" id="{017C3B37-2E1A-40E2-906A-85D938AA0CCB}"/>
                    </a:ext>
                  </a:extLst>
                </p:cNvPr>
                <p:cNvSpPr txBox="1"/>
                <p:nvPr/>
              </p:nvSpPr>
              <p:spPr>
                <a:xfrm>
                  <a:off x="10694451" y="481254"/>
                  <a:ext cx="570990" cy="307777"/>
                </a:xfrm>
                <a:prstGeom prst="rect">
                  <a:avLst/>
                </a:prstGeom>
                <a:noFill/>
              </p:spPr>
              <p:txBody>
                <a:bodyPr wrap="none" rtlCol="0">
                  <a:spAutoFit/>
                </a:bodyPr>
                <a:lstStyle/>
                <a:p>
                  <a:r>
                    <a:rPr lang="en-US" sz="1400" b="1" dirty="0"/>
                    <a:t>21°C</a:t>
                  </a:r>
                  <a:endParaRPr lang="nl-NL" sz="1400" b="1" dirty="0"/>
                </a:p>
              </p:txBody>
            </p:sp>
          </p:grpSp>
          <p:sp>
            <p:nvSpPr>
              <p:cNvPr id="239" name="Arrow: Pentagon 238">
                <a:extLst>
                  <a:ext uri="{FF2B5EF4-FFF2-40B4-BE49-F238E27FC236}">
                    <a16:creationId xmlns:a16="http://schemas.microsoft.com/office/drawing/2014/main" id="{ABC56794-4B1C-41A1-8071-736245BD6645}"/>
                  </a:ext>
                </a:extLst>
              </p:cNvPr>
              <p:cNvSpPr/>
              <p:nvPr/>
            </p:nvSpPr>
            <p:spPr>
              <a:xfrm>
                <a:off x="10601946" y="1170154"/>
                <a:ext cx="756000" cy="3600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3 BFT</a:t>
                </a:r>
                <a:endParaRPr lang="nl-NL" sz="1400" b="1" dirty="0"/>
              </a:p>
            </p:txBody>
          </p:sp>
        </p:grpSp>
        <p:sp>
          <p:nvSpPr>
            <p:cNvPr id="151" name="Equals 150">
              <a:extLst>
                <a:ext uri="{FF2B5EF4-FFF2-40B4-BE49-F238E27FC236}">
                  <a16:creationId xmlns:a16="http://schemas.microsoft.com/office/drawing/2014/main" id="{4A185FAE-546F-4C9F-A144-15A1A83DA303}"/>
                </a:ext>
              </a:extLst>
            </p:cNvPr>
            <p:cNvSpPr/>
            <p:nvPr/>
          </p:nvSpPr>
          <p:spPr>
            <a:xfrm>
              <a:off x="5232103" y="2896291"/>
              <a:ext cx="7304752" cy="543401"/>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2" name="Circle: Hollow 151">
              <a:extLst>
                <a:ext uri="{FF2B5EF4-FFF2-40B4-BE49-F238E27FC236}">
                  <a16:creationId xmlns:a16="http://schemas.microsoft.com/office/drawing/2014/main" id="{061009F4-C47F-453D-A87F-724CC40DDF4D}"/>
                </a:ext>
              </a:extLst>
            </p:cNvPr>
            <p:cNvSpPr/>
            <p:nvPr/>
          </p:nvSpPr>
          <p:spPr>
            <a:xfrm>
              <a:off x="5143021" y="2594569"/>
              <a:ext cx="1146847" cy="1146846"/>
            </a:xfrm>
            <a:prstGeom prst="donut">
              <a:avLst>
                <a:gd name="adj" fmla="val 110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3" name="Equals 152">
              <a:extLst>
                <a:ext uri="{FF2B5EF4-FFF2-40B4-BE49-F238E27FC236}">
                  <a16:creationId xmlns:a16="http://schemas.microsoft.com/office/drawing/2014/main" id="{A4CD2AAF-B3CC-4445-984F-28F44227B90A}"/>
                </a:ext>
              </a:extLst>
            </p:cNvPr>
            <p:cNvSpPr/>
            <p:nvPr/>
          </p:nvSpPr>
          <p:spPr>
            <a:xfrm rot="16200000">
              <a:off x="4652700" y="4181720"/>
              <a:ext cx="2145304" cy="543402"/>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4" name="Equals 153">
              <a:extLst>
                <a:ext uri="{FF2B5EF4-FFF2-40B4-BE49-F238E27FC236}">
                  <a16:creationId xmlns:a16="http://schemas.microsoft.com/office/drawing/2014/main" id="{BA2CD3C9-5B23-4BA1-A370-4673E930A821}"/>
                </a:ext>
              </a:extLst>
            </p:cNvPr>
            <p:cNvSpPr/>
            <p:nvPr/>
          </p:nvSpPr>
          <p:spPr>
            <a:xfrm>
              <a:off x="3438394" y="2896291"/>
              <a:ext cx="2008435" cy="543401"/>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5" name="Rectangle 154">
              <a:extLst>
                <a:ext uri="{FF2B5EF4-FFF2-40B4-BE49-F238E27FC236}">
                  <a16:creationId xmlns:a16="http://schemas.microsoft.com/office/drawing/2014/main" id="{CB1E19E6-6856-4B81-88A1-03BF57A9279F}"/>
                </a:ext>
              </a:extLst>
            </p:cNvPr>
            <p:cNvSpPr/>
            <p:nvPr/>
          </p:nvSpPr>
          <p:spPr>
            <a:xfrm>
              <a:off x="9233385" y="2210359"/>
              <a:ext cx="792834" cy="65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School</a:t>
              </a:r>
              <a:endParaRPr lang="nl-NL" sz="1400" dirty="0"/>
            </a:p>
          </p:txBody>
        </p:sp>
        <p:sp>
          <p:nvSpPr>
            <p:cNvPr id="156" name="Equals 155">
              <a:extLst>
                <a:ext uri="{FF2B5EF4-FFF2-40B4-BE49-F238E27FC236}">
                  <a16:creationId xmlns:a16="http://schemas.microsoft.com/office/drawing/2014/main" id="{3CD18E7F-7F5F-461A-96E3-D5393669A122}"/>
                </a:ext>
              </a:extLst>
            </p:cNvPr>
            <p:cNvSpPr/>
            <p:nvPr/>
          </p:nvSpPr>
          <p:spPr>
            <a:xfrm rot="16200000">
              <a:off x="4723271" y="1696278"/>
              <a:ext cx="2007133" cy="543402"/>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cxnSp>
          <p:nvCxnSpPr>
            <p:cNvPr id="157" name="Straight Arrow Connector 156">
              <a:extLst>
                <a:ext uri="{FF2B5EF4-FFF2-40B4-BE49-F238E27FC236}">
                  <a16:creationId xmlns:a16="http://schemas.microsoft.com/office/drawing/2014/main" id="{E0C038A7-9AF2-42C6-9340-CE1F2915A1EC}"/>
                </a:ext>
              </a:extLst>
            </p:cNvPr>
            <p:cNvCxnSpPr/>
            <p:nvPr/>
          </p:nvCxnSpPr>
          <p:spPr>
            <a:xfrm flipH="1">
              <a:off x="6363449" y="3062577"/>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77B54E70-626A-451E-B493-1E4C1115D547}"/>
                </a:ext>
              </a:extLst>
            </p:cNvPr>
            <p:cNvCxnSpPr>
              <a:cxnSpLocks/>
            </p:cNvCxnSpPr>
            <p:nvPr/>
          </p:nvCxnSpPr>
          <p:spPr>
            <a:xfrm>
              <a:off x="6363449" y="3261526"/>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863A0D6F-0A6A-40FC-8E8B-F985CF067FF5}"/>
                </a:ext>
              </a:extLst>
            </p:cNvPr>
            <p:cNvCxnSpPr/>
            <p:nvPr/>
          </p:nvCxnSpPr>
          <p:spPr>
            <a:xfrm flipH="1">
              <a:off x="4695470" y="3074455"/>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B4853E12-B64D-40B1-82C4-5B62B1B0BB32}"/>
                </a:ext>
              </a:extLst>
            </p:cNvPr>
            <p:cNvCxnSpPr>
              <a:cxnSpLocks/>
            </p:cNvCxnSpPr>
            <p:nvPr/>
          </p:nvCxnSpPr>
          <p:spPr>
            <a:xfrm>
              <a:off x="4695470" y="3273404"/>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7C76B429-9EDA-4635-9A41-B56675BEE9CE}"/>
                </a:ext>
              </a:extLst>
            </p:cNvPr>
            <p:cNvCxnSpPr/>
            <p:nvPr/>
          </p:nvCxnSpPr>
          <p:spPr>
            <a:xfrm rot="16200000" flipH="1">
              <a:off x="5452166" y="2357344"/>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6051D26E-73C5-4FFC-9DD2-6DBFCC56F06D}"/>
                </a:ext>
              </a:extLst>
            </p:cNvPr>
            <p:cNvCxnSpPr>
              <a:cxnSpLocks/>
            </p:cNvCxnSpPr>
            <p:nvPr/>
          </p:nvCxnSpPr>
          <p:spPr>
            <a:xfrm rot="16200000">
              <a:off x="5651115" y="2357344"/>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9CA6477D-03F5-4D2D-876A-FA9B89298E63}"/>
                </a:ext>
              </a:extLst>
            </p:cNvPr>
            <p:cNvCxnSpPr/>
            <p:nvPr/>
          </p:nvCxnSpPr>
          <p:spPr>
            <a:xfrm rot="16200000" flipH="1">
              <a:off x="5444742" y="3989034"/>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EB663391-3081-42F3-8315-8778821865FF}"/>
                </a:ext>
              </a:extLst>
            </p:cNvPr>
            <p:cNvCxnSpPr>
              <a:cxnSpLocks/>
            </p:cNvCxnSpPr>
            <p:nvPr/>
          </p:nvCxnSpPr>
          <p:spPr>
            <a:xfrm rot="16200000">
              <a:off x="5643692" y="3989034"/>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5" name="Rectangle 164">
              <a:extLst>
                <a:ext uri="{FF2B5EF4-FFF2-40B4-BE49-F238E27FC236}">
                  <a16:creationId xmlns:a16="http://schemas.microsoft.com/office/drawing/2014/main" id="{7A8EAB9D-40B0-487C-B5B9-42D16B4F025F}"/>
                </a:ext>
              </a:extLst>
            </p:cNvPr>
            <p:cNvSpPr/>
            <p:nvPr/>
          </p:nvSpPr>
          <p:spPr>
            <a:xfrm>
              <a:off x="10015948" y="3419649"/>
              <a:ext cx="543404" cy="3017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66" name="Rectangle 165">
              <a:extLst>
                <a:ext uri="{FF2B5EF4-FFF2-40B4-BE49-F238E27FC236}">
                  <a16:creationId xmlns:a16="http://schemas.microsoft.com/office/drawing/2014/main" id="{D629F449-88F2-4199-B49D-0E9E1035A052}"/>
                </a:ext>
              </a:extLst>
            </p:cNvPr>
            <p:cNvSpPr/>
            <p:nvPr/>
          </p:nvSpPr>
          <p:spPr>
            <a:xfrm>
              <a:off x="9643904" y="3419649"/>
              <a:ext cx="321854" cy="3017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67" name="Rectangle 166">
              <a:extLst>
                <a:ext uri="{FF2B5EF4-FFF2-40B4-BE49-F238E27FC236}">
                  <a16:creationId xmlns:a16="http://schemas.microsoft.com/office/drawing/2014/main" id="{3794D161-7C2D-414E-86D5-571D21A2E485}"/>
                </a:ext>
              </a:extLst>
            </p:cNvPr>
            <p:cNvSpPr/>
            <p:nvPr/>
          </p:nvSpPr>
          <p:spPr>
            <a:xfrm>
              <a:off x="10609543" y="3419649"/>
              <a:ext cx="705564" cy="4810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68" name="TextBox 167">
              <a:extLst>
                <a:ext uri="{FF2B5EF4-FFF2-40B4-BE49-F238E27FC236}">
                  <a16:creationId xmlns:a16="http://schemas.microsoft.com/office/drawing/2014/main" id="{656114C7-C9B7-42D7-9D1F-ABD16B184A35}"/>
                </a:ext>
              </a:extLst>
            </p:cNvPr>
            <p:cNvSpPr txBox="1"/>
            <p:nvPr/>
          </p:nvSpPr>
          <p:spPr>
            <a:xfrm>
              <a:off x="9961484" y="3693538"/>
              <a:ext cx="711869" cy="326827"/>
            </a:xfrm>
            <a:prstGeom prst="rect">
              <a:avLst/>
            </a:prstGeom>
            <a:noFill/>
          </p:spPr>
          <p:txBody>
            <a:bodyPr wrap="none" rtlCol="0">
              <a:spAutoFit/>
            </a:bodyPr>
            <a:lstStyle/>
            <a:p>
              <a:r>
                <a:rPr lang="en-US" sz="1400" dirty="0"/>
                <a:t>Shops</a:t>
              </a:r>
              <a:endParaRPr lang="nl-NL" sz="1400" dirty="0"/>
            </a:p>
          </p:txBody>
        </p:sp>
        <p:sp>
          <p:nvSpPr>
            <p:cNvPr id="169" name="Rectangle: Diagonal Corners Snipped 168">
              <a:extLst>
                <a:ext uri="{FF2B5EF4-FFF2-40B4-BE49-F238E27FC236}">
                  <a16:creationId xmlns:a16="http://schemas.microsoft.com/office/drawing/2014/main" id="{F9D2A868-DF1E-4D00-9743-79D5A1D8A5E9}"/>
                </a:ext>
              </a:extLst>
            </p:cNvPr>
            <p:cNvSpPr/>
            <p:nvPr/>
          </p:nvSpPr>
          <p:spPr>
            <a:xfrm>
              <a:off x="8669996" y="3660171"/>
              <a:ext cx="866847" cy="1079052"/>
            </a:xfrm>
            <a:prstGeom prst="snip2Diag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Park</a:t>
              </a:r>
              <a:endParaRPr lang="nl-NL" sz="1400" dirty="0"/>
            </a:p>
          </p:txBody>
        </p:sp>
        <p:sp>
          <p:nvSpPr>
            <p:cNvPr id="170" name="Oval 169">
              <a:extLst>
                <a:ext uri="{FF2B5EF4-FFF2-40B4-BE49-F238E27FC236}">
                  <a16:creationId xmlns:a16="http://schemas.microsoft.com/office/drawing/2014/main" id="{0D488A36-5168-4E6D-9B22-0DE0E3A046E1}"/>
                </a:ext>
              </a:extLst>
            </p:cNvPr>
            <p:cNvSpPr/>
            <p:nvPr/>
          </p:nvSpPr>
          <p:spPr>
            <a:xfrm>
              <a:off x="9233385" y="3550274"/>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1" name="Oval 170">
              <a:extLst>
                <a:ext uri="{FF2B5EF4-FFF2-40B4-BE49-F238E27FC236}">
                  <a16:creationId xmlns:a16="http://schemas.microsoft.com/office/drawing/2014/main" id="{630047D2-F0D4-422E-9187-5A34AB72F376}"/>
                </a:ext>
              </a:extLst>
            </p:cNvPr>
            <p:cNvSpPr/>
            <p:nvPr/>
          </p:nvSpPr>
          <p:spPr>
            <a:xfrm>
              <a:off x="8998294" y="3550274"/>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2" name="Oval 171">
              <a:extLst>
                <a:ext uri="{FF2B5EF4-FFF2-40B4-BE49-F238E27FC236}">
                  <a16:creationId xmlns:a16="http://schemas.microsoft.com/office/drawing/2014/main" id="{398F7774-E27A-46ED-951B-18D49DB8FA75}"/>
                </a:ext>
              </a:extLst>
            </p:cNvPr>
            <p:cNvSpPr/>
            <p:nvPr/>
          </p:nvSpPr>
          <p:spPr>
            <a:xfrm>
              <a:off x="8763200" y="3550274"/>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3" name="Oval 172">
              <a:extLst>
                <a:ext uri="{FF2B5EF4-FFF2-40B4-BE49-F238E27FC236}">
                  <a16:creationId xmlns:a16="http://schemas.microsoft.com/office/drawing/2014/main" id="{9862F125-A0E6-48FA-8D5B-C5ECCDAA7D7F}"/>
                </a:ext>
              </a:extLst>
            </p:cNvPr>
            <p:cNvSpPr/>
            <p:nvPr/>
          </p:nvSpPr>
          <p:spPr>
            <a:xfrm>
              <a:off x="8585601" y="3836688"/>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4" name="Oval 173">
              <a:extLst>
                <a:ext uri="{FF2B5EF4-FFF2-40B4-BE49-F238E27FC236}">
                  <a16:creationId xmlns:a16="http://schemas.microsoft.com/office/drawing/2014/main" id="{7CE2271F-AF12-46F4-ABF5-951A33C5A73D}"/>
                </a:ext>
              </a:extLst>
            </p:cNvPr>
            <p:cNvSpPr/>
            <p:nvPr/>
          </p:nvSpPr>
          <p:spPr>
            <a:xfrm>
              <a:off x="8585601" y="4126591"/>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5" name="Oval 174">
              <a:extLst>
                <a:ext uri="{FF2B5EF4-FFF2-40B4-BE49-F238E27FC236}">
                  <a16:creationId xmlns:a16="http://schemas.microsoft.com/office/drawing/2014/main" id="{5DA21225-681F-4C60-A82E-8439B35B3E26}"/>
                </a:ext>
              </a:extLst>
            </p:cNvPr>
            <p:cNvSpPr/>
            <p:nvPr/>
          </p:nvSpPr>
          <p:spPr>
            <a:xfrm>
              <a:off x="8586618" y="4442639"/>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6" name="Rectangle: Rounded Corners 175">
              <a:extLst>
                <a:ext uri="{FF2B5EF4-FFF2-40B4-BE49-F238E27FC236}">
                  <a16:creationId xmlns:a16="http://schemas.microsoft.com/office/drawing/2014/main" id="{2DDA60CE-6D84-48AD-8278-1426F2D73038}"/>
                </a:ext>
              </a:extLst>
            </p:cNvPr>
            <p:cNvSpPr/>
            <p:nvPr/>
          </p:nvSpPr>
          <p:spPr>
            <a:xfrm>
              <a:off x="9233385" y="4442639"/>
              <a:ext cx="191141" cy="1911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7" name="Rectangle 176">
              <a:extLst>
                <a:ext uri="{FF2B5EF4-FFF2-40B4-BE49-F238E27FC236}">
                  <a16:creationId xmlns:a16="http://schemas.microsoft.com/office/drawing/2014/main" id="{25863929-3BDD-41D9-84AA-5D478EA46C51}"/>
                </a:ext>
              </a:extLst>
            </p:cNvPr>
            <p:cNvSpPr/>
            <p:nvPr/>
          </p:nvSpPr>
          <p:spPr>
            <a:xfrm>
              <a:off x="6791045" y="3633447"/>
              <a:ext cx="1580596" cy="111468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Parking </a:t>
              </a:r>
            </a:p>
            <a:p>
              <a:pPr algn="ctr"/>
              <a:r>
                <a:rPr lang="en-US" sz="1400" dirty="0"/>
                <a:t>Garage</a:t>
              </a:r>
            </a:p>
            <a:p>
              <a:pPr algn="ctr"/>
              <a:r>
                <a:rPr lang="en-US" sz="1000" dirty="0"/>
                <a:t>(5 levels, 800 Places)</a:t>
              </a:r>
              <a:endParaRPr lang="nl-NL" sz="1000" dirty="0"/>
            </a:p>
          </p:txBody>
        </p:sp>
        <p:grpSp>
          <p:nvGrpSpPr>
            <p:cNvPr id="178" name="Group 177">
              <a:extLst>
                <a:ext uri="{FF2B5EF4-FFF2-40B4-BE49-F238E27FC236}">
                  <a16:creationId xmlns:a16="http://schemas.microsoft.com/office/drawing/2014/main" id="{C5136950-4BBE-4E6F-BE61-9DA9E0DE3C74}"/>
                </a:ext>
              </a:extLst>
            </p:cNvPr>
            <p:cNvGrpSpPr/>
            <p:nvPr/>
          </p:nvGrpSpPr>
          <p:grpSpPr>
            <a:xfrm>
              <a:off x="10167030" y="4748131"/>
              <a:ext cx="1006553" cy="80174"/>
              <a:chOff x="8489013" y="4865615"/>
              <a:chExt cx="947883" cy="75501"/>
            </a:xfrm>
          </p:grpSpPr>
          <p:sp>
            <p:nvSpPr>
              <p:cNvPr id="233" name="Rectangle 232">
                <a:extLst>
                  <a:ext uri="{FF2B5EF4-FFF2-40B4-BE49-F238E27FC236}">
                    <a16:creationId xmlns:a16="http://schemas.microsoft.com/office/drawing/2014/main" id="{96338EDD-AE02-4660-8200-2A8034709D3A}"/>
                  </a:ext>
                </a:extLst>
              </p:cNvPr>
              <p:cNvSpPr/>
              <p:nvPr/>
            </p:nvSpPr>
            <p:spPr>
              <a:xfrm>
                <a:off x="8489013" y="4865615"/>
                <a:ext cx="185204" cy="75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234" name="Rectangle 233">
                <a:extLst>
                  <a:ext uri="{FF2B5EF4-FFF2-40B4-BE49-F238E27FC236}">
                    <a16:creationId xmlns:a16="http://schemas.microsoft.com/office/drawing/2014/main" id="{EC72423A-FD27-49CE-B03E-614541569653}"/>
                  </a:ext>
                </a:extLst>
              </p:cNvPr>
              <p:cNvSpPr/>
              <p:nvPr/>
            </p:nvSpPr>
            <p:spPr>
              <a:xfrm>
                <a:off x="8679683" y="4865615"/>
                <a:ext cx="185204" cy="7550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235" name="Rectangle 234">
                <a:extLst>
                  <a:ext uri="{FF2B5EF4-FFF2-40B4-BE49-F238E27FC236}">
                    <a16:creationId xmlns:a16="http://schemas.microsoft.com/office/drawing/2014/main" id="{310CC508-FBAE-46E3-8DA9-8CC361293B16}"/>
                  </a:ext>
                </a:extLst>
              </p:cNvPr>
              <p:cNvSpPr/>
              <p:nvPr/>
            </p:nvSpPr>
            <p:spPr>
              <a:xfrm>
                <a:off x="8870353" y="4865615"/>
                <a:ext cx="185204" cy="75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236" name="Rectangle 235">
                <a:extLst>
                  <a:ext uri="{FF2B5EF4-FFF2-40B4-BE49-F238E27FC236}">
                    <a16:creationId xmlns:a16="http://schemas.microsoft.com/office/drawing/2014/main" id="{26F68356-3734-46A6-8CCE-0E6065A8F454}"/>
                  </a:ext>
                </a:extLst>
              </p:cNvPr>
              <p:cNvSpPr/>
              <p:nvPr/>
            </p:nvSpPr>
            <p:spPr>
              <a:xfrm>
                <a:off x="9061023" y="4865615"/>
                <a:ext cx="185204" cy="755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237" name="Rectangle 236">
                <a:extLst>
                  <a:ext uri="{FF2B5EF4-FFF2-40B4-BE49-F238E27FC236}">
                    <a16:creationId xmlns:a16="http://schemas.microsoft.com/office/drawing/2014/main" id="{E4D850CF-1970-486D-9618-F66EAF418603}"/>
                  </a:ext>
                </a:extLst>
              </p:cNvPr>
              <p:cNvSpPr/>
              <p:nvPr/>
            </p:nvSpPr>
            <p:spPr>
              <a:xfrm>
                <a:off x="9251692" y="4865615"/>
                <a:ext cx="185204" cy="75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grpSp>
        <p:sp>
          <p:nvSpPr>
            <p:cNvPr id="179" name="TextBox 178">
              <a:extLst>
                <a:ext uri="{FF2B5EF4-FFF2-40B4-BE49-F238E27FC236}">
                  <a16:creationId xmlns:a16="http://schemas.microsoft.com/office/drawing/2014/main" id="{0704D0F8-2128-4002-A088-41C23DCF2610}"/>
                </a:ext>
              </a:extLst>
            </p:cNvPr>
            <p:cNvSpPr txBox="1"/>
            <p:nvPr/>
          </p:nvSpPr>
          <p:spPr>
            <a:xfrm>
              <a:off x="10317419" y="4802332"/>
              <a:ext cx="977281" cy="326827"/>
            </a:xfrm>
            <a:prstGeom prst="rect">
              <a:avLst/>
            </a:prstGeom>
            <a:noFill/>
          </p:spPr>
          <p:txBody>
            <a:bodyPr wrap="none" rtlCol="0">
              <a:spAutoFit/>
            </a:bodyPr>
            <a:lstStyle/>
            <a:p>
              <a:r>
                <a:rPr lang="en-US" sz="1400" dirty="0"/>
                <a:t>50 </a:t>
              </a:r>
              <a:r>
                <a:rPr lang="en-US" sz="1400" dirty="0" err="1"/>
                <a:t>metres</a:t>
              </a:r>
              <a:endParaRPr lang="nl-NL" sz="1400" dirty="0"/>
            </a:p>
          </p:txBody>
        </p:sp>
        <p:sp>
          <p:nvSpPr>
            <p:cNvPr id="180" name="TextBox 179">
              <a:extLst>
                <a:ext uri="{FF2B5EF4-FFF2-40B4-BE49-F238E27FC236}">
                  <a16:creationId xmlns:a16="http://schemas.microsoft.com/office/drawing/2014/main" id="{049ED830-8DC6-44B3-ADC0-0A280D0EA2B1}"/>
                </a:ext>
              </a:extLst>
            </p:cNvPr>
            <p:cNvSpPr txBox="1"/>
            <p:nvPr/>
          </p:nvSpPr>
          <p:spPr>
            <a:xfrm>
              <a:off x="6773970" y="2478133"/>
              <a:ext cx="875561" cy="307777"/>
            </a:xfrm>
            <a:prstGeom prst="rect">
              <a:avLst/>
            </a:prstGeom>
            <a:noFill/>
          </p:spPr>
          <p:txBody>
            <a:bodyPr wrap="none" rtlCol="0">
              <a:spAutoFit/>
            </a:bodyPr>
            <a:lstStyle/>
            <a:p>
              <a:r>
                <a:rPr lang="en-US" sz="1400" b="1" dirty="0">
                  <a:solidFill>
                    <a:srgbClr val="FF0000"/>
                  </a:solidFill>
                </a:rPr>
                <a:t>Incident</a:t>
              </a:r>
              <a:endParaRPr lang="nl-NL" sz="1400" b="1" dirty="0">
                <a:solidFill>
                  <a:srgbClr val="FF0000"/>
                </a:solidFill>
              </a:endParaRPr>
            </a:p>
          </p:txBody>
        </p:sp>
        <p:sp>
          <p:nvSpPr>
            <p:cNvPr id="181" name="Arrow: Right 180">
              <a:extLst>
                <a:ext uri="{FF2B5EF4-FFF2-40B4-BE49-F238E27FC236}">
                  <a16:creationId xmlns:a16="http://schemas.microsoft.com/office/drawing/2014/main" id="{E2AF4872-697E-4D42-8FD6-2E3B1C1B2408}"/>
                </a:ext>
              </a:extLst>
            </p:cNvPr>
            <p:cNvSpPr/>
            <p:nvPr/>
          </p:nvSpPr>
          <p:spPr>
            <a:xfrm>
              <a:off x="7642105" y="443897"/>
              <a:ext cx="1440268" cy="3637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82" name="TextBox 181">
              <a:extLst>
                <a:ext uri="{FF2B5EF4-FFF2-40B4-BE49-F238E27FC236}">
                  <a16:creationId xmlns:a16="http://schemas.microsoft.com/office/drawing/2014/main" id="{CC8B48FF-6723-46F7-B86C-4244FA651C5A}"/>
                </a:ext>
              </a:extLst>
            </p:cNvPr>
            <p:cNvSpPr txBox="1"/>
            <p:nvPr/>
          </p:nvSpPr>
          <p:spPr>
            <a:xfrm>
              <a:off x="7598221" y="258009"/>
              <a:ext cx="1434497" cy="326827"/>
            </a:xfrm>
            <a:prstGeom prst="rect">
              <a:avLst/>
            </a:prstGeom>
            <a:noFill/>
          </p:spPr>
          <p:txBody>
            <a:bodyPr wrap="none" rtlCol="0">
              <a:spAutoFit/>
            </a:bodyPr>
            <a:lstStyle/>
            <a:p>
              <a:r>
                <a:rPr lang="en-US" sz="1400" dirty="0"/>
                <a:t>Wind direction</a:t>
              </a:r>
              <a:endParaRPr lang="nl-NL" sz="1400" dirty="0"/>
            </a:p>
          </p:txBody>
        </p:sp>
        <p:sp>
          <p:nvSpPr>
            <p:cNvPr id="183" name="TextBox 182">
              <a:extLst>
                <a:ext uri="{FF2B5EF4-FFF2-40B4-BE49-F238E27FC236}">
                  <a16:creationId xmlns:a16="http://schemas.microsoft.com/office/drawing/2014/main" id="{4FC809C8-67CC-40DC-B0F1-1FB039FD7ECC}"/>
                </a:ext>
              </a:extLst>
            </p:cNvPr>
            <p:cNvSpPr txBox="1"/>
            <p:nvPr/>
          </p:nvSpPr>
          <p:spPr>
            <a:xfrm>
              <a:off x="10290018" y="2667730"/>
              <a:ext cx="1367565" cy="326827"/>
            </a:xfrm>
            <a:prstGeom prst="rect">
              <a:avLst/>
            </a:prstGeom>
            <a:noFill/>
          </p:spPr>
          <p:txBody>
            <a:bodyPr wrap="none" rtlCol="0">
              <a:spAutoFit/>
            </a:bodyPr>
            <a:lstStyle/>
            <a:p>
              <a:r>
                <a:rPr lang="en-US" sz="1400" dirty="0"/>
                <a:t>MELODY road</a:t>
              </a:r>
              <a:endParaRPr lang="nl-NL" sz="1400" dirty="0"/>
            </a:p>
          </p:txBody>
        </p:sp>
        <p:sp>
          <p:nvSpPr>
            <p:cNvPr id="187" name="TextBox 186">
              <a:extLst>
                <a:ext uri="{FF2B5EF4-FFF2-40B4-BE49-F238E27FC236}">
                  <a16:creationId xmlns:a16="http://schemas.microsoft.com/office/drawing/2014/main" id="{356A2C35-5502-4361-AAFD-D1B1AD3C4B99}"/>
                </a:ext>
              </a:extLst>
            </p:cNvPr>
            <p:cNvSpPr txBox="1"/>
            <p:nvPr/>
          </p:nvSpPr>
          <p:spPr>
            <a:xfrm>
              <a:off x="5920813" y="1223892"/>
              <a:ext cx="1196185" cy="326827"/>
            </a:xfrm>
            <a:prstGeom prst="rect">
              <a:avLst/>
            </a:prstGeom>
            <a:noFill/>
          </p:spPr>
          <p:txBody>
            <a:bodyPr wrap="none" rtlCol="0">
              <a:spAutoFit/>
            </a:bodyPr>
            <a:lstStyle/>
            <a:p>
              <a:r>
                <a:rPr lang="en-US" sz="1400" dirty="0"/>
                <a:t>EDEN street</a:t>
              </a:r>
              <a:endParaRPr lang="nl-NL" sz="1400" dirty="0"/>
            </a:p>
          </p:txBody>
        </p:sp>
        <p:sp>
          <p:nvSpPr>
            <p:cNvPr id="188" name="TextBox 187">
              <a:extLst>
                <a:ext uri="{FF2B5EF4-FFF2-40B4-BE49-F238E27FC236}">
                  <a16:creationId xmlns:a16="http://schemas.microsoft.com/office/drawing/2014/main" id="{FB5D4DE2-33C5-48FD-AD2F-2F4FFCD08829}"/>
                </a:ext>
              </a:extLst>
            </p:cNvPr>
            <p:cNvSpPr txBox="1"/>
            <p:nvPr/>
          </p:nvSpPr>
          <p:spPr>
            <a:xfrm>
              <a:off x="5753103" y="5110713"/>
              <a:ext cx="1824824" cy="326827"/>
            </a:xfrm>
            <a:prstGeom prst="rect">
              <a:avLst/>
            </a:prstGeom>
            <a:noFill/>
          </p:spPr>
          <p:txBody>
            <a:bodyPr wrap="square" rtlCol="0">
              <a:spAutoFit/>
            </a:bodyPr>
            <a:lstStyle/>
            <a:p>
              <a:pPr algn="ctr"/>
              <a:r>
                <a:rPr lang="en-US" sz="1400" dirty="0"/>
                <a:t>PRACTICE avenue</a:t>
              </a:r>
              <a:endParaRPr lang="nl-NL" sz="1400" dirty="0"/>
            </a:p>
          </p:txBody>
        </p:sp>
        <p:pic>
          <p:nvPicPr>
            <p:cNvPr id="189" name="Graphic 188" descr="Dance">
              <a:extLst>
                <a:ext uri="{FF2B5EF4-FFF2-40B4-BE49-F238E27FC236}">
                  <a16:creationId xmlns:a16="http://schemas.microsoft.com/office/drawing/2014/main" id="{BEC43443-237B-4B10-B743-D117584203EA}"/>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9515087">
              <a:off x="7551133" y="2628251"/>
              <a:ext cx="342328" cy="342328"/>
            </a:xfrm>
            <a:prstGeom prst="rect">
              <a:avLst/>
            </a:prstGeom>
          </p:spPr>
        </p:pic>
        <p:grpSp>
          <p:nvGrpSpPr>
            <p:cNvPr id="190" name="Group 189">
              <a:extLst>
                <a:ext uri="{FF2B5EF4-FFF2-40B4-BE49-F238E27FC236}">
                  <a16:creationId xmlns:a16="http://schemas.microsoft.com/office/drawing/2014/main" id="{888D7A65-D97A-4972-A35C-405D56D38E29}"/>
                </a:ext>
              </a:extLst>
            </p:cNvPr>
            <p:cNvGrpSpPr>
              <a:grpSpLocks noChangeAspect="1"/>
            </p:cNvGrpSpPr>
            <p:nvPr/>
          </p:nvGrpSpPr>
          <p:grpSpPr>
            <a:xfrm rot="8055410">
              <a:off x="8589523" y="3202299"/>
              <a:ext cx="179833" cy="235256"/>
              <a:chOff x="-145425" y="5025226"/>
              <a:chExt cx="619125" cy="809938"/>
            </a:xfrm>
          </p:grpSpPr>
          <p:sp>
            <p:nvSpPr>
              <p:cNvPr id="231" name="Freeform: Shape 230">
                <a:extLst>
                  <a:ext uri="{FF2B5EF4-FFF2-40B4-BE49-F238E27FC236}">
                    <a16:creationId xmlns:a16="http://schemas.microsoft.com/office/drawing/2014/main" id="{1E9E420E-80B4-49D7-94F6-ACA0524748A3}"/>
                  </a:ext>
                </a:extLst>
              </p:cNvPr>
              <p:cNvSpPr/>
              <p:nvPr/>
            </p:nvSpPr>
            <p:spPr>
              <a:xfrm>
                <a:off x="53967" y="5025226"/>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nl-NL"/>
              </a:p>
            </p:txBody>
          </p:sp>
          <p:sp>
            <p:nvSpPr>
              <p:cNvPr id="232" name="Freeform: Shape 231">
                <a:extLst>
                  <a:ext uri="{FF2B5EF4-FFF2-40B4-BE49-F238E27FC236}">
                    <a16:creationId xmlns:a16="http://schemas.microsoft.com/office/drawing/2014/main" id="{DF29A21C-A32B-4E38-B0E2-CE9238CD36D5}"/>
                  </a:ext>
                </a:extLst>
              </p:cNvPr>
              <p:cNvSpPr/>
              <p:nvPr/>
            </p:nvSpPr>
            <p:spPr>
              <a:xfrm>
                <a:off x="-145425" y="5196989"/>
                <a:ext cx="619125" cy="638175"/>
              </a:xfrm>
              <a:custGeom>
                <a:avLst/>
                <a:gdLst>
                  <a:gd name="connsiteX0" fmla="*/ 613253 w 619125"/>
                  <a:gd name="connsiteY0" fmla="*/ 20165 h 638175"/>
                  <a:gd name="connsiteX1" fmla="*/ 560649 w 619125"/>
                  <a:gd name="connsiteY1" fmla="*/ 8500 h 638175"/>
                  <a:gd name="connsiteX2" fmla="*/ 560580 w 619125"/>
                  <a:gd name="connsiteY2" fmla="*/ 8545 h 638175"/>
                  <a:gd name="connsiteX3" fmla="*/ 477236 w 619125"/>
                  <a:gd name="connsiteY3" fmla="*/ 61790 h 638175"/>
                  <a:gd name="connsiteX4" fmla="*/ 371604 w 619125"/>
                  <a:gd name="connsiteY4" fmla="*/ 4640 h 638175"/>
                  <a:gd name="connsiteX5" fmla="*/ 342171 w 619125"/>
                  <a:gd name="connsiteY5" fmla="*/ 1687 h 638175"/>
                  <a:gd name="connsiteX6" fmla="*/ 218346 w 619125"/>
                  <a:gd name="connsiteY6" fmla="*/ 39787 h 638175"/>
                  <a:gd name="connsiteX7" fmla="*/ 196725 w 619125"/>
                  <a:gd name="connsiteY7" fmla="*/ 56837 h 638175"/>
                  <a:gd name="connsiteX8" fmla="*/ 139575 w 619125"/>
                  <a:gd name="connsiteY8" fmla="*/ 154849 h 638175"/>
                  <a:gd name="connsiteX9" fmla="*/ 46230 w 619125"/>
                  <a:gd name="connsiteY9" fmla="*/ 130560 h 638175"/>
                  <a:gd name="connsiteX10" fmla="*/ 882 w 619125"/>
                  <a:gd name="connsiteY10" fmla="*/ 159661 h 638175"/>
                  <a:gd name="connsiteX11" fmla="*/ 27180 w 619125"/>
                  <a:gd name="connsiteY11" fmla="*/ 204284 h 638175"/>
                  <a:gd name="connsiteX12" fmla="*/ 148433 w 619125"/>
                  <a:gd name="connsiteY12" fmla="*/ 235811 h 638175"/>
                  <a:gd name="connsiteX13" fmla="*/ 157958 w 619125"/>
                  <a:gd name="connsiteY13" fmla="*/ 237050 h 638175"/>
                  <a:gd name="connsiteX14" fmla="*/ 190819 w 619125"/>
                  <a:gd name="connsiteY14" fmla="*/ 218000 h 638175"/>
                  <a:gd name="connsiteX15" fmla="*/ 234539 w 619125"/>
                  <a:gd name="connsiteY15" fmla="*/ 142562 h 638175"/>
                  <a:gd name="connsiteX16" fmla="*/ 240540 w 619125"/>
                  <a:gd name="connsiteY16" fmla="*/ 251528 h 638175"/>
                  <a:gd name="connsiteX17" fmla="*/ 164340 w 619125"/>
                  <a:gd name="connsiteY17" fmla="*/ 439265 h 638175"/>
                  <a:gd name="connsiteX18" fmla="*/ 164340 w 619125"/>
                  <a:gd name="connsiteY18" fmla="*/ 467078 h 638175"/>
                  <a:gd name="connsiteX19" fmla="*/ 223109 w 619125"/>
                  <a:gd name="connsiteY19" fmla="*/ 622622 h 638175"/>
                  <a:gd name="connsiteX20" fmla="*/ 258161 w 619125"/>
                  <a:gd name="connsiteY20" fmla="*/ 647387 h 638175"/>
                  <a:gd name="connsiteX21" fmla="*/ 271591 w 619125"/>
                  <a:gd name="connsiteY21" fmla="*/ 644910 h 638175"/>
                  <a:gd name="connsiteX22" fmla="*/ 293784 w 619125"/>
                  <a:gd name="connsiteY22" fmla="*/ 595856 h 638175"/>
                  <a:gd name="connsiteX23" fmla="*/ 240349 w 619125"/>
                  <a:gd name="connsiteY23" fmla="*/ 454220 h 638175"/>
                  <a:gd name="connsiteX24" fmla="*/ 302166 w 619125"/>
                  <a:gd name="connsiteY24" fmla="*/ 302296 h 638175"/>
                  <a:gd name="connsiteX25" fmla="*/ 313882 w 619125"/>
                  <a:gd name="connsiteY25" fmla="*/ 445742 h 638175"/>
                  <a:gd name="connsiteX26" fmla="*/ 320835 w 619125"/>
                  <a:gd name="connsiteY26" fmla="*/ 464792 h 638175"/>
                  <a:gd name="connsiteX27" fmla="*/ 416085 w 619125"/>
                  <a:gd name="connsiteY27" fmla="*/ 598142 h 638175"/>
                  <a:gd name="connsiteX28" fmla="*/ 469283 w 619125"/>
                  <a:gd name="connsiteY28" fmla="*/ 606953 h 638175"/>
                  <a:gd name="connsiteX29" fmla="*/ 478093 w 619125"/>
                  <a:gd name="connsiteY29" fmla="*/ 553756 h 638175"/>
                  <a:gd name="connsiteX30" fmla="*/ 388939 w 619125"/>
                  <a:gd name="connsiteY30" fmla="*/ 428978 h 638175"/>
                  <a:gd name="connsiteX31" fmla="*/ 373128 w 619125"/>
                  <a:gd name="connsiteY31" fmla="*/ 235049 h 638175"/>
                  <a:gd name="connsiteX32" fmla="*/ 365127 w 619125"/>
                  <a:gd name="connsiteY32" fmla="*/ 87507 h 638175"/>
                  <a:gd name="connsiteX33" fmla="*/ 460377 w 619125"/>
                  <a:gd name="connsiteY33" fmla="*/ 139514 h 638175"/>
                  <a:gd name="connsiteX34" fmla="*/ 499143 w 619125"/>
                  <a:gd name="connsiteY34" fmla="*/ 138180 h 638175"/>
                  <a:gd name="connsiteX35" fmla="*/ 601442 w 619125"/>
                  <a:gd name="connsiteY35" fmla="*/ 72743 h 638175"/>
                  <a:gd name="connsiteX36" fmla="*/ 613258 w 619125"/>
                  <a:gd name="connsiteY36" fmla="*/ 20173 h 638175"/>
                  <a:gd name="connsiteX37" fmla="*/ 613253 w 619125"/>
                  <a:gd name="connsiteY37" fmla="*/ 2016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19125" h="638175">
                    <a:moveTo>
                      <a:pt x="613253" y="20165"/>
                    </a:moveTo>
                    <a:cubicBezTo>
                      <a:pt x="601948" y="2418"/>
                      <a:pt x="578396" y="-2804"/>
                      <a:pt x="560649" y="8500"/>
                    </a:cubicBezTo>
                    <a:cubicBezTo>
                      <a:pt x="560626" y="8515"/>
                      <a:pt x="560603" y="8530"/>
                      <a:pt x="560580" y="8545"/>
                    </a:cubicBezTo>
                    <a:lnTo>
                      <a:pt x="477236" y="61790"/>
                    </a:lnTo>
                    <a:lnTo>
                      <a:pt x="371604" y="4640"/>
                    </a:lnTo>
                    <a:cubicBezTo>
                      <a:pt x="362591" y="-269"/>
                      <a:pt x="351979" y="-1333"/>
                      <a:pt x="342171" y="1687"/>
                    </a:cubicBezTo>
                    <a:lnTo>
                      <a:pt x="218346" y="39787"/>
                    </a:lnTo>
                    <a:cubicBezTo>
                      <a:pt x="209265" y="42576"/>
                      <a:pt x="201555" y="48656"/>
                      <a:pt x="196725" y="56837"/>
                    </a:cubicBezTo>
                    <a:lnTo>
                      <a:pt x="139575" y="154849"/>
                    </a:lnTo>
                    <a:lnTo>
                      <a:pt x="46230" y="130560"/>
                    </a:lnTo>
                    <a:cubicBezTo>
                      <a:pt x="25672" y="126074"/>
                      <a:pt x="5368" y="139102"/>
                      <a:pt x="882" y="159661"/>
                    </a:cubicBezTo>
                    <a:cubicBezTo>
                      <a:pt x="-3365" y="179122"/>
                      <a:pt x="8096" y="198570"/>
                      <a:pt x="27180" y="204284"/>
                    </a:cubicBezTo>
                    <a:lnTo>
                      <a:pt x="148433" y="235811"/>
                    </a:lnTo>
                    <a:cubicBezTo>
                      <a:pt x="151539" y="236642"/>
                      <a:pt x="154742" y="237058"/>
                      <a:pt x="157958" y="237050"/>
                    </a:cubicBezTo>
                    <a:cubicBezTo>
                      <a:pt x="171521" y="237002"/>
                      <a:pt x="184037" y="229747"/>
                      <a:pt x="190819" y="218000"/>
                    </a:cubicBezTo>
                    <a:lnTo>
                      <a:pt x="234539" y="142562"/>
                    </a:lnTo>
                    <a:lnTo>
                      <a:pt x="240540" y="251528"/>
                    </a:lnTo>
                    <a:lnTo>
                      <a:pt x="164340" y="439265"/>
                    </a:lnTo>
                    <a:cubicBezTo>
                      <a:pt x="160834" y="448205"/>
                      <a:pt x="160834" y="458138"/>
                      <a:pt x="164340" y="467078"/>
                    </a:cubicBezTo>
                    <a:lnTo>
                      <a:pt x="223109" y="622622"/>
                    </a:lnTo>
                    <a:cubicBezTo>
                      <a:pt x="228590" y="637298"/>
                      <a:pt x="242496" y="647124"/>
                      <a:pt x="258161" y="647387"/>
                    </a:cubicBezTo>
                    <a:cubicBezTo>
                      <a:pt x="262753" y="647408"/>
                      <a:pt x="267309" y="646567"/>
                      <a:pt x="271591" y="644910"/>
                    </a:cubicBezTo>
                    <a:cubicBezTo>
                      <a:pt x="291254" y="637481"/>
                      <a:pt x="301184" y="615530"/>
                      <a:pt x="293784" y="595856"/>
                    </a:cubicBezTo>
                    <a:lnTo>
                      <a:pt x="240349" y="454220"/>
                    </a:lnTo>
                    <a:lnTo>
                      <a:pt x="302166" y="302296"/>
                    </a:lnTo>
                    <a:lnTo>
                      <a:pt x="313882" y="445742"/>
                    </a:lnTo>
                    <a:cubicBezTo>
                      <a:pt x="314436" y="452604"/>
                      <a:pt x="316840" y="459187"/>
                      <a:pt x="320835" y="464792"/>
                    </a:cubicBezTo>
                    <a:lnTo>
                      <a:pt x="416085" y="598142"/>
                    </a:lnTo>
                    <a:cubicBezTo>
                      <a:pt x="428342" y="615265"/>
                      <a:pt x="452159" y="619210"/>
                      <a:pt x="469283" y="606953"/>
                    </a:cubicBezTo>
                    <a:cubicBezTo>
                      <a:pt x="486406" y="594696"/>
                      <a:pt x="490350" y="570879"/>
                      <a:pt x="478093" y="553756"/>
                    </a:cubicBezTo>
                    <a:lnTo>
                      <a:pt x="388939" y="428978"/>
                    </a:lnTo>
                    <a:lnTo>
                      <a:pt x="373128" y="235049"/>
                    </a:lnTo>
                    <a:lnTo>
                      <a:pt x="365127" y="87507"/>
                    </a:lnTo>
                    <a:lnTo>
                      <a:pt x="460377" y="139514"/>
                    </a:lnTo>
                    <a:cubicBezTo>
                      <a:pt x="472575" y="146173"/>
                      <a:pt x="487431" y="145662"/>
                      <a:pt x="499143" y="138180"/>
                    </a:cubicBezTo>
                    <a:lnTo>
                      <a:pt x="601442" y="72743"/>
                    </a:lnTo>
                    <a:cubicBezTo>
                      <a:pt x="619221" y="61490"/>
                      <a:pt x="624511" y="37953"/>
                      <a:pt x="613258" y="20173"/>
                    </a:cubicBezTo>
                    <a:cubicBezTo>
                      <a:pt x="613257" y="20171"/>
                      <a:pt x="613255" y="20168"/>
                      <a:pt x="613253" y="20165"/>
                    </a:cubicBezTo>
                    <a:close/>
                  </a:path>
                </a:pathLst>
              </a:custGeom>
              <a:solidFill>
                <a:srgbClr val="000000"/>
              </a:solidFill>
              <a:ln w="9525" cap="flat">
                <a:noFill/>
                <a:prstDash val="solid"/>
                <a:miter/>
              </a:ln>
            </p:spPr>
            <p:txBody>
              <a:bodyPr rtlCol="0" anchor="ctr"/>
              <a:lstStyle/>
              <a:p>
                <a:endParaRPr lang="nl-NL"/>
              </a:p>
            </p:txBody>
          </p:sp>
        </p:grpSp>
        <p:grpSp>
          <p:nvGrpSpPr>
            <p:cNvPr id="191" name="Group 190">
              <a:extLst>
                <a:ext uri="{FF2B5EF4-FFF2-40B4-BE49-F238E27FC236}">
                  <a16:creationId xmlns:a16="http://schemas.microsoft.com/office/drawing/2014/main" id="{0D41FF9A-D14D-4A4C-9A05-1136713B7848}"/>
                </a:ext>
              </a:extLst>
            </p:cNvPr>
            <p:cNvGrpSpPr>
              <a:grpSpLocks noChangeAspect="1"/>
            </p:cNvGrpSpPr>
            <p:nvPr/>
          </p:nvGrpSpPr>
          <p:grpSpPr>
            <a:xfrm rot="6322823">
              <a:off x="8952520" y="2743721"/>
              <a:ext cx="179833" cy="235256"/>
              <a:chOff x="-145425" y="5025226"/>
              <a:chExt cx="619125" cy="809938"/>
            </a:xfrm>
          </p:grpSpPr>
          <p:sp>
            <p:nvSpPr>
              <p:cNvPr id="229" name="Freeform: Shape 228">
                <a:extLst>
                  <a:ext uri="{FF2B5EF4-FFF2-40B4-BE49-F238E27FC236}">
                    <a16:creationId xmlns:a16="http://schemas.microsoft.com/office/drawing/2014/main" id="{D115360A-FB14-4788-BDDB-48CC51444993}"/>
                  </a:ext>
                </a:extLst>
              </p:cNvPr>
              <p:cNvSpPr/>
              <p:nvPr/>
            </p:nvSpPr>
            <p:spPr>
              <a:xfrm>
                <a:off x="53967" y="5025226"/>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nl-NL"/>
              </a:p>
            </p:txBody>
          </p:sp>
          <p:sp>
            <p:nvSpPr>
              <p:cNvPr id="230" name="Freeform: Shape 229">
                <a:extLst>
                  <a:ext uri="{FF2B5EF4-FFF2-40B4-BE49-F238E27FC236}">
                    <a16:creationId xmlns:a16="http://schemas.microsoft.com/office/drawing/2014/main" id="{FAAFF082-DF3B-45AE-89F2-4D930845190D}"/>
                  </a:ext>
                </a:extLst>
              </p:cNvPr>
              <p:cNvSpPr/>
              <p:nvPr/>
            </p:nvSpPr>
            <p:spPr>
              <a:xfrm>
                <a:off x="-145425" y="5196989"/>
                <a:ext cx="619125" cy="638175"/>
              </a:xfrm>
              <a:custGeom>
                <a:avLst/>
                <a:gdLst>
                  <a:gd name="connsiteX0" fmla="*/ 613253 w 619125"/>
                  <a:gd name="connsiteY0" fmla="*/ 20165 h 638175"/>
                  <a:gd name="connsiteX1" fmla="*/ 560649 w 619125"/>
                  <a:gd name="connsiteY1" fmla="*/ 8500 h 638175"/>
                  <a:gd name="connsiteX2" fmla="*/ 560580 w 619125"/>
                  <a:gd name="connsiteY2" fmla="*/ 8545 h 638175"/>
                  <a:gd name="connsiteX3" fmla="*/ 477236 w 619125"/>
                  <a:gd name="connsiteY3" fmla="*/ 61790 h 638175"/>
                  <a:gd name="connsiteX4" fmla="*/ 371604 w 619125"/>
                  <a:gd name="connsiteY4" fmla="*/ 4640 h 638175"/>
                  <a:gd name="connsiteX5" fmla="*/ 342171 w 619125"/>
                  <a:gd name="connsiteY5" fmla="*/ 1687 h 638175"/>
                  <a:gd name="connsiteX6" fmla="*/ 218346 w 619125"/>
                  <a:gd name="connsiteY6" fmla="*/ 39787 h 638175"/>
                  <a:gd name="connsiteX7" fmla="*/ 196725 w 619125"/>
                  <a:gd name="connsiteY7" fmla="*/ 56837 h 638175"/>
                  <a:gd name="connsiteX8" fmla="*/ 139575 w 619125"/>
                  <a:gd name="connsiteY8" fmla="*/ 154849 h 638175"/>
                  <a:gd name="connsiteX9" fmla="*/ 46230 w 619125"/>
                  <a:gd name="connsiteY9" fmla="*/ 130560 h 638175"/>
                  <a:gd name="connsiteX10" fmla="*/ 882 w 619125"/>
                  <a:gd name="connsiteY10" fmla="*/ 159661 h 638175"/>
                  <a:gd name="connsiteX11" fmla="*/ 27180 w 619125"/>
                  <a:gd name="connsiteY11" fmla="*/ 204284 h 638175"/>
                  <a:gd name="connsiteX12" fmla="*/ 148433 w 619125"/>
                  <a:gd name="connsiteY12" fmla="*/ 235811 h 638175"/>
                  <a:gd name="connsiteX13" fmla="*/ 157958 w 619125"/>
                  <a:gd name="connsiteY13" fmla="*/ 237050 h 638175"/>
                  <a:gd name="connsiteX14" fmla="*/ 190819 w 619125"/>
                  <a:gd name="connsiteY14" fmla="*/ 218000 h 638175"/>
                  <a:gd name="connsiteX15" fmla="*/ 234539 w 619125"/>
                  <a:gd name="connsiteY15" fmla="*/ 142562 h 638175"/>
                  <a:gd name="connsiteX16" fmla="*/ 240540 w 619125"/>
                  <a:gd name="connsiteY16" fmla="*/ 251528 h 638175"/>
                  <a:gd name="connsiteX17" fmla="*/ 164340 w 619125"/>
                  <a:gd name="connsiteY17" fmla="*/ 439265 h 638175"/>
                  <a:gd name="connsiteX18" fmla="*/ 164340 w 619125"/>
                  <a:gd name="connsiteY18" fmla="*/ 467078 h 638175"/>
                  <a:gd name="connsiteX19" fmla="*/ 223109 w 619125"/>
                  <a:gd name="connsiteY19" fmla="*/ 622622 h 638175"/>
                  <a:gd name="connsiteX20" fmla="*/ 258161 w 619125"/>
                  <a:gd name="connsiteY20" fmla="*/ 647387 h 638175"/>
                  <a:gd name="connsiteX21" fmla="*/ 271591 w 619125"/>
                  <a:gd name="connsiteY21" fmla="*/ 644910 h 638175"/>
                  <a:gd name="connsiteX22" fmla="*/ 293784 w 619125"/>
                  <a:gd name="connsiteY22" fmla="*/ 595856 h 638175"/>
                  <a:gd name="connsiteX23" fmla="*/ 240349 w 619125"/>
                  <a:gd name="connsiteY23" fmla="*/ 454220 h 638175"/>
                  <a:gd name="connsiteX24" fmla="*/ 302166 w 619125"/>
                  <a:gd name="connsiteY24" fmla="*/ 302296 h 638175"/>
                  <a:gd name="connsiteX25" fmla="*/ 313882 w 619125"/>
                  <a:gd name="connsiteY25" fmla="*/ 445742 h 638175"/>
                  <a:gd name="connsiteX26" fmla="*/ 320835 w 619125"/>
                  <a:gd name="connsiteY26" fmla="*/ 464792 h 638175"/>
                  <a:gd name="connsiteX27" fmla="*/ 416085 w 619125"/>
                  <a:gd name="connsiteY27" fmla="*/ 598142 h 638175"/>
                  <a:gd name="connsiteX28" fmla="*/ 469283 w 619125"/>
                  <a:gd name="connsiteY28" fmla="*/ 606953 h 638175"/>
                  <a:gd name="connsiteX29" fmla="*/ 478093 w 619125"/>
                  <a:gd name="connsiteY29" fmla="*/ 553756 h 638175"/>
                  <a:gd name="connsiteX30" fmla="*/ 388939 w 619125"/>
                  <a:gd name="connsiteY30" fmla="*/ 428978 h 638175"/>
                  <a:gd name="connsiteX31" fmla="*/ 373128 w 619125"/>
                  <a:gd name="connsiteY31" fmla="*/ 235049 h 638175"/>
                  <a:gd name="connsiteX32" fmla="*/ 365127 w 619125"/>
                  <a:gd name="connsiteY32" fmla="*/ 87507 h 638175"/>
                  <a:gd name="connsiteX33" fmla="*/ 460377 w 619125"/>
                  <a:gd name="connsiteY33" fmla="*/ 139514 h 638175"/>
                  <a:gd name="connsiteX34" fmla="*/ 499143 w 619125"/>
                  <a:gd name="connsiteY34" fmla="*/ 138180 h 638175"/>
                  <a:gd name="connsiteX35" fmla="*/ 601442 w 619125"/>
                  <a:gd name="connsiteY35" fmla="*/ 72743 h 638175"/>
                  <a:gd name="connsiteX36" fmla="*/ 613258 w 619125"/>
                  <a:gd name="connsiteY36" fmla="*/ 20173 h 638175"/>
                  <a:gd name="connsiteX37" fmla="*/ 613253 w 619125"/>
                  <a:gd name="connsiteY37" fmla="*/ 2016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19125" h="638175">
                    <a:moveTo>
                      <a:pt x="613253" y="20165"/>
                    </a:moveTo>
                    <a:cubicBezTo>
                      <a:pt x="601948" y="2418"/>
                      <a:pt x="578396" y="-2804"/>
                      <a:pt x="560649" y="8500"/>
                    </a:cubicBezTo>
                    <a:cubicBezTo>
                      <a:pt x="560626" y="8515"/>
                      <a:pt x="560603" y="8530"/>
                      <a:pt x="560580" y="8545"/>
                    </a:cubicBezTo>
                    <a:lnTo>
                      <a:pt x="477236" y="61790"/>
                    </a:lnTo>
                    <a:lnTo>
                      <a:pt x="371604" y="4640"/>
                    </a:lnTo>
                    <a:cubicBezTo>
                      <a:pt x="362591" y="-269"/>
                      <a:pt x="351979" y="-1333"/>
                      <a:pt x="342171" y="1687"/>
                    </a:cubicBezTo>
                    <a:lnTo>
                      <a:pt x="218346" y="39787"/>
                    </a:lnTo>
                    <a:cubicBezTo>
                      <a:pt x="209265" y="42576"/>
                      <a:pt x="201555" y="48656"/>
                      <a:pt x="196725" y="56837"/>
                    </a:cubicBezTo>
                    <a:lnTo>
                      <a:pt x="139575" y="154849"/>
                    </a:lnTo>
                    <a:lnTo>
                      <a:pt x="46230" y="130560"/>
                    </a:lnTo>
                    <a:cubicBezTo>
                      <a:pt x="25672" y="126074"/>
                      <a:pt x="5368" y="139102"/>
                      <a:pt x="882" y="159661"/>
                    </a:cubicBezTo>
                    <a:cubicBezTo>
                      <a:pt x="-3365" y="179122"/>
                      <a:pt x="8096" y="198570"/>
                      <a:pt x="27180" y="204284"/>
                    </a:cubicBezTo>
                    <a:lnTo>
                      <a:pt x="148433" y="235811"/>
                    </a:lnTo>
                    <a:cubicBezTo>
                      <a:pt x="151539" y="236642"/>
                      <a:pt x="154742" y="237058"/>
                      <a:pt x="157958" y="237050"/>
                    </a:cubicBezTo>
                    <a:cubicBezTo>
                      <a:pt x="171521" y="237002"/>
                      <a:pt x="184037" y="229747"/>
                      <a:pt x="190819" y="218000"/>
                    </a:cubicBezTo>
                    <a:lnTo>
                      <a:pt x="234539" y="142562"/>
                    </a:lnTo>
                    <a:lnTo>
                      <a:pt x="240540" y="251528"/>
                    </a:lnTo>
                    <a:lnTo>
                      <a:pt x="164340" y="439265"/>
                    </a:lnTo>
                    <a:cubicBezTo>
                      <a:pt x="160834" y="448205"/>
                      <a:pt x="160834" y="458138"/>
                      <a:pt x="164340" y="467078"/>
                    </a:cubicBezTo>
                    <a:lnTo>
                      <a:pt x="223109" y="622622"/>
                    </a:lnTo>
                    <a:cubicBezTo>
                      <a:pt x="228590" y="637298"/>
                      <a:pt x="242496" y="647124"/>
                      <a:pt x="258161" y="647387"/>
                    </a:cubicBezTo>
                    <a:cubicBezTo>
                      <a:pt x="262753" y="647408"/>
                      <a:pt x="267309" y="646567"/>
                      <a:pt x="271591" y="644910"/>
                    </a:cubicBezTo>
                    <a:cubicBezTo>
                      <a:pt x="291254" y="637481"/>
                      <a:pt x="301184" y="615530"/>
                      <a:pt x="293784" y="595856"/>
                    </a:cubicBezTo>
                    <a:lnTo>
                      <a:pt x="240349" y="454220"/>
                    </a:lnTo>
                    <a:lnTo>
                      <a:pt x="302166" y="302296"/>
                    </a:lnTo>
                    <a:lnTo>
                      <a:pt x="313882" y="445742"/>
                    </a:lnTo>
                    <a:cubicBezTo>
                      <a:pt x="314436" y="452604"/>
                      <a:pt x="316840" y="459187"/>
                      <a:pt x="320835" y="464792"/>
                    </a:cubicBezTo>
                    <a:lnTo>
                      <a:pt x="416085" y="598142"/>
                    </a:lnTo>
                    <a:cubicBezTo>
                      <a:pt x="428342" y="615265"/>
                      <a:pt x="452159" y="619210"/>
                      <a:pt x="469283" y="606953"/>
                    </a:cubicBezTo>
                    <a:cubicBezTo>
                      <a:pt x="486406" y="594696"/>
                      <a:pt x="490350" y="570879"/>
                      <a:pt x="478093" y="553756"/>
                    </a:cubicBezTo>
                    <a:lnTo>
                      <a:pt x="388939" y="428978"/>
                    </a:lnTo>
                    <a:lnTo>
                      <a:pt x="373128" y="235049"/>
                    </a:lnTo>
                    <a:lnTo>
                      <a:pt x="365127" y="87507"/>
                    </a:lnTo>
                    <a:lnTo>
                      <a:pt x="460377" y="139514"/>
                    </a:lnTo>
                    <a:cubicBezTo>
                      <a:pt x="472575" y="146173"/>
                      <a:pt x="487431" y="145662"/>
                      <a:pt x="499143" y="138180"/>
                    </a:cubicBezTo>
                    <a:lnTo>
                      <a:pt x="601442" y="72743"/>
                    </a:lnTo>
                    <a:cubicBezTo>
                      <a:pt x="619221" y="61490"/>
                      <a:pt x="624511" y="37953"/>
                      <a:pt x="613258" y="20173"/>
                    </a:cubicBezTo>
                    <a:cubicBezTo>
                      <a:pt x="613257" y="20171"/>
                      <a:pt x="613255" y="20168"/>
                      <a:pt x="613253" y="20165"/>
                    </a:cubicBezTo>
                    <a:close/>
                  </a:path>
                </a:pathLst>
              </a:custGeom>
              <a:solidFill>
                <a:srgbClr val="000000"/>
              </a:solidFill>
              <a:ln w="9525" cap="flat">
                <a:noFill/>
                <a:prstDash val="solid"/>
                <a:miter/>
              </a:ln>
            </p:spPr>
            <p:txBody>
              <a:bodyPr rtlCol="0" anchor="ctr"/>
              <a:lstStyle/>
              <a:p>
                <a:endParaRPr lang="nl-NL"/>
              </a:p>
            </p:txBody>
          </p:sp>
        </p:grpSp>
        <p:pic>
          <p:nvPicPr>
            <p:cNvPr id="192" name="Graphic 191" descr="Children">
              <a:extLst>
                <a:ext uri="{FF2B5EF4-FFF2-40B4-BE49-F238E27FC236}">
                  <a16:creationId xmlns:a16="http://schemas.microsoft.com/office/drawing/2014/main" id="{2DFB9450-C7B2-4A02-BBDD-DE7102FF43DF}"/>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80754" y="2849672"/>
              <a:ext cx="236089" cy="236088"/>
            </a:xfrm>
            <a:prstGeom prst="rect">
              <a:avLst/>
            </a:prstGeom>
          </p:spPr>
        </p:pic>
        <p:pic>
          <p:nvPicPr>
            <p:cNvPr id="193" name="Graphic 192" descr="Children">
              <a:extLst>
                <a:ext uri="{FF2B5EF4-FFF2-40B4-BE49-F238E27FC236}">
                  <a16:creationId xmlns:a16="http://schemas.microsoft.com/office/drawing/2014/main" id="{374BF2BF-5FAD-44F5-86BD-FDCD1027F116}"/>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803487" y="2887818"/>
              <a:ext cx="236089" cy="236088"/>
            </a:xfrm>
            <a:prstGeom prst="rect">
              <a:avLst/>
            </a:prstGeom>
          </p:spPr>
        </p:pic>
        <p:pic>
          <p:nvPicPr>
            <p:cNvPr id="194" name="Graphic 193" descr="Pregnant lady">
              <a:extLst>
                <a:ext uri="{FF2B5EF4-FFF2-40B4-BE49-F238E27FC236}">
                  <a16:creationId xmlns:a16="http://schemas.microsoft.com/office/drawing/2014/main" id="{60BD85DF-5979-4A31-83B5-0220CDB56CA8}"/>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flipH="1">
              <a:off x="10011536" y="3184036"/>
              <a:ext cx="230186" cy="230186"/>
            </a:xfrm>
            <a:prstGeom prst="rect">
              <a:avLst/>
            </a:prstGeom>
          </p:spPr>
        </p:pic>
        <p:pic>
          <p:nvPicPr>
            <p:cNvPr id="195" name="Graphic 194" descr="Woman with baby">
              <a:extLst>
                <a:ext uri="{FF2B5EF4-FFF2-40B4-BE49-F238E27FC236}">
                  <a16:creationId xmlns:a16="http://schemas.microsoft.com/office/drawing/2014/main" id="{48E004C8-92FC-423A-AF34-E08F93483A9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007006" y="3372318"/>
              <a:ext cx="224284" cy="224284"/>
            </a:xfrm>
            <a:prstGeom prst="rect">
              <a:avLst/>
            </a:prstGeom>
          </p:spPr>
        </p:pic>
        <p:pic>
          <p:nvPicPr>
            <p:cNvPr id="196" name="Graphic 195" descr="Woman with kid">
              <a:extLst>
                <a:ext uri="{FF2B5EF4-FFF2-40B4-BE49-F238E27FC236}">
                  <a16:creationId xmlns:a16="http://schemas.microsoft.com/office/drawing/2014/main" id="{50390C41-BB5C-4D80-B77E-3016A2A3DB88}"/>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148882" y="3164816"/>
              <a:ext cx="259697" cy="259697"/>
            </a:xfrm>
            <a:prstGeom prst="rect">
              <a:avLst/>
            </a:prstGeom>
          </p:spPr>
        </p:pic>
        <p:pic>
          <p:nvPicPr>
            <p:cNvPr id="197" name="Graphic 196" descr="Group of men">
              <a:extLst>
                <a:ext uri="{FF2B5EF4-FFF2-40B4-BE49-F238E27FC236}">
                  <a16:creationId xmlns:a16="http://schemas.microsoft.com/office/drawing/2014/main" id="{85DA4DA8-AC5F-4B5F-849A-153EAFECF31E}"/>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807223" y="3354611"/>
              <a:ext cx="259697" cy="259697"/>
            </a:xfrm>
            <a:prstGeom prst="rect">
              <a:avLst/>
            </a:prstGeom>
          </p:spPr>
        </p:pic>
        <p:pic>
          <p:nvPicPr>
            <p:cNvPr id="198" name="Graphic 197" descr="Group of men">
              <a:extLst>
                <a:ext uri="{FF2B5EF4-FFF2-40B4-BE49-F238E27FC236}">
                  <a16:creationId xmlns:a16="http://schemas.microsoft.com/office/drawing/2014/main" id="{6ED58D7E-6BFB-4E0E-AC29-FDA2232B070A}"/>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727532" y="3172163"/>
              <a:ext cx="259697" cy="259697"/>
            </a:xfrm>
            <a:prstGeom prst="rect">
              <a:avLst/>
            </a:prstGeom>
          </p:spPr>
        </p:pic>
        <p:grpSp>
          <p:nvGrpSpPr>
            <p:cNvPr id="200" name="Group 199">
              <a:extLst>
                <a:ext uri="{FF2B5EF4-FFF2-40B4-BE49-F238E27FC236}">
                  <a16:creationId xmlns:a16="http://schemas.microsoft.com/office/drawing/2014/main" id="{8613822A-8F49-424C-9C97-6AE4E8D17C2A}"/>
                </a:ext>
              </a:extLst>
            </p:cNvPr>
            <p:cNvGrpSpPr>
              <a:grpSpLocks noChangeAspect="1"/>
            </p:cNvGrpSpPr>
            <p:nvPr/>
          </p:nvGrpSpPr>
          <p:grpSpPr>
            <a:xfrm>
              <a:off x="7127700" y="3032087"/>
              <a:ext cx="839437" cy="324000"/>
              <a:chOff x="6981918" y="2885792"/>
              <a:chExt cx="1279140" cy="493713"/>
            </a:xfrm>
          </p:grpSpPr>
          <p:grpSp>
            <p:nvGrpSpPr>
              <p:cNvPr id="202" name="Group 201">
                <a:extLst>
                  <a:ext uri="{FF2B5EF4-FFF2-40B4-BE49-F238E27FC236}">
                    <a16:creationId xmlns:a16="http://schemas.microsoft.com/office/drawing/2014/main" id="{E778BF4A-648E-4288-A4AD-93ED469DC604}"/>
                  </a:ext>
                </a:extLst>
              </p:cNvPr>
              <p:cNvGrpSpPr/>
              <p:nvPr/>
            </p:nvGrpSpPr>
            <p:grpSpPr>
              <a:xfrm rot="3933052">
                <a:off x="7788291" y="2906737"/>
                <a:ext cx="409150" cy="536385"/>
                <a:chOff x="10176882" y="5264125"/>
                <a:chExt cx="629461" cy="825206"/>
              </a:xfrm>
            </p:grpSpPr>
            <p:sp>
              <p:nvSpPr>
                <p:cNvPr id="220" name="Rectangle: Rounded Corners 219">
                  <a:extLst>
                    <a:ext uri="{FF2B5EF4-FFF2-40B4-BE49-F238E27FC236}">
                      <a16:creationId xmlns:a16="http://schemas.microsoft.com/office/drawing/2014/main" id="{3A8E438C-236D-46DC-B1DB-82DD121C8EFF}"/>
                    </a:ext>
                  </a:extLst>
                </p:cNvPr>
                <p:cNvSpPr/>
                <p:nvPr/>
              </p:nvSpPr>
              <p:spPr>
                <a:xfrm>
                  <a:off x="10343050" y="5629135"/>
                  <a:ext cx="298246" cy="460196"/>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1" name="Rectangle: Rounded Corners 220">
                  <a:extLst>
                    <a:ext uri="{FF2B5EF4-FFF2-40B4-BE49-F238E27FC236}">
                      <a16:creationId xmlns:a16="http://schemas.microsoft.com/office/drawing/2014/main" id="{FF3BC097-CC6B-4BBD-A5C1-44A06273E867}"/>
                    </a:ext>
                  </a:extLst>
                </p:cNvPr>
                <p:cNvSpPr/>
                <p:nvPr/>
              </p:nvSpPr>
              <p:spPr>
                <a:xfrm>
                  <a:off x="10654044" y="5389301"/>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2" name="Rectangle: Rounded Corners 221">
                  <a:extLst>
                    <a:ext uri="{FF2B5EF4-FFF2-40B4-BE49-F238E27FC236}">
                      <a16:creationId xmlns:a16="http://schemas.microsoft.com/office/drawing/2014/main" id="{4D89BD5D-4F8B-49A6-A15D-175A524726AC}"/>
                    </a:ext>
                  </a:extLst>
                </p:cNvPr>
                <p:cNvSpPr/>
                <p:nvPr/>
              </p:nvSpPr>
              <p:spPr>
                <a:xfrm>
                  <a:off x="10190579" y="5398430"/>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3" name="Rectangle: Rounded Corners 222">
                  <a:extLst>
                    <a:ext uri="{FF2B5EF4-FFF2-40B4-BE49-F238E27FC236}">
                      <a16:creationId xmlns:a16="http://schemas.microsoft.com/office/drawing/2014/main" id="{7F5CA7B0-6648-438B-9AEC-F3824C02DE2A}"/>
                    </a:ext>
                  </a:extLst>
                </p:cNvPr>
                <p:cNvSpPr/>
                <p:nvPr/>
              </p:nvSpPr>
              <p:spPr>
                <a:xfrm>
                  <a:off x="10266563" y="5264126"/>
                  <a:ext cx="451221" cy="460196"/>
                </a:xfrm>
                <a:prstGeom prst="roundRect">
                  <a:avLst>
                    <a:gd name="adj" fmla="val 1791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4" name="Rectangle: Rounded Corners 223">
                  <a:extLst>
                    <a:ext uri="{FF2B5EF4-FFF2-40B4-BE49-F238E27FC236}">
                      <a16:creationId xmlns:a16="http://schemas.microsoft.com/office/drawing/2014/main" id="{E447D87E-588C-4120-8983-64FC24D36045}"/>
                    </a:ext>
                  </a:extLst>
                </p:cNvPr>
                <p:cNvSpPr/>
                <p:nvPr/>
              </p:nvSpPr>
              <p:spPr>
                <a:xfrm>
                  <a:off x="10198817" y="5822638"/>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5" name="Rectangle: Rounded Corners 224">
                  <a:extLst>
                    <a:ext uri="{FF2B5EF4-FFF2-40B4-BE49-F238E27FC236}">
                      <a16:creationId xmlns:a16="http://schemas.microsoft.com/office/drawing/2014/main" id="{F4F8B15E-0547-49B3-9302-18A109C17C01}"/>
                    </a:ext>
                  </a:extLst>
                </p:cNvPr>
                <p:cNvSpPr/>
                <p:nvPr/>
              </p:nvSpPr>
              <p:spPr>
                <a:xfrm>
                  <a:off x="10641414" y="5836314"/>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6" name="Trapezoid 225">
                  <a:extLst>
                    <a:ext uri="{FF2B5EF4-FFF2-40B4-BE49-F238E27FC236}">
                      <a16:creationId xmlns:a16="http://schemas.microsoft.com/office/drawing/2014/main" id="{07102B8A-0256-486D-BBE4-92075EFE9F43}"/>
                    </a:ext>
                  </a:extLst>
                </p:cNvPr>
                <p:cNvSpPr/>
                <p:nvPr/>
              </p:nvSpPr>
              <p:spPr>
                <a:xfrm>
                  <a:off x="10294173" y="5264125"/>
                  <a:ext cx="396000" cy="90449"/>
                </a:xfrm>
                <a:prstGeom prst="trapezoi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bg1">
                        <a:lumMod val="75000"/>
                      </a:schemeClr>
                    </a:solidFill>
                  </a:endParaRPr>
                </a:p>
              </p:txBody>
            </p:sp>
            <p:sp>
              <p:nvSpPr>
                <p:cNvPr id="227" name="Trapezoid 226">
                  <a:extLst>
                    <a:ext uri="{FF2B5EF4-FFF2-40B4-BE49-F238E27FC236}">
                      <a16:creationId xmlns:a16="http://schemas.microsoft.com/office/drawing/2014/main" id="{0B05F331-390D-4E49-B086-843FAFE19411}"/>
                    </a:ext>
                  </a:extLst>
                </p:cNvPr>
                <p:cNvSpPr/>
                <p:nvPr/>
              </p:nvSpPr>
              <p:spPr>
                <a:xfrm rot="16200000" flipH="1">
                  <a:off x="10192458" y="5350967"/>
                  <a:ext cx="57825" cy="88977"/>
                </a:xfrm>
                <a:prstGeom prst="trapezoi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8" name="Trapezoid 227">
                  <a:extLst>
                    <a:ext uri="{FF2B5EF4-FFF2-40B4-BE49-F238E27FC236}">
                      <a16:creationId xmlns:a16="http://schemas.microsoft.com/office/drawing/2014/main" id="{9297CB7E-6600-4816-88E3-1F151DBCB9DD}"/>
                    </a:ext>
                  </a:extLst>
                </p:cNvPr>
                <p:cNvSpPr/>
                <p:nvPr/>
              </p:nvSpPr>
              <p:spPr>
                <a:xfrm rot="5400000">
                  <a:off x="10732942" y="5354512"/>
                  <a:ext cx="57825" cy="88977"/>
                </a:xfrm>
                <a:prstGeom prst="trapezoi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03" name="Group 202">
                <a:extLst>
                  <a:ext uri="{FF2B5EF4-FFF2-40B4-BE49-F238E27FC236}">
                    <a16:creationId xmlns:a16="http://schemas.microsoft.com/office/drawing/2014/main" id="{27A9A75D-D42C-46D2-985B-A4F5D25CC0C3}"/>
                  </a:ext>
                </a:extLst>
              </p:cNvPr>
              <p:cNvGrpSpPr/>
              <p:nvPr/>
            </p:nvGrpSpPr>
            <p:grpSpPr>
              <a:xfrm rot="6958126">
                <a:off x="7279421" y="2588289"/>
                <a:ext cx="392903" cy="987909"/>
                <a:chOff x="10189302" y="5822639"/>
                <a:chExt cx="604466" cy="1519858"/>
              </a:xfrm>
            </p:grpSpPr>
            <p:grpSp>
              <p:nvGrpSpPr>
                <p:cNvPr id="204" name="Group 203">
                  <a:extLst>
                    <a:ext uri="{FF2B5EF4-FFF2-40B4-BE49-F238E27FC236}">
                      <a16:creationId xmlns:a16="http://schemas.microsoft.com/office/drawing/2014/main" id="{8BE39681-CA2B-4D5E-AB16-1D8A540DB545}"/>
                    </a:ext>
                  </a:extLst>
                </p:cNvPr>
                <p:cNvGrpSpPr/>
                <p:nvPr/>
              </p:nvGrpSpPr>
              <p:grpSpPr>
                <a:xfrm>
                  <a:off x="10189302" y="6531301"/>
                  <a:ext cx="604466" cy="747663"/>
                  <a:chOff x="10189302" y="6531301"/>
                  <a:chExt cx="604466" cy="747663"/>
                </a:xfrm>
              </p:grpSpPr>
              <p:grpSp>
                <p:nvGrpSpPr>
                  <p:cNvPr id="212" name="Group 211">
                    <a:extLst>
                      <a:ext uri="{FF2B5EF4-FFF2-40B4-BE49-F238E27FC236}">
                        <a16:creationId xmlns:a16="http://schemas.microsoft.com/office/drawing/2014/main" id="{9A55ED54-EF95-4EE6-81B8-2F000846C498}"/>
                      </a:ext>
                    </a:extLst>
                  </p:cNvPr>
                  <p:cNvGrpSpPr/>
                  <p:nvPr/>
                </p:nvGrpSpPr>
                <p:grpSpPr>
                  <a:xfrm>
                    <a:off x="10189302" y="6531301"/>
                    <a:ext cx="139724" cy="747663"/>
                    <a:chOff x="10654044" y="6531301"/>
                    <a:chExt cx="139724" cy="747663"/>
                  </a:xfrm>
                </p:grpSpPr>
                <p:sp>
                  <p:nvSpPr>
                    <p:cNvPr id="217" name="Rectangle: Rounded Corners 216">
                      <a:extLst>
                        <a:ext uri="{FF2B5EF4-FFF2-40B4-BE49-F238E27FC236}">
                          <a16:creationId xmlns:a16="http://schemas.microsoft.com/office/drawing/2014/main" id="{F192BCCF-20C6-494A-B62D-3F44A10A6D58}"/>
                        </a:ext>
                      </a:extLst>
                    </p:cNvPr>
                    <p:cNvSpPr/>
                    <p:nvPr/>
                  </p:nvSpPr>
                  <p:spPr>
                    <a:xfrm>
                      <a:off x="10654044" y="6531301"/>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8" name="Rectangle: Rounded Corners 217">
                      <a:extLst>
                        <a:ext uri="{FF2B5EF4-FFF2-40B4-BE49-F238E27FC236}">
                          <a16:creationId xmlns:a16="http://schemas.microsoft.com/office/drawing/2014/main" id="{256215B5-C4F7-4F68-AB34-17A5AB09027C}"/>
                        </a:ext>
                      </a:extLst>
                    </p:cNvPr>
                    <p:cNvSpPr/>
                    <p:nvPr/>
                  </p:nvSpPr>
                  <p:spPr>
                    <a:xfrm>
                      <a:off x="10654044" y="7057774"/>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9" name="Rectangle: Rounded Corners 218">
                      <a:extLst>
                        <a:ext uri="{FF2B5EF4-FFF2-40B4-BE49-F238E27FC236}">
                          <a16:creationId xmlns:a16="http://schemas.microsoft.com/office/drawing/2014/main" id="{F08628C0-B771-4910-A8EB-B4A6F4FE8318}"/>
                        </a:ext>
                      </a:extLst>
                    </p:cNvPr>
                    <p:cNvSpPr/>
                    <p:nvPr/>
                  </p:nvSpPr>
                  <p:spPr>
                    <a:xfrm>
                      <a:off x="10654044" y="6794537"/>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13" name="Group 212">
                    <a:extLst>
                      <a:ext uri="{FF2B5EF4-FFF2-40B4-BE49-F238E27FC236}">
                        <a16:creationId xmlns:a16="http://schemas.microsoft.com/office/drawing/2014/main" id="{9247D07C-C8BA-4077-BBC7-B9E6F9C63EF7}"/>
                      </a:ext>
                    </a:extLst>
                  </p:cNvPr>
                  <p:cNvGrpSpPr/>
                  <p:nvPr/>
                </p:nvGrpSpPr>
                <p:grpSpPr>
                  <a:xfrm>
                    <a:off x="10654044" y="6531301"/>
                    <a:ext cx="139724" cy="747663"/>
                    <a:chOff x="10654044" y="6531301"/>
                    <a:chExt cx="139724" cy="747663"/>
                  </a:xfrm>
                </p:grpSpPr>
                <p:sp>
                  <p:nvSpPr>
                    <p:cNvPr id="214" name="Rectangle: Rounded Corners 213">
                      <a:extLst>
                        <a:ext uri="{FF2B5EF4-FFF2-40B4-BE49-F238E27FC236}">
                          <a16:creationId xmlns:a16="http://schemas.microsoft.com/office/drawing/2014/main" id="{71763F33-7F01-4826-936A-0817DD355EA9}"/>
                        </a:ext>
                      </a:extLst>
                    </p:cNvPr>
                    <p:cNvSpPr/>
                    <p:nvPr/>
                  </p:nvSpPr>
                  <p:spPr>
                    <a:xfrm>
                      <a:off x="10654044" y="6531301"/>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5" name="Rectangle: Rounded Corners 214">
                      <a:extLst>
                        <a:ext uri="{FF2B5EF4-FFF2-40B4-BE49-F238E27FC236}">
                          <a16:creationId xmlns:a16="http://schemas.microsoft.com/office/drawing/2014/main" id="{A6DF1E43-0A13-47A4-AEDE-CEB5BADE9370}"/>
                        </a:ext>
                      </a:extLst>
                    </p:cNvPr>
                    <p:cNvSpPr/>
                    <p:nvPr/>
                  </p:nvSpPr>
                  <p:spPr>
                    <a:xfrm>
                      <a:off x="10654044" y="7057774"/>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6" name="Rectangle: Rounded Corners 215">
                      <a:extLst>
                        <a:ext uri="{FF2B5EF4-FFF2-40B4-BE49-F238E27FC236}">
                          <a16:creationId xmlns:a16="http://schemas.microsoft.com/office/drawing/2014/main" id="{D9718294-A8E7-4853-B536-ADE449580C9C}"/>
                        </a:ext>
                      </a:extLst>
                    </p:cNvPr>
                    <p:cNvSpPr/>
                    <p:nvPr/>
                  </p:nvSpPr>
                  <p:spPr>
                    <a:xfrm>
                      <a:off x="10654044" y="6794537"/>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sp>
              <p:nvSpPr>
                <p:cNvPr id="205" name="Cylinder 204">
                  <a:extLst>
                    <a:ext uri="{FF2B5EF4-FFF2-40B4-BE49-F238E27FC236}">
                      <a16:creationId xmlns:a16="http://schemas.microsoft.com/office/drawing/2014/main" id="{D919B877-3BC1-4EAB-8F82-891C291B3C98}"/>
                    </a:ext>
                  </a:extLst>
                </p:cNvPr>
                <p:cNvSpPr/>
                <p:nvPr/>
              </p:nvSpPr>
              <p:spPr>
                <a:xfrm>
                  <a:off x="10266563" y="5822639"/>
                  <a:ext cx="451221" cy="1519858"/>
                </a:xfrm>
                <a:prstGeom prst="can">
                  <a:avLst>
                    <a:gd name="adj" fmla="val 18951"/>
                  </a:avLst>
                </a:prstGeom>
                <a:solidFill>
                  <a:srgbClr val="FF99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sp>
          <p:nvSpPr>
            <p:cNvPr id="201" name="Thought Bubble: Cloud 200">
              <a:extLst>
                <a:ext uri="{FF2B5EF4-FFF2-40B4-BE49-F238E27FC236}">
                  <a16:creationId xmlns:a16="http://schemas.microsoft.com/office/drawing/2014/main" id="{77458657-FB9F-4906-B2DC-F89277DFD59F}"/>
                </a:ext>
              </a:extLst>
            </p:cNvPr>
            <p:cNvSpPr>
              <a:spLocks noChangeAspect="1"/>
            </p:cNvSpPr>
            <p:nvPr/>
          </p:nvSpPr>
          <p:spPr>
            <a:xfrm rot="517608">
              <a:off x="7264183" y="858501"/>
              <a:ext cx="2549030" cy="2093916"/>
            </a:xfrm>
            <a:prstGeom prst="cloudCallout">
              <a:avLst/>
            </a:prstGeom>
            <a:blipFill dpi="0" rotWithShape="1">
              <a:blip r:embed="rId15">
                <a:alphaModFix amt="50000"/>
              </a:blip>
              <a:srcRect/>
              <a:tile tx="0" ty="0" sx="100000" sy="100000" flip="none" algn="tl"/>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dirty="0">
                <a:ln>
                  <a:solidFill>
                    <a:schemeClr val="bg1">
                      <a:lumMod val="85000"/>
                    </a:schemeClr>
                  </a:solidFill>
                </a:ln>
              </a:endParaRPr>
            </a:p>
          </p:txBody>
        </p:sp>
        <p:pic>
          <p:nvPicPr>
            <p:cNvPr id="243" name="Picture 242">
              <a:extLst>
                <a:ext uri="{FF2B5EF4-FFF2-40B4-BE49-F238E27FC236}">
                  <a16:creationId xmlns:a16="http://schemas.microsoft.com/office/drawing/2014/main" id="{572C6A34-122A-4203-9F44-B3ED28BCDA91}"/>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l="78506" t="6182" r="1" b="68216"/>
            <a:stretch/>
          </p:blipFill>
          <p:spPr>
            <a:xfrm>
              <a:off x="4261906" y="5458085"/>
              <a:ext cx="1271502" cy="1238877"/>
            </a:xfrm>
            <a:prstGeom prst="rect">
              <a:avLst/>
            </a:prstGeom>
          </p:spPr>
        </p:pic>
        <p:pic>
          <p:nvPicPr>
            <p:cNvPr id="244" name="Picture 243">
              <a:extLst>
                <a:ext uri="{FF2B5EF4-FFF2-40B4-BE49-F238E27FC236}">
                  <a16:creationId xmlns:a16="http://schemas.microsoft.com/office/drawing/2014/main" id="{ED0FEFCE-B995-47D6-8268-0977793E0984}"/>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484508" y="5593436"/>
              <a:ext cx="1381550" cy="1036163"/>
            </a:xfrm>
            <a:prstGeom prst="rect">
              <a:avLst/>
            </a:prstGeom>
          </p:spPr>
        </p:pic>
        <p:sp>
          <p:nvSpPr>
            <p:cNvPr id="93" name="Oval 92">
              <a:extLst>
                <a:ext uri="{FF2B5EF4-FFF2-40B4-BE49-F238E27FC236}">
                  <a16:creationId xmlns:a16="http://schemas.microsoft.com/office/drawing/2014/main" id="{D5B781C6-79BB-4357-99AC-349BC27D3883}"/>
                </a:ext>
              </a:extLst>
            </p:cNvPr>
            <p:cNvSpPr/>
            <p:nvPr/>
          </p:nvSpPr>
          <p:spPr>
            <a:xfrm>
              <a:off x="7208503" y="2358782"/>
              <a:ext cx="2175641" cy="1170186"/>
            </a:xfrm>
            <a:prstGeom prst="ellipse">
              <a:avLst/>
            </a:prstGeom>
            <a:solidFill>
              <a:srgbClr val="FF0000">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a:p>
          </p:txBody>
        </p:sp>
      </p:grpSp>
      <p:pic>
        <p:nvPicPr>
          <p:cNvPr id="94" name="Picture 93">
            <a:extLst>
              <a:ext uri="{FF2B5EF4-FFF2-40B4-BE49-F238E27FC236}">
                <a16:creationId xmlns:a16="http://schemas.microsoft.com/office/drawing/2014/main" id="{6D4B91AB-3EB4-4520-BAFB-14DF883A3697}"/>
              </a:ext>
            </a:extLst>
          </p:cNvPr>
          <p:cNvPicPr>
            <a:picLocks noChangeAspect="1"/>
          </p:cNvPicPr>
          <p:nvPr/>
        </p:nvPicPr>
        <p:blipFill rotWithShape="1">
          <a:blip r:embed="rId18">
            <a:extLst>
              <a:ext uri="{28A0092B-C50C-407E-A947-70E740481C1C}">
                <a14:useLocalDpi xmlns:a14="http://schemas.microsoft.com/office/drawing/2010/main" val="0"/>
              </a:ext>
            </a:extLst>
          </a:blip>
          <a:srcRect t="4248" b="4248"/>
          <a:stretch/>
        </p:blipFill>
        <p:spPr>
          <a:xfrm>
            <a:off x="362535" y="3906257"/>
            <a:ext cx="4454013" cy="1507195"/>
          </a:xfrm>
          <a:prstGeom prst="rect">
            <a:avLst/>
          </a:prstGeom>
        </p:spPr>
      </p:pic>
      <p:sp>
        <p:nvSpPr>
          <p:cNvPr id="95" name="Footer Placeholder 4">
            <a:extLst>
              <a:ext uri="{FF2B5EF4-FFF2-40B4-BE49-F238E27FC236}">
                <a16:creationId xmlns:a16="http://schemas.microsoft.com/office/drawing/2014/main" id="{BD7B7351-6D89-4483-B544-DDECC954B996}"/>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5.1.2 Security of the area, upwind approach (including traffic control), hot zone, warm zone, cold zone</a:t>
            </a:r>
            <a:endParaRPr lang="en-US" sz="1000" b="1" dirty="0"/>
          </a:p>
        </p:txBody>
      </p:sp>
    </p:spTree>
    <p:extLst>
      <p:ext uri="{BB962C8B-B14F-4D97-AF65-F5344CB8AC3E}">
        <p14:creationId xmlns:p14="http://schemas.microsoft.com/office/powerpoint/2010/main" val="7743209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Take Home message</a:t>
            </a:r>
          </a:p>
        </p:txBody>
      </p:sp>
      <p:sp>
        <p:nvSpPr>
          <p:cNvPr id="3" name="Text Placeholder 2"/>
          <p:cNvSpPr>
            <a:spLocks noGrp="1"/>
          </p:cNvSpPr>
          <p:nvPr>
            <p:ph type="body" sz="quarter" idx="15"/>
          </p:nvPr>
        </p:nvSpPr>
        <p:spPr>
          <a:xfrm>
            <a:off x="766762" y="1786072"/>
            <a:ext cx="10956871" cy="4301992"/>
          </a:xfrm>
        </p:spPr>
        <p:txBody>
          <a:bodyPr>
            <a:normAutofit/>
          </a:bodyPr>
          <a:lstStyle/>
          <a:p>
            <a:pPr marL="514350" indent="-514350">
              <a:lnSpc>
                <a:spcPct val="150000"/>
              </a:lnSpc>
              <a:buFont typeface="+mj-lt"/>
              <a:buAutoNum type="arabicPeriod"/>
            </a:pPr>
            <a:r>
              <a:rPr lang="en-US" dirty="0"/>
              <a:t>Cordon off contaminated areas for first responders and people (hot, warm and cold zone)</a:t>
            </a:r>
          </a:p>
          <a:p>
            <a:pPr marL="514350" indent="-514350">
              <a:lnSpc>
                <a:spcPct val="150000"/>
              </a:lnSpc>
              <a:buFont typeface="+mj-lt"/>
              <a:buAutoNum type="arabicPeriod"/>
            </a:pPr>
            <a:r>
              <a:rPr lang="en-US" dirty="0"/>
              <a:t>Evacuate contaminated victims from hot zone to warm zone for</a:t>
            </a:r>
            <a:r>
              <a:rPr lang="en-US" dirty="0">
                <a:sym typeface="Wingdings" panose="05000000000000000000" pitchFamily="2" charset="2"/>
              </a:rPr>
              <a:t> </a:t>
            </a:r>
            <a:r>
              <a:rPr lang="en-US" dirty="0"/>
              <a:t>quarantine</a:t>
            </a:r>
          </a:p>
          <a:p>
            <a:pPr marL="514350" indent="-514350">
              <a:lnSpc>
                <a:spcPct val="150000"/>
              </a:lnSpc>
              <a:buFont typeface="+mj-lt"/>
              <a:buAutoNum type="arabicPeriod"/>
            </a:pPr>
            <a:r>
              <a:rPr lang="en-US" dirty="0"/>
              <a:t>Ask for, or notify, additional specialists </a:t>
            </a:r>
            <a:r>
              <a:rPr lang="en-US"/>
              <a:t>on CBRN</a:t>
            </a:r>
            <a:endParaRPr lang="en-US" dirty="0"/>
          </a:p>
          <a:p>
            <a:pPr marL="514350" indent="-514350">
              <a:lnSpc>
                <a:spcPct val="150000"/>
              </a:lnSpc>
              <a:buFont typeface="+mj-lt"/>
              <a:buAutoNum type="arabicPeriod"/>
            </a:pPr>
            <a:endParaRPr lang="en-US" b="1" dirty="0"/>
          </a:p>
          <a:p>
            <a:pPr marL="514350" indent="-514350">
              <a:lnSpc>
                <a:spcPct val="150000"/>
              </a:lnSpc>
              <a:buFont typeface="+mj-lt"/>
              <a:buAutoNum type="arabicPeriod"/>
            </a:pPr>
            <a:endParaRPr lang="en-US" b="1" dirty="0"/>
          </a:p>
          <a:p>
            <a:pPr marL="0" indent="0">
              <a:buNone/>
            </a:pPr>
            <a:endParaRPr lang="en-GB"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sp>
        <p:nvSpPr>
          <p:cNvPr id="7" name="Footer Placeholder 4">
            <a:extLst>
              <a:ext uri="{FF2B5EF4-FFF2-40B4-BE49-F238E27FC236}">
                <a16:creationId xmlns:a16="http://schemas.microsoft.com/office/drawing/2014/main" id="{6DBCAE9C-1F49-444D-AA94-9882CB0E3D82}"/>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5.1.2 Security of the area, upwind approach (including traffic control), hot zone, warm zone, cold zone</a:t>
            </a:r>
            <a:endParaRPr lang="en-US" sz="1000" b="1" dirty="0"/>
          </a:p>
        </p:txBody>
      </p:sp>
    </p:spTree>
    <p:extLst>
      <p:ext uri="{BB962C8B-B14F-4D97-AF65-F5344CB8AC3E}">
        <p14:creationId xmlns:p14="http://schemas.microsoft.com/office/powerpoint/2010/main" val="147242133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E2778312-AA11-4815-8226-D254397C3AD5}"/>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5.1.2 Security of the area, upwind approach (including traffic control), hot zone, warm zone, cold zone</a:t>
            </a:r>
            <a:endParaRPr lang="en-US" sz="1000" b="1" dirty="0"/>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sz="2800" b="0" kern="1200" dirty="0">
                <a:solidFill>
                  <a:schemeClr val="tx1"/>
                </a:solidFill>
                <a:effectLst/>
                <a:latin typeface="+mn-lt"/>
                <a:ea typeface="+mn-ea"/>
                <a:cs typeface="+mn-cs"/>
              </a:rPr>
              <a:t>To </a:t>
            </a:r>
            <a:r>
              <a:rPr lang="en-US" sz="2800" b="0" u="sng" kern="1200" dirty="0">
                <a:solidFill>
                  <a:schemeClr val="tx1"/>
                </a:solidFill>
                <a:effectLst/>
                <a:latin typeface="+mn-lt"/>
                <a:ea typeface="+mn-ea"/>
                <a:cs typeface="+mn-cs"/>
              </a:rPr>
              <a:t>recognize</a:t>
            </a:r>
            <a:r>
              <a:rPr lang="en-US" sz="2800" b="0" kern="1200" dirty="0">
                <a:solidFill>
                  <a:schemeClr val="tx1"/>
                </a:solidFill>
                <a:effectLst/>
                <a:latin typeface="+mn-lt"/>
                <a:ea typeface="+mn-ea"/>
                <a:cs typeface="+mn-cs"/>
              </a:rPr>
              <a:t> how to </a:t>
            </a:r>
            <a:r>
              <a:rPr lang="en-US" sz="2800" b="0" u="sng" kern="1200" dirty="0">
                <a:solidFill>
                  <a:schemeClr val="tx1"/>
                </a:solidFill>
                <a:effectLst/>
                <a:latin typeface="+mn-lt"/>
                <a:ea typeface="+mn-ea"/>
                <a:cs typeface="+mn-cs"/>
              </a:rPr>
              <a:t>carry out </a:t>
            </a:r>
            <a:r>
              <a:rPr lang="en-US" sz="2800" b="0" kern="1200" dirty="0">
                <a:solidFill>
                  <a:schemeClr val="tx1"/>
                </a:solidFill>
                <a:effectLst/>
                <a:latin typeface="+mn-lt"/>
                <a:ea typeface="+mn-ea"/>
                <a:cs typeface="+mn-cs"/>
              </a:rPr>
              <a:t>an on-site risk assessment, zoning of the area, and isolation and registration of victims</a:t>
            </a:r>
          </a:p>
        </p:txBody>
      </p:sp>
      <p:sp>
        <p:nvSpPr>
          <p:cNvPr id="3" name="Title 2"/>
          <p:cNvSpPr>
            <a:spLocks noGrp="1"/>
          </p:cNvSpPr>
          <p:nvPr>
            <p:ph type="title"/>
          </p:nvPr>
        </p:nvSpPr>
        <p:spPr>
          <a:xfrm>
            <a:off x="207034" y="3948020"/>
            <a:ext cx="11645660" cy="909730"/>
          </a:xfrm>
        </p:spPr>
        <p:txBody>
          <a:bodyPr anchor="ctr">
            <a:noAutofit/>
          </a:bodyPr>
          <a:lstStyle/>
          <a:p>
            <a:r>
              <a:rPr lang="en-US" sz="4000" dirty="0"/>
              <a:t>Learning objective</a:t>
            </a:r>
          </a:p>
        </p:txBody>
      </p:sp>
    </p:spTree>
    <p:extLst>
      <p:ext uri="{BB962C8B-B14F-4D97-AF65-F5344CB8AC3E}">
        <p14:creationId xmlns:p14="http://schemas.microsoft.com/office/powerpoint/2010/main" val="25487956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800496"/>
            <a:ext cx="10956871" cy="985576"/>
          </a:xfrm>
        </p:spPr>
        <p:txBody>
          <a:bodyPr/>
          <a:lstStyle/>
          <a:p>
            <a:r>
              <a:rPr lang="en-US" dirty="0"/>
              <a:t>Risk assessment on scene and hazard avoidance</a:t>
            </a:r>
          </a:p>
        </p:txBody>
      </p:sp>
      <p:sp>
        <p:nvSpPr>
          <p:cNvPr id="3" name="Text Placeholder 2"/>
          <p:cNvSpPr>
            <a:spLocks noGrp="1"/>
          </p:cNvSpPr>
          <p:nvPr>
            <p:ph type="body" sz="quarter" idx="15"/>
          </p:nvPr>
        </p:nvSpPr>
        <p:spPr/>
        <p:txBody>
          <a:bodyPr>
            <a:normAutofit fontScale="92500" lnSpcReduction="20000"/>
          </a:bodyPr>
          <a:lstStyle/>
          <a:p>
            <a:pPr marL="88900" indent="0">
              <a:buNone/>
            </a:pPr>
            <a:r>
              <a:rPr lang="en-US" sz="2800" b="1" i="1" dirty="0"/>
              <a:t>The following topics are discussed:</a:t>
            </a:r>
            <a:endParaRPr lang="en-US" dirty="0"/>
          </a:p>
          <a:p>
            <a:pPr marL="457200" indent="-457200">
              <a:lnSpc>
                <a:spcPct val="150000"/>
              </a:lnSpc>
              <a:buFont typeface="+mj-lt"/>
              <a:buAutoNum type="arabicPeriod"/>
            </a:pPr>
            <a:r>
              <a:rPr lang="en-US" dirty="0"/>
              <a:t>Establish hot, warm, and cold zones.</a:t>
            </a:r>
          </a:p>
          <a:p>
            <a:pPr marL="457200" indent="-457200">
              <a:lnSpc>
                <a:spcPct val="150000"/>
              </a:lnSpc>
              <a:buFont typeface="+mj-lt"/>
              <a:buAutoNum type="arabicPeriod"/>
            </a:pPr>
            <a:r>
              <a:rPr lang="en-US" dirty="0"/>
              <a:t>Ask for, or notify, additional specialists on CBRNE.</a:t>
            </a:r>
          </a:p>
          <a:p>
            <a:pPr marL="457200" indent="-457200">
              <a:lnSpc>
                <a:spcPct val="150000"/>
              </a:lnSpc>
              <a:buFont typeface="+mj-lt"/>
              <a:buAutoNum type="arabicPeriod"/>
            </a:pPr>
            <a:r>
              <a:rPr lang="en-US" dirty="0"/>
              <a:t>Cordon off contaminated areas.</a:t>
            </a:r>
          </a:p>
          <a:p>
            <a:pPr marL="457200" indent="-457200">
              <a:lnSpc>
                <a:spcPct val="150000"/>
              </a:lnSpc>
              <a:buFont typeface="+mj-lt"/>
              <a:buAutoNum type="arabicPeriod"/>
            </a:pPr>
            <a:r>
              <a:rPr lang="en-US" dirty="0"/>
              <a:t>Evacuate contaminated victims/casualties from hot zone to warm zone.</a:t>
            </a:r>
          </a:p>
          <a:p>
            <a:pPr marL="457200" indent="-457200">
              <a:lnSpc>
                <a:spcPct val="150000"/>
              </a:lnSpc>
              <a:buFont typeface="+mj-lt"/>
              <a:buAutoNum type="arabicPeriod"/>
            </a:pPr>
            <a:r>
              <a:rPr lang="en-US" dirty="0"/>
              <a:t>Provide safe work conditions for first and secondary responders.</a:t>
            </a:r>
          </a:p>
          <a:p>
            <a:pPr marL="457200" indent="-457200">
              <a:lnSpc>
                <a:spcPct val="150000"/>
              </a:lnSpc>
              <a:buFont typeface="+mj-lt"/>
              <a:buAutoNum type="arabicPeriod"/>
            </a:pPr>
            <a:r>
              <a:rPr lang="en-US" dirty="0"/>
              <a:t>Carry out necessary rescues and first aid.</a:t>
            </a:r>
          </a:p>
          <a:p>
            <a:pPr marL="0" indent="0">
              <a:buNone/>
            </a:pPr>
            <a:r>
              <a:rPr lang="en-GB" dirty="0"/>
              <a:t> </a:t>
            </a:r>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6" name="Footer Placeholder 4">
            <a:extLst>
              <a:ext uri="{FF2B5EF4-FFF2-40B4-BE49-F238E27FC236}">
                <a16:creationId xmlns:a16="http://schemas.microsoft.com/office/drawing/2014/main" id="{1AB94FC1-2D9F-4DBD-8A23-3EB28EB8AA87}"/>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5.1.2 Security of the area, upwind approach (including traffic control), hot zone, warm zone, cold zone</a:t>
            </a:r>
            <a:endParaRPr lang="en-US" sz="1000" b="1" dirty="0"/>
          </a:p>
        </p:txBody>
      </p:sp>
    </p:spTree>
    <p:extLst>
      <p:ext uri="{BB962C8B-B14F-4D97-AF65-F5344CB8AC3E}">
        <p14:creationId xmlns:p14="http://schemas.microsoft.com/office/powerpoint/2010/main" val="23012815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Follow-up  actions (1)</a:t>
            </a:r>
          </a:p>
        </p:txBody>
      </p:sp>
      <p:sp>
        <p:nvSpPr>
          <p:cNvPr id="3" name="Text Placeholder 2"/>
          <p:cNvSpPr>
            <a:spLocks noGrp="1"/>
          </p:cNvSpPr>
          <p:nvPr>
            <p:ph type="body" sz="quarter" idx="15"/>
          </p:nvPr>
        </p:nvSpPr>
        <p:spPr>
          <a:xfrm>
            <a:off x="766762" y="1786072"/>
            <a:ext cx="10956871" cy="4301992"/>
          </a:xfrm>
        </p:spPr>
        <p:txBody>
          <a:bodyPr>
            <a:normAutofit fontScale="85000" lnSpcReduction="10000"/>
          </a:bodyPr>
          <a:lstStyle/>
          <a:p>
            <a:pPr marL="514350" indent="-514350">
              <a:buFont typeface="+mj-lt"/>
              <a:buAutoNum type="arabicPeriod"/>
            </a:pPr>
            <a:r>
              <a:rPr lang="en-US" b="1" dirty="0"/>
              <a:t>Establish hot, warm, and cold zones</a:t>
            </a:r>
            <a:endParaRPr lang="en-US" sz="1000" b="1" i="1" dirty="0"/>
          </a:p>
          <a:p>
            <a:pPr marL="457200" indent="-457200">
              <a:lnSpc>
                <a:spcPct val="150000"/>
              </a:lnSpc>
            </a:pPr>
            <a:r>
              <a:rPr lang="en-US" dirty="0"/>
              <a:t>Define zones in consultation with multi disciplinary responders</a:t>
            </a:r>
          </a:p>
          <a:p>
            <a:pPr marL="457200" indent="-457200">
              <a:lnSpc>
                <a:spcPct val="150000"/>
              </a:lnSpc>
            </a:pPr>
            <a:r>
              <a:rPr lang="en-US" dirty="0"/>
              <a:t>Differentiate the danger zone in an inner (hot/warm) and outer zone (cold)</a:t>
            </a:r>
          </a:p>
          <a:p>
            <a:pPr marL="800100" lvl="1" indent="-342900">
              <a:lnSpc>
                <a:spcPct val="150000"/>
              </a:lnSpc>
            </a:pPr>
            <a:r>
              <a:rPr lang="en-US" b="1" dirty="0">
                <a:solidFill>
                  <a:srgbClr val="FF0000"/>
                </a:solidFill>
              </a:rPr>
              <a:t>Hot </a:t>
            </a:r>
            <a:r>
              <a:rPr lang="en-US" b="1" dirty="0"/>
              <a:t>zone:</a:t>
            </a:r>
            <a:r>
              <a:rPr lang="en-US" dirty="0"/>
              <a:t>	only first responders, or specialists, with adequate PPE will be active.</a:t>
            </a:r>
          </a:p>
          <a:p>
            <a:pPr marL="800100" lvl="1" indent="-342900"/>
            <a:r>
              <a:rPr lang="en-US" sz="2400" b="1" dirty="0">
                <a:solidFill>
                  <a:srgbClr val="FFC000"/>
                </a:solidFill>
              </a:rPr>
              <a:t>Warm</a:t>
            </a:r>
            <a:r>
              <a:rPr lang="en-US" b="1" dirty="0">
                <a:solidFill>
                  <a:schemeClr val="accent4"/>
                </a:solidFill>
              </a:rPr>
              <a:t> </a:t>
            </a:r>
            <a:r>
              <a:rPr lang="en-US" b="1" dirty="0"/>
              <a:t>zone:</a:t>
            </a:r>
            <a:r>
              <a:rPr lang="en-US" dirty="0"/>
              <a:t>	area with contaminated victims, clothes and materials. </a:t>
            </a:r>
          </a:p>
          <a:p>
            <a:pPr lvl="1"/>
            <a:r>
              <a:rPr lang="en-US" dirty="0"/>
              <a:t>			health risks can not be excluded, PPE may be required.</a:t>
            </a:r>
          </a:p>
          <a:p>
            <a:pPr marL="800100" lvl="1" indent="-342900">
              <a:lnSpc>
                <a:spcPct val="150000"/>
              </a:lnSpc>
            </a:pPr>
            <a:r>
              <a:rPr lang="en-US" b="1" dirty="0">
                <a:solidFill>
                  <a:srgbClr val="0070C0"/>
                </a:solidFill>
              </a:rPr>
              <a:t>Cold</a:t>
            </a:r>
            <a:r>
              <a:rPr lang="en-US" b="1" dirty="0"/>
              <a:t> zone:</a:t>
            </a:r>
            <a:r>
              <a:rPr lang="en-US" dirty="0"/>
              <a:t>	a safe area, that has to remain safe. No PPE required</a:t>
            </a:r>
          </a:p>
          <a:p>
            <a:pPr marL="457200" indent="-457200">
              <a:lnSpc>
                <a:spcPct val="150000"/>
              </a:lnSpc>
            </a:pPr>
            <a:r>
              <a:rPr lang="en-US" dirty="0"/>
              <a:t>Fence off every zone with visible means and warn people in the vicinity.</a:t>
            </a:r>
          </a:p>
          <a:p>
            <a:pPr marL="914400" lvl="1" indent="-457200"/>
            <a:r>
              <a:rPr lang="en-US" dirty="0"/>
              <a:t>This may require </a:t>
            </a:r>
            <a:r>
              <a:rPr lang="en-US" b="1" u="sng" dirty="0"/>
              <a:t>extra</a:t>
            </a:r>
            <a:r>
              <a:rPr lang="en-US" dirty="0"/>
              <a:t> personnel to warn or evacuate people.</a:t>
            </a:r>
            <a:endParaRPr lang="en-GB"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sp>
        <p:nvSpPr>
          <p:cNvPr id="7" name="Footer Placeholder 4">
            <a:extLst>
              <a:ext uri="{FF2B5EF4-FFF2-40B4-BE49-F238E27FC236}">
                <a16:creationId xmlns:a16="http://schemas.microsoft.com/office/drawing/2014/main" id="{4E38ACEA-A876-4C43-BAB0-DDF270AE04DF}"/>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5.1.2 Security of the area, upwind approach (including traffic control), hot zone, warm zone, cold zone</a:t>
            </a:r>
            <a:endParaRPr lang="en-US" sz="1000" b="1" dirty="0"/>
          </a:p>
        </p:txBody>
      </p:sp>
    </p:spTree>
    <p:extLst>
      <p:ext uri="{BB962C8B-B14F-4D97-AF65-F5344CB8AC3E}">
        <p14:creationId xmlns:p14="http://schemas.microsoft.com/office/powerpoint/2010/main" val="6143674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Follow-up  actions (2)</a:t>
            </a:r>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sp>
        <p:nvSpPr>
          <p:cNvPr id="7" name="Content Placeholder 11">
            <a:extLst>
              <a:ext uri="{FF2B5EF4-FFF2-40B4-BE49-F238E27FC236}">
                <a16:creationId xmlns:a16="http://schemas.microsoft.com/office/drawing/2014/main" id="{E811B98A-81EC-4FBA-A9B2-CEDDF2EA9E7A}"/>
              </a:ext>
            </a:extLst>
          </p:cNvPr>
          <p:cNvSpPr>
            <a:spLocks noGrp="1"/>
          </p:cNvSpPr>
          <p:nvPr>
            <p:ph type="body" sz="quarter" idx="15"/>
          </p:nvPr>
        </p:nvSpPr>
        <p:spPr>
          <a:xfrm>
            <a:off x="7199766" y="1786072"/>
            <a:ext cx="4523867" cy="4611292"/>
          </a:xfrm>
        </p:spPr>
        <p:txBody>
          <a:bodyPr>
            <a:normAutofit fontScale="92500" lnSpcReduction="20000"/>
          </a:bodyPr>
          <a:lstStyle/>
          <a:p>
            <a:pPr marL="0" indent="0" algn="just">
              <a:buNone/>
            </a:pPr>
            <a:r>
              <a:rPr lang="en-US" sz="2400" b="1" dirty="0">
                <a:solidFill>
                  <a:srgbClr val="FF0000"/>
                </a:solidFill>
              </a:rPr>
              <a:t>Hot</a:t>
            </a:r>
            <a:r>
              <a:rPr lang="en-US" sz="2400" b="1" dirty="0"/>
              <a:t> zone</a:t>
            </a:r>
            <a:r>
              <a:rPr lang="en-US" sz="2400" dirty="0"/>
              <a:t> </a:t>
            </a:r>
          </a:p>
          <a:p>
            <a:pPr algn="just"/>
            <a:r>
              <a:rPr lang="en-US" sz="2000" dirty="0"/>
              <a:t>Rescue and evacuation only.</a:t>
            </a:r>
          </a:p>
          <a:p>
            <a:pPr algn="just"/>
            <a:r>
              <a:rPr lang="en-US" sz="2000" dirty="0"/>
              <a:t>Life or health threatening exposure or contamination. PPE required</a:t>
            </a:r>
          </a:p>
          <a:p>
            <a:pPr marL="0" indent="0" algn="just">
              <a:buNone/>
            </a:pPr>
            <a:endParaRPr lang="en-US" sz="2000" dirty="0"/>
          </a:p>
          <a:p>
            <a:pPr marL="0" indent="0" algn="just">
              <a:buNone/>
            </a:pPr>
            <a:r>
              <a:rPr lang="en-US" sz="2400" b="1" dirty="0">
                <a:solidFill>
                  <a:srgbClr val="FFC000"/>
                </a:solidFill>
              </a:rPr>
              <a:t>Warm</a:t>
            </a:r>
            <a:r>
              <a:rPr lang="en-US" sz="2400" b="1" dirty="0"/>
              <a:t> zone</a:t>
            </a:r>
            <a:endParaRPr lang="en-US" sz="2400" dirty="0"/>
          </a:p>
          <a:p>
            <a:pPr algn="just"/>
            <a:r>
              <a:rPr lang="en-US" sz="2000" dirty="0"/>
              <a:t>First aid and decontamination only</a:t>
            </a:r>
          </a:p>
          <a:p>
            <a:pPr algn="just"/>
            <a:r>
              <a:rPr lang="en-US" sz="2000" dirty="0"/>
              <a:t>Contaminated area. PPE required</a:t>
            </a:r>
          </a:p>
          <a:p>
            <a:pPr algn="just"/>
            <a:endParaRPr lang="en-US" sz="2000" dirty="0"/>
          </a:p>
          <a:p>
            <a:pPr marL="0" indent="0" algn="just">
              <a:buNone/>
            </a:pPr>
            <a:r>
              <a:rPr lang="en-US" sz="2400" b="1" dirty="0">
                <a:solidFill>
                  <a:srgbClr val="0070C0"/>
                </a:solidFill>
              </a:rPr>
              <a:t>Cold</a:t>
            </a:r>
            <a:r>
              <a:rPr lang="en-US" sz="2400" b="1" dirty="0"/>
              <a:t> zone</a:t>
            </a:r>
            <a:endParaRPr lang="en-US" sz="2400" dirty="0"/>
          </a:p>
          <a:p>
            <a:pPr algn="just"/>
            <a:r>
              <a:rPr lang="en-US" sz="2000" dirty="0"/>
              <a:t>Safe area. No PPE required.</a:t>
            </a:r>
          </a:p>
          <a:p>
            <a:pPr algn="just"/>
            <a:r>
              <a:rPr lang="en-US" sz="2000" dirty="0"/>
              <a:t>Staging area for first responders.</a:t>
            </a:r>
            <a:endParaRPr lang="nl-NL" sz="2000" dirty="0"/>
          </a:p>
        </p:txBody>
      </p:sp>
      <p:pic>
        <p:nvPicPr>
          <p:cNvPr id="3" name="Picture 2">
            <a:extLst>
              <a:ext uri="{FF2B5EF4-FFF2-40B4-BE49-F238E27FC236}">
                <a16:creationId xmlns:a16="http://schemas.microsoft.com/office/drawing/2014/main" id="{FCE2CAA7-9AC3-4E32-A1B8-8D819C1B065D}"/>
              </a:ext>
            </a:extLst>
          </p:cNvPr>
          <p:cNvPicPr>
            <a:picLocks noChangeAspect="1"/>
          </p:cNvPicPr>
          <p:nvPr/>
        </p:nvPicPr>
        <p:blipFill>
          <a:blip r:embed="rId3"/>
          <a:stretch>
            <a:fillRect/>
          </a:stretch>
        </p:blipFill>
        <p:spPr>
          <a:xfrm>
            <a:off x="352619" y="1722792"/>
            <a:ext cx="6548751" cy="4186227"/>
          </a:xfrm>
          <a:prstGeom prst="rect">
            <a:avLst/>
          </a:prstGeom>
        </p:spPr>
      </p:pic>
      <p:sp>
        <p:nvSpPr>
          <p:cNvPr id="9" name="Footer Placeholder 4">
            <a:extLst>
              <a:ext uri="{FF2B5EF4-FFF2-40B4-BE49-F238E27FC236}">
                <a16:creationId xmlns:a16="http://schemas.microsoft.com/office/drawing/2014/main" id="{5841B430-A70C-4FF9-B5B3-8006C2A3912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5.1.2 Security of the area, upwind approach (including traffic control), hot zone, warm zone, cold zone</a:t>
            </a:r>
            <a:endParaRPr lang="en-US" sz="1000" b="1" dirty="0"/>
          </a:p>
        </p:txBody>
      </p:sp>
    </p:spTree>
    <p:extLst>
      <p:ext uri="{BB962C8B-B14F-4D97-AF65-F5344CB8AC3E}">
        <p14:creationId xmlns:p14="http://schemas.microsoft.com/office/powerpoint/2010/main" val="25190970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Follow-up  actions (3)</a:t>
            </a:r>
          </a:p>
        </p:txBody>
      </p:sp>
      <p:sp>
        <p:nvSpPr>
          <p:cNvPr id="3" name="Text Placeholder 2"/>
          <p:cNvSpPr>
            <a:spLocks noGrp="1"/>
          </p:cNvSpPr>
          <p:nvPr>
            <p:ph type="body" sz="quarter" idx="15"/>
          </p:nvPr>
        </p:nvSpPr>
        <p:spPr>
          <a:xfrm>
            <a:off x="766762" y="1786072"/>
            <a:ext cx="10956871" cy="4301992"/>
          </a:xfrm>
        </p:spPr>
        <p:txBody>
          <a:bodyPr>
            <a:normAutofit/>
          </a:bodyPr>
          <a:lstStyle/>
          <a:p>
            <a:pPr marL="514350" indent="-514350">
              <a:lnSpc>
                <a:spcPct val="150000"/>
              </a:lnSpc>
              <a:buFont typeface="+mj-lt"/>
              <a:buAutoNum type="arabicPeriod" startAt="2"/>
            </a:pPr>
            <a:r>
              <a:rPr lang="en-US" b="1" dirty="0"/>
              <a:t>Ask for, or notify, additional specialists on CBRNE (if not done yet)</a:t>
            </a:r>
          </a:p>
          <a:p>
            <a:pPr marL="514350" indent="-514350">
              <a:lnSpc>
                <a:spcPct val="150000"/>
              </a:lnSpc>
              <a:buFont typeface="+mj-lt"/>
              <a:buAutoNum type="arabicPeriod" startAt="2"/>
            </a:pPr>
            <a:r>
              <a:rPr lang="en-US" b="1" dirty="0"/>
              <a:t>Cordon off contaminated areas. Only first responders with proper PPE are allowed.</a:t>
            </a:r>
          </a:p>
          <a:p>
            <a:pPr marL="514350" indent="-514350">
              <a:lnSpc>
                <a:spcPct val="150000"/>
              </a:lnSpc>
              <a:buFont typeface="+mj-lt"/>
              <a:buAutoNum type="arabicPeriod" startAt="2"/>
            </a:pPr>
            <a:r>
              <a:rPr lang="en-US" b="1" dirty="0"/>
              <a:t>Evacuate contaminated victims/casualties from the hot zone into a quarantine (holding) area in the warm zone.</a:t>
            </a:r>
            <a:endParaRPr lang="en-US" sz="2800" dirty="0"/>
          </a:p>
          <a:p>
            <a:pPr marL="0" indent="0">
              <a:buNone/>
            </a:pPr>
            <a:endParaRPr lang="en-GB"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sp>
        <p:nvSpPr>
          <p:cNvPr id="7" name="Footer Placeholder 4">
            <a:extLst>
              <a:ext uri="{FF2B5EF4-FFF2-40B4-BE49-F238E27FC236}">
                <a16:creationId xmlns:a16="http://schemas.microsoft.com/office/drawing/2014/main" id="{CD7FC00C-ACB6-4C82-B095-E934528BA138}"/>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5.1.2 Security of the area, upwind approach (including traffic control), hot zone, warm zone, cold zone</a:t>
            </a:r>
            <a:endParaRPr lang="en-US" sz="1000" b="1" dirty="0"/>
          </a:p>
        </p:txBody>
      </p:sp>
    </p:spTree>
    <p:extLst>
      <p:ext uri="{BB962C8B-B14F-4D97-AF65-F5344CB8AC3E}">
        <p14:creationId xmlns:p14="http://schemas.microsoft.com/office/powerpoint/2010/main" val="38629091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Follow-up  actions (4)</a:t>
            </a:r>
          </a:p>
        </p:txBody>
      </p:sp>
      <p:sp>
        <p:nvSpPr>
          <p:cNvPr id="3" name="Text Placeholder 2"/>
          <p:cNvSpPr>
            <a:spLocks noGrp="1"/>
          </p:cNvSpPr>
          <p:nvPr>
            <p:ph type="body" sz="quarter" idx="15"/>
          </p:nvPr>
        </p:nvSpPr>
        <p:spPr>
          <a:xfrm>
            <a:off x="766762" y="1786072"/>
            <a:ext cx="10956871" cy="4301992"/>
          </a:xfrm>
        </p:spPr>
        <p:txBody>
          <a:bodyPr>
            <a:normAutofit/>
          </a:bodyPr>
          <a:lstStyle/>
          <a:p>
            <a:pPr marL="514350" indent="-514350">
              <a:lnSpc>
                <a:spcPct val="150000"/>
              </a:lnSpc>
              <a:buFont typeface="+mj-lt"/>
              <a:buAutoNum type="arabicPeriod" startAt="5"/>
            </a:pPr>
            <a:r>
              <a:rPr lang="en-US" b="1" dirty="0"/>
              <a:t>Provide safe work conditions for first and secondary responders</a:t>
            </a:r>
          </a:p>
          <a:p>
            <a:pPr marL="514350" indent="-514350">
              <a:lnSpc>
                <a:spcPct val="150000"/>
              </a:lnSpc>
              <a:buFont typeface="+mj-lt"/>
              <a:buAutoNum type="arabicPeriod" startAt="5"/>
            </a:pPr>
            <a:r>
              <a:rPr lang="en-US" b="1" dirty="0"/>
              <a:t>Carry out necessary rescues and first aid</a:t>
            </a:r>
          </a:p>
          <a:p>
            <a:pPr marL="971550" lvl="1" indent="-514350">
              <a:lnSpc>
                <a:spcPct val="150000"/>
              </a:lnSpc>
            </a:pPr>
            <a:r>
              <a:rPr lang="en-US" sz="2000" dirty="0"/>
              <a:t>Remain vigilant for secondary contamination victim=&gt;responder</a:t>
            </a:r>
          </a:p>
          <a:p>
            <a:pPr marL="0" indent="0">
              <a:buNone/>
            </a:pPr>
            <a:endParaRPr lang="en-GB"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sp>
        <p:nvSpPr>
          <p:cNvPr id="7" name="Footer Placeholder 4">
            <a:extLst>
              <a:ext uri="{FF2B5EF4-FFF2-40B4-BE49-F238E27FC236}">
                <a16:creationId xmlns:a16="http://schemas.microsoft.com/office/drawing/2014/main" id="{4DF71B39-B8AA-48A4-849E-4BA0CCFEDBCA}"/>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5.1.2 Security of the area, upwind approach (including traffic control), hot zone, warm zone, cold zone</a:t>
            </a:r>
            <a:endParaRPr lang="en-US" sz="1000" b="1" dirty="0"/>
          </a:p>
        </p:txBody>
      </p:sp>
    </p:spTree>
    <p:extLst>
      <p:ext uri="{BB962C8B-B14F-4D97-AF65-F5344CB8AC3E}">
        <p14:creationId xmlns:p14="http://schemas.microsoft.com/office/powerpoint/2010/main" val="41955137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D3C22641-7A5D-4C39-AB39-68E5AE1C189B}"/>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2500" b="12500"/>
          <a:stretch>
            <a:fillRect/>
          </a:stretch>
        </p:blipFill>
        <p:spPr/>
      </p:pic>
      <p:sp>
        <p:nvSpPr>
          <p:cNvPr id="50" name="Text Placeholder 49"/>
          <p:cNvSpPr>
            <a:spLocks noGrp="1"/>
          </p:cNvSpPr>
          <p:nvPr>
            <p:ph type="body" sz="quarter" idx="13"/>
          </p:nvPr>
        </p:nvSpPr>
        <p:spPr/>
        <p:txBody>
          <a:bodyPr/>
          <a:lstStyle/>
          <a:p>
            <a:endParaRPr lang="en-US" dirty="0"/>
          </a:p>
        </p:txBody>
      </p:sp>
      <p:sp>
        <p:nvSpPr>
          <p:cNvPr id="49" name="Title 48"/>
          <p:cNvSpPr>
            <a:spLocks noGrp="1"/>
          </p:cNvSpPr>
          <p:nvPr>
            <p:ph type="title"/>
          </p:nvPr>
        </p:nvSpPr>
        <p:spPr/>
        <p:txBody>
          <a:bodyPr/>
          <a:lstStyle/>
          <a:p>
            <a:r>
              <a:rPr lang="nl-BE" dirty="0" err="1"/>
              <a:t>Exercise</a:t>
            </a:r>
            <a:r>
              <a:rPr lang="nl-BE" dirty="0"/>
              <a:t> time</a:t>
            </a:r>
            <a:endParaRPr lang="en-US" dirty="0"/>
          </a:p>
        </p:txBody>
      </p:sp>
      <p:sp>
        <p:nvSpPr>
          <p:cNvPr id="51" name="Text Placeholder 50"/>
          <p:cNvSpPr>
            <a:spLocks noGrp="1"/>
          </p:cNvSpPr>
          <p:nvPr>
            <p:ph type="body" sz="quarter" idx="14"/>
          </p:nvPr>
        </p:nvSpPr>
        <p:spPr/>
        <p:txBody>
          <a:bodyPr/>
          <a:lstStyle/>
          <a:p>
            <a:r>
              <a:rPr lang="nl-BE" dirty="0"/>
              <a:t>A short </a:t>
            </a:r>
            <a:br>
              <a:rPr lang="nl-BE" dirty="0"/>
            </a:br>
            <a:r>
              <a:rPr lang="nl-BE" dirty="0" err="1"/>
              <a:t>table</a:t>
            </a:r>
            <a:r>
              <a:rPr lang="nl-BE" dirty="0"/>
              <a:t> top </a:t>
            </a:r>
            <a:r>
              <a:rPr lang="nl-BE" dirty="0" err="1"/>
              <a:t>exercise</a:t>
            </a:r>
            <a:endParaRPr lang="nl-BE" dirty="0"/>
          </a:p>
        </p:txBody>
      </p:sp>
      <p:sp>
        <p:nvSpPr>
          <p:cNvPr id="5" name="Slide Number Placeholder 4"/>
          <p:cNvSpPr>
            <a:spLocks noGrp="1"/>
          </p:cNvSpPr>
          <p:nvPr>
            <p:ph type="sldNum" sz="quarter" idx="4"/>
          </p:nvPr>
        </p:nvSpPr>
        <p:spPr/>
        <p:txBody>
          <a:bodyPr/>
          <a:lstStyle/>
          <a:p>
            <a:fld id="{A814E660-BF25-4843-B2A0-93C6E2B6253B}" type="slidenum">
              <a:rPr lang="en-BE" smtClean="0"/>
              <a:pPr/>
              <a:t>8</a:t>
            </a:fld>
            <a:endParaRPr lang="en-BE" dirty="0"/>
          </a:p>
        </p:txBody>
      </p:sp>
    </p:spTree>
    <p:extLst>
      <p:ext uri="{BB962C8B-B14F-4D97-AF65-F5344CB8AC3E}">
        <p14:creationId xmlns:p14="http://schemas.microsoft.com/office/powerpoint/2010/main" val="15968107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 Placeholder 2">
            <a:extLst>
              <a:ext uri="{FF2B5EF4-FFF2-40B4-BE49-F238E27FC236}">
                <a16:creationId xmlns:a16="http://schemas.microsoft.com/office/drawing/2014/main" id="{41660163-2144-4BA8-B5B9-0866F87C92C3}"/>
              </a:ext>
            </a:extLst>
          </p:cNvPr>
          <p:cNvSpPr txBox="1">
            <a:spLocks/>
          </p:cNvSpPr>
          <p:nvPr/>
        </p:nvSpPr>
        <p:spPr>
          <a:xfrm>
            <a:off x="136967" y="1590670"/>
            <a:ext cx="4331725" cy="175978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Smoke is rising from trailer tank</a:t>
            </a:r>
          </a:p>
          <a:p>
            <a:r>
              <a:rPr lang="en-US" sz="2000" dirty="0"/>
              <a:t>Driver is present but not responsive</a:t>
            </a:r>
          </a:p>
          <a:p>
            <a:r>
              <a:rPr lang="en-US" sz="2000" dirty="0"/>
              <a:t>Victims present, some unconscious</a:t>
            </a:r>
          </a:p>
          <a:p>
            <a:r>
              <a:rPr lang="en-US" sz="2000" dirty="0"/>
              <a:t>Bystanders are present</a:t>
            </a:r>
          </a:p>
        </p:txBody>
      </p:sp>
      <p:sp>
        <p:nvSpPr>
          <p:cNvPr id="150" name="Title 1">
            <a:extLst>
              <a:ext uri="{FF2B5EF4-FFF2-40B4-BE49-F238E27FC236}">
                <a16:creationId xmlns:a16="http://schemas.microsoft.com/office/drawing/2014/main" id="{D7927526-1380-4244-8150-79616CE5DCC9}"/>
              </a:ext>
            </a:extLst>
          </p:cNvPr>
          <p:cNvSpPr txBox="1">
            <a:spLocks/>
          </p:cNvSpPr>
          <p:nvPr/>
        </p:nvSpPr>
        <p:spPr>
          <a:xfrm>
            <a:off x="829638" y="794034"/>
            <a:ext cx="10658475" cy="985576"/>
          </a:xfrm>
          <a:prstGeom prst="rect">
            <a:avLst/>
          </a:prstGeom>
        </p:spPr>
        <p:txBody>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da-DK" dirty="0"/>
              <a:t>SCENARIO</a:t>
            </a:r>
            <a:endParaRPr lang="en-US" dirty="0"/>
          </a:p>
        </p:txBody>
      </p:sp>
      <p:pic>
        <p:nvPicPr>
          <p:cNvPr id="199" name="Picture 198">
            <a:extLst>
              <a:ext uri="{FF2B5EF4-FFF2-40B4-BE49-F238E27FC236}">
                <a16:creationId xmlns:a16="http://schemas.microsoft.com/office/drawing/2014/main" id="{530E1C9B-8FD2-4C92-965A-165EB057EE3C}"/>
              </a:ext>
            </a:extLst>
          </p:cNvPr>
          <p:cNvPicPr>
            <a:picLocks noChangeAspect="1"/>
          </p:cNvPicPr>
          <p:nvPr/>
        </p:nvPicPr>
        <p:blipFill rotWithShape="1">
          <a:blip r:embed="rId3">
            <a:extLst>
              <a:ext uri="{28A0092B-C50C-407E-A947-70E740481C1C}">
                <a14:useLocalDpi xmlns:a14="http://schemas.microsoft.com/office/drawing/2010/main" val="0"/>
              </a:ext>
            </a:extLst>
          </a:blip>
          <a:srcRect t="4248" b="4248"/>
          <a:stretch/>
        </p:blipFill>
        <p:spPr>
          <a:xfrm>
            <a:off x="394435" y="3909693"/>
            <a:ext cx="4475278" cy="1514391"/>
          </a:xfrm>
          <a:prstGeom prst="rect">
            <a:avLst/>
          </a:prstGeom>
        </p:spPr>
      </p:pic>
      <p:grpSp>
        <p:nvGrpSpPr>
          <p:cNvPr id="2" name="Group 1">
            <a:extLst>
              <a:ext uri="{FF2B5EF4-FFF2-40B4-BE49-F238E27FC236}">
                <a16:creationId xmlns:a16="http://schemas.microsoft.com/office/drawing/2014/main" id="{071301EA-AC4F-4877-BFCE-5C3785C34268}"/>
              </a:ext>
            </a:extLst>
          </p:cNvPr>
          <p:cNvGrpSpPr/>
          <p:nvPr/>
        </p:nvGrpSpPr>
        <p:grpSpPr>
          <a:xfrm>
            <a:off x="3450414" y="161038"/>
            <a:ext cx="9098461" cy="6535924"/>
            <a:chOff x="3450414" y="161038"/>
            <a:chExt cx="9098461" cy="6535924"/>
          </a:xfrm>
        </p:grpSpPr>
        <p:grpSp>
          <p:nvGrpSpPr>
            <p:cNvPr id="148" name="Group 147">
              <a:extLst>
                <a:ext uri="{FF2B5EF4-FFF2-40B4-BE49-F238E27FC236}">
                  <a16:creationId xmlns:a16="http://schemas.microsoft.com/office/drawing/2014/main" id="{F70B9ACC-B752-4440-9912-DF744D4B8523}"/>
                </a:ext>
              </a:extLst>
            </p:cNvPr>
            <p:cNvGrpSpPr/>
            <p:nvPr/>
          </p:nvGrpSpPr>
          <p:grpSpPr>
            <a:xfrm>
              <a:off x="10167759" y="161038"/>
              <a:ext cx="900000" cy="1326178"/>
              <a:chOff x="10529946" y="203976"/>
              <a:chExt cx="900000" cy="1326178"/>
            </a:xfrm>
          </p:grpSpPr>
          <p:grpSp>
            <p:nvGrpSpPr>
              <p:cNvPr id="238" name="Group 237">
                <a:extLst>
                  <a:ext uri="{FF2B5EF4-FFF2-40B4-BE49-F238E27FC236}">
                    <a16:creationId xmlns:a16="http://schemas.microsoft.com/office/drawing/2014/main" id="{6D4ABBAF-FB2E-4AEB-B506-925F949E2E25}"/>
                  </a:ext>
                </a:extLst>
              </p:cNvPr>
              <p:cNvGrpSpPr/>
              <p:nvPr/>
            </p:nvGrpSpPr>
            <p:grpSpPr>
              <a:xfrm>
                <a:off x="10529946" y="203976"/>
                <a:ext cx="900000" cy="900000"/>
                <a:chOff x="10529946" y="203976"/>
                <a:chExt cx="900000" cy="900000"/>
              </a:xfrm>
            </p:grpSpPr>
            <p:sp>
              <p:nvSpPr>
                <p:cNvPr id="240" name="Sun 239">
                  <a:extLst>
                    <a:ext uri="{FF2B5EF4-FFF2-40B4-BE49-F238E27FC236}">
                      <a16:creationId xmlns:a16="http://schemas.microsoft.com/office/drawing/2014/main" id="{C023B25B-1B05-473B-819A-C95A399FAEF7}"/>
                    </a:ext>
                  </a:extLst>
                </p:cNvPr>
                <p:cNvSpPr/>
                <p:nvPr/>
              </p:nvSpPr>
              <p:spPr>
                <a:xfrm>
                  <a:off x="10529946" y="203976"/>
                  <a:ext cx="900000" cy="900000"/>
                </a:xfrm>
                <a:prstGeom prst="sun">
                  <a:avLst/>
                </a:prstGeom>
                <a:solidFill>
                  <a:srgbClr val="FFC000"/>
                </a:solidFill>
                <a:ln>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nl-NL" sz="1400"/>
                </a:p>
              </p:txBody>
            </p:sp>
            <p:sp>
              <p:nvSpPr>
                <p:cNvPr id="241" name="TextBox 240">
                  <a:extLst>
                    <a:ext uri="{FF2B5EF4-FFF2-40B4-BE49-F238E27FC236}">
                      <a16:creationId xmlns:a16="http://schemas.microsoft.com/office/drawing/2014/main" id="{017C3B37-2E1A-40E2-906A-85D938AA0CCB}"/>
                    </a:ext>
                  </a:extLst>
                </p:cNvPr>
                <p:cNvSpPr txBox="1"/>
                <p:nvPr/>
              </p:nvSpPr>
              <p:spPr>
                <a:xfrm>
                  <a:off x="10694451" y="481254"/>
                  <a:ext cx="570990" cy="307777"/>
                </a:xfrm>
                <a:prstGeom prst="rect">
                  <a:avLst/>
                </a:prstGeom>
                <a:noFill/>
              </p:spPr>
              <p:txBody>
                <a:bodyPr wrap="none" rtlCol="0">
                  <a:spAutoFit/>
                </a:bodyPr>
                <a:lstStyle/>
                <a:p>
                  <a:r>
                    <a:rPr lang="en-US" sz="1400" b="1" dirty="0"/>
                    <a:t>21°C</a:t>
                  </a:r>
                  <a:endParaRPr lang="nl-NL" sz="1400" b="1" dirty="0"/>
                </a:p>
              </p:txBody>
            </p:sp>
          </p:grpSp>
          <p:sp>
            <p:nvSpPr>
              <p:cNvPr id="239" name="Arrow: Pentagon 238">
                <a:extLst>
                  <a:ext uri="{FF2B5EF4-FFF2-40B4-BE49-F238E27FC236}">
                    <a16:creationId xmlns:a16="http://schemas.microsoft.com/office/drawing/2014/main" id="{ABC56794-4B1C-41A1-8071-736245BD6645}"/>
                  </a:ext>
                </a:extLst>
              </p:cNvPr>
              <p:cNvSpPr/>
              <p:nvPr/>
            </p:nvSpPr>
            <p:spPr>
              <a:xfrm>
                <a:off x="10601946" y="1170154"/>
                <a:ext cx="756000" cy="3600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3 BFT</a:t>
                </a:r>
                <a:endParaRPr lang="nl-NL" sz="1400" b="1" dirty="0"/>
              </a:p>
            </p:txBody>
          </p:sp>
        </p:grpSp>
        <p:sp>
          <p:nvSpPr>
            <p:cNvPr id="151" name="Equals 150">
              <a:extLst>
                <a:ext uri="{FF2B5EF4-FFF2-40B4-BE49-F238E27FC236}">
                  <a16:creationId xmlns:a16="http://schemas.microsoft.com/office/drawing/2014/main" id="{4A185FAE-546F-4C9F-A144-15A1A83DA303}"/>
                </a:ext>
              </a:extLst>
            </p:cNvPr>
            <p:cNvSpPr/>
            <p:nvPr/>
          </p:nvSpPr>
          <p:spPr>
            <a:xfrm>
              <a:off x="5244123" y="2892138"/>
              <a:ext cx="7304752" cy="543401"/>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2" name="Circle: Hollow 151">
              <a:extLst>
                <a:ext uri="{FF2B5EF4-FFF2-40B4-BE49-F238E27FC236}">
                  <a16:creationId xmlns:a16="http://schemas.microsoft.com/office/drawing/2014/main" id="{061009F4-C47F-453D-A87F-724CC40DDF4D}"/>
                </a:ext>
              </a:extLst>
            </p:cNvPr>
            <p:cNvSpPr/>
            <p:nvPr/>
          </p:nvSpPr>
          <p:spPr>
            <a:xfrm>
              <a:off x="5155041" y="2590416"/>
              <a:ext cx="1146847" cy="1146846"/>
            </a:xfrm>
            <a:prstGeom prst="donut">
              <a:avLst>
                <a:gd name="adj" fmla="val 110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3" name="Equals 152">
              <a:extLst>
                <a:ext uri="{FF2B5EF4-FFF2-40B4-BE49-F238E27FC236}">
                  <a16:creationId xmlns:a16="http://schemas.microsoft.com/office/drawing/2014/main" id="{A4CD2AAF-B3CC-4445-984F-28F44227B90A}"/>
                </a:ext>
              </a:extLst>
            </p:cNvPr>
            <p:cNvSpPr/>
            <p:nvPr/>
          </p:nvSpPr>
          <p:spPr>
            <a:xfrm rot="16200000">
              <a:off x="4664720" y="4177567"/>
              <a:ext cx="2145304" cy="543402"/>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4" name="Equals 153">
              <a:extLst>
                <a:ext uri="{FF2B5EF4-FFF2-40B4-BE49-F238E27FC236}">
                  <a16:creationId xmlns:a16="http://schemas.microsoft.com/office/drawing/2014/main" id="{BA2CD3C9-5B23-4BA1-A370-4673E930A821}"/>
                </a:ext>
              </a:extLst>
            </p:cNvPr>
            <p:cNvSpPr/>
            <p:nvPr/>
          </p:nvSpPr>
          <p:spPr>
            <a:xfrm>
              <a:off x="3450414" y="2892138"/>
              <a:ext cx="2008435" cy="543401"/>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155" name="Rectangle 154">
              <a:extLst>
                <a:ext uri="{FF2B5EF4-FFF2-40B4-BE49-F238E27FC236}">
                  <a16:creationId xmlns:a16="http://schemas.microsoft.com/office/drawing/2014/main" id="{CB1E19E6-6856-4B81-88A1-03BF57A9279F}"/>
                </a:ext>
              </a:extLst>
            </p:cNvPr>
            <p:cNvSpPr/>
            <p:nvPr/>
          </p:nvSpPr>
          <p:spPr>
            <a:xfrm>
              <a:off x="9245405" y="2206206"/>
              <a:ext cx="792834" cy="65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School</a:t>
              </a:r>
              <a:endParaRPr lang="nl-NL" sz="1400" dirty="0"/>
            </a:p>
          </p:txBody>
        </p:sp>
        <p:sp>
          <p:nvSpPr>
            <p:cNvPr id="156" name="Equals 155">
              <a:extLst>
                <a:ext uri="{FF2B5EF4-FFF2-40B4-BE49-F238E27FC236}">
                  <a16:creationId xmlns:a16="http://schemas.microsoft.com/office/drawing/2014/main" id="{3CD18E7F-7F5F-461A-96E3-D5393669A122}"/>
                </a:ext>
              </a:extLst>
            </p:cNvPr>
            <p:cNvSpPr/>
            <p:nvPr/>
          </p:nvSpPr>
          <p:spPr>
            <a:xfrm rot="16200000">
              <a:off x="4735291" y="1692125"/>
              <a:ext cx="2007133" cy="543402"/>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cxnSp>
          <p:nvCxnSpPr>
            <p:cNvPr id="157" name="Straight Arrow Connector 156">
              <a:extLst>
                <a:ext uri="{FF2B5EF4-FFF2-40B4-BE49-F238E27FC236}">
                  <a16:creationId xmlns:a16="http://schemas.microsoft.com/office/drawing/2014/main" id="{E0C038A7-9AF2-42C6-9340-CE1F2915A1EC}"/>
                </a:ext>
              </a:extLst>
            </p:cNvPr>
            <p:cNvCxnSpPr/>
            <p:nvPr/>
          </p:nvCxnSpPr>
          <p:spPr>
            <a:xfrm flipH="1">
              <a:off x="6375469" y="3058424"/>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77B54E70-626A-451E-B493-1E4C1115D547}"/>
                </a:ext>
              </a:extLst>
            </p:cNvPr>
            <p:cNvCxnSpPr>
              <a:cxnSpLocks/>
            </p:cNvCxnSpPr>
            <p:nvPr/>
          </p:nvCxnSpPr>
          <p:spPr>
            <a:xfrm>
              <a:off x="6375469" y="3257373"/>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863A0D6F-0A6A-40FC-8E8B-F985CF067FF5}"/>
                </a:ext>
              </a:extLst>
            </p:cNvPr>
            <p:cNvCxnSpPr/>
            <p:nvPr/>
          </p:nvCxnSpPr>
          <p:spPr>
            <a:xfrm flipH="1">
              <a:off x="4707490" y="3070302"/>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0" name="Straight Arrow Connector 159">
              <a:extLst>
                <a:ext uri="{FF2B5EF4-FFF2-40B4-BE49-F238E27FC236}">
                  <a16:creationId xmlns:a16="http://schemas.microsoft.com/office/drawing/2014/main" id="{B4853E12-B64D-40B1-82C4-5B62B1B0BB32}"/>
                </a:ext>
              </a:extLst>
            </p:cNvPr>
            <p:cNvCxnSpPr>
              <a:cxnSpLocks/>
            </p:cNvCxnSpPr>
            <p:nvPr/>
          </p:nvCxnSpPr>
          <p:spPr>
            <a:xfrm>
              <a:off x="4707490" y="3269251"/>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7C76B429-9EDA-4635-9A41-B56675BEE9CE}"/>
                </a:ext>
              </a:extLst>
            </p:cNvPr>
            <p:cNvCxnSpPr/>
            <p:nvPr/>
          </p:nvCxnSpPr>
          <p:spPr>
            <a:xfrm rot="16200000" flipH="1">
              <a:off x="5464186" y="2353191"/>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6051D26E-73C5-4FFC-9DD2-6DBFCC56F06D}"/>
                </a:ext>
              </a:extLst>
            </p:cNvPr>
            <p:cNvCxnSpPr>
              <a:cxnSpLocks/>
            </p:cNvCxnSpPr>
            <p:nvPr/>
          </p:nvCxnSpPr>
          <p:spPr>
            <a:xfrm rot="16200000">
              <a:off x="5663135" y="2353191"/>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9CA6477D-03F5-4D2D-876A-FA9B89298E63}"/>
                </a:ext>
              </a:extLst>
            </p:cNvPr>
            <p:cNvCxnSpPr/>
            <p:nvPr/>
          </p:nvCxnSpPr>
          <p:spPr>
            <a:xfrm rot="16200000" flipH="1">
              <a:off x="5456762" y="3984881"/>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EB663391-3081-42F3-8315-8778821865FF}"/>
                </a:ext>
              </a:extLst>
            </p:cNvPr>
            <p:cNvCxnSpPr>
              <a:cxnSpLocks/>
            </p:cNvCxnSpPr>
            <p:nvPr/>
          </p:nvCxnSpPr>
          <p:spPr>
            <a:xfrm rot="16200000">
              <a:off x="5655712" y="3984881"/>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5" name="Rectangle 164">
              <a:extLst>
                <a:ext uri="{FF2B5EF4-FFF2-40B4-BE49-F238E27FC236}">
                  <a16:creationId xmlns:a16="http://schemas.microsoft.com/office/drawing/2014/main" id="{7A8EAB9D-40B0-487C-B5B9-42D16B4F025F}"/>
                </a:ext>
              </a:extLst>
            </p:cNvPr>
            <p:cNvSpPr/>
            <p:nvPr/>
          </p:nvSpPr>
          <p:spPr>
            <a:xfrm>
              <a:off x="10027968" y="3415496"/>
              <a:ext cx="543404" cy="3017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66" name="Rectangle 165">
              <a:extLst>
                <a:ext uri="{FF2B5EF4-FFF2-40B4-BE49-F238E27FC236}">
                  <a16:creationId xmlns:a16="http://schemas.microsoft.com/office/drawing/2014/main" id="{D629F449-88F2-4199-B49D-0E9E1035A052}"/>
                </a:ext>
              </a:extLst>
            </p:cNvPr>
            <p:cNvSpPr/>
            <p:nvPr/>
          </p:nvSpPr>
          <p:spPr>
            <a:xfrm>
              <a:off x="9655924" y="3415496"/>
              <a:ext cx="321854" cy="3017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67" name="Rectangle 166">
              <a:extLst>
                <a:ext uri="{FF2B5EF4-FFF2-40B4-BE49-F238E27FC236}">
                  <a16:creationId xmlns:a16="http://schemas.microsoft.com/office/drawing/2014/main" id="{3794D161-7C2D-414E-86D5-571D21A2E485}"/>
                </a:ext>
              </a:extLst>
            </p:cNvPr>
            <p:cNvSpPr/>
            <p:nvPr/>
          </p:nvSpPr>
          <p:spPr>
            <a:xfrm>
              <a:off x="10621563" y="3415496"/>
              <a:ext cx="705564" cy="4810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68" name="TextBox 167">
              <a:extLst>
                <a:ext uri="{FF2B5EF4-FFF2-40B4-BE49-F238E27FC236}">
                  <a16:creationId xmlns:a16="http://schemas.microsoft.com/office/drawing/2014/main" id="{656114C7-C9B7-42D7-9D1F-ABD16B184A35}"/>
                </a:ext>
              </a:extLst>
            </p:cNvPr>
            <p:cNvSpPr txBox="1"/>
            <p:nvPr/>
          </p:nvSpPr>
          <p:spPr>
            <a:xfrm>
              <a:off x="9973504" y="3689385"/>
              <a:ext cx="711869" cy="326827"/>
            </a:xfrm>
            <a:prstGeom prst="rect">
              <a:avLst/>
            </a:prstGeom>
            <a:noFill/>
          </p:spPr>
          <p:txBody>
            <a:bodyPr wrap="none" rtlCol="0">
              <a:spAutoFit/>
            </a:bodyPr>
            <a:lstStyle/>
            <a:p>
              <a:r>
                <a:rPr lang="en-US" sz="1400" dirty="0"/>
                <a:t>Shops</a:t>
              </a:r>
              <a:endParaRPr lang="nl-NL" sz="1400" dirty="0"/>
            </a:p>
          </p:txBody>
        </p:sp>
        <p:sp>
          <p:nvSpPr>
            <p:cNvPr id="169" name="Rectangle: Diagonal Corners Snipped 168">
              <a:extLst>
                <a:ext uri="{FF2B5EF4-FFF2-40B4-BE49-F238E27FC236}">
                  <a16:creationId xmlns:a16="http://schemas.microsoft.com/office/drawing/2014/main" id="{F9D2A868-DF1E-4D00-9743-79D5A1D8A5E9}"/>
                </a:ext>
              </a:extLst>
            </p:cNvPr>
            <p:cNvSpPr/>
            <p:nvPr/>
          </p:nvSpPr>
          <p:spPr>
            <a:xfrm>
              <a:off x="8682016" y="3656018"/>
              <a:ext cx="866847" cy="1079052"/>
            </a:xfrm>
            <a:prstGeom prst="snip2Diag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Park</a:t>
              </a:r>
              <a:endParaRPr lang="nl-NL" sz="1400" dirty="0"/>
            </a:p>
          </p:txBody>
        </p:sp>
        <p:sp>
          <p:nvSpPr>
            <p:cNvPr id="170" name="Oval 169">
              <a:extLst>
                <a:ext uri="{FF2B5EF4-FFF2-40B4-BE49-F238E27FC236}">
                  <a16:creationId xmlns:a16="http://schemas.microsoft.com/office/drawing/2014/main" id="{0D488A36-5168-4E6D-9B22-0DE0E3A046E1}"/>
                </a:ext>
              </a:extLst>
            </p:cNvPr>
            <p:cNvSpPr/>
            <p:nvPr/>
          </p:nvSpPr>
          <p:spPr>
            <a:xfrm>
              <a:off x="9245405" y="3546121"/>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1" name="Oval 170">
              <a:extLst>
                <a:ext uri="{FF2B5EF4-FFF2-40B4-BE49-F238E27FC236}">
                  <a16:creationId xmlns:a16="http://schemas.microsoft.com/office/drawing/2014/main" id="{630047D2-F0D4-422E-9187-5A34AB72F376}"/>
                </a:ext>
              </a:extLst>
            </p:cNvPr>
            <p:cNvSpPr/>
            <p:nvPr/>
          </p:nvSpPr>
          <p:spPr>
            <a:xfrm>
              <a:off x="9010314" y="3546121"/>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2" name="Oval 171">
              <a:extLst>
                <a:ext uri="{FF2B5EF4-FFF2-40B4-BE49-F238E27FC236}">
                  <a16:creationId xmlns:a16="http://schemas.microsoft.com/office/drawing/2014/main" id="{398F7774-E27A-46ED-951B-18D49DB8FA75}"/>
                </a:ext>
              </a:extLst>
            </p:cNvPr>
            <p:cNvSpPr/>
            <p:nvPr/>
          </p:nvSpPr>
          <p:spPr>
            <a:xfrm>
              <a:off x="8775220" y="3546121"/>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3" name="Oval 172">
              <a:extLst>
                <a:ext uri="{FF2B5EF4-FFF2-40B4-BE49-F238E27FC236}">
                  <a16:creationId xmlns:a16="http://schemas.microsoft.com/office/drawing/2014/main" id="{9862F125-A0E6-48FA-8D5B-C5ECCDAA7D7F}"/>
                </a:ext>
              </a:extLst>
            </p:cNvPr>
            <p:cNvSpPr/>
            <p:nvPr/>
          </p:nvSpPr>
          <p:spPr>
            <a:xfrm>
              <a:off x="8597621" y="3832535"/>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4" name="Oval 173">
              <a:extLst>
                <a:ext uri="{FF2B5EF4-FFF2-40B4-BE49-F238E27FC236}">
                  <a16:creationId xmlns:a16="http://schemas.microsoft.com/office/drawing/2014/main" id="{7CE2271F-AF12-46F4-ABF5-951A33C5A73D}"/>
                </a:ext>
              </a:extLst>
            </p:cNvPr>
            <p:cNvSpPr/>
            <p:nvPr/>
          </p:nvSpPr>
          <p:spPr>
            <a:xfrm>
              <a:off x="8597621" y="4122438"/>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5" name="Oval 174">
              <a:extLst>
                <a:ext uri="{FF2B5EF4-FFF2-40B4-BE49-F238E27FC236}">
                  <a16:creationId xmlns:a16="http://schemas.microsoft.com/office/drawing/2014/main" id="{5DA21225-681F-4C60-A82E-8439B35B3E26}"/>
                </a:ext>
              </a:extLst>
            </p:cNvPr>
            <p:cNvSpPr/>
            <p:nvPr/>
          </p:nvSpPr>
          <p:spPr>
            <a:xfrm>
              <a:off x="8598638" y="4438486"/>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6" name="Rectangle: Rounded Corners 175">
              <a:extLst>
                <a:ext uri="{FF2B5EF4-FFF2-40B4-BE49-F238E27FC236}">
                  <a16:creationId xmlns:a16="http://schemas.microsoft.com/office/drawing/2014/main" id="{2DDA60CE-6D84-48AD-8278-1426F2D73038}"/>
                </a:ext>
              </a:extLst>
            </p:cNvPr>
            <p:cNvSpPr/>
            <p:nvPr/>
          </p:nvSpPr>
          <p:spPr>
            <a:xfrm>
              <a:off x="9245405" y="4438486"/>
              <a:ext cx="191141" cy="1911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77" name="Rectangle 176">
              <a:extLst>
                <a:ext uri="{FF2B5EF4-FFF2-40B4-BE49-F238E27FC236}">
                  <a16:creationId xmlns:a16="http://schemas.microsoft.com/office/drawing/2014/main" id="{25863929-3BDD-41D9-84AA-5D478EA46C51}"/>
                </a:ext>
              </a:extLst>
            </p:cNvPr>
            <p:cNvSpPr/>
            <p:nvPr/>
          </p:nvSpPr>
          <p:spPr>
            <a:xfrm>
              <a:off x="6803065" y="3629294"/>
              <a:ext cx="1580596" cy="111468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Parking </a:t>
              </a:r>
            </a:p>
            <a:p>
              <a:pPr algn="ctr"/>
              <a:r>
                <a:rPr lang="en-US" sz="1400" dirty="0"/>
                <a:t>Garage</a:t>
              </a:r>
            </a:p>
            <a:p>
              <a:pPr algn="ctr"/>
              <a:r>
                <a:rPr lang="en-US" sz="1000" dirty="0"/>
                <a:t>(5 levels, 800 Places)</a:t>
              </a:r>
              <a:endParaRPr lang="nl-NL" sz="1000" dirty="0"/>
            </a:p>
          </p:txBody>
        </p:sp>
        <p:grpSp>
          <p:nvGrpSpPr>
            <p:cNvPr id="178" name="Group 177">
              <a:extLst>
                <a:ext uri="{FF2B5EF4-FFF2-40B4-BE49-F238E27FC236}">
                  <a16:creationId xmlns:a16="http://schemas.microsoft.com/office/drawing/2014/main" id="{C5136950-4BBE-4E6F-BE61-9DA9E0DE3C74}"/>
                </a:ext>
              </a:extLst>
            </p:cNvPr>
            <p:cNvGrpSpPr/>
            <p:nvPr/>
          </p:nvGrpSpPr>
          <p:grpSpPr>
            <a:xfrm>
              <a:off x="10179050" y="4743978"/>
              <a:ext cx="1006553" cy="80174"/>
              <a:chOff x="8489013" y="4865615"/>
              <a:chExt cx="947883" cy="75501"/>
            </a:xfrm>
          </p:grpSpPr>
          <p:sp>
            <p:nvSpPr>
              <p:cNvPr id="233" name="Rectangle 232">
                <a:extLst>
                  <a:ext uri="{FF2B5EF4-FFF2-40B4-BE49-F238E27FC236}">
                    <a16:creationId xmlns:a16="http://schemas.microsoft.com/office/drawing/2014/main" id="{96338EDD-AE02-4660-8200-2A8034709D3A}"/>
                  </a:ext>
                </a:extLst>
              </p:cNvPr>
              <p:cNvSpPr/>
              <p:nvPr/>
            </p:nvSpPr>
            <p:spPr>
              <a:xfrm>
                <a:off x="8489013" y="4865615"/>
                <a:ext cx="185204" cy="75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234" name="Rectangle 233">
                <a:extLst>
                  <a:ext uri="{FF2B5EF4-FFF2-40B4-BE49-F238E27FC236}">
                    <a16:creationId xmlns:a16="http://schemas.microsoft.com/office/drawing/2014/main" id="{EC72423A-FD27-49CE-B03E-614541569653}"/>
                  </a:ext>
                </a:extLst>
              </p:cNvPr>
              <p:cNvSpPr/>
              <p:nvPr/>
            </p:nvSpPr>
            <p:spPr>
              <a:xfrm>
                <a:off x="8679683" y="4865615"/>
                <a:ext cx="185204" cy="7550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235" name="Rectangle 234">
                <a:extLst>
                  <a:ext uri="{FF2B5EF4-FFF2-40B4-BE49-F238E27FC236}">
                    <a16:creationId xmlns:a16="http://schemas.microsoft.com/office/drawing/2014/main" id="{310CC508-FBAE-46E3-8DA9-8CC361293B16}"/>
                  </a:ext>
                </a:extLst>
              </p:cNvPr>
              <p:cNvSpPr/>
              <p:nvPr/>
            </p:nvSpPr>
            <p:spPr>
              <a:xfrm>
                <a:off x="8870353" y="4865615"/>
                <a:ext cx="185204" cy="75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236" name="Rectangle 235">
                <a:extLst>
                  <a:ext uri="{FF2B5EF4-FFF2-40B4-BE49-F238E27FC236}">
                    <a16:creationId xmlns:a16="http://schemas.microsoft.com/office/drawing/2014/main" id="{26F68356-3734-46A6-8CCE-0E6065A8F454}"/>
                  </a:ext>
                </a:extLst>
              </p:cNvPr>
              <p:cNvSpPr/>
              <p:nvPr/>
            </p:nvSpPr>
            <p:spPr>
              <a:xfrm>
                <a:off x="9061023" y="4865615"/>
                <a:ext cx="185204" cy="755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237" name="Rectangle 236">
                <a:extLst>
                  <a:ext uri="{FF2B5EF4-FFF2-40B4-BE49-F238E27FC236}">
                    <a16:creationId xmlns:a16="http://schemas.microsoft.com/office/drawing/2014/main" id="{E4D850CF-1970-486D-9618-F66EAF418603}"/>
                  </a:ext>
                </a:extLst>
              </p:cNvPr>
              <p:cNvSpPr/>
              <p:nvPr/>
            </p:nvSpPr>
            <p:spPr>
              <a:xfrm>
                <a:off x="9251692" y="4865615"/>
                <a:ext cx="185204" cy="75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grpSp>
        <p:sp>
          <p:nvSpPr>
            <p:cNvPr id="179" name="TextBox 178">
              <a:extLst>
                <a:ext uri="{FF2B5EF4-FFF2-40B4-BE49-F238E27FC236}">
                  <a16:creationId xmlns:a16="http://schemas.microsoft.com/office/drawing/2014/main" id="{0704D0F8-2128-4002-A088-41C23DCF2610}"/>
                </a:ext>
              </a:extLst>
            </p:cNvPr>
            <p:cNvSpPr txBox="1"/>
            <p:nvPr/>
          </p:nvSpPr>
          <p:spPr>
            <a:xfrm>
              <a:off x="10329439" y="4798179"/>
              <a:ext cx="977281" cy="326827"/>
            </a:xfrm>
            <a:prstGeom prst="rect">
              <a:avLst/>
            </a:prstGeom>
            <a:noFill/>
          </p:spPr>
          <p:txBody>
            <a:bodyPr wrap="none" rtlCol="0">
              <a:spAutoFit/>
            </a:bodyPr>
            <a:lstStyle/>
            <a:p>
              <a:r>
                <a:rPr lang="en-US" sz="1400" dirty="0"/>
                <a:t>50 </a:t>
              </a:r>
              <a:r>
                <a:rPr lang="en-US" sz="1400" dirty="0" err="1"/>
                <a:t>metres</a:t>
              </a:r>
              <a:endParaRPr lang="nl-NL" sz="1400" dirty="0"/>
            </a:p>
          </p:txBody>
        </p:sp>
        <p:sp>
          <p:nvSpPr>
            <p:cNvPr id="180" name="TextBox 179">
              <a:extLst>
                <a:ext uri="{FF2B5EF4-FFF2-40B4-BE49-F238E27FC236}">
                  <a16:creationId xmlns:a16="http://schemas.microsoft.com/office/drawing/2014/main" id="{049ED830-8DC6-44B3-ADC0-0A280D0EA2B1}"/>
                </a:ext>
              </a:extLst>
            </p:cNvPr>
            <p:cNvSpPr txBox="1"/>
            <p:nvPr/>
          </p:nvSpPr>
          <p:spPr>
            <a:xfrm>
              <a:off x="6785990" y="2473980"/>
              <a:ext cx="875561" cy="307777"/>
            </a:xfrm>
            <a:prstGeom prst="rect">
              <a:avLst/>
            </a:prstGeom>
            <a:noFill/>
          </p:spPr>
          <p:txBody>
            <a:bodyPr wrap="none" rtlCol="0">
              <a:spAutoFit/>
            </a:bodyPr>
            <a:lstStyle/>
            <a:p>
              <a:r>
                <a:rPr lang="en-US" sz="1400" b="1" dirty="0">
                  <a:solidFill>
                    <a:srgbClr val="FF0000"/>
                  </a:solidFill>
                </a:rPr>
                <a:t>Incident</a:t>
              </a:r>
              <a:endParaRPr lang="nl-NL" sz="1400" b="1" dirty="0">
                <a:solidFill>
                  <a:srgbClr val="FF0000"/>
                </a:solidFill>
              </a:endParaRPr>
            </a:p>
          </p:txBody>
        </p:sp>
        <p:sp>
          <p:nvSpPr>
            <p:cNvPr id="181" name="Arrow: Right 180">
              <a:extLst>
                <a:ext uri="{FF2B5EF4-FFF2-40B4-BE49-F238E27FC236}">
                  <a16:creationId xmlns:a16="http://schemas.microsoft.com/office/drawing/2014/main" id="{E2AF4872-697E-4D42-8FD6-2E3B1C1B2408}"/>
                </a:ext>
              </a:extLst>
            </p:cNvPr>
            <p:cNvSpPr/>
            <p:nvPr/>
          </p:nvSpPr>
          <p:spPr>
            <a:xfrm>
              <a:off x="7654125" y="439744"/>
              <a:ext cx="1440268" cy="3637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82" name="TextBox 181">
              <a:extLst>
                <a:ext uri="{FF2B5EF4-FFF2-40B4-BE49-F238E27FC236}">
                  <a16:creationId xmlns:a16="http://schemas.microsoft.com/office/drawing/2014/main" id="{CC8B48FF-6723-46F7-B86C-4244FA651C5A}"/>
                </a:ext>
              </a:extLst>
            </p:cNvPr>
            <p:cNvSpPr txBox="1"/>
            <p:nvPr/>
          </p:nvSpPr>
          <p:spPr>
            <a:xfrm>
              <a:off x="7610241" y="253856"/>
              <a:ext cx="1434497" cy="326827"/>
            </a:xfrm>
            <a:prstGeom prst="rect">
              <a:avLst/>
            </a:prstGeom>
            <a:noFill/>
          </p:spPr>
          <p:txBody>
            <a:bodyPr wrap="none" rtlCol="0">
              <a:spAutoFit/>
            </a:bodyPr>
            <a:lstStyle/>
            <a:p>
              <a:r>
                <a:rPr lang="en-US" sz="1400" dirty="0"/>
                <a:t>Wind direction</a:t>
              </a:r>
              <a:endParaRPr lang="nl-NL" sz="1400" dirty="0"/>
            </a:p>
          </p:txBody>
        </p:sp>
        <p:sp>
          <p:nvSpPr>
            <p:cNvPr id="183" name="TextBox 182">
              <a:extLst>
                <a:ext uri="{FF2B5EF4-FFF2-40B4-BE49-F238E27FC236}">
                  <a16:creationId xmlns:a16="http://schemas.microsoft.com/office/drawing/2014/main" id="{4FC809C8-67CC-40DC-B0F1-1FB039FD7ECC}"/>
                </a:ext>
              </a:extLst>
            </p:cNvPr>
            <p:cNvSpPr txBox="1"/>
            <p:nvPr/>
          </p:nvSpPr>
          <p:spPr>
            <a:xfrm>
              <a:off x="10302038" y="2663577"/>
              <a:ext cx="1367565" cy="326827"/>
            </a:xfrm>
            <a:prstGeom prst="rect">
              <a:avLst/>
            </a:prstGeom>
            <a:noFill/>
          </p:spPr>
          <p:txBody>
            <a:bodyPr wrap="none" rtlCol="0">
              <a:spAutoFit/>
            </a:bodyPr>
            <a:lstStyle/>
            <a:p>
              <a:r>
                <a:rPr lang="en-US" sz="1400" dirty="0"/>
                <a:t>MELODY road</a:t>
              </a:r>
              <a:endParaRPr lang="nl-NL" sz="1400" dirty="0"/>
            </a:p>
          </p:txBody>
        </p:sp>
        <p:sp>
          <p:nvSpPr>
            <p:cNvPr id="187" name="TextBox 186">
              <a:extLst>
                <a:ext uri="{FF2B5EF4-FFF2-40B4-BE49-F238E27FC236}">
                  <a16:creationId xmlns:a16="http://schemas.microsoft.com/office/drawing/2014/main" id="{356A2C35-5502-4361-AAFD-D1B1AD3C4B99}"/>
                </a:ext>
              </a:extLst>
            </p:cNvPr>
            <p:cNvSpPr txBox="1"/>
            <p:nvPr/>
          </p:nvSpPr>
          <p:spPr>
            <a:xfrm>
              <a:off x="5932833" y="1219739"/>
              <a:ext cx="1196185" cy="326827"/>
            </a:xfrm>
            <a:prstGeom prst="rect">
              <a:avLst/>
            </a:prstGeom>
            <a:noFill/>
          </p:spPr>
          <p:txBody>
            <a:bodyPr wrap="none" rtlCol="0">
              <a:spAutoFit/>
            </a:bodyPr>
            <a:lstStyle/>
            <a:p>
              <a:r>
                <a:rPr lang="en-US" sz="1400" dirty="0"/>
                <a:t>EDEN street</a:t>
              </a:r>
              <a:endParaRPr lang="nl-NL" sz="1400" dirty="0"/>
            </a:p>
          </p:txBody>
        </p:sp>
        <p:sp>
          <p:nvSpPr>
            <p:cNvPr id="188" name="TextBox 187">
              <a:extLst>
                <a:ext uri="{FF2B5EF4-FFF2-40B4-BE49-F238E27FC236}">
                  <a16:creationId xmlns:a16="http://schemas.microsoft.com/office/drawing/2014/main" id="{FB5D4DE2-33C5-48FD-AD2F-2F4FFCD08829}"/>
                </a:ext>
              </a:extLst>
            </p:cNvPr>
            <p:cNvSpPr txBox="1"/>
            <p:nvPr/>
          </p:nvSpPr>
          <p:spPr>
            <a:xfrm>
              <a:off x="5765123" y="5106560"/>
              <a:ext cx="1824824" cy="326827"/>
            </a:xfrm>
            <a:prstGeom prst="rect">
              <a:avLst/>
            </a:prstGeom>
            <a:noFill/>
          </p:spPr>
          <p:txBody>
            <a:bodyPr wrap="square" rtlCol="0">
              <a:spAutoFit/>
            </a:bodyPr>
            <a:lstStyle/>
            <a:p>
              <a:pPr algn="ctr"/>
              <a:r>
                <a:rPr lang="en-US" sz="1400" dirty="0"/>
                <a:t>PRACTICE avenue</a:t>
              </a:r>
              <a:endParaRPr lang="nl-NL" sz="1400" dirty="0"/>
            </a:p>
          </p:txBody>
        </p:sp>
        <p:pic>
          <p:nvPicPr>
            <p:cNvPr id="189" name="Graphic 188" descr="Dance">
              <a:extLst>
                <a:ext uri="{FF2B5EF4-FFF2-40B4-BE49-F238E27FC236}">
                  <a16:creationId xmlns:a16="http://schemas.microsoft.com/office/drawing/2014/main" id="{BEC43443-237B-4B10-B743-D117584203EA}"/>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19515087">
              <a:off x="7563153" y="2624098"/>
              <a:ext cx="342328" cy="342328"/>
            </a:xfrm>
            <a:prstGeom prst="rect">
              <a:avLst/>
            </a:prstGeom>
          </p:spPr>
        </p:pic>
        <p:grpSp>
          <p:nvGrpSpPr>
            <p:cNvPr id="190" name="Group 189">
              <a:extLst>
                <a:ext uri="{FF2B5EF4-FFF2-40B4-BE49-F238E27FC236}">
                  <a16:creationId xmlns:a16="http://schemas.microsoft.com/office/drawing/2014/main" id="{888D7A65-D97A-4972-A35C-405D56D38E29}"/>
                </a:ext>
              </a:extLst>
            </p:cNvPr>
            <p:cNvGrpSpPr>
              <a:grpSpLocks noChangeAspect="1"/>
            </p:cNvGrpSpPr>
            <p:nvPr/>
          </p:nvGrpSpPr>
          <p:grpSpPr>
            <a:xfrm rot="8055410">
              <a:off x="8601543" y="3198146"/>
              <a:ext cx="179833" cy="235256"/>
              <a:chOff x="-145425" y="5025226"/>
              <a:chExt cx="619125" cy="809938"/>
            </a:xfrm>
          </p:grpSpPr>
          <p:sp>
            <p:nvSpPr>
              <p:cNvPr id="231" name="Freeform: Shape 230">
                <a:extLst>
                  <a:ext uri="{FF2B5EF4-FFF2-40B4-BE49-F238E27FC236}">
                    <a16:creationId xmlns:a16="http://schemas.microsoft.com/office/drawing/2014/main" id="{1E9E420E-80B4-49D7-94F6-ACA0524748A3}"/>
                  </a:ext>
                </a:extLst>
              </p:cNvPr>
              <p:cNvSpPr/>
              <p:nvPr/>
            </p:nvSpPr>
            <p:spPr>
              <a:xfrm>
                <a:off x="53967" y="5025226"/>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nl-NL"/>
              </a:p>
            </p:txBody>
          </p:sp>
          <p:sp>
            <p:nvSpPr>
              <p:cNvPr id="232" name="Freeform: Shape 231">
                <a:extLst>
                  <a:ext uri="{FF2B5EF4-FFF2-40B4-BE49-F238E27FC236}">
                    <a16:creationId xmlns:a16="http://schemas.microsoft.com/office/drawing/2014/main" id="{DF29A21C-A32B-4E38-B0E2-CE9238CD36D5}"/>
                  </a:ext>
                </a:extLst>
              </p:cNvPr>
              <p:cNvSpPr/>
              <p:nvPr/>
            </p:nvSpPr>
            <p:spPr>
              <a:xfrm>
                <a:off x="-145425" y="5196989"/>
                <a:ext cx="619125" cy="638175"/>
              </a:xfrm>
              <a:custGeom>
                <a:avLst/>
                <a:gdLst>
                  <a:gd name="connsiteX0" fmla="*/ 613253 w 619125"/>
                  <a:gd name="connsiteY0" fmla="*/ 20165 h 638175"/>
                  <a:gd name="connsiteX1" fmla="*/ 560649 w 619125"/>
                  <a:gd name="connsiteY1" fmla="*/ 8500 h 638175"/>
                  <a:gd name="connsiteX2" fmla="*/ 560580 w 619125"/>
                  <a:gd name="connsiteY2" fmla="*/ 8545 h 638175"/>
                  <a:gd name="connsiteX3" fmla="*/ 477236 w 619125"/>
                  <a:gd name="connsiteY3" fmla="*/ 61790 h 638175"/>
                  <a:gd name="connsiteX4" fmla="*/ 371604 w 619125"/>
                  <a:gd name="connsiteY4" fmla="*/ 4640 h 638175"/>
                  <a:gd name="connsiteX5" fmla="*/ 342171 w 619125"/>
                  <a:gd name="connsiteY5" fmla="*/ 1687 h 638175"/>
                  <a:gd name="connsiteX6" fmla="*/ 218346 w 619125"/>
                  <a:gd name="connsiteY6" fmla="*/ 39787 h 638175"/>
                  <a:gd name="connsiteX7" fmla="*/ 196725 w 619125"/>
                  <a:gd name="connsiteY7" fmla="*/ 56837 h 638175"/>
                  <a:gd name="connsiteX8" fmla="*/ 139575 w 619125"/>
                  <a:gd name="connsiteY8" fmla="*/ 154849 h 638175"/>
                  <a:gd name="connsiteX9" fmla="*/ 46230 w 619125"/>
                  <a:gd name="connsiteY9" fmla="*/ 130560 h 638175"/>
                  <a:gd name="connsiteX10" fmla="*/ 882 w 619125"/>
                  <a:gd name="connsiteY10" fmla="*/ 159661 h 638175"/>
                  <a:gd name="connsiteX11" fmla="*/ 27180 w 619125"/>
                  <a:gd name="connsiteY11" fmla="*/ 204284 h 638175"/>
                  <a:gd name="connsiteX12" fmla="*/ 148433 w 619125"/>
                  <a:gd name="connsiteY12" fmla="*/ 235811 h 638175"/>
                  <a:gd name="connsiteX13" fmla="*/ 157958 w 619125"/>
                  <a:gd name="connsiteY13" fmla="*/ 237050 h 638175"/>
                  <a:gd name="connsiteX14" fmla="*/ 190819 w 619125"/>
                  <a:gd name="connsiteY14" fmla="*/ 218000 h 638175"/>
                  <a:gd name="connsiteX15" fmla="*/ 234539 w 619125"/>
                  <a:gd name="connsiteY15" fmla="*/ 142562 h 638175"/>
                  <a:gd name="connsiteX16" fmla="*/ 240540 w 619125"/>
                  <a:gd name="connsiteY16" fmla="*/ 251528 h 638175"/>
                  <a:gd name="connsiteX17" fmla="*/ 164340 w 619125"/>
                  <a:gd name="connsiteY17" fmla="*/ 439265 h 638175"/>
                  <a:gd name="connsiteX18" fmla="*/ 164340 w 619125"/>
                  <a:gd name="connsiteY18" fmla="*/ 467078 h 638175"/>
                  <a:gd name="connsiteX19" fmla="*/ 223109 w 619125"/>
                  <a:gd name="connsiteY19" fmla="*/ 622622 h 638175"/>
                  <a:gd name="connsiteX20" fmla="*/ 258161 w 619125"/>
                  <a:gd name="connsiteY20" fmla="*/ 647387 h 638175"/>
                  <a:gd name="connsiteX21" fmla="*/ 271591 w 619125"/>
                  <a:gd name="connsiteY21" fmla="*/ 644910 h 638175"/>
                  <a:gd name="connsiteX22" fmla="*/ 293784 w 619125"/>
                  <a:gd name="connsiteY22" fmla="*/ 595856 h 638175"/>
                  <a:gd name="connsiteX23" fmla="*/ 240349 w 619125"/>
                  <a:gd name="connsiteY23" fmla="*/ 454220 h 638175"/>
                  <a:gd name="connsiteX24" fmla="*/ 302166 w 619125"/>
                  <a:gd name="connsiteY24" fmla="*/ 302296 h 638175"/>
                  <a:gd name="connsiteX25" fmla="*/ 313882 w 619125"/>
                  <a:gd name="connsiteY25" fmla="*/ 445742 h 638175"/>
                  <a:gd name="connsiteX26" fmla="*/ 320835 w 619125"/>
                  <a:gd name="connsiteY26" fmla="*/ 464792 h 638175"/>
                  <a:gd name="connsiteX27" fmla="*/ 416085 w 619125"/>
                  <a:gd name="connsiteY27" fmla="*/ 598142 h 638175"/>
                  <a:gd name="connsiteX28" fmla="*/ 469283 w 619125"/>
                  <a:gd name="connsiteY28" fmla="*/ 606953 h 638175"/>
                  <a:gd name="connsiteX29" fmla="*/ 478093 w 619125"/>
                  <a:gd name="connsiteY29" fmla="*/ 553756 h 638175"/>
                  <a:gd name="connsiteX30" fmla="*/ 388939 w 619125"/>
                  <a:gd name="connsiteY30" fmla="*/ 428978 h 638175"/>
                  <a:gd name="connsiteX31" fmla="*/ 373128 w 619125"/>
                  <a:gd name="connsiteY31" fmla="*/ 235049 h 638175"/>
                  <a:gd name="connsiteX32" fmla="*/ 365127 w 619125"/>
                  <a:gd name="connsiteY32" fmla="*/ 87507 h 638175"/>
                  <a:gd name="connsiteX33" fmla="*/ 460377 w 619125"/>
                  <a:gd name="connsiteY33" fmla="*/ 139514 h 638175"/>
                  <a:gd name="connsiteX34" fmla="*/ 499143 w 619125"/>
                  <a:gd name="connsiteY34" fmla="*/ 138180 h 638175"/>
                  <a:gd name="connsiteX35" fmla="*/ 601442 w 619125"/>
                  <a:gd name="connsiteY35" fmla="*/ 72743 h 638175"/>
                  <a:gd name="connsiteX36" fmla="*/ 613258 w 619125"/>
                  <a:gd name="connsiteY36" fmla="*/ 20173 h 638175"/>
                  <a:gd name="connsiteX37" fmla="*/ 613253 w 619125"/>
                  <a:gd name="connsiteY37" fmla="*/ 2016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19125" h="638175">
                    <a:moveTo>
                      <a:pt x="613253" y="20165"/>
                    </a:moveTo>
                    <a:cubicBezTo>
                      <a:pt x="601948" y="2418"/>
                      <a:pt x="578396" y="-2804"/>
                      <a:pt x="560649" y="8500"/>
                    </a:cubicBezTo>
                    <a:cubicBezTo>
                      <a:pt x="560626" y="8515"/>
                      <a:pt x="560603" y="8530"/>
                      <a:pt x="560580" y="8545"/>
                    </a:cubicBezTo>
                    <a:lnTo>
                      <a:pt x="477236" y="61790"/>
                    </a:lnTo>
                    <a:lnTo>
                      <a:pt x="371604" y="4640"/>
                    </a:lnTo>
                    <a:cubicBezTo>
                      <a:pt x="362591" y="-269"/>
                      <a:pt x="351979" y="-1333"/>
                      <a:pt x="342171" y="1687"/>
                    </a:cubicBezTo>
                    <a:lnTo>
                      <a:pt x="218346" y="39787"/>
                    </a:lnTo>
                    <a:cubicBezTo>
                      <a:pt x="209265" y="42576"/>
                      <a:pt x="201555" y="48656"/>
                      <a:pt x="196725" y="56837"/>
                    </a:cubicBezTo>
                    <a:lnTo>
                      <a:pt x="139575" y="154849"/>
                    </a:lnTo>
                    <a:lnTo>
                      <a:pt x="46230" y="130560"/>
                    </a:lnTo>
                    <a:cubicBezTo>
                      <a:pt x="25672" y="126074"/>
                      <a:pt x="5368" y="139102"/>
                      <a:pt x="882" y="159661"/>
                    </a:cubicBezTo>
                    <a:cubicBezTo>
                      <a:pt x="-3365" y="179122"/>
                      <a:pt x="8096" y="198570"/>
                      <a:pt x="27180" y="204284"/>
                    </a:cubicBezTo>
                    <a:lnTo>
                      <a:pt x="148433" y="235811"/>
                    </a:lnTo>
                    <a:cubicBezTo>
                      <a:pt x="151539" y="236642"/>
                      <a:pt x="154742" y="237058"/>
                      <a:pt x="157958" y="237050"/>
                    </a:cubicBezTo>
                    <a:cubicBezTo>
                      <a:pt x="171521" y="237002"/>
                      <a:pt x="184037" y="229747"/>
                      <a:pt x="190819" y="218000"/>
                    </a:cubicBezTo>
                    <a:lnTo>
                      <a:pt x="234539" y="142562"/>
                    </a:lnTo>
                    <a:lnTo>
                      <a:pt x="240540" y="251528"/>
                    </a:lnTo>
                    <a:lnTo>
                      <a:pt x="164340" y="439265"/>
                    </a:lnTo>
                    <a:cubicBezTo>
                      <a:pt x="160834" y="448205"/>
                      <a:pt x="160834" y="458138"/>
                      <a:pt x="164340" y="467078"/>
                    </a:cubicBezTo>
                    <a:lnTo>
                      <a:pt x="223109" y="622622"/>
                    </a:lnTo>
                    <a:cubicBezTo>
                      <a:pt x="228590" y="637298"/>
                      <a:pt x="242496" y="647124"/>
                      <a:pt x="258161" y="647387"/>
                    </a:cubicBezTo>
                    <a:cubicBezTo>
                      <a:pt x="262753" y="647408"/>
                      <a:pt x="267309" y="646567"/>
                      <a:pt x="271591" y="644910"/>
                    </a:cubicBezTo>
                    <a:cubicBezTo>
                      <a:pt x="291254" y="637481"/>
                      <a:pt x="301184" y="615530"/>
                      <a:pt x="293784" y="595856"/>
                    </a:cubicBezTo>
                    <a:lnTo>
                      <a:pt x="240349" y="454220"/>
                    </a:lnTo>
                    <a:lnTo>
                      <a:pt x="302166" y="302296"/>
                    </a:lnTo>
                    <a:lnTo>
                      <a:pt x="313882" y="445742"/>
                    </a:lnTo>
                    <a:cubicBezTo>
                      <a:pt x="314436" y="452604"/>
                      <a:pt x="316840" y="459187"/>
                      <a:pt x="320835" y="464792"/>
                    </a:cubicBezTo>
                    <a:lnTo>
                      <a:pt x="416085" y="598142"/>
                    </a:lnTo>
                    <a:cubicBezTo>
                      <a:pt x="428342" y="615265"/>
                      <a:pt x="452159" y="619210"/>
                      <a:pt x="469283" y="606953"/>
                    </a:cubicBezTo>
                    <a:cubicBezTo>
                      <a:pt x="486406" y="594696"/>
                      <a:pt x="490350" y="570879"/>
                      <a:pt x="478093" y="553756"/>
                    </a:cubicBezTo>
                    <a:lnTo>
                      <a:pt x="388939" y="428978"/>
                    </a:lnTo>
                    <a:lnTo>
                      <a:pt x="373128" y="235049"/>
                    </a:lnTo>
                    <a:lnTo>
                      <a:pt x="365127" y="87507"/>
                    </a:lnTo>
                    <a:lnTo>
                      <a:pt x="460377" y="139514"/>
                    </a:lnTo>
                    <a:cubicBezTo>
                      <a:pt x="472575" y="146173"/>
                      <a:pt x="487431" y="145662"/>
                      <a:pt x="499143" y="138180"/>
                    </a:cubicBezTo>
                    <a:lnTo>
                      <a:pt x="601442" y="72743"/>
                    </a:lnTo>
                    <a:cubicBezTo>
                      <a:pt x="619221" y="61490"/>
                      <a:pt x="624511" y="37953"/>
                      <a:pt x="613258" y="20173"/>
                    </a:cubicBezTo>
                    <a:cubicBezTo>
                      <a:pt x="613257" y="20171"/>
                      <a:pt x="613255" y="20168"/>
                      <a:pt x="613253" y="20165"/>
                    </a:cubicBezTo>
                    <a:close/>
                  </a:path>
                </a:pathLst>
              </a:custGeom>
              <a:solidFill>
                <a:srgbClr val="000000"/>
              </a:solidFill>
              <a:ln w="9525" cap="flat">
                <a:noFill/>
                <a:prstDash val="solid"/>
                <a:miter/>
              </a:ln>
            </p:spPr>
            <p:txBody>
              <a:bodyPr rtlCol="0" anchor="ctr"/>
              <a:lstStyle/>
              <a:p>
                <a:endParaRPr lang="nl-NL"/>
              </a:p>
            </p:txBody>
          </p:sp>
        </p:grpSp>
        <p:grpSp>
          <p:nvGrpSpPr>
            <p:cNvPr id="191" name="Group 190">
              <a:extLst>
                <a:ext uri="{FF2B5EF4-FFF2-40B4-BE49-F238E27FC236}">
                  <a16:creationId xmlns:a16="http://schemas.microsoft.com/office/drawing/2014/main" id="{0D41FF9A-D14D-4A4C-9A05-1136713B7848}"/>
                </a:ext>
              </a:extLst>
            </p:cNvPr>
            <p:cNvGrpSpPr>
              <a:grpSpLocks noChangeAspect="1"/>
            </p:cNvGrpSpPr>
            <p:nvPr/>
          </p:nvGrpSpPr>
          <p:grpSpPr>
            <a:xfrm rot="6322823">
              <a:off x="8964540" y="2739568"/>
              <a:ext cx="179833" cy="235256"/>
              <a:chOff x="-145425" y="5025226"/>
              <a:chExt cx="619125" cy="809938"/>
            </a:xfrm>
          </p:grpSpPr>
          <p:sp>
            <p:nvSpPr>
              <p:cNvPr id="229" name="Freeform: Shape 228">
                <a:extLst>
                  <a:ext uri="{FF2B5EF4-FFF2-40B4-BE49-F238E27FC236}">
                    <a16:creationId xmlns:a16="http://schemas.microsoft.com/office/drawing/2014/main" id="{D115360A-FB14-4788-BDDB-48CC51444993}"/>
                  </a:ext>
                </a:extLst>
              </p:cNvPr>
              <p:cNvSpPr/>
              <p:nvPr/>
            </p:nvSpPr>
            <p:spPr>
              <a:xfrm>
                <a:off x="53967" y="5025226"/>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nl-NL"/>
              </a:p>
            </p:txBody>
          </p:sp>
          <p:sp>
            <p:nvSpPr>
              <p:cNvPr id="230" name="Freeform: Shape 229">
                <a:extLst>
                  <a:ext uri="{FF2B5EF4-FFF2-40B4-BE49-F238E27FC236}">
                    <a16:creationId xmlns:a16="http://schemas.microsoft.com/office/drawing/2014/main" id="{FAAFF082-DF3B-45AE-89F2-4D930845190D}"/>
                  </a:ext>
                </a:extLst>
              </p:cNvPr>
              <p:cNvSpPr/>
              <p:nvPr/>
            </p:nvSpPr>
            <p:spPr>
              <a:xfrm>
                <a:off x="-145425" y="5196989"/>
                <a:ext cx="619125" cy="638175"/>
              </a:xfrm>
              <a:custGeom>
                <a:avLst/>
                <a:gdLst>
                  <a:gd name="connsiteX0" fmla="*/ 613253 w 619125"/>
                  <a:gd name="connsiteY0" fmla="*/ 20165 h 638175"/>
                  <a:gd name="connsiteX1" fmla="*/ 560649 w 619125"/>
                  <a:gd name="connsiteY1" fmla="*/ 8500 h 638175"/>
                  <a:gd name="connsiteX2" fmla="*/ 560580 w 619125"/>
                  <a:gd name="connsiteY2" fmla="*/ 8545 h 638175"/>
                  <a:gd name="connsiteX3" fmla="*/ 477236 w 619125"/>
                  <a:gd name="connsiteY3" fmla="*/ 61790 h 638175"/>
                  <a:gd name="connsiteX4" fmla="*/ 371604 w 619125"/>
                  <a:gd name="connsiteY4" fmla="*/ 4640 h 638175"/>
                  <a:gd name="connsiteX5" fmla="*/ 342171 w 619125"/>
                  <a:gd name="connsiteY5" fmla="*/ 1687 h 638175"/>
                  <a:gd name="connsiteX6" fmla="*/ 218346 w 619125"/>
                  <a:gd name="connsiteY6" fmla="*/ 39787 h 638175"/>
                  <a:gd name="connsiteX7" fmla="*/ 196725 w 619125"/>
                  <a:gd name="connsiteY7" fmla="*/ 56837 h 638175"/>
                  <a:gd name="connsiteX8" fmla="*/ 139575 w 619125"/>
                  <a:gd name="connsiteY8" fmla="*/ 154849 h 638175"/>
                  <a:gd name="connsiteX9" fmla="*/ 46230 w 619125"/>
                  <a:gd name="connsiteY9" fmla="*/ 130560 h 638175"/>
                  <a:gd name="connsiteX10" fmla="*/ 882 w 619125"/>
                  <a:gd name="connsiteY10" fmla="*/ 159661 h 638175"/>
                  <a:gd name="connsiteX11" fmla="*/ 27180 w 619125"/>
                  <a:gd name="connsiteY11" fmla="*/ 204284 h 638175"/>
                  <a:gd name="connsiteX12" fmla="*/ 148433 w 619125"/>
                  <a:gd name="connsiteY12" fmla="*/ 235811 h 638175"/>
                  <a:gd name="connsiteX13" fmla="*/ 157958 w 619125"/>
                  <a:gd name="connsiteY13" fmla="*/ 237050 h 638175"/>
                  <a:gd name="connsiteX14" fmla="*/ 190819 w 619125"/>
                  <a:gd name="connsiteY14" fmla="*/ 218000 h 638175"/>
                  <a:gd name="connsiteX15" fmla="*/ 234539 w 619125"/>
                  <a:gd name="connsiteY15" fmla="*/ 142562 h 638175"/>
                  <a:gd name="connsiteX16" fmla="*/ 240540 w 619125"/>
                  <a:gd name="connsiteY16" fmla="*/ 251528 h 638175"/>
                  <a:gd name="connsiteX17" fmla="*/ 164340 w 619125"/>
                  <a:gd name="connsiteY17" fmla="*/ 439265 h 638175"/>
                  <a:gd name="connsiteX18" fmla="*/ 164340 w 619125"/>
                  <a:gd name="connsiteY18" fmla="*/ 467078 h 638175"/>
                  <a:gd name="connsiteX19" fmla="*/ 223109 w 619125"/>
                  <a:gd name="connsiteY19" fmla="*/ 622622 h 638175"/>
                  <a:gd name="connsiteX20" fmla="*/ 258161 w 619125"/>
                  <a:gd name="connsiteY20" fmla="*/ 647387 h 638175"/>
                  <a:gd name="connsiteX21" fmla="*/ 271591 w 619125"/>
                  <a:gd name="connsiteY21" fmla="*/ 644910 h 638175"/>
                  <a:gd name="connsiteX22" fmla="*/ 293784 w 619125"/>
                  <a:gd name="connsiteY22" fmla="*/ 595856 h 638175"/>
                  <a:gd name="connsiteX23" fmla="*/ 240349 w 619125"/>
                  <a:gd name="connsiteY23" fmla="*/ 454220 h 638175"/>
                  <a:gd name="connsiteX24" fmla="*/ 302166 w 619125"/>
                  <a:gd name="connsiteY24" fmla="*/ 302296 h 638175"/>
                  <a:gd name="connsiteX25" fmla="*/ 313882 w 619125"/>
                  <a:gd name="connsiteY25" fmla="*/ 445742 h 638175"/>
                  <a:gd name="connsiteX26" fmla="*/ 320835 w 619125"/>
                  <a:gd name="connsiteY26" fmla="*/ 464792 h 638175"/>
                  <a:gd name="connsiteX27" fmla="*/ 416085 w 619125"/>
                  <a:gd name="connsiteY27" fmla="*/ 598142 h 638175"/>
                  <a:gd name="connsiteX28" fmla="*/ 469283 w 619125"/>
                  <a:gd name="connsiteY28" fmla="*/ 606953 h 638175"/>
                  <a:gd name="connsiteX29" fmla="*/ 478093 w 619125"/>
                  <a:gd name="connsiteY29" fmla="*/ 553756 h 638175"/>
                  <a:gd name="connsiteX30" fmla="*/ 388939 w 619125"/>
                  <a:gd name="connsiteY30" fmla="*/ 428978 h 638175"/>
                  <a:gd name="connsiteX31" fmla="*/ 373128 w 619125"/>
                  <a:gd name="connsiteY31" fmla="*/ 235049 h 638175"/>
                  <a:gd name="connsiteX32" fmla="*/ 365127 w 619125"/>
                  <a:gd name="connsiteY32" fmla="*/ 87507 h 638175"/>
                  <a:gd name="connsiteX33" fmla="*/ 460377 w 619125"/>
                  <a:gd name="connsiteY33" fmla="*/ 139514 h 638175"/>
                  <a:gd name="connsiteX34" fmla="*/ 499143 w 619125"/>
                  <a:gd name="connsiteY34" fmla="*/ 138180 h 638175"/>
                  <a:gd name="connsiteX35" fmla="*/ 601442 w 619125"/>
                  <a:gd name="connsiteY35" fmla="*/ 72743 h 638175"/>
                  <a:gd name="connsiteX36" fmla="*/ 613258 w 619125"/>
                  <a:gd name="connsiteY36" fmla="*/ 20173 h 638175"/>
                  <a:gd name="connsiteX37" fmla="*/ 613253 w 619125"/>
                  <a:gd name="connsiteY37" fmla="*/ 2016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19125" h="638175">
                    <a:moveTo>
                      <a:pt x="613253" y="20165"/>
                    </a:moveTo>
                    <a:cubicBezTo>
                      <a:pt x="601948" y="2418"/>
                      <a:pt x="578396" y="-2804"/>
                      <a:pt x="560649" y="8500"/>
                    </a:cubicBezTo>
                    <a:cubicBezTo>
                      <a:pt x="560626" y="8515"/>
                      <a:pt x="560603" y="8530"/>
                      <a:pt x="560580" y="8545"/>
                    </a:cubicBezTo>
                    <a:lnTo>
                      <a:pt x="477236" y="61790"/>
                    </a:lnTo>
                    <a:lnTo>
                      <a:pt x="371604" y="4640"/>
                    </a:lnTo>
                    <a:cubicBezTo>
                      <a:pt x="362591" y="-269"/>
                      <a:pt x="351979" y="-1333"/>
                      <a:pt x="342171" y="1687"/>
                    </a:cubicBezTo>
                    <a:lnTo>
                      <a:pt x="218346" y="39787"/>
                    </a:lnTo>
                    <a:cubicBezTo>
                      <a:pt x="209265" y="42576"/>
                      <a:pt x="201555" y="48656"/>
                      <a:pt x="196725" y="56837"/>
                    </a:cubicBezTo>
                    <a:lnTo>
                      <a:pt x="139575" y="154849"/>
                    </a:lnTo>
                    <a:lnTo>
                      <a:pt x="46230" y="130560"/>
                    </a:lnTo>
                    <a:cubicBezTo>
                      <a:pt x="25672" y="126074"/>
                      <a:pt x="5368" y="139102"/>
                      <a:pt x="882" y="159661"/>
                    </a:cubicBezTo>
                    <a:cubicBezTo>
                      <a:pt x="-3365" y="179122"/>
                      <a:pt x="8096" y="198570"/>
                      <a:pt x="27180" y="204284"/>
                    </a:cubicBezTo>
                    <a:lnTo>
                      <a:pt x="148433" y="235811"/>
                    </a:lnTo>
                    <a:cubicBezTo>
                      <a:pt x="151539" y="236642"/>
                      <a:pt x="154742" y="237058"/>
                      <a:pt x="157958" y="237050"/>
                    </a:cubicBezTo>
                    <a:cubicBezTo>
                      <a:pt x="171521" y="237002"/>
                      <a:pt x="184037" y="229747"/>
                      <a:pt x="190819" y="218000"/>
                    </a:cubicBezTo>
                    <a:lnTo>
                      <a:pt x="234539" y="142562"/>
                    </a:lnTo>
                    <a:lnTo>
                      <a:pt x="240540" y="251528"/>
                    </a:lnTo>
                    <a:lnTo>
                      <a:pt x="164340" y="439265"/>
                    </a:lnTo>
                    <a:cubicBezTo>
                      <a:pt x="160834" y="448205"/>
                      <a:pt x="160834" y="458138"/>
                      <a:pt x="164340" y="467078"/>
                    </a:cubicBezTo>
                    <a:lnTo>
                      <a:pt x="223109" y="622622"/>
                    </a:lnTo>
                    <a:cubicBezTo>
                      <a:pt x="228590" y="637298"/>
                      <a:pt x="242496" y="647124"/>
                      <a:pt x="258161" y="647387"/>
                    </a:cubicBezTo>
                    <a:cubicBezTo>
                      <a:pt x="262753" y="647408"/>
                      <a:pt x="267309" y="646567"/>
                      <a:pt x="271591" y="644910"/>
                    </a:cubicBezTo>
                    <a:cubicBezTo>
                      <a:pt x="291254" y="637481"/>
                      <a:pt x="301184" y="615530"/>
                      <a:pt x="293784" y="595856"/>
                    </a:cubicBezTo>
                    <a:lnTo>
                      <a:pt x="240349" y="454220"/>
                    </a:lnTo>
                    <a:lnTo>
                      <a:pt x="302166" y="302296"/>
                    </a:lnTo>
                    <a:lnTo>
                      <a:pt x="313882" y="445742"/>
                    </a:lnTo>
                    <a:cubicBezTo>
                      <a:pt x="314436" y="452604"/>
                      <a:pt x="316840" y="459187"/>
                      <a:pt x="320835" y="464792"/>
                    </a:cubicBezTo>
                    <a:lnTo>
                      <a:pt x="416085" y="598142"/>
                    </a:lnTo>
                    <a:cubicBezTo>
                      <a:pt x="428342" y="615265"/>
                      <a:pt x="452159" y="619210"/>
                      <a:pt x="469283" y="606953"/>
                    </a:cubicBezTo>
                    <a:cubicBezTo>
                      <a:pt x="486406" y="594696"/>
                      <a:pt x="490350" y="570879"/>
                      <a:pt x="478093" y="553756"/>
                    </a:cubicBezTo>
                    <a:lnTo>
                      <a:pt x="388939" y="428978"/>
                    </a:lnTo>
                    <a:lnTo>
                      <a:pt x="373128" y="235049"/>
                    </a:lnTo>
                    <a:lnTo>
                      <a:pt x="365127" y="87507"/>
                    </a:lnTo>
                    <a:lnTo>
                      <a:pt x="460377" y="139514"/>
                    </a:lnTo>
                    <a:cubicBezTo>
                      <a:pt x="472575" y="146173"/>
                      <a:pt x="487431" y="145662"/>
                      <a:pt x="499143" y="138180"/>
                    </a:cubicBezTo>
                    <a:lnTo>
                      <a:pt x="601442" y="72743"/>
                    </a:lnTo>
                    <a:cubicBezTo>
                      <a:pt x="619221" y="61490"/>
                      <a:pt x="624511" y="37953"/>
                      <a:pt x="613258" y="20173"/>
                    </a:cubicBezTo>
                    <a:cubicBezTo>
                      <a:pt x="613257" y="20171"/>
                      <a:pt x="613255" y="20168"/>
                      <a:pt x="613253" y="20165"/>
                    </a:cubicBezTo>
                    <a:close/>
                  </a:path>
                </a:pathLst>
              </a:custGeom>
              <a:solidFill>
                <a:srgbClr val="000000"/>
              </a:solidFill>
              <a:ln w="9525" cap="flat">
                <a:noFill/>
                <a:prstDash val="solid"/>
                <a:miter/>
              </a:ln>
            </p:spPr>
            <p:txBody>
              <a:bodyPr rtlCol="0" anchor="ctr"/>
              <a:lstStyle/>
              <a:p>
                <a:endParaRPr lang="nl-NL"/>
              </a:p>
            </p:txBody>
          </p:sp>
        </p:grpSp>
        <p:pic>
          <p:nvPicPr>
            <p:cNvPr id="192" name="Graphic 191" descr="Children">
              <a:extLst>
                <a:ext uri="{FF2B5EF4-FFF2-40B4-BE49-F238E27FC236}">
                  <a16:creationId xmlns:a16="http://schemas.microsoft.com/office/drawing/2014/main" id="{2DFB9450-C7B2-4A02-BBDD-DE7102FF43DF}"/>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592774" y="2845519"/>
              <a:ext cx="236089" cy="236088"/>
            </a:xfrm>
            <a:prstGeom prst="rect">
              <a:avLst/>
            </a:prstGeom>
          </p:spPr>
        </p:pic>
        <p:pic>
          <p:nvPicPr>
            <p:cNvPr id="193" name="Graphic 192" descr="Children">
              <a:extLst>
                <a:ext uri="{FF2B5EF4-FFF2-40B4-BE49-F238E27FC236}">
                  <a16:creationId xmlns:a16="http://schemas.microsoft.com/office/drawing/2014/main" id="{374BF2BF-5FAD-44F5-86BD-FDCD1027F116}"/>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815507" y="2883665"/>
              <a:ext cx="236089" cy="236088"/>
            </a:xfrm>
            <a:prstGeom prst="rect">
              <a:avLst/>
            </a:prstGeom>
          </p:spPr>
        </p:pic>
        <p:pic>
          <p:nvPicPr>
            <p:cNvPr id="194" name="Graphic 193" descr="Pregnant lady">
              <a:extLst>
                <a:ext uri="{FF2B5EF4-FFF2-40B4-BE49-F238E27FC236}">
                  <a16:creationId xmlns:a16="http://schemas.microsoft.com/office/drawing/2014/main" id="{60BD85DF-5979-4A31-83B5-0220CDB56CA8}"/>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flipH="1">
              <a:off x="10023556" y="3179883"/>
              <a:ext cx="230186" cy="230186"/>
            </a:xfrm>
            <a:prstGeom prst="rect">
              <a:avLst/>
            </a:prstGeom>
          </p:spPr>
        </p:pic>
        <p:pic>
          <p:nvPicPr>
            <p:cNvPr id="195" name="Graphic 194" descr="Woman with baby">
              <a:extLst>
                <a:ext uri="{FF2B5EF4-FFF2-40B4-BE49-F238E27FC236}">
                  <a16:creationId xmlns:a16="http://schemas.microsoft.com/office/drawing/2014/main" id="{48E004C8-92FC-423A-AF34-E08F93483A9C}"/>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019026" y="3368165"/>
              <a:ext cx="224284" cy="224284"/>
            </a:xfrm>
            <a:prstGeom prst="rect">
              <a:avLst/>
            </a:prstGeom>
          </p:spPr>
        </p:pic>
        <p:pic>
          <p:nvPicPr>
            <p:cNvPr id="196" name="Graphic 195" descr="Woman with kid">
              <a:extLst>
                <a:ext uri="{FF2B5EF4-FFF2-40B4-BE49-F238E27FC236}">
                  <a16:creationId xmlns:a16="http://schemas.microsoft.com/office/drawing/2014/main" id="{50390C41-BB5C-4D80-B77E-3016A2A3DB88}"/>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160902" y="3160663"/>
              <a:ext cx="259697" cy="259697"/>
            </a:xfrm>
            <a:prstGeom prst="rect">
              <a:avLst/>
            </a:prstGeom>
          </p:spPr>
        </p:pic>
        <p:pic>
          <p:nvPicPr>
            <p:cNvPr id="197" name="Graphic 196" descr="Group of men">
              <a:extLst>
                <a:ext uri="{FF2B5EF4-FFF2-40B4-BE49-F238E27FC236}">
                  <a16:creationId xmlns:a16="http://schemas.microsoft.com/office/drawing/2014/main" id="{85DA4DA8-AC5F-4B5F-849A-153EAFECF31E}"/>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6819243" y="3350458"/>
              <a:ext cx="259697" cy="259697"/>
            </a:xfrm>
            <a:prstGeom prst="rect">
              <a:avLst/>
            </a:prstGeom>
          </p:spPr>
        </p:pic>
        <p:pic>
          <p:nvPicPr>
            <p:cNvPr id="198" name="Graphic 197" descr="Group of men">
              <a:extLst>
                <a:ext uri="{FF2B5EF4-FFF2-40B4-BE49-F238E27FC236}">
                  <a16:creationId xmlns:a16="http://schemas.microsoft.com/office/drawing/2014/main" id="{6ED58D7E-6BFB-4E0E-AC29-FDA2232B070A}"/>
                </a:ext>
              </a:extLst>
            </p:cNvPr>
            <p:cNvPicPr>
              <a:picLocks noChangeAspect="1"/>
            </p:cNvPicPr>
            <p:nvPr/>
          </p:nvPicPr>
          <p:blipFill>
            <a:blip r:embed="rId14" cstate="print">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9739552" y="3168010"/>
              <a:ext cx="259697" cy="259697"/>
            </a:xfrm>
            <a:prstGeom prst="rect">
              <a:avLst/>
            </a:prstGeom>
          </p:spPr>
        </p:pic>
        <p:grpSp>
          <p:nvGrpSpPr>
            <p:cNvPr id="200" name="Group 199">
              <a:extLst>
                <a:ext uri="{FF2B5EF4-FFF2-40B4-BE49-F238E27FC236}">
                  <a16:creationId xmlns:a16="http://schemas.microsoft.com/office/drawing/2014/main" id="{8613822A-8F49-424C-9C97-6AE4E8D17C2A}"/>
                </a:ext>
              </a:extLst>
            </p:cNvPr>
            <p:cNvGrpSpPr>
              <a:grpSpLocks noChangeAspect="1"/>
            </p:cNvGrpSpPr>
            <p:nvPr/>
          </p:nvGrpSpPr>
          <p:grpSpPr>
            <a:xfrm>
              <a:off x="7139720" y="3027934"/>
              <a:ext cx="839437" cy="324000"/>
              <a:chOff x="6981918" y="2885792"/>
              <a:chExt cx="1279140" cy="493713"/>
            </a:xfrm>
          </p:grpSpPr>
          <p:grpSp>
            <p:nvGrpSpPr>
              <p:cNvPr id="202" name="Group 201">
                <a:extLst>
                  <a:ext uri="{FF2B5EF4-FFF2-40B4-BE49-F238E27FC236}">
                    <a16:creationId xmlns:a16="http://schemas.microsoft.com/office/drawing/2014/main" id="{E778BF4A-648E-4288-A4AD-93ED469DC604}"/>
                  </a:ext>
                </a:extLst>
              </p:cNvPr>
              <p:cNvGrpSpPr/>
              <p:nvPr/>
            </p:nvGrpSpPr>
            <p:grpSpPr>
              <a:xfrm rot="3933052">
                <a:off x="7788291" y="2906737"/>
                <a:ext cx="409150" cy="536385"/>
                <a:chOff x="10176882" y="5264125"/>
                <a:chExt cx="629461" cy="825206"/>
              </a:xfrm>
            </p:grpSpPr>
            <p:sp>
              <p:nvSpPr>
                <p:cNvPr id="220" name="Rectangle: Rounded Corners 219">
                  <a:extLst>
                    <a:ext uri="{FF2B5EF4-FFF2-40B4-BE49-F238E27FC236}">
                      <a16:creationId xmlns:a16="http://schemas.microsoft.com/office/drawing/2014/main" id="{3A8E438C-236D-46DC-B1DB-82DD121C8EFF}"/>
                    </a:ext>
                  </a:extLst>
                </p:cNvPr>
                <p:cNvSpPr/>
                <p:nvPr/>
              </p:nvSpPr>
              <p:spPr>
                <a:xfrm>
                  <a:off x="10343050" y="5629135"/>
                  <a:ext cx="298246" cy="460196"/>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1" name="Rectangle: Rounded Corners 220">
                  <a:extLst>
                    <a:ext uri="{FF2B5EF4-FFF2-40B4-BE49-F238E27FC236}">
                      <a16:creationId xmlns:a16="http://schemas.microsoft.com/office/drawing/2014/main" id="{FF3BC097-CC6B-4BBD-A5C1-44A06273E867}"/>
                    </a:ext>
                  </a:extLst>
                </p:cNvPr>
                <p:cNvSpPr/>
                <p:nvPr/>
              </p:nvSpPr>
              <p:spPr>
                <a:xfrm>
                  <a:off x="10654044" y="5389301"/>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2" name="Rectangle: Rounded Corners 221">
                  <a:extLst>
                    <a:ext uri="{FF2B5EF4-FFF2-40B4-BE49-F238E27FC236}">
                      <a16:creationId xmlns:a16="http://schemas.microsoft.com/office/drawing/2014/main" id="{4D89BD5D-4F8B-49A6-A15D-175A524726AC}"/>
                    </a:ext>
                  </a:extLst>
                </p:cNvPr>
                <p:cNvSpPr/>
                <p:nvPr/>
              </p:nvSpPr>
              <p:spPr>
                <a:xfrm>
                  <a:off x="10190579" y="5398430"/>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3" name="Rectangle: Rounded Corners 222">
                  <a:extLst>
                    <a:ext uri="{FF2B5EF4-FFF2-40B4-BE49-F238E27FC236}">
                      <a16:creationId xmlns:a16="http://schemas.microsoft.com/office/drawing/2014/main" id="{7F5CA7B0-6648-438B-9AEC-F3824C02DE2A}"/>
                    </a:ext>
                  </a:extLst>
                </p:cNvPr>
                <p:cNvSpPr/>
                <p:nvPr/>
              </p:nvSpPr>
              <p:spPr>
                <a:xfrm>
                  <a:off x="10266563" y="5264126"/>
                  <a:ext cx="451221" cy="460196"/>
                </a:xfrm>
                <a:prstGeom prst="roundRect">
                  <a:avLst>
                    <a:gd name="adj" fmla="val 1791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4" name="Rectangle: Rounded Corners 223">
                  <a:extLst>
                    <a:ext uri="{FF2B5EF4-FFF2-40B4-BE49-F238E27FC236}">
                      <a16:creationId xmlns:a16="http://schemas.microsoft.com/office/drawing/2014/main" id="{E447D87E-588C-4120-8983-64FC24D36045}"/>
                    </a:ext>
                  </a:extLst>
                </p:cNvPr>
                <p:cNvSpPr/>
                <p:nvPr/>
              </p:nvSpPr>
              <p:spPr>
                <a:xfrm>
                  <a:off x="10198817" y="5822638"/>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5" name="Rectangle: Rounded Corners 224">
                  <a:extLst>
                    <a:ext uri="{FF2B5EF4-FFF2-40B4-BE49-F238E27FC236}">
                      <a16:creationId xmlns:a16="http://schemas.microsoft.com/office/drawing/2014/main" id="{F4F8B15E-0547-49B3-9302-18A109C17C01}"/>
                    </a:ext>
                  </a:extLst>
                </p:cNvPr>
                <p:cNvSpPr/>
                <p:nvPr/>
              </p:nvSpPr>
              <p:spPr>
                <a:xfrm>
                  <a:off x="10641414" y="5836314"/>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6" name="Trapezoid 225">
                  <a:extLst>
                    <a:ext uri="{FF2B5EF4-FFF2-40B4-BE49-F238E27FC236}">
                      <a16:creationId xmlns:a16="http://schemas.microsoft.com/office/drawing/2014/main" id="{07102B8A-0256-486D-BBE4-92075EFE9F43}"/>
                    </a:ext>
                  </a:extLst>
                </p:cNvPr>
                <p:cNvSpPr/>
                <p:nvPr/>
              </p:nvSpPr>
              <p:spPr>
                <a:xfrm>
                  <a:off x="10294173" y="5264125"/>
                  <a:ext cx="396000" cy="90449"/>
                </a:xfrm>
                <a:prstGeom prst="trapezoi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bg1">
                        <a:lumMod val="75000"/>
                      </a:schemeClr>
                    </a:solidFill>
                  </a:endParaRPr>
                </a:p>
              </p:txBody>
            </p:sp>
            <p:sp>
              <p:nvSpPr>
                <p:cNvPr id="227" name="Trapezoid 226">
                  <a:extLst>
                    <a:ext uri="{FF2B5EF4-FFF2-40B4-BE49-F238E27FC236}">
                      <a16:creationId xmlns:a16="http://schemas.microsoft.com/office/drawing/2014/main" id="{0B05F331-390D-4E49-B086-843FAFE19411}"/>
                    </a:ext>
                  </a:extLst>
                </p:cNvPr>
                <p:cNvSpPr/>
                <p:nvPr/>
              </p:nvSpPr>
              <p:spPr>
                <a:xfrm rot="16200000" flipH="1">
                  <a:off x="10192458" y="5350967"/>
                  <a:ext cx="57825" cy="88977"/>
                </a:xfrm>
                <a:prstGeom prst="trapezoi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8" name="Trapezoid 227">
                  <a:extLst>
                    <a:ext uri="{FF2B5EF4-FFF2-40B4-BE49-F238E27FC236}">
                      <a16:creationId xmlns:a16="http://schemas.microsoft.com/office/drawing/2014/main" id="{9297CB7E-6600-4816-88E3-1F151DBCB9DD}"/>
                    </a:ext>
                  </a:extLst>
                </p:cNvPr>
                <p:cNvSpPr/>
                <p:nvPr/>
              </p:nvSpPr>
              <p:spPr>
                <a:xfrm rot="5400000">
                  <a:off x="10732942" y="5354512"/>
                  <a:ext cx="57825" cy="88977"/>
                </a:xfrm>
                <a:prstGeom prst="trapezoi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03" name="Group 202">
                <a:extLst>
                  <a:ext uri="{FF2B5EF4-FFF2-40B4-BE49-F238E27FC236}">
                    <a16:creationId xmlns:a16="http://schemas.microsoft.com/office/drawing/2014/main" id="{27A9A75D-D42C-46D2-985B-A4F5D25CC0C3}"/>
                  </a:ext>
                </a:extLst>
              </p:cNvPr>
              <p:cNvGrpSpPr/>
              <p:nvPr/>
            </p:nvGrpSpPr>
            <p:grpSpPr>
              <a:xfrm rot="6958126">
                <a:off x="7279421" y="2588289"/>
                <a:ext cx="392903" cy="987909"/>
                <a:chOff x="10189302" y="5822639"/>
                <a:chExt cx="604466" cy="1519858"/>
              </a:xfrm>
            </p:grpSpPr>
            <p:grpSp>
              <p:nvGrpSpPr>
                <p:cNvPr id="204" name="Group 203">
                  <a:extLst>
                    <a:ext uri="{FF2B5EF4-FFF2-40B4-BE49-F238E27FC236}">
                      <a16:creationId xmlns:a16="http://schemas.microsoft.com/office/drawing/2014/main" id="{8BE39681-CA2B-4D5E-AB16-1D8A540DB545}"/>
                    </a:ext>
                  </a:extLst>
                </p:cNvPr>
                <p:cNvGrpSpPr/>
                <p:nvPr/>
              </p:nvGrpSpPr>
              <p:grpSpPr>
                <a:xfrm>
                  <a:off x="10189302" y="6531301"/>
                  <a:ext cx="604466" cy="747663"/>
                  <a:chOff x="10189302" y="6531301"/>
                  <a:chExt cx="604466" cy="747663"/>
                </a:xfrm>
              </p:grpSpPr>
              <p:grpSp>
                <p:nvGrpSpPr>
                  <p:cNvPr id="212" name="Group 211">
                    <a:extLst>
                      <a:ext uri="{FF2B5EF4-FFF2-40B4-BE49-F238E27FC236}">
                        <a16:creationId xmlns:a16="http://schemas.microsoft.com/office/drawing/2014/main" id="{9A55ED54-EF95-4EE6-81B8-2F000846C498}"/>
                      </a:ext>
                    </a:extLst>
                  </p:cNvPr>
                  <p:cNvGrpSpPr/>
                  <p:nvPr/>
                </p:nvGrpSpPr>
                <p:grpSpPr>
                  <a:xfrm>
                    <a:off x="10189302" y="6531301"/>
                    <a:ext cx="139724" cy="747663"/>
                    <a:chOff x="10654044" y="6531301"/>
                    <a:chExt cx="139724" cy="747663"/>
                  </a:xfrm>
                </p:grpSpPr>
                <p:sp>
                  <p:nvSpPr>
                    <p:cNvPr id="217" name="Rectangle: Rounded Corners 216">
                      <a:extLst>
                        <a:ext uri="{FF2B5EF4-FFF2-40B4-BE49-F238E27FC236}">
                          <a16:creationId xmlns:a16="http://schemas.microsoft.com/office/drawing/2014/main" id="{F192BCCF-20C6-494A-B62D-3F44A10A6D58}"/>
                        </a:ext>
                      </a:extLst>
                    </p:cNvPr>
                    <p:cNvSpPr/>
                    <p:nvPr/>
                  </p:nvSpPr>
                  <p:spPr>
                    <a:xfrm>
                      <a:off x="10654044" y="6531301"/>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8" name="Rectangle: Rounded Corners 217">
                      <a:extLst>
                        <a:ext uri="{FF2B5EF4-FFF2-40B4-BE49-F238E27FC236}">
                          <a16:creationId xmlns:a16="http://schemas.microsoft.com/office/drawing/2014/main" id="{256215B5-C4F7-4F68-AB34-17A5AB09027C}"/>
                        </a:ext>
                      </a:extLst>
                    </p:cNvPr>
                    <p:cNvSpPr/>
                    <p:nvPr/>
                  </p:nvSpPr>
                  <p:spPr>
                    <a:xfrm>
                      <a:off x="10654044" y="7057774"/>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9" name="Rectangle: Rounded Corners 218">
                      <a:extLst>
                        <a:ext uri="{FF2B5EF4-FFF2-40B4-BE49-F238E27FC236}">
                          <a16:creationId xmlns:a16="http://schemas.microsoft.com/office/drawing/2014/main" id="{F08628C0-B771-4910-A8EB-B4A6F4FE8318}"/>
                        </a:ext>
                      </a:extLst>
                    </p:cNvPr>
                    <p:cNvSpPr/>
                    <p:nvPr/>
                  </p:nvSpPr>
                  <p:spPr>
                    <a:xfrm>
                      <a:off x="10654044" y="6794537"/>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213" name="Group 212">
                    <a:extLst>
                      <a:ext uri="{FF2B5EF4-FFF2-40B4-BE49-F238E27FC236}">
                        <a16:creationId xmlns:a16="http://schemas.microsoft.com/office/drawing/2014/main" id="{9247D07C-C8BA-4077-BBC7-B9E6F9C63EF7}"/>
                      </a:ext>
                    </a:extLst>
                  </p:cNvPr>
                  <p:cNvGrpSpPr/>
                  <p:nvPr/>
                </p:nvGrpSpPr>
                <p:grpSpPr>
                  <a:xfrm>
                    <a:off x="10654044" y="6531301"/>
                    <a:ext cx="139724" cy="747663"/>
                    <a:chOff x="10654044" y="6531301"/>
                    <a:chExt cx="139724" cy="747663"/>
                  </a:xfrm>
                </p:grpSpPr>
                <p:sp>
                  <p:nvSpPr>
                    <p:cNvPr id="214" name="Rectangle: Rounded Corners 213">
                      <a:extLst>
                        <a:ext uri="{FF2B5EF4-FFF2-40B4-BE49-F238E27FC236}">
                          <a16:creationId xmlns:a16="http://schemas.microsoft.com/office/drawing/2014/main" id="{71763F33-7F01-4826-936A-0817DD355EA9}"/>
                        </a:ext>
                      </a:extLst>
                    </p:cNvPr>
                    <p:cNvSpPr/>
                    <p:nvPr/>
                  </p:nvSpPr>
                  <p:spPr>
                    <a:xfrm>
                      <a:off x="10654044" y="6531301"/>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5" name="Rectangle: Rounded Corners 214">
                      <a:extLst>
                        <a:ext uri="{FF2B5EF4-FFF2-40B4-BE49-F238E27FC236}">
                          <a16:creationId xmlns:a16="http://schemas.microsoft.com/office/drawing/2014/main" id="{A6DF1E43-0A13-47A4-AEDE-CEB5BADE9370}"/>
                        </a:ext>
                      </a:extLst>
                    </p:cNvPr>
                    <p:cNvSpPr/>
                    <p:nvPr/>
                  </p:nvSpPr>
                  <p:spPr>
                    <a:xfrm>
                      <a:off x="10654044" y="7057774"/>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6" name="Rectangle: Rounded Corners 215">
                      <a:extLst>
                        <a:ext uri="{FF2B5EF4-FFF2-40B4-BE49-F238E27FC236}">
                          <a16:creationId xmlns:a16="http://schemas.microsoft.com/office/drawing/2014/main" id="{D9718294-A8E7-4853-B536-ADE449580C9C}"/>
                        </a:ext>
                      </a:extLst>
                    </p:cNvPr>
                    <p:cNvSpPr/>
                    <p:nvPr/>
                  </p:nvSpPr>
                  <p:spPr>
                    <a:xfrm>
                      <a:off x="10654044" y="6794537"/>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sp>
              <p:nvSpPr>
                <p:cNvPr id="205" name="Cylinder 204">
                  <a:extLst>
                    <a:ext uri="{FF2B5EF4-FFF2-40B4-BE49-F238E27FC236}">
                      <a16:creationId xmlns:a16="http://schemas.microsoft.com/office/drawing/2014/main" id="{D919B877-3BC1-4EAB-8F82-891C291B3C98}"/>
                    </a:ext>
                  </a:extLst>
                </p:cNvPr>
                <p:cNvSpPr/>
                <p:nvPr/>
              </p:nvSpPr>
              <p:spPr>
                <a:xfrm>
                  <a:off x="10266563" y="5822639"/>
                  <a:ext cx="451221" cy="1519858"/>
                </a:xfrm>
                <a:prstGeom prst="can">
                  <a:avLst>
                    <a:gd name="adj" fmla="val 18951"/>
                  </a:avLst>
                </a:prstGeom>
                <a:solidFill>
                  <a:srgbClr val="FF99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sp>
          <p:nvSpPr>
            <p:cNvPr id="201" name="Thought Bubble: Cloud 200">
              <a:extLst>
                <a:ext uri="{FF2B5EF4-FFF2-40B4-BE49-F238E27FC236}">
                  <a16:creationId xmlns:a16="http://schemas.microsoft.com/office/drawing/2014/main" id="{77458657-FB9F-4906-B2DC-F89277DFD59F}"/>
                </a:ext>
              </a:extLst>
            </p:cNvPr>
            <p:cNvSpPr>
              <a:spLocks noChangeAspect="1"/>
            </p:cNvSpPr>
            <p:nvPr/>
          </p:nvSpPr>
          <p:spPr>
            <a:xfrm rot="517608">
              <a:off x="7276203" y="854348"/>
              <a:ext cx="2549030" cy="2093916"/>
            </a:xfrm>
            <a:prstGeom prst="cloudCallout">
              <a:avLst/>
            </a:prstGeom>
            <a:blipFill dpi="0" rotWithShape="1">
              <a:blip r:embed="rId16">
                <a:alphaModFix amt="50000"/>
              </a:blip>
              <a:srcRect/>
              <a:tile tx="0" ty="0" sx="100000" sy="100000" flip="none" algn="tl"/>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dirty="0">
                <a:ln>
                  <a:solidFill>
                    <a:schemeClr val="bg1">
                      <a:lumMod val="85000"/>
                    </a:schemeClr>
                  </a:solidFill>
                </a:ln>
              </a:endParaRPr>
            </a:p>
          </p:txBody>
        </p:sp>
        <p:pic>
          <p:nvPicPr>
            <p:cNvPr id="243" name="Picture 242">
              <a:extLst>
                <a:ext uri="{FF2B5EF4-FFF2-40B4-BE49-F238E27FC236}">
                  <a16:creationId xmlns:a16="http://schemas.microsoft.com/office/drawing/2014/main" id="{572C6A34-122A-4203-9F44-B3ED28BCDA91}"/>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78506" t="6182" r="1" b="68216"/>
            <a:stretch/>
          </p:blipFill>
          <p:spPr>
            <a:xfrm>
              <a:off x="4261906" y="5458085"/>
              <a:ext cx="1271502" cy="1238877"/>
            </a:xfrm>
            <a:prstGeom prst="rect">
              <a:avLst/>
            </a:prstGeom>
          </p:spPr>
        </p:pic>
        <p:pic>
          <p:nvPicPr>
            <p:cNvPr id="244" name="Picture 243">
              <a:extLst>
                <a:ext uri="{FF2B5EF4-FFF2-40B4-BE49-F238E27FC236}">
                  <a16:creationId xmlns:a16="http://schemas.microsoft.com/office/drawing/2014/main" id="{ED0FEFCE-B995-47D6-8268-0977793E0984}"/>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484508" y="5593436"/>
              <a:ext cx="1381550" cy="1036163"/>
            </a:xfrm>
            <a:prstGeom prst="rect">
              <a:avLst/>
            </a:prstGeom>
          </p:spPr>
        </p:pic>
      </p:grpSp>
      <p:sp>
        <p:nvSpPr>
          <p:cNvPr id="91" name="Footer Placeholder 4">
            <a:extLst>
              <a:ext uri="{FF2B5EF4-FFF2-40B4-BE49-F238E27FC236}">
                <a16:creationId xmlns:a16="http://schemas.microsoft.com/office/drawing/2014/main" id="{6DCDEAE3-5FF9-401D-A619-8B9FAFD1AC8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kern="1200" dirty="0">
                <a:solidFill>
                  <a:schemeClr val="tx1"/>
                </a:solidFill>
                <a:effectLst/>
                <a:latin typeface="+mn-lt"/>
                <a:ea typeface="+mn-ea"/>
                <a:cs typeface="+mn-cs"/>
              </a:rPr>
              <a:t>5.1.2 Security of the area, upwind approach (including traffic control), hot zone, warm zone, cold zone</a:t>
            </a:r>
            <a:endParaRPr lang="en-US" sz="1000" b="1" dirty="0"/>
          </a:p>
        </p:txBody>
      </p:sp>
    </p:spTree>
    <p:extLst>
      <p:ext uri="{BB962C8B-B14F-4D97-AF65-F5344CB8AC3E}">
        <p14:creationId xmlns:p14="http://schemas.microsoft.com/office/powerpoint/2010/main" val="3772197029"/>
      </p:ext>
    </p:extLst>
  </p:cSld>
  <p:clrMapOvr>
    <a:masterClrMapping/>
  </p:clrMapOvr>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8408</TotalTime>
  <Words>3819</Words>
  <Application>Microsoft Office PowerPoint</Application>
  <PresentationFormat>Widescreen</PresentationFormat>
  <Paragraphs>333</Paragraphs>
  <Slides>12</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FranklinGotTExtCon</vt:lpstr>
      <vt:lpstr>Georgia</vt:lpstr>
      <vt:lpstr>Segoe UI</vt:lpstr>
      <vt:lpstr>Segoe UI Semibold</vt:lpstr>
      <vt:lpstr>Office Theme</vt:lpstr>
      <vt:lpstr>Module 5 Risk assessment and hazard avoidance</vt:lpstr>
      <vt:lpstr>Learning objective</vt:lpstr>
      <vt:lpstr>Risk assessment on scene and hazard avoidance</vt:lpstr>
      <vt:lpstr>Follow-up  actions (1)</vt:lpstr>
      <vt:lpstr>Follow-up  actions (2)</vt:lpstr>
      <vt:lpstr>Follow-up  actions (3)</vt:lpstr>
      <vt:lpstr>Follow-up  actions (4)</vt:lpstr>
      <vt:lpstr>Exercise time</vt:lpstr>
      <vt:lpstr>PowerPoint Presentation</vt:lpstr>
      <vt:lpstr>PowerPoint Presentation</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418</cp:revision>
  <cp:lastPrinted>2020-01-20T09:16:47Z</cp:lastPrinted>
  <dcterms:created xsi:type="dcterms:W3CDTF">2019-10-21T09:10:33Z</dcterms:created>
  <dcterms:modified xsi:type="dcterms:W3CDTF">2022-11-18T14:10:32Z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