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01" r:id="rId2"/>
    <p:sldId id="256" r:id="rId3"/>
    <p:sldId id="259" r:id="rId4"/>
    <p:sldId id="274" r:id="rId5"/>
    <p:sldId id="288" r:id="rId6"/>
    <p:sldId id="289" r:id="rId7"/>
    <p:sldId id="290" r:id="rId8"/>
    <p:sldId id="272" r:id="rId9"/>
    <p:sldId id="291" r:id="rId10"/>
    <p:sldId id="30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43149" autoAdjust="0"/>
  </p:normalViewPr>
  <p:slideViewPr>
    <p:cSldViewPr snapToGrid="0">
      <p:cViewPr varScale="1">
        <p:scale>
          <a:sx n="42" d="100"/>
          <a:sy n="42" d="100"/>
        </p:scale>
        <p:origin x="2742" y="48"/>
      </p:cViewPr>
      <p:guideLst/>
    </p:cSldViewPr>
  </p:slideViewPr>
  <p:notesTextViewPr>
    <p:cViewPr>
      <p:scale>
        <a:sx n="150" d="100"/>
        <a:sy n="150" d="100"/>
      </p:scale>
      <p:origin x="0" y="-594"/>
    </p:cViewPr>
  </p:notesTextViewPr>
  <p:notesViewPr>
    <p:cSldViewPr snapToGrid="0" showGuides="1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Slide Image Placeholder 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/>
              <a:t>Module 5: Risk assessment on scene and hazard avoidance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Result: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trainee are made aware of the contents of this MELODY module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Note that in this MELODY module various types Treatment methods of patients will be explained.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information: 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526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Thank you</a:t>
            </a:r>
            <a:endParaRPr lang="en-US" sz="800" b="0" i="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</a:t>
            </a:r>
            <a:endParaRPr lang="en-US" sz="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862534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learning objective</a:t>
            </a:r>
            <a:endParaRPr lang="en-US" sz="800" dirty="0"/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 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5269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</a:t>
            </a:r>
            <a:endParaRPr lang="en-US" sz="800" b="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trainee have a preview of the content of this topic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Readout or explain the goal of this topic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disruption as destroying or damaging forensic traces, more details in coming slides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 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2596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Forensic Awareness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trainees learn that incident scenes can turn into a crime scene. At that moment the first responders should try to perform their task with limited disruption of the scene for forensic purposes.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 to explain that incident scenes can turn out to be a crime scene as well. In that case securing potential forensic evidence becomes important.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actions of a first responder should be to keep the disruption of the scene to a minimum in the context of performing their designated tasks (life saving activities, extinguishing a fire, ..)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Life saving activities always take priority over forensic evidence and it is accepted that some forensic evidence might be lost so lives at the crime scene can be saved'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Although it is not the task of a first responder to perform forensic investigations, they can be part or asked to assist the forensic investigators.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</a:t>
            </a:r>
            <a:endParaRPr lang="en-US" sz="800" dirty="0"/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GIFT logo</a:t>
            </a: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GIFT logo, NFI The Netherlands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Scandinavian First Responders Handbook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4818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Forensic evidence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trainees know the definition of forensic evidence and what it includes in the traditional sense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forensic evidence links the presence or actions of a person to a certain location and time through forensic traces found at the scene or on exhibits present at the scene.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Exhibits could be anything from cups, glass, furniture, phones.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Forensic traces are biometric (e.g..  fingerprints, ears shape), DNA found in blood, saliva etc. and digital traces in pc, laptops phones, satnavs, smart watches. </a:t>
            </a:r>
          </a:p>
          <a:p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Important to note that the evidence should be admissible in court. the so-called </a:t>
            </a:r>
            <a:r>
              <a:rPr lang="en-US" sz="9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Chain of custody should not be broken.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means that sampling of the crime scene and collection of exhibits should be well documented: who, where and when, labeling of the secured exhibits, packaging etc.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Secured exhibits should be safe guarded: access and transport should be guaranteed authorized personnel only.</a:t>
            </a:r>
          </a:p>
          <a:p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a first responder should not perform actions that could disturb this process or interfere otherwise with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possible exhibits or forensic evidence (except for carrying out life saving activities)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fingerprint, DNA, and cell phone to illustrate digital traces</a:t>
            </a: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Phone: MELODY using background https://www.flickr.com/photos/140988606@N08/27285562315, CC BY-SA 2.0</a:t>
            </a:r>
          </a:p>
          <a:p>
            <a:r>
              <a:rPr lang="nl-NL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DNA: https://www.publicdomainpictures.net/nl/view-image.php?image=31530&amp;picture=structuur-van-dna</a:t>
            </a:r>
          </a:p>
          <a:p>
            <a:r>
              <a:rPr lang="nl-NL" sz="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Fingerprint</a:t>
            </a:r>
            <a:r>
              <a:rPr lang="nl-NL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https://commons.wikimedia.org/wiki/File:Fingerprint_picture.svg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3791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Contaminated exhibits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trainees learn that contaminated exhibits still have a forensic value and should be treated as such and not be disposed of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contaminated exhibits still have a forensic value and should be treated as such and not be disposed of.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Traditional forensic investigation is possible in some cases after decontamination and in other cases the exhibit can be examined in a glove box (cabinet) setting or carried out while wearing PPE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Mark that the collection of evidence this way is a highly specialized task and involves high tech equipment and procedures, and not many EU countries have these capabilities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 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</a:t>
            </a:r>
            <a:r>
              <a:rPr lang="en-US" sz="800" b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illustratio</a:t>
            </a:r>
            <a:r>
              <a:rPr lang="en-GB" sz="800" b="1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n:</a:t>
            </a:r>
            <a:r>
              <a:rPr lang="en-GB" sz="800" b="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Collecting fingerprints and taking a swap from a drinking glass in a CBRN-contaminated environment, Read out of a telephone in containment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 u="none" strike="noStrik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GB" sz="800" b="1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GB" sz="800" b="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GIFT </a:t>
            </a:r>
            <a:r>
              <a:rPr lang="en-GB" sz="800" b="0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NFI</a:t>
            </a:r>
            <a:r>
              <a:rPr lang="en-GB" sz="800" b="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NL and DLD Belgium, Licensed </a:t>
            </a:r>
            <a:r>
              <a:rPr lang="en-GB" sz="9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Photographs: Michel Pourbaix &amp; Daniel Orban &amp; courtesy of the Belgian Defence Laboratories (DLD), Cell phone by Melody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altLang="nl-NL" sz="800" b="0" i="0" dirty="0"/>
              <a:t>EU FP7 GIFT, </a:t>
            </a:r>
            <a:r>
              <a:rPr lang="nl-NL" altLang="nl-NL" sz="800" i="0" dirty="0"/>
              <a:t>2014-2017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6264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Forensics on CBRN materials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dirty="0">
                <a:latin typeface="+mn-lt"/>
              </a:rPr>
              <a:t>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trainees learn that production of CBRN material may leave traces in the material, and therefore the CBRN-material itself </a:t>
            </a:r>
            <a:r>
              <a:rPr lang="en-US" sz="800" dirty="0">
                <a:latin typeface="+mn-lt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 forensic value and should be treated as such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CBRN-material found </a:t>
            </a:r>
            <a:r>
              <a:rPr lang="en-US" sz="800" dirty="0">
                <a:latin typeface="+mn-lt"/>
              </a:rPr>
              <a:t>on 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incident scene can be investigated as well. Production of CBRN-material needs certain production methods or recipes, which may leave traces that can be used for forensics. </a:t>
            </a:r>
          </a:p>
          <a:p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collected materials can have chemical, biological, or physical profiles that can provide links to other CBRN materials used in earlier crime scenes or by other perpetrators. </a:t>
            </a:r>
          </a:p>
          <a:p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an example, forensics on toxins, produced by specific mushrooms are shown. A broad range of chemicals as well as DNA from the source organism, in this case the Death Cap, were obtained and </a:t>
            </a:r>
            <a:r>
              <a:rPr lang="en-US" sz="8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analysed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Profiling of data from chemical analyses and genetic species identification, provides more information of the origin of the toxin, such as geo-positioning information. It may help the police to track the origin of the threat </a:t>
            </a:r>
            <a:r>
              <a:rPr lang="en-US" sz="800" dirty="0">
                <a:latin typeface="+mn-lt"/>
              </a:rPr>
              <a:t>toxin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endParaRPr lang="en-US" sz="8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Finally, explain that </a:t>
            </a:r>
            <a:r>
              <a:rPr lang="en-US" sz="800" dirty="0">
                <a:latin typeface="+mn-lt"/>
              </a:rPr>
              <a:t>removed 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clothing, fragments and materials removed from </a:t>
            </a:r>
            <a:r>
              <a:rPr lang="en-US" sz="800" dirty="0">
                <a:latin typeface="+mn-lt"/>
              </a:rPr>
              <a:t>the 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body may contain such materials as well.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dirty="0">
                <a:latin typeface="+mn-lt"/>
              </a:rPr>
              <a:t>:</a:t>
            </a: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Death Cap Mushroom, A map showing chemical profiles linked to geographical information on where Death Cap Mushroom can be found in nature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altLang="nl-NL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Left: </a:t>
            </a:r>
            <a:r>
              <a:rPr lang="nl-NL" sz="800" i="1" dirty="0" err="1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Material</a:t>
            </a:r>
            <a:r>
              <a:rPr lang="nl-NL" sz="800" i="1" dirty="0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800" i="1" dirty="0" err="1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licensed</a:t>
            </a:r>
            <a:r>
              <a:rPr lang="nl-NL" sz="800" i="1" dirty="0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800" i="1" dirty="0" err="1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by</a:t>
            </a:r>
            <a:r>
              <a:rPr lang="nl-NL" sz="800" i="1" dirty="0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800" i="1" dirty="0" err="1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shutterstock</a:t>
            </a:r>
            <a:r>
              <a:rPr lang="nl-NL" sz="800" i="1" dirty="0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800" dirty="0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purchased by </a:t>
            </a:r>
            <a:r>
              <a:rPr lang="en-US" sz="800" dirty="0" err="1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SCK</a:t>
            </a:r>
            <a:r>
              <a:rPr lang="en-US" sz="800" dirty="0">
                <a:solidFill>
                  <a:srgbClr val="44546A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-CEN</a:t>
            </a:r>
            <a:endParaRPr lang="en-US" alt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nl-NL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Right: </a:t>
            </a:r>
            <a:r>
              <a:rPr lang="nl-NL" altLang="nl-NL" sz="800" b="0" i="0" dirty="0">
                <a:latin typeface="+mn-lt"/>
              </a:rPr>
              <a:t>EU FP7 GIFT, </a:t>
            </a:r>
            <a:r>
              <a:rPr lang="nl-NL" altLang="nl-NL" sz="800" i="0" dirty="0">
                <a:latin typeface="+mn-lt"/>
              </a:rPr>
              <a:t>2014-2017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7384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Forensic </a:t>
            </a:r>
            <a:r>
              <a:rPr lang="en-US" sz="800" dirty="0"/>
              <a:t>advice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first responders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trainees receive advice </a:t>
            </a:r>
            <a:r>
              <a:rPr lang="en-US" sz="800" dirty="0"/>
              <a:t>for carrying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out their work and </a:t>
            </a:r>
            <a:r>
              <a:rPr lang="en-US" sz="800" dirty="0"/>
              <a:t>reducing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risk of disturbing possible crime scene investigations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to the trainees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the general rule is to "</a:t>
            </a:r>
            <a:r>
              <a:rPr lang="en-US" sz="800" dirty="0"/>
              <a:t>Keep yourself safe from the scene and keep the scene safe from you", which can be done by following the five listed items.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- most of the listed items on the slide are also helpful for carrying out your first responsibility or task safely (basically, you think twice before acting in a potential hazardous environment)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"Limit the number of personnel on scene" could mean that you should leave as well. In the case of a CBRN-scene that is even more likely than during a normal incident.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Collecting evidence is generally not part of the task of a First responder, unless secondary responders are present and instruct First Responders to do so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In that case, as a first responder you should ask and confirm with the secondary responder exactly what steps you should take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A good practice during the collection of forensic exhibits, is to use NEW gloves each time a new exhibit is collected.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This implies to use a </a:t>
            </a:r>
            <a:r>
              <a:rPr lang="en-US" sz="800" i="1" dirty="0"/>
              <a:t>double </a:t>
            </a:r>
            <a:r>
              <a:rPr lang="en-US" sz="800" dirty="0"/>
              <a:t>pair of gloves at a (potential) CBRN-scene, touch objects only once (to move them out of your way), then change the outer gloves for new ones.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This procedure prevents cross-contaminating exhibits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dirty="0"/>
              <a:t>in a forensic way (prevents transport of forensic traces from one object to another) and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dirty="0"/>
              <a:t>in CBRN-agent way (you do not spread the CBRN-agent from one object to another)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Of course, this time-consuming procedure may not conflict with life saving actions that have the priority.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It is always advisable to document what you do and see as this is crucial for a forensic investigation. Bodycams are very useful here.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Point out: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to the Fire Brigade that w</a:t>
            </a:r>
            <a:r>
              <a:rPr lang="en-US" sz="800" dirty="0"/>
              <a:t>ater can destroy evidence more than any other extinguishing agent</a:t>
            </a:r>
          </a:p>
          <a:p>
            <a:r>
              <a:rPr lang="en-US" sz="800" dirty="0"/>
              <a:t>- to the Police forces that they can start with collecting witness information and camera footage </a:t>
            </a:r>
          </a:p>
          <a:p>
            <a:r>
              <a:rPr lang="en-US" sz="800" dirty="0"/>
              <a:t>- to the Medics that they should obtain victim information and trace patients to hospitals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800" dirty="0"/>
          </a:p>
          <a:p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US" sz="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8780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 Risk assessment on scene and hazard avoidance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5.2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Services, Emergency Medical Services, General Practitioner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Take home message</a:t>
            </a:r>
            <a:endParaRPr lang="nl-NL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trainees learn </a:t>
            </a:r>
            <a:r>
              <a:rPr lang="en-US" sz="800" dirty="0"/>
              <a:t>the four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important </a:t>
            </a:r>
            <a:r>
              <a:rPr lang="en-US" sz="800" dirty="0"/>
              <a:t>aspects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forensic Awareness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Repeat the most important general rule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en-US" sz="800" dirty="0"/>
              <a:t>Keep yourself safe from the scene and keep the scene safe from you“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The normal forensic traces like fingerprints, blood, phones etc. are important. Note that the CBRN-agent itself may contain leads to the perpetrators as well. </a:t>
            </a:r>
          </a:p>
          <a:p>
            <a:endParaRPr lang="nl-NL" sz="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endParaRPr lang="en-US" sz="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455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550" y="5139525"/>
            <a:ext cx="10953749" cy="55642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2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590550" y="3948020"/>
            <a:ext cx="10953749" cy="9097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45060" y="1179353"/>
            <a:ext cx="2301880" cy="248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099"/>
            <a:ext cx="5329237" cy="5588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/>
            </a:lvl1pPr>
          </a:lstStyle>
          <a:p>
            <a:endParaRPr lang="en-BE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553200" y="800101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66762" y="1469037"/>
            <a:ext cx="5329237" cy="4588864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00100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/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1731364"/>
            <a:ext cx="6010275" cy="4326536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4400">
                <a:solidFill>
                  <a:schemeClr val="accent1"/>
                </a:solidFill>
                <a:latin typeface="FranklinGotTExtCon" pitchFamily="2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428641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3485781" y="800100"/>
            <a:ext cx="257495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7" y="800100"/>
            <a:ext cx="257495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81893" y="800100"/>
            <a:ext cx="257495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ranklinGotTExtCon" pitchFamily="2" charset="0"/>
            </a:endParaRPr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56548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5654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5654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356810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3568107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3568107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6261673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626916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626916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2" name="Rectangle 91"/>
          <p:cNvSpPr/>
          <p:nvPr userDrawn="1"/>
        </p:nvSpPr>
        <p:spPr>
          <a:xfrm>
            <a:off x="8874897" y="800100"/>
            <a:ext cx="2574956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icture Placeholder 94"/>
          <p:cNvSpPr>
            <a:spLocks noGrp="1"/>
          </p:cNvSpPr>
          <p:nvPr>
            <p:ph type="pic" sz="quarter" idx="19"/>
          </p:nvPr>
        </p:nvSpPr>
        <p:spPr>
          <a:xfrm>
            <a:off x="895467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4" name="Text Placeholder 97"/>
          <p:cNvSpPr>
            <a:spLocks noGrp="1"/>
          </p:cNvSpPr>
          <p:nvPr>
            <p:ph type="body" sz="quarter" idx="20"/>
          </p:nvPr>
        </p:nvSpPr>
        <p:spPr>
          <a:xfrm>
            <a:off x="8962172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5" name="Text Placeholder 97"/>
          <p:cNvSpPr>
            <a:spLocks noGrp="1"/>
          </p:cNvSpPr>
          <p:nvPr>
            <p:ph type="body" sz="quarter" idx="21"/>
          </p:nvPr>
        </p:nvSpPr>
        <p:spPr>
          <a:xfrm>
            <a:off x="8962172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78493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9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7620000" y="1333500"/>
            <a:ext cx="3327400" cy="43434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13572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lang="en-BE" sz="4800" b="0" kern="1200" dirty="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931187"/>
            <a:ext cx="2983043" cy="2606013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26032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81895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96121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625ABE2-4787-4DCE-8BBA-59C73CFF5E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0200" y="1794669"/>
            <a:ext cx="2097363" cy="32432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anose="02040502050405020303" pitchFamily="18" charset="0"/>
              <a:buNone/>
              <a:defRPr sz="28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 3</a:t>
            </a:r>
          </a:p>
          <a:p>
            <a:pPr lvl="0"/>
            <a:r>
              <a:rPr lang="nl-NL" dirty="0"/>
              <a:t> 4</a:t>
            </a:r>
          </a:p>
          <a:p>
            <a:pPr lvl="0"/>
            <a:r>
              <a:rPr lang="nl-NL" dirty="0"/>
              <a:t> 5</a:t>
            </a:r>
          </a:p>
          <a:p>
            <a:pPr lvl="0"/>
            <a:r>
              <a:rPr lang="nl-NL" dirty="0"/>
              <a:t> 6</a:t>
            </a:r>
          </a:p>
          <a:p>
            <a:pPr lvl="0"/>
            <a:r>
              <a:rPr lang="nl-NL"/>
              <a:t> 7</a:t>
            </a:r>
            <a:endParaRPr lang="en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EE0936-214A-4172-9057-144F7932C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529" y="1794669"/>
            <a:ext cx="7986322" cy="3276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lnSpc>
                <a:spcPct val="150000"/>
              </a:lnSpc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en-US"/>
              <a:t>Click to add subtitle</a:t>
            </a:r>
            <a:endParaRPr lang="en-BE" dirty="0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63468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224613" y="2263515"/>
            <a:ext cx="5209082" cy="234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7900" y="2254251"/>
            <a:ext cx="8839200" cy="2352674"/>
          </a:xfrm>
          <a:prstGeom prst="rect">
            <a:avLst/>
          </a:prstGeom>
          <a:solidFill>
            <a:schemeClr val="accent1"/>
          </a:solidFill>
        </p:spPr>
        <p:txBody>
          <a:bodyPr lIns="182880" tIns="182880" rIns="182880" bIns="182880" anchor="ctr" anchorCtr="0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1016545" y="2926279"/>
            <a:ext cx="719712" cy="80122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3" y="1827482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3784" y="1810727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en-BE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5175" y="1822478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5264" y="1810727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8844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3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569814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3" y="1388962"/>
            <a:ext cx="4872037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2" y="3429001"/>
            <a:ext cx="4872038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544415" y="1388962"/>
            <a:ext cx="4872037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544414" y="3429001"/>
            <a:ext cx="4872038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41742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5" y="1408012"/>
            <a:ext cx="3348035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443415" y="1408012"/>
            <a:ext cx="3348036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4341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8101014" y="1408012"/>
            <a:ext cx="3348036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01012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81757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5" y="1408012"/>
            <a:ext cx="10682284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2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4341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7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01012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10520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/>
            </a:lvl1pPr>
          </a:lstStyle>
          <a:p>
            <a:endParaRPr lang="en-BE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66762" y="1786072"/>
            <a:ext cx="10658475" cy="430199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100"/>
            <a:ext cx="10658475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53200" y="1638300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+mj-lt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766762" y="1638300"/>
            <a:ext cx="4872037" cy="441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544414" y="2463800"/>
            <a:ext cx="4872037" cy="35941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806211"/>
            <a:ext cx="10663238" cy="88447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6763" y="1825625"/>
            <a:ext cx="106584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799" y="6479665"/>
            <a:ext cx="369833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#x.xx Course title</a:t>
            </a:r>
          </a:p>
        </p:txBody>
      </p: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8" r:id="rId4"/>
    <p:sldLayoutId id="2147483702" r:id="rId5"/>
    <p:sldLayoutId id="2147483703" r:id="rId6"/>
    <p:sldLayoutId id="2147483704" r:id="rId7"/>
    <p:sldLayoutId id="2147483694" r:id="rId8"/>
    <p:sldLayoutId id="2147483670" r:id="rId9"/>
    <p:sldLayoutId id="2147483671" r:id="rId10"/>
    <p:sldLayoutId id="2147483667" r:id="rId11"/>
    <p:sldLayoutId id="2147483665" r:id="rId12"/>
    <p:sldLayoutId id="2147483698" r:id="rId13"/>
    <p:sldLayoutId id="2147483699" r:id="rId14"/>
    <p:sldLayoutId id="2147483685" r:id="rId15"/>
    <p:sldLayoutId id="2147483701" r:id="rId16"/>
    <p:sldLayoutId id="2147483697" r:id="rId17"/>
    <p:sldLayoutId id="2147483700" r:id="rId18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accent1"/>
          </a:solidFill>
          <a:latin typeface="FranklinGotTExtCon" pitchFamily="2" charset="0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sz="2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5.2 Forensic Awareness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90550" y="3948020"/>
            <a:ext cx="11088103" cy="909730"/>
          </a:xfrm>
        </p:spPr>
        <p:txBody>
          <a:bodyPr anchor="ctr">
            <a:normAutofit/>
          </a:bodyPr>
          <a:lstStyle/>
          <a:p>
            <a:r>
              <a:rPr lang="en-US" sz="3600" dirty="0"/>
              <a:t>Module 5 Risk assessment on scene and hazard avoidance</a:t>
            </a:r>
          </a:p>
        </p:txBody>
      </p:sp>
    </p:spTree>
    <p:extLst>
      <p:ext uri="{BB962C8B-B14F-4D97-AF65-F5344CB8AC3E}">
        <p14:creationId xmlns:p14="http://schemas.microsoft.com/office/powerpoint/2010/main" val="400320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a-DK" dirty="0"/>
              <a:t>Thank you for your attention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10</a:t>
            </a:fld>
            <a:endParaRPr lang="en-B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404932" y="1657351"/>
            <a:ext cx="1344036" cy="1496250"/>
          </a:xfrm>
          <a:prstGeom prst="rect">
            <a:avLst/>
          </a:prstGeom>
        </p:spPr>
      </p:pic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CD56A8F3-7F65-4323-B9D6-78A457354402}"/>
              </a:ext>
            </a:extLst>
          </p:cNvPr>
          <p:cNvSpPr txBox="1">
            <a:spLocks/>
          </p:cNvSpPr>
          <p:nvPr/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Melody Presentation: 5.2 Forensic Awareness</a:t>
            </a:r>
          </a:p>
        </p:txBody>
      </p:sp>
    </p:spTree>
    <p:extLst>
      <p:ext uri="{BB962C8B-B14F-4D97-AF65-F5344CB8AC3E}">
        <p14:creationId xmlns:p14="http://schemas.microsoft.com/office/powerpoint/2010/main" val="402043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sz="2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</a:t>
            </a:r>
            <a:r>
              <a:rPr lang="en-US" sz="2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</a:t>
            </a:r>
            <a:r>
              <a:rPr lang="en-US" sz="2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how to </a:t>
            </a:r>
            <a:r>
              <a:rPr lang="en-US" sz="2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carry out </a:t>
            </a:r>
            <a:r>
              <a:rPr lang="en-US" sz="2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your work without forensic disruption of the scene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4000" dirty="0"/>
              <a:t>Learning objective</a:t>
            </a:r>
          </a:p>
        </p:txBody>
      </p:sp>
    </p:spTree>
    <p:extLst>
      <p:ext uri="{BB962C8B-B14F-4D97-AF65-F5344CB8AC3E}">
        <p14:creationId xmlns:p14="http://schemas.microsoft.com/office/powerpoint/2010/main" val="364586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47900" y="2254251"/>
            <a:ext cx="8409590" cy="2352674"/>
          </a:xfrm>
        </p:spPr>
        <p:txBody>
          <a:bodyPr>
            <a:normAutofit/>
          </a:bodyPr>
          <a:lstStyle/>
          <a:p>
            <a:r>
              <a:rPr lang="en-US"/>
              <a:t>Raise awareness how to carry out your work without forensic disruption of the scene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</a:t>
            </a:fld>
            <a:endParaRPr lang="en-BE" dirty="0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43F7C2EF-36A9-4D72-AD8B-28CA7EDA406D}"/>
              </a:ext>
            </a:extLst>
          </p:cNvPr>
          <p:cNvSpPr txBox="1">
            <a:spLocks/>
          </p:cNvSpPr>
          <p:nvPr/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Melody Presentation: 5.2 Forensic Awareness</a:t>
            </a:r>
          </a:p>
        </p:txBody>
      </p:sp>
    </p:spTree>
    <p:extLst>
      <p:ext uri="{BB962C8B-B14F-4D97-AF65-F5344CB8AC3E}">
        <p14:creationId xmlns:p14="http://schemas.microsoft.com/office/powerpoint/2010/main" val="16105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Forensic Awareness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766762" y="1469037"/>
            <a:ext cx="5788417" cy="4588864"/>
          </a:xfrm>
        </p:spPr>
        <p:txBody>
          <a:bodyPr/>
          <a:lstStyle/>
          <a:p>
            <a:r>
              <a:rPr lang="en-US" dirty="0"/>
              <a:t>An incident site can simultaneously be a crime scene</a:t>
            </a:r>
          </a:p>
          <a:p>
            <a:r>
              <a:rPr lang="en-US" dirty="0"/>
              <a:t>Safekeeping of potential forensic evidence is important</a:t>
            </a:r>
          </a:p>
          <a:p>
            <a:r>
              <a:rPr lang="en-US" dirty="0"/>
              <a:t>First responders should prevent disruption of the scene</a:t>
            </a:r>
          </a:p>
          <a:p>
            <a:r>
              <a:rPr lang="en-GB" dirty="0"/>
              <a:t>Saving lives takes priority over preserving evidence</a:t>
            </a:r>
          </a:p>
          <a:p>
            <a:r>
              <a:rPr lang="en-US" dirty="0"/>
              <a:t>Forensic investigation is not a first responder task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4</a:t>
            </a:fld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0EEDDE-2803-491C-AB17-50A385D77E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0847" y="2303279"/>
            <a:ext cx="3612785" cy="3529541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7178AA6-FCFF-4202-995A-C970AC07DE15}"/>
              </a:ext>
            </a:extLst>
          </p:cNvPr>
          <p:cNvSpPr txBox="1">
            <a:spLocks/>
          </p:cNvSpPr>
          <p:nvPr/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Melody Presentation: 5.2 Forensic Awareness</a:t>
            </a:r>
          </a:p>
        </p:txBody>
      </p:sp>
    </p:spTree>
    <p:extLst>
      <p:ext uri="{BB962C8B-B14F-4D97-AF65-F5344CB8AC3E}">
        <p14:creationId xmlns:p14="http://schemas.microsoft.com/office/powerpoint/2010/main" val="46726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1.png">
            <a:extLst>
              <a:ext uri="{FF2B5EF4-FFF2-40B4-BE49-F238E27FC236}">
                <a16:creationId xmlns:a16="http://schemas.microsoft.com/office/drawing/2014/main" id="{FE37591C-0D70-4FC8-AC95-0B35FF1580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53305" y="2627284"/>
            <a:ext cx="888766" cy="1338258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66762" y="1786072"/>
            <a:ext cx="10155238" cy="4301992"/>
          </a:xfrm>
        </p:spPr>
        <p:txBody>
          <a:bodyPr>
            <a:noAutofit/>
          </a:bodyPr>
          <a:lstStyle/>
          <a:p>
            <a:r>
              <a:rPr lang="en-US" dirty="0"/>
              <a:t>Forensic evidence links a person’s presence and actions to a location and time through forensic traces: fingerprints, DNA, blood, digital data</a:t>
            </a:r>
          </a:p>
          <a:p>
            <a:r>
              <a:rPr lang="en-US" dirty="0"/>
              <a:t>Forensic traces can be collected at the scene or from exhibits: </a:t>
            </a:r>
          </a:p>
          <a:p>
            <a:pPr lvl="1"/>
            <a:r>
              <a:rPr lang="en-US" dirty="0"/>
              <a:t>cups, glasses, furniture, phones, ...</a:t>
            </a:r>
          </a:p>
          <a:p>
            <a:r>
              <a:rPr lang="en-US" dirty="0"/>
              <a:t>Mandatory documentation includes:</a:t>
            </a:r>
          </a:p>
          <a:p>
            <a:pPr lvl="1"/>
            <a:r>
              <a:rPr lang="en-US" dirty="0"/>
              <a:t>Time and location of exhibit collection</a:t>
            </a:r>
          </a:p>
          <a:p>
            <a:pPr lvl="1"/>
            <a:r>
              <a:rPr lang="en-US" dirty="0"/>
              <a:t>Who had access to the location</a:t>
            </a:r>
          </a:p>
          <a:p>
            <a:pPr lvl="1"/>
            <a:r>
              <a:rPr lang="en-US" dirty="0"/>
              <a:t>Who collected the exhibits</a:t>
            </a:r>
          </a:p>
          <a:p>
            <a:r>
              <a:rPr lang="en-US" dirty="0"/>
              <a:t>Guaranteed "authorized access only" to exhibits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Forensic Evidence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5</a:t>
            </a:fld>
            <a:endParaRPr lang="en-BE" dirty="0"/>
          </a:p>
        </p:txBody>
      </p:sp>
      <p:pic>
        <p:nvPicPr>
          <p:cNvPr id="7" name="image10.jpg">
            <a:extLst>
              <a:ext uri="{FF2B5EF4-FFF2-40B4-BE49-F238E27FC236}">
                <a16:creationId xmlns:a16="http://schemas.microsoft.com/office/drawing/2014/main" id="{DB45E692-9D42-4839-BF18-113A14E672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9" r="3969"/>
          <a:stretch/>
        </p:blipFill>
        <p:spPr>
          <a:xfrm>
            <a:off x="10150475" y="2659941"/>
            <a:ext cx="1543049" cy="1160373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88546F8-26E9-4F9E-B270-A2DB673BAF9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21459" y="3988115"/>
            <a:ext cx="2450317" cy="1960254"/>
          </a:xfrm>
          <a:prstGeom prst="rect">
            <a:avLst/>
          </a:prstGeom>
        </p:spPr>
      </p:pic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F513E83A-85E5-4B0B-8CAD-468EEDBB4AF9}"/>
              </a:ext>
            </a:extLst>
          </p:cNvPr>
          <p:cNvSpPr txBox="1">
            <a:spLocks/>
          </p:cNvSpPr>
          <p:nvPr/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Melody Presentation: 5.2 Forensic Awareness</a:t>
            </a:r>
          </a:p>
        </p:txBody>
      </p:sp>
    </p:spTree>
    <p:extLst>
      <p:ext uri="{BB962C8B-B14F-4D97-AF65-F5344CB8AC3E}">
        <p14:creationId xmlns:p14="http://schemas.microsoft.com/office/powerpoint/2010/main" val="6684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Contaminated exhibits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6</a:t>
            </a:fld>
            <a:endParaRPr lang="en-B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1A6D1B4-665D-4289-B77F-03AABC276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46676" y="3287194"/>
            <a:ext cx="2572922" cy="2796861"/>
          </a:xfrm>
          <a:prstGeom prst="rect">
            <a:avLst/>
          </a:prstGeom>
        </p:spPr>
      </p:pic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811E947A-58E4-48CA-880F-EEB9A00CDB5E}"/>
              </a:ext>
            </a:extLst>
          </p:cNvPr>
          <p:cNvSpPr txBox="1">
            <a:spLocks/>
          </p:cNvSpPr>
          <p:nvPr/>
        </p:nvSpPr>
        <p:spPr>
          <a:xfrm>
            <a:off x="766762" y="1786072"/>
            <a:ext cx="10658475" cy="4301992"/>
          </a:xfrm>
          <a:prstGeom prst="rect">
            <a:avLst/>
          </a:prstGeom>
        </p:spPr>
        <p:txBody>
          <a:bodyPr/>
          <a:lstStyle>
            <a:lvl1pPr marL="3556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06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4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73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129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Contaminated exhibits have forensic value</a:t>
            </a:r>
          </a:p>
          <a:p>
            <a:pPr lvl="1"/>
            <a:r>
              <a:rPr lang="en-US" dirty="0"/>
              <a:t>forensics on CBRN contaminated exhibits is possible in a glove box or after decontamination</a:t>
            </a:r>
          </a:p>
          <a:p>
            <a:endParaRPr lang="en-US" dirty="0"/>
          </a:p>
          <a:p>
            <a:pPr lvl="2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3C65E4-513E-4817-A70D-8234351E6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3033" y="3284892"/>
            <a:ext cx="3860965" cy="28014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E1BFE5-CE89-471C-9A1D-A28696FBD5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09637" y="3285157"/>
            <a:ext cx="3731400" cy="2800935"/>
          </a:xfrm>
          <a:prstGeom prst="rect">
            <a:avLst/>
          </a:prstGeom>
        </p:spPr>
      </p:pic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7A69166E-7EC0-49A8-AB88-45CA28AE43E0}"/>
              </a:ext>
            </a:extLst>
          </p:cNvPr>
          <p:cNvSpPr txBox="1">
            <a:spLocks/>
          </p:cNvSpPr>
          <p:nvPr/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Melody Presentation: 5.2 Forensic Awareness</a:t>
            </a:r>
          </a:p>
        </p:txBody>
      </p:sp>
    </p:spTree>
    <p:extLst>
      <p:ext uri="{BB962C8B-B14F-4D97-AF65-F5344CB8AC3E}">
        <p14:creationId xmlns:p14="http://schemas.microsoft.com/office/powerpoint/2010/main" val="4026231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Forensics on CBRN materials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CBRN materials can have chemical, biological, or physical properties that </a:t>
            </a:r>
            <a:r>
              <a:rPr lang="en-US"/>
              <a:t>could identify perpetrators</a:t>
            </a:r>
            <a:r>
              <a:rPr lang="en-US" dirty="0"/>
              <a:t>, </a:t>
            </a:r>
            <a:r>
              <a:rPr lang="en-US"/>
              <a:t>or may be linked to </a:t>
            </a:r>
            <a:r>
              <a:rPr lang="en-US" dirty="0"/>
              <a:t>earlier/other crimes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7</a:t>
            </a:fld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6C0A76-A121-4ADE-BE67-045CEA2E5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3135" y="2771649"/>
            <a:ext cx="5188834" cy="32858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59D175-238F-458F-BADA-7ED79BF68A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4680" y="2839453"/>
            <a:ext cx="3900725" cy="3112168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2852896-DEED-46A1-AFFC-44F77017F539}"/>
              </a:ext>
            </a:extLst>
          </p:cNvPr>
          <p:cNvSpPr txBox="1">
            <a:spLocks/>
          </p:cNvSpPr>
          <p:nvPr/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Melody Presentation: 5.2 Forensic Awareness</a:t>
            </a:r>
          </a:p>
        </p:txBody>
      </p:sp>
    </p:spTree>
    <p:extLst>
      <p:ext uri="{BB962C8B-B14F-4D97-AF65-F5344CB8AC3E}">
        <p14:creationId xmlns:p14="http://schemas.microsoft.com/office/powerpoint/2010/main" val="66975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Forensic advice </a:t>
            </a:r>
            <a:r>
              <a:rPr lang="en-US" dirty="0"/>
              <a:t>for first responders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66765" y="1809750"/>
            <a:ext cx="10682284" cy="4242039"/>
          </a:xfrm>
        </p:spPr>
        <p:txBody>
          <a:bodyPr/>
          <a:lstStyle/>
          <a:p>
            <a:r>
              <a:rPr lang="en-US" dirty="0"/>
              <a:t>Watch your steps and limit the number of personnel on scene</a:t>
            </a:r>
          </a:p>
          <a:p>
            <a:r>
              <a:rPr lang="en-US" dirty="0"/>
              <a:t>Do not move objects unless it is absolutely necessary</a:t>
            </a:r>
          </a:p>
          <a:p>
            <a:r>
              <a:rPr lang="en-US" dirty="0"/>
              <a:t>Wear gloves, be aware of cross-contaminating exhibits</a:t>
            </a:r>
          </a:p>
          <a:p>
            <a:r>
              <a:rPr lang="en-US" dirty="0"/>
              <a:t>Document what you do and what you see</a:t>
            </a:r>
          </a:p>
          <a:p>
            <a:pPr lvl="1"/>
            <a:r>
              <a:rPr lang="en-US" dirty="0"/>
              <a:t>Take photos or film vital parts of the progress of events</a:t>
            </a:r>
          </a:p>
          <a:p>
            <a:pPr lvl="1"/>
            <a:r>
              <a:rPr lang="en-US" dirty="0"/>
              <a:t>Describe what you see while filming</a:t>
            </a:r>
          </a:p>
          <a:p>
            <a:pPr lvl="1"/>
            <a:r>
              <a:rPr lang="en-US" dirty="0"/>
              <a:t>Log who has seen what</a:t>
            </a:r>
          </a:p>
          <a:p>
            <a:r>
              <a:rPr lang="en-US" dirty="0"/>
              <a:t>Relay this information to the police (or superior officer)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8</a:t>
            </a:fld>
            <a:endParaRPr lang="en-BE" dirty="0"/>
          </a:p>
        </p:txBody>
      </p:sp>
      <p:sp>
        <p:nvSpPr>
          <p:cNvPr id="7" name="Footer Placeholder 8">
            <a:extLst>
              <a:ext uri="{FF2B5EF4-FFF2-40B4-BE49-F238E27FC236}">
                <a16:creationId xmlns:a16="http://schemas.microsoft.com/office/drawing/2014/main" id="{D9B3C0CD-82AD-436A-A02C-4BA6D09E9EC5}"/>
              </a:ext>
            </a:extLst>
          </p:cNvPr>
          <p:cNvSpPr txBox="1">
            <a:spLocks/>
          </p:cNvSpPr>
          <p:nvPr/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Melody Presentation: 5.2 Forensic Awareness</a:t>
            </a:r>
          </a:p>
        </p:txBody>
      </p:sp>
    </p:spTree>
    <p:extLst>
      <p:ext uri="{BB962C8B-B14F-4D97-AF65-F5344CB8AC3E}">
        <p14:creationId xmlns:p14="http://schemas.microsoft.com/office/powerpoint/2010/main" val="116622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Take home message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66765" y="1695450"/>
            <a:ext cx="10682284" cy="4356339"/>
          </a:xfrm>
        </p:spPr>
        <p:txBody>
          <a:bodyPr/>
          <a:lstStyle/>
          <a:p>
            <a:r>
              <a:rPr lang="en-US" dirty="0"/>
              <a:t>Be aware that the incident scene may contain forensic traces</a:t>
            </a:r>
          </a:p>
          <a:p>
            <a:r>
              <a:rPr lang="en-US" dirty="0"/>
              <a:t>Limit the number of people and movement of objects, prevent cross-contamination</a:t>
            </a:r>
          </a:p>
          <a:p>
            <a:r>
              <a:rPr lang="en-US" dirty="0"/>
              <a:t>Document as much as possible</a:t>
            </a:r>
          </a:p>
          <a:p>
            <a:r>
              <a:rPr lang="en-US" dirty="0"/>
              <a:t>CBRN materials could have forensic value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9</a:t>
            </a:fld>
            <a:endParaRPr lang="en-BE" dirty="0"/>
          </a:p>
        </p:txBody>
      </p:sp>
      <p:sp>
        <p:nvSpPr>
          <p:cNvPr id="8" name="Footer Placeholder 8">
            <a:extLst>
              <a:ext uri="{FF2B5EF4-FFF2-40B4-BE49-F238E27FC236}">
                <a16:creationId xmlns:a16="http://schemas.microsoft.com/office/drawing/2014/main" id="{E5077D0D-AAC9-4267-864A-4A3AA23AA7D7}"/>
              </a:ext>
            </a:extLst>
          </p:cNvPr>
          <p:cNvSpPr txBox="1">
            <a:spLocks/>
          </p:cNvSpPr>
          <p:nvPr/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Melody Presentation: 5.2 Forensic Awareness</a:t>
            </a:r>
          </a:p>
        </p:txBody>
      </p:sp>
    </p:spTree>
    <p:extLst>
      <p:ext uri="{BB962C8B-B14F-4D97-AF65-F5344CB8AC3E}">
        <p14:creationId xmlns:p14="http://schemas.microsoft.com/office/powerpoint/2010/main" val="148320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023B7E"/>
      </a:accent1>
      <a:accent2>
        <a:srgbClr val="8CD3F6"/>
      </a:accent2>
      <a:accent3>
        <a:srgbClr val="035ECD"/>
      </a:accent3>
      <a:accent4>
        <a:srgbClr val="1FA8ED"/>
      </a:accent4>
      <a:accent5>
        <a:srgbClr val="D2EDFB"/>
      </a:accent5>
      <a:accent6>
        <a:srgbClr val="87BCFD"/>
      </a:accent6>
      <a:hlink>
        <a:srgbClr val="4C9BFC"/>
      </a:hlink>
      <a:folHlink>
        <a:srgbClr val="B3D5FD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8624</TotalTime>
  <Words>2552</Words>
  <Application>Microsoft Office PowerPoint</Application>
  <PresentationFormat>Widescreen</PresentationFormat>
  <Paragraphs>238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FranklinGotTExtCon</vt:lpstr>
      <vt:lpstr>Georgia</vt:lpstr>
      <vt:lpstr>Segoe UI</vt:lpstr>
      <vt:lpstr>Segoe UI Semibold</vt:lpstr>
      <vt:lpstr>Office Theme</vt:lpstr>
      <vt:lpstr>Module 5 Risk assessment on scene and hazard avoidance</vt:lpstr>
      <vt:lpstr>Learning objective</vt:lpstr>
      <vt:lpstr>Raise awareness how to carry out your work without forensic disruption of the scene</vt:lpstr>
      <vt:lpstr>Forensic Awareness</vt:lpstr>
      <vt:lpstr>Forensic Evidence</vt:lpstr>
      <vt:lpstr>Contaminated exhibits</vt:lpstr>
      <vt:lpstr>Forensics on CBRN materials</vt:lpstr>
      <vt:lpstr>Forensic advice for first responders</vt:lpstr>
      <vt:lpstr>Take home message</vt:lpstr>
      <vt:lpstr>PowerPoint Presentation</vt:lpstr>
    </vt:vector>
  </TitlesOfParts>
  <Company>SCK 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Dillen Roel</dc:creator>
  <cp:lastModifiedBy>Peter den Outer</cp:lastModifiedBy>
  <cp:revision>445</cp:revision>
  <cp:lastPrinted>2020-01-20T09:16:47Z</cp:lastPrinted>
  <dcterms:created xsi:type="dcterms:W3CDTF">2019-10-21T09:10:33Z</dcterms:created>
  <dcterms:modified xsi:type="dcterms:W3CDTF">2022-11-16T12:20:55Z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/>
  </property>
  <property fmtid="{D5CDD505-2E9C-101B-9397-08002B2CF9AE}" pid="3" name="ID">
    <vt:lpwstr>36860591</vt:lpwstr>
  </property>
  <property fmtid="{D5CDD505-2E9C-101B-9397-08002B2CF9AE}" pid="4" name="Name">
    <vt:lpwstr>PowerPoint Presentation with sample slides.pptx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https://ecm.sckcen.be/OTCS/llisapi.dll/open/36860591</vt:lpwstr>
  </property>
  <property fmtid="{D5CDD505-2E9C-101B-9397-08002B2CF9AE}" pid="8" name="Common Attributes_Reference Number">
    <vt:lpwstr>&lt;generated automatically&gt;</vt:lpwstr>
  </property>
  <property fmtid="{D5CDD505-2E9C-101B-9397-08002B2CF9AE}" pid="9" name="Common Attributes_Short Reference">
    <vt:lpwstr>&lt;generated automatically&gt;</vt:lpwstr>
  </property>
  <property fmtid="{D5CDD505-2E9C-101B-9397-08002B2CF9AE}" pid="10" name="Common Attributes_Alternative Reference">
    <vt:lpwstr> </vt:lpwstr>
  </property>
  <property fmtid="{D5CDD505-2E9C-101B-9397-08002B2CF9AE}" pid="11" name="Common Attributes_Document Type">
    <vt:lpwstr>Presentation</vt:lpwstr>
  </property>
  <property fmtid="{D5CDD505-2E9C-101B-9397-08002B2CF9AE}" pid="12" name="Common Attributes_Author_Author Name">
    <vt:lpwstr>&lt;default creator&gt;</vt:lpwstr>
  </property>
  <property fmtid="{D5CDD505-2E9C-101B-9397-08002B2CF9AE}" pid="13" name="Common Attributes_Author_Author Affiliation">
    <vt:lpwstr>SCK•CEN</vt:lpwstr>
  </property>
  <property fmtid="{D5CDD505-2E9C-101B-9397-08002B2CF9AE}" pid="14" name="Common Attributes_Information Security Classification">
    <vt:lpwstr>Restricted</vt:lpwstr>
  </property>
  <property fmtid="{D5CDD505-2E9C-101B-9397-08002B2CF9AE}" pid="15" name="Common Attributes_ISC Motivation">
    <vt:lpwstr>ISC was automatically assigned.</vt:lpwstr>
  </property>
  <property fmtid="{D5CDD505-2E9C-101B-9397-08002B2CF9AE}" pid="16" name="Event Attributes_Event_Event Type">
    <vt:lpwstr> </vt:lpwstr>
  </property>
  <property fmtid="{D5CDD505-2E9C-101B-9397-08002B2CF9AE}" pid="17" name="Event Attributes_Event_Event Name">
    <vt:lpwstr> </vt:lpwstr>
  </property>
  <property fmtid="{D5CDD505-2E9C-101B-9397-08002B2CF9AE}" pid="18" name="Event Attributes_Event_Event Start Date">
    <vt:filetime>1899-12-29T23:00:00Z</vt:filetime>
  </property>
  <property fmtid="{D5CDD505-2E9C-101B-9397-08002B2CF9AE}" pid="19" name="Event Attributes_Event_Event End Date">
    <vt:filetime>1899-12-29T23:00:00Z</vt:filetime>
  </property>
  <property fmtid="{D5CDD505-2E9C-101B-9397-08002B2CF9AE}" pid="20" name="Event Attributes_Event_Event Location">
    <vt:lpwstr> </vt:lpwstr>
  </property>
</Properties>
</file>