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5"/>
  </p:notesMasterIdLst>
  <p:handoutMasterIdLst>
    <p:handoutMasterId r:id="rId16"/>
  </p:handoutMasterIdLst>
  <p:sldIdLst>
    <p:sldId id="274" r:id="rId2"/>
    <p:sldId id="311" r:id="rId3"/>
    <p:sldId id="303" r:id="rId4"/>
    <p:sldId id="305" r:id="rId5"/>
    <p:sldId id="301" r:id="rId6"/>
    <p:sldId id="306" r:id="rId7"/>
    <p:sldId id="307" r:id="rId8"/>
    <p:sldId id="304" r:id="rId9"/>
    <p:sldId id="308" r:id="rId10"/>
    <p:sldId id="309" r:id="rId11"/>
    <p:sldId id="310" r:id="rId12"/>
    <p:sldId id="299" r:id="rId13"/>
    <p:sldId id="300"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234C"/>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AEA4-8DFA-4A89-87EB-49C32662AFE0}">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657" autoAdjust="0"/>
    <p:restoredTop sz="51803" autoAdjust="0"/>
  </p:normalViewPr>
  <p:slideViewPr>
    <p:cSldViewPr snapToGrid="0">
      <p:cViewPr varScale="1">
        <p:scale>
          <a:sx n="59" d="100"/>
          <a:sy n="59" d="100"/>
        </p:scale>
        <p:origin x="2436" y="66"/>
      </p:cViewPr>
      <p:guideLst/>
    </p:cSldViewPr>
  </p:slideViewPr>
  <p:notesTextViewPr>
    <p:cViewPr>
      <p:scale>
        <a:sx n="150" d="100"/>
        <a:sy n="150" d="100"/>
      </p:scale>
      <p:origin x="0" y="0"/>
    </p:cViewPr>
  </p:notesTextViewPr>
  <p:notesViewPr>
    <p:cSldViewPr snapToGrid="0" showGuides="1">
      <p:cViewPr varScale="1">
        <p:scale>
          <a:sx n="85" d="100"/>
          <a:sy n="85" d="100"/>
        </p:scale>
        <p:origin x="3804"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572824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Notes Placeholder 40"/>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Image Placeholder 41"/>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94389876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900" kern="1200">
        <a:solidFill>
          <a:schemeClr val="tx1"/>
        </a:solidFill>
        <a:latin typeface="+mn-lt"/>
        <a:ea typeface="+mn-ea"/>
        <a:cs typeface="+mn-cs"/>
      </a:defRPr>
    </a:lvl2pPr>
    <a:lvl3pPr marL="914400" algn="l" defTabSz="914400" rtl="0" eaLnBrk="1" latinLnBrk="0" hangingPunct="1">
      <a:defRPr sz="900" kern="1200">
        <a:solidFill>
          <a:schemeClr val="tx1"/>
        </a:solidFill>
        <a:latin typeface="+mn-lt"/>
        <a:ea typeface="+mn-ea"/>
        <a:cs typeface="+mn-cs"/>
      </a:defRPr>
    </a:lvl3pPr>
    <a:lvl4pPr marL="1371600" algn="l" defTabSz="914400" rtl="0" eaLnBrk="1" latinLnBrk="0" hangingPunct="1">
      <a:defRPr sz="900" kern="1200">
        <a:solidFill>
          <a:schemeClr val="tx1"/>
        </a:solidFill>
        <a:latin typeface="+mn-lt"/>
        <a:ea typeface="+mn-ea"/>
        <a:cs typeface="+mn-cs"/>
      </a:defRPr>
    </a:lvl4pPr>
    <a:lvl5pPr marL="1828800" algn="l" defTabSz="914400" rtl="0" eaLnBrk="1" latinLnBrk="0" hangingPunct="1">
      <a:defRPr sz="9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recall </a:t>
            </a:r>
            <a:r>
              <a:rPr lang="en-US" sz="800" b="0" kern="1200" dirty="0">
                <a:solidFill>
                  <a:schemeClr val="tx1"/>
                </a:solidFill>
                <a:effectLst/>
                <a:latin typeface="+mn-lt"/>
                <a:ea typeface="+mn-ea"/>
                <a:cs typeface="+mn-cs"/>
              </a:rPr>
              <a:t>safe arrival procedures and basic safety in the field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2.4.3</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Own safety in the field (personal protection)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Module 2: CBRN Basics</a:t>
            </a: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trainees know what part of the curriculum is presented and who is the targeted audience</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6365269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recall </a:t>
            </a:r>
            <a:r>
              <a:rPr lang="en-US" sz="800" b="0" kern="1200" dirty="0">
                <a:solidFill>
                  <a:schemeClr val="tx1"/>
                </a:solidFill>
                <a:effectLst/>
                <a:latin typeface="+mn-lt"/>
                <a:ea typeface="+mn-ea"/>
                <a:cs typeface="+mn-cs"/>
              </a:rPr>
              <a:t>safe arrival procedures and basic safety in the field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2.4.3</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Own safety in the field (personal protection)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Medical </a:t>
            </a:r>
            <a:r>
              <a:rPr lang="en-US" sz="800" dirty="0"/>
              <a:t>Protection Measures</a:t>
            </a:r>
            <a:endParaRPr lang="nl-NL" sz="8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 </a:t>
            </a:r>
            <a:r>
              <a:rPr lang="en-US" sz="800" kern="1200" dirty="0">
                <a:solidFill>
                  <a:schemeClr val="tx1"/>
                </a:solidFill>
                <a:effectLst/>
                <a:latin typeface="+mn-lt"/>
                <a:ea typeface="+mn-ea"/>
                <a:cs typeface="+mn-cs"/>
              </a:rPr>
              <a:t>After this slide the trainees can recall some examples of medical countermeasures neutralizing the effects of CBRN agents.</a:t>
            </a:r>
            <a:endParaRPr lang="nl-NL"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Another mode of action of medical countermeasures is neutralizing the effects of a CBRN agent. Examples include: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tx1"/>
                </a:solidFill>
                <a:effectLst/>
                <a:latin typeface="+mn-lt"/>
                <a:ea typeface="+mn-ea"/>
                <a:cs typeface="+mn-cs"/>
              </a:rPr>
              <a:t>Atropine is used to treat certain types of nerve agent and pesticide poisonings. It is admitted intravenously or by injection into a muscle after the agent has entered the body. Incorrect use leads to great risks.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tx1"/>
                </a:solidFill>
                <a:effectLst/>
                <a:latin typeface="+mn-lt"/>
                <a:ea typeface="+mn-ea"/>
                <a:cs typeface="+mn-cs"/>
              </a:rPr>
              <a:t>Iodine prophylaxes is given just before exposure to radioactive iodine (following a nuclear disaster). The orally taken prophylaxes blocks further uptake by the thyroid of the radioactive iodine. </a:t>
            </a:r>
            <a:endParaRPr lang="nl-NL"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References for additional information:</a:t>
            </a:r>
            <a:r>
              <a:rPr lang="en-US" sz="800" kern="1200" dirty="0">
                <a:solidFill>
                  <a:schemeClr val="tx1"/>
                </a:solidFill>
                <a:effectLst/>
                <a:latin typeface="+mn-lt"/>
                <a:ea typeface="+mn-ea"/>
                <a:cs typeface="+mn-cs"/>
              </a:rPr>
              <a:t> </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kern="1200" dirty="0">
                <a:solidFill>
                  <a:schemeClr val="tx1"/>
                </a:solidFill>
                <a:effectLst/>
                <a:latin typeface="+mn-lt"/>
                <a:ea typeface="+mn-ea"/>
                <a:cs typeface="+mn-cs"/>
              </a:rPr>
              <a:t>Clip Art for Routes of exposure</a:t>
            </a:r>
          </a:p>
          <a:p>
            <a:r>
              <a:rPr lang="en-US" sz="100" b="0" kern="1200" noProof="0" dirty="0">
                <a:solidFill>
                  <a:schemeClr val="tx1"/>
                </a:solidFill>
                <a:effectLst/>
                <a:latin typeface="+mn-lt"/>
                <a:ea typeface="+mn-ea"/>
                <a:cs typeface="+mn-cs"/>
              </a:rPr>
              <a:t>atropine syringe </a:t>
            </a:r>
          </a:p>
          <a:p>
            <a:r>
              <a:rPr lang="en-US" sz="800" kern="1200" dirty="0">
                <a:solidFill>
                  <a:schemeClr val="tx1"/>
                </a:solidFill>
                <a:effectLst/>
                <a:latin typeface="+mn-lt"/>
                <a:ea typeface="+mn-ea"/>
                <a:cs typeface="+mn-cs"/>
              </a:rPr>
              <a:t>iodine pills</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Picture source &amp; IP: </a:t>
            </a:r>
            <a:r>
              <a:rPr lang="en-US" sz="800" b="0" kern="1200" dirty="0">
                <a:solidFill>
                  <a:schemeClr val="tx1"/>
                </a:solidFill>
                <a:effectLst/>
                <a:latin typeface="+mn-lt"/>
                <a:ea typeface="+mn-ea"/>
                <a:cs typeface="+mn-cs"/>
              </a:rPr>
              <a:t> </a:t>
            </a:r>
          </a:p>
          <a:p>
            <a:r>
              <a:rPr lang="en-US" sz="800" b="0" kern="1200" dirty="0">
                <a:solidFill>
                  <a:schemeClr val="tx1"/>
                </a:solidFill>
                <a:effectLst/>
                <a:latin typeface="+mn-lt"/>
                <a:ea typeface="+mn-ea"/>
                <a:cs typeface="+mn-cs"/>
              </a:rPr>
              <a:t>MELODY consortium</a:t>
            </a:r>
          </a:p>
          <a:p>
            <a:r>
              <a:rPr lang="nl-NL" sz="800" dirty="0" err="1">
                <a:solidFill>
                  <a:srgbClr val="000000"/>
                </a:solidFill>
                <a:effectLst/>
                <a:latin typeface="Verdana" panose="020B0604030504040204" pitchFamily="34" charset="0"/>
                <a:ea typeface="Times New Roman" panose="02020603050405020304" pitchFamily="18" charset="0"/>
                <a:cs typeface="Arial" panose="020B0604020202020204" pitchFamily="34" charset="0"/>
              </a:rPr>
              <a:t>Material</a:t>
            </a:r>
            <a:r>
              <a:rPr lang="nl-NL" sz="800" dirty="0">
                <a:solidFill>
                  <a:srgbClr val="000000"/>
                </a:solidFill>
                <a:effectLst/>
                <a:latin typeface="Verdana" panose="020B0604030504040204" pitchFamily="34" charset="0"/>
                <a:ea typeface="Times New Roman" panose="02020603050405020304" pitchFamily="18" charset="0"/>
                <a:cs typeface="Arial" panose="020B0604020202020204" pitchFamily="34" charset="0"/>
              </a:rPr>
              <a:t> </a:t>
            </a:r>
            <a:r>
              <a:rPr lang="nl-NL" sz="800" dirty="0" err="1">
                <a:solidFill>
                  <a:srgbClr val="000000"/>
                </a:solidFill>
                <a:effectLst/>
                <a:latin typeface="Verdana" panose="020B0604030504040204" pitchFamily="34" charset="0"/>
                <a:ea typeface="Times New Roman" panose="02020603050405020304" pitchFamily="18" charset="0"/>
                <a:cs typeface="Arial" panose="020B0604020202020204" pitchFamily="34" charset="0"/>
              </a:rPr>
              <a:t>licensed</a:t>
            </a:r>
            <a:r>
              <a:rPr lang="nl-NL" sz="800" dirty="0">
                <a:solidFill>
                  <a:srgbClr val="000000"/>
                </a:solidFill>
                <a:effectLst/>
                <a:latin typeface="Verdana" panose="020B0604030504040204" pitchFamily="34" charset="0"/>
                <a:ea typeface="Times New Roman" panose="02020603050405020304" pitchFamily="18" charset="0"/>
                <a:cs typeface="Arial" panose="020B0604020202020204" pitchFamily="34" charset="0"/>
              </a:rPr>
              <a:t> </a:t>
            </a:r>
            <a:r>
              <a:rPr lang="nl-NL" sz="800" dirty="0" err="1">
                <a:solidFill>
                  <a:srgbClr val="000000"/>
                </a:solidFill>
                <a:effectLst/>
                <a:latin typeface="Verdana" panose="020B0604030504040204" pitchFamily="34" charset="0"/>
                <a:ea typeface="Times New Roman" panose="02020603050405020304" pitchFamily="18" charset="0"/>
                <a:cs typeface="Arial" panose="020B0604020202020204" pitchFamily="34" charset="0"/>
              </a:rPr>
              <a:t>by</a:t>
            </a:r>
            <a:r>
              <a:rPr lang="nl-NL" sz="800" dirty="0">
                <a:solidFill>
                  <a:srgbClr val="000000"/>
                </a:solidFill>
                <a:effectLst/>
                <a:latin typeface="Verdana" panose="020B0604030504040204" pitchFamily="34" charset="0"/>
                <a:ea typeface="Times New Roman" panose="02020603050405020304" pitchFamily="18" charset="0"/>
                <a:cs typeface="Arial" panose="020B0604020202020204" pitchFamily="34" charset="0"/>
              </a:rPr>
              <a:t> </a:t>
            </a:r>
            <a:r>
              <a:rPr lang="nl-NL" sz="800" dirty="0" err="1">
                <a:solidFill>
                  <a:srgbClr val="000000"/>
                </a:solidFill>
                <a:effectLst/>
                <a:latin typeface="Verdana" panose="020B0604030504040204" pitchFamily="34" charset="0"/>
                <a:ea typeface="Times New Roman" panose="02020603050405020304" pitchFamily="18" charset="0"/>
                <a:cs typeface="Arial" panose="020B0604020202020204" pitchFamily="34" charset="0"/>
              </a:rPr>
              <a:t>shutterstock</a:t>
            </a:r>
            <a:r>
              <a:rPr lang="nl-NL" sz="800" dirty="0">
                <a:solidFill>
                  <a:srgbClr val="000000"/>
                </a:solidFill>
                <a:effectLst/>
                <a:latin typeface="Verdana" panose="020B0604030504040204" pitchFamily="34" charset="0"/>
                <a:ea typeface="Times New Roman" panose="02020603050405020304" pitchFamily="18" charset="0"/>
                <a:cs typeface="Arial" panose="020B0604020202020204" pitchFamily="34" charset="0"/>
              </a:rPr>
              <a:t>, </a:t>
            </a:r>
            <a:r>
              <a:rPr lang="en-US" sz="800" dirty="0">
                <a:solidFill>
                  <a:srgbClr val="000000"/>
                </a:solidFill>
                <a:effectLst/>
                <a:latin typeface="Verdana" panose="020B0604030504040204" pitchFamily="34" charset="0"/>
                <a:ea typeface="Times New Roman" panose="02020603050405020304" pitchFamily="18" charset="0"/>
                <a:cs typeface="Arial" panose="020B0604020202020204" pitchFamily="34" charset="0"/>
              </a:rPr>
              <a:t>purchased by </a:t>
            </a:r>
            <a:r>
              <a:rPr lang="en-US" sz="800" dirty="0" err="1">
                <a:solidFill>
                  <a:srgbClr val="000000"/>
                </a:solidFill>
                <a:effectLst/>
                <a:latin typeface="Verdana" panose="020B0604030504040204" pitchFamily="34" charset="0"/>
                <a:ea typeface="Times New Roman" panose="02020603050405020304" pitchFamily="18" charset="0"/>
                <a:cs typeface="Arial" panose="020B0604020202020204" pitchFamily="34" charset="0"/>
              </a:rPr>
              <a:t>SCK</a:t>
            </a:r>
            <a:r>
              <a:rPr lang="en-US" sz="800" dirty="0">
                <a:solidFill>
                  <a:srgbClr val="000000"/>
                </a:solidFill>
                <a:effectLst/>
                <a:latin typeface="Verdana" panose="020B0604030504040204" pitchFamily="34" charset="0"/>
                <a:ea typeface="Times New Roman" panose="02020603050405020304" pitchFamily="18" charset="0"/>
                <a:cs typeface="Arial" panose="020B0604020202020204" pitchFamily="34" charset="0"/>
              </a:rPr>
              <a:t>-CEN</a:t>
            </a:r>
            <a:endParaRPr lang="en-US" sz="100" b="0" kern="1200" noProof="0" dirty="0">
              <a:solidFill>
                <a:schemeClr val="tx1"/>
              </a:solidFill>
              <a:effectLst/>
              <a:latin typeface="+mn-lt"/>
              <a:ea typeface="+mn-ea"/>
              <a:cs typeface="+mn-cs"/>
            </a:endParaRPr>
          </a:p>
          <a:p>
            <a:r>
              <a:rPr lang="nl-NL" sz="800" b="0" kern="1200" dirty="0">
                <a:solidFill>
                  <a:schemeClr val="tx1"/>
                </a:solidFill>
                <a:effectLst/>
                <a:latin typeface="+mn-lt"/>
                <a:ea typeface="+mn-ea"/>
                <a:cs typeface="+mn-cs"/>
              </a:rPr>
              <a:t>https://commons.wikimedia.org/wiki/File:Potassium_Iodide_Pills_BE_2019_(3).jpg Creative </a:t>
            </a:r>
            <a:r>
              <a:rPr lang="nl-NL" sz="800" b="0" kern="1200" dirty="0" err="1">
                <a:solidFill>
                  <a:schemeClr val="tx1"/>
                </a:solidFill>
                <a:effectLst/>
                <a:latin typeface="+mn-lt"/>
                <a:ea typeface="+mn-ea"/>
                <a:cs typeface="+mn-cs"/>
              </a:rPr>
              <a:t>Commons</a:t>
            </a:r>
            <a:r>
              <a:rPr lang="nl-NL" sz="800" b="0" kern="1200" dirty="0">
                <a:solidFill>
                  <a:schemeClr val="tx1"/>
                </a:solidFill>
                <a:effectLst/>
                <a:latin typeface="+mn-lt"/>
                <a:ea typeface="+mn-ea"/>
                <a:cs typeface="+mn-cs"/>
              </a:rPr>
              <a:t> CC0 1.0 Universal Public Domain</a:t>
            </a:r>
            <a:r>
              <a:rPr lang="en-US" sz="800" b="0" kern="1200" noProof="0" dirty="0">
                <a:solidFill>
                  <a:schemeClr val="tx1"/>
                </a:solidFill>
                <a:effectLst/>
                <a:latin typeface="+mn-lt"/>
                <a:ea typeface="+mn-ea"/>
                <a:cs typeface="+mn-cs"/>
              </a:rPr>
              <a:t> Dedication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kern="1200" noProof="0" dirty="0">
                <a:solidFill>
                  <a:schemeClr val="tx1"/>
                </a:solidFill>
                <a:effectLst/>
                <a:latin typeface="+mn-lt"/>
                <a:ea typeface="+mn-ea"/>
                <a:cs typeface="+mn-cs"/>
              </a:rPr>
              <a:t>Clip Art </a:t>
            </a:r>
            <a:r>
              <a:rPr lang="en-US" sz="800" kern="1200" dirty="0">
                <a:solidFill>
                  <a:schemeClr val="tx1"/>
                </a:solidFill>
                <a:effectLst/>
                <a:latin typeface="+mn-lt"/>
                <a:ea typeface="+mn-ea"/>
                <a:cs typeface="+mn-cs"/>
              </a:rPr>
              <a:t>for Routes of exposure: Melody</a:t>
            </a:r>
          </a:p>
          <a:p>
            <a:r>
              <a:rPr lang="en-US" sz="800" b="1" kern="1200" dirty="0">
                <a:solidFill>
                  <a:schemeClr val="tx1"/>
                </a:solidFill>
                <a:effectLst/>
                <a:latin typeface="+mn-lt"/>
                <a:ea typeface="+mn-ea"/>
                <a:cs typeface="+mn-cs"/>
              </a:rPr>
              <a:t>Text source &amp; IP: </a:t>
            </a:r>
            <a:endParaRPr lang="nl-NL"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4149227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800" b="1" kern="1200" noProof="0" dirty="0">
                <a:solidFill>
                  <a:schemeClr val="tx1"/>
                </a:solidFill>
                <a:effectLst/>
                <a:latin typeface="+mn-lt"/>
                <a:ea typeface="+mn-ea"/>
                <a:cs typeface="+mn-cs"/>
              </a:rPr>
              <a:t>Module: </a:t>
            </a:r>
            <a:r>
              <a:rPr lang="en-GB" sz="800" b="0" kern="1200" noProof="0" dirty="0">
                <a:solidFill>
                  <a:schemeClr val="tx1"/>
                </a:solidFill>
                <a:effectLst/>
                <a:latin typeface="+mn-lt"/>
                <a:ea typeface="+mn-ea"/>
                <a:cs typeface="+mn-cs"/>
              </a:rPr>
              <a:t>2 CBRN Basics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recall </a:t>
            </a:r>
            <a:r>
              <a:rPr lang="en-US" sz="800" b="0" kern="1200" dirty="0">
                <a:solidFill>
                  <a:schemeClr val="tx1"/>
                </a:solidFill>
                <a:effectLst/>
                <a:latin typeface="+mn-lt"/>
                <a:ea typeface="+mn-ea"/>
                <a:cs typeface="+mn-cs"/>
              </a:rPr>
              <a:t>safe arrival procedures and basic safety in the field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kern="1200" noProof="0" dirty="0">
                <a:solidFill>
                  <a:schemeClr val="tx1"/>
                </a:solidFill>
                <a:effectLst/>
                <a:latin typeface="+mn-lt"/>
                <a:ea typeface="+mn-ea"/>
                <a:cs typeface="+mn-cs"/>
              </a:rPr>
              <a:t>MELODY Presentation: </a:t>
            </a:r>
            <a:r>
              <a:rPr lang="en-GB" sz="800" b="0" kern="1200" noProof="0" dirty="0">
                <a:solidFill>
                  <a:schemeClr val="tx1"/>
                </a:solidFill>
                <a:effectLst/>
                <a:latin typeface="+mn-lt"/>
                <a:ea typeface="+mn-ea"/>
                <a:cs typeface="+mn-cs"/>
              </a:rPr>
              <a:t>2.4.3</a:t>
            </a:r>
            <a:r>
              <a:rPr lang="en-GB" sz="800" b="1" kern="1200" noProof="0" dirty="0">
                <a:solidFill>
                  <a:schemeClr val="tx1"/>
                </a:solidFill>
                <a:effectLst/>
                <a:latin typeface="+mn-lt"/>
                <a:ea typeface="+mn-ea"/>
                <a:cs typeface="+mn-cs"/>
              </a:rPr>
              <a:t> </a:t>
            </a:r>
            <a:r>
              <a:rPr lang="en-GB" sz="800" b="0" kern="1200" noProof="0" dirty="0">
                <a:solidFill>
                  <a:schemeClr val="tx1"/>
                </a:solidFill>
                <a:effectLst/>
                <a:latin typeface="+mn-lt"/>
                <a:ea typeface="+mn-ea"/>
                <a:cs typeface="+mn-cs"/>
              </a:rPr>
              <a:t>Own safety in the field (personal protection)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kern="1200" noProof="0" dirty="0">
                <a:solidFill>
                  <a:schemeClr val="tx1"/>
                </a:solidFill>
                <a:effectLst/>
                <a:latin typeface="+mn-lt"/>
                <a:ea typeface="+mn-ea"/>
                <a:cs typeface="+mn-cs"/>
              </a:rPr>
              <a:t>Target audience:</a:t>
            </a:r>
            <a:r>
              <a:rPr lang="en-GB" sz="800" b="0" kern="1200" noProof="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b="1" kern="1200" noProof="0" dirty="0">
              <a:solidFill>
                <a:schemeClr val="tx1"/>
              </a:solidFill>
              <a:effectLst/>
              <a:latin typeface="+mn-lt"/>
              <a:ea typeface="+mn-ea"/>
              <a:cs typeface="+mn-cs"/>
            </a:endParaRPr>
          </a:p>
          <a:p>
            <a:r>
              <a:rPr lang="en-GB" sz="800" b="1" kern="1200" noProof="0" dirty="0">
                <a:solidFill>
                  <a:schemeClr val="tx1"/>
                </a:solidFill>
                <a:effectLst/>
                <a:latin typeface="+mn-lt"/>
                <a:ea typeface="+mn-ea"/>
                <a:cs typeface="+mn-cs"/>
              </a:rPr>
              <a:t>Title slide:</a:t>
            </a:r>
            <a:r>
              <a:rPr lang="en-GB" sz="800" b="0" kern="1200" noProof="0" dirty="0">
                <a:solidFill>
                  <a:schemeClr val="tx1"/>
                </a:solidFill>
                <a:effectLst/>
                <a:latin typeface="+mn-lt"/>
                <a:ea typeface="+mn-ea"/>
                <a:cs typeface="+mn-cs"/>
              </a:rPr>
              <a:t> Medical </a:t>
            </a:r>
            <a:r>
              <a:rPr lang="en-GB" sz="800" noProof="0" dirty="0">
                <a:latin typeface="+mn-lt"/>
              </a:rPr>
              <a:t>Protection Measures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kern="1200" noProof="0" dirty="0">
                <a:solidFill>
                  <a:schemeClr val="tx1"/>
                </a:solidFill>
                <a:effectLst/>
                <a:latin typeface="+mn-lt"/>
                <a:ea typeface="+mn-ea"/>
                <a:cs typeface="+mn-cs"/>
              </a:rPr>
              <a:t>Result:</a:t>
            </a:r>
            <a:r>
              <a:rPr lang="en-GB" sz="800" kern="1200" noProof="0" dirty="0">
                <a:solidFill>
                  <a:schemeClr val="tx1"/>
                </a:solidFill>
                <a:effectLst/>
                <a:latin typeface="+mn-lt"/>
                <a:ea typeface="+mn-ea"/>
                <a:cs typeface="+mn-cs"/>
              </a:rPr>
              <a:t> After this slide the trainees can recall properties of vaccination as a medical countermeasure.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kern="1200" noProof="0" dirty="0">
                <a:solidFill>
                  <a:schemeClr val="tx1"/>
                </a:solidFill>
                <a:effectLst/>
                <a:latin typeface="+mn-lt"/>
                <a:ea typeface="+mn-ea"/>
                <a:cs typeface="+mn-cs"/>
              </a:rPr>
              <a:t>Instructions for the trainer:</a:t>
            </a:r>
            <a:r>
              <a:rPr lang="en-GB" sz="800" kern="1200" noProof="0" dirty="0">
                <a:solidFill>
                  <a:schemeClr val="tx1"/>
                </a:solidFill>
                <a:effectLst/>
                <a:latin typeface="+mn-lt"/>
                <a:ea typeface="+mn-ea"/>
                <a:cs typeface="+mn-cs"/>
              </a:rPr>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noProof="0" dirty="0">
                <a:solidFill>
                  <a:schemeClr val="tx1"/>
                </a:solidFill>
                <a:effectLst/>
                <a:latin typeface="+mn-lt"/>
                <a:ea typeface="+mn-ea"/>
                <a:cs typeface="+mn-cs"/>
              </a:rPr>
              <a:t>Repeat that people can be protected against biological threats by vaccinations.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noProof="0" dirty="0">
                <a:solidFill>
                  <a:schemeClr val="tx1"/>
                </a:solidFill>
                <a:effectLst/>
                <a:latin typeface="+mn-lt"/>
                <a:ea typeface="+mn-ea"/>
                <a:cs typeface="+mn-cs"/>
              </a:rPr>
              <a:t>Vaccination should be carried out well before possible exposure.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noProof="0" dirty="0">
                <a:solidFill>
                  <a:schemeClr val="tx1"/>
                </a:solidFill>
                <a:effectLst/>
                <a:latin typeface="+mn-lt"/>
                <a:ea typeface="+mn-ea"/>
                <a:cs typeface="+mn-cs"/>
              </a:rPr>
              <a:t>Vaccination boosts the immune system and gives good protection against targeted diseases e.g. p</a:t>
            </a:r>
            <a:r>
              <a:rPr lang="en-GB" sz="800" noProof="0" dirty="0">
                <a:latin typeface="+mn-lt"/>
              </a:rPr>
              <a:t>ulmonary tuberculosis, hepatitis. Vaccination against </a:t>
            </a:r>
            <a:r>
              <a:rPr lang="en-GB" sz="800" noProof="0" dirty="0" err="1">
                <a:latin typeface="+mn-lt"/>
              </a:rPr>
              <a:t>antrax</a:t>
            </a:r>
            <a:r>
              <a:rPr lang="en-GB" sz="800" noProof="0" dirty="0">
                <a:latin typeface="+mn-lt"/>
              </a:rPr>
              <a:t> is now possible within the EU as well. However, effective and safe vaccines are not available for all pathogens. In addition, </a:t>
            </a:r>
            <a:r>
              <a:rPr lang="en-GB" sz="800" kern="1200" noProof="0" dirty="0">
                <a:solidFill>
                  <a:schemeClr val="tx1"/>
                </a:solidFill>
                <a:effectLst/>
                <a:latin typeface="+mn-lt"/>
                <a:ea typeface="+mn-ea"/>
                <a:cs typeface="+mn-cs"/>
              </a:rPr>
              <a:t>routine vaccination programs do often not include biothreat agents, because incidents with these type of agents rarely occur.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kern="1200" noProof="0" dirty="0">
                <a:solidFill>
                  <a:schemeClr val="tx1"/>
                </a:solidFill>
                <a:effectLst/>
                <a:latin typeface="+mn-lt"/>
                <a:ea typeface="+mn-ea"/>
                <a:cs typeface="+mn-cs"/>
              </a:rPr>
              <a:t>References for additional information:</a:t>
            </a:r>
            <a:r>
              <a:rPr lang="en-GB" sz="800" kern="1200" noProof="0" dirty="0">
                <a:solidFill>
                  <a:schemeClr val="tx1"/>
                </a:solidFill>
                <a:effectLst/>
                <a:latin typeface="+mn-lt"/>
                <a:ea typeface="+mn-ea"/>
                <a:cs typeface="+mn-cs"/>
              </a:rPr>
              <a:t> </a:t>
            </a:r>
          </a:p>
          <a:p>
            <a:r>
              <a:rPr lang="en-GB" sz="800" b="1" kern="1200" noProof="0" dirty="0">
                <a:solidFill>
                  <a:schemeClr val="tx1"/>
                </a:solidFill>
                <a:effectLst/>
                <a:latin typeface="+mn-lt"/>
                <a:ea typeface="+mn-ea"/>
                <a:cs typeface="+mn-cs"/>
              </a:rPr>
              <a:t>Depicted illustration:</a:t>
            </a:r>
            <a:r>
              <a:rPr lang="en-GB" sz="800" kern="1200" noProof="0" dirty="0">
                <a:solidFill>
                  <a:schemeClr val="tx1"/>
                </a:solidFill>
                <a:effectLst/>
                <a:latin typeface="+mn-lt"/>
                <a:ea typeface="+mn-ea"/>
                <a:cs typeface="+mn-cs"/>
              </a:rPr>
              <a:t> preparing </a:t>
            </a:r>
            <a:r>
              <a:rPr lang="en-GB" sz="800" b="0" i="0" dirty="0">
                <a:solidFill>
                  <a:srgbClr val="000000"/>
                </a:solidFill>
                <a:effectLst/>
                <a:latin typeface="+mn-lt"/>
              </a:rPr>
              <a:t>syringe</a:t>
            </a:r>
            <a:r>
              <a:rPr lang="en-GB" sz="800" kern="1200" noProof="0" dirty="0">
                <a:solidFill>
                  <a:schemeClr val="tx1"/>
                </a:solidFill>
                <a:effectLst/>
                <a:latin typeface="+mn-lt"/>
                <a:ea typeface="+mn-ea"/>
                <a:cs typeface="+mn-cs"/>
              </a:rPr>
              <a:t> for vaccination</a:t>
            </a:r>
            <a:endParaRPr lang="en-GB" sz="800" b="0" i="0" u="none" strike="noStrike" kern="1200" noProof="0" dirty="0">
              <a:solidFill>
                <a:schemeClr val="tx1"/>
              </a:solidFill>
              <a:effectLst/>
              <a:latin typeface="+mn-lt"/>
              <a:ea typeface="+mn-ea"/>
              <a:cs typeface="+mn-cs"/>
            </a:endParaRPr>
          </a:p>
          <a:p>
            <a:r>
              <a:rPr lang="en-GB" sz="800" b="1" kern="1200" noProof="0" dirty="0">
                <a:solidFill>
                  <a:schemeClr val="tx1"/>
                </a:solidFill>
                <a:effectLst/>
                <a:latin typeface="+mn-lt"/>
                <a:ea typeface="+mn-ea"/>
                <a:cs typeface="+mn-cs"/>
              </a:rPr>
              <a:t>Picture source &amp; IP:</a:t>
            </a:r>
          </a:p>
          <a:p>
            <a:r>
              <a:rPr lang="en-GB" sz="800" noProof="0" dirty="0">
                <a:latin typeface="+mn-lt"/>
              </a:rPr>
              <a:t>fr.wikipedia.org/wiki/Vaccination_contre_la_grippe_A_(H1N1)_de_2009#/media/Fichier:Pandemrix_002.jpg  Creative Commons, CC BY-SA 3.0</a:t>
            </a:r>
            <a:endParaRPr lang="en-GB"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dirty="0">
                <a:solidFill>
                  <a:schemeClr val="tx1"/>
                </a:solidFill>
                <a:effectLst/>
                <a:latin typeface="+mn-lt"/>
                <a:ea typeface="+mn-ea"/>
                <a:cs typeface="+mn-cs"/>
              </a:rPr>
              <a:t>Clip Art for Routes of exposure: Melody</a:t>
            </a:r>
          </a:p>
          <a:p>
            <a:r>
              <a:rPr lang="en-GB" sz="800" b="1" kern="1200" noProof="0" dirty="0">
                <a:solidFill>
                  <a:schemeClr val="tx1"/>
                </a:solidFill>
                <a:effectLst/>
                <a:latin typeface="+mn-lt"/>
                <a:ea typeface="+mn-ea"/>
                <a:cs typeface="+mn-cs"/>
              </a:rPr>
              <a:t>Text source &amp; IP: </a:t>
            </a:r>
            <a:endParaRPr lang="en-GB" sz="800" b="0" kern="1200" noProof="0" dirty="0">
              <a:solidFill>
                <a:schemeClr val="tx1"/>
              </a:solidFill>
              <a:effectLst/>
              <a:latin typeface="+mn-lt"/>
              <a:ea typeface="+mn-ea"/>
              <a:cs typeface="+mn-cs"/>
            </a:endParaRPr>
          </a:p>
        </p:txBody>
      </p:sp>
    </p:spTree>
    <p:extLst>
      <p:ext uri="{BB962C8B-B14F-4D97-AF65-F5344CB8AC3E}">
        <p14:creationId xmlns:p14="http://schemas.microsoft.com/office/powerpoint/2010/main" val="19566514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recall </a:t>
            </a:r>
            <a:r>
              <a:rPr lang="en-US" sz="800" b="0" kern="1200" dirty="0">
                <a:solidFill>
                  <a:schemeClr val="tx1"/>
                </a:solidFill>
                <a:effectLst/>
                <a:latin typeface="+mn-lt"/>
                <a:ea typeface="+mn-ea"/>
                <a:cs typeface="+mn-cs"/>
              </a:rPr>
              <a:t>safe arrival procedures and basic safety in the field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2.4.3</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Own safety in the field (personal protection)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Take home message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 </a:t>
            </a:r>
            <a:r>
              <a:rPr lang="en-US" sz="800" kern="1200" dirty="0">
                <a:solidFill>
                  <a:schemeClr val="tx1"/>
                </a:solidFill>
                <a:effectLst/>
                <a:latin typeface="+mn-lt"/>
                <a:ea typeface="+mn-ea"/>
                <a:cs typeface="+mn-cs"/>
              </a:rPr>
              <a:t>The trainees are made aware of the importance of physical protection and medical protection against CBRN agents.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0" kern="1200" dirty="0">
                <a:solidFill>
                  <a:schemeClr val="tx1"/>
                </a:solidFill>
                <a:effectLst/>
                <a:latin typeface="+mn-lt"/>
                <a:ea typeface="+mn-ea"/>
                <a:cs typeface="+mn-cs"/>
              </a:rPr>
              <a:t> </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Explain that physical measures can be used to prevent (or limit) exposure to agents, and medical protection can be used after exposure (or in the case of vaccinations also prior to exposure)</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40148322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a:solidFill>
                  <a:schemeClr val="tx1"/>
                </a:solidFill>
                <a:effectLst/>
                <a:latin typeface="+mn-lt"/>
                <a:ea typeface="+mn-ea"/>
                <a:cs typeface="+mn-cs"/>
              </a:rPr>
              <a:t>recall </a:t>
            </a:r>
            <a:r>
              <a:rPr lang="en-US" sz="800" b="0" kern="1200">
                <a:solidFill>
                  <a:schemeClr val="tx1"/>
                </a:solidFill>
                <a:effectLst/>
                <a:latin typeface="+mn-lt"/>
                <a:ea typeface="+mn-ea"/>
                <a:cs typeface="+mn-cs"/>
              </a:rPr>
              <a:t>safe </a:t>
            </a:r>
            <a:r>
              <a:rPr lang="en-US" sz="800" b="0" kern="1200" dirty="0">
                <a:solidFill>
                  <a:schemeClr val="tx1"/>
                </a:solidFill>
                <a:effectLst/>
                <a:latin typeface="+mn-lt"/>
                <a:ea typeface="+mn-ea"/>
                <a:cs typeface="+mn-cs"/>
              </a:rPr>
              <a:t>arrival procedures and basic safety in the field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2.4.3</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Own safety in the field (personal protection)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thank you for your attention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 </a:t>
            </a:r>
            <a:r>
              <a:rPr lang="en-US" sz="800" b="0" kern="1200" dirty="0">
                <a:solidFill>
                  <a:schemeClr val="tx1"/>
                </a:solidFill>
                <a:effectLst/>
                <a:latin typeface="+mn-lt"/>
                <a:ea typeface="+mn-ea"/>
                <a:cs typeface="+mn-cs"/>
              </a:rPr>
              <a:t>trainees and trainer wrap up this part of the curriculum and can move to the next topic</a:t>
            </a:r>
            <a:r>
              <a:rPr lang="en-US" sz="8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0" kern="1200" dirty="0">
                <a:solidFill>
                  <a:schemeClr val="tx1"/>
                </a:solidFill>
                <a:effectLst/>
                <a:latin typeface="+mn-lt"/>
                <a:ea typeface="+mn-ea"/>
                <a:cs typeface="+mn-cs"/>
              </a:rPr>
              <a:t> Time for questions or remarks</a:t>
            </a:r>
          </a:p>
          <a:p>
            <a:endParaRPr lang="en-US" sz="800" b="1"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8625343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recall </a:t>
            </a:r>
            <a:r>
              <a:rPr lang="en-US" sz="800" b="0" kern="1200" dirty="0">
                <a:solidFill>
                  <a:schemeClr val="tx1"/>
                </a:solidFill>
                <a:effectLst/>
                <a:latin typeface="+mn-lt"/>
                <a:ea typeface="+mn-ea"/>
                <a:cs typeface="+mn-cs"/>
              </a:rPr>
              <a:t>safe arrival procedures and basic safety in the field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2.4.3</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Own safety in the field (personal protection)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learning objective</a:t>
            </a:r>
            <a:endParaRPr lang="en-US" sz="8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trainees know what part of the curriculum is presented and who is the targeted audience</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endParaRPr lang="en-US"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8414726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recall </a:t>
            </a:r>
            <a:r>
              <a:rPr lang="en-US" sz="800" b="0" kern="1200" dirty="0">
                <a:solidFill>
                  <a:schemeClr val="tx1"/>
                </a:solidFill>
                <a:effectLst/>
                <a:latin typeface="+mn-lt"/>
                <a:ea typeface="+mn-ea"/>
                <a:cs typeface="+mn-cs"/>
              </a:rPr>
              <a:t>safe arrival procedures and basic safety in the field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2.4.3</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Own safety in the field (personal protection)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b="0" kern="1200" dirty="0">
                <a:solidFill>
                  <a:schemeClr val="tx1"/>
                </a:solidFill>
                <a:effectLst/>
                <a:latin typeface="+mn-lt"/>
                <a:ea typeface="+mn-ea"/>
                <a:cs typeface="+mn-cs"/>
              </a:rPr>
              <a:t>Protection measures for own safety</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first responders learn about measures for protecting own safety, which can be divided into physical and medical measures.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tx1"/>
                </a:solidFill>
                <a:effectLst/>
                <a:latin typeface="+mn-lt"/>
                <a:ea typeface="+mn-ea"/>
                <a:cs typeface="+mn-cs"/>
              </a:rPr>
              <a:t>Emphasize that the most important measures for first responders are those which </a:t>
            </a:r>
            <a:r>
              <a:rPr lang="en-US" sz="800" u="sng" kern="1200" dirty="0">
                <a:solidFill>
                  <a:schemeClr val="tx1"/>
                </a:solidFill>
                <a:effectLst/>
                <a:latin typeface="+mn-lt"/>
                <a:ea typeface="+mn-ea"/>
                <a:cs typeface="+mn-cs"/>
              </a:rPr>
              <a:t>prevent</a:t>
            </a:r>
            <a:r>
              <a:rPr lang="en-US" sz="800" kern="1200" dirty="0">
                <a:solidFill>
                  <a:schemeClr val="tx1"/>
                </a:solidFill>
                <a:effectLst/>
                <a:latin typeface="+mn-lt"/>
                <a:ea typeface="+mn-ea"/>
                <a:cs typeface="+mn-cs"/>
              </a:rPr>
              <a:t> exposure to agents to make sure they do not enter the body.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tx1"/>
                </a:solidFill>
                <a:effectLst/>
                <a:latin typeface="+mn-lt"/>
                <a:ea typeface="+mn-ea"/>
                <a:cs typeface="+mn-cs"/>
              </a:rPr>
              <a:t>In case exposure does occur nonetheless, there are medical countermeasures to protect against the </a:t>
            </a:r>
            <a:r>
              <a:rPr lang="en-US" sz="800" u="sng" kern="1200" dirty="0">
                <a:solidFill>
                  <a:schemeClr val="tx1"/>
                </a:solidFill>
                <a:effectLst/>
                <a:latin typeface="+mn-lt"/>
                <a:ea typeface="+mn-ea"/>
                <a:cs typeface="+mn-cs"/>
              </a:rPr>
              <a:t>effects</a:t>
            </a:r>
            <a:r>
              <a:rPr lang="en-US" sz="800" kern="1200" dirty="0">
                <a:solidFill>
                  <a:schemeClr val="tx1"/>
                </a:solidFill>
                <a:effectLst/>
                <a:latin typeface="+mn-lt"/>
                <a:ea typeface="+mn-ea"/>
                <a:cs typeface="+mn-cs"/>
              </a:rPr>
              <a:t> of agents after they entered the body. For most CBRN agents these medical countermeasures are to provide life support, while for a limited set of agents specific countermeasures are available and will be explained later.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References for additional information</a:t>
            </a:r>
            <a:r>
              <a:rPr lang="en-US" sz="800" kern="1200" dirty="0">
                <a:solidFill>
                  <a:schemeClr val="tx1"/>
                </a:solidFill>
                <a:effectLst/>
                <a:latin typeface="+mn-lt"/>
                <a:ea typeface="+mn-ea"/>
                <a:cs typeface="+mn-cs"/>
              </a:rPr>
              <a:t>: </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r>
              <a:rPr lang="en-US" sz="800" kern="1200" dirty="0">
                <a:solidFill>
                  <a:schemeClr val="tx1"/>
                </a:solidFill>
                <a:effectLst/>
                <a:latin typeface="+mn-lt"/>
                <a:ea typeface="+mn-ea"/>
                <a:cs typeface="+mn-cs"/>
              </a:rPr>
              <a:t> Clip Art for Routes of exposure</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Picture source &amp; IP:</a:t>
            </a:r>
            <a:r>
              <a:rPr lang="en-US" sz="800" b="0" kern="1200" dirty="0">
                <a:solidFill>
                  <a:schemeClr val="tx1"/>
                </a:solidFill>
                <a:effectLst/>
                <a:latin typeface="+mn-lt"/>
                <a:ea typeface="+mn-ea"/>
                <a:cs typeface="+mn-cs"/>
              </a:rPr>
              <a:t> Melody</a:t>
            </a: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nl-NL"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40843286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recall </a:t>
            </a:r>
            <a:r>
              <a:rPr lang="en-US" sz="800" b="0" kern="1200" dirty="0">
                <a:solidFill>
                  <a:schemeClr val="tx1"/>
                </a:solidFill>
                <a:effectLst/>
                <a:latin typeface="+mn-lt"/>
                <a:ea typeface="+mn-ea"/>
                <a:cs typeface="+mn-cs"/>
              </a:rPr>
              <a:t>safe arrival procedures and basic safety in the field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2.4.3</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Own safety in the field (personal protection)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dirty="0"/>
              <a:t>Physical Protection Measures</a:t>
            </a:r>
            <a:endParaRPr lang="nl-NL" sz="8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First responders learn that physical measures to prevent exposure via contact, inhalation or ingestion, include </a:t>
            </a:r>
            <a:r>
              <a:rPr lang="en-US" sz="800" u="sng" kern="1200" dirty="0">
                <a:solidFill>
                  <a:schemeClr val="tx1"/>
                </a:solidFill>
                <a:effectLst/>
                <a:latin typeface="+mn-lt"/>
                <a:ea typeface="+mn-ea"/>
                <a:cs typeface="+mn-cs"/>
              </a:rPr>
              <a:t>behaviour </a:t>
            </a:r>
            <a:r>
              <a:rPr lang="en-US" sz="800" kern="1200" dirty="0">
                <a:solidFill>
                  <a:schemeClr val="tx1"/>
                </a:solidFill>
                <a:effectLst/>
                <a:latin typeface="+mn-lt"/>
                <a:ea typeface="+mn-ea"/>
                <a:cs typeface="+mn-cs"/>
              </a:rPr>
              <a:t>and </a:t>
            </a:r>
            <a:r>
              <a:rPr lang="en-US" sz="800" u="sng" kern="1200" dirty="0">
                <a:solidFill>
                  <a:schemeClr val="tx1"/>
                </a:solidFill>
                <a:effectLst/>
                <a:latin typeface="+mn-lt"/>
                <a:ea typeface="+mn-ea"/>
                <a:cs typeface="+mn-cs"/>
              </a:rPr>
              <a:t>personal protection equipment</a:t>
            </a:r>
            <a:r>
              <a:rPr lang="en-US" sz="800" kern="1200" dirty="0">
                <a:solidFill>
                  <a:schemeClr val="tx1"/>
                </a:solidFill>
                <a:effectLst/>
                <a:latin typeface="+mn-lt"/>
                <a:ea typeface="+mn-ea"/>
                <a:cs typeface="+mn-cs"/>
              </a:rPr>
              <a:t>. </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r>
              <a:rPr lang="en-US" sz="800" kern="1200" dirty="0">
                <a:solidFill>
                  <a:schemeClr val="tx1"/>
                </a:solidFill>
                <a:effectLst/>
                <a:latin typeface="+mn-lt"/>
                <a:ea typeface="+mn-ea"/>
                <a:cs typeface="+mn-cs"/>
              </a:rPr>
              <a:t>Ask if trainees can name some physical protection measures. It is likely that they will mention PPE such as gloves and clothing but emphasize that physical measures also include adapting their </a:t>
            </a:r>
            <a:r>
              <a:rPr lang="en-US" sz="800" u="none" kern="1200" dirty="0">
                <a:solidFill>
                  <a:schemeClr val="tx1"/>
                </a:solidFill>
                <a:effectLst/>
                <a:latin typeface="+mn-lt"/>
                <a:ea typeface="+mn-ea"/>
                <a:cs typeface="+mn-cs"/>
              </a:rPr>
              <a:t>behavior to prevent exposure.</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For their own safety, it is important that first responders are constantly aware of possible exposure to agents and that they behave accordingly. </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Standard clothing –see picture- offers only limited protection, and it is important to keep your distance. </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At the site of a possible incident one should never eat, drink or smoke, and always keep your hands away from your face. </a:t>
            </a:r>
            <a:endParaRPr lang="nl-NL" sz="80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References for additional information</a:t>
            </a:r>
            <a:r>
              <a:rPr lang="en-US" sz="800" kern="1200" dirty="0">
                <a:solidFill>
                  <a:schemeClr val="tx1"/>
                </a:solidFill>
                <a:effectLst/>
                <a:latin typeface="+mn-lt"/>
                <a:ea typeface="+mn-ea"/>
                <a:cs typeface="+mn-cs"/>
              </a:rPr>
              <a:t>: </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r>
              <a:rPr lang="en-US" sz="800" kern="1200" dirty="0">
                <a:solidFill>
                  <a:schemeClr val="tx1"/>
                </a:solidFill>
                <a:effectLst/>
                <a:latin typeface="+mn-lt"/>
                <a:ea typeface="+mn-ea"/>
                <a:cs typeface="+mn-cs"/>
              </a:rPr>
              <a:t> Clip Art for Routes of exposure</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Picture source &amp; IP: </a:t>
            </a:r>
            <a:r>
              <a:rPr lang="en-US" sz="800" b="0" kern="1200" dirty="0">
                <a:solidFill>
                  <a:schemeClr val="tx1"/>
                </a:solidFill>
                <a:effectLst/>
                <a:latin typeface="+mn-lt"/>
                <a:ea typeface="+mn-ea"/>
                <a:cs typeface="+mn-cs"/>
              </a:rPr>
              <a:t> Melody</a:t>
            </a: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nl-NL"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9930436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recall </a:t>
            </a:r>
            <a:r>
              <a:rPr lang="en-US" sz="800" b="0" kern="1200" dirty="0">
                <a:solidFill>
                  <a:schemeClr val="tx1"/>
                </a:solidFill>
                <a:effectLst/>
                <a:latin typeface="+mn-lt"/>
                <a:ea typeface="+mn-ea"/>
                <a:cs typeface="+mn-cs"/>
              </a:rPr>
              <a:t>safe arrival procedures and basic safety in the field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2.4.3</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Own safety in the field (personal protection)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dirty="0"/>
              <a:t>Physical Protection Measures</a:t>
            </a:r>
            <a:endParaRPr lang="nl-NL" sz="800" dirty="0"/>
          </a:p>
          <a:p>
            <a:r>
              <a:rPr lang="en-US" sz="800" b="1" kern="1200" dirty="0">
                <a:solidFill>
                  <a:schemeClr val="tx1"/>
                </a:solidFill>
                <a:effectLst/>
                <a:latin typeface="+mn-lt"/>
                <a:ea typeface="+mn-ea"/>
                <a:cs typeface="+mn-cs"/>
              </a:rPr>
              <a:t>Result: </a:t>
            </a:r>
            <a:r>
              <a:rPr lang="en-US" sz="800" kern="1200" dirty="0">
                <a:solidFill>
                  <a:schemeClr val="tx1"/>
                </a:solidFill>
                <a:effectLst/>
                <a:latin typeface="+mn-lt"/>
                <a:ea typeface="+mn-ea"/>
                <a:cs typeface="+mn-cs"/>
              </a:rPr>
              <a:t>After this slide the trainees can recall an easy-to-remember ABCD-rule which is easy to execute measures and very effective in reducing the risk at a scene with radiological materials.</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Explain that easily executed measures can dramatically reduce exposure to radioactive materials. </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Present the easy-to-remember ABCD rule. ‘Alternate’ in this context means that first responders who safeguard the incident scene take shifts. BUT just one shift per person. The total amount of time spent near a radioactive material counts. </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Breathing protection protects against dispersed materials such as dust that could be inhaled. </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Covering an isolated source should be done if this can be done quickly and make sure the source can be easily uncovered. </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Keeping a distance protects against radiation.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References for </a:t>
            </a:r>
            <a:r>
              <a:rPr lang="en-US" sz="800" b="1" i="0" kern="1200" dirty="0">
                <a:solidFill>
                  <a:schemeClr val="tx1"/>
                </a:solidFill>
                <a:effectLst/>
                <a:latin typeface="+mn-lt"/>
                <a:ea typeface="+mn-ea"/>
                <a:cs typeface="+mn-cs"/>
              </a:rPr>
              <a:t>additional information</a:t>
            </a:r>
            <a:r>
              <a:rPr lang="en-US" sz="800" i="0" kern="1200" dirty="0">
                <a:solidFill>
                  <a:schemeClr val="tx1"/>
                </a:solidFill>
                <a:effectLst/>
                <a:latin typeface="+mn-lt"/>
                <a:ea typeface="+mn-ea"/>
                <a:cs typeface="+mn-cs"/>
              </a:rPr>
              <a:t>: </a:t>
            </a:r>
            <a:endParaRPr lang="nl-NL" sz="80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r>
              <a:rPr lang="en-US" sz="800" kern="1200" dirty="0">
                <a:solidFill>
                  <a:schemeClr val="tx1"/>
                </a:solidFill>
                <a:effectLst/>
                <a:latin typeface="+mn-lt"/>
                <a:ea typeface="+mn-ea"/>
                <a:cs typeface="+mn-cs"/>
              </a:rPr>
              <a:t> Clip Art for measures A, C and D of radiological ABCD: Alternate, Breathe, Cover and Distance</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Picture source &amp; IP: </a:t>
            </a:r>
            <a:r>
              <a:rPr lang="en-US" sz="800" b="0" kern="1200" dirty="0">
                <a:solidFill>
                  <a:schemeClr val="tx1"/>
                </a:solidFill>
                <a:effectLst/>
                <a:latin typeface="+mn-lt"/>
                <a:ea typeface="+mn-ea"/>
                <a:cs typeface="+mn-cs"/>
              </a:rPr>
              <a:t>Melody</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nl-NL"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6661290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recall </a:t>
            </a:r>
            <a:r>
              <a:rPr lang="en-US" sz="800" b="0" kern="1200" dirty="0">
                <a:solidFill>
                  <a:schemeClr val="tx1"/>
                </a:solidFill>
                <a:effectLst/>
                <a:latin typeface="+mn-lt"/>
                <a:ea typeface="+mn-ea"/>
                <a:cs typeface="+mn-cs"/>
              </a:rPr>
              <a:t>safe arrival procedures and basic safety in the field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2.4.3</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Own safety in the field (personal protection)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dirty="0"/>
              <a:t>Physical Protection Measures</a:t>
            </a:r>
            <a:endParaRPr lang="nl-NL" sz="800" dirty="0"/>
          </a:p>
          <a:p>
            <a:r>
              <a:rPr lang="en-US" sz="800" b="1" kern="1200" dirty="0">
                <a:solidFill>
                  <a:schemeClr val="tx1"/>
                </a:solidFill>
                <a:effectLst/>
                <a:latin typeface="+mn-lt"/>
                <a:ea typeface="+mn-ea"/>
                <a:cs typeface="+mn-cs"/>
              </a:rPr>
              <a:t>Result: </a:t>
            </a:r>
            <a:r>
              <a:rPr lang="en-US" sz="800" kern="1200" dirty="0">
                <a:solidFill>
                  <a:schemeClr val="tx1"/>
                </a:solidFill>
                <a:effectLst/>
                <a:latin typeface="+mn-lt"/>
                <a:ea typeface="+mn-ea"/>
                <a:cs typeface="+mn-cs"/>
              </a:rPr>
              <a:t>first responders learn about personal protection equipment (PPE) </a:t>
            </a:r>
            <a:endParaRPr lang="nl-NL"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tx1"/>
                </a:solidFill>
                <a:effectLst/>
                <a:latin typeface="+mn-lt"/>
                <a:ea typeface="+mn-ea"/>
                <a:cs typeface="+mn-cs"/>
              </a:rPr>
              <a:t>First responders can protect themselves by using personal protection equipment (PPE) .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tx1"/>
                </a:solidFill>
                <a:effectLst/>
                <a:latin typeface="+mn-lt"/>
                <a:ea typeface="+mn-ea"/>
                <a:cs typeface="+mn-cs"/>
              </a:rPr>
              <a:t>The image is an illustration of the different types of PPE. Standard clothing offers only limited protection, keeping your distance is then the only thing that can be and should be done.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tx1"/>
                </a:solidFill>
                <a:effectLst/>
                <a:latin typeface="+mn-lt"/>
                <a:ea typeface="+mn-ea"/>
                <a:cs typeface="+mn-cs"/>
              </a:rPr>
              <a:t>Better PPE leads to more protection. Wearing protective physical barriers such as overalls, gloves and a face mask for breath protection. More advanced and complex PPE are chemical and gas-tight suites.</a:t>
            </a:r>
            <a:endParaRPr lang="nl-NL"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References for additional information</a:t>
            </a:r>
            <a:r>
              <a:rPr lang="en-US" sz="800" kern="1200" dirty="0">
                <a:solidFill>
                  <a:schemeClr val="tx1"/>
                </a:solidFill>
                <a:effectLst/>
                <a:latin typeface="+mn-lt"/>
                <a:ea typeface="+mn-ea"/>
                <a:cs typeface="+mn-cs"/>
              </a:rPr>
              <a:t>: </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r>
              <a:rPr lang="en-US" sz="800" kern="1200" dirty="0">
                <a:solidFill>
                  <a:schemeClr val="tx1"/>
                </a:solidFill>
                <a:effectLst/>
                <a:latin typeface="+mn-lt"/>
                <a:ea typeface="+mn-ea"/>
                <a:cs typeface="+mn-cs"/>
              </a:rPr>
              <a:t> FFP mask, respirator, disposable gloves, coverall</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Picture source &amp; IP:</a:t>
            </a:r>
            <a:r>
              <a:rPr lang="en-US" sz="800" b="0" kern="1200" dirty="0">
                <a:solidFill>
                  <a:schemeClr val="tx1"/>
                </a:solidFill>
                <a:effectLst/>
                <a:latin typeface="+mn-lt"/>
                <a:ea typeface="+mn-ea"/>
                <a:cs typeface="+mn-cs"/>
              </a:rPr>
              <a:t> all creative commons (via online resources accessible within PowerPoint)</a:t>
            </a:r>
          </a:p>
          <a:p>
            <a:r>
              <a:rPr lang="de-DE" sz="800" b="0" kern="1200" dirty="0" err="1">
                <a:solidFill>
                  <a:schemeClr val="tx1"/>
                </a:solidFill>
                <a:effectLst/>
                <a:latin typeface="+mn-lt"/>
                <a:ea typeface="+mn-ea"/>
                <a:cs typeface="+mn-cs"/>
              </a:rPr>
              <a:t>FFP</a:t>
            </a:r>
            <a:r>
              <a:rPr lang="de-DE" sz="800" b="0" kern="1200" dirty="0">
                <a:solidFill>
                  <a:schemeClr val="tx1"/>
                </a:solidFill>
                <a:effectLst/>
                <a:latin typeface="+mn-lt"/>
                <a:ea typeface="+mn-ea"/>
                <a:cs typeface="+mn-cs"/>
              </a:rPr>
              <a:t> </a:t>
            </a:r>
            <a:r>
              <a:rPr lang="de-DE" sz="800" b="0" kern="1200" dirty="0" err="1">
                <a:solidFill>
                  <a:schemeClr val="tx1"/>
                </a:solidFill>
                <a:effectLst/>
                <a:latin typeface="+mn-lt"/>
                <a:ea typeface="+mn-ea"/>
                <a:cs typeface="+mn-cs"/>
              </a:rPr>
              <a:t>mask</a:t>
            </a:r>
            <a:r>
              <a:rPr lang="de-DE" sz="800" b="0" kern="1200" dirty="0">
                <a:solidFill>
                  <a:schemeClr val="tx1"/>
                </a:solidFill>
                <a:effectLst/>
                <a:latin typeface="+mn-lt"/>
                <a:ea typeface="+mn-ea"/>
                <a:cs typeface="+mn-cs"/>
              </a:rPr>
              <a:t> 	FFP-3M.jpg (236×202) (arbeitsschutz-im-ehrenamt.de)</a:t>
            </a:r>
          </a:p>
          <a:p>
            <a:r>
              <a:rPr lang="en-US" sz="800" b="0" kern="1200" dirty="0">
                <a:solidFill>
                  <a:schemeClr val="tx1"/>
                </a:solidFill>
                <a:effectLst/>
                <a:latin typeface="+mn-lt"/>
                <a:ea typeface="+mn-ea"/>
                <a:cs typeface="+mn-cs"/>
              </a:rPr>
              <a:t>Respirator: 	https://i.stack.imgur.com/DZY0J.jpg (respirator)</a:t>
            </a:r>
          </a:p>
          <a:p>
            <a:r>
              <a:rPr lang="en-US" sz="800" b="0" kern="1200" dirty="0">
                <a:solidFill>
                  <a:schemeClr val="tx1"/>
                </a:solidFill>
                <a:effectLst/>
                <a:latin typeface="+mn-lt"/>
                <a:ea typeface="+mn-ea"/>
                <a:cs typeface="+mn-cs"/>
              </a:rPr>
              <a:t>Coverall: 	NeCSO.jpg (802×1500) (imgur.com)</a:t>
            </a:r>
          </a:p>
          <a:p>
            <a:r>
              <a:rPr lang="en-US" sz="800" b="0" kern="1200" dirty="0">
                <a:solidFill>
                  <a:schemeClr val="tx1"/>
                </a:solidFill>
                <a:effectLst/>
                <a:latin typeface="+mn-lt"/>
                <a:ea typeface="+mn-ea"/>
                <a:cs typeface="+mn-cs"/>
              </a:rPr>
              <a:t>Disposable gloves:  medical_gloves_PNG4.png (1018×1190) (pngimg.com)</a:t>
            </a:r>
          </a:p>
          <a:p>
            <a:r>
              <a:rPr lang="en-US" sz="800" b="1" kern="1200" dirty="0">
                <a:solidFill>
                  <a:schemeClr val="tx1"/>
                </a:solidFill>
                <a:effectLst/>
                <a:latin typeface="+mn-lt"/>
                <a:ea typeface="+mn-ea"/>
                <a:cs typeface="+mn-cs"/>
              </a:rPr>
              <a:t>Text source &amp; IP:</a:t>
            </a:r>
            <a:endParaRPr lang="nl-NL"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5859396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recall </a:t>
            </a:r>
            <a:r>
              <a:rPr lang="en-US" sz="800" b="0" kern="1200" dirty="0">
                <a:solidFill>
                  <a:schemeClr val="tx1"/>
                </a:solidFill>
                <a:effectLst/>
                <a:latin typeface="+mn-lt"/>
                <a:ea typeface="+mn-ea"/>
                <a:cs typeface="+mn-cs"/>
              </a:rPr>
              <a:t>safe arrival procedures and basic safety in the field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2.4.3</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Own safety in the field (personal protection)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 </a:t>
            </a:r>
            <a:r>
              <a:rPr lang="en-US" sz="800" dirty="0"/>
              <a:t>Personal Protection Equipment-PPE</a:t>
            </a:r>
            <a:endParaRPr lang="nl-NL" sz="800" dirty="0"/>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After this slide the trainees can recall that PPE has its limitations and that users should be aware of these. </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Remind the trainees that PPE is an essential aid for protecting own safety for all CBRN incidents. But also emphasize that PPE has its limitations. </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Better PPE does not automatically mean less risks. The trade off is that wearing PPE limits sight, time &amp; movement at the scene, and could easily lead to more stress. </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Correct use of PPE needs more training.  Incorrect use or PPE that does not fit the (expected) CBRN-material could easily lead to higher risks – you can feel protected while in reality the PPE is insufficient. </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Doffing PPE needs trained personnel and helpers. </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The filters for PPE have a limited life, filters become full and start to leak.</a:t>
            </a:r>
          </a:p>
          <a:p>
            <a:pPr marL="171450" indent="-171450">
              <a:buFont typeface="Arial" panose="020B0604020202020204" pitchFamily="34" charset="0"/>
              <a:buChar char="•"/>
            </a:pPr>
            <a:r>
              <a:rPr lang="en-US" sz="800" kern="1200" dirty="0">
                <a:solidFill>
                  <a:schemeClr val="tx1"/>
                </a:solidFill>
                <a:effectLst/>
                <a:latin typeface="+mn-lt"/>
                <a:ea typeface="+mn-ea"/>
                <a:cs typeface="+mn-cs"/>
              </a:rPr>
              <a:t>PPE should not be reused. </a:t>
            </a:r>
          </a:p>
          <a:p>
            <a:pPr marL="171450" indent="-171450">
              <a:buFont typeface="Arial" panose="020B0604020202020204" pitchFamily="34" charset="0"/>
              <a:buChar char="•"/>
            </a:pP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References for additional information</a:t>
            </a:r>
            <a:r>
              <a:rPr lang="en-US" sz="800" kern="1200" dirty="0">
                <a:solidFill>
                  <a:schemeClr val="tx1"/>
                </a:solidFill>
                <a:effectLst/>
                <a:latin typeface="+mn-lt"/>
                <a:ea typeface="+mn-ea"/>
                <a:cs typeface="+mn-cs"/>
              </a:rPr>
              <a:t>: </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r>
              <a:rPr lang="en-US" sz="800" kern="1200" dirty="0">
                <a:solidFill>
                  <a:schemeClr val="tx1"/>
                </a:solidFill>
                <a:effectLst/>
                <a:latin typeface="+mn-lt"/>
                <a:ea typeface="+mn-ea"/>
                <a:cs typeface="+mn-cs"/>
              </a:rPr>
              <a:t> </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Picture source &amp; IP: </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nl-NL"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598533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recall </a:t>
            </a:r>
            <a:r>
              <a:rPr lang="en-US" sz="800" b="0" kern="1200" dirty="0">
                <a:solidFill>
                  <a:schemeClr val="tx1"/>
                </a:solidFill>
                <a:effectLst/>
                <a:latin typeface="+mn-lt"/>
                <a:ea typeface="+mn-ea"/>
                <a:cs typeface="+mn-cs"/>
              </a:rPr>
              <a:t>safe arrival procedures and basic safety in the field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 </a:t>
            </a:r>
            <a:r>
              <a:rPr lang="en-US" sz="800" b="0" kern="1200" dirty="0">
                <a:solidFill>
                  <a:schemeClr val="tx1"/>
                </a:solidFill>
                <a:effectLst/>
                <a:latin typeface="+mn-lt"/>
                <a:ea typeface="+mn-ea"/>
                <a:cs typeface="+mn-cs"/>
              </a:rPr>
              <a:t>2.4.3</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Own safety in the field (personal protection)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a:t>
            </a:r>
            <a:r>
              <a:rPr lang="en-US" sz="800" b="0" kern="120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Medical </a:t>
            </a:r>
            <a:r>
              <a:rPr lang="en-US" sz="800" dirty="0"/>
              <a:t>Protection Measures</a:t>
            </a:r>
            <a:endParaRPr lang="nl-NL" sz="800" dirty="0"/>
          </a:p>
          <a:p>
            <a:r>
              <a:rPr lang="en-US" sz="800" b="1" kern="1200" dirty="0">
                <a:solidFill>
                  <a:schemeClr val="tx1"/>
                </a:solidFill>
                <a:effectLst/>
                <a:latin typeface="+mn-lt"/>
                <a:ea typeface="+mn-ea"/>
                <a:cs typeface="+mn-cs"/>
              </a:rPr>
              <a:t>Result: </a:t>
            </a:r>
            <a:r>
              <a:rPr lang="en-US" sz="800" kern="1200" dirty="0">
                <a:solidFill>
                  <a:schemeClr val="tx1"/>
                </a:solidFill>
                <a:effectLst/>
                <a:latin typeface="+mn-lt"/>
                <a:ea typeface="+mn-ea"/>
                <a:cs typeface="+mn-cs"/>
              </a:rPr>
              <a:t>After this slide the trainees can recall by which mechanisms medical countermeasures may provide protection.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tx1"/>
                </a:solidFill>
                <a:effectLst/>
                <a:latin typeface="+mn-lt"/>
                <a:ea typeface="+mn-ea"/>
                <a:cs typeface="+mn-cs"/>
              </a:rPr>
              <a:t>Repeat that first responders can be protected by physical and by medical measures and that most important is to prevent exposure.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tx1"/>
                </a:solidFill>
                <a:effectLst/>
                <a:latin typeface="+mn-lt"/>
                <a:ea typeface="+mn-ea"/>
                <a:cs typeface="+mn-cs"/>
              </a:rPr>
              <a:t>In case exposure has occurred nonetheless, there are medical countermeasures to protect against the effects of agents after they have entered the body.</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tx1"/>
                </a:solidFill>
                <a:effectLst/>
                <a:latin typeface="+mn-lt"/>
                <a:ea typeface="+mn-ea"/>
                <a:cs typeface="+mn-cs"/>
              </a:rPr>
              <a:t>For most CBRN agents, medical countermeasures are limited to providing life support, while for a limited set of agents specific additional countermeasures are available. These may neutralize the agent or neutralize the effect of an agent, and vaccinations are special in that they neutralize the agent by eliciting an immune response.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800" kern="1200" dirty="0">
                <a:solidFill>
                  <a:schemeClr val="tx1"/>
                </a:solidFill>
                <a:effectLst/>
                <a:latin typeface="+mn-lt"/>
                <a:ea typeface="+mn-ea"/>
                <a:cs typeface="+mn-cs"/>
              </a:rPr>
              <a:t>Medical countermeasures can be further differentiated in measures that can be carried out before exposure (e.g. vaccination), and those carried out after exposure (e.g. antibiotics).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References for additional information: </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r>
              <a:rPr lang="en-US" sz="800" kern="1200" dirty="0">
                <a:solidFill>
                  <a:schemeClr val="tx1"/>
                </a:solidFill>
                <a:effectLst/>
                <a:latin typeface="+mn-lt"/>
                <a:ea typeface="+mn-ea"/>
                <a:cs typeface="+mn-cs"/>
              </a:rPr>
              <a:t> Clip Art for Routes of exposure</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Picture source &amp; IP:</a:t>
            </a:r>
          </a:p>
          <a:p>
            <a:r>
              <a:rPr lang="en-US" sz="800" b="1" kern="1200" dirty="0">
                <a:solidFill>
                  <a:schemeClr val="tx1"/>
                </a:solidFill>
                <a:effectLst/>
                <a:latin typeface="+mn-lt"/>
                <a:ea typeface="+mn-ea"/>
                <a:cs typeface="+mn-cs"/>
              </a:rPr>
              <a:t>Text source &amp; IP: </a:t>
            </a:r>
            <a:endParaRPr lang="nl-NL"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4560126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800" b="1" kern="1200" noProof="0" dirty="0">
                <a:solidFill>
                  <a:schemeClr val="tx1"/>
                </a:solidFill>
                <a:effectLst/>
                <a:latin typeface="+mn-lt"/>
                <a:ea typeface="+mn-ea"/>
                <a:cs typeface="+mn-cs"/>
              </a:rPr>
              <a:t>Module: </a:t>
            </a:r>
            <a:r>
              <a:rPr lang="en-GB" sz="800" b="0" kern="1200" noProof="0" dirty="0">
                <a:solidFill>
                  <a:schemeClr val="tx1"/>
                </a:solidFill>
                <a:effectLst/>
                <a:latin typeface="+mn-lt"/>
                <a:ea typeface="+mn-ea"/>
                <a:cs typeface="+mn-cs"/>
              </a:rPr>
              <a:t>2 CBRN Basics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recall </a:t>
            </a:r>
            <a:r>
              <a:rPr lang="en-US" sz="800" b="0" kern="1200" dirty="0">
                <a:solidFill>
                  <a:schemeClr val="tx1"/>
                </a:solidFill>
                <a:effectLst/>
                <a:latin typeface="+mn-lt"/>
                <a:ea typeface="+mn-ea"/>
                <a:cs typeface="+mn-cs"/>
              </a:rPr>
              <a:t>safe arrival procedures and basic safety in the field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kern="1200" noProof="0" dirty="0">
                <a:solidFill>
                  <a:schemeClr val="tx1"/>
                </a:solidFill>
                <a:effectLst/>
                <a:latin typeface="+mn-lt"/>
                <a:ea typeface="+mn-ea"/>
                <a:cs typeface="+mn-cs"/>
              </a:rPr>
              <a:t>MELODY Presentation: </a:t>
            </a:r>
            <a:r>
              <a:rPr lang="en-GB" sz="800" b="0" kern="1200" noProof="0" dirty="0">
                <a:solidFill>
                  <a:schemeClr val="tx1"/>
                </a:solidFill>
                <a:effectLst/>
                <a:latin typeface="+mn-lt"/>
                <a:ea typeface="+mn-ea"/>
                <a:cs typeface="+mn-cs"/>
              </a:rPr>
              <a:t>2.4.3</a:t>
            </a:r>
            <a:r>
              <a:rPr lang="en-GB" sz="800" b="1" kern="1200" noProof="0" dirty="0">
                <a:solidFill>
                  <a:schemeClr val="tx1"/>
                </a:solidFill>
                <a:effectLst/>
                <a:latin typeface="+mn-lt"/>
                <a:ea typeface="+mn-ea"/>
                <a:cs typeface="+mn-cs"/>
              </a:rPr>
              <a:t> </a:t>
            </a:r>
            <a:r>
              <a:rPr lang="en-GB" sz="800" b="0" kern="1200" noProof="0" dirty="0">
                <a:solidFill>
                  <a:schemeClr val="tx1"/>
                </a:solidFill>
                <a:effectLst/>
                <a:latin typeface="+mn-lt"/>
                <a:ea typeface="+mn-ea"/>
                <a:cs typeface="+mn-cs"/>
              </a:rPr>
              <a:t>Own safety in the field (personal protection)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kern="1200" noProof="0" dirty="0">
                <a:solidFill>
                  <a:schemeClr val="tx1"/>
                </a:solidFill>
                <a:effectLst/>
                <a:latin typeface="+mn-lt"/>
                <a:ea typeface="+mn-ea"/>
                <a:cs typeface="+mn-cs"/>
              </a:rPr>
              <a:t>Target audience:</a:t>
            </a:r>
            <a:r>
              <a:rPr lang="en-GB" sz="800" b="0" kern="1200" noProof="0" dirty="0">
                <a:solidFill>
                  <a:schemeClr val="tx1"/>
                </a:solidFill>
                <a:effectLst/>
                <a:latin typeface="+mn-lt"/>
                <a:ea typeface="+mn-ea"/>
                <a:cs typeface="+mn-cs"/>
              </a:rPr>
              <a:t> 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b="1" kern="1200" noProof="0" dirty="0">
              <a:solidFill>
                <a:schemeClr val="tx1"/>
              </a:solidFill>
              <a:effectLst/>
              <a:latin typeface="+mn-lt"/>
              <a:ea typeface="+mn-ea"/>
              <a:cs typeface="+mn-cs"/>
            </a:endParaRPr>
          </a:p>
          <a:p>
            <a:r>
              <a:rPr lang="en-GB" sz="800" b="1" kern="1200" noProof="0" dirty="0">
                <a:solidFill>
                  <a:schemeClr val="tx1"/>
                </a:solidFill>
                <a:effectLst/>
                <a:latin typeface="+mn-lt"/>
                <a:ea typeface="+mn-ea"/>
                <a:cs typeface="+mn-cs"/>
              </a:rPr>
              <a:t>Title slide:</a:t>
            </a:r>
            <a:r>
              <a:rPr lang="en-GB" sz="800" b="0" kern="1200" noProof="0" dirty="0">
                <a:solidFill>
                  <a:schemeClr val="tx1"/>
                </a:solidFill>
                <a:effectLst/>
                <a:latin typeface="+mn-lt"/>
                <a:ea typeface="+mn-ea"/>
                <a:cs typeface="+mn-cs"/>
              </a:rPr>
              <a:t> Medical </a:t>
            </a:r>
            <a:r>
              <a:rPr lang="en-GB" sz="800" noProof="0" dirty="0"/>
              <a:t>Protection Measures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kern="1200" noProof="0" dirty="0">
                <a:solidFill>
                  <a:schemeClr val="tx1"/>
                </a:solidFill>
                <a:effectLst/>
                <a:latin typeface="+mn-lt"/>
                <a:ea typeface="+mn-ea"/>
                <a:cs typeface="+mn-cs"/>
              </a:rPr>
              <a:t>Result: </a:t>
            </a:r>
            <a:r>
              <a:rPr lang="en-GB" sz="800" kern="1200" noProof="0" dirty="0">
                <a:solidFill>
                  <a:schemeClr val="tx1"/>
                </a:solidFill>
                <a:effectLst/>
                <a:latin typeface="+mn-lt"/>
                <a:ea typeface="+mn-ea"/>
                <a:cs typeface="+mn-cs"/>
              </a:rPr>
              <a:t>After this slide the trainees can recall some examples of medical countermeasures neutralizing CBRN agents.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kern="1200" noProof="0" dirty="0">
                <a:solidFill>
                  <a:schemeClr val="tx1"/>
                </a:solidFill>
                <a:effectLst/>
                <a:latin typeface="+mn-lt"/>
                <a:ea typeface="+mn-ea"/>
                <a:cs typeface="+mn-cs"/>
              </a:rPr>
              <a:t>Instructions for the trainer:</a:t>
            </a:r>
            <a:r>
              <a:rPr lang="en-GB" sz="800" kern="1200" noProof="0" dirty="0">
                <a:solidFill>
                  <a:schemeClr val="tx1"/>
                </a:solidFill>
                <a:effectLst/>
                <a:latin typeface="+mn-lt"/>
                <a:ea typeface="+mn-ea"/>
                <a:cs typeface="+mn-cs"/>
              </a:rPr>
              <a:t>  One mode of action of medical countermeasures is neutralizing a CBRN agent. Examples include: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noProof="0" dirty="0">
                <a:solidFill>
                  <a:schemeClr val="tx1"/>
                </a:solidFill>
                <a:effectLst/>
                <a:latin typeface="+mn-lt"/>
                <a:ea typeface="+mn-ea"/>
                <a:cs typeface="+mn-cs"/>
              </a:rPr>
              <a:t>Antibiotics inhibit or kill bacteria and are thus effective against bacteria only.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noProof="0" dirty="0">
                <a:solidFill>
                  <a:schemeClr val="tx1"/>
                </a:solidFill>
                <a:effectLst/>
                <a:latin typeface="+mn-lt"/>
                <a:ea typeface="+mn-ea"/>
                <a:cs typeface="+mn-cs"/>
              </a:rPr>
              <a:t>Prussian blue and a few other substances can be </a:t>
            </a:r>
            <a:r>
              <a:rPr lang="en-GB" sz="800" noProof="0" dirty="0"/>
              <a:t>admitted orally for </a:t>
            </a:r>
            <a:r>
              <a:rPr lang="en-GB" sz="800" b="0" i="0" u="none" strike="noStrike" kern="1200" noProof="0" dirty="0">
                <a:solidFill>
                  <a:schemeClr val="tx1"/>
                </a:solidFill>
                <a:effectLst/>
                <a:latin typeface="+mn-lt"/>
                <a:ea typeface="+mn-ea"/>
                <a:cs typeface="+mn-cs"/>
              </a:rPr>
              <a:t>excretion</a:t>
            </a:r>
            <a:r>
              <a:rPr lang="en-GB" sz="800" noProof="0" dirty="0"/>
              <a:t> of certain nuclear materials from the body, Prussian blue is highly effective for </a:t>
            </a:r>
            <a:r>
              <a:rPr lang="en-GB" sz="800" noProof="0" dirty="0" err="1"/>
              <a:t>Cesium</a:t>
            </a:r>
            <a:r>
              <a:rPr lang="en-GB" sz="800" noProof="0"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kern="1200" noProof="0" dirty="0">
                <a:solidFill>
                  <a:schemeClr val="tx1"/>
                </a:solidFill>
                <a:effectLst/>
                <a:latin typeface="+mn-lt"/>
                <a:ea typeface="+mn-ea"/>
                <a:cs typeface="+mn-cs"/>
              </a:rPr>
              <a:t>References for additional information:</a:t>
            </a:r>
            <a:r>
              <a:rPr lang="en-GB" sz="800" kern="1200" noProof="0" dirty="0">
                <a:solidFill>
                  <a:schemeClr val="tx1"/>
                </a:solidFill>
                <a:effectLst/>
                <a:latin typeface="+mn-lt"/>
                <a:ea typeface="+mn-ea"/>
                <a:cs typeface="+mn-cs"/>
              </a:rPr>
              <a:t> </a:t>
            </a:r>
          </a:p>
          <a:p>
            <a:r>
              <a:rPr lang="en-GB" sz="800" b="0" kern="1200" noProof="0" dirty="0">
                <a:solidFill>
                  <a:schemeClr val="tx1"/>
                </a:solidFill>
                <a:effectLst/>
                <a:latin typeface="+mn-lt"/>
                <a:ea typeface="+mn-ea"/>
                <a:cs typeface="+mn-cs"/>
              </a:rPr>
              <a:t>https://www.remm.nlm.gov/</a:t>
            </a:r>
          </a:p>
          <a:p>
            <a:r>
              <a:rPr lang="en-GB" sz="800" b="1" kern="1200" noProof="0" dirty="0">
                <a:solidFill>
                  <a:schemeClr val="tx1"/>
                </a:solidFill>
                <a:effectLst/>
                <a:latin typeface="+mn-lt"/>
                <a:ea typeface="+mn-ea"/>
                <a:cs typeface="+mn-cs"/>
              </a:rPr>
              <a:t>Depicted illustration:</a:t>
            </a:r>
            <a:r>
              <a:rPr lang="en-GB" sz="800" kern="1200" noProof="0" dirty="0">
                <a:solidFill>
                  <a:schemeClr val="tx1"/>
                </a:solidFill>
                <a:effectLst/>
                <a:latin typeface="+mn-lt"/>
                <a:ea typeface="+mn-ea"/>
                <a:cs typeface="+mn-cs"/>
              </a:rPr>
              <a:t> </a:t>
            </a:r>
          </a:p>
          <a:p>
            <a:r>
              <a:rPr lang="en-GB" sz="800" kern="1200" noProof="0" dirty="0">
                <a:solidFill>
                  <a:schemeClr val="tx1"/>
                </a:solidFill>
                <a:effectLst/>
                <a:latin typeface="+mn-lt"/>
                <a:ea typeface="+mn-ea"/>
                <a:cs typeface="+mn-cs"/>
              </a:rPr>
              <a:t>photo with blue pills to illustrate Prussian Blue pills</a:t>
            </a:r>
            <a:endParaRPr lang="en-GB" sz="800" b="0" i="0" u="none" strike="noStrike" kern="1200" noProof="0" dirty="0">
              <a:solidFill>
                <a:schemeClr val="tx1"/>
              </a:solidFill>
              <a:effectLst/>
              <a:latin typeface="+mn-lt"/>
              <a:ea typeface="+mn-ea"/>
              <a:cs typeface="+mn-cs"/>
            </a:endParaRPr>
          </a:p>
          <a:p>
            <a:r>
              <a:rPr lang="en-US" sz="800" kern="1200" dirty="0">
                <a:solidFill>
                  <a:schemeClr val="tx1"/>
                </a:solidFill>
                <a:effectLst/>
                <a:latin typeface="+mn-lt"/>
                <a:ea typeface="+mn-ea"/>
                <a:cs typeface="+mn-cs"/>
              </a:rPr>
              <a:t>Clip Art for Routes of exposure</a:t>
            </a:r>
          </a:p>
          <a:p>
            <a:r>
              <a:rPr lang="en-GB" sz="800" b="0" i="0" u="none" strike="noStrike" kern="1200" noProof="0" dirty="0">
                <a:solidFill>
                  <a:schemeClr val="tx1"/>
                </a:solidFill>
                <a:effectLst/>
                <a:latin typeface="+mn-lt"/>
                <a:ea typeface="+mn-ea"/>
                <a:cs typeface="+mn-cs"/>
              </a:rPr>
              <a:t>photo of medicine capsules referring to antibiotics</a:t>
            </a:r>
            <a:endParaRPr lang="en-GB"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kern="1200" noProof="0" dirty="0">
                <a:solidFill>
                  <a:schemeClr val="tx1"/>
                </a:solidFill>
                <a:effectLst/>
                <a:latin typeface="+mn-lt"/>
                <a:ea typeface="+mn-ea"/>
                <a:cs typeface="+mn-cs"/>
              </a:rPr>
              <a:t>Picture source &amp; IP:</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kern="1200" noProof="0" dirty="0">
                <a:solidFill>
                  <a:schemeClr val="tx1"/>
                </a:solidFill>
                <a:effectLst/>
                <a:latin typeface="+mn-lt"/>
                <a:ea typeface="+mn-ea"/>
                <a:cs typeface="+mn-cs"/>
              </a:rPr>
              <a:t>blue pills:	"23 04 07 - Blue Pills" by </a:t>
            </a:r>
            <a:r>
              <a:rPr lang="en-GB" sz="800" b="0" kern="1200" noProof="0" dirty="0" err="1">
                <a:solidFill>
                  <a:schemeClr val="tx1"/>
                </a:solidFill>
                <a:effectLst/>
                <a:latin typeface="+mn-lt"/>
                <a:ea typeface="+mn-ea"/>
                <a:cs typeface="+mn-cs"/>
              </a:rPr>
              <a:t>Cliph</a:t>
            </a:r>
            <a:r>
              <a:rPr lang="en-GB" sz="800" b="0" kern="1200" noProof="0" dirty="0">
                <a:solidFill>
                  <a:schemeClr val="tx1"/>
                </a:solidFill>
                <a:effectLst/>
                <a:latin typeface="+mn-lt"/>
                <a:ea typeface="+mn-ea"/>
                <a:cs typeface="+mn-cs"/>
              </a:rPr>
              <a:t> is marked with CC BY-NC-SA 2.0.</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kern="1200" noProof="0" dirty="0">
                <a:solidFill>
                  <a:schemeClr val="tx1"/>
                </a:solidFill>
                <a:effectLst/>
                <a:latin typeface="+mn-lt"/>
                <a:ea typeface="+mn-ea"/>
                <a:cs typeface="+mn-cs"/>
              </a:rPr>
              <a:t>Antibiotics:	"Medications" by freestocks.org is marked with CC0 1.0. Public domain</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kern="1200" noProof="0" dirty="0">
                <a:solidFill>
                  <a:schemeClr val="tx1"/>
                </a:solidFill>
                <a:effectLst/>
                <a:latin typeface="+mn-lt"/>
                <a:ea typeface="+mn-ea"/>
                <a:cs typeface="+mn-cs"/>
              </a:rPr>
              <a:t>Clip Art </a:t>
            </a:r>
            <a:r>
              <a:rPr lang="en-US" sz="800" kern="1200" dirty="0">
                <a:solidFill>
                  <a:schemeClr val="tx1"/>
                </a:solidFill>
                <a:effectLst/>
                <a:latin typeface="+mn-lt"/>
                <a:ea typeface="+mn-ea"/>
                <a:cs typeface="+mn-cs"/>
              </a:rPr>
              <a:t>for Routes of exposure: Melody</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kern="1200" noProof="0" dirty="0">
                <a:solidFill>
                  <a:schemeClr val="tx1"/>
                </a:solidFill>
                <a:effectLst/>
                <a:latin typeface="+mn-lt"/>
                <a:ea typeface="+mn-ea"/>
                <a:cs typeface="+mn-cs"/>
              </a:rPr>
              <a:t>Text source &amp; IP: </a:t>
            </a:r>
          </a:p>
          <a:p>
            <a:endParaRPr lang="en-GB" sz="800" noProof="0" dirty="0"/>
          </a:p>
        </p:txBody>
      </p:sp>
    </p:spTree>
    <p:extLst>
      <p:ext uri="{BB962C8B-B14F-4D97-AF65-F5344CB8AC3E}">
        <p14:creationId xmlns:p14="http://schemas.microsoft.com/office/powerpoint/2010/main" val="289421061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Slide 1">
    <p:spTree>
      <p:nvGrpSpPr>
        <p:cNvPr id="1" name=""/>
        <p:cNvGrpSpPr/>
        <p:nvPr/>
      </p:nvGrpSpPr>
      <p:grpSpPr>
        <a:xfrm>
          <a:off x="0" y="0"/>
          <a:ext cx="0" cy="0"/>
          <a:chOff x="0" y="0"/>
          <a:chExt cx="0" cy="0"/>
        </a:xfrm>
      </p:grpSpPr>
      <p:sp>
        <p:nvSpPr>
          <p:cNvPr id="17" name="Tijdelijke aanduiding voor tekst 16">
            <a:extLst>
              <a:ext uri="{FF2B5EF4-FFF2-40B4-BE49-F238E27FC236}">
                <a16:creationId xmlns:a16="http://schemas.microsoft.com/office/drawing/2014/main" id="{84146CB0-6BC6-4934-BF0B-44A468D39617}"/>
              </a:ext>
            </a:extLst>
          </p:cNvPr>
          <p:cNvSpPr>
            <a:spLocks noGrp="1"/>
          </p:cNvSpPr>
          <p:nvPr>
            <p:ph type="body" sz="quarter" idx="12"/>
          </p:nvPr>
        </p:nvSpPr>
        <p:spPr>
          <a:xfrm>
            <a:off x="590550" y="5139525"/>
            <a:ext cx="10953749" cy="556425"/>
          </a:xfrm>
          <a:prstGeom prst="rect">
            <a:avLst/>
          </a:prstGeom>
        </p:spPr>
        <p:txBody>
          <a:bodyPr lIns="0" tIns="0" rIns="0" bIns="0" anchor="b" anchorCtr="0">
            <a:noAutofit/>
          </a:bodyPr>
          <a:lstStyle>
            <a:lvl1pPr marL="0" indent="0" algn="ctr">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en-BE" dirty="0"/>
          </a:p>
        </p:txBody>
      </p:sp>
      <p:sp>
        <p:nvSpPr>
          <p:cNvPr id="2687" name="Title Placeholder 1"/>
          <p:cNvSpPr>
            <a:spLocks noGrp="1"/>
          </p:cNvSpPr>
          <p:nvPr>
            <p:ph type="title"/>
          </p:nvPr>
        </p:nvSpPr>
        <p:spPr>
          <a:xfrm>
            <a:off x="590550" y="3948020"/>
            <a:ext cx="10953749" cy="909730"/>
          </a:xfrm>
          <a:prstGeom prst="rect">
            <a:avLst/>
          </a:prstGeom>
        </p:spPr>
        <p:txBody>
          <a:bodyPr vert="horz" lIns="91440" tIns="45720" rIns="91440" bIns="45720" rtlCol="0" anchor="t">
            <a:normAutofit/>
          </a:bodyPr>
          <a:lstStyle>
            <a:lvl1pPr algn="ctr">
              <a:defRPr sz="6000">
                <a:solidFill>
                  <a:schemeClr val="accent1"/>
                </a:solidFill>
              </a:defRPr>
            </a:lvl1pPr>
          </a:lstStyle>
          <a:p>
            <a:r>
              <a:rPr lang="en-US"/>
              <a:t>Click to edit Master title style</a:t>
            </a:r>
          </a:p>
        </p:txBody>
      </p:sp>
      <p:pic>
        <p:nvPicPr>
          <p:cNvPr id="7" name="Picture 6"/>
          <p:cNvPicPr>
            <a:picLocks noChangeAspect="1"/>
          </p:cNvPicPr>
          <p:nvPr userDrawn="1"/>
        </p:nvPicPr>
        <p:blipFill>
          <a:blip r:embed="rId2"/>
          <a:stretch>
            <a:fillRect/>
          </a:stretch>
        </p:blipFill>
        <p:spPr>
          <a:xfrm>
            <a:off x="4945060" y="1179353"/>
            <a:ext cx="2301880" cy="2486892"/>
          </a:xfrm>
          <a:prstGeom prst="rect">
            <a:avLst/>
          </a:prstGeom>
        </p:spPr>
      </p:pic>
    </p:spTree>
    <p:extLst>
      <p:ext uri="{BB962C8B-B14F-4D97-AF65-F5344CB8AC3E}">
        <p14:creationId xmlns:p14="http://schemas.microsoft.com/office/powerpoint/2010/main" val="40950814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phic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099"/>
            <a:ext cx="5329237" cy="558801"/>
          </a:xfrm>
          <a:prstGeom prst="rect">
            <a:avLst/>
          </a:prstGeom>
        </p:spPr>
        <p:txBody>
          <a:bodyPr lIns="0" tIns="0" rIns="0" bIns="0">
            <a:noAutofit/>
          </a:bodyPr>
          <a:lstStyle>
            <a:lvl1pPr>
              <a:defRPr sz="4400"/>
            </a:lvl1pPr>
          </a:lstStyle>
          <a:p>
            <a:endParaRPr lang="en-BE"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6553200" y="800101"/>
            <a:ext cx="4872038" cy="5257800"/>
          </a:xfrm>
          <a:prstGeom prst="rect">
            <a:avLst/>
          </a:prstGeom>
        </p:spPr>
        <p:txBody>
          <a:bodyPr>
            <a:normAutofit/>
          </a:bodyPr>
          <a:lstStyle>
            <a:lvl1pPr marL="0" indent="0" algn="ctr">
              <a:buFontTx/>
              <a:buNone/>
              <a:defRPr sz="1800" b="0"/>
            </a:lvl1pPr>
          </a:lstStyle>
          <a:p>
            <a:endParaRPr lang="en-BE" dirty="0"/>
          </a:p>
        </p:txBody>
      </p:sp>
      <p:sp>
        <p:nvSpPr>
          <p:cNvPr id="5" name="Text Placeholder 4"/>
          <p:cNvSpPr>
            <a:spLocks noGrp="1"/>
          </p:cNvSpPr>
          <p:nvPr>
            <p:ph type="body" sz="quarter" idx="16" hasCustomPrompt="1"/>
          </p:nvPr>
        </p:nvSpPr>
        <p:spPr>
          <a:xfrm>
            <a:off x="766762" y="1469037"/>
            <a:ext cx="5329237" cy="4588864"/>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7"/>
          </p:nvPr>
        </p:nvSpPr>
        <p:spPr/>
        <p:txBody>
          <a:bodyPr/>
          <a:lstStyle/>
          <a:p>
            <a:r>
              <a:rPr lang="en-US"/>
              <a:t>MELODY # 2.4.3 Own safety in the field </a:t>
            </a:r>
          </a:p>
        </p:txBody>
      </p:sp>
    </p:spTree>
    <p:extLst>
      <p:ext uri="{BB962C8B-B14F-4D97-AF65-F5344CB8AC3E}">
        <p14:creationId xmlns:p14="http://schemas.microsoft.com/office/powerpoint/2010/main" val="1129623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mp; Pictur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4" y="800100"/>
            <a:ext cx="5983288" cy="838200"/>
          </a:xfrm>
          <a:prstGeom prst="rect">
            <a:avLst/>
          </a:prstGeom>
        </p:spPr>
        <p:txBody>
          <a:bodyPr lIns="0" tIns="0" rIns="0" bIns="0">
            <a:normAutofit/>
          </a:bodyPr>
          <a:lstStyle>
            <a:lvl1pPr>
              <a:defRPr sz="4400"/>
            </a:lvl1pPr>
          </a:lstStyle>
          <a:p>
            <a:endParaRPr lang="en-BE" dirty="0"/>
          </a:p>
        </p:txBody>
      </p:sp>
      <p:sp>
        <p:nvSpPr>
          <p:cNvPr id="8" name="Tijdelijke aanduiding voor afbeelding 7">
            <a:extLst>
              <a:ext uri="{FF2B5EF4-FFF2-40B4-BE49-F238E27FC236}">
                <a16:creationId xmlns:a16="http://schemas.microsoft.com/office/drawing/2014/main" id="{DA1F5B52-3085-476E-BB6D-6FEB75BDE4A8}"/>
              </a:ext>
            </a:extLst>
          </p:cNvPr>
          <p:cNvSpPr>
            <a:spLocks noGrp="1"/>
          </p:cNvSpPr>
          <p:nvPr>
            <p:ph type="pic" sz="quarter" idx="11"/>
          </p:nvPr>
        </p:nvSpPr>
        <p:spPr>
          <a:xfrm>
            <a:off x="7000875" y="0"/>
            <a:ext cx="5191125" cy="6858000"/>
          </a:xfrm>
          <a:prstGeom prst="rect">
            <a:avLst/>
          </a:prstGeom>
        </p:spPr>
        <p:txBody>
          <a:bodyPr anchor="ctr" anchorCtr="0"/>
          <a:lstStyle>
            <a:lvl1pPr marL="0" indent="0" algn="ctr">
              <a:buFontTx/>
              <a:buNone/>
              <a:defRPr/>
            </a:lvl1pPr>
          </a:lstStyle>
          <a:p>
            <a:endParaRPr lang="en-BE" dirty="0"/>
          </a:p>
        </p:txBody>
      </p:sp>
      <p:sp>
        <p:nvSpPr>
          <p:cNvPr id="11" name="Text Placeholder 10"/>
          <p:cNvSpPr>
            <a:spLocks noGrp="1"/>
          </p:cNvSpPr>
          <p:nvPr>
            <p:ph type="body" sz="quarter" idx="13" hasCustomPrompt="1"/>
          </p:nvPr>
        </p:nvSpPr>
        <p:spPr>
          <a:xfrm>
            <a:off x="766763" y="1731364"/>
            <a:ext cx="6010275" cy="4326536"/>
          </a:xfrm>
        </p:spPr>
        <p:txBody>
          <a:bodyPr/>
          <a:lstStyle>
            <a:lvl1pPr marL="355600" indent="-355600">
              <a:defRPr/>
            </a:lvl1pPr>
            <a:lvl2pPr marL="622300" indent="-266700">
              <a:defRPr/>
            </a:lvl2pPr>
            <a:lvl3pPr marL="990600" indent="-266700">
              <a:defRPr/>
            </a:lvl3pPr>
            <a:lvl4pPr marL="1524000" indent="-266700">
              <a:defRPr/>
            </a:lvl4pPr>
            <a:lvl5pPr marL="1968500" indent="-355600">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4"/>
          </p:nvPr>
        </p:nvSpPr>
        <p:spPr/>
        <p:txBody>
          <a:bodyPr/>
          <a:lstStyle/>
          <a:p>
            <a:r>
              <a:rPr lang="en-US"/>
              <a:t>MELODY # 2.4.3 Own safety in the field </a:t>
            </a:r>
          </a:p>
        </p:txBody>
      </p:sp>
    </p:spTree>
    <p:extLst>
      <p:ext uri="{BB962C8B-B14F-4D97-AF65-F5344CB8AC3E}">
        <p14:creationId xmlns:p14="http://schemas.microsoft.com/office/powerpoint/2010/main" val="20463399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7F4BDD94-FB2C-4502-A2BB-86CAD3E59940}"/>
              </a:ext>
            </a:extLst>
          </p:cNvPr>
          <p:cNvSpPr>
            <a:spLocks noGrp="1"/>
          </p:cNvSpPr>
          <p:nvPr>
            <p:ph type="body" sz="quarter" idx="11" hasCustomPrompt="1"/>
          </p:nvPr>
        </p:nvSpPr>
        <p:spPr>
          <a:xfrm>
            <a:off x="766763" y="2324100"/>
            <a:ext cx="10658474" cy="2197100"/>
          </a:xfrm>
          <a:prstGeom prst="rect">
            <a:avLst/>
          </a:prstGeom>
        </p:spPr>
        <p:txBody>
          <a:bodyPr lIns="1371600" tIns="0" rIns="1371600" bIns="0" anchor="ctr" anchorCtr="0">
            <a:noAutofit/>
          </a:bodyPr>
          <a:lstStyle>
            <a:lvl1pPr marL="0" indent="0" algn="ctr">
              <a:spcBef>
                <a:spcPts val="600"/>
              </a:spcBef>
              <a:buFontTx/>
              <a:buNone/>
              <a:defRPr sz="4400">
                <a:solidFill>
                  <a:schemeClr val="accent1"/>
                </a:solidFill>
                <a:latin typeface="FranklinGotTExtCon" pitchFamily="2" charset="0"/>
                <a:cs typeface="Segoe UI Semibold" panose="020B0702040204020203" pitchFamily="34" charset="0"/>
              </a:defRPr>
            </a:lvl1pPr>
          </a:lstStyle>
          <a:p>
            <a:pPr lvl="0"/>
            <a:r>
              <a:rPr lang="nl-NL"/>
              <a:t>Click to add a quote</a:t>
            </a:r>
            <a:endParaRPr lang="nl-NL" dirty="0"/>
          </a:p>
        </p:txBody>
      </p:sp>
      <p:sp>
        <p:nvSpPr>
          <p:cNvPr id="11" name="Tijdelijke aanduiding voor tekst 10">
            <a:extLst>
              <a:ext uri="{FF2B5EF4-FFF2-40B4-BE49-F238E27FC236}">
                <a16:creationId xmlns:a16="http://schemas.microsoft.com/office/drawing/2014/main" id="{0BF1D710-5F93-4654-8D54-CD40B1D335E1}"/>
              </a:ext>
            </a:extLst>
          </p:cNvPr>
          <p:cNvSpPr>
            <a:spLocks noGrp="1"/>
          </p:cNvSpPr>
          <p:nvPr>
            <p:ph type="body" sz="quarter" idx="12" hasCustomPrompt="1"/>
          </p:nvPr>
        </p:nvSpPr>
        <p:spPr>
          <a:xfrm>
            <a:off x="766763" y="4768439"/>
            <a:ext cx="10658474" cy="881063"/>
          </a:xfrm>
          <a:prstGeom prst="rect">
            <a:avLst/>
          </a:prstGeom>
        </p:spPr>
        <p:txBody>
          <a:bodyPr lIns="1828800" tIns="0" rIns="1828800" bIns="0">
            <a:normAutofit/>
          </a:bodyPr>
          <a:lstStyle>
            <a:lvl1pPr marL="0" indent="0" algn="ctr">
              <a:buFontTx/>
              <a:buNone/>
              <a:defRPr sz="2000" b="0" baseline="0">
                <a:solidFill>
                  <a:schemeClr val="accent3"/>
                </a:solidFill>
                <a:latin typeface="Segoe UI Semibold" panose="020B0702040204020203" pitchFamily="34" charset="0"/>
                <a:cs typeface="Segoe UI Semibold" panose="020B0702040204020203" pitchFamily="34" charset="0"/>
              </a:defRPr>
            </a:lvl1pPr>
          </a:lstStyle>
          <a:p>
            <a:pPr lvl="0"/>
            <a:r>
              <a:rPr lang="nl-BE"/>
              <a:t>Click to add a name</a:t>
            </a:r>
            <a:endParaRPr lang="en-BE" dirty="0"/>
          </a:p>
        </p:txBody>
      </p:sp>
      <p:sp>
        <p:nvSpPr>
          <p:cNvPr id="208"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3"/>
          </p:nvPr>
        </p:nvSpPr>
        <p:spPr/>
        <p:txBody>
          <a:bodyPr/>
          <a:lstStyle/>
          <a:p>
            <a:r>
              <a:rPr lang="en-US"/>
              <a:t>MELODY # 2.4.3 Own safety in the field </a:t>
            </a:r>
          </a:p>
        </p:txBody>
      </p:sp>
    </p:spTree>
    <p:extLst>
      <p:ext uri="{BB962C8B-B14F-4D97-AF65-F5344CB8AC3E}">
        <p14:creationId xmlns:p14="http://schemas.microsoft.com/office/powerpoint/2010/main" val="42864105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pictures with info">
    <p:spTree>
      <p:nvGrpSpPr>
        <p:cNvPr id="1" name=""/>
        <p:cNvGrpSpPr/>
        <p:nvPr/>
      </p:nvGrpSpPr>
      <p:grpSpPr>
        <a:xfrm>
          <a:off x="0" y="0"/>
          <a:ext cx="0" cy="0"/>
          <a:chOff x="0" y="0"/>
          <a:chExt cx="0" cy="0"/>
        </a:xfrm>
      </p:grpSpPr>
      <p:sp>
        <p:nvSpPr>
          <p:cNvPr id="81" name="Rectangle 80"/>
          <p:cNvSpPr/>
          <p:nvPr/>
        </p:nvSpPr>
        <p:spPr>
          <a:xfrm>
            <a:off x="3485781" y="800100"/>
            <a:ext cx="2574956" cy="5257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773727" y="800100"/>
            <a:ext cx="2574956" cy="5257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6181893" y="800100"/>
            <a:ext cx="2574956" cy="5257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ranklinGotTExtCon" pitchFamily="2" charset="0"/>
            </a:endParaRPr>
          </a:p>
        </p:txBody>
      </p:sp>
      <p:sp>
        <p:nvSpPr>
          <p:cNvPr id="96" name="Picture Placeholder 94"/>
          <p:cNvSpPr>
            <a:spLocks noGrp="1"/>
          </p:cNvSpPr>
          <p:nvPr>
            <p:ph type="pic" sz="quarter" idx="10"/>
          </p:nvPr>
        </p:nvSpPr>
        <p:spPr>
          <a:xfrm>
            <a:off x="856548"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9" name="Text Placeholder 97"/>
          <p:cNvSpPr>
            <a:spLocks noGrp="1"/>
          </p:cNvSpPr>
          <p:nvPr>
            <p:ph type="body" sz="quarter" idx="11"/>
          </p:nvPr>
        </p:nvSpPr>
        <p:spPr>
          <a:xfrm>
            <a:off x="85654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1" name="Text Placeholder 97"/>
          <p:cNvSpPr>
            <a:spLocks noGrp="1"/>
          </p:cNvSpPr>
          <p:nvPr>
            <p:ph type="body" sz="quarter" idx="12"/>
          </p:nvPr>
        </p:nvSpPr>
        <p:spPr>
          <a:xfrm>
            <a:off x="85654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2" name="Picture Placeholder 94"/>
          <p:cNvSpPr>
            <a:spLocks noGrp="1"/>
          </p:cNvSpPr>
          <p:nvPr>
            <p:ph type="pic" sz="quarter" idx="13"/>
          </p:nvPr>
        </p:nvSpPr>
        <p:spPr>
          <a:xfrm>
            <a:off x="356810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3" name="Text Placeholder 97"/>
          <p:cNvSpPr>
            <a:spLocks noGrp="1"/>
          </p:cNvSpPr>
          <p:nvPr>
            <p:ph type="body" sz="quarter" idx="14"/>
          </p:nvPr>
        </p:nvSpPr>
        <p:spPr>
          <a:xfrm>
            <a:off x="3568107"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4" name="Text Placeholder 97"/>
          <p:cNvSpPr>
            <a:spLocks noGrp="1"/>
          </p:cNvSpPr>
          <p:nvPr>
            <p:ph type="body" sz="quarter" idx="15"/>
          </p:nvPr>
        </p:nvSpPr>
        <p:spPr>
          <a:xfrm>
            <a:off x="3568107"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5" name="Picture Placeholder 94"/>
          <p:cNvSpPr>
            <a:spLocks noGrp="1"/>
          </p:cNvSpPr>
          <p:nvPr>
            <p:ph type="pic" sz="quarter" idx="16"/>
          </p:nvPr>
        </p:nvSpPr>
        <p:spPr>
          <a:xfrm>
            <a:off x="6261673"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6" name="Text Placeholder 97"/>
          <p:cNvSpPr>
            <a:spLocks noGrp="1"/>
          </p:cNvSpPr>
          <p:nvPr>
            <p:ph type="body" sz="quarter" idx="17"/>
          </p:nvPr>
        </p:nvSpPr>
        <p:spPr>
          <a:xfrm>
            <a:off x="626916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7" name="Text Placeholder 97"/>
          <p:cNvSpPr>
            <a:spLocks noGrp="1"/>
          </p:cNvSpPr>
          <p:nvPr>
            <p:ph type="body" sz="quarter" idx="18"/>
          </p:nvPr>
        </p:nvSpPr>
        <p:spPr>
          <a:xfrm>
            <a:off x="626916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2" name="Rectangle 91"/>
          <p:cNvSpPr/>
          <p:nvPr userDrawn="1"/>
        </p:nvSpPr>
        <p:spPr>
          <a:xfrm>
            <a:off x="8874897" y="800100"/>
            <a:ext cx="2574956" cy="5257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Picture Placeholder 94"/>
          <p:cNvSpPr>
            <a:spLocks noGrp="1"/>
          </p:cNvSpPr>
          <p:nvPr>
            <p:ph type="pic" sz="quarter" idx="19"/>
          </p:nvPr>
        </p:nvSpPr>
        <p:spPr>
          <a:xfrm>
            <a:off x="895467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4" name="Text Placeholder 97"/>
          <p:cNvSpPr>
            <a:spLocks noGrp="1"/>
          </p:cNvSpPr>
          <p:nvPr>
            <p:ph type="body" sz="quarter" idx="20"/>
          </p:nvPr>
        </p:nvSpPr>
        <p:spPr>
          <a:xfrm>
            <a:off x="8962172"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5" name="Text Placeholder 97"/>
          <p:cNvSpPr>
            <a:spLocks noGrp="1"/>
          </p:cNvSpPr>
          <p:nvPr>
            <p:ph type="body" sz="quarter" idx="21"/>
          </p:nvPr>
        </p:nvSpPr>
        <p:spPr>
          <a:xfrm>
            <a:off x="8962172"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2" name="Footer Placeholder 1"/>
          <p:cNvSpPr>
            <a:spLocks noGrp="1"/>
          </p:cNvSpPr>
          <p:nvPr>
            <p:ph type="ftr" sz="quarter" idx="22"/>
          </p:nvPr>
        </p:nvSpPr>
        <p:spPr/>
        <p:txBody>
          <a:bodyPr/>
          <a:lstStyle/>
          <a:p>
            <a:r>
              <a:rPr lang="en-US"/>
              <a:t>MELODY # 2.4.3 Own safety in the field </a:t>
            </a:r>
          </a:p>
        </p:txBody>
      </p:sp>
      <p:sp>
        <p:nvSpPr>
          <p:cNvPr id="3" name="Slide Number Placeholder 2"/>
          <p:cNvSpPr>
            <a:spLocks noGrp="1"/>
          </p:cNvSpPr>
          <p:nvPr>
            <p:ph type="sldNum" sz="quarter" idx="23"/>
          </p:nvPr>
        </p:nvSpPr>
        <p:spPr/>
        <p:txBody>
          <a:body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7849310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info 2">
    <p:spTree>
      <p:nvGrpSpPr>
        <p:cNvPr id="1" name=""/>
        <p:cNvGrpSpPr/>
        <p:nvPr/>
      </p:nvGrpSpPr>
      <p:grpSpPr>
        <a:xfrm>
          <a:off x="0" y="0"/>
          <a:ext cx="0" cy="0"/>
          <a:chOff x="0" y="0"/>
          <a:chExt cx="0" cy="0"/>
        </a:xfrm>
      </p:grpSpPr>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0" y="0"/>
            <a:ext cx="12192000" cy="68580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&gt;&gt;&gt;&gt;&gt;&gt;&gt;&gt;&gt; Click to add picture &gt;</a:t>
            </a:r>
            <a:endParaRPr lang="en-BE" dirty="0"/>
          </a:p>
        </p:txBody>
      </p:sp>
      <p:sp>
        <p:nvSpPr>
          <p:cNvPr id="9" name="Tijdelijke aanduiding voor tekst 25">
            <a:extLst>
              <a:ext uri="{FF2B5EF4-FFF2-40B4-BE49-F238E27FC236}">
                <a16:creationId xmlns:a16="http://schemas.microsoft.com/office/drawing/2014/main" id="{6A895D29-FC6A-432A-8385-E2F1D027CD96}"/>
              </a:ext>
            </a:extLst>
          </p:cNvPr>
          <p:cNvSpPr>
            <a:spLocks noGrp="1" noChangeAspect="1"/>
          </p:cNvSpPr>
          <p:nvPr>
            <p:ph type="body" sz="quarter" idx="13" hasCustomPrompt="1"/>
          </p:nvPr>
        </p:nvSpPr>
        <p:spPr>
          <a:xfrm flipH="1">
            <a:off x="7620000" y="1333500"/>
            <a:ext cx="3327400" cy="4343400"/>
          </a:xfrm>
          <a:prstGeom prst="rect">
            <a:avLst/>
          </a:prstGeom>
          <a:blipFill dpi="0" rotWithShape="1">
            <a:blip r:embed="rId2"/>
            <a:srcRect/>
            <a:stretch>
              <a:fillRect/>
            </a:stretch>
          </a:blipFill>
        </p:spPr>
        <p:txBody>
          <a:bodyPr lIns="1005840" tIns="2194560" rIns="182880" bIns="1188720"/>
          <a:lstStyle>
            <a:lvl1pPr marL="0" indent="0">
              <a:buFontTx/>
              <a:buNone/>
              <a:defRPr sz="2400" b="1">
                <a:solidFill>
                  <a:schemeClr val="bg1"/>
                </a:solidFill>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BE"/>
              <a:t> </a:t>
            </a:r>
            <a:endParaRPr lang="en-BE" dirty="0"/>
          </a:p>
        </p:txBody>
      </p:sp>
      <p:sp>
        <p:nvSpPr>
          <p:cNvPr id="253" name="Titel 1">
            <a:extLst>
              <a:ext uri="{FF2B5EF4-FFF2-40B4-BE49-F238E27FC236}">
                <a16:creationId xmlns:a16="http://schemas.microsoft.com/office/drawing/2014/main" id="{F8EDE2AA-5EC7-4E82-852A-FE7B050223C2}"/>
              </a:ext>
            </a:extLst>
          </p:cNvPr>
          <p:cNvSpPr>
            <a:spLocks noGrp="1"/>
          </p:cNvSpPr>
          <p:nvPr>
            <p:ph type="title"/>
          </p:nvPr>
        </p:nvSpPr>
        <p:spPr>
          <a:xfrm>
            <a:off x="7780020" y="1479973"/>
            <a:ext cx="2992891" cy="1357231"/>
          </a:xfrm>
          <a:prstGeom prst="rect">
            <a:avLst/>
          </a:prstGeom>
        </p:spPr>
        <p:txBody>
          <a:bodyPr lIns="0" tIns="0" rIns="0" bIns="0">
            <a:noAutofit/>
          </a:bodyPr>
          <a:lstStyle>
            <a:lvl1pPr>
              <a:defRPr lang="en-BE" sz="4800" b="0" kern="1200" dirty="0">
                <a:solidFill>
                  <a:schemeClr val="bg1"/>
                </a:solidFill>
                <a:latin typeface="FranklinGotTExtCon" pitchFamily="2" charset="0"/>
                <a:ea typeface="+mn-ea"/>
                <a:cs typeface="+mn-cs"/>
              </a:defRPr>
            </a:lvl1pPr>
          </a:lstStyle>
          <a:p>
            <a:r>
              <a:rPr lang="en-US"/>
              <a:t>Click to edit Master title style</a:t>
            </a:r>
            <a:endParaRPr lang="en-BE" dirty="0"/>
          </a:p>
        </p:txBody>
      </p:sp>
      <p:sp>
        <p:nvSpPr>
          <p:cNvPr id="25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7780275" y="2931187"/>
            <a:ext cx="2983043" cy="2606013"/>
          </a:xfrm>
          <a:prstGeom prst="rect">
            <a:avLst/>
          </a:prstGeom>
        </p:spPr>
        <p:txBody>
          <a:bodyPr lIns="0" tIns="0" rIns="0" bIns="91440">
            <a:normAutofit/>
          </a:bodyPr>
          <a:lstStyle>
            <a:lvl1pPr marL="0" indent="0">
              <a:buFontTx/>
              <a:buNone/>
              <a:defRPr lang="nl-NL" sz="2400" kern="1200" dirty="0">
                <a:solidFill>
                  <a:schemeClr val="accent2"/>
                </a:solidFill>
                <a:latin typeface="+mj-lt"/>
                <a:ea typeface="+mn-ea"/>
                <a:cs typeface="+mn-cs"/>
              </a:defRPr>
            </a:lvl1pPr>
          </a:lstStyle>
          <a:p>
            <a:pPr lvl="0"/>
            <a:r>
              <a:rPr lang="en-US"/>
              <a:t>Edit Master text styles</a:t>
            </a:r>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7055229"/>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42603228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8"/>
          </p:nvPr>
        </p:nvSpPr>
        <p:spPr/>
        <p:txBody>
          <a:bodyPr/>
          <a:lstStyle/>
          <a:p>
            <a:r>
              <a:rPr lang="en-US"/>
              <a:t>MELODY # 2.4.3 Own safety in the field </a:t>
            </a:r>
          </a:p>
        </p:txBody>
      </p:sp>
    </p:spTree>
    <p:extLst>
      <p:ext uri="{BB962C8B-B14F-4D97-AF65-F5344CB8AC3E}">
        <p14:creationId xmlns:p14="http://schemas.microsoft.com/office/powerpoint/2010/main" val="3169672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8"/>
          </p:nvPr>
        </p:nvSpPr>
        <p:spPr/>
        <p:txBody>
          <a:bodyPr/>
          <a:lstStyle/>
          <a:p>
            <a:r>
              <a:rPr lang="en-US"/>
              <a:t>MELODY # 2.4.3 Own safety in the field </a:t>
            </a:r>
          </a:p>
        </p:txBody>
      </p:sp>
    </p:spTree>
    <p:extLst>
      <p:ext uri="{BB962C8B-B14F-4D97-AF65-F5344CB8AC3E}">
        <p14:creationId xmlns:p14="http://schemas.microsoft.com/office/powerpoint/2010/main" val="8189581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7405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footer">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MELODY # 2.4.3 Own safety in the field </a:t>
            </a:r>
          </a:p>
        </p:txBody>
      </p:sp>
      <p:sp>
        <p:nvSpPr>
          <p:cNvPr id="5" name="Slide Number Placeholder 4"/>
          <p:cNvSpPr>
            <a:spLocks noGrp="1"/>
          </p:cNvSpPr>
          <p:nvPr>
            <p:ph type="sldNum" sz="quarter" idx="11"/>
          </p:nvPr>
        </p:nvSpPr>
        <p:spPr/>
        <p:txBody>
          <a:body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39612142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slide">
    <p:spTree>
      <p:nvGrpSpPr>
        <p:cNvPr id="1" name=""/>
        <p:cNvGrpSpPr/>
        <p:nvPr/>
      </p:nvGrpSpPr>
      <p:grpSpPr>
        <a:xfrm>
          <a:off x="0" y="0"/>
          <a:ext cx="0" cy="0"/>
          <a:chOff x="0" y="0"/>
          <a:chExt cx="0" cy="0"/>
        </a:xfrm>
      </p:grpSpPr>
      <p:sp>
        <p:nvSpPr>
          <p:cNvPr id="15" name="Tijdelijke aanduiding voor tekst 14">
            <a:extLst>
              <a:ext uri="{FF2B5EF4-FFF2-40B4-BE49-F238E27FC236}">
                <a16:creationId xmlns:a16="http://schemas.microsoft.com/office/drawing/2014/main" id="{B625ABE2-4787-4DCE-8BBA-59C73CFF5EFD}"/>
              </a:ext>
            </a:extLst>
          </p:cNvPr>
          <p:cNvSpPr>
            <a:spLocks noGrp="1"/>
          </p:cNvSpPr>
          <p:nvPr>
            <p:ph type="body" sz="quarter" idx="12" hasCustomPrompt="1"/>
          </p:nvPr>
        </p:nvSpPr>
        <p:spPr>
          <a:xfrm>
            <a:off x="9220200" y="1794669"/>
            <a:ext cx="2097363" cy="3243262"/>
          </a:xfrm>
          <a:prstGeom prst="rect">
            <a:avLst/>
          </a:prstGeom>
        </p:spPr>
        <p:txBody>
          <a:bodyPr anchor="ctr">
            <a:noAutofit/>
          </a:bodyPr>
          <a:lstStyle>
            <a:lvl1pPr marL="0" indent="0">
              <a:lnSpc>
                <a:spcPct val="150000"/>
              </a:lnSpc>
              <a:spcBef>
                <a:spcPts val="0"/>
              </a:spcBef>
              <a:spcAft>
                <a:spcPts val="0"/>
              </a:spcAft>
              <a:buFont typeface="Georgia" panose="02040502050405020303" pitchFamily="18" charset="0"/>
              <a:buNone/>
              <a:defRPr sz="2800" b="1">
                <a:solidFill>
                  <a:schemeClr val="accent2"/>
                </a:solidFill>
                <a:latin typeface="+mj-lt"/>
              </a:defRPr>
            </a:lvl1pPr>
          </a:lstStyle>
          <a:p>
            <a:pPr lvl="0"/>
            <a:r>
              <a:rPr lang="nl-NL" dirty="0"/>
              <a:t> 3</a:t>
            </a:r>
          </a:p>
          <a:p>
            <a:pPr lvl="0"/>
            <a:r>
              <a:rPr lang="nl-NL" dirty="0"/>
              <a:t> 4</a:t>
            </a:r>
          </a:p>
          <a:p>
            <a:pPr lvl="0"/>
            <a:r>
              <a:rPr lang="nl-NL" dirty="0"/>
              <a:t> 5</a:t>
            </a:r>
          </a:p>
          <a:p>
            <a:pPr lvl="0"/>
            <a:r>
              <a:rPr lang="nl-NL" dirty="0"/>
              <a:t> 6</a:t>
            </a:r>
          </a:p>
          <a:p>
            <a:pPr lvl="0"/>
            <a:r>
              <a:rPr lang="nl-NL"/>
              <a:t> 7</a:t>
            </a:r>
            <a:endParaRPr lang="en-BE" dirty="0"/>
          </a:p>
        </p:txBody>
      </p:sp>
      <p:sp>
        <p:nvSpPr>
          <p:cNvPr id="5" name="Tijdelijke aanduiding voor tekst 4">
            <a:extLst>
              <a:ext uri="{FF2B5EF4-FFF2-40B4-BE49-F238E27FC236}">
                <a16:creationId xmlns:a16="http://schemas.microsoft.com/office/drawing/2014/main" id="{3AEE0936-214A-4172-9057-144F7932C4E7}"/>
              </a:ext>
            </a:extLst>
          </p:cNvPr>
          <p:cNvSpPr>
            <a:spLocks noGrp="1"/>
          </p:cNvSpPr>
          <p:nvPr>
            <p:ph type="body" sz="quarter" idx="13" hasCustomPrompt="1"/>
          </p:nvPr>
        </p:nvSpPr>
        <p:spPr>
          <a:xfrm>
            <a:off x="719529" y="1794669"/>
            <a:ext cx="7986322" cy="3276600"/>
          </a:xfrm>
          <a:prstGeom prst="rect">
            <a:avLst/>
          </a:prstGeom>
        </p:spPr>
        <p:txBody>
          <a:bodyPr lIns="0" tIns="0" rIns="0" bIns="0" anchor="ctr">
            <a:normAutofit/>
          </a:bodyPr>
          <a:lstStyle>
            <a:lvl1pPr marL="0" indent="0" algn="r">
              <a:lnSpc>
                <a:spcPct val="150000"/>
              </a:lnSpc>
              <a:spcBef>
                <a:spcPts val="0"/>
              </a:spcBef>
              <a:buFontTx/>
              <a:buNone/>
              <a:defRPr sz="2800"/>
            </a:lvl1pPr>
          </a:lstStyle>
          <a:p>
            <a:pPr lvl="0"/>
            <a:r>
              <a:rPr lang="en-US"/>
              <a:t>Click to add subtitle</a:t>
            </a:r>
            <a:endParaRPr lang="en-BE" dirty="0"/>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4"/>
          </p:nvPr>
        </p:nvSpPr>
        <p:spPr/>
        <p:txBody>
          <a:bodyPr/>
          <a:lstStyle/>
          <a:p>
            <a:r>
              <a:rPr lang="en-US"/>
              <a:t>MELODY # 2.4.3 Own safety in the field </a:t>
            </a:r>
          </a:p>
        </p:txBody>
      </p:sp>
    </p:spTree>
    <p:extLst>
      <p:ext uri="{BB962C8B-B14F-4D97-AF65-F5344CB8AC3E}">
        <p14:creationId xmlns:p14="http://schemas.microsoft.com/office/powerpoint/2010/main" val="6346815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el slide 1">
    <p:spTree>
      <p:nvGrpSpPr>
        <p:cNvPr id="1" name=""/>
        <p:cNvGrpSpPr/>
        <p:nvPr/>
      </p:nvGrpSpPr>
      <p:grpSpPr>
        <a:xfrm>
          <a:off x="0" y="0"/>
          <a:ext cx="0" cy="0"/>
          <a:chOff x="0" y="0"/>
          <a:chExt cx="0" cy="0"/>
        </a:xfrm>
      </p:grpSpPr>
      <p:sp>
        <p:nvSpPr>
          <p:cNvPr id="3" name="Rectangle 2"/>
          <p:cNvSpPr/>
          <p:nvPr userDrawn="1"/>
        </p:nvSpPr>
        <p:spPr>
          <a:xfrm>
            <a:off x="1224613" y="2263515"/>
            <a:ext cx="5209082" cy="2345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AC9C767-9A67-4216-A05F-95382F81BAEA}"/>
              </a:ext>
            </a:extLst>
          </p:cNvPr>
          <p:cNvSpPr>
            <a:spLocks noGrp="1"/>
          </p:cNvSpPr>
          <p:nvPr>
            <p:ph type="title" hasCustomPrompt="1"/>
          </p:nvPr>
        </p:nvSpPr>
        <p:spPr>
          <a:xfrm>
            <a:off x="2247900" y="2254251"/>
            <a:ext cx="8839200" cy="2352674"/>
          </a:xfrm>
          <a:prstGeom prst="rect">
            <a:avLst/>
          </a:prstGeom>
          <a:solidFill>
            <a:schemeClr val="accent1"/>
          </a:solidFill>
        </p:spPr>
        <p:txBody>
          <a:bodyPr lIns="182880" tIns="182880" rIns="182880" bIns="182880" anchor="ctr" anchorCtr="0">
            <a:normAutofit/>
          </a:bodyPr>
          <a:lstStyle>
            <a:lvl1pPr>
              <a:defRPr sz="4400">
                <a:solidFill>
                  <a:schemeClr val="bg1"/>
                </a:solidFill>
              </a:defRPr>
            </a:lvl1pPr>
          </a:lstStyle>
          <a:p>
            <a:r>
              <a:rPr lang="en-US"/>
              <a:t>Click to add subtitle</a:t>
            </a:r>
            <a:endParaRPr lang="en-BE" dirty="0"/>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pic>
        <p:nvPicPr>
          <p:cNvPr id="6" name="Picture 5"/>
          <p:cNvPicPr>
            <a:picLocks noChangeAspect="1"/>
          </p:cNvPicPr>
          <p:nvPr userDrawn="1"/>
        </p:nvPicPr>
        <p:blipFill>
          <a:blip r:embed="rId2"/>
          <a:stretch>
            <a:fillRect/>
          </a:stretch>
        </p:blipFill>
        <p:spPr>
          <a:xfrm flipH="1">
            <a:off x="1016545" y="2926279"/>
            <a:ext cx="719712" cy="801221"/>
          </a:xfrm>
          <a:prstGeom prst="rect">
            <a:avLst/>
          </a:prstGeom>
        </p:spPr>
      </p:pic>
      <p:sp>
        <p:nvSpPr>
          <p:cNvPr id="4" name="Footer Placeholder 3"/>
          <p:cNvSpPr>
            <a:spLocks noGrp="1"/>
          </p:cNvSpPr>
          <p:nvPr>
            <p:ph type="ftr" sz="quarter" idx="10"/>
          </p:nvPr>
        </p:nvSpPr>
        <p:spPr/>
        <p:txBody>
          <a:bodyPr/>
          <a:lstStyle/>
          <a:p>
            <a:r>
              <a:rPr lang="en-US"/>
              <a:t>MELODY # 2.4.3 Own safety in the field </a:t>
            </a:r>
          </a:p>
        </p:txBody>
      </p:sp>
    </p:spTree>
    <p:extLst>
      <p:ext uri="{BB962C8B-B14F-4D97-AF65-F5344CB8AC3E}">
        <p14:creationId xmlns:p14="http://schemas.microsoft.com/office/powerpoint/2010/main" val="22489750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ing slide with icons">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766763" y="1827482"/>
            <a:ext cx="1470223"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p>
        </p:txBody>
      </p:sp>
      <p:sp>
        <p:nvSpPr>
          <p:cNvPr id="8" name="Tijdelijke aanduiding voor afbeelding 3">
            <a:extLst>
              <a:ext uri="{FF2B5EF4-FFF2-40B4-BE49-F238E27FC236}">
                <a16:creationId xmlns:a16="http://schemas.microsoft.com/office/drawing/2014/main" id="{09AA0D7A-FE33-4F8C-9C9B-2DF71EA202B7}"/>
              </a:ext>
            </a:extLst>
          </p:cNvPr>
          <p:cNvSpPr>
            <a:spLocks noGrp="1"/>
          </p:cNvSpPr>
          <p:nvPr>
            <p:ph type="pic" sz="quarter" idx="16" hasCustomPrompt="1"/>
          </p:nvPr>
        </p:nvSpPr>
        <p:spPr>
          <a:xfrm>
            <a:off x="6563784" y="1810727"/>
            <a:ext cx="1517650"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endParaRPr lang="en-BE" dirty="0"/>
          </a:p>
        </p:txBody>
      </p:sp>
      <p:sp>
        <p:nvSpPr>
          <p:cNvPr id="10"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2305175" y="1822478"/>
            <a:ext cx="3333623"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12" name="Tijdelijke aanduiding voor tekst 9">
            <a:extLst>
              <a:ext uri="{FF2B5EF4-FFF2-40B4-BE49-F238E27FC236}">
                <a16:creationId xmlns:a16="http://schemas.microsoft.com/office/drawing/2014/main" id="{21D06019-3674-4CC0-8571-2CD83FD684EB}"/>
              </a:ext>
            </a:extLst>
          </p:cNvPr>
          <p:cNvSpPr>
            <a:spLocks noGrp="1"/>
          </p:cNvSpPr>
          <p:nvPr>
            <p:ph type="body" sz="quarter" idx="18"/>
          </p:nvPr>
        </p:nvSpPr>
        <p:spPr>
          <a:xfrm>
            <a:off x="8155264" y="1810727"/>
            <a:ext cx="3269974"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3" name="Title 2"/>
          <p:cNvSpPr>
            <a:spLocks noGrp="1"/>
          </p:cNvSpPr>
          <p:nvPr>
            <p:ph type="title"/>
          </p:nvPr>
        </p:nvSpPr>
        <p:spPr>
          <a:xfrm>
            <a:off x="766762" y="806211"/>
            <a:ext cx="10658476" cy="884477"/>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6" name="Text Placeholder 5"/>
          <p:cNvSpPr>
            <a:spLocks noGrp="1"/>
          </p:cNvSpPr>
          <p:nvPr>
            <p:ph type="body" sz="quarter" idx="20" hasCustomPrompt="1"/>
          </p:nvPr>
        </p:nvSpPr>
        <p:spPr>
          <a:xfrm>
            <a:off x="6569814"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 2.4.3 Own safety in the field </a:t>
            </a:r>
          </a:p>
        </p:txBody>
      </p:sp>
    </p:spTree>
    <p:extLst>
      <p:ext uri="{BB962C8B-B14F-4D97-AF65-F5344CB8AC3E}">
        <p14:creationId xmlns:p14="http://schemas.microsoft.com/office/powerpoint/2010/main" val="20103269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 2.4.3 Own safety in the field </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2"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3" name="Text Placeholder 5"/>
          <p:cNvSpPr>
            <a:spLocks noGrp="1"/>
          </p:cNvSpPr>
          <p:nvPr>
            <p:ph type="body" sz="quarter" idx="22" hasCustomPrompt="1"/>
          </p:nvPr>
        </p:nvSpPr>
        <p:spPr>
          <a:xfrm>
            <a:off x="6544415"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6544414"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4174290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3348035"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 2.4.3 Own safety in the field </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0" name="Text Placeholder 5"/>
          <p:cNvSpPr>
            <a:spLocks noGrp="1"/>
          </p:cNvSpPr>
          <p:nvPr>
            <p:ph type="body" sz="quarter" idx="22" hasCustomPrompt="1"/>
          </p:nvPr>
        </p:nvSpPr>
        <p:spPr>
          <a:xfrm>
            <a:off x="4443415"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6" name="Text Placeholder 5"/>
          <p:cNvSpPr>
            <a:spLocks noGrp="1"/>
          </p:cNvSpPr>
          <p:nvPr>
            <p:ph type="body" sz="quarter" idx="24" hasCustomPrompt="1"/>
          </p:nvPr>
        </p:nvSpPr>
        <p:spPr>
          <a:xfrm>
            <a:off x="8101014"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8175780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10682284"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 2.4.3 Own safety in the field </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105202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2" y="800496"/>
            <a:ext cx="10658475" cy="985576"/>
          </a:xfrm>
          <a:prstGeom prst="rect">
            <a:avLst/>
          </a:prstGeom>
        </p:spPr>
        <p:txBody>
          <a:bodyPr lIns="0" tIns="0" rIns="0" bIns="0">
            <a:noAutofit/>
          </a:bodyPr>
          <a:lstStyle>
            <a:lvl1pPr>
              <a:defRPr sz="4400"/>
            </a:lvl1pPr>
          </a:lstStyle>
          <a:p>
            <a:endParaRPr lang="en-BE" dirty="0"/>
          </a:p>
        </p:txBody>
      </p:sp>
      <p:sp>
        <p:nvSpPr>
          <p:cNvPr id="81" name="Text Placeholder 4"/>
          <p:cNvSpPr>
            <a:spLocks noGrp="1"/>
          </p:cNvSpPr>
          <p:nvPr>
            <p:ph type="body" sz="quarter" idx="15" hasCustomPrompt="1"/>
          </p:nvPr>
        </p:nvSpPr>
        <p:spPr>
          <a:xfrm>
            <a:off x="766762" y="1786072"/>
            <a:ext cx="10658475" cy="4301992"/>
          </a:xfrm>
        </p:spPr>
        <p:txBody>
          <a:bodyPr/>
          <a:lstStyle>
            <a:lvl1pPr>
              <a:defRPr baseline="0"/>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6"/>
          </p:nvPr>
        </p:nvSpPr>
        <p:spPr/>
        <p:txBody>
          <a:bodyPr/>
          <a:lstStyle/>
          <a:p>
            <a:r>
              <a:rPr lang="en-US"/>
              <a:t>MELODY # 2.4.3 Own safety in the field </a:t>
            </a:r>
          </a:p>
        </p:txBody>
      </p:sp>
    </p:spTree>
    <p:extLst>
      <p:ext uri="{BB962C8B-B14F-4D97-AF65-F5344CB8AC3E}">
        <p14:creationId xmlns:p14="http://schemas.microsoft.com/office/powerpoint/2010/main" val="3834872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aphic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100"/>
            <a:ext cx="10658475" cy="711201"/>
          </a:xfrm>
          <a:prstGeom prst="rect">
            <a:avLst/>
          </a:prstGeom>
        </p:spPr>
        <p:txBody>
          <a:bodyPr lIns="0" tIns="0" rIns="0" bIns="0">
            <a:normAutofit/>
          </a:bodyPr>
          <a:lstStyle>
            <a:lvl1pPr>
              <a:defRPr sz="4400"/>
            </a:lvl1pPr>
          </a:lstStyle>
          <a:p>
            <a:endParaRPr lang="en-BE" dirty="0"/>
          </a:p>
        </p:txBody>
      </p:sp>
      <p:sp>
        <p:nvSpPr>
          <p:cNvPr id="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6553200" y="1638300"/>
            <a:ext cx="4872038" cy="698501"/>
          </a:xfrm>
          <a:prstGeom prst="rect">
            <a:avLst/>
          </a:prstGeom>
        </p:spPr>
        <p:txBody>
          <a:bodyPr lIns="0" tIns="0" rIns="0" bIns="91440">
            <a:normAutofit/>
          </a:bodyPr>
          <a:lstStyle>
            <a:lvl1pPr marL="0" indent="0">
              <a:buFontTx/>
              <a:buNone/>
              <a:defRPr sz="2800" b="0">
                <a:solidFill>
                  <a:schemeClr val="accent1"/>
                </a:solidFill>
                <a:latin typeface="+mj-lt"/>
                <a:cs typeface="Segoe UI Semibold" panose="020B0702040204020203" pitchFamily="34" charset="0"/>
              </a:defRPr>
            </a:lvl1pPr>
          </a:lstStyle>
          <a:p>
            <a:pPr lvl="0"/>
            <a:endParaRPr lang="nl-NL"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766762" y="1638300"/>
            <a:ext cx="4872037" cy="4419600"/>
          </a:xfrm>
          <a:prstGeom prst="rect">
            <a:avLst/>
          </a:prstGeom>
        </p:spPr>
        <p:txBody>
          <a:bodyPr>
            <a:normAutofit/>
          </a:bodyPr>
          <a:lstStyle>
            <a:lvl1pPr marL="0" indent="0" algn="ctr">
              <a:buFontTx/>
              <a:buNone/>
              <a:defRPr sz="1800" b="0"/>
            </a:lvl1pPr>
          </a:lstStyle>
          <a:p>
            <a:endParaRPr lang="en-BE" dirty="0"/>
          </a:p>
        </p:txBody>
      </p:sp>
      <p:sp>
        <p:nvSpPr>
          <p:cNvPr id="11" name="Text Placeholder 5"/>
          <p:cNvSpPr>
            <a:spLocks noGrp="1"/>
          </p:cNvSpPr>
          <p:nvPr>
            <p:ph type="body" sz="quarter" idx="20" hasCustomPrompt="1"/>
          </p:nvPr>
        </p:nvSpPr>
        <p:spPr>
          <a:xfrm>
            <a:off x="6544414" y="2463800"/>
            <a:ext cx="4872037" cy="35941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21"/>
          </p:nvPr>
        </p:nvSpPr>
        <p:spPr/>
        <p:txBody>
          <a:bodyPr/>
          <a:lstStyle/>
          <a:p>
            <a:r>
              <a:rPr lang="en-US"/>
              <a:t>MELODY # 2.4.3 Own safety in the field </a:t>
            </a:r>
          </a:p>
        </p:txBody>
      </p:sp>
    </p:spTree>
    <p:extLst>
      <p:ext uri="{BB962C8B-B14F-4D97-AF65-F5344CB8AC3E}">
        <p14:creationId xmlns:p14="http://schemas.microsoft.com/office/powerpoint/2010/main" val="19409069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806211"/>
            <a:ext cx="10663238" cy="884477"/>
          </a:xfrm>
          <a:prstGeom prst="rect">
            <a:avLst/>
          </a:prstGeom>
        </p:spPr>
        <p:txBody>
          <a:bodyPr vert="horz" lIns="0" tIns="0" rIns="0" bIns="0" rtlCol="0" anchor="t">
            <a:normAutofit/>
          </a:bodyPr>
          <a:lstStyle/>
          <a:p>
            <a:r>
              <a:rPr lang="en-US"/>
              <a:t>Click to edit Master title style</a:t>
            </a:r>
          </a:p>
        </p:txBody>
      </p:sp>
      <p:sp>
        <p:nvSpPr>
          <p:cNvPr id="3" name="Text Placeholder 2"/>
          <p:cNvSpPr>
            <a:spLocks noGrp="1"/>
          </p:cNvSpPr>
          <p:nvPr>
            <p:ph type="body" idx="1"/>
          </p:nvPr>
        </p:nvSpPr>
        <p:spPr>
          <a:xfrm>
            <a:off x="766763" y="1825625"/>
            <a:ext cx="1065847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Box 13" title="AlexandriaAlternativeReference"/>
          <p:cNvSpPr txBox="1"/>
          <p:nvPr userDrawn="1"/>
        </p:nvSpPr>
        <p:spPr>
          <a:xfrm>
            <a:off x="1117063" y="6587241"/>
            <a:ext cx="1440000" cy="21544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tab pos="3780000" algn="r"/>
              </a:tabLst>
              <a:defRPr/>
            </a:pPr>
            <a:r>
              <a:rPr kumimoji="0" lang="en-US" sz="800" b="0" i="1" u="none" strike="noStrike" kern="1200" cap="none" spc="0" normalizeH="0" baseline="0" noProof="0">
                <a:ln>
                  <a:noFill/>
                </a:ln>
                <a:solidFill>
                  <a:prstClr val="white">
                    <a:lumMod val="50000"/>
                  </a:prstClr>
                </a:solidFill>
                <a:effectLst/>
                <a:uLnTx/>
                <a:uFillTx/>
                <a:latin typeface="Segoe UI" pitchFamily="34" charset="0"/>
                <a:ea typeface="Segoe UI" pitchFamily="34" charset="0"/>
                <a:cs typeface="Segoe UI" pitchFamily="34" charset="0"/>
              </a:rPr>
              <a:t> </a:t>
            </a:r>
            <a:endParaRPr kumimoji="0" lang="nl-BE" sz="800" b="0" i="1" u="none" strike="noStrike" kern="1200" cap="none" spc="0" normalizeH="0" baseline="0" noProof="0" dirty="0">
              <a:ln>
                <a:noFill/>
              </a:ln>
              <a:solidFill>
                <a:prstClr val="white">
                  <a:lumMod val="50000"/>
                </a:prstClr>
              </a:solidFill>
              <a:effectLst/>
              <a:uLnTx/>
              <a:uFillTx/>
              <a:latin typeface="Segoe UI" pitchFamily="34" charset="0"/>
              <a:ea typeface="Segoe UI" pitchFamily="34" charset="0"/>
              <a:cs typeface="Segoe UI" pitchFamily="34" charset="0"/>
            </a:endParaRPr>
          </a:p>
        </p:txBody>
      </p:sp>
      <p:sp>
        <p:nvSpPr>
          <p:cNvPr id="15"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11353799" y="6479665"/>
            <a:ext cx="369833" cy="143176"/>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6" name="Footer Placeholder 5"/>
          <p:cNvSpPr>
            <a:spLocks noGrp="1"/>
          </p:cNvSpPr>
          <p:nvPr>
            <p:ph type="ftr" sz="quarter" idx="3"/>
          </p:nvPr>
        </p:nvSpPr>
        <p:spPr>
          <a:xfrm>
            <a:off x="452927" y="6479664"/>
            <a:ext cx="10776247" cy="148485"/>
          </a:xfrm>
          <a:prstGeom prst="rect">
            <a:avLst/>
          </a:prstGeom>
        </p:spPr>
        <p:txBody>
          <a:bodyPr lIns="0" tIns="0" rIns="0" bIns="0" anchor="ctr"/>
          <a:lstStyle>
            <a:lvl1pPr>
              <a:defRPr sz="1000" b="1"/>
            </a:lvl1pPr>
          </a:lstStyle>
          <a:p>
            <a:r>
              <a:rPr lang="en-US"/>
              <a:t>MELODY # 2.4.3 Own safety in the field </a:t>
            </a:r>
          </a:p>
        </p:txBody>
      </p:sp>
    </p:spTree>
    <p:extLst>
      <p:ext uri="{BB962C8B-B14F-4D97-AF65-F5344CB8AC3E}">
        <p14:creationId xmlns:p14="http://schemas.microsoft.com/office/powerpoint/2010/main" val="68226474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8" r:id="rId4"/>
    <p:sldLayoutId id="2147483702" r:id="rId5"/>
    <p:sldLayoutId id="2147483703" r:id="rId6"/>
    <p:sldLayoutId id="2147483704" r:id="rId7"/>
    <p:sldLayoutId id="2147483694" r:id="rId8"/>
    <p:sldLayoutId id="2147483670" r:id="rId9"/>
    <p:sldLayoutId id="2147483671" r:id="rId10"/>
    <p:sldLayoutId id="2147483667" r:id="rId11"/>
    <p:sldLayoutId id="2147483665" r:id="rId12"/>
    <p:sldLayoutId id="2147483698" r:id="rId13"/>
    <p:sldLayoutId id="2147483699" r:id="rId14"/>
    <p:sldLayoutId id="2147483685" r:id="rId15"/>
    <p:sldLayoutId id="2147483701" r:id="rId16"/>
    <p:sldLayoutId id="2147483697" r:id="rId17"/>
    <p:sldLayoutId id="2147483700" r:id="rId18"/>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dt="0"/>
  <p:txStyles>
    <p:title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p:titleStyle>
    <p:body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483">
          <p15:clr>
            <a:srgbClr val="F26B43"/>
          </p15:clr>
        </p15:guide>
        <p15:guide id="4" pos="7197">
          <p15:clr>
            <a:srgbClr val="F26B43"/>
          </p15:clr>
        </p15:guide>
        <p15:guide id="5" orient="horz" pos="504">
          <p15:clr>
            <a:srgbClr val="F26B43"/>
          </p15:clr>
        </p15:guide>
        <p15:guide id="6" orient="horz" pos="381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5.xml"/><Relationship Id="rId5" Type="http://schemas.openxmlformats.org/officeDocument/2006/relationships/image" Target="../media/image11.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1.xml"/><Relationship Id="rId1" Type="http://schemas.openxmlformats.org/officeDocument/2006/relationships/slideLayout" Target="../slideLayouts/slideLayout5.xml"/><Relationship Id="rId5" Type="http://schemas.openxmlformats.org/officeDocument/2006/relationships/image" Target="../media/image11.png"/><Relationship Id="rId4" Type="http://schemas.openxmlformats.org/officeDocument/2006/relationships/hyperlink" Target="https://fr.wikipedia.org/wiki/Vaccination_contre_la_grippe_A_(H1N1)_de_2009-2010"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8" Type="http://schemas.openxmlformats.org/officeDocument/2006/relationships/hyperlink" Target="http://arbeitsschutz-im-ehrenamt.de/fragen-und-antworten/3/" TargetMode="External"/><Relationship Id="rId3" Type="http://schemas.openxmlformats.org/officeDocument/2006/relationships/image" Target="../media/image7.jpg"/><Relationship Id="rId7"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8.xml"/><Relationship Id="rId6" Type="http://schemas.openxmlformats.org/officeDocument/2006/relationships/hyperlink" Target="https://outdoors.stackexchange.com/questions/10891/what-respirator-should-i-get-for-urbex" TargetMode="External"/><Relationship Id="rId5" Type="http://schemas.openxmlformats.org/officeDocument/2006/relationships/image" Target="../media/image8.jpg"/><Relationship Id="rId10" Type="http://schemas.openxmlformats.org/officeDocument/2006/relationships/hyperlink" Target="https://pngimg.com/download/81624" TargetMode="External"/><Relationship Id="rId4" Type="http://schemas.openxmlformats.org/officeDocument/2006/relationships/hyperlink" Target="https://worldbuilding.stackexchange.com/questions/153142/maintaining-a-moon-suit" TargetMode="External"/><Relationship Id="rId9"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5.xml"/><Relationship Id="rId5" Type="http://schemas.openxmlformats.org/officeDocument/2006/relationships/image" Target="../media/image11.png"/><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nchor="ctr"/>
          <a:lstStyle/>
          <a:p>
            <a:pPr marL="0" marR="0" lvl="0" indent="0" defTabSz="914400" rtl="0" eaLnBrk="1" fontAlgn="auto" latinLnBrk="0" hangingPunct="1">
              <a:lnSpc>
                <a:spcPct val="100000"/>
              </a:lnSpc>
              <a:spcBef>
                <a:spcPts val="0"/>
              </a:spcBef>
              <a:spcAft>
                <a:spcPts val="0"/>
              </a:spcAft>
              <a:buClrTx/>
              <a:buSzTx/>
              <a:buFontTx/>
              <a:buNone/>
              <a:tabLst/>
              <a:defRPr/>
            </a:pPr>
            <a:r>
              <a:rPr lang="en-US" sz="2800" b="0" kern="1200" dirty="0">
                <a:solidFill>
                  <a:schemeClr val="tx1"/>
                </a:solidFill>
                <a:effectLst/>
                <a:latin typeface="+mn-lt"/>
                <a:ea typeface="+mn-ea"/>
                <a:cs typeface="+mn-cs"/>
              </a:rPr>
              <a:t>2.4.3</a:t>
            </a:r>
            <a:r>
              <a:rPr lang="en-US" sz="2800" b="1" kern="1200" dirty="0">
                <a:solidFill>
                  <a:schemeClr val="tx1"/>
                </a:solidFill>
                <a:effectLst/>
                <a:latin typeface="+mn-lt"/>
                <a:ea typeface="+mn-ea"/>
                <a:cs typeface="+mn-cs"/>
              </a:rPr>
              <a:t> </a:t>
            </a:r>
            <a:r>
              <a:rPr lang="en-US" sz="2800" b="0" kern="1200" dirty="0">
                <a:solidFill>
                  <a:schemeClr val="tx1"/>
                </a:solidFill>
                <a:effectLst/>
                <a:latin typeface="+mn-lt"/>
                <a:ea typeface="+mn-ea"/>
                <a:cs typeface="+mn-cs"/>
              </a:rPr>
              <a:t>Own safety in the field (personal protection)</a:t>
            </a:r>
          </a:p>
        </p:txBody>
      </p:sp>
      <p:sp>
        <p:nvSpPr>
          <p:cNvPr id="3" name="Title 2"/>
          <p:cNvSpPr>
            <a:spLocks noGrp="1"/>
          </p:cNvSpPr>
          <p:nvPr>
            <p:ph type="title"/>
          </p:nvPr>
        </p:nvSpPr>
        <p:spPr/>
        <p:txBody>
          <a:bodyPr anchor="ctr">
            <a:normAutofit/>
          </a:bodyPr>
          <a:lstStyle/>
          <a:p>
            <a:r>
              <a:rPr lang="en-US" sz="5400" dirty="0"/>
              <a:t>Module 2: CBRN Basics</a:t>
            </a:r>
          </a:p>
        </p:txBody>
      </p:sp>
    </p:spTree>
    <p:extLst>
      <p:ext uri="{BB962C8B-B14F-4D97-AF65-F5344CB8AC3E}">
        <p14:creationId xmlns:p14="http://schemas.microsoft.com/office/powerpoint/2010/main" val="134762057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Medical Protection Measures</a:t>
            </a:r>
            <a:endParaRPr lang="nl-NL" dirty="0"/>
          </a:p>
        </p:txBody>
      </p:sp>
      <p:sp>
        <p:nvSpPr>
          <p:cNvPr id="3" name="Text Placeholder 2"/>
          <p:cNvSpPr>
            <a:spLocks noGrp="1"/>
          </p:cNvSpPr>
          <p:nvPr>
            <p:ph type="body" sz="quarter" idx="19"/>
          </p:nvPr>
        </p:nvSpPr>
        <p:spPr>
          <a:xfrm>
            <a:off x="766763" y="1388962"/>
            <a:ext cx="7510963" cy="2040039"/>
          </a:xfrm>
        </p:spPr>
        <p:txBody>
          <a:bodyPr>
            <a:normAutofit/>
          </a:bodyPr>
          <a:lstStyle/>
          <a:p>
            <a:pPr marL="88900" indent="0">
              <a:buNone/>
            </a:pPr>
            <a:r>
              <a:rPr lang="en-US" b="1" dirty="0"/>
              <a:t>Neutralize effect of the agent</a:t>
            </a:r>
          </a:p>
          <a:p>
            <a:r>
              <a:rPr lang="en-US" dirty="0"/>
              <a:t>Atropine (C agents)</a:t>
            </a:r>
          </a:p>
          <a:p>
            <a:r>
              <a:rPr lang="en-US" dirty="0"/>
              <a:t>Iodine prophylaxis (some RN materials)</a:t>
            </a:r>
          </a:p>
        </p:txBody>
      </p:sp>
      <p:sp>
        <p:nvSpPr>
          <p:cNvPr id="4" name="Slide Number Placeholder 3"/>
          <p:cNvSpPr>
            <a:spLocks noGrp="1"/>
          </p:cNvSpPr>
          <p:nvPr>
            <p:ph type="sldNum" sz="quarter" idx="4"/>
          </p:nvPr>
        </p:nvSpPr>
        <p:spPr/>
        <p:txBody>
          <a:bodyPr/>
          <a:lstStyle/>
          <a:p>
            <a:fld id="{A814E660-BF25-4843-B2A0-93C6E2B6253B}" type="slidenum">
              <a:rPr lang="en-BE" smtClean="0"/>
              <a:pPr/>
              <a:t>10</a:t>
            </a:fld>
            <a:endParaRPr lang="en-BE" dirty="0"/>
          </a:p>
        </p:txBody>
      </p:sp>
      <p:pic>
        <p:nvPicPr>
          <p:cNvPr id="12" name="Picture 11">
            <a:extLst>
              <a:ext uri="{FF2B5EF4-FFF2-40B4-BE49-F238E27FC236}">
                <a16:creationId xmlns:a16="http://schemas.microsoft.com/office/drawing/2014/main" id="{0AC76212-8AD3-492E-97D4-39CE21ED0677}"/>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7312977" y="1769494"/>
            <a:ext cx="3972256" cy="1046631"/>
          </a:xfrm>
          <a:prstGeom prst="rect">
            <a:avLst/>
          </a:prstGeom>
        </p:spPr>
      </p:pic>
      <p:pic>
        <p:nvPicPr>
          <p:cNvPr id="13" name="Picture 12">
            <a:extLst>
              <a:ext uri="{FF2B5EF4-FFF2-40B4-BE49-F238E27FC236}">
                <a16:creationId xmlns:a16="http://schemas.microsoft.com/office/drawing/2014/main" id="{2C47BBDC-E389-45AF-A3A5-B7D12CAD1F70}"/>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7301838" y="3007246"/>
            <a:ext cx="4009584" cy="3007188"/>
          </a:xfrm>
          <a:prstGeom prst="rect">
            <a:avLst/>
          </a:prstGeom>
        </p:spPr>
      </p:pic>
      <p:pic>
        <p:nvPicPr>
          <p:cNvPr id="11" name="Picture 10">
            <a:extLst>
              <a:ext uri="{FF2B5EF4-FFF2-40B4-BE49-F238E27FC236}">
                <a16:creationId xmlns:a16="http://schemas.microsoft.com/office/drawing/2014/main" id="{A1FA2B25-31F2-4394-AADE-F8A3AB839A37}"/>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873810" y="2975020"/>
            <a:ext cx="5717604" cy="3128638"/>
          </a:xfrm>
          <a:prstGeom prst="rect">
            <a:avLst/>
          </a:prstGeom>
        </p:spPr>
      </p:pic>
      <p:sp>
        <p:nvSpPr>
          <p:cNvPr id="10" name="Footer Placeholder 4">
            <a:extLst>
              <a:ext uri="{FF2B5EF4-FFF2-40B4-BE49-F238E27FC236}">
                <a16:creationId xmlns:a16="http://schemas.microsoft.com/office/drawing/2014/main" id="{9D1E93EA-6BDA-44F9-88D9-2AA4179F7845}"/>
              </a:ext>
            </a:extLst>
          </p:cNvPr>
          <p:cNvSpPr txBox="1">
            <a:spLocks/>
          </p:cNvSpPr>
          <p:nvPr/>
        </p:nvSpPr>
        <p:spPr>
          <a:xfrm>
            <a:off x="452927" y="6479664"/>
            <a:ext cx="10776247" cy="14848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a:solidFill>
                  <a:schemeClr val="tx1"/>
                </a:solidFill>
                <a:effectLst/>
                <a:latin typeface="+mn-lt"/>
                <a:ea typeface="+mn-ea"/>
                <a:cs typeface="+mn-cs"/>
              </a:rPr>
              <a:t>MELODY Presentation: 2.4.3 Own safety in the field (personal protection)</a:t>
            </a:r>
            <a:endParaRPr lang="en-US" sz="800" b="1" kern="1200" dirty="0">
              <a:solidFill>
                <a:schemeClr val="tx1"/>
              </a:solidFill>
              <a:effectLst/>
              <a:latin typeface="+mn-lt"/>
              <a:ea typeface="+mn-ea"/>
              <a:cs typeface="+mn-cs"/>
            </a:endParaRPr>
          </a:p>
        </p:txBody>
      </p:sp>
    </p:spTree>
    <p:extLst>
      <p:ext uri="{BB962C8B-B14F-4D97-AF65-F5344CB8AC3E}">
        <p14:creationId xmlns:p14="http://schemas.microsoft.com/office/powerpoint/2010/main" val="4769579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Medical Protection Measures</a:t>
            </a:r>
            <a:endParaRPr lang="nl-NL" dirty="0"/>
          </a:p>
        </p:txBody>
      </p:sp>
      <p:sp>
        <p:nvSpPr>
          <p:cNvPr id="3" name="Text Placeholder 2"/>
          <p:cNvSpPr>
            <a:spLocks noGrp="1"/>
          </p:cNvSpPr>
          <p:nvPr>
            <p:ph type="body" sz="quarter" idx="19"/>
          </p:nvPr>
        </p:nvSpPr>
        <p:spPr>
          <a:xfrm>
            <a:off x="766763" y="1388962"/>
            <a:ext cx="7510963" cy="2040039"/>
          </a:xfrm>
        </p:spPr>
        <p:txBody>
          <a:bodyPr>
            <a:normAutofit fontScale="92500" lnSpcReduction="20000"/>
          </a:bodyPr>
          <a:lstStyle/>
          <a:p>
            <a:pPr marL="88900" indent="0">
              <a:buNone/>
            </a:pPr>
            <a:r>
              <a:rPr lang="en-US" b="1" dirty="0"/>
              <a:t>Vaccinations (B-agents)</a:t>
            </a:r>
          </a:p>
          <a:p>
            <a:r>
              <a:rPr lang="en-US" dirty="0"/>
              <a:t>Well before expected exposure</a:t>
            </a:r>
          </a:p>
          <a:p>
            <a:r>
              <a:rPr lang="en-US" dirty="0"/>
              <a:t>Boosts the immune system to fight B-agents</a:t>
            </a:r>
          </a:p>
          <a:p>
            <a:r>
              <a:rPr lang="en-US" dirty="0"/>
              <a:t>Not available for all B-agents</a:t>
            </a:r>
          </a:p>
          <a:p>
            <a:r>
              <a:rPr lang="en-US" dirty="0"/>
              <a:t>e.g. anthrax, pulmonary tuberculosis, hepatitis B</a:t>
            </a:r>
          </a:p>
        </p:txBody>
      </p:sp>
      <p:sp>
        <p:nvSpPr>
          <p:cNvPr id="4" name="Slide Number Placeholder 3"/>
          <p:cNvSpPr>
            <a:spLocks noGrp="1"/>
          </p:cNvSpPr>
          <p:nvPr>
            <p:ph type="sldNum" sz="quarter" idx="4"/>
          </p:nvPr>
        </p:nvSpPr>
        <p:spPr/>
        <p:txBody>
          <a:bodyPr/>
          <a:lstStyle/>
          <a:p>
            <a:fld id="{A814E660-BF25-4843-B2A0-93C6E2B6253B}" type="slidenum">
              <a:rPr lang="en-BE" smtClean="0"/>
              <a:pPr/>
              <a:t>11</a:t>
            </a:fld>
            <a:endParaRPr lang="en-BE" dirty="0"/>
          </a:p>
        </p:txBody>
      </p:sp>
      <p:pic>
        <p:nvPicPr>
          <p:cNvPr id="7" name="Picture 6" descr="A picture containing caliper, device&#10;&#10;Description automatically generated">
            <a:extLst>
              <a:ext uri="{FF2B5EF4-FFF2-40B4-BE49-F238E27FC236}">
                <a16:creationId xmlns:a16="http://schemas.microsoft.com/office/drawing/2014/main" id="{C0EBB079-1EC7-42BE-A833-379F8221AE23}"/>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270466" y="1636845"/>
            <a:ext cx="4779080" cy="3584310"/>
          </a:xfrm>
          <a:prstGeom prst="rect">
            <a:avLst/>
          </a:prstGeom>
        </p:spPr>
      </p:pic>
      <p:pic>
        <p:nvPicPr>
          <p:cNvPr id="9" name="Picture 8">
            <a:extLst>
              <a:ext uri="{FF2B5EF4-FFF2-40B4-BE49-F238E27FC236}">
                <a16:creationId xmlns:a16="http://schemas.microsoft.com/office/drawing/2014/main" id="{E31A5599-3A62-4099-86B2-6A77AA97844A}"/>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770779" y="3450881"/>
            <a:ext cx="4918575" cy="2691414"/>
          </a:xfrm>
          <a:prstGeom prst="rect">
            <a:avLst/>
          </a:prstGeom>
        </p:spPr>
      </p:pic>
      <p:sp>
        <p:nvSpPr>
          <p:cNvPr id="10" name="Footer Placeholder 4">
            <a:extLst>
              <a:ext uri="{FF2B5EF4-FFF2-40B4-BE49-F238E27FC236}">
                <a16:creationId xmlns:a16="http://schemas.microsoft.com/office/drawing/2014/main" id="{D1792E63-A69E-4FCD-AA9B-47DC447CBB3F}"/>
              </a:ext>
            </a:extLst>
          </p:cNvPr>
          <p:cNvSpPr txBox="1">
            <a:spLocks/>
          </p:cNvSpPr>
          <p:nvPr/>
        </p:nvSpPr>
        <p:spPr>
          <a:xfrm>
            <a:off x="452927" y="6479664"/>
            <a:ext cx="10776247" cy="14848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a:solidFill>
                  <a:schemeClr val="tx1"/>
                </a:solidFill>
                <a:effectLst/>
                <a:latin typeface="+mn-lt"/>
                <a:ea typeface="+mn-ea"/>
                <a:cs typeface="+mn-cs"/>
              </a:rPr>
              <a:t>MELODY Presentation: 2.4.3 Own safety in the field (personal protection)</a:t>
            </a:r>
            <a:endParaRPr lang="en-US" sz="800" b="1"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7286498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Take home message</a:t>
            </a:r>
            <a:endParaRPr lang="en-US" dirty="0"/>
          </a:p>
        </p:txBody>
      </p:sp>
      <p:sp>
        <p:nvSpPr>
          <p:cNvPr id="3" name="Text Placeholder 2"/>
          <p:cNvSpPr>
            <a:spLocks noGrp="1"/>
          </p:cNvSpPr>
          <p:nvPr>
            <p:ph type="body" sz="quarter" idx="15"/>
          </p:nvPr>
        </p:nvSpPr>
        <p:spPr>
          <a:xfrm>
            <a:off x="766762" y="1786072"/>
            <a:ext cx="11425238" cy="4301992"/>
          </a:xfrm>
        </p:spPr>
        <p:txBody>
          <a:bodyPr>
            <a:noAutofit/>
          </a:bodyPr>
          <a:lstStyle/>
          <a:p>
            <a:r>
              <a:rPr lang="en-US" dirty="0"/>
              <a:t>Protection measures for your own safety concerns:</a:t>
            </a:r>
          </a:p>
          <a:p>
            <a:pPr lvl="1"/>
            <a:r>
              <a:rPr lang="en-US" dirty="0"/>
              <a:t>Physical protection measures; prevent CBRN entering the body </a:t>
            </a:r>
          </a:p>
          <a:p>
            <a:pPr lvl="2"/>
            <a:r>
              <a:rPr lang="en-US" dirty="0"/>
              <a:t>Behaviour: Keep your distance, stay upwind, do not eat, drink or smoke</a:t>
            </a:r>
          </a:p>
          <a:p>
            <a:pPr lvl="2"/>
            <a:r>
              <a:rPr lang="en-US" dirty="0"/>
              <a:t>Personal Protection Equipment: gloves, coveralls, FFP masks, respirators</a:t>
            </a:r>
          </a:p>
          <a:p>
            <a:pPr lvl="1"/>
            <a:r>
              <a:rPr lang="en-US" dirty="0"/>
              <a:t>Medical protection measures: protection after CBRN has entered the body</a:t>
            </a:r>
          </a:p>
          <a:p>
            <a:pPr lvl="2"/>
            <a:r>
              <a:rPr lang="en-US" dirty="0"/>
              <a:t>Neutralize agent</a:t>
            </a:r>
          </a:p>
          <a:p>
            <a:pPr lvl="2"/>
            <a:r>
              <a:rPr lang="en-US" dirty="0"/>
              <a:t>Neutralize effect of the agent</a:t>
            </a:r>
          </a:p>
          <a:p>
            <a:pPr lvl="2"/>
            <a:r>
              <a:rPr lang="en-US" dirty="0"/>
              <a:t>Vaccinations &amp; antibiotics</a:t>
            </a:r>
          </a:p>
        </p:txBody>
      </p:sp>
      <p:sp>
        <p:nvSpPr>
          <p:cNvPr id="4" name="Slide Number Placeholder 3"/>
          <p:cNvSpPr>
            <a:spLocks noGrp="1"/>
          </p:cNvSpPr>
          <p:nvPr>
            <p:ph type="sldNum" sz="quarter" idx="4"/>
          </p:nvPr>
        </p:nvSpPr>
        <p:spPr/>
        <p:txBody>
          <a:bodyPr/>
          <a:lstStyle/>
          <a:p>
            <a:fld id="{A814E660-BF25-4843-B2A0-93C6E2B6253B}" type="slidenum">
              <a:rPr lang="en-BE" smtClean="0"/>
              <a:pPr/>
              <a:t>12</a:t>
            </a:fld>
            <a:endParaRPr lang="en-BE" dirty="0"/>
          </a:p>
        </p:txBody>
      </p:sp>
      <p:sp>
        <p:nvSpPr>
          <p:cNvPr id="7" name="Footer Placeholder 4">
            <a:extLst>
              <a:ext uri="{FF2B5EF4-FFF2-40B4-BE49-F238E27FC236}">
                <a16:creationId xmlns:a16="http://schemas.microsoft.com/office/drawing/2014/main" id="{B4C8A935-CAC6-4219-95D2-485A82E935CF}"/>
              </a:ext>
            </a:extLst>
          </p:cNvPr>
          <p:cNvSpPr txBox="1">
            <a:spLocks/>
          </p:cNvSpPr>
          <p:nvPr/>
        </p:nvSpPr>
        <p:spPr>
          <a:xfrm>
            <a:off x="452927" y="6479664"/>
            <a:ext cx="10776247" cy="14848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a:solidFill>
                  <a:schemeClr val="tx1"/>
                </a:solidFill>
                <a:effectLst/>
                <a:latin typeface="+mn-lt"/>
                <a:ea typeface="+mn-ea"/>
                <a:cs typeface="+mn-cs"/>
              </a:rPr>
              <a:t>MELODY Presentation: 2.4.3 Own safety in the field (personal protection)</a:t>
            </a:r>
            <a:endParaRPr lang="en-US" sz="800" b="1"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9833275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7"/>
          </p:nvPr>
        </p:nvSpPr>
        <p:spPr/>
        <p:txBody>
          <a:bodyPr/>
          <a:lstStyle/>
          <a:p>
            <a:r>
              <a:rPr lang="da-DK" dirty="0"/>
              <a:t>Thank you for your attention</a:t>
            </a:r>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13</a:t>
            </a:fld>
            <a:endParaRPr lang="en-BE" dirty="0"/>
          </a:p>
        </p:txBody>
      </p:sp>
      <p:pic>
        <p:nvPicPr>
          <p:cNvPr id="7" name="Picture 6"/>
          <p:cNvPicPr>
            <a:picLocks noChangeAspect="1"/>
          </p:cNvPicPr>
          <p:nvPr/>
        </p:nvPicPr>
        <p:blipFill>
          <a:blip r:embed="rId3"/>
          <a:stretch>
            <a:fillRect/>
          </a:stretch>
        </p:blipFill>
        <p:spPr>
          <a:xfrm flipH="1">
            <a:off x="5404932" y="1657351"/>
            <a:ext cx="1344036" cy="1496250"/>
          </a:xfrm>
          <a:prstGeom prst="rect">
            <a:avLst/>
          </a:prstGeom>
        </p:spPr>
      </p:pic>
      <p:sp>
        <p:nvSpPr>
          <p:cNvPr id="6" name="Footer Placeholder 4">
            <a:extLst>
              <a:ext uri="{FF2B5EF4-FFF2-40B4-BE49-F238E27FC236}">
                <a16:creationId xmlns:a16="http://schemas.microsoft.com/office/drawing/2014/main" id="{E99FA113-6145-46A0-A8AE-0CC538BDD51D}"/>
              </a:ext>
            </a:extLst>
          </p:cNvPr>
          <p:cNvSpPr txBox="1">
            <a:spLocks/>
          </p:cNvSpPr>
          <p:nvPr/>
        </p:nvSpPr>
        <p:spPr>
          <a:xfrm>
            <a:off x="452927" y="6479664"/>
            <a:ext cx="10776247" cy="14848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a:solidFill>
                  <a:schemeClr val="tx1"/>
                </a:solidFill>
                <a:effectLst/>
                <a:latin typeface="+mn-lt"/>
                <a:ea typeface="+mn-ea"/>
                <a:cs typeface="+mn-cs"/>
              </a:rPr>
              <a:t>MELODY Presentation: 2.4.3 Own safety in the field (personal protection)</a:t>
            </a:r>
            <a:endParaRPr lang="en-US" sz="800" b="1" kern="1200" dirty="0">
              <a:solidFill>
                <a:schemeClr val="tx1"/>
              </a:solidFill>
              <a:effectLst/>
              <a:latin typeface="+mn-lt"/>
              <a:ea typeface="+mn-ea"/>
              <a:cs typeface="+mn-cs"/>
            </a:endParaRPr>
          </a:p>
        </p:txBody>
      </p:sp>
    </p:spTree>
    <p:extLst>
      <p:ext uri="{BB962C8B-B14F-4D97-AF65-F5344CB8AC3E}">
        <p14:creationId xmlns:p14="http://schemas.microsoft.com/office/powerpoint/2010/main" val="40204388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nchor="ctr"/>
          <a:lstStyle/>
          <a:p>
            <a:r>
              <a:rPr lang="en-US" dirty="0"/>
              <a:t>To </a:t>
            </a:r>
            <a:r>
              <a:rPr lang="en-US" u="sng" dirty="0"/>
              <a:t>recall</a:t>
            </a:r>
            <a:r>
              <a:rPr lang="en-US" dirty="0"/>
              <a:t> safely arrival procedures and basic safety in the field</a:t>
            </a:r>
          </a:p>
        </p:txBody>
      </p:sp>
      <p:sp>
        <p:nvSpPr>
          <p:cNvPr id="3" name="Title 2"/>
          <p:cNvSpPr>
            <a:spLocks noGrp="1"/>
          </p:cNvSpPr>
          <p:nvPr>
            <p:ph type="title"/>
          </p:nvPr>
        </p:nvSpPr>
        <p:spPr/>
        <p:txBody>
          <a:bodyPr anchor="ctr">
            <a:noAutofit/>
          </a:bodyPr>
          <a:lstStyle/>
          <a:p>
            <a:r>
              <a:rPr lang="en-US" sz="4000" dirty="0"/>
              <a:t>Learning objective</a:t>
            </a:r>
          </a:p>
        </p:txBody>
      </p:sp>
    </p:spTree>
    <p:extLst>
      <p:ext uri="{BB962C8B-B14F-4D97-AF65-F5344CB8AC3E}">
        <p14:creationId xmlns:p14="http://schemas.microsoft.com/office/powerpoint/2010/main" val="1311881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Protection measures for own safety</a:t>
            </a:r>
          </a:p>
        </p:txBody>
      </p:sp>
      <p:sp>
        <p:nvSpPr>
          <p:cNvPr id="3" name="Text Placeholder 2"/>
          <p:cNvSpPr>
            <a:spLocks noGrp="1"/>
          </p:cNvSpPr>
          <p:nvPr>
            <p:ph type="body" sz="quarter" idx="19"/>
          </p:nvPr>
        </p:nvSpPr>
        <p:spPr>
          <a:xfrm>
            <a:off x="766763" y="1388962"/>
            <a:ext cx="5072563" cy="2040039"/>
          </a:xfrm>
        </p:spPr>
        <p:txBody>
          <a:bodyPr>
            <a:normAutofit/>
          </a:bodyPr>
          <a:lstStyle/>
          <a:p>
            <a:pPr marL="88900" indent="0">
              <a:buNone/>
            </a:pPr>
            <a:r>
              <a:rPr lang="en-US" b="1" dirty="0"/>
              <a:t>Physical</a:t>
            </a:r>
          </a:p>
          <a:p>
            <a:r>
              <a:rPr lang="en-US" dirty="0"/>
              <a:t>Prevent CBRN entering the body </a:t>
            </a:r>
          </a:p>
        </p:txBody>
      </p:sp>
      <p:sp>
        <p:nvSpPr>
          <p:cNvPr id="4" name="Slide Number Placeholder 3"/>
          <p:cNvSpPr>
            <a:spLocks noGrp="1"/>
          </p:cNvSpPr>
          <p:nvPr>
            <p:ph type="sldNum" sz="quarter" idx="4"/>
          </p:nvPr>
        </p:nvSpPr>
        <p:spPr/>
        <p:txBody>
          <a:bodyPr/>
          <a:lstStyle/>
          <a:p>
            <a:fld id="{A814E660-BF25-4843-B2A0-93C6E2B6253B}" type="slidenum">
              <a:rPr lang="en-BE" smtClean="0"/>
              <a:pPr/>
              <a:t>3</a:t>
            </a:fld>
            <a:endParaRPr lang="en-BE" dirty="0"/>
          </a:p>
        </p:txBody>
      </p:sp>
      <p:sp>
        <p:nvSpPr>
          <p:cNvPr id="7" name="Text Placeholder 6"/>
          <p:cNvSpPr>
            <a:spLocks noGrp="1"/>
          </p:cNvSpPr>
          <p:nvPr>
            <p:ph type="body" sz="quarter" idx="22"/>
          </p:nvPr>
        </p:nvSpPr>
        <p:spPr/>
        <p:txBody>
          <a:bodyPr>
            <a:normAutofit/>
          </a:bodyPr>
          <a:lstStyle/>
          <a:p>
            <a:pPr marL="88900" indent="0">
              <a:buNone/>
            </a:pPr>
            <a:r>
              <a:rPr lang="en-US" b="1" dirty="0"/>
              <a:t>Medical</a:t>
            </a:r>
          </a:p>
          <a:p>
            <a:r>
              <a:rPr lang="en-US" dirty="0"/>
              <a:t>Measures or protection after CBRN has entered the body</a:t>
            </a:r>
          </a:p>
        </p:txBody>
      </p:sp>
      <p:pic>
        <p:nvPicPr>
          <p:cNvPr id="10" name="Picture 9">
            <a:extLst>
              <a:ext uri="{FF2B5EF4-FFF2-40B4-BE49-F238E27FC236}">
                <a16:creationId xmlns:a16="http://schemas.microsoft.com/office/drawing/2014/main" id="{E3F2433A-C42A-4AF0-B052-D1B57FF8AEE3}"/>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2866586" y="2863133"/>
            <a:ext cx="6458828" cy="3534231"/>
          </a:xfrm>
          <a:prstGeom prst="rect">
            <a:avLst/>
          </a:prstGeom>
        </p:spPr>
      </p:pic>
      <p:sp>
        <p:nvSpPr>
          <p:cNvPr id="8" name="Footer Placeholder 4">
            <a:extLst>
              <a:ext uri="{FF2B5EF4-FFF2-40B4-BE49-F238E27FC236}">
                <a16:creationId xmlns:a16="http://schemas.microsoft.com/office/drawing/2014/main" id="{233D42BF-A8AA-4F73-BAE0-4B087C05F084}"/>
              </a:ext>
            </a:extLst>
          </p:cNvPr>
          <p:cNvSpPr txBox="1">
            <a:spLocks/>
          </p:cNvSpPr>
          <p:nvPr/>
        </p:nvSpPr>
        <p:spPr>
          <a:xfrm>
            <a:off x="452927" y="6479664"/>
            <a:ext cx="10776247" cy="14848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a:solidFill>
                  <a:schemeClr val="tx1"/>
                </a:solidFill>
                <a:effectLst/>
                <a:latin typeface="+mn-lt"/>
                <a:ea typeface="+mn-ea"/>
                <a:cs typeface="+mn-cs"/>
              </a:rPr>
              <a:t>MELODY Presentation: 2.4.3 Own safety in the field (personal protection)</a:t>
            </a:r>
            <a:endParaRPr lang="en-US" sz="800" b="1"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67908259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Physical Protection Measures</a:t>
            </a:r>
          </a:p>
        </p:txBody>
      </p:sp>
      <p:sp>
        <p:nvSpPr>
          <p:cNvPr id="3" name="Text Placeholder 2"/>
          <p:cNvSpPr>
            <a:spLocks noGrp="1"/>
          </p:cNvSpPr>
          <p:nvPr>
            <p:ph type="body" sz="quarter" idx="19"/>
          </p:nvPr>
        </p:nvSpPr>
        <p:spPr>
          <a:xfrm>
            <a:off x="766763" y="1388962"/>
            <a:ext cx="5072563" cy="2040039"/>
          </a:xfrm>
        </p:spPr>
        <p:txBody>
          <a:bodyPr>
            <a:normAutofit/>
          </a:bodyPr>
          <a:lstStyle/>
          <a:p>
            <a:pPr marL="88900" indent="0">
              <a:buNone/>
            </a:pPr>
            <a:r>
              <a:rPr lang="en-US" b="1" dirty="0"/>
              <a:t>Prevent exposure by  </a:t>
            </a:r>
          </a:p>
          <a:p>
            <a:r>
              <a:rPr lang="en-US" dirty="0"/>
              <a:t>Direct skin contact </a:t>
            </a:r>
          </a:p>
          <a:p>
            <a:r>
              <a:rPr lang="en-US" dirty="0"/>
              <a:t>Ingestion</a:t>
            </a:r>
          </a:p>
          <a:p>
            <a:r>
              <a:rPr lang="en-US" dirty="0"/>
              <a:t>Inhalation</a:t>
            </a:r>
          </a:p>
        </p:txBody>
      </p:sp>
      <p:sp>
        <p:nvSpPr>
          <p:cNvPr id="4" name="Slide Number Placeholder 3"/>
          <p:cNvSpPr>
            <a:spLocks noGrp="1"/>
          </p:cNvSpPr>
          <p:nvPr>
            <p:ph type="sldNum" sz="quarter" idx="4"/>
          </p:nvPr>
        </p:nvSpPr>
        <p:spPr/>
        <p:txBody>
          <a:bodyPr/>
          <a:lstStyle/>
          <a:p>
            <a:fld id="{A814E660-BF25-4843-B2A0-93C6E2B6253B}" type="slidenum">
              <a:rPr lang="en-BE" smtClean="0"/>
              <a:pPr/>
              <a:t>4</a:t>
            </a:fld>
            <a:endParaRPr lang="en-BE" dirty="0"/>
          </a:p>
        </p:txBody>
      </p:sp>
      <p:sp>
        <p:nvSpPr>
          <p:cNvPr id="7" name="Text Placeholder 6"/>
          <p:cNvSpPr>
            <a:spLocks noGrp="1"/>
          </p:cNvSpPr>
          <p:nvPr>
            <p:ph type="body" sz="quarter" idx="22"/>
          </p:nvPr>
        </p:nvSpPr>
        <p:spPr>
          <a:xfrm>
            <a:off x="6544415" y="1388961"/>
            <a:ext cx="5647585" cy="3407627"/>
          </a:xfrm>
        </p:spPr>
        <p:txBody>
          <a:bodyPr>
            <a:noAutofit/>
          </a:bodyPr>
          <a:lstStyle/>
          <a:p>
            <a:pPr marL="88900" indent="0">
              <a:buNone/>
            </a:pPr>
            <a:r>
              <a:rPr lang="en-US" b="1" dirty="0"/>
              <a:t>Through </a:t>
            </a:r>
          </a:p>
          <a:p>
            <a:r>
              <a:rPr lang="en-US" dirty="0"/>
              <a:t>Behaviour</a:t>
            </a:r>
          </a:p>
          <a:p>
            <a:pPr lvl="1"/>
            <a:r>
              <a:rPr lang="en-US" dirty="0"/>
              <a:t>Keep your distance, stay upwind</a:t>
            </a:r>
          </a:p>
          <a:p>
            <a:pPr lvl="1"/>
            <a:r>
              <a:rPr lang="en-US" dirty="0"/>
              <a:t>Do not eat, drink or smoke </a:t>
            </a:r>
          </a:p>
          <a:p>
            <a:pPr lvl="1"/>
            <a:r>
              <a:rPr lang="en-US" dirty="0"/>
              <a:t>Keep hands away from face</a:t>
            </a:r>
          </a:p>
          <a:p>
            <a:pPr lvl="2"/>
            <a:r>
              <a:rPr lang="en-US" sz="2400" dirty="0"/>
              <a:t>Mouth, nose and eyes</a:t>
            </a:r>
          </a:p>
          <a:p>
            <a:r>
              <a:rPr lang="en-US" dirty="0"/>
              <a:t>Personal Protection Equipment (PPE)</a:t>
            </a:r>
          </a:p>
        </p:txBody>
      </p:sp>
      <p:pic>
        <p:nvPicPr>
          <p:cNvPr id="10" name="Picture 9">
            <a:extLst>
              <a:ext uri="{FF2B5EF4-FFF2-40B4-BE49-F238E27FC236}">
                <a16:creationId xmlns:a16="http://schemas.microsoft.com/office/drawing/2014/main" id="{26BF979A-6A21-405F-87BA-6041F56A4175}"/>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1213315" y="3688170"/>
            <a:ext cx="4450393" cy="2435228"/>
          </a:xfrm>
          <a:prstGeom prst="rect">
            <a:avLst/>
          </a:prstGeom>
        </p:spPr>
      </p:pic>
      <p:sp>
        <p:nvSpPr>
          <p:cNvPr id="9" name="Footer Placeholder 4">
            <a:extLst>
              <a:ext uri="{FF2B5EF4-FFF2-40B4-BE49-F238E27FC236}">
                <a16:creationId xmlns:a16="http://schemas.microsoft.com/office/drawing/2014/main" id="{34587296-4222-4EAE-A9C0-33AD2C7DFE7F}"/>
              </a:ext>
            </a:extLst>
          </p:cNvPr>
          <p:cNvSpPr txBox="1">
            <a:spLocks/>
          </p:cNvSpPr>
          <p:nvPr/>
        </p:nvSpPr>
        <p:spPr>
          <a:xfrm>
            <a:off x="452927" y="6479664"/>
            <a:ext cx="10776247" cy="14848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a:solidFill>
                  <a:schemeClr val="tx1"/>
                </a:solidFill>
                <a:effectLst/>
                <a:latin typeface="+mn-lt"/>
                <a:ea typeface="+mn-ea"/>
                <a:cs typeface="+mn-cs"/>
              </a:rPr>
              <a:t>MELODY Presentation: 2.4.3 Own safety in the field (personal protection)</a:t>
            </a:r>
            <a:endParaRPr lang="en-US" sz="800" b="1"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0037416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Physical Protection Measures</a:t>
            </a:r>
          </a:p>
        </p:txBody>
      </p:sp>
      <p:sp>
        <p:nvSpPr>
          <p:cNvPr id="3" name="Text Placeholder 2"/>
          <p:cNvSpPr>
            <a:spLocks noGrp="1"/>
          </p:cNvSpPr>
          <p:nvPr>
            <p:ph type="body" sz="quarter" idx="15"/>
          </p:nvPr>
        </p:nvSpPr>
        <p:spPr>
          <a:xfrm>
            <a:off x="766762" y="1786072"/>
            <a:ext cx="11425238" cy="4301992"/>
          </a:xfrm>
        </p:spPr>
        <p:txBody>
          <a:bodyPr>
            <a:normAutofit/>
          </a:bodyPr>
          <a:lstStyle/>
          <a:p>
            <a:r>
              <a:rPr lang="en-US" dirty="0"/>
              <a:t>Radiological ABCD</a:t>
            </a:r>
          </a:p>
          <a:p>
            <a:pPr lvl="1"/>
            <a:r>
              <a:rPr lang="en-US" dirty="0"/>
              <a:t>Alternate: 	take turns, meaning limit maximum time near affected area</a:t>
            </a:r>
          </a:p>
          <a:p>
            <a:pPr lvl="1"/>
            <a:r>
              <a:rPr lang="en-US" dirty="0"/>
              <a:t>Breathe:		protect your breathing, wear respiratory masks</a:t>
            </a:r>
          </a:p>
          <a:p>
            <a:pPr lvl="1"/>
            <a:r>
              <a:rPr lang="en-US" dirty="0"/>
              <a:t>Cover:	 	cover the source, seek cover from source</a:t>
            </a:r>
          </a:p>
          <a:p>
            <a:pPr lvl="6"/>
            <a:r>
              <a:rPr lang="en-US" sz="2400" dirty="0"/>
              <a:t>Fire engine (water tank), concrete blocks or walls as a shield</a:t>
            </a:r>
          </a:p>
          <a:p>
            <a:pPr lvl="1"/>
            <a:r>
              <a:rPr lang="en-US" dirty="0"/>
              <a:t>Distance: 	keeping your distance is effective:</a:t>
            </a:r>
          </a:p>
          <a:p>
            <a:pPr lvl="6"/>
            <a:r>
              <a:rPr lang="en-US" sz="2400" dirty="0"/>
              <a:t>10m instead of 10cm reduces your risk a 10,000-fold</a:t>
            </a:r>
          </a:p>
        </p:txBody>
      </p:sp>
      <p:sp>
        <p:nvSpPr>
          <p:cNvPr id="4" name="Slide Number Placeholder 3"/>
          <p:cNvSpPr>
            <a:spLocks noGrp="1"/>
          </p:cNvSpPr>
          <p:nvPr>
            <p:ph type="sldNum" sz="quarter" idx="4"/>
          </p:nvPr>
        </p:nvSpPr>
        <p:spPr/>
        <p:txBody>
          <a:bodyPr/>
          <a:lstStyle/>
          <a:p>
            <a:fld id="{A814E660-BF25-4843-B2A0-93C6E2B6253B}" type="slidenum">
              <a:rPr lang="en-BE" smtClean="0"/>
              <a:pPr/>
              <a:t>5</a:t>
            </a:fld>
            <a:endParaRPr lang="en-BE" dirty="0"/>
          </a:p>
        </p:txBody>
      </p:sp>
      <p:pic>
        <p:nvPicPr>
          <p:cNvPr id="6" name="Picture 5">
            <a:extLst>
              <a:ext uri="{FF2B5EF4-FFF2-40B4-BE49-F238E27FC236}">
                <a16:creationId xmlns:a16="http://schemas.microsoft.com/office/drawing/2014/main" id="{7AA643DF-D7E3-4F1D-9DB4-A117E7CEC30A}"/>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7335522" y="4713730"/>
            <a:ext cx="4606637" cy="1948327"/>
          </a:xfrm>
          <a:prstGeom prst="rect">
            <a:avLst/>
          </a:prstGeom>
        </p:spPr>
      </p:pic>
      <p:sp>
        <p:nvSpPr>
          <p:cNvPr id="8" name="Footer Placeholder 4">
            <a:extLst>
              <a:ext uri="{FF2B5EF4-FFF2-40B4-BE49-F238E27FC236}">
                <a16:creationId xmlns:a16="http://schemas.microsoft.com/office/drawing/2014/main" id="{024BBB0A-08B3-40CB-A466-2B5CABBF988C}"/>
              </a:ext>
            </a:extLst>
          </p:cNvPr>
          <p:cNvSpPr txBox="1">
            <a:spLocks/>
          </p:cNvSpPr>
          <p:nvPr/>
        </p:nvSpPr>
        <p:spPr>
          <a:xfrm>
            <a:off x="452927" y="6479664"/>
            <a:ext cx="10776247" cy="14848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a:solidFill>
                  <a:schemeClr val="tx1"/>
                </a:solidFill>
                <a:effectLst/>
                <a:latin typeface="+mn-lt"/>
                <a:ea typeface="+mn-ea"/>
                <a:cs typeface="+mn-cs"/>
              </a:rPr>
              <a:t>MELODY Presentation: 2.4.3 Own safety in the field (personal protection)</a:t>
            </a:r>
            <a:endParaRPr lang="en-US" sz="800" b="1"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9944084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descr="A picture containing clothing, work-clothing&#10;&#10;Description automatically generated">
            <a:extLst>
              <a:ext uri="{FF2B5EF4-FFF2-40B4-BE49-F238E27FC236}">
                <a16:creationId xmlns:a16="http://schemas.microsoft.com/office/drawing/2014/main" id="{082B0303-EEF3-43B5-BAE8-5C04EF0F88D2}"/>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8550442" y="154009"/>
            <a:ext cx="3445271" cy="6443774"/>
          </a:xfrm>
          <a:prstGeom prst="rect">
            <a:avLst/>
          </a:prstGeom>
        </p:spPr>
      </p:pic>
      <p:sp>
        <p:nvSpPr>
          <p:cNvPr id="2" name="Title 1"/>
          <p:cNvSpPr>
            <a:spLocks noGrp="1"/>
          </p:cNvSpPr>
          <p:nvPr>
            <p:ph type="title"/>
          </p:nvPr>
        </p:nvSpPr>
        <p:spPr/>
        <p:txBody>
          <a:bodyPr/>
          <a:lstStyle/>
          <a:p>
            <a:r>
              <a:rPr lang="en-US" dirty="0"/>
              <a:t>Personal Protection Equipment-PPE</a:t>
            </a:r>
          </a:p>
        </p:txBody>
      </p:sp>
      <p:sp>
        <p:nvSpPr>
          <p:cNvPr id="3" name="Text Placeholder 2"/>
          <p:cNvSpPr>
            <a:spLocks noGrp="1"/>
          </p:cNvSpPr>
          <p:nvPr>
            <p:ph type="body" sz="quarter" idx="15"/>
          </p:nvPr>
        </p:nvSpPr>
        <p:spPr>
          <a:xfrm>
            <a:off x="766762" y="1786072"/>
            <a:ext cx="11425238" cy="4301992"/>
          </a:xfrm>
        </p:spPr>
        <p:txBody>
          <a:bodyPr>
            <a:normAutofit/>
          </a:bodyPr>
          <a:lstStyle/>
          <a:p>
            <a:r>
              <a:rPr lang="en-US" dirty="0"/>
              <a:t>Personal Protection Equipment (PPE):</a:t>
            </a:r>
          </a:p>
          <a:p>
            <a:pPr lvl="1"/>
            <a:r>
              <a:rPr lang="en-US" dirty="0"/>
              <a:t>Clothing</a:t>
            </a:r>
          </a:p>
          <a:p>
            <a:pPr lvl="2"/>
            <a:r>
              <a:rPr lang="en-US" dirty="0"/>
              <a:t>Coveralls, gloves</a:t>
            </a:r>
          </a:p>
          <a:p>
            <a:pPr lvl="1"/>
            <a:r>
              <a:rPr lang="en-US" dirty="0"/>
              <a:t>Respiratory protection</a:t>
            </a:r>
          </a:p>
          <a:p>
            <a:pPr lvl="2"/>
            <a:r>
              <a:rPr lang="en-US" dirty="0"/>
              <a:t>Face masks, respirators</a:t>
            </a:r>
          </a:p>
        </p:txBody>
      </p:sp>
      <p:sp>
        <p:nvSpPr>
          <p:cNvPr id="4" name="Slide Number Placeholder 3"/>
          <p:cNvSpPr>
            <a:spLocks noGrp="1"/>
          </p:cNvSpPr>
          <p:nvPr>
            <p:ph type="sldNum" sz="quarter" idx="4"/>
          </p:nvPr>
        </p:nvSpPr>
        <p:spPr/>
        <p:txBody>
          <a:bodyPr/>
          <a:lstStyle/>
          <a:p>
            <a:fld id="{A814E660-BF25-4843-B2A0-93C6E2B6253B}" type="slidenum">
              <a:rPr lang="en-BE" smtClean="0"/>
              <a:pPr/>
              <a:t>6</a:t>
            </a:fld>
            <a:endParaRPr lang="en-BE" dirty="0"/>
          </a:p>
        </p:txBody>
      </p:sp>
      <p:pic>
        <p:nvPicPr>
          <p:cNvPr id="12" name="Picture 11">
            <a:extLst>
              <a:ext uri="{FF2B5EF4-FFF2-40B4-BE49-F238E27FC236}">
                <a16:creationId xmlns:a16="http://schemas.microsoft.com/office/drawing/2014/main" id="{7A4E1BF3-7B6F-43E8-A981-E68426F62D5E}"/>
              </a:ext>
            </a:extLst>
          </p:cNvPr>
          <p:cNvPicPr>
            <a:picLocks noChangeAspect="1"/>
          </p:cNvPicPr>
          <p:nvPr/>
        </p:nvPicPr>
        <p:blipFill>
          <a:blip r:embed="rId5">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3510074" y="4042224"/>
            <a:ext cx="2585925" cy="2585925"/>
          </a:xfrm>
          <a:prstGeom prst="rect">
            <a:avLst/>
          </a:prstGeom>
        </p:spPr>
      </p:pic>
      <p:pic>
        <p:nvPicPr>
          <p:cNvPr id="15" name="Picture 14">
            <a:extLst>
              <a:ext uri="{FF2B5EF4-FFF2-40B4-BE49-F238E27FC236}">
                <a16:creationId xmlns:a16="http://schemas.microsoft.com/office/drawing/2014/main" id="{21EF0EC4-6148-4341-81DB-E1D0B2D4945A}"/>
              </a:ext>
            </a:extLst>
          </p:cNvPr>
          <p:cNvPicPr>
            <a:picLocks noChangeAspect="1"/>
          </p:cNvPicPr>
          <p:nvPr/>
        </p:nvPicPr>
        <p:blipFill>
          <a:blip r:embed="rId7">
            <a:extLst>
              <a:ext uri="{28A0092B-C50C-407E-A947-70E740481C1C}">
                <a14:useLocalDpi xmlns:a14="http://schemas.microsoft.com/office/drawing/2010/main" val="0"/>
              </a:ext>
              <a:ext uri="{837473B0-CC2E-450A-ABE3-18F120FF3D39}">
                <a1611:picAttrSrcUrl xmlns:a1611="http://schemas.microsoft.com/office/drawing/2016/11/main" r:id="rId8"/>
              </a:ext>
            </a:extLst>
          </a:blip>
          <a:stretch>
            <a:fillRect/>
          </a:stretch>
        </p:blipFill>
        <p:spPr>
          <a:xfrm>
            <a:off x="814373" y="4298918"/>
            <a:ext cx="2247900" cy="1924050"/>
          </a:xfrm>
          <a:prstGeom prst="rect">
            <a:avLst/>
          </a:prstGeom>
        </p:spPr>
      </p:pic>
      <p:pic>
        <p:nvPicPr>
          <p:cNvPr id="21" name="Picture 20" descr="A picture containing handwear&#10;&#10;Description automatically generated">
            <a:extLst>
              <a:ext uri="{FF2B5EF4-FFF2-40B4-BE49-F238E27FC236}">
                <a16:creationId xmlns:a16="http://schemas.microsoft.com/office/drawing/2014/main" id="{C28406C2-A285-4476-9BB0-F60E77DB5FC2}"/>
              </a:ext>
            </a:extLst>
          </p:cNvPr>
          <p:cNvPicPr>
            <a:picLocks noChangeAspect="1"/>
          </p:cNvPicPr>
          <p:nvPr/>
        </p:nvPicPr>
        <p:blipFill>
          <a:blip r:embed="rId9" cstate="print">
            <a:extLst>
              <a:ext uri="{28A0092B-C50C-407E-A947-70E740481C1C}">
                <a14:useLocalDpi xmlns:a14="http://schemas.microsoft.com/office/drawing/2010/main" val="0"/>
              </a:ext>
              <a:ext uri="{837473B0-CC2E-450A-ABE3-18F120FF3D39}">
                <a1611:picAttrSrcUrl xmlns:a1611="http://schemas.microsoft.com/office/drawing/2016/11/main" r:id="rId10"/>
              </a:ext>
            </a:extLst>
          </a:blip>
          <a:stretch>
            <a:fillRect/>
          </a:stretch>
        </p:blipFill>
        <p:spPr>
          <a:xfrm>
            <a:off x="6266517" y="2193758"/>
            <a:ext cx="2113406" cy="2470484"/>
          </a:xfrm>
          <a:prstGeom prst="rect">
            <a:avLst/>
          </a:prstGeom>
        </p:spPr>
      </p:pic>
      <p:sp>
        <p:nvSpPr>
          <p:cNvPr id="11" name="Footer Placeholder 4">
            <a:extLst>
              <a:ext uri="{FF2B5EF4-FFF2-40B4-BE49-F238E27FC236}">
                <a16:creationId xmlns:a16="http://schemas.microsoft.com/office/drawing/2014/main" id="{2179CD46-89BA-4378-B687-DB62BABE9475}"/>
              </a:ext>
            </a:extLst>
          </p:cNvPr>
          <p:cNvSpPr txBox="1">
            <a:spLocks/>
          </p:cNvSpPr>
          <p:nvPr/>
        </p:nvSpPr>
        <p:spPr>
          <a:xfrm>
            <a:off x="452927" y="6479664"/>
            <a:ext cx="10776247" cy="14848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a:solidFill>
                  <a:schemeClr val="tx1"/>
                </a:solidFill>
                <a:effectLst/>
                <a:latin typeface="+mn-lt"/>
                <a:ea typeface="+mn-ea"/>
                <a:cs typeface="+mn-cs"/>
              </a:rPr>
              <a:t>MELODY Presentation: 2.4.3 Own safety in the field (personal protection)</a:t>
            </a:r>
            <a:endParaRPr lang="en-US" sz="800" b="1" kern="1200" dirty="0">
              <a:solidFill>
                <a:schemeClr val="tx1"/>
              </a:solidFill>
              <a:effectLst/>
              <a:latin typeface="+mn-lt"/>
              <a:ea typeface="+mn-ea"/>
              <a:cs typeface="+mn-cs"/>
            </a:endParaRPr>
          </a:p>
        </p:txBody>
      </p:sp>
    </p:spTree>
    <p:extLst>
      <p:ext uri="{BB962C8B-B14F-4D97-AF65-F5344CB8AC3E}">
        <p14:creationId xmlns:p14="http://schemas.microsoft.com/office/powerpoint/2010/main" val="40217441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Personal Protection Equipment-PPE</a:t>
            </a:r>
          </a:p>
        </p:txBody>
      </p:sp>
      <p:sp>
        <p:nvSpPr>
          <p:cNvPr id="3" name="Text Placeholder 2"/>
          <p:cNvSpPr>
            <a:spLocks noGrp="1"/>
          </p:cNvSpPr>
          <p:nvPr>
            <p:ph type="body" sz="quarter" idx="15"/>
          </p:nvPr>
        </p:nvSpPr>
        <p:spPr>
          <a:xfrm>
            <a:off x="766762" y="1786072"/>
            <a:ext cx="10956871" cy="4301992"/>
          </a:xfrm>
        </p:spPr>
        <p:txBody>
          <a:bodyPr>
            <a:normAutofit/>
          </a:bodyPr>
          <a:lstStyle/>
          <a:p>
            <a:r>
              <a:rPr lang="en-GB" u="sng" dirty="0">
                <a:cs typeface="Arial" panose="020B0604020202020204" pitchFamily="34" charset="0"/>
              </a:rPr>
              <a:t>Use</a:t>
            </a:r>
            <a:r>
              <a:rPr lang="en-GB" dirty="0">
                <a:cs typeface="Arial" panose="020B0604020202020204" pitchFamily="34" charset="0"/>
              </a:rPr>
              <a:t> your PPE if provided. Apply it and dispose of it as taught </a:t>
            </a:r>
          </a:p>
          <a:p>
            <a:r>
              <a:rPr lang="en-US" dirty="0"/>
              <a:t>Know your PPE</a:t>
            </a:r>
          </a:p>
          <a:p>
            <a:pPr lvl="1"/>
            <a:r>
              <a:rPr lang="en-US" dirty="0"/>
              <a:t>Specific PPE for specific situations</a:t>
            </a:r>
          </a:p>
          <a:p>
            <a:pPr lvl="1"/>
            <a:r>
              <a:rPr lang="en-US" dirty="0"/>
              <a:t>Restriction of movement/vision/communication</a:t>
            </a:r>
          </a:p>
          <a:p>
            <a:pPr lvl="1"/>
            <a:r>
              <a:rPr lang="en-US" dirty="0"/>
              <a:t>Physiological stress (e.g. claustrophobia)</a:t>
            </a:r>
          </a:p>
          <a:p>
            <a:pPr lvl="1"/>
            <a:r>
              <a:rPr lang="en-US" dirty="0"/>
              <a:t>Filters in PPE have only a limited operational life-time</a:t>
            </a:r>
          </a:p>
          <a:p>
            <a:pPr lvl="1"/>
            <a:r>
              <a:rPr lang="en-US" dirty="0"/>
              <a:t>Do not reuse PPE</a:t>
            </a:r>
          </a:p>
          <a:p>
            <a:pPr lvl="1"/>
            <a:r>
              <a:rPr lang="en-US" dirty="0"/>
              <a:t>Incorrect use of PPE leads to higher risks</a:t>
            </a:r>
          </a:p>
          <a:p>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7</a:t>
            </a:fld>
            <a:endParaRPr lang="en-BE" dirty="0"/>
          </a:p>
        </p:txBody>
      </p:sp>
      <p:sp>
        <p:nvSpPr>
          <p:cNvPr id="6" name="Footer Placeholder 4">
            <a:extLst>
              <a:ext uri="{FF2B5EF4-FFF2-40B4-BE49-F238E27FC236}">
                <a16:creationId xmlns:a16="http://schemas.microsoft.com/office/drawing/2014/main" id="{6AFB7B27-D681-4FAF-90F8-813B8F2C5C42}"/>
              </a:ext>
            </a:extLst>
          </p:cNvPr>
          <p:cNvSpPr txBox="1">
            <a:spLocks/>
          </p:cNvSpPr>
          <p:nvPr/>
        </p:nvSpPr>
        <p:spPr>
          <a:xfrm>
            <a:off x="452927" y="6479664"/>
            <a:ext cx="10776247" cy="14848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a:solidFill>
                  <a:schemeClr val="tx1"/>
                </a:solidFill>
                <a:effectLst/>
                <a:latin typeface="+mn-lt"/>
                <a:ea typeface="+mn-ea"/>
                <a:cs typeface="+mn-cs"/>
              </a:rPr>
              <a:t>MELODY Presentation: 2.4.3 Own safety in the field (personal protection)</a:t>
            </a:r>
            <a:endParaRPr lang="en-US" sz="800" b="1"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35336011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Medical Protection Measures</a:t>
            </a:r>
            <a:endParaRPr lang="nl-NL" dirty="0"/>
          </a:p>
        </p:txBody>
      </p:sp>
      <p:sp>
        <p:nvSpPr>
          <p:cNvPr id="3" name="Text Placeholder 2"/>
          <p:cNvSpPr>
            <a:spLocks noGrp="1"/>
          </p:cNvSpPr>
          <p:nvPr>
            <p:ph type="body" sz="quarter" idx="19"/>
          </p:nvPr>
        </p:nvSpPr>
        <p:spPr>
          <a:xfrm>
            <a:off x="766763" y="1388962"/>
            <a:ext cx="7510963" cy="2040039"/>
          </a:xfrm>
        </p:spPr>
        <p:txBody>
          <a:bodyPr>
            <a:normAutofit fontScale="92500"/>
          </a:bodyPr>
          <a:lstStyle/>
          <a:p>
            <a:pPr marL="88900" indent="0">
              <a:buNone/>
            </a:pPr>
            <a:r>
              <a:rPr lang="en-US" b="1" dirty="0"/>
              <a:t>Protection after CBRN material has entered the body</a:t>
            </a:r>
          </a:p>
          <a:p>
            <a:r>
              <a:rPr lang="en-US" dirty="0"/>
              <a:t>Neutralize agent</a:t>
            </a:r>
          </a:p>
          <a:p>
            <a:r>
              <a:rPr lang="en-US" dirty="0"/>
              <a:t>Neutralize effect of the agent</a:t>
            </a:r>
          </a:p>
          <a:p>
            <a:r>
              <a:rPr lang="en-US" dirty="0"/>
              <a:t>Vaccinations &amp; antibiotics</a:t>
            </a:r>
          </a:p>
          <a:p>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8</a:t>
            </a:fld>
            <a:endParaRPr lang="en-BE" dirty="0"/>
          </a:p>
        </p:txBody>
      </p:sp>
      <p:pic>
        <p:nvPicPr>
          <p:cNvPr id="8" name="Picture 7">
            <a:extLst>
              <a:ext uri="{FF2B5EF4-FFF2-40B4-BE49-F238E27FC236}">
                <a16:creationId xmlns:a16="http://schemas.microsoft.com/office/drawing/2014/main" id="{EEA872FC-02E8-4453-BE6F-2276E22D6EC1}"/>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770779" y="3450881"/>
            <a:ext cx="4918575" cy="2691414"/>
          </a:xfrm>
          <a:prstGeom prst="rect">
            <a:avLst/>
          </a:prstGeom>
        </p:spPr>
      </p:pic>
      <p:sp>
        <p:nvSpPr>
          <p:cNvPr id="9" name="Footer Placeholder 4">
            <a:extLst>
              <a:ext uri="{FF2B5EF4-FFF2-40B4-BE49-F238E27FC236}">
                <a16:creationId xmlns:a16="http://schemas.microsoft.com/office/drawing/2014/main" id="{CEBA49BB-C0DA-4136-9C66-3E50DF011C1F}"/>
              </a:ext>
            </a:extLst>
          </p:cNvPr>
          <p:cNvSpPr txBox="1">
            <a:spLocks/>
          </p:cNvSpPr>
          <p:nvPr/>
        </p:nvSpPr>
        <p:spPr>
          <a:xfrm>
            <a:off x="452927" y="6479664"/>
            <a:ext cx="10776247" cy="14848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a:solidFill>
                  <a:schemeClr val="tx1"/>
                </a:solidFill>
                <a:effectLst/>
                <a:latin typeface="+mn-lt"/>
                <a:ea typeface="+mn-ea"/>
                <a:cs typeface="+mn-cs"/>
              </a:rPr>
              <a:t>MELODY Presentation: 2.4.3 Own safety in the field (personal protection)</a:t>
            </a:r>
            <a:endParaRPr lang="en-US" sz="800" b="1" kern="1200" dirty="0">
              <a:solidFill>
                <a:schemeClr val="tx1"/>
              </a:solidFill>
              <a:effectLst/>
              <a:latin typeface="+mn-lt"/>
              <a:ea typeface="+mn-ea"/>
              <a:cs typeface="+mn-cs"/>
            </a:endParaRPr>
          </a:p>
        </p:txBody>
      </p:sp>
    </p:spTree>
    <p:extLst>
      <p:ext uri="{BB962C8B-B14F-4D97-AF65-F5344CB8AC3E}">
        <p14:creationId xmlns:p14="http://schemas.microsoft.com/office/powerpoint/2010/main" val="6843185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Medical Protection Measures</a:t>
            </a:r>
            <a:endParaRPr lang="nl-NL" dirty="0"/>
          </a:p>
        </p:txBody>
      </p:sp>
      <p:sp>
        <p:nvSpPr>
          <p:cNvPr id="3" name="Text Placeholder 2"/>
          <p:cNvSpPr>
            <a:spLocks noGrp="1"/>
          </p:cNvSpPr>
          <p:nvPr>
            <p:ph type="body" sz="quarter" idx="19"/>
          </p:nvPr>
        </p:nvSpPr>
        <p:spPr>
          <a:xfrm>
            <a:off x="766763" y="1388962"/>
            <a:ext cx="7510963" cy="2040039"/>
          </a:xfrm>
        </p:spPr>
        <p:txBody>
          <a:bodyPr>
            <a:normAutofit/>
          </a:bodyPr>
          <a:lstStyle/>
          <a:p>
            <a:pPr marL="88900" indent="0">
              <a:buNone/>
            </a:pPr>
            <a:r>
              <a:rPr lang="en-US" b="1" dirty="0"/>
              <a:t>Neutralize agent</a:t>
            </a:r>
          </a:p>
          <a:p>
            <a:r>
              <a:rPr lang="en-US" dirty="0"/>
              <a:t>Antibiotics (B-agents, bacteria only)</a:t>
            </a:r>
          </a:p>
          <a:p>
            <a:r>
              <a:rPr lang="en-US" dirty="0"/>
              <a:t>Prussian Blue (some RN materials)</a:t>
            </a:r>
          </a:p>
        </p:txBody>
      </p:sp>
      <p:sp>
        <p:nvSpPr>
          <p:cNvPr id="4" name="Slide Number Placeholder 3"/>
          <p:cNvSpPr>
            <a:spLocks noGrp="1"/>
          </p:cNvSpPr>
          <p:nvPr>
            <p:ph type="sldNum" sz="quarter" idx="4"/>
          </p:nvPr>
        </p:nvSpPr>
        <p:spPr/>
        <p:txBody>
          <a:bodyPr/>
          <a:lstStyle/>
          <a:p>
            <a:fld id="{A814E660-BF25-4843-B2A0-93C6E2B6253B}" type="slidenum">
              <a:rPr lang="en-BE" smtClean="0"/>
              <a:pPr/>
              <a:t>9</a:t>
            </a:fld>
            <a:endParaRPr lang="en-BE" dirty="0"/>
          </a:p>
        </p:txBody>
      </p:sp>
      <p:pic>
        <p:nvPicPr>
          <p:cNvPr id="7" name="Picture 6">
            <a:extLst>
              <a:ext uri="{FF2B5EF4-FFF2-40B4-BE49-F238E27FC236}">
                <a16:creationId xmlns:a16="http://schemas.microsoft.com/office/drawing/2014/main" id="{982991EA-BC95-4709-ABEC-3030F18B21AA}"/>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7171984" y="3599664"/>
            <a:ext cx="3616896" cy="2412442"/>
          </a:xfrm>
          <a:prstGeom prst="rect">
            <a:avLst/>
          </a:prstGeom>
        </p:spPr>
      </p:pic>
      <p:pic>
        <p:nvPicPr>
          <p:cNvPr id="11" name="Picture 10">
            <a:extLst>
              <a:ext uri="{FF2B5EF4-FFF2-40B4-BE49-F238E27FC236}">
                <a16:creationId xmlns:a16="http://schemas.microsoft.com/office/drawing/2014/main" id="{38FD7477-00DA-46DF-BCAD-882037877797}"/>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8838503" y="924231"/>
            <a:ext cx="2390671" cy="1940085"/>
          </a:xfrm>
          <a:prstGeom prst="rect">
            <a:avLst/>
          </a:prstGeom>
        </p:spPr>
      </p:pic>
      <p:pic>
        <p:nvPicPr>
          <p:cNvPr id="9" name="Picture 8">
            <a:extLst>
              <a:ext uri="{FF2B5EF4-FFF2-40B4-BE49-F238E27FC236}">
                <a16:creationId xmlns:a16="http://schemas.microsoft.com/office/drawing/2014/main" id="{F15F5DBA-A76B-4634-83EF-642A867F8307}"/>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770779" y="3450881"/>
            <a:ext cx="4918575" cy="2691414"/>
          </a:xfrm>
          <a:prstGeom prst="rect">
            <a:avLst/>
          </a:prstGeom>
        </p:spPr>
      </p:pic>
      <p:sp>
        <p:nvSpPr>
          <p:cNvPr id="10" name="Footer Placeholder 4">
            <a:extLst>
              <a:ext uri="{FF2B5EF4-FFF2-40B4-BE49-F238E27FC236}">
                <a16:creationId xmlns:a16="http://schemas.microsoft.com/office/drawing/2014/main" id="{5544F238-EF21-446F-9876-6DF6E348E8CA}"/>
              </a:ext>
            </a:extLst>
          </p:cNvPr>
          <p:cNvSpPr txBox="1">
            <a:spLocks/>
          </p:cNvSpPr>
          <p:nvPr/>
        </p:nvSpPr>
        <p:spPr>
          <a:xfrm>
            <a:off x="452927" y="6479664"/>
            <a:ext cx="10776247" cy="14848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a:solidFill>
                  <a:schemeClr val="tx1"/>
                </a:solidFill>
                <a:effectLst/>
                <a:latin typeface="+mn-lt"/>
                <a:ea typeface="+mn-ea"/>
                <a:cs typeface="+mn-cs"/>
              </a:rPr>
              <a:t>MELODY Presentation: 2.4.3 Own safety in the field (personal protection)</a:t>
            </a:r>
            <a:endParaRPr lang="en-US" sz="800" b="1"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16413004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515151"/>
      </a:dk2>
      <a:lt2>
        <a:srgbClr val="E7E6E6"/>
      </a:lt2>
      <a:accent1>
        <a:srgbClr val="023B7E"/>
      </a:accent1>
      <a:accent2>
        <a:srgbClr val="8CD3F6"/>
      </a:accent2>
      <a:accent3>
        <a:srgbClr val="035ECD"/>
      </a:accent3>
      <a:accent4>
        <a:srgbClr val="1FA8ED"/>
      </a:accent4>
      <a:accent5>
        <a:srgbClr val="D2EDFB"/>
      </a:accent5>
      <a:accent6>
        <a:srgbClr val="87BCFD"/>
      </a:accent6>
      <a:hlink>
        <a:srgbClr val="4C9BFC"/>
      </a:hlink>
      <a:folHlink>
        <a:srgbClr val="B3D5FD"/>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8524</TotalTime>
  <Words>3034</Words>
  <Application>Microsoft Office PowerPoint</Application>
  <PresentationFormat>Widescreen</PresentationFormat>
  <Paragraphs>317</Paragraphs>
  <Slides>13</Slides>
  <Notes>13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FranklinGotTExtCon</vt:lpstr>
      <vt:lpstr>Georgia</vt:lpstr>
      <vt:lpstr>Segoe UI</vt:lpstr>
      <vt:lpstr>Segoe UI Semibold</vt:lpstr>
      <vt:lpstr>Verdana</vt:lpstr>
      <vt:lpstr>Office Theme</vt:lpstr>
      <vt:lpstr>Module 2: CBRN Basics</vt:lpstr>
      <vt:lpstr>Learning objective</vt:lpstr>
      <vt:lpstr>Protection measures for own safety</vt:lpstr>
      <vt:lpstr>Physical Protection Measures</vt:lpstr>
      <vt:lpstr>Physical Protection Measures</vt:lpstr>
      <vt:lpstr>Personal Protection Equipment-PPE</vt:lpstr>
      <vt:lpstr>Personal Protection Equipment-PPE</vt:lpstr>
      <vt:lpstr>Medical Protection Measures</vt:lpstr>
      <vt:lpstr>Medical Protection Measures</vt:lpstr>
      <vt:lpstr>Medical Protection Measures</vt:lpstr>
      <vt:lpstr>Medical Protection Measures</vt:lpstr>
      <vt:lpstr>Take home message</vt:lpstr>
      <vt:lpstr>PowerPoint Presentation</vt:lpstr>
    </vt:vector>
  </TitlesOfParts>
  <Company>SCK CEN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Dillen Roel</dc:creator>
  <cp:lastModifiedBy>Saskia Rutjes</cp:lastModifiedBy>
  <cp:revision>426</cp:revision>
  <cp:lastPrinted>2020-01-20T09:16:47Z</cp:lastPrinted>
  <dcterms:created xsi:type="dcterms:W3CDTF">2019-10-21T09:10:33Z</dcterms:created>
  <dcterms:modified xsi:type="dcterms:W3CDTF">2022-11-21T13:20:52Z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exandriaPath">
    <vt:lpwstr/>
  </property>
  <property fmtid="{D5CDD505-2E9C-101B-9397-08002B2CF9AE}" pid="3" name="ID">
    <vt:lpwstr>36860591</vt:lpwstr>
  </property>
  <property fmtid="{D5CDD505-2E9C-101B-9397-08002B2CF9AE}" pid="4" name="Name">
    <vt:lpwstr>PowerPoint Presentation with sample slides.pptx</vt:lpwstr>
  </property>
  <property fmtid="{D5CDD505-2E9C-101B-9397-08002B2CF9AE}" pid="5" name="SuppMarkings">
    <vt:lpwstr> </vt:lpwstr>
  </property>
  <property fmtid="{D5CDD505-2E9C-101B-9397-08002B2CF9AE}" pid="6" name="Security Clearance">
    <vt:lpwstr> </vt:lpwstr>
  </property>
  <property fmtid="{D5CDD505-2E9C-101B-9397-08002B2CF9AE}" pid="7" name="HyperLink">
    <vt:lpwstr>https://ecm.sckcen.be/OTCS/llisapi.dll/open/36860591</vt:lpwstr>
  </property>
  <property fmtid="{D5CDD505-2E9C-101B-9397-08002B2CF9AE}" pid="8" name="Common Attributes_Reference Number">
    <vt:lpwstr>&lt;generated automatically&gt;</vt:lpwstr>
  </property>
  <property fmtid="{D5CDD505-2E9C-101B-9397-08002B2CF9AE}" pid="9" name="Common Attributes_Short Reference">
    <vt:lpwstr>&lt;generated automatically&gt;</vt:lpwstr>
  </property>
  <property fmtid="{D5CDD505-2E9C-101B-9397-08002B2CF9AE}" pid="10" name="Common Attributes_Alternative Reference">
    <vt:lpwstr> </vt:lpwstr>
  </property>
  <property fmtid="{D5CDD505-2E9C-101B-9397-08002B2CF9AE}" pid="11" name="Common Attributes_Document Type">
    <vt:lpwstr>Presentation</vt:lpwstr>
  </property>
  <property fmtid="{D5CDD505-2E9C-101B-9397-08002B2CF9AE}" pid="12" name="Common Attributes_Author_Author Name">
    <vt:lpwstr>&lt;default creator&gt;</vt:lpwstr>
  </property>
  <property fmtid="{D5CDD505-2E9C-101B-9397-08002B2CF9AE}" pid="13" name="Common Attributes_Author_Author Affiliation">
    <vt:lpwstr>SCK•CEN</vt:lpwstr>
  </property>
  <property fmtid="{D5CDD505-2E9C-101B-9397-08002B2CF9AE}" pid="14" name="Common Attributes_Information Security Classification">
    <vt:lpwstr>Restricted</vt:lpwstr>
  </property>
  <property fmtid="{D5CDD505-2E9C-101B-9397-08002B2CF9AE}" pid="15" name="Common Attributes_ISC Motivation">
    <vt:lpwstr>ISC was automatically assigned.</vt:lpwstr>
  </property>
  <property fmtid="{D5CDD505-2E9C-101B-9397-08002B2CF9AE}" pid="16" name="Event Attributes_Event_Event Type">
    <vt:lpwstr> </vt:lpwstr>
  </property>
  <property fmtid="{D5CDD505-2E9C-101B-9397-08002B2CF9AE}" pid="17" name="Event Attributes_Event_Event Name">
    <vt:lpwstr> </vt:lpwstr>
  </property>
  <property fmtid="{D5CDD505-2E9C-101B-9397-08002B2CF9AE}" pid="18" name="Event Attributes_Event_Event Start Date">
    <vt:filetime>1899-12-29T23:00:00Z</vt:filetime>
  </property>
  <property fmtid="{D5CDD505-2E9C-101B-9397-08002B2CF9AE}" pid="19" name="Event Attributes_Event_Event End Date">
    <vt:filetime>1899-12-29T23:00:00Z</vt:filetime>
  </property>
  <property fmtid="{D5CDD505-2E9C-101B-9397-08002B2CF9AE}" pid="20" name="Event Attributes_Event_Event Location">
    <vt:lpwstr> </vt:lpwstr>
  </property>
</Properties>
</file>