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308" r:id="rId3"/>
    <p:sldId id="259" r:id="rId4"/>
    <p:sldId id="297" r:id="rId5"/>
    <p:sldId id="306" r:id="rId6"/>
    <p:sldId id="299" r:id="rId7"/>
    <p:sldId id="298" r:id="rId8"/>
    <p:sldId id="301" r:id="rId9"/>
    <p:sldId id="305" r:id="rId10"/>
    <p:sldId id="307" r:id="rId11"/>
    <p:sldId id="304" r:id="rId12"/>
    <p:sldId id="300" r:id="rId13"/>
  </p:sldIdLst>
  <p:sldSz cx="12192000" cy="6858000"/>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ameron Mann" initials="CM" lastIdx="1" clrIdx="0">
    <p:extLst>
      <p:ext uri="{19B8F6BF-5375-455C-9EA6-DF929625EA0E}">
        <p15:presenceInfo xmlns:p15="http://schemas.microsoft.com/office/powerpoint/2012/main" userId="83d6e77a369ac7f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A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39" autoAdjust="0"/>
    <p:restoredTop sz="53467" autoAdjust="0"/>
  </p:normalViewPr>
  <p:slideViewPr>
    <p:cSldViewPr snapToGrid="0">
      <p:cViewPr varScale="1">
        <p:scale>
          <a:sx n="56" d="100"/>
          <a:sy n="56" d="100"/>
        </p:scale>
        <p:origin x="2058" y="60"/>
      </p:cViewPr>
      <p:guideLst/>
    </p:cSldViewPr>
  </p:slideViewPr>
  <p:notesTextViewPr>
    <p:cViewPr>
      <p:scale>
        <a:sx n="150" d="100"/>
        <a:sy n="150" d="100"/>
      </p:scale>
      <p:origin x="0" y="-129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1038" y="4784835"/>
            <a:ext cx="5448300" cy="391486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422275" y="1243013"/>
            <a:ext cx="5965825" cy="3355975"/>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Module 5: Risk assessment and hazard avoidance</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the title of this topic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to the trainees that this topic deals with </a:t>
            </a:r>
            <a:r>
              <a:rPr lang="en-GB" sz="800" kern="1200" dirty="0">
                <a:solidFill>
                  <a:schemeClr val="tx1"/>
                </a:solidFill>
                <a:effectLst/>
                <a:latin typeface="+mn-lt"/>
                <a:ea typeface="+mn-ea"/>
                <a:cs typeface="+mn-cs"/>
              </a:rPr>
              <a:t>victims who have survived the first impact/event including the first responders who arrive first at the scene and eyewitnesses</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i="0" kern="1200">
                <a:solidFill>
                  <a:schemeClr val="tx1"/>
                </a:solidFill>
                <a:effectLst/>
                <a:latin typeface="+mn-lt"/>
                <a:ea typeface="+mn-ea"/>
                <a:cs typeface="+mn-cs"/>
              </a:rPr>
              <a:t>:  </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b="1" dirty="0"/>
          </a:p>
        </p:txBody>
      </p:sp>
    </p:spTree>
    <p:extLst>
      <p:ext uri="{BB962C8B-B14F-4D97-AF65-F5344CB8AC3E}">
        <p14:creationId xmlns:p14="http://schemas.microsoft.com/office/powerpoint/2010/main" val="6993373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Location of victims</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 </a:t>
            </a:r>
            <a:r>
              <a:rPr lang="en-US" sz="800" i="0" kern="1200" dirty="0">
                <a:solidFill>
                  <a:schemeClr val="tx1"/>
                </a:solidFill>
                <a:effectLst/>
                <a:latin typeface="+mn-lt"/>
                <a:ea typeface="+mn-ea"/>
                <a:cs typeface="+mn-cs"/>
              </a:rPr>
              <a:t>trainees learn why the location of victims can be important from a CBRN-perspective, and option to assess the location</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Explain that </a:t>
            </a:r>
          </a:p>
          <a:p>
            <a:pPr marL="0" indent="0">
              <a:buFont typeface="Arial" panose="020B0604020202020204" pitchFamily="34" charset="0"/>
              <a:buNone/>
            </a:pPr>
            <a:r>
              <a:rPr lang="en-US" sz="800" kern="1200" dirty="0">
                <a:solidFill>
                  <a:schemeClr val="tx1"/>
                </a:solidFill>
                <a:effectLst/>
                <a:latin typeface="+mn-lt"/>
                <a:ea typeface="+mn-ea"/>
                <a:cs typeface="+mn-cs"/>
              </a:rPr>
              <a:t>The exact location becomes important when  they were exposed to radiation, or when contamination of the CBRN agent cannot be determined in the field (swiftly), and/or victims do not show symptoms when exposure to a CBRN-agent is very likely (through signs, intelligence etc.)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The location may be identified by  </a:t>
            </a:r>
          </a:p>
          <a:p>
            <a:pPr marL="0" indent="0">
              <a:buFont typeface="Arial" panose="020B0604020202020204" pitchFamily="34" charset="0"/>
              <a:buNone/>
            </a:pPr>
            <a:r>
              <a:rPr lang="en-US" sz="800" kern="1200" dirty="0">
                <a:solidFill>
                  <a:schemeClr val="tx1"/>
                </a:solidFill>
                <a:effectLst/>
                <a:latin typeface="+mn-lt"/>
                <a:ea typeface="+mn-ea"/>
                <a:cs typeface="+mn-cs"/>
              </a:rPr>
              <a:t>- asking the victim if possible</a:t>
            </a:r>
          </a:p>
          <a:p>
            <a:pPr marL="0" indent="0">
              <a:buFont typeface="Arial" panose="020B0604020202020204" pitchFamily="34" charset="0"/>
              <a:buNone/>
            </a:pPr>
            <a:r>
              <a:rPr lang="en-US" sz="800" kern="1200" dirty="0">
                <a:solidFill>
                  <a:schemeClr val="tx1"/>
                </a:solidFill>
                <a:effectLst/>
                <a:latin typeface="+mn-lt"/>
                <a:ea typeface="+mn-ea"/>
                <a:cs typeface="+mn-cs"/>
              </a:rPr>
              <a:t>- vlogging; filming and commenting while filming about what is seen and where</a:t>
            </a:r>
          </a:p>
          <a:p>
            <a:endParaRPr lang="en-GB" sz="800" dirty="0"/>
          </a:p>
          <a:p>
            <a:r>
              <a:rPr lang="en-GB" sz="800" dirty="0"/>
              <a:t>Exact location of the victims at time of the release yields insight about</a:t>
            </a:r>
            <a:endParaRPr lang="en-US" sz="800" dirty="0"/>
          </a:p>
          <a:p>
            <a:pPr lvl="0"/>
            <a:r>
              <a:rPr lang="en-US" sz="800" dirty="0"/>
              <a:t>- the chance of being affected</a:t>
            </a:r>
          </a:p>
          <a:p>
            <a:pPr lvl="0"/>
            <a:r>
              <a:rPr lang="en-US" sz="800" dirty="0"/>
              <a:t>- the amount of contamination or received dose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Exact location of victims at the time of release and having CBRN-symptoms yields insight about the </a:t>
            </a:r>
            <a:r>
              <a:rPr lang="en-US" sz="800" dirty="0"/>
              <a:t>amount of CBRN material released or present at the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That information can also be of forensic value as access and ability to gather or produce such a quantity can be limited or lead to suspecting certain perpetrator groups</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Where victims were between the start of the incident and receiving professional help gives insight about</a:t>
            </a:r>
          </a:p>
          <a:p>
            <a:r>
              <a:rPr lang="en-GB" sz="800" kern="1200" dirty="0">
                <a:solidFill>
                  <a:schemeClr val="tx1"/>
                </a:solidFill>
                <a:effectLst/>
                <a:latin typeface="+mn-lt"/>
                <a:ea typeface="+mn-ea"/>
                <a:cs typeface="+mn-cs"/>
              </a:rPr>
              <a:t>- the duration of exposure (they might have moved away, or be unaware they moved towards the source/origin of CBRN material)</a:t>
            </a:r>
          </a:p>
          <a:p>
            <a:r>
              <a:rPr lang="en-GB" sz="800" kern="1200" dirty="0">
                <a:solidFill>
                  <a:schemeClr val="tx1"/>
                </a:solidFill>
                <a:effectLst/>
                <a:latin typeface="+mn-lt"/>
                <a:ea typeface="+mn-ea"/>
                <a:cs typeface="+mn-cs"/>
              </a:rPr>
              <a:t>- first responders and less injured victims might have helped contaminated people while wearing insufficient PPE and have become contaminated as a consequence. </a:t>
            </a:r>
            <a:endParaRPr lang="en-GB" sz="800" dirty="0"/>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To what extent the term 'exact' should be taken, depends on the type of dispersion. Tens of kilometres will be sufficient for a nuclear powerplant accident, while have actually touched a specific spot in the case of a non-volatile agent could mean millimetres in that particular case. From the perspective of contamination of victims, the larger the spread of the CBRN-agent, the less important it is to know the exact location of a victim.</a:t>
            </a:r>
          </a:p>
          <a:p>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12024388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Take home message</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Importance of registration is made know to the trainees a final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Explain that </a:t>
            </a:r>
          </a:p>
          <a:p>
            <a:r>
              <a:rPr lang="en-GB" sz="800" kern="1200" dirty="0">
                <a:solidFill>
                  <a:schemeClr val="tx1"/>
                </a:solidFill>
                <a:effectLst/>
                <a:latin typeface="+mn-lt"/>
                <a:ea typeface="+mn-ea"/>
                <a:cs typeface="+mn-cs"/>
              </a:rPr>
              <a:t>Stress again the importance of good registration</a:t>
            </a:r>
          </a:p>
          <a:p>
            <a:r>
              <a:rPr lang="en-GB" sz="800" kern="1200" dirty="0">
                <a:solidFill>
                  <a:schemeClr val="tx1"/>
                </a:solidFill>
                <a:effectLst/>
                <a:latin typeface="+mn-lt"/>
                <a:ea typeface="+mn-ea"/>
                <a:cs typeface="+mn-cs"/>
              </a:rPr>
              <a:t>Registration takes an investment of time BUT adequate registration is essential to prevent problems later on. </a:t>
            </a:r>
          </a:p>
          <a:p>
            <a:r>
              <a:rPr lang="en-GB" sz="800" kern="1200" dirty="0">
                <a:solidFill>
                  <a:schemeClr val="tx1"/>
                </a:solidFill>
                <a:effectLst/>
                <a:latin typeface="+mn-lt"/>
                <a:ea typeface="+mn-ea"/>
                <a:cs typeface="+mn-cs"/>
              </a:rPr>
              <a:t>Problems like "enlarging the contaminated area ",  "if only I had known then, now I would not suffer from ..."</a:t>
            </a:r>
          </a:p>
          <a:p>
            <a:r>
              <a:rPr lang="en-GB" sz="800" kern="1200" dirty="0">
                <a:solidFill>
                  <a:schemeClr val="tx1"/>
                </a:solidFill>
                <a:effectLst/>
                <a:latin typeface="+mn-lt"/>
                <a:ea typeface="+mn-ea"/>
                <a:cs typeface="+mn-cs"/>
              </a:rPr>
              <a:t>'Later' can be the next in line responder, or years to come e.g. in criminal prosecution trails leading to "</a:t>
            </a:r>
            <a:r>
              <a:rPr lang="en-US" sz="800" kern="1200" dirty="0">
                <a:solidFill>
                  <a:schemeClr val="tx1"/>
                </a:solidFill>
                <a:effectLst/>
                <a:latin typeface="+mn-lt"/>
                <a:ea typeface="+mn-ea"/>
                <a:cs typeface="+mn-cs"/>
              </a:rPr>
              <a:t>guilty of inflicting grievous bodily harm on 17 persons"</a:t>
            </a:r>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2088454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Thank you for your attention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 consortium</a:t>
            </a: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a:t>
            </a:r>
            <a:endParaRPr lang="en-US" sz="800" b="0" dirty="0"/>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the title of this topic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to the trainees that this topic deals with </a:t>
            </a:r>
            <a:r>
              <a:rPr lang="en-GB" sz="800" kern="1200" dirty="0">
                <a:solidFill>
                  <a:schemeClr val="tx1"/>
                </a:solidFill>
                <a:effectLst/>
                <a:latin typeface="+mn-lt"/>
                <a:ea typeface="+mn-ea"/>
                <a:cs typeface="+mn-cs"/>
              </a:rPr>
              <a:t>victims who have survived the first impact/event including the first responders who arrive first at the scene and eyewitnesses</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3986549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Registration: invest now, safety later</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the subject of this topic</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Good registration should be seen as an investment for safety later on</a:t>
            </a:r>
          </a:p>
          <a:p>
            <a:r>
              <a:rPr lang="en-US" sz="800" kern="1200" dirty="0">
                <a:solidFill>
                  <a:schemeClr val="tx1"/>
                </a:solidFill>
                <a:effectLst/>
                <a:latin typeface="+mn-lt"/>
                <a:ea typeface="+mn-ea"/>
                <a:cs typeface="+mn-cs"/>
              </a:rPr>
              <a:t>Good registration takes time and will be under pressure during any incident. </a:t>
            </a:r>
          </a:p>
          <a:p>
            <a:r>
              <a:rPr lang="en-US" sz="800" kern="1200" dirty="0">
                <a:solidFill>
                  <a:schemeClr val="tx1"/>
                </a:solidFill>
                <a:effectLst/>
                <a:latin typeface="+mn-lt"/>
                <a:ea typeface="+mn-ea"/>
                <a:cs typeface="+mn-cs"/>
              </a:rPr>
              <a:t>However, failure to register and to dispatch that information might make things worse </a:t>
            </a:r>
          </a:p>
          <a:p>
            <a:r>
              <a:rPr lang="en-US" sz="800" kern="1200" dirty="0">
                <a:solidFill>
                  <a:schemeClr val="tx1"/>
                </a:solidFill>
                <a:effectLst/>
                <a:latin typeface="+mn-lt"/>
                <a:ea typeface="+mn-ea"/>
                <a:cs typeface="+mn-cs"/>
              </a:rPr>
              <a:t>CBRN poses an additional challenge not to lose the link of registered information to a person</a:t>
            </a:r>
          </a:p>
          <a:p>
            <a:r>
              <a:rPr lang="en-US" sz="800" kern="1200" dirty="0">
                <a:solidFill>
                  <a:schemeClr val="tx1"/>
                </a:solidFill>
                <a:effectLst/>
                <a:latin typeface="+mn-lt"/>
                <a:ea typeface="+mn-ea"/>
                <a:cs typeface="+mn-cs"/>
              </a:rPr>
              <a:t>Hence, there is a trade off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3602596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Why Registration?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learn about the main reasons for registration of victims from a CBRN-perspective</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Explain why registration of victims and witnesses is important from a CBRN perspective</a:t>
            </a:r>
          </a:p>
          <a:p>
            <a:r>
              <a:rPr lang="en-US" sz="800" i="0" kern="1200" dirty="0">
                <a:solidFill>
                  <a:schemeClr val="tx1"/>
                </a:solidFill>
                <a:effectLst/>
                <a:latin typeface="+mn-lt"/>
                <a:ea typeface="+mn-ea"/>
                <a:cs typeface="+mn-cs"/>
              </a:rPr>
              <a:t>Witnesses are those people who were close enough to the scene to make their observation, and hence their potential contamination or exposure should be considered.</a:t>
            </a:r>
          </a:p>
          <a:p>
            <a:r>
              <a:rPr lang="en-US" sz="800" i="0" kern="1200" dirty="0">
                <a:solidFill>
                  <a:schemeClr val="tx1"/>
                </a:solidFill>
                <a:effectLst/>
                <a:latin typeface="+mn-lt"/>
                <a:ea typeface="+mn-ea"/>
                <a:cs typeface="+mn-cs"/>
              </a:rPr>
              <a:t>Note that registration is done for various purposes. </a:t>
            </a:r>
          </a:p>
          <a:p>
            <a:r>
              <a:rPr lang="en-US" sz="800" i="0" kern="1200" dirty="0">
                <a:solidFill>
                  <a:schemeClr val="tx1"/>
                </a:solidFill>
                <a:effectLst/>
                <a:latin typeface="+mn-lt"/>
                <a:ea typeface="+mn-ea"/>
                <a:cs typeface="+mn-cs"/>
              </a:rPr>
              <a:t>The same registered information support different follow up activities like medical care of victims, prevention of secondary contaminations and criminal prosecutions.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number of victims, their injuries and where they were at the time of the release can yield some indications of the amount of CBRN material involved, which in its turn, can say something about </a:t>
            </a:r>
            <a:r>
              <a:rPr lang="en-US" sz="800" kern="1200" dirty="0" err="1">
                <a:solidFill>
                  <a:schemeClr val="tx1"/>
                </a:solidFill>
                <a:effectLst/>
                <a:latin typeface="+mn-lt"/>
                <a:ea typeface="+mn-ea"/>
                <a:cs typeface="+mn-cs"/>
              </a:rPr>
              <a:t>th</a:t>
            </a:r>
            <a:r>
              <a:rPr lang="en-US" sz="800" kern="1200" noProof="0" dirty="0">
                <a:solidFill>
                  <a:schemeClr val="tx1"/>
                </a:solidFill>
                <a:effectLst/>
                <a:latin typeface="+mn-lt"/>
                <a:ea typeface="+mn-ea"/>
                <a:cs typeface="+mn-cs"/>
              </a:rPr>
              <a:t>e </a:t>
            </a:r>
            <a:r>
              <a:rPr lang="en-US" sz="800" noProof="0" dirty="0"/>
              <a:t>perpetrators.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Of importance as well is information on the victims to be relayed to next of kin as soon as possible.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The six listed items are somewhat sorted from high to low applicability / priority.</a:t>
            </a:r>
          </a:p>
          <a:p>
            <a:endParaRPr lang="en-US" sz="800" i="0" kern="1200" dirty="0">
              <a:solidFill>
                <a:schemeClr val="tx1"/>
              </a:solidFill>
              <a:effectLst/>
              <a:latin typeface="+mn-lt"/>
              <a:ea typeface="+mn-ea"/>
              <a:cs typeface="+mn-cs"/>
            </a:endParaRPr>
          </a:p>
          <a:p>
            <a:r>
              <a:rPr lang="en-US" sz="800" i="0" kern="1200" dirty="0">
                <a:solidFill>
                  <a:schemeClr val="tx1"/>
                </a:solidFill>
                <a:effectLst/>
                <a:latin typeface="+mn-lt"/>
                <a:ea typeface="+mn-ea"/>
                <a:cs typeface="+mn-cs"/>
              </a:rPr>
              <a:t>All actions of the First Responders should improve the situation and not make things worse by sending away possible contaminated victims who may pose a risk for their family or medical staff.</a:t>
            </a:r>
          </a:p>
          <a:p>
            <a:endParaRPr lang="en-US"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The pressure at the incident scene, condition of the victims, the scale, type of agent etc., influences the amount of information that can be gathered, dispatched and used to prepare for, for instance, arrival of the victims at the emergency healthcare facilities. </a:t>
            </a:r>
          </a:p>
          <a:p>
            <a:endParaRPr lang="en-GB"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Information dealing with the state of contamination of a victim is crucial to dispatch in the case of a CBRN-event.</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4085537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Who?</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 </a:t>
            </a:r>
            <a:r>
              <a:rPr lang="en-US" sz="800" i="0" kern="1200" dirty="0">
                <a:solidFill>
                  <a:schemeClr val="tx1"/>
                </a:solidFill>
                <a:effectLst/>
                <a:latin typeface="+mn-lt"/>
                <a:ea typeface="+mn-ea"/>
                <a:cs typeface="+mn-cs"/>
              </a:rPr>
              <a:t>trainees know who should be registered</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Briefly discuss the slide of people/victims who should be registered and discus by what means is most convenient (paper, digital, tags </a:t>
            </a:r>
            <a:r>
              <a:rPr lang="en-US" sz="800" kern="1200" dirty="0" err="1">
                <a:solidFill>
                  <a:schemeClr val="tx1"/>
                </a:solidFill>
                <a:effectLst/>
                <a:latin typeface="+mn-lt"/>
                <a:ea typeface="+mn-ea"/>
                <a:cs typeface="+mn-cs"/>
              </a:rPr>
              <a:t>etc</a:t>
            </a:r>
            <a:r>
              <a:rPr lang="en-US" sz="800" kern="1200" dirty="0">
                <a:solidFill>
                  <a:schemeClr val="tx1"/>
                </a:solidFill>
                <a:effectLst/>
                <a:latin typeface="+mn-lt"/>
                <a:ea typeface="+mn-ea"/>
                <a:cs typeface="+mn-cs"/>
              </a:rPr>
              <a:t>).</a:t>
            </a:r>
          </a:p>
          <a:p>
            <a:pPr marL="0" indent="0">
              <a:buFont typeface="Arial" panose="020B0604020202020204" pitchFamily="34" charset="0"/>
              <a:buNone/>
            </a:pPr>
            <a:r>
              <a:rPr lang="en-US" sz="800" kern="1200" dirty="0">
                <a:solidFill>
                  <a:schemeClr val="tx1"/>
                </a:solidFill>
                <a:effectLst/>
                <a:latin typeface="+mn-lt"/>
                <a:ea typeface="+mn-ea"/>
                <a:cs typeface="+mn-cs"/>
              </a:rPr>
              <a:t>The additional challenge owing to CBRN is getting the registered information across the zoning boundaries while keeping the link to that person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867937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Where?</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 </a:t>
            </a:r>
            <a:r>
              <a:rPr lang="en-US" sz="800" i="0" kern="1200" dirty="0">
                <a:solidFill>
                  <a:schemeClr val="tx1"/>
                </a:solidFill>
                <a:effectLst/>
                <a:latin typeface="+mn-lt"/>
                <a:ea typeface="+mn-ea"/>
                <a:cs typeface="+mn-cs"/>
              </a:rPr>
              <a:t>trainees know where registration can take place</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r>
              <a:rPr lang="en-US" sz="800" i="0" kern="1200" dirty="0">
                <a:solidFill>
                  <a:schemeClr val="tx1"/>
                </a:solidFill>
                <a:effectLst/>
                <a:latin typeface="+mn-lt"/>
                <a:ea typeface="+mn-ea"/>
                <a:cs typeface="+mn-cs"/>
              </a:rPr>
              <a:t>Briefly discuss the locations where registration takes place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In the early phase of the incident registration most likely takes place next to the affected victims. Those places are of course scattered and not limited to a single location as indicated in this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It is quite likely those places will be part of the assigned WARM or even HOT zone later on. </a:t>
            </a:r>
          </a:p>
          <a:p>
            <a:r>
              <a:rPr lang="en-US" sz="800" i="0" kern="1200" dirty="0">
                <a:solidFill>
                  <a:schemeClr val="tx1"/>
                </a:solidFill>
                <a:effectLst/>
                <a:latin typeface="+mn-lt"/>
                <a:ea typeface="+mn-ea"/>
                <a:cs typeface="+mn-cs"/>
              </a:rPr>
              <a:t>Prior to decontamination, registration will be carried out in the WARM zone, that information must be transferred in some way to the COLD zone without getting detached from the victim. </a:t>
            </a:r>
          </a:p>
          <a:p>
            <a:r>
              <a:rPr lang="en-US" sz="800" i="0" kern="1200" dirty="0">
                <a:solidFill>
                  <a:schemeClr val="tx1"/>
                </a:solidFill>
                <a:effectLst/>
                <a:latin typeface="+mn-lt"/>
                <a:ea typeface="+mn-ea"/>
                <a:cs typeface="+mn-cs"/>
              </a:rPr>
              <a:t>Registration of unexposed victims and witnesses can be organized in a more desk-like approach at a location that does not interfere with the decontamination-street.</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Zones with indications for the locations where people should be isolated before decontamination, and for registrations, and the </a:t>
            </a:r>
            <a:r>
              <a:rPr lang="en-US" sz="800" b="0" kern="1200" dirty="0" err="1">
                <a:solidFill>
                  <a:schemeClr val="tx1"/>
                </a:solidFill>
                <a:effectLst/>
                <a:latin typeface="+mn-lt"/>
                <a:ea typeface="+mn-ea"/>
                <a:cs typeface="+mn-cs"/>
              </a:rPr>
              <a:t>decon</a:t>
            </a:r>
            <a:r>
              <a:rPr lang="en-US" sz="800" b="0" kern="1200" dirty="0">
                <a:solidFill>
                  <a:schemeClr val="tx1"/>
                </a:solidFill>
                <a:effectLst/>
                <a:latin typeface="+mn-lt"/>
                <a:ea typeface="+mn-ea"/>
                <a:cs typeface="+mn-cs"/>
              </a:rPr>
              <a:t>-street</a:t>
            </a:r>
          </a:p>
          <a:p>
            <a:r>
              <a:rPr lang="en-US" sz="800" b="1" i="0" u="none" strike="noStrike" kern="1200" dirty="0">
                <a:solidFill>
                  <a:schemeClr val="tx1"/>
                </a:solidFill>
                <a:effectLst/>
                <a:latin typeface="+mn-lt"/>
                <a:ea typeface="+mn-ea"/>
                <a:cs typeface="+mn-cs"/>
              </a:rPr>
              <a:t>Picture source &amp; IP</a:t>
            </a:r>
            <a:r>
              <a:rPr lang="en-US" sz="800" b="1" kern="1200">
                <a:solidFill>
                  <a:schemeClr val="tx1"/>
                </a:solidFill>
                <a:effectLst/>
                <a:latin typeface="+mn-lt"/>
                <a:ea typeface="+mn-ea"/>
                <a:cs typeface="+mn-cs"/>
              </a:rPr>
              <a:t>:</a:t>
            </a:r>
            <a:r>
              <a:rPr lang="en-US" sz="800" b="0" kern="1200">
                <a:solidFill>
                  <a:schemeClr val="tx1"/>
                </a:solidFill>
                <a:effectLst/>
                <a:latin typeface="+mn-lt"/>
                <a:ea typeface="+mn-ea"/>
                <a:cs typeface="+mn-cs"/>
              </a:rPr>
              <a:t> Melody</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2844270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What?</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learn about what information should be registered from a CBRN-perspective</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r>
              <a:rPr lang="en-US" sz="800" i="0" kern="1200" dirty="0">
                <a:solidFill>
                  <a:schemeClr val="tx1"/>
                </a:solidFill>
                <a:effectLst/>
                <a:latin typeface="+mn-lt"/>
                <a:ea typeface="+mn-ea"/>
                <a:cs typeface="+mn-cs"/>
              </a:rPr>
              <a:t>Briefly discuss the items on the slide and stress the i</a:t>
            </a:r>
            <a:r>
              <a:rPr lang="en-US" sz="800" kern="1200" dirty="0">
                <a:solidFill>
                  <a:schemeClr val="tx1"/>
                </a:solidFill>
                <a:effectLst/>
                <a:latin typeface="+mn-lt"/>
                <a:ea typeface="+mn-ea"/>
                <a:cs typeface="+mn-cs"/>
              </a:rPr>
              <a:t>mportance that normal procedures of registration should be carried out within the boundaries of a CRBN-setting, CBRN aspects will be added</a:t>
            </a:r>
          </a:p>
          <a:p>
            <a:pPr marL="0" indent="0">
              <a:buFont typeface="Arial" panose="020B0604020202020204" pitchFamily="34" charset="0"/>
              <a:buNone/>
            </a:pPr>
            <a:r>
              <a:rPr lang="en-US" sz="800" kern="1200" dirty="0">
                <a:solidFill>
                  <a:schemeClr val="tx1"/>
                </a:solidFill>
                <a:effectLst/>
                <a:latin typeface="+mn-lt"/>
                <a:ea typeface="+mn-ea"/>
                <a:cs typeface="+mn-cs"/>
              </a:rPr>
              <a:t>Registration and the process to acquire this should be beneficial for the treatment of the victim</a:t>
            </a:r>
          </a:p>
          <a:p>
            <a:pPr marL="0" indent="0">
              <a:buFont typeface="Arial" panose="020B0604020202020204" pitchFamily="34" charset="0"/>
              <a:buNone/>
            </a:pPr>
            <a:r>
              <a:rPr lang="en-US" sz="800" kern="1200" dirty="0">
                <a:solidFill>
                  <a:schemeClr val="tx1"/>
                </a:solidFill>
                <a:effectLst/>
                <a:latin typeface="+mn-lt"/>
                <a:ea typeface="+mn-ea"/>
                <a:cs typeface="+mn-cs"/>
              </a:rPr>
              <a:t>Registration should prevent </a:t>
            </a:r>
            <a:r>
              <a:rPr lang="en-GB" sz="800" kern="1200" dirty="0">
                <a:solidFill>
                  <a:schemeClr val="tx1"/>
                </a:solidFill>
                <a:effectLst/>
                <a:latin typeface="+mn-lt"/>
                <a:ea typeface="+mn-ea"/>
                <a:cs typeface="+mn-cs"/>
              </a:rPr>
              <a:t>secondary exposures of, for instance, staff at the Emergency Healthcare Facilities by dispatching the registration information to them before the arrival of the victim at the facility.</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Incorrect and/or incomplete registration leads to confusion and loss of time, probably even more than no registration at all. </a:t>
            </a:r>
          </a:p>
          <a:p>
            <a:pPr marL="0" indent="0">
              <a:buFont typeface="Arial" panose="020B0604020202020204" pitchFamily="34" charset="0"/>
              <a:buNone/>
            </a:pPr>
            <a:r>
              <a:rPr lang="en-US" sz="800" kern="1200" dirty="0">
                <a:solidFill>
                  <a:schemeClr val="tx1"/>
                </a:solidFill>
                <a:effectLst/>
                <a:latin typeface="+mn-lt"/>
                <a:ea typeface="+mn-ea"/>
                <a:cs typeface="+mn-cs"/>
              </a:rPr>
              <a:t>The following slides explain the reasons for (de)contamination registration and registration of the location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1957968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Registration concerning (de)contamination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know why people who are sent home should be registered</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On this slide people are those who are initially unaffected or only mildly affected victims who are sent home.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Explain that registration of these people is advisable as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The </a:t>
            </a:r>
            <a:r>
              <a:rPr lang="en-GB" sz="800" dirty="0"/>
              <a:t>initial judgement can be erroneous; the more people that were involved then the more important it is to reach those people</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They might become traumatized because of what they have seen or assume they have been exposed but have no clue about the associated risks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The number of people indicates the scale of the incident, that could trigger upscaling of the response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12846680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a:t>
            </a:r>
            <a:r>
              <a:rPr lang="en-US" sz="800" b="0" i="0" u="none" strike="noStrike" kern="1200" dirty="0">
                <a:solidFill>
                  <a:schemeClr val="tx1"/>
                </a:solidFill>
                <a:effectLst/>
                <a:latin typeface="+mn-lt"/>
                <a:ea typeface="+mn-ea"/>
                <a:cs typeface="+mn-cs"/>
              </a:rPr>
              <a:t>To </a:t>
            </a:r>
            <a:r>
              <a:rPr lang="en-US" sz="800" b="0" i="0" u="sng" strike="noStrike" kern="1200" dirty="0">
                <a:solidFill>
                  <a:schemeClr val="tx1"/>
                </a:solidFill>
                <a:effectLst/>
                <a:latin typeface="+mn-lt"/>
                <a:ea typeface="+mn-ea"/>
                <a:cs typeface="+mn-cs"/>
              </a:rPr>
              <a:t>recognize</a:t>
            </a:r>
            <a:r>
              <a:rPr lang="en-US" sz="800" b="0" i="0" u="none" strike="noStrike" kern="1200" dirty="0">
                <a:solidFill>
                  <a:schemeClr val="tx1"/>
                </a:solidFill>
                <a:effectLst/>
                <a:latin typeface="+mn-lt"/>
                <a:ea typeface="+mn-ea"/>
                <a:cs typeface="+mn-cs"/>
              </a:rPr>
              <a:t> how to </a:t>
            </a:r>
            <a:r>
              <a:rPr lang="en-US" sz="800" b="0" i="0" u="sng" strike="noStrike" kern="1200" dirty="0">
                <a:solidFill>
                  <a:schemeClr val="tx1"/>
                </a:solidFill>
                <a:effectLst/>
                <a:latin typeface="+mn-lt"/>
                <a:ea typeface="+mn-ea"/>
                <a:cs typeface="+mn-cs"/>
              </a:rPr>
              <a:t>carry out </a:t>
            </a:r>
            <a:r>
              <a:rPr lang="en-US" sz="800" b="0" i="0" u="none" strike="noStrike" kern="1200" dirty="0">
                <a:solidFill>
                  <a:schemeClr val="tx1"/>
                </a:solidFill>
                <a:effectLst/>
                <a:latin typeface="+mn-lt"/>
                <a:ea typeface="+mn-ea"/>
                <a:cs typeface="+mn-cs"/>
              </a:rPr>
              <a:t>an on-site risk assessment, zoning of the area, and isolation and registration of victims.</a:t>
            </a:r>
            <a:r>
              <a:rPr lang="en-US" sz="800" b="0" kern="1200" dirty="0">
                <a:solidFill>
                  <a:schemeClr val="tx1"/>
                </a:solidFill>
                <a:effectLst/>
                <a:latin typeface="+mn-lt"/>
                <a:ea typeface="+mn-ea"/>
                <a:cs typeface="+mn-cs"/>
              </a:rPr>
              <a:t> </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i="0" kern="1200" dirty="0">
                <a:solidFill>
                  <a:schemeClr val="tx1"/>
                </a:solidFill>
                <a:effectLst/>
                <a:latin typeface="+mn-lt"/>
                <a:ea typeface="+mn-ea"/>
                <a:cs typeface="+mn-cs"/>
              </a:rPr>
              <a:t>5.1.4 Registration of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Registration concerning (de)contamination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know why people who decontaminated should be registered</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On this slide people are those who were in need of decontamination. They can be sent home after decontamination or may need more medical treatment. </a:t>
            </a:r>
          </a:p>
          <a:p>
            <a:pPr marL="0" indent="0">
              <a:buFont typeface="Arial" panose="020B0604020202020204" pitchFamily="34" charset="0"/>
              <a:buNone/>
            </a:pPr>
            <a:r>
              <a:rPr lang="en-US" sz="800" kern="1200" dirty="0">
                <a:solidFill>
                  <a:schemeClr val="tx1"/>
                </a:solidFill>
                <a:effectLst/>
                <a:latin typeface="+mn-lt"/>
                <a:ea typeface="+mn-ea"/>
                <a:cs typeface="+mn-cs"/>
              </a:rPr>
              <a:t>In the latter case information about the decontamination (successful. contamination location, measurements </a:t>
            </a:r>
            <a:r>
              <a:rPr lang="en-US" sz="800" kern="1200" dirty="0" err="1">
                <a:solidFill>
                  <a:schemeClr val="tx1"/>
                </a:solidFill>
                <a:effectLst/>
                <a:latin typeface="+mn-lt"/>
                <a:ea typeface="+mn-ea"/>
                <a:cs typeface="+mn-cs"/>
              </a:rPr>
              <a:t>etc</a:t>
            </a:r>
            <a:r>
              <a:rPr lang="en-US" sz="800" kern="1200" dirty="0">
                <a:solidFill>
                  <a:schemeClr val="tx1"/>
                </a:solidFill>
                <a:effectLst/>
                <a:latin typeface="+mn-lt"/>
                <a:ea typeface="+mn-ea"/>
                <a:cs typeface="+mn-cs"/>
              </a:rPr>
              <a:t>) should be dispatched to the medical facility.</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23564264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19125" y="4996890"/>
            <a:ext cx="10953749" cy="556425"/>
          </a:xfrm>
        </p:spPr>
        <p:txBody>
          <a:bodyPr/>
          <a:lstStyle/>
          <a:p>
            <a:r>
              <a:rPr lang="en-US" sz="2800" b="0" i="0" kern="1200" dirty="0">
                <a:solidFill>
                  <a:schemeClr val="tx1"/>
                </a:solidFill>
                <a:effectLst/>
                <a:latin typeface="+mn-lt"/>
                <a:ea typeface="+mn-ea"/>
                <a:cs typeface="+mn-cs"/>
              </a:rPr>
              <a:t>5.1.4 Registration of victims</a:t>
            </a:r>
            <a:endParaRPr lang="en-US" dirty="0"/>
          </a:p>
        </p:txBody>
      </p:sp>
      <p:sp>
        <p:nvSpPr>
          <p:cNvPr id="3" name="Title 2"/>
          <p:cNvSpPr>
            <a:spLocks noGrp="1"/>
          </p:cNvSpPr>
          <p:nvPr>
            <p:ph type="title"/>
          </p:nvPr>
        </p:nvSpPr>
        <p:spPr/>
        <p:txBody>
          <a:bodyPr anchor="ctr">
            <a:noAutofit/>
          </a:bodyPr>
          <a:lstStyle/>
          <a:p>
            <a:r>
              <a:rPr lang="en-US" sz="4000" dirty="0"/>
              <a:t>Module 5 Risk assessment and hazard avoidance</a:t>
            </a:r>
          </a:p>
        </p:txBody>
      </p:sp>
      <p:sp>
        <p:nvSpPr>
          <p:cNvPr id="5" name="Slide Number Placeholder 2">
            <a:extLst>
              <a:ext uri="{FF2B5EF4-FFF2-40B4-BE49-F238E27FC236}">
                <a16:creationId xmlns:a16="http://schemas.microsoft.com/office/drawing/2014/main" id="{FE672665-1427-41A0-9A52-2C559BCED9C6}"/>
              </a:ext>
            </a:extLst>
          </p:cNvPr>
          <p:cNvSpPr txBox="1">
            <a:spLocks/>
          </p:cNvSpPr>
          <p:nvPr/>
        </p:nvSpPr>
        <p:spPr>
          <a:xfrm>
            <a:off x="8980433" y="6248881"/>
            <a:ext cx="2743200" cy="23078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814E660-BF25-4843-B2A0-93C6E2B6253B}" type="slidenum">
              <a:rPr lang="en-BE" sz="1000" b="1" smtClean="0"/>
              <a:pPr algn="r"/>
              <a:t>1</a:t>
            </a:fld>
            <a:endParaRPr lang="en-BE" sz="1000" b="1" dirty="0"/>
          </a:p>
        </p:txBody>
      </p:sp>
    </p:spTree>
    <p:extLst>
      <p:ext uri="{BB962C8B-B14F-4D97-AF65-F5344CB8AC3E}">
        <p14:creationId xmlns:p14="http://schemas.microsoft.com/office/powerpoint/2010/main" val="37993367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Location of victims</a:t>
            </a:r>
            <a:endParaRPr lang="en-US" dirty="0"/>
          </a:p>
        </p:txBody>
      </p:sp>
      <p:sp>
        <p:nvSpPr>
          <p:cNvPr id="3" name="Text Placeholder 2"/>
          <p:cNvSpPr>
            <a:spLocks noGrp="1"/>
          </p:cNvSpPr>
          <p:nvPr>
            <p:ph type="body" sz="quarter" idx="15"/>
          </p:nvPr>
        </p:nvSpPr>
        <p:spPr/>
        <p:txBody>
          <a:bodyPr/>
          <a:lstStyle/>
          <a:p>
            <a:r>
              <a:rPr lang="en-GB" dirty="0"/>
              <a:t>Exact location of victims at time of release yields insight about</a:t>
            </a:r>
            <a:endParaRPr lang="en-US" dirty="0"/>
          </a:p>
          <a:p>
            <a:pPr lvl="1"/>
            <a:r>
              <a:rPr lang="en-US" dirty="0"/>
              <a:t>the chance of being affected</a:t>
            </a:r>
          </a:p>
          <a:p>
            <a:pPr lvl="1"/>
            <a:r>
              <a:rPr lang="en-US" dirty="0"/>
              <a:t>amount received, received dose</a:t>
            </a:r>
          </a:p>
          <a:p>
            <a:pPr lvl="1"/>
            <a:r>
              <a:rPr lang="en-US" dirty="0"/>
              <a:t>about quantity/amount of CBRN material present at scene</a:t>
            </a:r>
          </a:p>
          <a:p>
            <a:pPr lvl="2"/>
            <a:r>
              <a:rPr lang="en-US" dirty="0"/>
              <a:t>also has some forensic value</a:t>
            </a:r>
          </a:p>
          <a:p>
            <a:r>
              <a:rPr lang="en-US" dirty="0"/>
              <a:t>Exact location between start and professional help yields insight about</a:t>
            </a:r>
          </a:p>
          <a:p>
            <a:pPr lvl="1"/>
            <a:r>
              <a:rPr lang="en-US" dirty="0"/>
              <a:t>exposure and exposure time</a:t>
            </a:r>
          </a:p>
          <a:p>
            <a:pPr lvl="1"/>
            <a:r>
              <a:rPr lang="en-US" dirty="0"/>
              <a:t>chance to acquire contamination</a:t>
            </a:r>
          </a:p>
          <a:p>
            <a:r>
              <a:rPr lang="en-US" dirty="0"/>
              <a:t>Location assessed through asking questions or vlogging</a:t>
            </a:r>
          </a:p>
        </p:txBody>
      </p:sp>
      <p:sp>
        <p:nvSpPr>
          <p:cNvPr id="4" name="Slide Number Placeholder 3"/>
          <p:cNvSpPr>
            <a:spLocks noGrp="1"/>
          </p:cNvSpPr>
          <p:nvPr>
            <p:ph type="sldNum" sz="quarter" idx="4"/>
          </p:nvPr>
        </p:nvSpPr>
        <p:spPr/>
        <p:txBody>
          <a:bodyPr/>
          <a:lstStyle/>
          <a:p>
            <a:fld id="{A814E660-BF25-4843-B2A0-93C6E2B6253B}" type="slidenum">
              <a:rPr lang="aa-ET" smtClean="0"/>
              <a:pPr/>
              <a:t>10</a:t>
            </a:fld>
            <a:endParaRPr lang="aa-ET" dirty="0"/>
          </a:p>
        </p:txBody>
      </p:sp>
      <p:sp>
        <p:nvSpPr>
          <p:cNvPr id="6" name="Footer Placeholder 8">
            <a:extLst>
              <a:ext uri="{FF2B5EF4-FFF2-40B4-BE49-F238E27FC236}">
                <a16:creationId xmlns:a16="http://schemas.microsoft.com/office/drawing/2014/main" id="{04888A4F-784A-46EF-ABDB-888C9C0C260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27265793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5"/>
          </p:nvPr>
        </p:nvSpPr>
        <p:spPr/>
        <p:txBody>
          <a:bodyPr/>
          <a:lstStyle/>
          <a:p>
            <a:r>
              <a:rPr lang="en-GB" dirty="0"/>
              <a:t>Although registration may seem to hinder a swift response, good registration prevents problems later</a:t>
            </a:r>
          </a:p>
          <a:p>
            <a:r>
              <a:rPr lang="en-GB" dirty="0"/>
              <a:t>Register each person present at the scene, include:</a:t>
            </a:r>
          </a:p>
          <a:p>
            <a:pPr lvl="1"/>
            <a:r>
              <a:rPr lang="en-GB" dirty="0"/>
              <a:t>Symptoms</a:t>
            </a:r>
          </a:p>
          <a:p>
            <a:pPr lvl="1"/>
            <a:r>
              <a:rPr lang="en-GB" dirty="0"/>
              <a:t>Location </a:t>
            </a:r>
          </a:p>
          <a:p>
            <a:pPr lvl="1"/>
            <a:r>
              <a:rPr lang="en-GB" dirty="0"/>
              <a:t>Contamination and decontamination status</a:t>
            </a:r>
            <a:br>
              <a:rPr lang="en-GB" dirty="0"/>
            </a:br>
            <a:endParaRPr lang="en-GB" dirty="0"/>
          </a:p>
        </p:txBody>
      </p:sp>
      <p:sp>
        <p:nvSpPr>
          <p:cNvPr id="2" name="Title 1"/>
          <p:cNvSpPr>
            <a:spLocks noGrp="1"/>
          </p:cNvSpPr>
          <p:nvPr>
            <p:ph type="title"/>
          </p:nvPr>
        </p:nvSpPr>
        <p:spPr/>
        <p:txBody>
          <a:bodyPr/>
          <a:lstStyle/>
          <a:p>
            <a:r>
              <a:rPr lang="da-DK" dirty="0"/>
              <a:t>Take home message</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11</a:t>
            </a:fld>
            <a:endParaRPr lang="aa-ET" dirty="0"/>
          </a:p>
        </p:txBody>
      </p:sp>
      <p:sp>
        <p:nvSpPr>
          <p:cNvPr id="6" name="Footer Placeholder 8">
            <a:extLst>
              <a:ext uri="{FF2B5EF4-FFF2-40B4-BE49-F238E27FC236}">
                <a16:creationId xmlns:a16="http://schemas.microsoft.com/office/drawing/2014/main" id="{1A553D22-765E-499D-BF54-AC76AA155BA1}"/>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39765811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8">
            <a:extLst>
              <a:ext uri="{FF2B5EF4-FFF2-40B4-BE49-F238E27FC236}">
                <a16:creationId xmlns:a16="http://schemas.microsoft.com/office/drawing/2014/main" id="{E0D8098C-E50D-48C2-9A35-7CD38E8881B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619125" y="4996890"/>
            <a:ext cx="10953749" cy="556425"/>
          </a:xfrm>
        </p:spPr>
        <p:txBody>
          <a:bodyPr anchor="ctr"/>
          <a:lstStyle/>
          <a:p>
            <a:pPr lvl="0">
              <a:spcBef>
                <a:spcPts val="0"/>
              </a:spcBef>
              <a:buClrTx/>
              <a:defRPr/>
            </a:pPr>
            <a:r>
              <a:rPr lang="en-US" sz="2800" b="0" i="0" u="none" strike="noStrike" kern="1200" dirty="0">
                <a:solidFill>
                  <a:schemeClr val="tx1"/>
                </a:solidFill>
                <a:effectLst/>
                <a:latin typeface="+mn-lt"/>
                <a:ea typeface="+mn-ea"/>
                <a:cs typeface="+mn-cs"/>
              </a:rPr>
              <a:t>To </a:t>
            </a:r>
            <a:r>
              <a:rPr lang="en-US" sz="2800" b="0" i="0" u="sng" strike="noStrike" kern="1200" dirty="0">
                <a:solidFill>
                  <a:schemeClr val="tx1"/>
                </a:solidFill>
                <a:effectLst/>
                <a:latin typeface="+mn-lt"/>
                <a:ea typeface="+mn-ea"/>
                <a:cs typeface="+mn-cs"/>
              </a:rPr>
              <a:t>recognize</a:t>
            </a:r>
            <a:r>
              <a:rPr lang="en-US" sz="2800" b="0" i="0" u="none" strike="noStrike" kern="1200" dirty="0">
                <a:solidFill>
                  <a:schemeClr val="tx1"/>
                </a:solidFill>
                <a:effectLst/>
                <a:latin typeface="+mn-lt"/>
                <a:ea typeface="+mn-ea"/>
                <a:cs typeface="+mn-cs"/>
              </a:rPr>
              <a:t> how to </a:t>
            </a:r>
            <a:r>
              <a:rPr lang="en-US" sz="2800" b="0" i="0" u="sng" strike="noStrike" kern="1200" dirty="0">
                <a:solidFill>
                  <a:schemeClr val="tx1"/>
                </a:solidFill>
                <a:effectLst/>
                <a:latin typeface="+mn-lt"/>
                <a:ea typeface="+mn-ea"/>
                <a:cs typeface="+mn-cs"/>
              </a:rPr>
              <a:t>carry out </a:t>
            </a:r>
            <a:r>
              <a:rPr lang="en-US" sz="2800" b="0" i="0" u="none" strike="noStrike" kern="1200" dirty="0">
                <a:solidFill>
                  <a:schemeClr val="tx1"/>
                </a:solidFill>
                <a:effectLst/>
                <a:latin typeface="+mn-lt"/>
                <a:ea typeface="+mn-ea"/>
                <a:cs typeface="+mn-cs"/>
              </a:rPr>
              <a:t>an on-site risk assessment, zoning of the area, and isolation and registration of victims.</a:t>
            </a:r>
            <a:r>
              <a:rPr lang="en-US" sz="2800" b="0" kern="1200" dirty="0">
                <a:solidFill>
                  <a:schemeClr val="tx1"/>
                </a:solidFill>
                <a:effectLst/>
                <a:latin typeface="+mn-lt"/>
                <a:ea typeface="+mn-ea"/>
                <a:cs typeface="+mn-cs"/>
              </a:rPr>
              <a:t> </a:t>
            </a:r>
            <a:endParaRPr lang="en-US" dirty="0"/>
          </a:p>
        </p:txBody>
      </p:sp>
      <p:sp>
        <p:nvSpPr>
          <p:cNvPr id="3" name="Title 2"/>
          <p:cNvSpPr>
            <a:spLocks noGrp="1"/>
          </p:cNvSpPr>
          <p:nvPr>
            <p:ph type="title"/>
          </p:nvPr>
        </p:nvSpPr>
        <p:spPr/>
        <p:txBody>
          <a:bodyPr anchor="ctr">
            <a:noAutofit/>
          </a:bodyPr>
          <a:lstStyle/>
          <a:p>
            <a:r>
              <a:rPr lang="en-US" sz="4000" dirty="0"/>
              <a:t>Learning objective</a:t>
            </a:r>
          </a:p>
        </p:txBody>
      </p:sp>
      <p:sp>
        <p:nvSpPr>
          <p:cNvPr id="5" name="Slide Number Placeholder 2">
            <a:extLst>
              <a:ext uri="{FF2B5EF4-FFF2-40B4-BE49-F238E27FC236}">
                <a16:creationId xmlns:a16="http://schemas.microsoft.com/office/drawing/2014/main" id="{FE672665-1427-41A0-9A52-2C559BCED9C6}"/>
              </a:ext>
            </a:extLst>
          </p:cNvPr>
          <p:cNvSpPr txBox="1">
            <a:spLocks/>
          </p:cNvSpPr>
          <p:nvPr/>
        </p:nvSpPr>
        <p:spPr>
          <a:xfrm>
            <a:off x="8980433" y="6248881"/>
            <a:ext cx="2743200" cy="23078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814E660-BF25-4843-B2A0-93C6E2B6253B}" type="slidenum">
              <a:rPr lang="en-BE" sz="1000" b="1" smtClean="0"/>
              <a:pPr algn="r"/>
              <a:t>2</a:t>
            </a:fld>
            <a:endParaRPr lang="en-BE" sz="1000" b="1" dirty="0"/>
          </a:p>
        </p:txBody>
      </p:sp>
    </p:spTree>
    <p:extLst>
      <p:ext uri="{BB962C8B-B14F-4D97-AF65-F5344CB8AC3E}">
        <p14:creationId xmlns:p14="http://schemas.microsoft.com/office/powerpoint/2010/main" val="35104169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084614" y="2252663"/>
            <a:ext cx="8839200" cy="2352674"/>
          </a:xfrm>
        </p:spPr>
        <p:txBody>
          <a:bodyPr>
            <a:normAutofit/>
          </a:bodyPr>
          <a:lstStyle/>
          <a:p>
            <a:pPr algn="ctr"/>
            <a:r>
              <a:rPr lang="en-US" dirty="0"/>
              <a:t>Registration: invest now, safety later</a:t>
            </a:r>
          </a:p>
        </p:txBody>
      </p:sp>
      <p:sp>
        <p:nvSpPr>
          <p:cNvPr id="3" name="Slide Number Placeholder 2"/>
          <p:cNvSpPr>
            <a:spLocks noGrp="1"/>
          </p:cNvSpPr>
          <p:nvPr>
            <p:ph type="sldNum" sz="quarter" idx="4"/>
          </p:nvPr>
        </p:nvSpPr>
        <p:spPr/>
        <p:txBody>
          <a:bodyPr/>
          <a:lstStyle/>
          <a:p>
            <a:fld id="{A814E660-BF25-4843-B2A0-93C6E2B6253B}" type="slidenum">
              <a:rPr lang="aa-ET" smtClean="0"/>
              <a:pPr/>
              <a:t>3</a:t>
            </a:fld>
            <a:endParaRPr lang="aa-ET" dirty="0"/>
          </a:p>
        </p:txBody>
      </p:sp>
      <p:sp>
        <p:nvSpPr>
          <p:cNvPr id="9" name="Footer Placeholder 8"/>
          <p:cNvSpPr>
            <a:spLocks noGrp="1"/>
          </p:cNvSpPr>
          <p:nvPr>
            <p:ph type="ftr" sz="quarter" idx="10"/>
          </p:nvPr>
        </p:nvSpPr>
        <p:spPr>
          <a:xfrm>
            <a:off x="452927" y="6479664"/>
            <a:ext cx="10776247" cy="148485"/>
          </a:xfrm>
        </p:spPr>
        <p:txBody>
          <a:bodyPr/>
          <a:lstStyle/>
          <a:p>
            <a:r>
              <a:rPr lang="en-US" dirty="0"/>
              <a:t>Melody Presentation: 5.1.4 Registration of victims</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Why Registration?</a:t>
            </a:r>
            <a:endParaRPr lang="en-US" dirty="0"/>
          </a:p>
        </p:txBody>
      </p:sp>
      <p:sp>
        <p:nvSpPr>
          <p:cNvPr id="3" name="Text Placeholder 2"/>
          <p:cNvSpPr>
            <a:spLocks noGrp="1"/>
          </p:cNvSpPr>
          <p:nvPr>
            <p:ph type="body" sz="quarter" idx="15"/>
          </p:nvPr>
        </p:nvSpPr>
        <p:spPr/>
        <p:txBody>
          <a:bodyPr/>
          <a:lstStyle/>
          <a:p>
            <a:r>
              <a:rPr lang="en-US" dirty="0"/>
              <a:t>Reduces risks and spread of contamination</a:t>
            </a:r>
          </a:p>
          <a:p>
            <a:r>
              <a:rPr lang="en-US" dirty="0"/>
              <a:t>Saves valuable time later</a:t>
            </a:r>
          </a:p>
          <a:p>
            <a:r>
              <a:rPr lang="en-US" dirty="0"/>
              <a:t>Mitigates effects of incident, short-term and long-term</a:t>
            </a:r>
          </a:p>
          <a:p>
            <a:r>
              <a:rPr lang="en-US" dirty="0"/>
              <a:t>Yields information about the CBRN agent and impact of the incident</a:t>
            </a:r>
          </a:p>
          <a:p>
            <a:r>
              <a:rPr lang="en-US" dirty="0"/>
              <a:t>Used for reconstruction and criminal prosecution</a:t>
            </a:r>
          </a:p>
          <a:p>
            <a:r>
              <a:rPr lang="en-US" dirty="0"/>
              <a:t>Used for information towards next of kin</a:t>
            </a:r>
          </a:p>
        </p:txBody>
      </p:sp>
      <p:sp>
        <p:nvSpPr>
          <p:cNvPr id="4" name="Slide Number Placeholder 3"/>
          <p:cNvSpPr>
            <a:spLocks noGrp="1"/>
          </p:cNvSpPr>
          <p:nvPr>
            <p:ph type="sldNum" sz="quarter" idx="4"/>
          </p:nvPr>
        </p:nvSpPr>
        <p:spPr/>
        <p:txBody>
          <a:bodyPr/>
          <a:lstStyle/>
          <a:p>
            <a:fld id="{A814E660-BF25-4843-B2A0-93C6E2B6253B}" type="slidenum">
              <a:rPr lang="aa-ET" smtClean="0"/>
              <a:pPr/>
              <a:t>4</a:t>
            </a:fld>
            <a:endParaRPr lang="aa-ET" dirty="0"/>
          </a:p>
        </p:txBody>
      </p:sp>
      <p:sp>
        <p:nvSpPr>
          <p:cNvPr id="6" name="Footer Placeholder 8">
            <a:extLst>
              <a:ext uri="{FF2B5EF4-FFF2-40B4-BE49-F238E27FC236}">
                <a16:creationId xmlns:a16="http://schemas.microsoft.com/office/drawing/2014/main" id="{CEEF1978-46B2-4C57-94F6-5E72CE6F356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23660142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Who?</a:t>
            </a:r>
            <a:endParaRPr lang="en-US" dirty="0"/>
          </a:p>
        </p:txBody>
      </p:sp>
      <p:sp>
        <p:nvSpPr>
          <p:cNvPr id="3" name="Text Placeholder 2"/>
          <p:cNvSpPr>
            <a:spLocks noGrp="1"/>
          </p:cNvSpPr>
          <p:nvPr>
            <p:ph type="body" sz="quarter" idx="15"/>
          </p:nvPr>
        </p:nvSpPr>
        <p:spPr/>
        <p:txBody>
          <a:bodyPr/>
          <a:lstStyle/>
          <a:p>
            <a:r>
              <a:rPr lang="en-US" dirty="0"/>
              <a:t>People who might be exposed</a:t>
            </a:r>
          </a:p>
          <a:p>
            <a:r>
              <a:rPr lang="en-US" dirty="0"/>
              <a:t>People who have been decontaminated</a:t>
            </a:r>
          </a:p>
          <a:p>
            <a:r>
              <a:rPr lang="en-US" dirty="0"/>
              <a:t>People sent home for self decontamination</a:t>
            </a:r>
          </a:p>
          <a:p>
            <a:r>
              <a:rPr lang="en-GB" dirty="0"/>
              <a:t>People and </a:t>
            </a:r>
            <a:r>
              <a:rPr lang="en-US" dirty="0"/>
              <a:t>first responders with insufficient PPE who have assisted victims (because they are likely to be contaminated if the victims were)</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5</a:t>
            </a:fld>
            <a:endParaRPr lang="aa-ET" dirty="0"/>
          </a:p>
        </p:txBody>
      </p:sp>
      <p:sp>
        <p:nvSpPr>
          <p:cNvPr id="6" name="Footer Placeholder 8">
            <a:extLst>
              <a:ext uri="{FF2B5EF4-FFF2-40B4-BE49-F238E27FC236}">
                <a16:creationId xmlns:a16="http://schemas.microsoft.com/office/drawing/2014/main" id="{38A17CF2-8983-44D9-B186-E0270DB3BC0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12452692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Where?</a:t>
            </a:r>
            <a:endParaRPr lang="en-US" dirty="0"/>
          </a:p>
        </p:txBody>
      </p:sp>
      <p:sp>
        <p:nvSpPr>
          <p:cNvPr id="3" name="Text Placeholder 2"/>
          <p:cNvSpPr>
            <a:spLocks noGrp="1"/>
          </p:cNvSpPr>
          <p:nvPr>
            <p:ph type="body" sz="quarter" idx="15"/>
          </p:nvPr>
        </p:nvSpPr>
        <p:spPr/>
        <p:txBody>
          <a:bodyPr/>
          <a:lstStyle/>
          <a:p>
            <a:r>
              <a:rPr lang="en-US" dirty="0"/>
              <a:t>Warm zone &amp; cold zone, </a:t>
            </a:r>
            <a:r>
              <a:rPr lang="nl-NL" dirty="0"/>
              <a:t>in</a:t>
            </a:r>
            <a:r>
              <a:rPr lang="en-GB" dirty="0"/>
              <a:t> the vicinity </a:t>
            </a:r>
            <a:r>
              <a:rPr lang="en-US" dirty="0"/>
              <a:t>of decontamination-street</a:t>
            </a:r>
          </a:p>
        </p:txBody>
      </p:sp>
      <p:sp>
        <p:nvSpPr>
          <p:cNvPr id="4" name="Slide Number Placeholder 3"/>
          <p:cNvSpPr>
            <a:spLocks noGrp="1"/>
          </p:cNvSpPr>
          <p:nvPr>
            <p:ph type="sldNum" sz="quarter" idx="4"/>
          </p:nvPr>
        </p:nvSpPr>
        <p:spPr/>
        <p:txBody>
          <a:bodyPr/>
          <a:lstStyle/>
          <a:p>
            <a:fld id="{A814E660-BF25-4843-B2A0-93C6E2B6253B}" type="slidenum">
              <a:rPr lang="aa-ET" smtClean="0"/>
              <a:pPr/>
              <a:t>6</a:t>
            </a:fld>
            <a:endParaRPr lang="aa-ET" dirty="0"/>
          </a:p>
        </p:txBody>
      </p:sp>
      <p:grpSp>
        <p:nvGrpSpPr>
          <p:cNvPr id="6" name="Group 5">
            <a:extLst>
              <a:ext uri="{FF2B5EF4-FFF2-40B4-BE49-F238E27FC236}">
                <a16:creationId xmlns:a16="http://schemas.microsoft.com/office/drawing/2014/main" id="{C60B9293-6285-422B-94B9-BA9E3BC22FC2}"/>
              </a:ext>
            </a:extLst>
          </p:cNvPr>
          <p:cNvGrpSpPr/>
          <p:nvPr/>
        </p:nvGrpSpPr>
        <p:grpSpPr>
          <a:xfrm>
            <a:off x="1656691" y="2740140"/>
            <a:ext cx="5925848" cy="3657224"/>
            <a:chOff x="1190864" y="2430841"/>
            <a:chExt cx="5925848" cy="3657224"/>
          </a:xfrm>
        </p:grpSpPr>
        <p:pic>
          <p:nvPicPr>
            <p:cNvPr id="7" name="Picture 6">
              <a:extLst>
                <a:ext uri="{FF2B5EF4-FFF2-40B4-BE49-F238E27FC236}">
                  <a16:creationId xmlns:a16="http://schemas.microsoft.com/office/drawing/2014/main" id="{F5080642-B830-4CB6-90B1-8083F342BD81}"/>
                </a:ext>
              </a:extLst>
            </p:cNvPr>
            <p:cNvPicPr>
              <a:picLocks noChangeAspect="1"/>
            </p:cNvPicPr>
            <p:nvPr/>
          </p:nvPicPr>
          <p:blipFill rotWithShape="1">
            <a:blip r:embed="rId3"/>
            <a:srcRect r="7055"/>
            <a:stretch/>
          </p:blipFill>
          <p:spPr>
            <a:xfrm>
              <a:off x="1190864" y="2430841"/>
              <a:ext cx="5925848" cy="3657224"/>
            </a:xfrm>
            <a:prstGeom prst="rect">
              <a:avLst/>
            </a:prstGeom>
          </p:spPr>
        </p:pic>
        <p:sp>
          <p:nvSpPr>
            <p:cNvPr id="9" name="TextBox 8">
              <a:extLst>
                <a:ext uri="{FF2B5EF4-FFF2-40B4-BE49-F238E27FC236}">
                  <a16:creationId xmlns:a16="http://schemas.microsoft.com/office/drawing/2014/main" id="{FDD8961E-0D6D-4D23-AC2B-0617B033F780}"/>
                </a:ext>
              </a:extLst>
            </p:cNvPr>
            <p:cNvSpPr txBox="1"/>
            <p:nvPr/>
          </p:nvSpPr>
          <p:spPr>
            <a:xfrm>
              <a:off x="6050501" y="4412638"/>
              <a:ext cx="332142" cy="338554"/>
            </a:xfrm>
            <a:prstGeom prst="rect">
              <a:avLst/>
            </a:prstGeom>
            <a:solidFill>
              <a:srgbClr val="E6AF00"/>
            </a:solidFill>
            <a:ln w="19050">
              <a:solidFill>
                <a:schemeClr val="accent1"/>
              </a:solidFill>
            </a:ln>
          </p:spPr>
          <p:txBody>
            <a:bodyPr wrap="none" rtlCol="0">
              <a:spAutoFit/>
            </a:bodyPr>
            <a:lstStyle/>
            <a:p>
              <a:r>
                <a:rPr lang="en-GB" sz="1600" dirty="0">
                  <a:solidFill>
                    <a:schemeClr val="bg1"/>
                  </a:solidFill>
                  <a:latin typeface="Arial" panose="020B0604020202020204" pitchFamily="34" charset="0"/>
                  <a:cs typeface="Arial" panose="020B0604020202020204" pitchFamily="34" charset="0"/>
                </a:rPr>
                <a:t>R</a:t>
              </a:r>
            </a:p>
          </p:txBody>
        </p:sp>
        <p:sp>
          <p:nvSpPr>
            <p:cNvPr id="10" name="TextBox 9">
              <a:extLst>
                <a:ext uri="{FF2B5EF4-FFF2-40B4-BE49-F238E27FC236}">
                  <a16:creationId xmlns:a16="http://schemas.microsoft.com/office/drawing/2014/main" id="{F33C3227-83EF-43C9-8039-9690A11A5115}"/>
                </a:ext>
              </a:extLst>
            </p:cNvPr>
            <p:cNvSpPr txBox="1"/>
            <p:nvPr/>
          </p:nvSpPr>
          <p:spPr>
            <a:xfrm>
              <a:off x="6487103" y="4954464"/>
              <a:ext cx="332142" cy="338554"/>
            </a:xfrm>
            <a:prstGeom prst="rect">
              <a:avLst/>
            </a:prstGeom>
            <a:solidFill>
              <a:srgbClr val="00B0F0"/>
            </a:solidFill>
            <a:ln w="19050">
              <a:solidFill>
                <a:schemeClr val="accent1"/>
              </a:solidFill>
            </a:ln>
          </p:spPr>
          <p:txBody>
            <a:bodyPr wrap="none" rtlCol="0">
              <a:spAutoFit/>
            </a:bodyPr>
            <a:lstStyle/>
            <a:p>
              <a:r>
                <a:rPr lang="en-GB" sz="1600" dirty="0">
                  <a:solidFill>
                    <a:schemeClr val="bg1"/>
                  </a:solidFill>
                  <a:latin typeface="Arial" panose="020B0604020202020204" pitchFamily="34" charset="0"/>
                  <a:cs typeface="Arial" panose="020B0604020202020204" pitchFamily="34" charset="0"/>
                </a:rPr>
                <a:t>R</a:t>
              </a:r>
            </a:p>
          </p:txBody>
        </p:sp>
      </p:grpSp>
      <p:sp>
        <p:nvSpPr>
          <p:cNvPr id="11" name="Arrow: Left 10">
            <a:extLst>
              <a:ext uri="{FF2B5EF4-FFF2-40B4-BE49-F238E27FC236}">
                <a16:creationId xmlns:a16="http://schemas.microsoft.com/office/drawing/2014/main" id="{5A95DD01-EA10-4B3A-8EEA-294B0FC4F168}"/>
              </a:ext>
            </a:extLst>
          </p:cNvPr>
          <p:cNvSpPr/>
          <p:nvPr/>
        </p:nvSpPr>
        <p:spPr>
          <a:xfrm>
            <a:off x="1290871" y="2503379"/>
            <a:ext cx="1064521" cy="5365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Wind</a:t>
            </a:r>
            <a:endParaRPr lang="nl-NL" dirty="0"/>
          </a:p>
        </p:txBody>
      </p:sp>
      <p:sp>
        <p:nvSpPr>
          <p:cNvPr id="12" name="Footer Placeholder 8">
            <a:extLst>
              <a:ext uri="{FF2B5EF4-FFF2-40B4-BE49-F238E27FC236}">
                <a16:creationId xmlns:a16="http://schemas.microsoft.com/office/drawing/2014/main" id="{84A2D50D-3496-40F1-8D94-BC521385E84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32008380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What?</a:t>
            </a:r>
            <a:endParaRPr lang="en-US" dirty="0"/>
          </a:p>
        </p:txBody>
      </p:sp>
      <p:sp>
        <p:nvSpPr>
          <p:cNvPr id="3" name="Text Placeholder 2"/>
          <p:cNvSpPr>
            <a:spLocks noGrp="1"/>
          </p:cNvSpPr>
          <p:nvPr>
            <p:ph type="body" sz="quarter" idx="15"/>
          </p:nvPr>
        </p:nvSpPr>
        <p:spPr/>
        <p:txBody>
          <a:bodyPr/>
          <a:lstStyle/>
          <a:p>
            <a:r>
              <a:rPr lang="en-GB" dirty="0"/>
              <a:t>Conduct the usual registration procedure</a:t>
            </a:r>
          </a:p>
          <a:p>
            <a:pPr lvl="1"/>
            <a:r>
              <a:rPr lang="en-GB" dirty="0"/>
              <a:t>Symptoms (!)</a:t>
            </a:r>
          </a:p>
          <a:p>
            <a:pPr lvl="1"/>
            <a:r>
              <a:rPr lang="en-GB" dirty="0"/>
              <a:t>Use Topic 4.1 for thorough questioning about CBRN aspects</a:t>
            </a:r>
          </a:p>
          <a:p>
            <a:r>
              <a:rPr lang="en-US" dirty="0"/>
              <a:t>Information about contamination and decontamination</a:t>
            </a:r>
          </a:p>
          <a:p>
            <a:r>
              <a:rPr lang="en-US" dirty="0"/>
              <a:t>Exact location of victims at time of incident</a:t>
            </a:r>
          </a:p>
          <a:p>
            <a:r>
              <a:rPr lang="en-US" dirty="0"/>
              <a:t>Time between onset of the incident and start of response</a:t>
            </a:r>
          </a:p>
          <a:p>
            <a:r>
              <a:rPr lang="en-US" dirty="0"/>
              <a:t>Information on exposure and contamination should be dispatched and reach emergency hospital staff before the actual victim does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7</a:t>
            </a:fld>
            <a:endParaRPr lang="aa-ET" dirty="0"/>
          </a:p>
        </p:txBody>
      </p:sp>
      <p:sp>
        <p:nvSpPr>
          <p:cNvPr id="7" name="Footer Placeholder 8">
            <a:extLst>
              <a:ext uri="{FF2B5EF4-FFF2-40B4-BE49-F238E27FC236}">
                <a16:creationId xmlns:a16="http://schemas.microsoft.com/office/drawing/2014/main" id="{9C671935-1B74-457D-82CD-8B34B524480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20330982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Registration concerning (de)contamination</a:t>
            </a:r>
            <a:endParaRPr lang="en-US" dirty="0"/>
          </a:p>
        </p:txBody>
      </p:sp>
      <p:sp>
        <p:nvSpPr>
          <p:cNvPr id="3" name="Text Placeholder 2"/>
          <p:cNvSpPr>
            <a:spLocks noGrp="1"/>
          </p:cNvSpPr>
          <p:nvPr>
            <p:ph type="body" sz="quarter" idx="15"/>
          </p:nvPr>
        </p:nvSpPr>
        <p:spPr/>
        <p:txBody>
          <a:bodyPr/>
          <a:lstStyle/>
          <a:p>
            <a:r>
              <a:rPr lang="en-GB" dirty="0"/>
              <a:t>People who have been sent home for self decontamination</a:t>
            </a:r>
          </a:p>
          <a:p>
            <a:pPr lvl="1"/>
            <a:r>
              <a:rPr lang="en-GB" dirty="0"/>
              <a:t>initial judgement can be erroneous; the more people that were involved then the more important to reach those people</a:t>
            </a:r>
          </a:p>
          <a:p>
            <a:pPr lvl="1"/>
            <a:r>
              <a:rPr lang="en-GB" dirty="0"/>
              <a:t>might become traumatized because of what they have seen or assume they have been exposed but have no clue about associated risks</a:t>
            </a:r>
          </a:p>
          <a:p>
            <a:pPr lvl="1"/>
            <a:r>
              <a:rPr lang="en-GB" dirty="0"/>
              <a:t>number of people indicates the scale of the incident</a:t>
            </a:r>
          </a:p>
          <a:p>
            <a:pPr marL="355600" lvl="1" indent="0">
              <a:buNone/>
            </a:pPr>
            <a:endParaRPr lang="en-GB" dirty="0"/>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8</a:t>
            </a:fld>
            <a:endParaRPr lang="aa-ET" dirty="0"/>
          </a:p>
        </p:txBody>
      </p:sp>
      <p:sp>
        <p:nvSpPr>
          <p:cNvPr id="6" name="Footer Placeholder 8">
            <a:extLst>
              <a:ext uri="{FF2B5EF4-FFF2-40B4-BE49-F238E27FC236}">
                <a16:creationId xmlns:a16="http://schemas.microsoft.com/office/drawing/2014/main" id="{9365667D-7F34-4BE1-80B3-BC7E28AECD4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8876968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Registration concerning (de)contamination</a:t>
            </a:r>
            <a:endParaRPr lang="en-US" dirty="0"/>
          </a:p>
        </p:txBody>
      </p:sp>
      <p:sp>
        <p:nvSpPr>
          <p:cNvPr id="3" name="Text Placeholder 2"/>
          <p:cNvSpPr>
            <a:spLocks noGrp="1"/>
          </p:cNvSpPr>
          <p:nvPr>
            <p:ph type="body" sz="quarter" idx="15"/>
          </p:nvPr>
        </p:nvSpPr>
        <p:spPr/>
        <p:txBody>
          <a:bodyPr/>
          <a:lstStyle/>
          <a:p>
            <a:r>
              <a:rPr lang="en-GB" dirty="0"/>
              <a:t>People who have been decontaminated</a:t>
            </a:r>
          </a:p>
          <a:p>
            <a:pPr lvl="1"/>
            <a:r>
              <a:rPr lang="en-GB" dirty="0"/>
              <a:t>sent home or further medical treatment</a:t>
            </a:r>
          </a:p>
          <a:p>
            <a:pPr lvl="1"/>
            <a:r>
              <a:rPr lang="en-GB" dirty="0"/>
              <a:t>improvised decontamination</a:t>
            </a:r>
          </a:p>
          <a:p>
            <a:pPr lvl="2"/>
            <a:r>
              <a:rPr lang="en-GB" dirty="0"/>
              <a:t>reduces exposure but dispersion to other body parts, clothes, environment likely</a:t>
            </a:r>
          </a:p>
          <a:p>
            <a:pPr lvl="1"/>
            <a:r>
              <a:rPr lang="en-GB" dirty="0"/>
              <a:t>measurements before and after decontamination</a:t>
            </a:r>
          </a:p>
          <a:p>
            <a:pPr lvl="1"/>
            <a:r>
              <a:rPr lang="en-GB" dirty="0"/>
              <a:t>location on body</a:t>
            </a:r>
          </a:p>
          <a:p>
            <a:pPr lvl="1"/>
            <a:r>
              <a:rPr lang="en-GB" dirty="0"/>
              <a:t>personal belongings</a:t>
            </a:r>
          </a:p>
        </p:txBody>
      </p:sp>
      <p:sp>
        <p:nvSpPr>
          <p:cNvPr id="4" name="Slide Number Placeholder 3"/>
          <p:cNvSpPr>
            <a:spLocks noGrp="1"/>
          </p:cNvSpPr>
          <p:nvPr>
            <p:ph type="sldNum" sz="quarter" idx="4"/>
          </p:nvPr>
        </p:nvSpPr>
        <p:spPr/>
        <p:txBody>
          <a:bodyPr/>
          <a:lstStyle/>
          <a:p>
            <a:fld id="{A814E660-BF25-4843-B2A0-93C6E2B6253B}" type="slidenum">
              <a:rPr lang="aa-ET" smtClean="0"/>
              <a:pPr/>
              <a:t>9</a:t>
            </a:fld>
            <a:endParaRPr lang="aa-ET" dirty="0"/>
          </a:p>
        </p:txBody>
      </p:sp>
      <p:sp>
        <p:nvSpPr>
          <p:cNvPr id="6" name="Footer Placeholder 8">
            <a:extLst>
              <a:ext uri="{FF2B5EF4-FFF2-40B4-BE49-F238E27FC236}">
                <a16:creationId xmlns:a16="http://schemas.microsoft.com/office/drawing/2014/main" id="{562B7C56-088C-48F5-B434-090587E85ED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5.1.4 Registration of victims</a:t>
            </a:r>
          </a:p>
        </p:txBody>
      </p:sp>
    </p:spTree>
    <p:extLst>
      <p:ext uri="{BB962C8B-B14F-4D97-AF65-F5344CB8AC3E}">
        <p14:creationId xmlns:p14="http://schemas.microsoft.com/office/powerpoint/2010/main" val="16315159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11526</TotalTime>
  <Words>2844</Words>
  <Application>Microsoft Office PowerPoint</Application>
  <PresentationFormat>Widescreen</PresentationFormat>
  <Paragraphs>299</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5 Risk assessment and hazard avoidance</vt:lpstr>
      <vt:lpstr>Learning objective</vt:lpstr>
      <vt:lpstr>Registration: invest now, safety later</vt:lpstr>
      <vt:lpstr>Why Registration?</vt:lpstr>
      <vt:lpstr>Who?</vt:lpstr>
      <vt:lpstr>Where?</vt:lpstr>
      <vt:lpstr>What?</vt:lpstr>
      <vt:lpstr>Registration concerning (de)contamination</vt:lpstr>
      <vt:lpstr>Registration concerning (de)contamination</vt:lpstr>
      <vt:lpstr>Location of victims</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729</cp:revision>
  <cp:lastPrinted>2020-04-08T07:52:51Z</cp:lastPrinted>
  <dcterms:created xsi:type="dcterms:W3CDTF">2019-10-21T09:10:33Z</dcterms:created>
  <dcterms:modified xsi:type="dcterms:W3CDTF">2022-11-16T12:18:09Z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