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256" r:id="rId2"/>
    <p:sldId id="301" r:id="rId3"/>
    <p:sldId id="275" r:id="rId4"/>
    <p:sldId id="276" r:id="rId5"/>
    <p:sldId id="277" r:id="rId6"/>
    <p:sldId id="278" r:id="rId7"/>
    <p:sldId id="279" r:id="rId8"/>
    <p:sldId id="280" r:id="rId9"/>
    <p:sldId id="281" r:id="rId10"/>
    <p:sldId id="282" r:id="rId11"/>
    <p:sldId id="299" r:id="rId12"/>
    <p:sldId id="30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out de Bruin"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43" autoAdjust="0"/>
    <p:restoredTop sz="53937" autoAdjust="0"/>
  </p:normalViewPr>
  <p:slideViewPr>
    <p:cSldViewPr snapToGrid="0">
      <p:cViewPr varScale="1">
        <p:scale>
          <a:sx n="56" d="100"/>
          <a:sy n="56" d="100"/>
        </p:scale>
        <p:origin x="2598" y="60"/>
      </p:cViewPr>
      <p:guideLst/>
    </p:cSldViewPr>
  </p:slideViewPr>
  <p:notesTextViewPr>
    <p:cViewPr>
      <p:scale>
        <a:sx n="150" d="100"/>
        <a:sy n="150" d="100"/>
      </p:scale>
      <p:origin x="0" y="0"/>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creativecommons.org/licenses/by-sa/3.0/"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upload.wikimedia.org/wikipedia/commons/thumb/9/9e/ADR33_UN1203.svg/1200px-ADR33_UN1203.svg.png"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creativecommons.org/licenses/by-sa/3.0/"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creativecommons.org/licenses/by-sa/3.0/"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n.wikipedia.org/wiki/Sharps_container"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2.3.2 Dangerous goods and UN codes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 </a:t>
            </a:r>
            <a:r>
              <a:rPr lang="en-US" sz="800" dirty="0"/>
              <a:t>Module 2 CBRN basics</a:t>
            </a:r>
          </a:p>
          <a:p>
            <a:r>
              <a:rPr lang="en-US" sz="800" b="1" kern="1200" dirty="0">
                <a:solidFill>
                  <a:schemeClr val="tx1"/>
                </a:solidFill>
                <a:effectLst/>
                <a:latin typeface="+mn-lt"/>
                <a:ea typeface="+mn-ea"/>
                <a:cs typeface="+mn-cs"/>
              </a:rPr>
              <a:t>Result</a:t>
            </a:r>
            <a:r>
              <a:rPr lang="en-US" sz="800" b="1" dirty="0"/>
              <a:t>:</a:t>
            </a:r>
            <a:r>
              <a:rPr lang="en-US" sz="800" dirty="0"/>
              <a:t> </a:t>
            </a:r>
            <a:r>
              <a:rPr lang="en-US" sz="800" kern="1200" dirty="0">
                <a:solidFill>
                  <a:schemeClr val="tx1"/>
                </a:solidFill>
                <a:effectLst/>
                <a:latin typeface="+mn-lt"/>
                <a:ea typeface="+mn-ea"/>
                <a:cs typeface="+mn-cs"/>
              </a:rPr>
              <a:t>Introduction </a:t>
            </a:r>
            <a:r>
              <a:rPr lang="en-US" sz="800" dirty="0"/>
              <a:t>to </a:t>
            </a:r>
            <a:r>
              <a:rPr lang="en-US" sz="800" kern="1200" dirty="0">
                <a:solidFill>
                  <a:schemeClr val="tx1"/>
                </a:solidFill>
                <a:effectLst/>
                <a:latin typeface="+mn-lt"/>
                <a:ea typeface="+mn-ea"/>
                <a:cs typeface="+mn-cs"/>
              </a:rPr>
              <a:t>MELODY curriculum</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Starting slide</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 </a:t>
            </a:r>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2.3.2 Dangerous goods and UN codes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 </a:t>
            </a:r>
            <a:r>
              <a:rPr lang="en-US" sz="800" dirty="0"/>
              <a:t>Do you recall the meaning of the following symbols?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After this part of the curriculum trainees </a:t>
            </a:r>
            <a:r>
              <a:rPr lang="en-US" sz="800" dirty="0"/>
              <a:t>can </a:t>
            </a:r>
            <a:r>
              <a:rPr lang="en-US" sz="800" kern="1200" dirty="0">
                <a:solidFill>
                  <a:schemeClr val="tx1"/>
                </a:solidFill>
                <a:effectLst/>
                <a:latin typeface="+mn-lt"/>
                <a:ea typeface="+mn-ea"/>
                <a:cs typeface="+mn-cs"/>
              </a:rPr>
              <a:t>recognize signs for CBRN materials and interpret the most important signs</a:t>
            </a:r>
            <a:r>
              <a:rPr lang="en-US" sz="800" dirty="0"/>
              <a:t>.</a:t>
            </a:r>
            <a:r>
              <a:rPr lang="en-US" sz="80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If you know these symbols this might help you in the field. Do you know them by heart?</a:t>
            </a:r>
            <a:endParaRPr lang="en-US" sz="800" dirty="0"/>
          </a:p>
          <a:p>
            <a:r>
              <a:rPr lang="en-US" sz="800" kern="1200" dirty="0">
                <a:solidFill>
                  <a:schemeClr val="tx1"/>
                </a:solidFill>
                <a:effectLst/>
                <a:latin typeface="+mn-lt"/>
                <a:ea typeface="+mn-ea"/>
                <a:cs typeface="+mn-cs"/>
              </a:rPr>
              <a:t>A = radiological</a:t>
            </a:r>
            <a:endParaRPr lang="en-US" sz="800" dirty="0"/>
          </a:p>
          <a:p>
            <a:r>
              <a:rPr lang="en-US" sz="800" kern="1200" dirty="0">
                <a:solidFill>
                  <a:schemeClr val="tx1"/>
                </a:solidFill>
                <a:effectLst/>
                <a:latin typeface="+mn-lt"/>
                <a:ea typeface="+mn-ea"/>
                <a:cs typeface="+mn-cs"/>
              </a:rPr>
              <a:t>B=flammable</a:t>
            </a:r>
            <a:endParaRPr lang="en-US" sz="800" dirty="0"/>
          </a:p>
          <a:p>
            <a:r>
              <a:rPr lang="en-US" sz="800" kern="1200" dirty="0">
                <a:solidFill>
                  <a:schemeClr val="tx1"/>
                </a:solidFill>
                <a:effectLst/>
                <a:latin typeface="+mn-lt"/>
                <a:ea typeface="+mn-ea"/>
                <a:cs typeface="+mn-cs"/>
              </a:rPr>
              <a:t>C=danger to environment</a:t>
            </a:r>
            <a:endParaRPr lang="en-US" sz="800" dirty="0"/>
          </a:p>
          <a:p>
            <a:r>
              <a:rPr lang="en-US" sz="800" kern="1200" dirty="0">
                <a:solidFill>
                  <a:schemeClr val="tx1"/>
                </a:solidFill>
                <a:effectLst/>
                <a:latin typeface="+mn-lt"/>
                <a:ea typeface="+mn-ea"/>
                <a:cs typeface="+mn-cs"/>
              </a:rPr>
              <a:t>D=cylinder</a:t>
            </a:r>
            <a:endParaRPr lang="en-US" sz="800" dirty="0"/>
          </a:p>
          <a:p>
            <a:r>
              <a:rPr lang="en-US" sz="800" kern="1200" dirty="0">
                <a:solidFill>
                  <a:schemeClr val="tx1"/>
                </a:solidFill>
                <a:effectLst/>
                <a:latin typeface="+mn-lt"/>
                <a:ea typeface="+mn-ea"/>
                <a:cs typeface="+mn-cs"/>
              </a:rPr>
              <a:t>E=biohazard</a:t>
            </a:r>
            <a:endParaRPr lang="en-US" sz="800" dirty="0"/>
          </a:p>
          <a:p>
            <a:r>
              <a:rPr lang="en-US" sz="800" kern="1200" dirty="0">
                <a:solidFill>
                  <a:schemeClr val="tx1"/>
                </a:solidFill>
                <a:effectLst/>
                <a:latin typeface="+mn-lt"/>
                <a:ea typeface="+mn-ea"/>
                <a:cs typeface="+mn-cs"/>
              </a:rPr>
              <a:t>F=Explosive</a:t>
            </a:r>
            <a:endParaRPr lang="en-US" sz="800" dirty="0"/>
          </a:p>
          <a:p>
            <a:r>
              <a:rPr lang="en-US" sz="800" kern="1200" dirty="0">
                <a:solidFill>
                  <a:schemeClr val="tx1"/>
                </a:solidFill>
                <a:effectLst/>
                <a:latin typeface="+mn-lt"/>
                <a:ea typeface="+mn-ea"/>
                <a:cs typeface="+mn-cs"/>
              </a:rPr>
              <a:t>G=corrosive</a:t>
            </a:r>
            <a:endParaRPr lang="en-US" sz="800" dirty="0"/>
          </a:p>
          <a:p>
            <a:r>
              <a:rPr lang="en-US" sz="800" kern="1200" dirty="0">
                <a:solidFill>
                  <a:schemeClr val="tx1"/>
                </a:solidFill>
                <a:effectLst/>
                <a:latin typeface="+mn-lt"/>
                <a:ea typeface="+mn-ea"/>
                <a:cs typeface="+mn-cs"/>
              </a:rPr>
              <a:t>H=toxic. </a:t>
            </a:r>
          </a:p>
          <a:p>
            <a:pPr>
              <a:buFont typeface="Arial" panose="020B0604020202020204" pitchFamily="34" charset="0"/>
              <a:buNone/>
              <a:defRPr/>
            </a:pPr>
            <a:endParaRPr lang="en-US" sz="800" dirty="0"/>
          </a:p>
          <a:p>
            <a:pPr>
              <a:buFont typeface="Arial" panose="020B0604020202020204" pitchFamily="34" charset="0"/>
              <a:buNone/>
              <a:defRPr/>
            </a:pPr>
            <a:r>
              <a:rPr lang="en-US" sz="800" b="1" dirty="0"/>
              <a:t>References for additional information: </a:t>
            </a:r>
            <a:endParaRPr lang="en-US" sz="800" dirty="0"/>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Various symbols of pictograms indicating CBRN materials  </a:t>
            </a:r>
            <a:endParaRPr lang="en-US" sz="80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images from Wikipedia, all in public domain</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92232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2.3.2 Dangerous goods and UN codes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Take home message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b="1"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trainees are made aware of the differences and overlap in signs for CBRN agents in general, transport, and storage</a:t>
            </a:r>
            <a:r>
              <a:rPr lang="en-US" sz="800" dirty="0"/>
              <a:t>.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The take home message is that CBRN agents can be recognized by various signs and symbols, used in Transport and Storage. </a:t>
            </a:r>
            <a:r>
              <a:rPr lang="en-US" sz="900" kern="1200" dirty="0">
                <a:solidFill>
                  <a:schemeClr val="tx1"/>
                </a:solidFill>
                <a:effectLst/>
                <a:latin typeface="+mn-lt"/>
                <a:ea typeface="+mn-ea"/>
                <a:cs typeface="+mn-cs"/>
              </a:rPr>
              <a:t>These pictograms are used across the globe, but some nations do not use them</a:t>
            </a:r>
            <a:r>
              <a:rPr lang="en-US" sz="800" i="0" kern="1200" dirty="0">
                <a:solidFill>
                  <a:schemeClr val="tx1"/>
                </a:solidFill>
                <a:effectLst/>
                <a:latin typeface="+mn-lt"/>
                <a:ea typeface="+mn-ea"/>
                <a:cs typeface="+mn-cs"/>
              </a:rPr>
              <a:t>. In addition, people with criminal intent will not use these symbols and signs for obvious reasons.  </a:t>
            </a:r>
            <a:endParaRPr lang="en-US" sz="800" b="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014832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2.3.2 Dangerous goods and UN codes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thank you for your attention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b="0" kern="1200" dirty="0">
                <a:solidFill>
                  <a:schemeClr val="tx1"/>
                </a:solidFill>
                <a:effectLst/>
                <a:latin typeface="+mn-lt"/>
                <a:ea typeface="+mn-ea"/>
                <a:cs typeface="+mn-cs"/>
              </a:rPr>
              <a:t> trainees and trainer wrap up this part of the curriculum and can </a:t>
            </a:r>
            <a:r>
              <a:rPr lang="en-US" sz="800" dirty="0"/>
              <a:t>move to </a:t>
            </a:r>
            <a:r>
              <a:rPr lang="en-US" sz="800" b="0" kern="1200" dirty="0">
                <a:solidFill>
                  <a:schemeClr val="tx1"/>
                </a:solidFill>
                <a:effectLst/>
                <a:latin typeface="+mn-lt"/>
                <a:ea typeface="+mn-ea"/>
                <a:cs typeface="+mn-cs"/>
              </a:rPr>
              <a:t>the next topic</a:t>
            </a:r>
            <a:r>
              <a:rPr lang="en-US" sz="800" dirty="0"/>
              <a:t>.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Time for questions or remarks</a:t>
            </a:r>
            <a:r>
              <a:rPr lang="en-US" sz="800" dirty="0"/>
              <a:t>.</a:t>
            </a:r>
            <a:endParaRPr lang="en-US" sz="800" b="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a:t>
            </a:r>
            <a:r>
              <a:rPr lang="en-US" sz="800" b="1" kern="1200">
                <a:solidFill>
                  <a:schemeClr val="tx1"/>
                </a:solidFill>
                <a:effectLst/>
                <a:latin typeface="+mn-lt"/>
                <a:ea typeface="+mn-ea"/>
                <a:cs typeface="+mn-cs"/>
              </a:rPr>
              <a:t>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2.3.2 Dangerous goods and UN codes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learning objective</a:t>
            </a:r>
            <a:endParaRPr lang="en-US" sz="800" dirty="0"/>
          </a:p>
          <a:p>
            <a:r>
              <a:rPr lang="en-US" sz="800" b="1" kern="1200" dirty="0">
                <a:solidFill>
                  <a:schemeClr val="tx1"/>
                </a:solidFill>
                <a:effectLst/>
                <a:latin typeface="+mn-lt"/>
                <a:ea typeface="+mn-ea"/>
                <a:cs typeface="+mn-cs"/>
              </a:rPr>
              <a:t>Result</a:t>
            </a:r>
            <a:r>
              <a:rPr lang="en-US" sz="800" b="1" dirty="0"/>
              <a:t>:</a:t>
            </a:r>
            <a:r>
              <a:rPr lang="en-US" sz="800" dirty="0"/>
              <a:t> </a:t>
            </a:r>
            <a:r>
              <a:rPr lang="en-US" sz="800" kern="1200" dirty="0">
                <a:solidFill>
                  <a:schemeClr val="tx1"/>
                </a:solidFill>
                <a:effectLst/>
                <a:latin typeface="+mn-lt"/>
                <a:ea typeface="+mn-ea"/>
                <a:cs typeface="+mn-cs"/>
              </a:rPr>
              <a:t>Introduction </a:t>
            </a:r>
            <a:r>
              <a:rPr lang="en-US" sz="800" dirty="0"/>
              <a:t>to </a:t>
            </a:r>
            <a:r>
              <a:rPr lang="en-US" sz="800" kern="1200" dirty="0">
                <a:solidFill>
                  <a:schemeClr val="tx1"/>
                </a:solidFill>
                <a:effectLst/>
                <a:latin typeface="+mn-lt"/>
                <a:ea typeface="+mn-ea"/>
                <a:cs typeface="+mn-cs"/>
              </a:rPr>
              <a:t>MELODY curriculum</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Starting slide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573306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endParaRPr lang="en-US" sz="800" b="0" dirty="0">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2.3.2 Dangerous goods and UN codes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da-DK" sz="800" dirty="0">
                <a:latin typeface="+mn-lt"/>
              </a:rPr>
              <a:t>CBRN Signs transport &amp; storage</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b="1" dirty="0">
                <a:latin typeface="+mn-lt"/>
              </a:rPr>
              <a:t>: </a:t>
            </a:r>
            <a:r>
              <a:rPr lang="en-US" sz="800" kern="1200" dirty="0">
                <a:solidFill>
                  <a:schemeClr val="tx1"/>
                </a:solidFill>
                <a:effectLst/>
                <a:latin typeface="+mn-lt"/>
                <a:ea typeface="+mn-ea"/>
                <a:cs typeface="+mn-cs"/>
              </a:rPr>
              <a:t>After this part of the curriculum trainees have an idea where to look for </a:t>
            </a:r>
            <a:r>
              <a:rPr lang="en-US" sz="800" dirty="0">
                <a:latin typeface="+mn-lt"/>
              </a:rPr>
              <a:t>information about </a:t>
            </a:r>
            <a:r>
              <a:rPr lang="en-US" sz="800" b="0" i="0" u="none" kern="1200" dirty="0">
                <a:solidFill>
                  <a:srgbClr val="FF0000"/>
                </a:solidFill>
                <a:effectLst/>
                <a:latin typeface="+mn-lt"/>
                <a:ea typeface="+mn-ea"/>
                <a:cs typeface="+mn-cs"/>
              </a:rPr>
              <a:t>Dangerous goods that are transported by road.</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Ask trainees if they know what kind of dangerous goods this truck might carry.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What signs do they see?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Interactive discussion with trainees about signs and triggers for CBRN material. </a:t>
            </a:r>
            <a:endParaRPr lang="en-US" sz="800" i="0" kern="1200" dirty="0">
              <a:solidFill>
                <a:schemeClr val="tx1"/>
              </a:solidFill>
              <a:effectLst/>
              <a:latin typeface="+mn-lt"/>
              <a:ea typeface="+mn-ea"/>
              <a:cs typeface="+mn-cs"/>
            </a:endParaRPr>
          </a:p>
          <a:p>
            <a:pPr marL="171450" indent="-171450">
              <a:buFont typeface="Arial" panose="020B0604020202020204" pitchFamily="34" charset="0"/>
              <a:buChar char="•"/>
              <a:defRPr/>
            </a:pPr>
            <a:endParaRPr lang="en-US" sz="800" dirty="0">
              <a:latin typeface="+mn-lt"/>
            </a:endParaRPr>
          </a:p>
          <a:p>
            <a:pPr>
              <a:defRPr/>
            </a:pPr>
            <a:r>
              <a:rPr lang="en-US" sz="800" b="1" dirty="0">
                <a:latin typeface="+mn-lt"/>
              </a:rPr>
              <a:t>References for additional information:</a:t>
            </a:r>
            <a:endParaRPr lang="en-US" sz="800" dirty="0">
              <a:latin typeface="+mn-lt"/>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Truck with several signs.  </a:t>
            </a:r>
            <a:endParaRPr lang="en-US" sz="80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https://de.wikipedia.org/wiki/Datei:Tankauflieger_mit_ADR_Tafel_und_Zettel.jpg, </a:t>
            </a:r>
            <a:r>
              <a:rPr lang="en-US" sz="800" b="0" kern="1200" dirty="0">
                <a:solidFill>
                  <a:schemeClr val="tx1"/>
                </a:solidFill>
                <a:effectLst/>
                <a:latin typeface="+mn-lt"/>
                <a:ea typeface="+mn-ea"/>
                <a:cs typeface="+mn-cs"/>
              </a:rPr>
              <a:t>(</a:t>
            </a:r>
            <a:r>
              <a:rPr lang="nl-NL" sz="800" dirty="0" err="1">
                <a:latin typeface="+mn-lt"/>
              </a:rPr>
              <a:t>Unknown</a:t>
            </a:r>
            <a:r>
              <a:rPr lang="nl-NL" sz="800" dirty="0">
                <a:latin typeface="+mn-lt"/>
              </a:rPr>
              <a:t> Author)</a:t>
            </a:r>
            <a:r>
              <a:rPr lang="de-DE" sz="800" dirty="0">
                <a:latin typeface="+mn-lt"/>
              </a:rPr>
              <a:t> </a:t>
            </a:r>
            <a:r>
              <a:rPr lang="nl-NL" sz="800" b="0" i="0" dirty="0">
                <a:solidFill>
                  <a:srgbClr val="202122"/>
                </a:solidFill>
                <a:effectLst/>
                <a:latin typeface="+mn-lt"/>
              </a:rPr>
              <a:t> Creative </a:t>
            </a:r>
            <a:r>
              <a:rPr lang="nl-NL" sz="800" b="0" i="0" dirty="0" err="1">
                <a:solidFill>
                  <a:srgbClr val="202122"/>
                </a:solidFill>
                <a:effectLst/>
                <a:latin typeface="+mn-lt"/>
              </a:rPr>
              <a:t>Commons</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4657687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2.3.2 Dangerous goods and UN codes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a:t>
            </a:r>
            <a:r>
              <a:rPr lang="da-DK" sz="800" dirty="0"/>
              <a:t>ADR pictograms for transport</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After this part of the curriculum trainees </a:t>
            </a:r>
            <a:r>
              <a:rPr lang="en-US" sz="800" dirty="0"/>
              <a:t>can </a:t>
            </a:r>
            <a:r>
              <a:rPr lang="en-US" sz="800" kern="1200" dirty="0">
                <a:solidFill>
                  <a:schemeClr val="tx1"/>
                </a:solidFill>
                <a:effectLst/>
                <a:latin typeface="+mn-lt"/>
                <a:ea typeface="+mn-ea"/>
                <a:cs typeface="+mn-cs"/>
              </a:rPr>
              <a:t>recognize signs for CBRN materials, according to ADR, and are able to interpret the most important signs</a:t>
            </a:r>
            <a:r>
              <a:rPr lang="en-US" sz="800" dirty="0"/>
              <a:t>.</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ADR originates from a French term (you do not need to know </a:t>
            </a:r>
            <a:r>
              <a:rPr lang="en-US" sz="800" dirty="0"/>
              <a:t>what </a:t>
            </a:r>
            <a:r>
              <a:rPr lang="en-US" sz="800" kern="1200" dirty="0">
                <a:solidFill>
                  <a:schemeClr val="tx1"/>
                </a:solidFill>
                <a:effectLst/>
                <a:latin typeface="+mn-lt"/>
                <a:ea typeface="+mn-ea"/>
                <a:cs typeface="+mn-cs"/>
              </a:rPr>
              <a:t>it stands for) and refers to transporting hazardous material.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It is important to recognize the meaning of the symbols or at least get a feeling for the </a:t>
            </a:r>
            <a:r>
              <a:rPr lang="en-US" sz="800" i="1" kern="1200" dirty="0">
                <a:solidFill>
                  <a:schemeClr val="tx1"/>
                </a:solidFill>
                <a:effectLst/>
                <a:latin typeface="+mn-lt"/>
                <a:ea typeface="+mn-ea"/>
                <a:cs typeface="+mn-cs"/>
              </a:rPr>
              <a:t>type</a:t>
            </a:r>
            <a:r>
              <a:rPr lang="en-US" sz="800" i="0" kern="1200" dirty="0">
                <a:solidFill>
                  <a:schemeClr val="tx1"/>
                </a:solidFill>
                <a:effectLst/>
                <a:latin typeface="+mn-lt"/>
                <a:ea typeface="+mn-ea"/>
                <a:cs typeface="+mn-cs"/>
              </a:rPr>
              <a:t> of risk.</a:t>
            </a:r>
            <a:r>
              <a:rPr lang="en-US" sz="80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First focus on the ADR pictograms. Name them one by one (starting with 1 explosives, etc. up to 9 Miscellaneous.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Which ones are most relevant for the topic of CBRN?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Note: especially 2.3, 6.1, 6.2 and 7 are substances which could be referred to as CBRN agents. However, all signs point out a potential hazardous situation.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Ask the trainees the question ‘what does miscellaneous (nr 9) mean’ OR just explain that miscellaneous could pretty much include everything including: ‘unknown’.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Notice there are systems for transport by water and air as well. The symbols used remain the same. </a:t>
            </a:r>
          </a:p>
          <a:p>
            <a:pPr>
              <a:defRPr/>
            </a:pPr>
            <a:endParaRPr lang="en-US" sz="800" dirty="0"/>
          </a:p>
          <a:p>
            <a:pPr>
              <a:defRPr/>
            </a:pPr>
            <a:r>
              <a:rPr lang="en-US" sz="800" b="1" dirty="0"/>
              <a:t>References for additional information:</a:t>
            </a:r>
            <a:endParaRPr lang="en-US" sz="800" dirty="0"/>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ADR signs for various hazardous materials, </a:t>
            </a:r>
            <a:r>
              <a:rPr lang="en-US" sz="800" b="0" i="0" u="none" kern="1200" dirty="0">
                <a:solidFill>
                  <a:schemeClr val="tx1"/>
                </a:solidFill>
                <a:effectLst/>
                <a:latin typeface="+mn-lt"/>
                <a:ea typeface="+mn-ea"/>
                <a:cs typeface="+mn-cs"/>
              </a:rPr>
              <a:t>including potential C or RN materials</a:t>
            </a:r>
            <a:r>
              <a:rPr lang="en-US" sz="800" b="0" kern="1200" dirty="0">
                <a:solidFill>
                  <a:schemeClr val="tx1"/>
                </a:solidFill>
                <a:effectLst/>
                <a:latin typeface="+mn-lt"/>
                <a:ea typeface="+mn-ea"/>
                <a:cs typeface="+mn-cs"/>
              </a:rPr>
              <a:t>.  UN code sign (orange sign)</a:t>
            </a:r>
            <a:endParaRPr lang="en-US" sz="80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All ADR images are obtained from Wikipedia under creative common licenses: (</a:t>
            </a:r>
            <a:r>
              <a:rPr lang="nl-NL" sz="800" dirty="0" err="1"/>
              <a:t>Unknown</a:t>
            </a:r>
            <a:r>
              <a:rPr lang="nl-NL" sz="800" dirty="0"/>
              <a:t> Author) </a:t>
            </a:r>
            <a:r>
              <a:rPr lang="nl-NL" sz="800" dirty="0" err="1"/>
              <a:t>licensed</a:t>
            </a:r>
            <a:r>
              <a:rPr lang="nl-NL" sz="800" dirty="0"/>
              <a:t> </a:t>
            </a:r>
            <a:r>
              <a:rPr lang="nl-NL" sz="800" dirty="0" err="1"/>
              <a:t>under</a:t>
            </a:r>
            <a:r>
              <a:rPr lang="nl-NL" sz="800" dirty="0"/>
              <a:t> </a:t>
            </a:r>
            <a:r>
              <a:rPr lang="nl-NL" sz="800" dirty="0">
                <a:hlinkClick r:id="rId3" tooltip="https://creativecommons.org/licenses/by-sa/3.0/"/>
              </a:rPr>
              <a:t>CC BY-SA</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763865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2.3.2 Dangerous goods and UN codes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a:t>
            </a:r>
            <a:r>
              <a:rPr lang="en-US" sz="800" dirty="0"/>
              <a:t>UN </a:t>
            </a:r>
            <a:r>
              <a:rPr lang="en-US" sz="800" kern="1200" dirty="0">
                <a:solidFill>
                  <a:schemeClr val="tx1"/>
                </a:solidFill>
                <a:effectLst/>
                <a:latin typeface="+mn-lt"/>
                <a:ea typeface="+mn-ea"/>
                <a:cs typeface="+mn-cs"/>
              </a:rPr>
              <a:t>number and hazard code for transport</a:t>
            </a:r>
          </a:p>
          <a:p>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After this part of the curriculum trainees </a:t>
            </a:r>
            <a:r>
              <a:rPr lang="en-US" sz="800" dirty="0"/>
              <a:t>can </a:t>
            </a:r>
            <a:r>
              <a:rPr lang="en-US" sz="800" kern="1200" dirty="0">
                <a:solidFill>
                  <a:schemeClr val="tx1"/>
                </a:solidFill>
                <a:effectLst/>
                <a:latin typeface="+mn-lt"/>
                <a:ea typeface="+mn-ea"/>
                <a:cs typeface="+mn-cs"/>
              </a:rPr>
              <a:t>recognize signs for CBRN materials, according to UN hazard codes and numbers.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The UN uses orange signs as an indication for hazardous material during transport.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The upper number indicates the kind of material (e.g. a 3 is a flammable liquid and two 3’s is a very flammable liquid) and the lower number identifies the material to substance level.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Notice that the classes are similar </a:t>
            </a:r>
            <a:r>
              <a:rPr lang="en-US" sz="800" dirty="0"/>
              <a:t>to </a:t>
            </a:r>
            <a:r>
              <a:rPr lang="en-US" sz="800" kern="1200" dirty="0">
                <a:solidFill>
                  <a:schemeClr val="tx1"/>
                </a:solidFill>
                <a:effectLst/>
                <a:latin typeface="+mn-lt"/>
                <a:ea typeface="+mn-ea"/>
                <a:cs typeface="+mn-cs"/>
              </a:rPr>
              <a:t>the ADR classes.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Specialist (in most countries from the fire department) will be able to immediately identify the hazardous material indicated by the sign. However, you do not have to know these codes by heart.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But </a:t>
            </a:r>
            <a:r>
              <a:rPr lang="en-US" sz="800" b="0" u="sng" kern="1200" dirty="0">
                <a:solidFill>
                  <a:schemeClr val="tx1"/>
                </a:solidFill>
                <a:effectLst/>
                <a:latin typeface="+mn-lt"/>
                <a:ea typeface="+mn-ea"/>
                <a:cs typeface="+mn-cs"/>
              </a:rPr>
              <a:t>know it is important to write these numbers down and report them to specialists and dispatch officer</a:t>
            </a:r>
            <a:r>
              <a:rPr lang="en-US" sz="800" b="0" kern="1200" dirty="0">
                <a:solidFill>
                  <a:schemeClr val="tx1"/>
                </a:solidFill>
                <a:effectLst/>
                <a:latin typeface="+mn-lt"/>
                <a:ea typeface="+mn-ea"/>
                <a:cs typeface="+mn-cs"/>
              </a:rPr>
              <a:t>. Or take photos of the sign and send them to specialists.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kern="1200" dirty="0">
              <a:solidFill>
                <a:schemeClr val="tx1"/>
              </a:solidFill>
              <a:effectLst/>
              <a:latin typeface="+mn-lt"/>
              <a:ea typeface="+mn-ea"/>
              <a:cs typeface="+mn-cs"/>
            </a:endParaRPr>
          </a:p>
          <a:p>
            <a:pPr>
              <a:defRPr/>
            </a:pPr>
            <a:r>
              <a:rPr lang="en-US" sz="800" b="1" dirty="0"/>
              <a:t>References for additional information:</a:t>
            </a:r>
            <a:endParaRPr lang="en-US" sz="800" dirty="0"/>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ADR signs for various hazardous materials, </a:t>
            </a:r>
            <a:r>
              <a:rPr lang="en-US" sz="800" b="0" i="0" u="none" kern="1200" dirty="0">
                <a:solidFill>
                  <a:schemeClr val="tx1"/>
                </a:solidFill>
                <a:effectLst/>
                <a:latin typeface="+mn-lt"/>
                <a:ea typeface="+mn-ea"/>
                <a:cs typeface="+mn-cs"/>
              </a:rPr>
              <a:t>including potential C or RN materials</a:t>
            </a:r>
            <a:r>
              <a:rPr lang="en-US" sz="800" b="0" kern="1200" dirty="0">
                <a:solidFill>
                  <a:schemeClr val="tx1"/>
                </a:solidFill>
                <a:effectLst/>
                <a:latin typeface="+mn-lt"/>
                <a:ea typeface="+mn-ea"/>
                <a:cs typeface="+mn-cs"/>
              </a:rPr>
              <a:t>.  UN code sign (orange sign)</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nl-NL" sz="800" dirty="0">
                <a:solidFill>
                  <a:schemeClr val="tx1"/>
                </a:solidFill>
                <a:hlinkClick r:id="rId3">
                  <a:extLst>
                    <a:ext uri="{A12FA001-AC4F-418D-AE19-62706E023703}">
                      <ahyp:hlinkClr xmlns:ahyp="http://schemas.microsoft.com/office/drawing/2018/hyperlinkcolor" val="tx"/>
                    </a:ext>
                  </a:extLst>
                </a:hlinkClick>
              </a:rPr>
              <a:t>1200px-ADR33_UN1203.svg.png (1200×900) (wikimedia.org)</a:t>
            </a:r>
            <a:r>
              <a:rPr lang="nl-NL" sz="800" dirty="0">
                <a:solidFill>
                  <a:schemeClr val="tx1"/>
                </a:solidFill>
              </a:rPr>
              <a:t> </a:t>
            </a:r>
            <a:r>
              <a:rPr lang="en-US" sz="800" b="0" kern="1200" dirty="0">
                <a:solidFill>
                  <a:schemeClr val="tx1"/>
                </a:solidFill>
                <a:effectLst/>
                <a:latin typeface="+mn-lt"/>
                <a:ea typeface="+mn-ea"/>
                <a:cs typeface="+mn-cs"/>
              </a:rPr>
              <a:t>Wikipedia under creative common licenses: (</a:t>
            </a:r>
            <a:r>
              <a:rPr lang="nl-NL" sz="800" dirty="0" err="1">
                <a:solidFill>
                  <a:schemeClr val="tx1"/>
                </a:solidFill>
              </a:rPr>
              <a:t>Unknown</a:t>
            </a:r>
            <a:r>
              <a:rPr lang="nl-NL" sz="800" dirty="0">
                <a:solidFill>
                  <a:schemeClr val="tx1"/>
                </a:solidFill>
              </a:rPr>
              <a:t> Author) </a:t>
            </a:r>
            <a:r>
              <a:rPr lang="nl-NL" sz="800" dirty="0" err="1">
                <a:solidFill>
                  <a:schemeClr val="tx1"/>
                </a:solidFill>
              </a:rPr>
              <a:t>licensed</a:t>
            </a:r>
            <a:r>
              <a:rPr lang="nl-NL" sz="800" dirty="0">
                <a:solidFill>
                  <a:schemeClr val="tx1"/>
                </a:solidFill>
              </a:rPr>
              <a:t> </a:t>
            </a:r>
            <a:r>
              <a:rPr lang="nl-NL" sz="800" dirty="0" err="1">
                <a:solidFill>
                  <a:schemeClr val="tx1"/>
                </a:solidFill>
              </a:rPr>
              <a:t>under</a:t>
            </a:r>
            <a:r>
              <a:rPr lang="nl-NL" sz="800" dirty="0">
                <a:solidFill>
                  <a:schemeClr val="tx1"/>
                </a:solidFill>
              </a:rPr>
              <a:t> </a:t>
            </a:r>
            <a:r>
              <a:rPr lang="nl-NL" sz="800" dirty="0">
                <a:solidFill>
                  <a:schemeClr val="tx1"/>
                </a:solidFill>
                <a:hlinkClick r:id="rId4" tooltip="https://creativecommons.org/licenses/by-sa/3.0/">
                  <a:extLst>
                    <a:ext uri="{A12FA001-AC4F-418D-AE19-62706E023703}">
                      <ahyp:hlinkClr xmlns:ahyp="http://schemas.microsoft.com/office/drawing/2018/hyperlinkcolor" val="tx"/>
                    </a:ext>
                  </a:extLst>
                </a:hlinkClick>
              </a:rPr>
              <a:t>CC BY-SA</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356255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2.3.2 Dangerous goods and UN codes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GHS </a:t>
            </a:r>
            <a:r>
              <a:rPr lang="en-US" sz="800" kern="1200" dirty="0">
                <a:solidFill>
                  <a:schemeClr val="tx1"/>
                </a:solidFill>
                <a:effectLst/>
                <a:latin typeface="+mn-lt"/>
                <a:ea typeface="+mn-ea"/>
                <a:cs typeface="+mn-cs"/>
              </a:rPr>
              <a:t>pictograms for </a:t>
            </a:r>
            <a:r>
              <a:rPr lang="en-US" sz="800" b="0" kern="1200" dirty="0">
                <a:solidFill>
                  <a:schemeClr val="tx1"/>
                </a:solidFill>
                <a:effectLst/>
                <a:latin typeface="+mn-lt"/>
                <a:ea typeface="+mn-ea"/>
                <a:cs typeface="+mn-cs"/>
              </a:rPr>
              <a:t>storage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After this part of the curriculum trainees </a:t>
            </a:r>
            <a:r>
              <a:rPr lang="en-US" sz="800" dirty="0"/>
              <a:t>can </a:t>
            </a:r>
            <a:r>
              <a:rPr lang="en-US" sz="800" kern="1200" dirty="0">
                <a:solidFill>
                  <a:schemeClr val="tx1"/>
                </a:solidFill>
                <a:effectLst/>
                <a:latin typeface="+mn-lt"/>
                <a:ea typeface="+mn-ea"/>
                <a:cs typeface="+mn-cs"/>
              </a:rPr>
              <a:t>recognize signs for CBRN materials, according to GHS storage classification, and are able to interpret the most important signs</a:t>
            </a:r>
            <a:r>
              <a:rPr lang="en-US" sz="800" dirty="0"/>
              <a:t>.</a:t>
            </a:r>
            <a:r>
              <a:rPr lang="en-US" sz="80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These symbols are for storage.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Slightly different and yet similar to the ADR symbols.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Notice that the GHS (</a:t>
            </a:r>
            <a:r>
              <a:rPr lang="en-US" sz="800" dirty="0"/>
              <a:t>Globally Harmonized System ) </a:t>
            </a:r>
            <a:r>
              <a:rPr lang="en-US" sz="800" kern="1200" dirty="0">
                <a:solidFill>
                  <a:schemeClr val="tx1"/>
                </a:solidFill>
                <a:effectLst/>
                <a:latin typeface="+mn-lt"/>
                <a:ea typeface="+mn-ea"/>
                <a:cs typeface="+mn-cs"/>
              </a:rPr>
              <a:t>symbols don’t include B or R/N symbols. </a:t>
            </a:r>
          </a:p>
          <a:p>
            <a:pPr marL="171450" indent="-171450">
              <a:buFont typeface="Arial" panose="020B0604020202020204" pitchFamily="34" charset="0"/>
              <a:buChar char="•"/>
            </a:pP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https://en.wikipedia.org/wiki/GHS_hazard_pictograms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image of pictograms indicating of hazardous materials for storage.  </a:t>
            </a:r>
            <a:endParaRPr lang="en-US" sz="80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All GHS symbol images are obtained from Wikipedia under creative common licenses: (</a:t>
            </a:r>
            <a:r>
              <a:rPr lang="nl-NL" sz="800" dirty="0" err="1"/>
              <a:t>Unknown</a:t>
            </a:r>
            <a:r>
              <a:rPr lang="nl-NL" sz="800" dirty="0"/>
              <a:t> Author) </a:t>
            </a:r>
            <a:r>
              <a:rPr lang="nl-NL" sz="800" dirty="0" err="1"/>
              <a:t>licensed</a:t>
            </a:r>
            <a:r>
              <a:rPr lang="nl-NL" sz="800" dirty="0"/>
              <a:t> </a:t>
            </a:r>
            <a:r>
              <a:rPr lang="nl-NL" sz="800" dirty="0" err="1"/>
              <a:t>under</a:t>
            </a:r>
            <a:r>
              <a:rPr lang="nl-NL" sz="800" dirty="0"/>
              <a:t> </a:t>
            </a:r>
            <a:r>
              <a:rPr lang="nl-NL" sz="800" dirty="0">
                <a:hlinkClick r:id="rId3" tooltip="https://creativecommons.org/licenses/by-sa/3.0/"/>
              </a:rPr>
              <a:t>CC BY-SA</a:t>
            </a:r>
            <a:endParaRPr lang="nl-NL" sz="800" dirty="0"/>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7752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2.3.2 Dangerous goods and UN codes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Examples biohazard sign</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The student can recognize the general sign for a biological </a:t>
            </a:r>
            <a:r>
              <a:rPr lang="en-US" sz="800" dirty="0"/>
              <a:t>hazard </a:t>
            </a:r>
            <a:r>
              <a:rPr lang="en-US" sz="800" kern="1200" dirty="0">
                <a:solidFill>
                  <a:schemeClr val="tx1"/>
                </a:solidFill>
                <a:effectLst/>
                <a:latin typeface="+mn-lt"/>
                <a:ea typeface="+mn-ea"/>
                <a:cs typeface="+mn-cs"/>
              </a:rPr>
              <a:t>and understands the context.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On the left picture you see the symbol for biohazard. </a:t>
            </a:r>
          </a:p>
          <a:p>
            <a:pPr marL="171450" indent="-171450">
              <a:buFont typeface="Arial" panose="020B0604020202020204" pitchFamily="34" charset="0"/>
              <a:buChar char="•"/>
              <a:defRPr/>
            </a:pPr>
            <a:r>
              <a:rPr lang="en-US" sz="800" kern="1200" dirty="0">
                <a:solidFill>
                  <a:schemeClr val="tx1"/>
                </a:solidFill>
                <a:effectLst/>
                <a:latin typeface="+mn-lt"/>
                <a:ea typeface="+mn-ea"/>
                <a:cs typeface="+mn-cs"/>
              </a:rPr>
              <a:t>The right picture is a container for the safe disposal of sharps (e.g. needles) possibly containing biological hazardous material (e.g. blood with infectious disease). </a:t>
            </a:r>
            <a:endParaRPr lang="en-US" sz="800" dirty="0"/>
          </a:p>
          <a:p>
            <a:pPr marL="171450" indent="-171450">
              <a:buFont typeface="Arial" panose="020B0604020202020204" pitchFamily="34" charset="0"/>
              <a:buChar char="•"/>
              <a:defRPr/>
            </a:pPr>
            <a:endParaRPr lang="en-US" sz="800" b="1" dirty="0"/>
          </a:p>
          <a:p>
            <a:pPr>
              <a:defRPr/>
            </a:pPr>
            <a:r>
              <a:rPr lang="en-US" sz="800" b="1" i="0" kern="1200" dirty="0">
                <a:solidFill>
                  <a:schemeClr val="tx1"/>
                </a:solidFill>
                <a:effectLst/>
                <a:latin typeface="+mn-lt"/>
                <a:ea typeface="+mn-ea"/>
                <a:cs typeface="+mn-cs"/>
              </a:rPr>
              <a:t>References for additional information</a:t>
            </a:r>
            <a:r>
              <a:rPr lang="en-US" sz="800" b="1" dirty="0"/>
              <a:t>:</a:t>
            </a:r>
            <a:endParaRPr lang="nl-NL" sz="800" b="1" dirty="0"/>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dirty="0">
                <a:effectLst/>
              </a:rPr>
              <a:t>Left Biohazard symbol</a:t>
            </a:r>
          </a:p>
          <a:p>
            <a:pPr marL="171450" indent="-171450">
              <a:buFont typeface="Arial" panose="020B0604020202020204" pitchFamily="34" charset="0"/>
              <a:buChar char="•"/>
            </a:pPr>
            <a:r>
              <a:rPr lang="en-US" sz="800" dirty="0">
                <a:effectLst/>
              </a:rPr>
              <a:t>Right: immediate disposal of used needles into a </a:t>
            </a:r>
            <a:r>
              <a:rPr lang="en-US" sz="800" dirty="0">
                <a:solidFill>
                  <a:srgbClr val="BC58AE"/>
                </a:solidFill>
                <a:effectLst/>
                <a:hlinkClick r:id="rId3" tooltip="Sharps container">
                  <a:extLst>
                    <a:ext uri="{A12FA001-AC4F-418D-AE19-62706E023703}">
                      <ahyp:hlinkClr xmlns:ahyp="http://schemas.microsoft.com/office/drawing/2018/hyperlinkcolor" val="tx"/>
                    </a:ext>
                  </a:extLst>
                </a:hlinkClick>
              </a:rPr>
              <a:t>sharps</a:t>
            </a:r>
            <a:r>
              <a:rPr lang="en-US" sz="800" dirty="0">
                <a:solidFill>
                  <a:schemeClr val="tx1"/>
                </a:solidFill>
                <a:effectLst/>
                <a:hlinkClick r:id="rId3" tooltip="Sharps container">
                  <a:extLst>
                    <a:ext uri="{A12FA001-AC4F-418D-AE19-62706E023703}">
                      <ahyp:hlinkClr xmlns:ahyp="http://schemas.microsoft.com/office/drawing/2018/hyperlinkcolor" val="tx"/>
                    </a:ext>
                  </a:extLst>
                </a:hlinkClick>
              </a:rPr>
              <a:t> container</a:t>
            </a:r>
            <a:r>
              <a:rPr lang="en-US" sz="800" dirty="0">
                <a:solidFill>
                  <a:schemeClr val="tx1"/>
                </a:solidFill>
                <a:effectLst/>
              </a:rPr>
              <a:t> </a:t>
            </a:r>
            <a:r>
              <a:rPr lang="en-US" sz="800" dirty="0">
                <a:effectLst/>
              </a:rPr>
              <a:t>is standard procedure. </a:t>
            </a:r>
            <a:endParaRPr lang="en-US" sz="80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u="sng" kern="1200" dirty="0">
                <a:solidFill>
                  <a:schemeClr val="tx1"/>
                </a:solidFill>
                <a:effectLst/>
                <a:latin typeface="+mn-lt"/>
                <a:ea typeface="+mn-ea"/>
                <a:cs typeface="+mn-cs"/>
              </a:rPr>
              <a:t>https://en.wikipedia.org/wiki/Biological_hazard#/media/File:Biohazard_symbol_(black_and_yellow).png,</a:t>
            </a:r>
            <a:r>
              <a:rPr lang="en-US" sz="800" b="0" kern="1200" dirty="0">
                <a:solidFill>
                  <a:schemeClr val="tx1"/>
                </a:solidFill>
                <a:effectLst/>
                <a:latin typeface="+mn-lt"/>
                <a:ea typeface="+mn-ea"/>
                <a:cs typeface="+mn-cs"/>
              </a:rPr>
              <a:t> creative commons: public domain</a:t>
            </a:r>
            <a:endParaRPr lang="en-US" sz="800" b="0" u="sng"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u="sng" kern="1200" dirty="0">
                <a:solidFill>
                  <a:schemeClr val="tx1"/>
                </a:solidFill>
                <a:effectLst/>
                <a:latin typeface="+mn-lt"/>
                <a:ea typeface="+mn-ea"/>
                <a:cs typeface="+mn-cs"/>
              </a:rPr>
              <a:t>https://en.wikipedia.org/wiki/Biological_hazard#/media/File:Sharps_Container.jpg,  </a:t>
            </a:r>
            <a:r>
              <a:rPr lang="en-US" sz="800" b="0" kern="1200" dirty="0">
                <a:solidFill>
                  <a:schemeClr val="tx1"/>
                </a:solidFill>
                <a:effectLst/>
                <a:latin typeface="+mn-lt"/>
                <a:ea typeface="+mn-ea"/>
                <a:cs typeface="+mn-cs"/>
              </a:rPr>
              <a:t>creative commons: CC BY 2.5 (no changes)</a:t>
            </a:r>
            <a:endParaRPr lang="en-US" sz="800" b="0" u="sng" kern="1200" dirty="0">
              <a:solidFill>
                <a:schemeClr val="tx1"/>
              </a:solidFill>
              <a:effectLst/>
              <a:latin typeface="+mn-lt"/>
              <a:ea typeface="+mn-ea"/>
              <a:cs typeface="+mn-cs"/>
            </a:endParaRPr>
          </a:p>
          <a:p>
            <a:pPr marL="171450" indent="-171450">
              <a:buFont typeface="Arial" panose="020B0604020202020204" pitchFamily="34" charset="0"/>
              <a:buChar char="•"/>
            </a:pPr>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608753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2.3.2 Dangerous goods and UN codes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Radiological sign</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The student can recognize signs for Radiological and Nuclear materials and understands the context.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As you can see at the picture on the left, a train is transporting radioactive material. Notice that the symbol (black symbol on yellow background) indicating radioactive material is visible on the side of the train.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The right picture is of a nuclear waste facility storing low-level waste barrels. Notice that transport containing high levels of nuclear materials usually is done by train (and in some countries </a:t>
            </a:r>
            <a:r>
              <a:rPr lang="en-US" sz="800" dirty="0"/>
              <a:t>that attracts protests</a:t>
            </a:r>
            <a:r>
              <a:rPr lang="en-US" sz="800" kern="1200" dirty="0">
                <a:solidFill>
                  <a:schemeClr val="tx1"/>
                </a:solidFill>
                <a:effectLst/>
                <a:latin typeface="+mn-lt"/>
                <a:ea typeface="+mn-ea"/>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Notice that the storage of nuclear waste is for the long </a:t>
            </a:r>
            <a:r>
              <a:rPr lang="en-US" sz="800" dirty="0"/>
              <a:t>term</a:t>
            </a:r>
            <a:r>
              <a:rPr lang="en-US" sz="800" kern="1200" dirty="0">
                <a:solidFill>
                  <a:schemeClr val="tx1"/>
                </a:solidFill>
                <a:effectLst/>
                <a:latin typeface="+mn-lt"/>
                <a:ea typeface="+mn-ea"/>
                <a:cs typeface="+mn-cs"/>
              </a:rPr>
              <a:t>.</a:t>
            </a:r>
          </a:p>
          <a:p>
            <a:pPr marL="171450" indent="-171450">
              <a:buFont typeface="Arial" panose="020B0604020202020204" pitchFamily="34" charset="0"/>
              <a:buChar char="•"/>
              <a:defRPr/>
            </a:pPr>
            <a:r>
              <a:rPr lang="en-US" sz="800" kern="1200" dirty="0">
                <a:solidFill>
                  <a:schemeClr val="tx1"/>
                </a:solidFill>
                <a:effectLst/>
                <a:latin typeface="+mn-lt"/>
                <a:ea typeface="+mn-ea"/>
                <a:cs typeface="+mn-cs"/>
              </a:rPr>
              <a:t>Notice the symbol (in red </a:t>
            </a:r>
            <a:r>
              <a:rPr lang="en-US" sz="800" dirty="0" err="1"/>
              <a:t>colour</a:t>
            </a:r>
            <a:r>
              <a:rPr lang="en-US" sz="800" kern="1200" dirty="0">
                <a:solidFill>
                  <a:schemeClr val="tx1"/>
                </a:solidFill>
                <a:effectLst/>
                <a:latin typeface="+mn-lt"/>
                <a:ea typeface="+mn-ea"/>
                <a:cs typeface="+mn-cs"/>
              </a:rPr>
              <a:t>) for radioactivity on the yellow barrels. The shape of the symbol determines the presence of radiation, not the color of the symbol. </a:t>
            </a:r>
            <a:endParaRPr lang="en-US" sz="800" dirty="0"/>
          </a:p>
          <a:p>
            <a:pPr marL="171450" indent="-171450">
              <a:buFont typeface="Arial" panose="020B0604020202020204" pitchFamily="34" charset="0"/>
              <a:buChar char="•"/>
              <a:defRPr/>
            </a:pPr>
            <a:endParaRPr lang="en-US" sz="800" b="1" dirty="0"/>
          </a:p>
          <a:p>
            <a:pPr>
              <a:defRPr/>
            </a:pPr>
            <a:r>
              <a:rPr lang="en-US" sz="800" b="1" dirty="0"/>
              <a:t>References for additional information:</a:t>
            </a:r>
            <a:endParaRPr lang="en-US" sz="800" dirty="0"/>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u="sng" kern="1200" dirty="0">
                <a:solidFill>
                  <a:schemeClr val="tx1"/>
                </a:solidFill>
                <a:effectLst/>
                <a:latin typeface="+mn-lt"/>
                <a:ea typeface="+mn-ea"/>
                <a:cs typeface="+mn-cs"/>
              </a:rPr>
              <a:t>Left picture</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Spent fuel flasks transported by railway in the United Kingdom.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u="sng" kern="1200" dirty="0">
                <a:solidFill>
                  <a:schemeClr val="tx1"/>
                </a:solidFill>
                <a:effectLst/>
                <a:latin typeface="+mn-lt"/>
                <a:ea typeface="+mn-ea"/>
                <a:cs typeface="+mn-cs"/>
              </a:rPr>
              <a:t>Right picture</a:t>
            </a:r>
            <a:r>
              <a:rPr lang="en-US" sz="800" b="0" u="none" kern="1200" dirty="0">
                <a:solidFill>
                  <a:schemeClr val="tx1"/>
                </a:solidFill>
                <a:effectLst/>
                <a:latin typeface="+mn-lt"/>
                <a:ea typeface="+mn-ea"/>
                <a:cs typeface="+mn-cs"/>
              </a:rPr>
              <a:t>  Storage of r</a:t>
            </a:r>
            <a:r>
              <a:rPr lang="en-US" sz="800" b="0" kern="1200" dirty="0">
                <a:solidFill>
                  <a:schemeClr val="tx1"/>
                </a:solidFill>
                <a:effectLst/>
                <a:latin typeface="+mn-lt"/>
                <a:ea typeface="+mn-ea"/>
                <a:cs typeface="+mn-cs"/>
              </a:rPr>
              <a:t>adioactive waste</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u="none" kern="1200" dirty="0">
                <a:solidFill>
                  <a:schemeClr val="tx1"/>
                </a:solidFill>
                <a:effectLst/>
                <a:latin typeface="+mn-lt"/>
                <a:ea typeface="+mn-ea"/>
                <a:cs typeface="+mn-cs"/>
              </a:rPr>
              <a:t>File: https://en.wikipedia.org/wiki/Radioactive_waste#/media/File:Nuclear_waste_flask_train_at_Bristol_Temple_Meads_02.jpg CC BY-SA 4.0</a:t>
            </a:r>
          </a:p>
          <a:p>
            <a:pPr marL="171450" indent="-171450">
              <a:buFont typeface="Arial" panose="020B0604020202020204" pitchFamily="34" charset="0"/>
              <a:buChar char="•"/>
              <a:defRPr/>
            </a:pPr>
            <a:r>
              <a:rPr lang="en-US" sz="800" b="0" u="none" kern="1200" dirty="0">
                <a:solidFill>
                  <a:schemeClr val="tx1"/>
                </a:solidFill>
                <a:effectLst/>
                <a:latin typeface="+mn-lt"/>
                <a:ea typeface="+mn-ea"/>
                <a:cs typeface="+mn-cs"/>
              </a:rPr>
              <a:t>File: TINT Radioactive wastes' </a:t>
            </a:r>
            <a:r>
              <a:rPr lang="en-US" sz="800" b="0" u="none" kern="1200" dirty="0" err="1">
                <a:solidFill>
                  <a:schemeClr val="tx1"/>
                </a:solidFill>
                <a:effectLst/>
                <a:latin typeface="+mn-lt"/>
                <a:ea typeface="+mn-ea"/>
                <a:cs typeface="+mn-cs"/>
              </a:rPr>
              <a:t>barrel.jpg</a:t>
            </a:r>
            <a:r>
              <a:rPr lang="en-US" sz="800" b="0" kern="1200" dirty="0" err="1">
                <a:solidFill>
                  <a:schemeClr val="tx1"/>
                </a:solidFill>
                <a:effectLst/>
                <a:latin typeface="+mn-lt"/>
                <a:ea typeface="+mn-ea"/>
                <a:cs typeface="+mn-cs"/>
              </a:rPr>
              <a:t>https</a:t>
            </a:r>
            <a:r>
              <a:rPr lang="en-US" sz="800" b="0" kern="1200" dirty="0">
                <a:solidFill>
                  <a:schemeClr val="tx1"/>
                </a:solidFill>
                <a:effectLst/>
                <a:latin typeface="+mn-lt"/>
                <a:ea typeface="+mn-ea"/>
                <a:cs typeface="+mn-cs"/>
              </a:rPr>
              <a:t>://en.wikipedia.org/wiki/</a:t>
            </a:r>
            <a:r>
              <a:rPr lang="en-US" sz="800" b="0" kern="1200" dirty="0" err="1">
                <a:solidFill>
                  <a:schemeClr val="tx1"/>
                </a:solidFill>
                <a:effectLst/>
                <a:latin typeface="+mn-lt"/>
                <a:ea typeface="+mn-ea"/>
                <a:cs typeface="+mn-cs"/>
              </a:rPr>
              <a:t>Radioactive_waste</a:t>
            </a:r>
            <a:r>
              <a:rPr lang="en-US" sz="800" b="0" kern="1200" dirty="0">
                <a:solidFill>
                  <a:schemeClr val="tx1"/>
                </a:solidFill>
                <a:effectLst/>
                <a:latin typeface="+mn-lt"/>
                <a:ea typeface="+mn-ea"/>
                <a:cs typeface="+mn-cs"/>
              </a:rPr>
              <a:t> </a:t>
            </a:r>
            <a:r>
              <a:rPr lang="en-US" sz="800" b="0" u="none" kern="1200" dirty="0">
                <a:solidFill>
                  <a:schemeClr val="tx1"/>
                </a:solidFill>
                <a:effectLst/>
                <a:latin typeface="+mn-lt"/>
                <a:ea typeface="+mn-ea"/>
                <a:cs typeface="+mn-cs"/>
              </a:rPr>
              <a:t>CC BY-SA 4.0</a:t>
            </a:r>
            <a:endParaRPr lang="en-US" sz="800" b="1" dirty="0"/>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569835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potential sources of CBRN agents, signs of dangerous goods, and improvised production facilities</a:t>
            </a:r>
            <a:endParaRPr lang="en-US" sz="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2.3.2 Dangerous goods and UN codes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Disclaimer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The student realizes signs and symbols are not (properly) used at all times.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The trainees have learned there are different signs and symbols to be used for the identification of hazardous material.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However</a:t>
            </a:r>
            <a:r>
              <a:rPr lang="en-US" sz="800" dirty="0"/>
              <a:t>,</a:t>
            </a:r>
            <a:r>
              <a:rPr lang="en-US" sz="800" b="0" kern="1200" dirty="0">
                <a:solidFill>
                  <a:schemeClr val="tx1"/>
                </a:solidFill>
                <a:effectLst/>
                <a:latin typeface="+mn-lt"/>
                <a:ea typeface="+mn-ea"/>
                <a:cs typeface="+mn-cs"/>
              </a:rPr>
              <a:t> signs and symbols are not always properly used. Examples for improper use</a:t>
            </a:r>
            <a:r>
              <a:rPr lang="en-US" sz="800" dirty="0"/>
              <a:t>:</a:t>
            </a:r>
            <a:endParaRPr lang="en-US" sz="800" b="0" kern="1200" dirty="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Criminals are not in the habit of labeling hazardous materials. Sometimes (examples known in the Netherlands in relation to synthesis of drugs) even mis-informative symbols might be used to cover up illegal activities.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Not all countries in the world are United Nations Member States (and therefor probably will not use UN codes for hazardous materials) nor do all countries make use of ADR or GHS symbols. Therefore, hazardous materials handled in </a:t>
            </a:r>
            <a:r>
              <a:rPr lang="en-US" sz="800" dirty="0"/>
              <a:t>non-EU </a:t>
            </a:r>
            <a:r>
              <a:rPr lang="en-US" sz="800" b="0" kern="1200" dirty="0">
                <a:solidFill>
                  <a:schemeClr val="tx1"/>
                </a:solidFill>
                <a:effectLst/>
                <a:latin typeface="+mn-lt"/>
                <a:ea typeface="+mn-ea"/>
                <a:cs typeface="+mn-cs"/>
              </a:rPr>
              <a:t>countries might be labeled differently or not labeled at all.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Labels or packaging material might get damaged or get lost. </a:t>
            </a:r>
          </a:p>
          <a:p>
            <a:pPr marL="628650" lvl="1" indent="-171450">
              <a:buFont typeface="Arial" panose="020B0604020202020204" pitchFamily="34" charset="0"/>
              <a:buChar char="•"/>
              <a:defRPr/>
            </a:pPr>
            <a:endParaRPr lang="en-US" sz="800"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b="1" dirty="0"/>
              <a:t>References for additional information: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Left: Images of the TV series Criminal Minds.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err="1">
                <a:solidFill>
                  <a:schemeClr val="tx1"/>
                </a:solidFill>
                <a:effectLst/>
                <a:latin typeface="+mn-lt"/>
                <a:ea typeface="+mn-ea"/>
                <a:cs typeface="+mn-cs"/>
              </a:rPr>
              <a:t>Reight</a:t>
            </a:r>
            <a:r>
              <a:rPr lang="en-US" sz="800" b="0" kern="1200" dirty="0">
                <a:solidFill>
                  <a:schemeClr val="tx1"/>
                </a:solidFill>
                <a:effectLst/>
                <a:latin typeface="+mn-lt"/>
                <a:ea typeface="+mn-ea"/>
                <a:cs typeface="+mn-cs"/>
              </a:rPr>
              <a:t>: a map of the world indicating UN members.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Picture source &amp; IP: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Left: https://en.wikipedia.org/wiki/Criminal_Minds#/media/File:Criminal-Minds.svg | public domain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Right: https://en.wikipedia.org/wiki/Sovereign_state#/media/File:United_Nations_Members.svg | CC BY-SA 3.0 (no changes)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039188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a:t>MELODY #2.3.2 Dangerous goods and UN codes </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a:t>MELODY #2.3.2 Dangerous goods and UN codes </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a:t>MELODY #2.3.2 Dangerous goods and UN codes </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a:t>MELODY #2.3.2 Dangerous goods and UN codes </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#2.3.2 Dangerous goods and UN codes </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#2.3.2 Dangerous goods and UN codes </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MELODY #2.3.2 Dangerous goods and UN codes </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a:t>MELODY #2.3.2 Dangerous goods and UN codes </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a:t>MELODY #2.3.2 Dangerous goods and UN codes </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#2.3.2 Dangerous goods and UN codes </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#2.3.2 Dangerous goods and UN codes </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#2.3.2 Dangerous goods and UN codes </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#2.3.2 Dangerous goods and UN codes </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a:t>MELODY #2.3.2 Dangerous goods and UN codes </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a:t>MELODY #2.3.2 Dangerous goods and UN codes </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a:t>MELODY #2.3.2 Dangerous goods and UN codes </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hyperlink" Target="https://no.wikipedia.org/wiki/Fil:Tankauflieger_mit_ADR_Tafel_und_Zettel.jp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dirty="0"/>
              <a:t>2.3.2 Dangerous goods and UN codes</a:t>
            </a:r>
          </a:p>
        </p:txBody>
      </p:sp>
      <p:sp>
        <p:nvSpPr>
          <p:cNvPr id="3" name="Title 2"/>
          <p:cNvSpPr>
            <a:spLocks noGrp="1"/>
          </p:cNvSpPr>
          <p:nvPr>
            <p:ph type="title"/>
          </p:nvPr>
        </p:nvSpPr>
        <p:spPr/>
        <p:txBody>
          <a:bodyPr anchor="ctr">
            <a:normAutofit/>
          </a:bodyPr>
          <a:lstStyle/>
          <a:p>
            <a:r>
              <a:rPr lang="en-US" sz="5400" dirty="0"/>
              <a:t>Module 2 CBRN basics</a:t>
            </a: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8A0953B0-0FA9-4AD0-A03B-0F35DC168F91}"/>
              </a:ext>
            </a:extLst>
          </p:cNvPr>
          <p:cNvSpPr>
            <a:spLocks noGrp="1"/>
          </p:cNvSpPr>
          <p:nvPr>
            <p:ph type="body" sz="quarter" idx="15"/>
          </p:nvPr>
        </p:nvSpPr>
        <p:spPr>
          <a:xfrm>
            <a:off x="766761" y="1786072"/>
            <a:ext cx="11311508" cy="4301992"/>
          </a:xfrm>
        </p:spPr>
        <p:txBody>
          <a:bodyPr>
            <a:normAutofit/>
          </a:bodyPr>
          <a:lstStyle/>
          <a:p>
            <a:pPr marL="285750" indent="-285750"/>
            <a:r>
              <a:rPr lang="en-US" dirty="0"/>
              <a:t>Do you recall the meaning of the following symbols?</a:t>
            </a:r>
          </a:p>
          <a:p>
            <a:endParaRPr lang="en-US" dirty="0"/>
          </a:p>
          <a:p>
            <a:pPr lvl="1"/>
            <a:endParaRPr lang="en-US" dirty="0"/>
          </a:p>
        </p:txBody>
      </p:sp>
      <p:sp>
        <p:nvSpPr>
          <p:cNvPr id="2" name="Title 1"/>
          <p:cNvSpPr>
            <a:spLocks noGrp="1"/>
          </p:cNvSpPr>
          <p:nvPr>
            <p:ph type="title"/>
          </p:nvPr>
        </p:nvSpPr>
        <p:spPr/>
        <p:txBody>
          <a:bodyPr/>
          <a:lstStyle/>
          <a:p>
            <a:r>
              <a:rPr lang="da-DK" dirty="0"/>
              <a:t>A short test:</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10</a:t>
            </a:fld>
            <a:endParaRPr lang="en-BE" dirty="0"/>
          </a:p>
        </p:txBody>
      </p:sp>
      <p:pic>
        <p:nvPicPr>
          <p:cNvPr id="9" name="Picture 8">
            <a:extLst>
              <a:ext uri="{FF2B5EF4-FFF2-40B4-BE49-F238E27FC236}">
                <a16:creationId xmlns:a16="http://schemas.microsoft.com/office/drawing/2014/main" id="{D079740C-37D8-4CB0-B3FC-5994E44C4568}"/>
              </a:ext>
            </a:extLst>
          </p:cNvPr>
          <p:cNvPicPr>
            <a:picLocks noChangeAspect="1"/>
          </p:cNvPicPr>
          <p:nvPr/>
        </p:nvPicPr>
        <p:blipFill>
          <a:blip r:embed="rId3"/>
          <a:stretch>
            <a:fillRect/>
          </a:stretch>
        </p:blipFill>
        <p:spPr>
          <a:xfrm>
            <a:off x="9586732" y="4602297"/>
            <a:ext cx="1403365" cy="1418414"/>
          </a:xfrm>
          <a:prstGeom prst="rect">
            <a:avLst/>
          </a:prstGeom>
        </p:spPr>
      </p:pic>
      <p:pic>
        <p:nvPicPr>
          <p:cNvPr id="10" name="Picture 9">
            <a:extLst>
              <a:ext uri="{FF2B5EF4-FFF2-40B4-BE49-F238E27FC236}">
                <a16:creationId xmlns:a16="http://schemas.microsoft.com/office/drawing/2014/main" id="{2A131F5B-8D2B-451D-9C5D-67D0D6853725}"/>
              </a:ext>
            </a:extLst>
          </p:cNvPr>
          <p:cNvPicPr>
            <a:picLocks noChangeAspect="1"/>
          </p:cNvPicPr>
          <p:nvPr/>
        </p:nvPicPr>
        <p:blipFill>
          <a:blip r:embed="rId4"/>
          <a:stretch>
            <a:fillRect/>
          </a:stretch>
        </p:blipFill>
        <p:spPr>
          <a:xfrm>
            <a:off x="4237367" y="2675696"/>
            <a:ext cx="1031594" cy="1478296"/>
          </a:xfrm>
          <a:prstGeom prst="rect">
            <a:avLst/>
          </a:prstGeom>
        </p:spPr>
      </p:pic>
      <p:pic>
        <p:nvPicPr>
          <p:cNvPr id="13" name="Picture 12">
            <a:extLst>
              <a:ext uri="{FF2B5EF4-FFF2-40B4-BE49-F238E27FC236}">
                <a16:creationId xmlns:a16="http://schemas.microsoft.com/office/drawing/2014/main" id="{8CB42802-CB60-46E1-9418-C4F495E175EE}"/>
              </a:ext>
            </a:extLst>
          </p:cNvPr>
          <p:cNvPicPr>
            <a:picLocks noChangeAspect="1"/>
          </p:cNvPicPr>
          <p:nvPr/>
        </p:nvPicPr>
        <p:blipFill>
          <a:blip r:embed="rId5"/>
          <a:stretch>
            <a:fillRect/>
          </a:stretch>
        </p:blipFill>
        <p:spPr>
          <a:xfrm>
            <a:off x="5089127" y="4312704"/>
            <a:ext cx="1858613" cy="1324355"/>
          </a:xfrm>
          <a:prstGeom prst="rect">
            <a:avLst/>
          </a:prstGeom>
        </p:spPr>
      </p:pic>
      <p:pic>
        <p:nvPicPr>
          <p:cNvPr id="14" name="Picture 13">
            <a:extLst>
              <a:ext uri="{FF2B5EF4-FFF2-40B4-BE49-F238E27FC236}">
                <a16:creationId xmlns:a16="http://schemas.microsoft.com/office/drawing/2014/main" id="{E4EAD168-0237-4793-AC37-91B0BC0E0810}"/>
              </a:ext>
            </a:extLst>
          </p:cNvPr>
          <p:cNvPicPr>
            <a:picLocks noChangeAspect="1"/>
          </p:cNvPicPr>
          <p:nvPr/>
        </p:nvPicPr>
        <p:blipFill>
          <a:blip r:embed="rId6"/>
          <a:stretch>
            <a:fillRect/>
          </a:stretch>
        </p:blipFill>
        <p:spPr>
          <a:xfrm>
            <a:off x="8775345" y="2416200"/>
            <a:ext cx="2076831" cy="1392078"/>
          </a:xfrm>
          <a:prstGeom prst="rect">
            <a:avLst/>
          </a:prstGeom>
        </p:spPr>
      </p:pic>
      <p:pic>
        <p:nvPicPr>
          <p:cNvPr id="15" name="Picture 14">
            <a:extLst>
              <a:ext uri="{FF2B5EF4-FFF2-40B4-BE49-F238E27FC236}">
                <a16:creationId xmlns:a16="http://schemas.microsoft.com/office/drawing/2014/main" id="{03E843A5-18F0-497D-94E6-4183CD7155B3}"/>
              </a:ext>
            </a:extLst>
          </p:cNvPr>
          <p:cNvPicPr>
            <a:picLocks noChangeAspect="1"/>
          </p:cNvPicPr>
          <p:nvPr/>
        </p:nvPicPr>
        <p:blipFill>
          <a:blip r:embed="rId7"/>
          <a:stretch>
            <a:fillRect/>
          </a:stretch>
        </p:blipFill>
        <p:spPr>
          <a:xfrm>
            <a:off x="6387716" y="2499073"/>
            <a:ext cx="1569330" cy="1466292"/>
          </a:xfrm>
          <a:prstGeom prst="rect">
            <a:avLst/>
          </a:prstGeom>
        </p:spPr>
      </p:pic>
      <p:pic>
        <p:nvPicPr>
          <p:cNvPr id="16" name="Picture 15">
            <a:extLst>
              <a:ext uri="{FF2B5EF4-FFF2-40B4-BE49-F238E27FC236}">
                <a16:creationId xmlns:a16="http://schemas.microsoft.com/office/drawing/2014/main" id="{16E7F99A-3E39-408C-98A0-7F5D800C2E5F}"/>
              </a:ext>
            </a:extLst>
          </p:cNvPr>
          <p:cNvPicPr>
            <a:picLocks noChangeAspect="1"/>
          </p:cNvPicPr>
          <p:nvPr/>
        </p:nvPicPr>
        <p:blipFill>
          <a:blip r:embed="rId8"/>
          <a:stretch>
            <a:fillRect/>
          </a:stretch>
        </p:blipFill>
        <p:spPr>
          <a:xfrm>
            <a:off x="1932981" y="2724271"/>
            <a:ext cx="1414653" cy="1760791"/>
          </a:xfrm>
          <a:prstGeom prst="rect">
            <a:avLst/>
          </a:prstGeom>
        </p:spPr>
      </p:pic>
      <p:pic>
        <p:nvPicPr>
          <p:cNvPr id="17" name="Picture 16">
            <a:extLst>
              <a:ext uri="{FF2B5EF4-FFF2-40B4-BE49-F238E27FC236}">
                <a16:creationId xmlns:a16="http://schemas.microsoft.com/office/drawing/2014/main" id="{61EF038B-7568-4CF1-A8B6-B89D04458092}"/>
              </a:ext>
            </a:extLst>
          </p:cNvPr>
          <p:cNvPicPr>
            <a:picLocks noChangeAspect="1"/>
          </p:cNvPicPr>
          <p:nvPr/>
        </p:nvPicPr>
        <p:blipFill>
          <a:blip r:embed="rId9"/>
          <a:stretch>
            <a:fillRect/>
          </a:stretch>
        </p:blipFill>
        <p:spPr>
          <a:xfrm>
            <a:off x="2797428" y="4360417"/>
            <a:ext cx="2144554" cy="1798415"/>
          </a:xfrm>
          <a:prstGeom prst="rect">
            <a:avLst/>
          </a:prstGeom>
        </p:spPr>
      </p:pic>
      <p:pic>
        <p:nvPicPr>
          <p:cNvPr id="18" name="Picture 17">
            <a:extLst>
              <a:ext uri="{FF2B5EF4-FFF2-40B4-BE49-F238E27FC236}">
                <a16:creationId xmlns:a16="http://schemas.microsoft.com/office/drawing/2014/main" id="{CF3A808A-E81F-45FE-BB33-E445CD47F1EC}"/>
              </a:ext>
            </a:extLst>
          </p:cNvPr>
          <p:cNvPicPr>
            <a:picLocks noChangeAspect="1"/>
          </p:cNvPicPr>
          <p:nvPr/>
        </p:nvPicPr>
        <p:blipFill>
          <a:blip r:embed="rId10"/>
          <a:stretch>
            <a:fillRect/>
          </a:stretch>
        </p:blipFill>
        <p:spPr>
          <a:xfrm>
            <a:off x="7348267" y="4360417"/>
            <a:ext cx="1569330" cy="1414811"/>
          </a:xfrm>
          <a:prstGeom prst="rect">
            <a:avLst/>
          </a:prstGeom>
        </p:spPr>
      </p:pic>
      <p:sp>
        <p:nvSpPr>
          <p:cNvPr id="19" name="TextBox 18">
            <a:extLst>
              <a:ext uri="{FF2B5EF4-FFF2-40B4-BE49-F238E27FC236}">
                <a16:creationId xmlns:a16="http://schemas.microsoft.com/office/drawing/2014/main" id="{AAD8C20F-1133-4300-877B-623A0795743F}"/>
              </a:ext>
            </a:extLst>
          </p:cNvPr>
          <p:cNvSpPr txBox="1"/>
          <p:nvPr/>
        </p:nvSpPr>
        <p:spPr>
          <a:xfrm>
            <a:off x="1854933" y="4263101"/>
            <a:ext cx="605466" cy="680801"/>
          </a:xfrm>
          <a:prstGeom prst="rect">
            <a:avLst/>
          </a:prstGeom>
          <a:noFill/>
        </p:spPr>
        <p:txBody>
          <a:bodyPr wrap="square" rtlCol="0">
            <a:spAutoFit/>
          </a:bodyPr>
          <a:lstStyle/>
          <a:p>
            <a:r>
              <a:rPr lang="en-US" sz="5000" b="1" dirty="0"/>
              <a:t>A</a:t>
            </a:r>
            <a:endParaRPr lang="nl-NL" sz="5000" b="1" dirty="0"/>
          </a:p>
        </p:txBody>
      </p:sp>
      <p:sp>
        <p:nvSpPr>
          <p:cNvPr id="20" name="TextBox 19">
            <a:extLst>
              <a:ext uri="{FF2B5EF4-FFF2-40B4-BE49-F238E27FC236}">
                <a16:creationId xmlns:a16="http://schemas.microsoft.com/office/drawing/2014/main" id="{0932B861-5E3A-4857-96CF-BC333EAEF3AB}"/>
              </a:ext>
            </a:extLst>
          </p:cNvPr>
          <p:cNvSpPr txBox="1"/>
          <p:nvPr/>
        </p:nvSpPr>
        <p:spPr>
          <a:xfrm>
            <a:off x="3827163" y="5798862"/>
            <a:ext cx="605466" cy="680801"/>
          </a:xfrm>
          <a:prstGeom prst="rect">
            <a:avLst/>
          </a:prstGeom>
          <a:noFill/>
        </p:spPr>
        <p:txBody>
          <a:bodyPr wrap="square" rtlCol="0">
            <a:spAutoFit/>
          </a:bodyPr>
          <a:lstStyle/>
          <a:p>
            <a:r>
              <a:rPr lang="en-US" sz="5000" b="1" dirty="0"/>
              <a:t>C</a:t>
            </a:r>
            <a:endParaRPr lang="nl-NL" sz="5000" b="1" dirty="0"/>
          </a:p>
        </p:txBody>
      </p:sp>
      <p:sp>
        <p:nvSpPr>
          <p:cNvPr id="21" name="TextBox 20">
            <a:extLst>
              <a:ext uri="{FF2B5EF4-FFF2-40B4-BE49-F238E27FC236}">
                <a16:creationId xmlns:a16="http://schemas.microsoft.com/office/drawing/2014/main" id="{5C0CB45E-762B-40FE-A933-A86D1B5B7E9D}"/>
              </a:ext>
            </a:extLst>
          </p:cNvPr>
          <p:cNvSpPr txBox="1"/>
          <p:nvPr/>
        </p:nvSpPr>
        <p:spPr>
          <a:xfrm>
            <a:off x="4515498" y="4089923"/>
            <a:ext cx="605466" cy="680801"/>
          </a:xfrm>
          <a:prstGeom prst="rect">
            <a:avLst/>
          </a:prstGeom>
          <a:noFill/>
        </p:spPr>
        <p:txBody>
          <a:bodyPr wrap="square" rtlCol="0">
            <a:spAutoFit/>
          </a:bodyPr>
          <a:lstStyle/>
          <a:p>
            <a:r>
              <a:rPr lang="en-US" sz="5000" b="1" dirty="0"/>
              <a:t>B</a:t>
            </a:r>
            <a:endParaRPr lang="nl-NL" sz="5000" b="1" dirty="0"/>
          </a:p>
        </p:txBody>
      </p:sp>
      <p:sp>
        <p:nvSpPr>
          <p:cNvPr id="22" name="TextBox 21">
            <a:extLst>
              <a:ext uri="{FF2B5EF4-FFF2-40B4-BE49-F238E27FC236}">
                <a16:creationId xmlns:a16="http://schemas.microsoft.com/office/drawing/2014/main" id="{45A82DF2-5BAA-4204-8F20-0922E7DD5191}"/>
              </a:ext>
            </a:extLst>
          </p:cNvPr>
          <p:cNvSpPr txBox="1"/>
          <p:nvPr/>
        </p:nvSpPr>
        <p:spPr>
          <a:xfrm>
            <a:off x="7054156" y="3851958"/>
            <a:ext cx="605466" cy="680801"/>
          </a:xfrm>
          <a:prstGeom prst="rect">
            <a:avLst/>
          </a:prstGeom>
          <a:noFill/>
        </p:spPr>
        <p:txBody>
          <a:bodyPr wrap="square" rtlCol="0">
            <a:spAutoFit/>
          </a:bodyPr>
          <a:lstStyle/>
          <a:p>
            <a:r>
              <a:rPr lang="en-US" sz="5000" b="1" dirty="0"/>
              <a:t>E</a:t>
            </a:r>
            <a:endParaRPr lang="nl-NL" sz="5000" b="1" dirty="0"/>
          </a:p>
        </p:txBody>
      </p:sp>
      <p:sp>
        <p:nvSpPr>
          <p:cNvPr id="23" name="TextBox 22">
            <a:extLst>
              <a:ext uri="{FF2B5EF4-FFF2-40B4-BE49-F238E27FC236}">
                <a16:creationId xmlns:a16="http://schemas.microsoft.com/office/drawing/2014/main" id="{E1F61031-C55E-4C2E-8261-779AF6E605EC}"/>
              </a:ext>
            </a:extLst>
          </p:cNvPr>
          <p:cNvSpPr txBox="1"/>
          <p:nvPr/>
        </p:nvSpPr>
        <p:spPr>
          <a:xfrm>
            <a:off x="9591598" y="3572165"/>
            <a:ext cx="605466" cy="680801"/>
          </a:xfrm>
          <a:prstGeom prst="rect">
            <a:avLst/>
          </a:prstGeom>
          <a:noFill/>
        </p:spPr>
        <p:txBody>
          <a:bodyPr wrap="square" rtlCol="0">
            <a:spAutoFit/>
          </a:bodyPr>
          <a:lstStyle/>
          <a:p>
            <a:r>
              <a:rPr lang="en-US" sz="5000" b="1" dirty="0"/>
              <a:t>G</a:t>
            </a:r>
            <a:endParaRPr lang="nl-NL" sz="5000" b="1" dirty="0"/>
          </a:p>
        </p:txBody>
      </p:sp>
      <p:sp>
        <p:nvSpPr>
          <p:cNvPr id="24" name="TextBox 23">
            <a:extLst>
              <a:ext uri="{FF2B5EF4-FFF2-40B4-BE49-F238E27FC236}">
                <a16:creationId xmlns:a16="http://schemas.microsoft.com/office/drawing/2014/main" id="{55656531-22F5-4E12-9CEF-0B03113945A1}"/>
              </a:ext>
            </a:extLst>
          </p:cNvPr>
          <p:cNvSpPr txBox="1"/>
          <p:nvPr/>
        </p:nvSpPr>
        <p:spPr>
          <a:xfrm>
            <a:off x="7947143" y="5637060"/>
            <a:ext cx="605466" cy="680801"/>
          </a:xfrm>
          <a:prstGeom prst="rect">
            <a:avLst/>
          </a:prstGeom>
          <a:noFill/>
        </p:spPr>
        <p:txBody>
          <a:bodyPr wrap="square" rtlCol="0">
            <a:spAutoFit/>
          </a:bodyPr>
          <a:lstStyle/>
          <a:p>
            <a:r>
              <a:rPr lang="en-US" sz="5000" b="1" dirty="0"/>
              <a:t>F</a:t>
            </a:r>
            <a:endParaRPr lang="nl-NL" sz="5000" b="1" dirty="0"/>
          </a:p>
        </p:txBody>
      </p:sp>
      <p:sp>
        <p:nvSpPr>
          <p:cNvPr id="25" name="TextBox 24">
            <a:extLst>
              <a:ext uri="{FF2B5EF4-FFF2-40B4-BE49-F238E27FC236}">
                <a16:creationId xmlns:a16="http://schemas.microsoft.com/office/drawing/2014/main" id="{93119ACD-4651-4159-AEC3-AB617D701E08}"/>
              </a:ext>
            </a:extLst>
          </p:cNvPr>
          <p:cNvSpPr txBox="1"/>
          <p:nvPr/>
        </p:nvSpPr>
        <p:spPr>
          <a:xfrm>
            <a:off x="10029598" y="5762535"/>
            <a:ext cx="605466" cy="680801"/>
          </a:xfrm>
          <a:prstGeom prst="rect">
            <a:avLst/>
          </a:prstGeom>
          <a:noFill/>
        </p:spPr>
        <p:txBody>
          <a:bodyPr wrap="square" rtlCol="0">
            <a:spAutoFit/>
          </a:bodyPr>
          <a:lstStyle/>
          <a:p>
            <a:r>
              <a:rPr lang="en-US" sz="5000" b="1" dirty="0"/>
              <a:t>H</a:t>
            </a:r>
            <a:endParaRPr lang="nl-NL" sz="5000" b="1" dirty="0"/>
          </a:p>
        </p:txBody>
      </p:sp>
      <p:sp>
        <p:nvSpPr>
          <p:cNvPr id="26" name="TextBox 25">
            <a:extLst>
              <a:ext uri="{FF2B5EF4-FFF2-40B4-BE49-F238E27FC236}">
                <a16:creationId xmlns:a16="http://schemas.microsoft.com/office/drawing/2014/main" id="{AC8FA2AA-5782-4D91-9EFE-76F23BC46DA2}"/>
              </a:ext>
            </a:extLst>
          </p:cNvPr>
          <p:cNvSpPr txBox="1"/>
          <p:nvPr/>
        </p:nvSpPr>
        <p:spPr>
          <a:xfrm>
            <a:off x="5803110" y="5170596"/>
            <a:ext cx="605466" cy="680801"/>
          </a:xfrm>
          <a:prstGeom prst="rect">
            <a:avLst/>
          </a:prstGeom>
          <a:noFill/>
        </p:spPr>
        <p:txBody>
          <a:bodyPr wrap="square" rtlCol="0">
            <a:spAutoFit/>
          </a:bodyPr>
          <a:lstStyle/>
          <a:p>
            <a:r>
              <a:rPr lang="en-US" sz="5000" b="1" dirty="0"/>
              <a:t>D</a:t>
            </a:r>
            <a:endParaRPr lang="nl-NL" sz="5000" b="1" dirty="0"/>
          </a:p>
        </p:txBody>
      </p:sp>
      <p:sp>
        <p:nvSpPr>
          <p:cNvPr id="27" name="Footer Placeholder 4">
            <a:extLst>
              <a:ext uri="{FF2B5EF4-FFF2-40B4-BE49-F238E27FC236}">
                <a16:creationId xmlns:a16="http://schemas.microsoft.com/office/drawing/2014/main" id="{53735A21-03FB-40FD-B8EF-15AD86457F8F}"/>
              </a:ext>
            </a:extLst>
          </p:cNvPr>
          <p:cNvSpPr>
            <a:spLocks noGrp="1"/>
          </p:cNvSpPr>
          <p:nvPr>
            <p:ph type="ftr" sz="quarter" idx="16"/>
          </p:nvPr>
        </p:nvSpPr>
        <p:spPr>
          <a:xfrm>
            <a:off x="452927" y="6479664"/>
            <a:ext cx="10776247" cy="148485"/>
          </a:xfrm>
        </p:spPr>
        <p:txBody>
          <a:bodyPr/>
          <a:lstStyle/>
          <a:p>
            <a:r>
              <a:rPr lang="en-US" dirty="0"/>
              <a:t>MELODY Presentation 2.3.2: Dangerous goods and UN codes </a:t>
            </a:r>
          </a:p>
        </p:txBody>
      </p:sp>
    </p:spTree>
    <p:extLst>
      <p:ext uri="{BB962C8B-B14F-4D97-AF65-F5344CB8AC3E}">
        <p14:creationId xmlns:p14="http://schemas.microsoft.com/office/powerpoint/2010/main" val="38066206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Take home message</a:t>
            </a:r>
            <a:endParaRPr lang="en-US" dirty="0"/>
          </a:p>
        </p:txBody>
      </p:sp>
      <p:sp>
        <p:nvSpPr>
          <p:cNvPr id="3" name="Text Placeholder 2"/>
          <p:cNvSpPr>
            <a:spLocks noGrp="1"/>
          </p:cNvSpPr>
          <p:nvPr>
            <p:ph type="body" sz="quarter" idx="15"/>
          </p:nvPr>
        </p:nvSpPr>
        <p:spPr>
          <a:xfrm>
            <a:off x="766762" y="1786072"/>
            <a:ext cx="11115675" cy="4301992"/>
          </a:xfrm>
        </p:spPr>
        <p:txBody>
          <a:bodyPr>
            <a:noAutofit/>
          </a:bodyPr>
          <a:lstStyle/>
          <a:p>
            <a:r>
              <a:rPr lang="en-US" dirty="0"/>
              <a:t>CBRN agents and materials can be recognized by various signs and symbols:</a:t>
            </a:r>
          </a:p>
          <a:p>
            <a:pPr lvl="1"/>
            <a:r>
              <a:rPr lang="en-US" dirty="0"/>
              <a:t>ADR pictograms for transport</a:t>
            </a:r>
          </a:p>
          <a:p>
            <a:pPr lvl="1"/>
            <a:r>
              <a:rPr lang="en-US" dirty="0"/>
              <a:t>UN number and hazard code for transport</a:t>
            </a:r>
          </a:p>
          <a:p>
            <a:pPr lvl="1"/>
            <a:r>
              <a:rPr lang="da-DK" dirty="0"/>
              <a:t>GHS symbols for storage</a:t>
            </a:r>
            <a:endParaRPr lang="en-US" dirty="0"/>
          </a:p>
          <a:p>
            <a:pPr marL="285750" indent="-285750"/>
            <a:r>
              <a:rPr lang="en-GB" dirty="0"/>
              <a:t>perpetrators will not likely pay attention to correct labelling of </a:t>
            </a:r>
            <a:r>
              <a:rPr lang="en-GB"/>
              <a:t>hazardous materials</a:t>
            </a:r>
          </a:p>
          <a:p>
            <a:pPr marL="285750" indent="-285750"/>
            <a:r>
              <a:rPr lang="en-US"/>
              <a:t>Although used across the globe, not all countries use the ADR and UN system for hazardous material</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11</a:t>
            </a:fld>
            <a:endParaRPr lang="en-BE" dirty="0"/>
          </a:p>
        </p:txBody>
      </p:sp>
      <p:sp>
        <p:nvSpPr>
          <p:cNvPr id="6" name="Footer Placeholder 4">
            <a:extLst>
              <a:ext uri="{FF2B5EF4-FFF2-40B4-BE49-F238E27FC236}">
                <a16:creationId xmlns:a16="http://schemas.microsoft.com/office/drawing/2014/main" id="{8044A87D-1501-48B4-8D7C-CE77A8A16347}"/>
              </a:ext>
            </a:extLst>
          </p:cNvPr>
          <p:cNvSpPr>
            <a:spLocks noGrp="1"/>
          </p:cNvSpPr>
          <p:nvPr>
            <p:ph type="ftr" sz="quarter" idx="16"/>
          </p:nvPr>
        </p:nvSpPr>
        <p:spPr>
          <a:xfrm>
            <a:off x="452927" y="6479664"/>
            <a:ext cx="10776247" cy="148485"/>
          </a:xfrm>
        </p:spPr>
        <p:txBody>
          <a:bodyPr/>
          <a:lstStyle/>
          <a:p>
            <a:r>
              <a:rPr lang="en-US" dirty="0"/>
              <a:t>MELODY Presentation 2.3.2: Dangerous goods and UN codes </a:t>
            </a:r>
          </a:p>
        </p:txBody>
      </p:sp>
    </p:spTree>
    <p:extLst>
      <p:ext uri="{BB962C8B-B14F-4D97-AF65-F5344CB8AC3E}">
        <p14:creationId xmlns:p14="http://schemas.microsoft.com/office/powerpoint/2010/main" val="39833275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12</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6" name="Footer Placeholder 4">
            <a:extLst>
              <a:ext uri="{FF2B5EF4-FFF2-40B4-BE49-F238E27FC236}">
                <a16:creationId xmlns:a16="http://schemas.microsoft.com/office/drawing/2014/main" id="{167B4369-D99E-4B0D-9BBE-C27A07C223B2}"/>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2.3.2: Dangerous goods and UN codes </a:t>
            </a:r>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dirty="0"/>
              <a:t>To </a:t>
            </a:r>
            <a:r>
              <a:rPr lang="en-US" u="sng" dirty="0"/>
              <a:t>recognize</a:t>
            </a:r>
            <a:r>
              <a:rPr lang="en-US" dirty="0"/>
              <a:t> potential sources of CBRN agents, signs of dangerous goods, and improvised production facilities</a:t>
            </a:r>
          </a:p>
        </p:txBody>
      </p:sp>
      <p:sp>
        <p:nvSpPr>
          <p:cNvPr id="3" name="Title 2"/>
          <p:cNvSpPr>
            <a:spLocks noGrp="1"/>
          </p:cNvSpPr>
          <p:nvPr>
            <p:ph type="title"/>
          </p:nvPr>
        </p:nvSpPr>
        <p:spPr/>
        <p:txBody>
          <a:bodyPr anchor="ctr">
            <a:noAutofit/>
          </a:bodyPr>
          <a:lstStyle/>
          <a:p>
            <a:r>
              <a:rPr lang="en-US" sz="4000" dirty="0"/>
              <a:t>Learning objective</a:t>
            </a:r>
          </a:p>
        </p:txBody>
      </p:sp>
    </p:spTree>
    <p:extLst>
      <p:ext uri="{BB962C8B-B14F-4D97-AF65-F5344CB8AC3E}">
        <p14:creationId xmlns:p14="http://schemas.microsoft.com/office/powerpoint/2010/main" val="3101133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CBRN Signs transport &amp; storage</a:t>
            </a:r>
            <a:endParaRPr lang="en-US" dirty="0"/>
          </a:p>
        </p:txBody>
      </p:sp>
      <p:sp>
        <p:nvSpPr>
          <p:cNvPr id="3" name="Text Placeholder 2"/>
          <p:cNvSpPr>
            <a:spLocks noGrp="1"/>
          </p:cNvSpPr>
          <p:nvPr>
            <p:ph type="body" sz="quarter" idx="15"/>
          </p:nvPr>
        </p:nvSpPr>
        <p:spPr>
          <a:xfrm>
            <a:off x="766761" y="1786072"/>
            <a:ext cx="10658475" cy="4301992"/>
          </a:xfrm>
        </p:spPr>
        <p:txBody>
          <a:bodyPr/>
          <a:lstStyle/>
          <a:p>
            <a:r>
              <a:rPr lang="en-US" dirty="0"/>
              <a:t>What type of load does this truck carry?</a:t>
            </a:r>
          </a:p>
          <a:p>
            <a:pPr lvl="1"/>
            <a:r>
              <a:rPr lang="en-US" dirty="0"/>
              <a:t>How do you know this? </a:t>
            </a:r>
          </a:p>
          <a:p>
            <a:pPr lvl="1"/>
            <a:r>
              <a:rPr lang="en-US" dirty="0"/>
              <a:t>Is there a CBRN risk?</a:t>
            </a:r>
          </a:p>
        </p:txBody>
      </p:sp>
      <p:sp>
        <p:nvSpPr>
          <p:cNvPr id="4" name="Slide Number Placeholder 3"/>
          <p:cNvSpPr>
            <a:spLocks noGrp="1"/>
          </p:cNvSpPr>
          <p:nvPr>
            <p:ph type="sldNum" sz="quarter" idx="4"/>
          </p:nvPr>
        </p:nvSpPr>
        <p:spPr/>
        <p:txBody>
          <a:bodyPr/>
          <a:lstStyle/>
          <a:p>
            <a:fld id="{A814E660-BF25-4843-B2A0-93C6E2B6253B}" type="slidenum">
              <a:rPr lang="en-BE" smtClean="0"/>
              <a:pPr/>
              <a:t>3</a:t>
            </a:fld>
            <a:endParaRPr lang="en-BE" dirty="0"/>
          </a:p>
        </p:txBody>
      </p:sp>
      <p:sp>
        <p:nvSpPr>
          <p:cNvPr id="5" name="Footer Placeholder 4"/>
          <p:cNvSpPr>
            <a:spLocks noGrp="1"/>
          </p:cNvSpPr>
          <p:nvPr>
            <p:ph type="ftr" sz="quarter" idx="16"/>
          </p:nvPr>
        </p:nvSpPr>
        <p:spPr/>
        <p:txBody>
          <a:bodyPr/>
          <a:lstStyle/>
          <a:p>
            <a:r>
              <a:rPr lang="en-US" dirty="0"/>
              <a:t>MELODY Presentation 2.3.2: Dangerous goods and UN codes </a:t>
            </a:r>
          </a:p>
        </p:txBody>
      </p:sp>
      <p:sp>
        <p:nvSpPr>
          <p:cNvPr id="7" name="TextBox 6">
            <a:extLst>
              <a:ext uri="{FF2B5EF4-FFF2-40B4-BE49-F238E27FC236}">
                <a16:creationId xmlns:a16="http://schemas.microsoft.com/office/drawing/2014/main" id="{C9911192-67EF-49E4-BA49-5CF0DD1C3D59}"/>
              </a:ext>
            </a:extLst>
          </p:cNvPr>
          <p:cNvSpPr txBox="1"/>
          <p:nvPr/>
        </p:nvSpPr>
        <p:spPr>
          <a:xfrm>
            <a:off x="6961681" y="1868372"/>
            <a:ext cx="500061" cy="1015663"/>
          </a:xfrm>
          <a:prstGeom prst="rect">
            <a:avLst/>
          </a:prstGeom>
          <a:solidFill>
            <a:schemeClr val="tx1"/>
          </a:solidFill>
          <a:ln>
            <a:solidFill>
              <a:schemeClr val="tx1"/>
            </a:solidFill>
          </a:ln>
        </p:spPr>
        <p:txBody>
          <a:bodyPr wrap="square" rtlCol="0">
            <a:spAutoFit/>
          </a:bodyPr>
          <a:lstStyle/>
          <a:p>
            <a:r>
              <a:rPr lang="en-US" sz="6000" dirty="0">
                <a:solidFill>
                  <a:schemeClr val="bg1"/>
                </a:solidFill>
              </a:rPr>
              <a:t>?</a:t>
            </a:r>
            <a:endParaRPr lang="nl-NL" sz="6000" dirty="0">
              <a:solidFill>
                <a:schemeClr val="bg1"/>
              </a:solidFill>
            </a:endParaRPr>
          </a:p>
        </p:txBody>
      </p:sp>
      <p:pic>
        <p:nvPicPr>
          <p:cNvPr id="11" name="Picture 10" descr="A picture containing text, road, outdoor, transport&#10;&#10;Description automatically generated">
            <a:extLst>
              <a:ext uri="{FF2B5EF4-FFF2-40B4-BE49-F238E27FC236}">
                <a16:creationId xmlns:a16="http://schemas.microsoft.com/office/drawing/2014/main" id="{00055774-CAD4-4B84-972E-AB97F2E731EE}"/>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971203" y="3015323"/>
            <a:ext cx="4481015" cy="3360762"/>
          </a:xfrm>
          <a:prstGeom prst="rect">
            <a:avLst/>
          </a:prstGeom>
        </p:spPr>
      </p:pic>
      <p:sp>
        <p:nvSpPr>
          <p:cNvPr id="9" name="Oval 8">
            <a:extLst>
              <a:ext uri="{FF2B5EF4-FFF2-40B4-BE49-F238E27FC236}">
                <a16:creationId xmlns:a16="http://schemas.microsoft.com/office/drawing/2014/main" id="{3AF1CE7D-EE67-4D92-973C-F3FD983F047E}"/>
              </a:ext>
            </a:extLst>
          </p:cNvPr>
          <p:cNvSpPr/>
          <p:nvPr/>
        </p:nvSpPr>
        <p:spPr>
          <a:xfrm>
            <a:off x="6319923" y="4695704"/>
            <a:ext cx="1639750" cy="967678"/>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8459442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ADR pictograms for transport</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a:t>
            </a:fld>
            <a:endParaRPr lang="en-BE" dirty="0"/>
          </a:p>
        </p:txBody>
      </p:sp>
      <p:grpSp>
        <p:nvGrpSpPr>
          <p:cNvPr id="16" name="Group 15">
            <a:extLst>
              <a:ext uri="{FF2B5EF4-FFF2-40B4-BE49-F238E27FC236}">
                <a16:creationId xmlns:a16="http://schemas.microsoft.com/office/drawing/2014/main" id="{2F8B3631-FC9C-41C7-9311-365F159DCCF1}"/>
              </a:ext>
            </a:extLst>
          </p:cNvPr>
          <p:cNvGrpSpPr/>
          <p:nvPr/>
        </p:nvGrpSpPr>
        <p:grpSpPr>
          <a:xfrm>
            <a:off x="693668" y="1433920"/>
            <a:ext cx="7946512" cy="4839088"/>
            <a:chOff x="1567130" y="1229200"/>
            <a:chExt cx="7946512" cy="4839088"/>
          </a:xfrm>
        </p:grpSpPr>
        <p:pic>
          <p:nvPicPr>
            <p:cNvPr id="10" name="Picture 9">
              <a:extLst>
                <a:ext uri="{FF2B5EF4-FFF2-40B4-BE49-F238E27FC236}">
                  <a16:creationId xmlns:a16="http://schemas.microsoft.com/office/drawing/2014/main" id="{51251581-05F0-4170-AEB0-ABB254121E8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7130" y="1229200"/>
              <a:ext cx="5915754" cy="4839088"/>
            </a:xfrm>
            <a:prstGeom prst="rect">
              <a:avLst/>
            </a:prstGeom>
          </p:spPr>
        </p:pic>
        <p:cxnSp>
          <p:nvCxnSpPr>
            <p:cNvPr id="11" name="Straight Arrow Connector 10">
              <a:extLst>
                <a:ext uri="{FF2B5EF4-FFF2-40B4-BE49-F238E27FC236}">
                  <a16:creationId xmlns:a16="http://schemas.microsoft.com/office/drawing/2014/main" id="{36618808-FA09-48FE-970D-4AD86331C077}"/>
                </a:ext>
              </a:extLst>
            </p:cNvPr>
            <p:cNvCxnSpPr>
              <a:cxnSpLocks/>
            </p:cNvCxnSpPr>
            <p:nvPr/>
          </p:nvCxnSpPr>
          <p:spPr>
            <a:xfrm flipH="1">
              <a:off x="7211076" y="1900695"/>
              <a:ext cx="77302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D7AA14D-7F5A-4860-95F5-C919688E040C}"/>
                </a:ext>
              </a:extLst>
            </p:cNvPr>
            <p:cNvCxnSpPr>
              <a:cxnSpLocks/>
            </p:cNvCxnSpPr>
            <p:nvPr/>
          </p:nvCxnSpPr>
          <p:spPr>
            <a:xfrm flipH="1">
              <a:off x="7223575" y="2580394"/>
              <a:ext cx="773024"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CA2634C-193D-4D94-845B-AC65B38B29D2}"/>
                </a:ext>
              </a:extLst>
            </p:cNvPr>
            <p:cNvSpPr txBox="1"/>
            <p:nvPr/>
          </p:nvSpPr>
          <p:spPr>
            <a:xfrm>
              <a:off x="8100479" y="1684564"/>
              <a:ext cx="1413163" cy="369332"/>
            </a:xfrm>
            <a:prstGeom prst="rect">
              <a:avLst/>
            </a:prstGeom>
            <a:noFill/>
          </p:spPr>
          <p:txBody>
            <a:bodyPr wrap="square" rtlCol="0">
              <a:spAutoFit/>
            </a:bodyPr>
            <a:lstStyle/>
            <a:p>
              <a:r>
                <a:rPr lang="en-US" dirty="0">
                  <a:solidFill>
                    <a:srgbClr val="FF0000"/>
                  </a:solidFill>
                </a:rPr>
                <a:t>Symbol</a:t>
              </a:r>
              <a:endParaRPr lang="nl-NL" dirty="0">
                <a:solidFill>
                  <a:srgbClr val="FF0000"/>
                </a:solidFill>
              </a:endParaRPr>
            </a:p>
          </p:txBody>
        </p:sp>
        <p:sp>
          <p:nvSpPr>
            <p:cNvPr id="14" name="TextBox 13">
              <a:extLst>
                <a:ext uri="{FF2B5EF4-FFF2-40B4-BE49-F238E27FC236}">
                  <a16:creationId xmlns:a16="http://schemas.microsoft.com/office/drawing/2014/main" id="{8843CE87-CAA1-4F05-A456-C1B77AB4E4DB}"/>
                </a:ext>
              </a:extLst>
            </p:cNvPr>
            <p:cNvSpPr txBox="1"/>
            <p:nvPr/>
          </p:nvSpPr>
          <p:spPr>
            <a:xfrm>
              <a:off x="8100479" y="2395728"/>
              <a:ext cx="1413163" cy="369332"/>
            </a:xfrm>
            <a:prstGeom prst="rect">
              <a:avLst/>
            </a:prstGeom>
            <a:noFill/>
          </p:spPr>
          <p:txBody>
            <a:bodyPr wrap="square" rtlCol="0">
              <a:spAutoFit/>
            </a:bodyPr>
            <a:lstStyle/>
            <a:p>
              <a:r>
                <a:rPr lang="en-US" dirty="0">
                  <a:solidFill>
                    <a:srgbClr val="FF0000"/>
                  </a:solidFill>
                </a:rPr>
                <a:t>Number</a:t>
              </a:r>
              <a:endParaRPr lang="nl-NL" dirty="0">
                <a:solidFill>
                  <a:srgbClr val="FF0000"/>
                </a:solidFill>
              </a:endParaRPr>
            </a:p>
          </p:txBody>
        </p:sp>
      </p:grpSp>
      <p:sp>
        <p:nvSpPr>
          <p:cNvPr id="15" name="Rectangle 14">
            <a:extLst>
              <a:ext uri="{FF2B5EF4-FFF2-40B4-BE49-F238E27FC236}">
                <a16:creationId xmlns:a16="http://schemas.microsoft.com/office/drawing/2014/main" id="{AF0F775F-FCED-446F-B928-1A0E20A15CF6}"/>
              </a:ext>
            </a:extLst>
          </p:cNvPr>
          <p:cNvSpPr/>
          <p:nvPr/>
        </p:nvSpPr>
        <p:spPr>
          <a:xfrm>
            <a:off x="7135663" y="3935366"/>
            <a:ext cx="4237346" cy="1631216"/>
          </a:xfrm>
          <a:prstGeom prst="rect">
            <a:avLst/>
          </a:prstGeom>
        </p:spPr>
        <p:txBody>
          <a:bodyPr wrap="square">
            <a:spAutoFit/>
          </a:bodyPr>
          <a:lstStyle/>
          <a:p>
            <a:r>
              <a:rPr lang="en-US" sz="2000" b="1" dirty="0"/>
              <a:t>ADR:</a:t>
            </a:r>
          </a:p>
          <a:p>
            <a:r>
              <a:rPr lang="en-US" sz="2000" i="1" dirty="0"/>
              <a:t>European Agreement concerning the International Carriage of Dangerous Goods (including C, B and R/N) by Road. </a:t>
            </a:r>
            <a:endParaRPr lang="nl-NL" sz="2000" i="1" dirty="0"/>
          </a:p>
        </p:txBody>
      </p:sp>
      <p:sp>
        <p:nvSpPr>
          <p:cNvPr id="17" name="Footer Placeholder 4">
            <a:extLst>
              <a:ext uri="{FF2B5EF4-FFF2-40B4-BE49-F238E27FC236}">
                <a16:creationId xmlns:a16="http://schemas.microsoft.com/office/drawing/2014/main" id="{2FDC5431-5817-46A2-99B9-27FB5B67A520}"/>
              </a:ext>
            </a:extLst>
          </p:cNvPr>
          <p:cNvSpPr>
            <a:spLocks noGrp="1"/>
          </p:cNvSpPr>
          <p:nvPr>
            <p:ph type="ftr" sz="quarter" idx="16"/>
          </p:nvPr>
        </p:nvSpPr>
        <p:spPr>
          <a:xfrm>
            <a:off x="452927" y="6479664"/>
            <a:ext cx="10776247" cy="148485"/>
          </a:xfrm>
        </p:spPr>
        <p:txBody>
          <a:bodyPr/>
          <a:lstStyle/>
          <a:p>
            <a:r>
              <a:rPr lang="en-US" dirty="0"/>
              <a:t>MELODY Presentation 2.3.2: Dangerous goods and UN codes </a:t>
            </a:r>
          </a:p>
        </p:txBody>
      </p:sp>
    </p:spTree>
    <p:extLst>
      <p:ext uri="{BB962C8B-B14F-4D97-AF65-F5344CB8AC3E}">
        <p14:creationId xmlns:p14="http://schemas.microsoft.com/office/powerpoint/2010/main" val="37696711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 number and hazard code for transport</a:t>
            </a:r>
          </a:p>
        </p:txBody>
      </p:sp>
      <p:sp>
        <p:nvSpPr>
          <p:cNvPr id="3" name="Text Placeholder 2"/>
          <p:cNvSpPr>
            <a:spLocks noGrp="1"/>
          </p:cNvSpPr>
          <p:nvPr>
            <p:ph type="body" sz="quarter" idx="15"/>
          </p:nvPr>
        </p:nvSpPr>
        <p:spPr>
          <a:xfrm>
            <a:off x="766760" y="1786072"/>
            <a:ext cx="8716245" cy="4301992"/>
          </a:xfrm>
        </p:spPr>
        <p:txBody>
          <a:bodyPr>
            <a:noAutofit/>
          </a:bodyPr>
          <a:lstStyle/>
          <a:p>
            <a:r>
              <a:rPr lang="en-US" dirty="0"/>
              <a:t>Hazard code (top):</a:t>
            </a:r>
          </a:p>
          <a:p>
            <a:pPr lvl="1"/>
            <a:r>
              <a:rPr lang="en-US" dirty="0"/>
              <a:t>Number indicates hazardous properties of  substance. </a:t>
            </a:r>
          </a:p>
          <a:p>
            <a:pPr lvl="1"/>
            <a:r>
              <a:rPr lang="en-US" dirty="0"/>
              <a:t>Example: 3 means flammable, 33 means very flammable.</a:t>
            </a:r>
          </a:p>
          <a:p>
            <a:endParaRPr lang="en-US" dirty="0"/>
          </a:p>
          <a:p>
            <a:r>
              <a:rPr lang="en-US" dirty="0"/>
              <a:t>UN number (bottom):</a:t>
            </a:r>
          </a:p>
          <a:p>
            <a:pPr lvl="1"/>
            <a:r>
              <a:rPr lang="en-US" dirty="0"/>
              <a:t>United Nations numbers has four digits that identify hazardous materials, and articles. </a:t>
            </a:r>
          </a:p>
          <a:p>
            <a:pPr lvl="1"/>
            <a:r>
              <a:rPr lang="en-US" dirty="0"/>
              <a:t>Kind of an ID for hazardous material. </a:t>
            </a:r>
            <a:br>
              <a:rPr lang="en-US" dirty="0"/>
            </a:br>
            <a:r>
              <a:rPr lang="en-US" dirty="0"/>
              <a:t>Example: 1203 means Gasoline or petrol or motor spirit. </a:t>
            </a:r>
          </a:p>
          <a:p>
            <a:endParaRPr lang="en-US" dirty="0"/>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5</a:t>
            </a:fld>
            <a:endParaRPr lang="en-BE" dirty="0"/>
          </a:p>
        </p:txBody>
      </p:sp>
      <p:pic>
        <p:nvPicPr>
          <p:cNvPr id="12" name="Picture 11">
            <a:extLst>
              <a:ext uri="{FF2B5EF4-FFF2-40B4-BE49-F238E27FC236}">
                <a16:creationId xmlns:a16="http://schemas.microsoft.com/office/drawing/2014/main" id="{6F7178DE-DD47-4F5C-B687-72579A4326F2}"/>
              </a:ext>
            </a:extLst>
          </p:cNvPr>
          <p:cNvPicPr>
            <a:picLocks noChangeAspect="1"/>
          </p:cNvPicPr>
          <p:nvPr/>
        </p:nvPicPr>
        <p:blipFill>
          <a:blip r:embed="rId3"/>
          <a:stretch>
            <a:fillRect/>
          </a:stretch>
        </p:blipFill>
        <p:spPr>
          <a:xfrm>
            <a:off x="9483006" y="2880079"/>
            <a:ext cx="2240628" cy="1526800"/>
          </a:xfrm>
          <a:prstGeom prst="rect">
            <a:avLst/>
          </a:prstGeom>
        </p:spPr>
      </p:pic>
      <p:sp>
        <p:nvSpPr>
          <p:cNvPr id="15" name="TextBox 14">
            <a:extLst>
              <a:ext uri="{FF2B5EF4-FFF2-40B4-BE49-F238E27FC236}">
                <a16:creationId xmlns:a16="http://schemas.microsoft.com/office/drawing/2014/main" id="{CF6755F6-8C03-4CE9-BBF2-E88C1943B1E7}"/>
              </a:ext>
            </a:extLst>
          </p:cNvPr>
          <p:cNvSpPr txBox="1"/>
          <p:nvPr/>
        </p:nvSpPr>
        <p:spPr>
          <a:xfrm>
            <a:off x="9787914" y="2560062"/>
            <a:ext cx="1738054" cy="400110"/>
          </a:xfrm>
          <a:prstGeom prst="rect">
            <a:avLst/>
          </a:prstGeom>
          <a:noFill/>
        </p:spPr>
        <p:txBody>
          <a:bodyPr wrap="square" rtlCol="0">
            <a:spAutoFit/>
          </a:bodyPr>
          <a:lstStyle/>
          <a:p>
            <a:r>
              <a:rPr lang="en-US" sz="2000" dirty="0">
                <a:solidFill>
                  <a:srgbClr val="FF0000"/>
                </a:solidFill>
              </a:rPr>
              <a:t>Hazard code</a:t>
            </a:r>
            <a:endParaRPr lang="nl-NL" sz="2000" dirty="0">
              <a:solidFill>
                <a:srgbClr val="FF0000"/>
              </a:solidFill>
            </a:endParaRPr>
          </a:p>
        </p:txBody>
      </p:sp>
      <p:sp>
        <p:nvSpPr>
          <p:cNvPr id="16" name="TextBox 15">
            <a:extLst>
              <a:ext uri="{FF2B5EF4-FFF2-40B4-BE49-F238E27FC236}">
                <a16:creationId xmlns:a16="http://schemas.microsoft.com/office/drawing/2014/main" id="{DCF46F4C-27B3-4384-8B6F-BE4EC4166793}"/>
              </a:ext>
            </a:extLst>
          </p:cNvPr>
          <p:cNvSpPr txBox="1"/>
          <p:nvPr/>
        </p:nvSpPr>
        <p:spPr>
          <a:xfrm>
            <a:off x="9985579" y="4326786"/>
            <a:ext cx="1687567" cy="400110"/>
          </a:xfrm>
          <a:prstGeom prst="rect">
            <a:avLst/>
          </a:prstGeom>
          <a:noFill/>
        </p:spPr>
        <p:txBody>
          <a:bodyPr wrap="square" rtlCol="0">
            <a:spAutoFit/>
          </a:bodyPr>
          <a:lstStyle/>
          <a:p>
            <a:r>
              <a:rPr lang="en-US" sz="2000" dirty="0">
                <a:solidFill>
                  <a:srgbClr val="FF0000"/>
                </a:solidFill>
              </a:rPr>
              <a:t>UN number</a:t>
            </a:r>
            <a:endParaRPr lang="nl-NL" sz="2000" dirty="0">
              <a:solidFill>
                <a:srgbClr val="FF0000"/>
              </a:solidFill>
            </a:endParaRPr>
          </a:p>
        </p:txBody>
      </p:sp>
      <p:sp>
        <p:nvSpPr>
          <p:cNvPr id="9" name="Footer Placeholder 4">
            <a:extLst>
              <a:ext uri="{FF2B5EF4-FFF2-40B4-BE49-F238E27FC236}">
                <a16:creationId xmlns:a16="http://schemas.microsoft.com/office/drawing/2014/main" id="{6BBE16B4-DCC1-4888-A808-BCE1009017A3}"/>
              </a:ext>
            </a:extLst>
          </p:cNvPr>
          <p:cNvSpPr>
            <a:spLocks noGrp="1"/>
          </p:cNvSpPr>
          <p:nvPr>
            <p:ph type="ftr" sz="quarter" idx="16"/>
          </p:nvPr>
        </p:nvSpPr>
        <p:spPr>
          <a:xfrm>
            <a:off x="452927" y="6479664"/>
            <a:ext cx="10776247" cy="148485"/>
          </a:xfrm>
        </p:spPr>
        <p:txBody>
          <a:bodyPr/>
          <a:lstStyle/>
          <a:p>
            <a:r>
              <a:rPr lang="en-US" dirty="0"/>
              <a:t>MELODY Presentation 2.3.2: Dangerous goods and UN codes </a:t>
            </a:r>
          </a:p>
        </p:txBody>
      </p:sp>
    </p:spTree>
    <p:extLst>
      <p:ext uri="{BB962C8B-B14F-4D97-AF65-F5344CB8AC3E}">
        <p14:creationId xmlns:p14="http://schemas.microsoft.com/office/powerpoint/2010/main" val="13443320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GHS symbols for storage</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6</a:t>
            </a:fld>
            <a:endParaRPr lang="en-BE" dirty="0"/>
          </a:p>
        </p:txBody>
      </p:sp>
      <p:sp>
        <p:nvSpPr>
          <p:cNvPr id="15" name="Rectangle 14">
            <a:extLst>
              <a:ext uri="{FF2B5EF4-FFF2-40B4-BE49-F238E27FC236}">
                <a16:creationId xmlns:a16="http://schemas.microsoft.com/office/drawing/2014/main" id="{AF0F775F-FCED-446F-B928-1A0E20A15CF6}"/>
              </a:ext>
            </a:extLst>
          </p:cNvPr>
          <p:cNvSpPr/>
          <p:nvPr/>
        </p:nvSpPr>
        <p:spPr>
          <a:xfrm>
            <a:off x="1352688" y="2399530"/>
            <a:ext cx="4657495" cy="1600438"/>
          </a:xfrm>
          <a:prstGeom prst="rect">
            <a:avLst/>
          </a:prstGeom>
        </p:spPr>
        <p:txBody>
          <a:bodyPr wrap="square">
            <a:spAutoFit/>
          </a:bodyPr>
          <a:lstStyle/>
          <a:p>
            <a:r>
              <a:rPr lang="en-US" sz="2000" b="1" dirty="0"/>
              <a:t>GHS symbols:</a:t>
            </a:r>
          </a:p>
          <a:p>
            <a:r>
              <a:rPr lang="en-US" sz="2000" dirty="0"/>
              <a:t>Globally Harmonized System of Classification and Labelling of Chemicals. </a:t>
            </a:r>
          </a:p>
          <a:p>
            <a:r>
              <a:rPr lang="en-US" i="1" dirty="0"/>
              <a:t>. </a:t>
            </a:r>
            <a:endParaRPr lang="nl-NL" i="1" dirty="0"/>
          </a:p>
        </p:txBody>
      </p:sp>
      <p:pic>
        <p:nvPicPr>
          <p:cNvPr id="17" name="Picture 16">
            <a:extLst>
              <a:ext uri="{FF2B5EF4-FFF2-40B4-BE49-F238E27FC236}">
                <a16:creationId xmlns:a16="http://schemas.microsoft.com/office/drawing/2014/main" id="{AEBFF884-3DAE-4D84-A027-A85ADFC5E3EA}"/>
              </a:ext>
            </a:extLst>
          </p:cNvPr>
          <p:cNvPicPr>
            <a:picLocks noChangeAspect="1"/>
          </p:cNvPicPr>
          <p:nvPr/>
        </p:nvPicPr>
        <p:blipFill>
          <a:blip r:embed="rId3"/>
          <a:stretch>
            <a:fillRect/>
          </a:stretch>
        </p:blipFill>
        <p:spPr>
          <a:xfrm>
            <a:off x="6539928" y="452764"/>
            <a:ext cx="4736053" cy="5952472"/>
          </a:xfrm>
          <a:prstGeom prst="rect">
            <a:avLst/>
          </a:prstGeom>
        </p:spPr>
      </p:pic>
      <p:sp>
        <p:nvSpPr>
          <p:cNvPr id="7" name="Footer Placeholder 4">
            <a:extLst>
              <a:ext uri="{FF2B5EF4-FFF2-40B4-BE49-F238E27FC236}">
                <a16:creationId xmlns:a16="http://schemas.microsoft.com/office/drawing/2014/main" id="{3837BF79-CD8D-4E11-89A2-F8FF72FA368C}"/>
              </a:ext>
            </a:extLst>
          </p:cNvPr>
          <p:cNvSpPr>
            <a:spLocks noGrp="1"/>
          </p:cNvSpPr>
          <p:nvPr>
            <p:ph type="ftr" sz="quarter" idx="16"/>
          </p:nvPr>
        </p:nvSpPr>
        <p:spPr>
          <a:xfrm>
            <a:off x="452927" y="6479664"/>
            <a:ext cx="10776247" cy="148485"/>
          </a:xfrm>
        </p:spPr>
        <p:txBody>
          <a:bodyPr/>
          <a:lstStyle/>
          <a:p>
            <a:r>
              <a:rPr lang="en-US" dirty="0"/>
              <a:t>MELODY Presentation 2.3.2: Dangerous goods and UN codes </a:t>
            </a:r>
          </a:p>
        </p:txBody>
      </p:sp>
    </p:spTree>
    <p:extLst>
      <p:ext uri="{BB962C8B-B14F-4D97-AF65-F5344CB8AC3E}">
        <p14:creationId xmlns:p14="http://schemas.microsoft.com/office/powerpoint/2010/main" val="42866238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a:t>Biohazard sign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7</a:t>
            </a:fld>
            <a:endParaRPr lang="en-BE" dirty="0"/>
          </a:p>
        </p:txBody>
      </p:sp>
      <p:pic>
        <p:nvPicPr>
          <p:cNvPr id="7" name="Picture 6">
            <a:extLst>
              <a:ext uri="{FF2B5EF4-FFF2-40B4-BE49-F238E27FC236}">
                <a16:creationId xmlns:a16="http://schemas.microsoft.com/office/drawing/2014/main" id="{9434BAE2-18B4-4661-A040-F278D4C33F60}"/>
              </a:ext>
            </a:extLst>
          </p:cNvPr>
          <p:cNvPicPr>
            <a:picLocks noChangeAspect="1"/>
          </p:cNvPicPr>
          <p:nvPr/>
        </p:nvPicPr>
        <p:blipFill>
          <a:blip r:embed="rId3"/>
          <a:stretch>
            <a:fillRect/>
          </a:stretch>
        </p:blipFill>
        <p:spPr>
          <a:xfrm>
            <a:off x="6096000" y="1690688"/>
            <a:ext cx="4828609" cy="4102272"/>
          </a:xfrm>
          <a:prstGeom prst="rect">
            <a:avLst/>
          </a:prstGeom>
        </p:spPr>
      </p:pic>
      <p:pic>
        <p:nvPicPr>
          <p:cNvPr id="8" name="Picture 7">
            <a:extLst>
              <a:ext uri="{FF2B5EF4-FFF2-40B4-BE49-F238E27FC236}">
                <a16:creationId xmlns:a16="http://schemas.microsoft.com/office/drawing/2014/main" id="{20E67835-7457-418F-8E47-94B958379585}"/>
              </a:ext>
            </a:extLst>
          </p:cNvPr>
          <p:cNvPicPr>
            <a:picLocks noChangeAspect="1"/>
          </p:cNvPicPr>
          <p:nvPr/>
        </p:nvPicPr>
        <p:blipFill>
          <a:blip r:embed="rId4"/>
          <a:stretch>
            <a:fillRect/>
          </a:stretch>
        </p:blipFill>
        <p:spPr>
          <a:xfrm>
            <a:off x="1155024" y="1765589"/>
            <a:ext cx="4267247" cy="4010746"/>
          </a:xfrm>
          <a:prstGeom prst="rect">
            <a:avLst/>
          </a:prstGeom>
        </p:spPr>
      </p:pic>
      <p:sp>
        <p:nvSpPr>
          <p:cNvPr id="9" name="Footer Placeholder 4">
            <a:extLst>
              <a:ext uri="{FF2B5EF4-FFF2-40B4-BE49-F238E27FC236}">
                <a16:creationId xmlns:a16="http://schemas.microsoft.com/office/drawing/2014/main" id="{68E228A9-1F8C-4008-9804-C3F573162B57}"/>
              </a:ext>
            </a:extLst>
          </p:cNvPr>
          <p:cNvSpPr>
            <a:spLocks noGrp="1"/>
          </p:cNvSpPr>
          <p:nvPr>
            <p:ph type="ftr" sz="quarter" idx="16"/>
          </p:nvPr>
        </p:nvSpPr>
        <p:spPr>
          <a:xfrm>
            <a:off x="452927" y="6479664"/>
            <a:ext cx="10776247" cy="148485"/>
          </a:xfrm>
        </p:spPr>
        <p:txBody>
          <a:bodyPr/>
          <a:lstStyle/>
          <a:p>
            <a:r>
              <a:rPr lang="en-US" dirty="0"/>
              <a:t>MELODY Presentation 2.3.2: Dangerous goods and UN codes </a:t>
            </a:r>
          </a:p>
        </p:txBody>
      </p:sp>
    </p:spTree>
    <p:extLst>
      <p:ext uri="{BB962C8B-B14F-4D97-AF65-F5344CB8AC3E}">
        <p14:creationId xmlns:p14="http://schemas.microsoft.com/office/powerpoint/2010/main" val="16130164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Radiological sign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8</a:t>
            </a:fld>
            <a:endParaRPr lang="en-BE" dirty="0"/>
          </a:p>
        </p:txBody>
      </p:sp>
      <p:pic>
        <p:nvPicPr>
          <p:cNvPr id="9" name="Picture 8">
            <a:extLst>
              <a:ext uri="{FF2B5EF4-FFF2-40B4-BE49-F238E27FC236}">
                <a16:creationId xmlns:a16="http://schemas.microsoft.com/office/drawing/2014/main" id="{F11938B3-087D-46CE-B984-2D61B48D0484}"/>
              </a:ext>
            </a:extLst>
          </p:cNvPr>
          <p:cNvPicPr>
            <a:picLocks noChangeAspect="1"/>
          </p:cNvPicPr>
          <p:nvPr/>
        </p:nvPicPr>
        <p:blipFill>
          <a:blip r:embed="rId3"/>
          <a:stretch>
            <a:fillRect/>
          </a:stretch>
        </p:blipFill>
        <p:spPr>
          <a:xfrm>
            <a:off x="1119447" y="2090888"/>
            <a:ext cx="5477964" cy="3882679"/>
          </a:xfrm>
          <a:prstGeom prst="rect">
            <a:avLst/>
          </a:prstGeom>
        </p:spPr>
      </p:pic>
      <p:pic>
        <p:nvPicPr>
          <p:cNvPr id="10" name="Picture 9">
            <a:extLst>
              <a:ext uri="{FF2B5EF4-FFF2-40B4-BE49-F238E27FC236}">
                <a16:creationId xmlns:a16="http://schemas.microsoft.com/office/drawing/2014/main" id="{6F130DF4-7D67-4FAE-844D-7857C7748F2D}"/>
              </a:ext>
            </a:extLst>
          </p:cNvPr>
          <p:cNvPicPr>
            <a:picLocks noChangeAspect="1"/>
          </p:cNvPicPr>
          <p:nvPr/>
        </p:nvPicPr>
        <p:blipFill>
          <a:blip r:embed="rId4"/>
          <a:stretch>
            <a:fillRect/>
          </a:stretch>
        </p:blipFill>
        <p:spPr>
          <a:xfrm>
            <a:off x="8192182" y="2099597"/>
            <a:ext cx="2919153" cy="3873970"/>
          </a:xfrm>
          <a:prstGeom prst="rect">
            <a:avLst/>
          </a:prstGeom>
        </p:spPr>
      </p:pic>
      <p:pic>
        <p:nvPicPr>
          <p:cNvPr id="11" name="Picture 10">
            <a:extLst>
              <a:ext uri="{FF2B5EF4-FFF2-40B4-BE49-F238E27FC236}">
                <a16:creationId xmlns:a16="http://schemas.microsoft.com/office/drawing/2014/main" id="{48212A6F-8B83-4268-8036-1B520909C97D}"/>
              </a:ext>
            </a:extLst>
          </p:cNvPr>
          <p:cNvPicPr>
            <a:picLocks noChangeAspect="1"/>
          </p:cNvPicPr>
          <p:nvPr/>
        </p:nvPicPr>
        <p:blipFill rotWithShape="1">
          <a:blip r:embed="rId3"/>
          <a:srcRect l="53352" t="49289" r="34548" b="34950"/>
          <a:stretch/>
        </p:blipFill>
        <p:spPr>
          <a:xfrm>
            <a:off x="5215798" y="1584791"/>
            <a:ext cx="2503471" cy="2311194"/>
          </a:xfrm>
          <a:prstGeom prst="rect">
            <a:avLst/>
          </a:prstGeom>
          <a:ln w="38100">
            <a:solidFill>
              <a:srgbClr val="FF0000"/>
            </a:solidFill>
          </a:ln>
        </p:spPr>
      </p:pic>
      <p:sp>
        <p:nvSpPr>
          <p:cNvPr id="14" name="Rectangle 13">
            <a:extLst>
              <a:ext uri="{FF2B5EF4-FFF2-40B4-BE49-F238E27FC236}">
                <a16:creationId xmlns:a16="http://schemas.microsoft.com/office/drawing/2014/main" id="{52DBB068-F833-4E4C-AC1E-A7F5E56B4B6D}"/>
              </a:ext>
            </a:extLst>
          </p:cNvPr>
          <p:cNvSpPr/>
          <p:nvPr/>
        </p:nvSpPr>
        <p:spPr>
          <a:xfrm>
            <a:off x="3858429" y="3875964"/>
            <a:ext cx="904640" cy="8004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Footer Placeholder 4">
            <a:extLst>
              <a:ext uri="{FF2B5EF4-FFF2-40B4-BE49-F238E27FC236}">
                <a16:creationId xmlns:a16="http://schemas.microsoft.com/office/drawing/2014/main" id="{26078EC4-C1E5-4201-AB8E-9B0A7122DA68}"/>
              </a:ext>
            </a:extLst>
          </p:cNvPr>
          <p:cNvSpPr>
            <a:spLocks noGrp="1"/>
          </p:cNvSpPr>
          <p:nvPr>
            <p:ph type="ftr" sz="quarter" idx="16"/>
          </p:nvPr>
        </p:nvSpPr>
        <p:spPr>
          <a:xfrm>
            <a:off x="452927" y="6479664"/>
            <a:ext cx="10776247" cy="148485"/>
          </a:xfrm>
        </p:spPr>
        <p:txBody>
          <a:bodyPr/>
          <a:lstStyle/>
          <a:p>
            <a:r>
              <a:rPr lang="en-US" dirty="0"/>
              <a:t>MELODY Presentation 2.3.2: Dangerous goods and UN codes </a:t>
            </a:r>
          </a:p>
        </p:txBody>
      </p:sp>
    </p:spTree>
    <p:extLst>
      <p:ext uri="{BB962C8B-B14F-4D97-AF65-F5344CB8AC3E}">
        <p14:creationId xmlns:p14="http://schemas.microsoft.com/office/powerpoint/2010/main" val="14032207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9B5C546-66ED-4A9C-9749-AF7B86BEEE3B}"/>
              </a:ext>
            </a:extLst>
          </p:cNvPr>
          <p:cNvPicPr>
            <a:picLocks noChangeAspect="1"/>
          </p:cNvPicPr>
          <p:nvPr/>
        </p:nvPicPr>
        <p:blipFill>
          <a:blip r:embed="rId3"/>
          <a:stretch>
            <a:fillRect/>
          </a:stretch>
        </p:blipFill>
        <p:spPr>
          <a:xfrm>
            <a:off x="1100458" y="3485734"/>
            <a:ext cx="4126766" cy="2798130"/>
          </a:xfrm>
          <a:prstGeom prst="rect">
            <a:avLst/>
          </a:prstGeom>
        </p:spPr>
      </p:pic>
      <p:sp>
        <p:nvSpPr>
          <p:cNvPr id="12" name="Text Placeholder 2">
            <a:extLst>
              <a:ext uri="{FF2B5EF4-FFF2-40B4-BE49-F238E27FC236}">
                <a16:creationId xmlns:a16="http://schemas.microsoft.com/office/drawing/2014/main" id="{8A0953B0-0FA9-4AD0-A03B-0F35DC168F91}"/>
              </a:ext>
            </a:extLst>
          </p:cNvPr>
          <p:cNvSpPr>
            <a:spLocks noGrp="1"/>
          </p:cNvSpPr>
          <p:nvPr>
            <p:ph type="body" sz="quarter" idx="15"/>
          </p:nvPr>
        </p:nvSpPr>
        <p:spPr>
          <a:xfrm>
            <a:off x="766761" y="1786072"/>
            <a:ext cx="11311508" cy="4301992"/>
          </a:xfrm>
        </p:spPr>
        <p:txBody>
          <a:bodyPr>
            <a:normAutofit/>
          </a:bodyPr>
          <a:lstStyle/>
          <a:p>
            <a:pPr marL="285750" indent="-285750"/>
            <a:r>
              <a:rPr lang="en-US" dirty="0"/>
              <a:t>Criminals do not always label hazardous materials correctly. </a:t>
            </a:r>
          </a:p>
          <a:p>
            <a:pPr marL="285750" indent="-285750"/>
            <a:r>
              <a:rPr lang="en-US" dirty="0"/>
              <a:t>Not all countries worldwide use the ADR and UN system for hazardous material.</a:t>
            </a:r>
          </a:p>
          <a:p>
            <a:pPr marL="285750" indent="-285750"/>
            <a:r>
              <a:rPr lang="en-US" dirty="0"/>
              <a:t>Labels can get lost, damaged, etc. </a:t>
            </a:r>
            <a:endParaRPr lang="nl-NL" dirty="0"/>
          </a:p>
          <a:p>
            <a:endParaRPr lang="en-US" dirty="0"/>
          </a:p>
          <a:p>
            <a:pPr lvl="1"/>
            <a:endParaRPr lang="en-US" dirty="0"/>
          </a:p>
        </p:txBody>
      </p:sp>
      <p:sp>
        <p:nvSpPr>
          <p:cNvPr id="2" name="Title 1"/>
          <p:cNvSpPr>
            <a:spLocks noGrp="1"/>
          </p:cNvSpPr>
          <p:nvPr>
            <p:ph type="title"/>
          </p:nvPr>
        </p:nvSpPr>
        <p:spPr/>
        <p:txBody>
          <a:bodyPr/>
          <a:lstStyle/>
          <a:p>
            <a:r>
              <a:rPr lang="da-DK" dirty="0"/>
              <a:t>Disclaimer</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9</a:t>
            </a:fld>
            <a:endParaRPr lang="en-BE" dirty="0"/>
          </a:p>
        </p:txBody>
      </p:sp>
      <p:pic>
        <p:nvPicPr>
          <p:cNvPr id="8" name="Picture 7">
            <a:extLst>
              <a:ext uri="{FF2B5EF4-FFF2-40B4-BE49-F238E27FC236}">
                <a16:creationId xmlns:a16="http://schemas.microsoft.com/office/drawing/2014/main" id="{8EC5BDD7-2D54-4E93-BD1F-308FD5C580F6}"/>
              </a:ext>
            </a:extLst>
          </p:cNvPr>
          <p:cNvPicPr>
            <a:picLocks noChangeAspect="1"/>
          </p:cNvPicPr>
          <p:nvPr/>
        </p:nvPicPr>
        <p:blipFill>
          <a:blip r:embed="rId4"/>
          <a:stretch>
            <a:fillRect/>
          </a:stretch>
        </p:blipFill>
        <p:spPr>
          <a:xfrm>
            <a:off x="5671471" y="3485734"/>
            <a:ext cx="5452415" cy="2798130"/>
          </a:xfrm>
          <a:prstGeom prst="rect">
            <a:avLst/>
          </a:prstGeom>
        </p:spPr>
      </p:pic>
      <p:sp>
        <p:nvSpPr>
          <p:cNvPr id="9" name="Footer Placeholder 4">
            <a:extLst>
              <a:ext uri="{FF2B5EF4-FFF2-40B4-BE49-F238E27FC236}">
                <a16:creationId xmlns:a16="http://schemas.microsoft.com/office/drawing/2014/main" id="{3AB210E9-DE7A-4426-ADA2-1226ED301D93}"/>
              </a:ext>
            </a:extLst>
          </p:cNvPr>
          <p:cNvSpPr>
            <a:spLocks noGrp="1"/>
          </p:cNvSpPr>
          <p:nvPr>
            <p:ph type="ftr" sz="quarter" idx="16"/>
          </p:nvPr>
        </p:nvSpPr>
        <p:spPr>
          <a:xfrm>
            <a:off x="452927" y="6479664"/>
            <a:ext cx="10776247" cy="148485"/>
          </a:xfrm>
        </p:spPr>
        <p:txBody>
          <a:bodyPr/>
          <a:lstStyle/>
          <a:p>
            <a:r>
              <a:rPr lang="en-US" dirty="0"/>
              <a:t>MELODY Presentation 2.3.2: Dangerous goods and UN codes </a:t>
            </a:r>
          </a:p>
        </p:txBody>
      </p:sp>
    </p:spTree>
    <p:extLst>
      <p:ext uri="{BB962C8B-B14F-4D97-AF65-F5344CB8AC3E}">
        <p14:creationId xmlns:p14="http://schemas.microsoft.com/office/powerpoint/2010/main" val="8586783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8964</TotalTime>
  <Words>2801</Words>
  <Application>Microsoft Office PowerPoint</Application>
  <PresentationFormat>Widescreen</PresentationFormat>
  <Paragraphs>278</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FranklinGotTExtCon</vt:lpstr>
      <vt:lpstr>Georgia</vt:lpstr>
      <vt:lpstr>Segoe UI</vt:lpstr>
      <vt:lpstr>Segoe UI Semibold</vt:lpstr>
      <vt:lpstr>Office Theme</vt:lpstr>
      <vt:lpstr>Module 2 CBRN basics</vt:lpstr>
      <vt:lpstr>Learning objective</vt:lpstr>
      <vt:lpstr>CBRN Signs transport &amp; storage</vt:lpstr>
      <vt:lpstr>ADR pictograms for transport</vt:lpstr>
      <vt:lpstr>UN number and hazard code for transport</vt:lpstr>
      <vt:lpstr>GHS symbols for storage</vt:lpstr>
      <vt:lpstr>Biohazard sign</vt:lpstr>
      <vt:lpstr>Radiological sign</vt:lpstr>
      <vt:lpstr>Disclaimer</vt:lpstr>
      <vt:lpstr>A short test:</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403</cp:revision>
  <cp:lastPrinted>2020-01-20T09:16:47Z</cp:lastPrinted>
  <dcterms:created xsi:type="dcterms:W3CDTF">2019-10-21T09:10:33Z</dcterms:created>
  <dcterms:modified xsi:type="dcterms:W3CDTF">2022-11-16T10:28:09Z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