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4"/>
  </p:notesMasterIdLst>
  <p:handoutMasterIdLst>
    <p:handoutMasterId r:id="rId45"/>
  </p:handoutMasterIdLst>
  <p:sldIdLst>
    <p:sldId id="256" r:id="rId2"/>
    <p:sldId id="318" r:id="rId3"/>
    <p:sldId id="274" r:id="rId4"/>
    <p:sldId id="275" r:id="rId5"/>
    <p:sldId id="289" r:id="rId6"/>
    <p:sldId id="308" r:id="rId7"/>
    <p:sldId id="312" r:id="rId8"/>
    <p:sldId id="313" r:id="rId9"/>
    <p:sldId id="314" r:id="rId10"/>
    <p:sldId id="281" r:id="rId11"/>
    <p:sldId id="315" r:id="rId12"/>
    <p:sldId id="316" r:id="rId13"/>
    <p:sldId id="317" r:id="rId14"/>
    <p:sldId id="283" r:id="rId15"/>
    <p:sldId id="323" r:id="rId16"/>
    <p:sldId id="284" r:id="rId17"/>
    <p:sldId id="269" r:id="rId18"/>
    <p:sldId id="277" r:id="rId19"/>
    <p:sldId id="278" r:id="rId20"/>
    <p:sldId id="309" r:id="rId21"/>
    <p:sldId id="290" r:id="rId22"/>
    <p:sldId id="321" r:id="rId23"/>
    <p:sldId id="324" r:id="rId24"/>
    <p:sldId id="293" r:id="rId25"/>
    <p:sldId id="294" r:id="rId26"/>
    <p:sldId id="288" r:id="rId27"/>
    <p:sldId id="292" r:id="rId28"/>
    <p:sldId id="286" r:id="rId29"/>
    <p:sldId id="287" r:id="rId30"/>
    <p:sldId id="295" r:id="rId31"/>
    <p:sldId id="296" r:id="rId32"/>
    <p:sldId id="311" r:id="rId33"/>
    <p:sldId id="302" r:id="rId34"/>
    <p:sldId id="304" r:id="rId35"/>
    <p:sldId id="298" r:id="rId36"/>
    <p:sldId id="305" r:id="rId37"/>
    <p:sldId id="297" r:id="rId38"/>
    <p:sldId id="307" r:id="rId39"/>
    <p:sldId id="301" r:id="rId40"/>
    <p:sldId id="303" r:id="rId41"/>
    <p:sldId id="271" r:id="rId42"/>
    <p:sldId id="319"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rnout de Bruin" initials="AdB" lastIdx="1" clrIdx="0">
    <p:extLst>
      <p:ext uri="{19B8F6BF-5375-455C-9EA6-DF929625EA0E}">
        <p15:presenceInfo xmlns:p15="http://schemas.microsoft.com/office/powerpoint/2012/main" userId="S::arnout.de.bruin@rivm.nl::8ff4e568-8cab-4069-bea9-4b91c2a818e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21E4AEA4-8DFA-4A89-87EB-49C32662AFE0}">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498" autoAdjust="0"/>
    <p:restoredTop sz="48271" autoAdjust="0"/>
  </p:normalViewPr>
  <p:slideViewPr>
    <p:cSldViewPr snapToGrid="0">
      <p:cViewPr varScale="1">
        <p:scale>
          <a:sx n="50" d="100"/>
          <a:sy n="50" d="100"/>
        </p:scale>
        <p:origin x="1818" y="48"/>
      </p:cViewPr>
      <p:guideLst/>
    </p:cSldViewPr>
  </p:slideViewPr>
  <p:notesTextViewPr>
    <p:cViewPr>
      <p:scale>
        <a:sx n="150" d="100"/>
        <a:sy n="150" d="100"/>
      </p:scale>
      <p:origin x="0" y="-2256"/>
    </p:cViewPr>
  </p:notesTextViewPr>
  <p:sorterViewPr>
    <p:cViewPr>
      <p:scale>
        <a:sx n="100" d="100"/>
        <a:sy n="100" d="100"/>
      </p:scale>
      <p:origin x="0" y="-9192"/>
    </p:cViewPr>
  </p:sorterViewPr>
  <p:notesViewPr>
    <p:cSldViewPr snapToGrid="0" showGuides="1">
      <p:cViewPr varScale="1">
        <p:scale>
          <a:sx n="85" d="100"/>
          <a:sy n="85" d="100"/>
        </p:scale>
        <p:origin x="3804"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5728245"/>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1" name="Notes Placeholder 40"/>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2" name="Slide Image Placeholder 41"/>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3943898767"/>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900" kern="1200">
        <a:solidFill>
          <a:schemeClr val="tx1"/>
        </a:solidFill>
        <a:latin typeface="+mn-lt"/>
        <a:ea typeface="+mn-ea"/>
        <a:cs typeface="+mn-cs"/>
      </a:defRPr>
    </a:lvl1pPr>
    <a:lvl2pPr marL="457200" algn="l" defTabSz="914400" rtl="0" eaLnBrk="1" latinLnBrk="0" hangingPunct="1">
      <a:defRPr sz="900" kern="1200">
        <a:solidFill>
          <a:schemeClr val="tx1"/>
        </a:solidFill>
        <a:latin typeface="+mn-lt"/>
        <a:ea typeface="+mn-ea"/>
        <a:cs typeface="+mn-cs"/>
      </a:defRPr>
    </a:lvl2pPr>
    <a:lvl3pPr marL="914400" algn="l" defTabSz="914400" rtl="0" eaLnBrk="1" latinLnBrk="0" hangingPunct="1">
      <a:defRPr sz="900" kern="1200">
        <a:solidFill>
          <a:schemeClr val="tx1"/>
        </a:solidFill>
        <a:latin typeface="+mn-lt"/>
        <a:ea typeface="+mn-ea"/>
        <a:cs typeface="+mn-cs"/>
      </a:defRPr>
    </a:lvl3pPr>
    <a:lvl4pPr marL="1371600" algn="l" defTabSz="914400" rtl="0" eaLnBrk="1" latinLnBrk="0" hangingPunct="1">
      <a:defRPr sz="900" kern="1200">
        <a:solidFill>
          <a:schemeClr val="tx1"/>
        </a:solidFill>
        <a:latin typeface="+mn-lt"/>
        <a:ea typeface="+mn-ea"/>
        <a:cs typeface="+mn-cs"/>
      </a:defRPr>
    </a:lvl4pPr>
    <a:lvl5pPr marL="1828800" algn="l" defTabSz="914400" rtl="0" eaLnBrk="1" latinLnBrk="0" hangingPunct="1">
      <a:defRPr sz="9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8" Type="http://schemas.openxmlformats.org/officeDocument/2006/relationships/hyperlink" Target="https://en.wikipedia.org/wiki/International_law" TargetMode="External"/><Relationship Id="rId3" Type="http://schemas.openxmlformats.org/officeDocument/2006/relationships/hyperlink" Target="https://en.wikipedia.org/wiki/Weapon_of_mass_destruction" TargetMode="External"/><Relationship Id="rId7" Type="http://schemas.openxmlformats.org/officeDocument/2006/relationships/hyperlink" Target="https://en.wikipedia.org/wiki/Non-state_actors" TargetMode="External"/><Relationship Id="rId12" Type="http://schemas.openxmlformats.org/officeDocument/2006/relationships/hyperlink" Target="https://en.wikipedia.org/wiki/United_Nations_Security_Council_Resolution_1540"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s://en.wikipedia.org/wiki/BTWC" TargetMode="External"/><Relationship Id="rId11" Type="http://schemas.openxmlformats.org/officeDocument/2006/relationships/hyperlink" Target="https://en.wikipedia.org/wiki/OPCW" TargetMode="External"/><Relationship Id="rId5" Type="http://schemas.openxmlformats.org/officeDocument/2006/relationships/hyperlink" Target="https://en.wikipedia.org/wiki/Chemical_Weapons_Convention" TargetMode="External"/><Relationship Id="rId10" Type="http://schemas.openxmlformats.org/officeDocument/2006/relationships/hyperlink" Target="https://en.wikipedia.org/wiki/Nuclear_Non-Proliferation_Treaty" TargetMode="External"/><Relationship Id="rId4" Type="http://schemas.openxmlformats.org/officeDocument/2006/relationships/hyperlink" Target="https://en.wikipedia.org/wiki/Non-Proliferation_Treaty" TargetMode="External"/><Relationship Id="rId9" Type="http://schemas.openxmlformats.org/officeDocument/2006/relationships/hyperlink" Target="https://en.wikipedia.org/wiki/IAEA"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flickr.com/photos/peter_curb/39812550255/"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un.org/disarmament/wmd/bio/1925-geneva-protocol"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Module 3 CBRN extras</a:t>
            </a:r>
            <a:endParaRPr lang="en-US" sz="800" b="0" kern="1200" dirty="0">
              <a:solidFill>
                <a:srgbClr val="FF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Trainees know what part of the curriculum is presented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pPr marL="0" indent="0">
              <a:buFont typeface="Arial" panose="020B0604020202020204" pitchFamily="34" charset="0"/>
              <a:buNone/>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6365269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Chemical warfare: Chemical </a:t>
            </a:r>
            <a:r>
              <a:rPr lang="en-US" sz="800" dirty="0"/>
              <a:t>weapon programs </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identify a number of aspects on the chemical warfare capabilities of the former USSR and USA. </a:t>
            </a:r>
          </a:p>
          <a:p>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a:t>
            </a:r>
          </a:p>
          <a:p>
            <a:pPr marL="0" indent="0">
              <a:buFont typeface="+mj-lt"/>
              <a:buNone/>
            </a:pPr>
            <a:r>
              <a:rPr lang="en-US" sz="800" b="0" kern="1200" dirty="0">
                <a:solidFill>
                  <a:schemeClr val="tx1"/>
                </a:solidFill>
                <a:effectLst/>
                <a:latin typeface="+mn-lt"/>
                <a:ea typeface="+mn-ea"/>
                <a:cs typeface="+mn-cs"/>
              </a:rPr>
              <a:t>You can start by asking the question if the trainees have an idea on what type of chemical weapons the former USSR stockpiled. Explain that although the stockpiles are/were very large, it is still lower in size than the USA developed.</a:t>
            </a:r>
          </a:p>
          <a:p>
            <a:endParaRPr lang="en-US" sz="800" b="1" kern="1200" dirty="0">
              <a:solidFill>
                <a:schemeClr val="tx1"/>
              </a:solidFill>
              <a:effectLst/>
              <a:latin typeface="+mn-lt"/>
              <a:ea typeface="+mn-ea"/>
              <a:cs typeface="+mn-cs"/>
            </a:endParaRPr>
          </a:p>
          <a:p>
            <a:pPr marL="0" indent="0">
              <a:buFont typeface="+mj-lt"/>
              <a:buNone/>
            </a:pPr>
            <a:r>
              <a:rPr lang="en-US" sz="800" b="0" kern="1200" dirty="0">
                <a:solidFill>
                  <a:schemeClr val="tx1"/>
                </a:solidFill>
                <a:effectLst/>
                <a:latin typeface="+mn-lt"/>
                <a:ea typeface="+mn-ea"/>
                <a:cs typeface="+mn-cs"/>
              </a:rPr>
              <a:t>Note that the USA had the highest stockpile of chemical weapons in history.</a:t>
            </a:r>
            <a:endParaRPr lang="en-US" sz="800" b="1" kern="1200" dirty="0">
              <a:solidFill>
                <a:schemeClr val="tx1"/>
              </a:solidFill>
              <a:effectLst/>
              <a:latin typeface="+mn-lt"/>
              <a:ea typeface="+mn-ea"/>
              <a:cs typeface="+mn-cs"/>
            </a:endParaRPr>
          </a:p>
          <a:p>
            <a:endParaRPr lang="en-US" sz="800" b="1"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endParaRPr lang="en-US" sz="8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Depicted illustration:</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https://en.wikipedia.org/wiki/Chemical_weapon_proliferation#Russia, https://en.wikipedia.org/wiki/Chemical_weapon_proliferation#United_States</a:t>
            </a:r>
          </a:p>
          <a:p>
            <a:r>
              <a:rPr lang="en-US" sz="800" b="0" kern="1200" dirty="0">
                <a:solidFill>
                  <a:schemeClr val="tx1"/>
                </a:solidFill>
                <a:effectLst/>
                <a:latin typeface="+mn-lt"/>
                <a:ea typeface="+mn-ea"/>
                <a:cs typeface="+mn-cs"/>
              </a:rPr>
              <a:t>https://en.wikipedia.org/wiki/Chemical_warfare</a:t>
            </a:r>
          </a:p>
          <a:p>
            <a:endParaRPr lang="en-US" sz="800" b="0" kern="1200" dirty="0">
              <a:solidFill>
                <a:schemeClr val="tx1"/>
              </a:solidFill>
              <a:effectLst/>
              <a:latin typeface="+mn-lt"/>
              <a:ea typeface="+mn-ea"/>
              <a:cs typeface="+mn-cs"/>
            </a:endParaRPr>
          </a:p>
          <a:p>
            <a:endParaRPr lang="en-GB" sz="800" dirty="0"/>
          </a:p>
        </p:txBody>
      </p:sp>
    </p:spTree>
    <p:extLst>
      <p:ext uri="{BB962C8B-B14F-4D97-AF65-F5344CB8AC3E}">
        <p14:creationId xmlns:p14="http://schemas.microsoft.com/office/powerpoint/2010/main" val="5952477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Chemical warfare: Late 20</a:t>
            </a:r>
            <a:r>
              <a:rPr lang="da-DK" sz="800" baseline="30000" dirty="0"/>
              <a:t>th</a:t>
            </a:r>
            <a:r>
              <a:rPr lang="da-DK" sz="800" dirty="0"/>
              <a:t> century</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aware of chemical warfare related events in the late 20</a:t>
            </a:r>
            <a:r>
              <a:rPr lang="en-US" sz="800" b="0" kern="1200" baseline="30000" dirty="0">
                <a:solidFill>
                  <a:schemeClr val="tx1"/>
                </a:solidFill>
                <a:effectLst/>
                <a:latin typeface="+mn-lt"/>
                <a:ea typeface="+mn-ea"/>
                <a:cs typeface="+mn-cs"/>
              </a:rPr>
              <a:t>th</a:t>
            </a:r>
            <a:r>
              <a:rPr lang="en-US" sz="800" b="0" kern="1200" dirty="0">
                <a:solidFill>
                  <a:schemeClr val="tx1"/>
                </a:solidFill>
                <a:effectLst/>
                <a:latin typeface="+mn-lt"/>
                <a:ea typeface="+mn-ea"/>
                <a:cs typeface="+mn-cs"/>
              </a:rPr>
              <a:t> century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 </a:t>
            </a:r>
            <a:r>
              <a:rPr lang="en-US" sz="800" b="0" kern="1200" dirty="0">
                <a:solidFill>
                  <a:schemeClr val="tx1"/>
                </a:solidFill>
                <a:effectLst/>
                <a:latin typeface="+mn-lt"/>
                <a:ea typeface="+mn-ea"/>
                <a:cs typeface="+mn-cs"/>
              </a:rPr>
              <a:t>Explain the information on the slide</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0" i="0" u="sng" kern="1200" dirty="0">
                <a:solidFill>
                  <a:schemeClr val="tx1"/>
                </a:solidFill>
                <a:effectLst/>
                <a:latin typeface="+mn-lt"/>
                <a:ea typeface="+mn-ea"/>
                <a:cs typeface="+mn-cs"/>
              </a:rPr>
              <a:t>Background information on shown bomb in photo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Most thermal dissemination devices consist of a bomb or projectile shell that contains a chemical agent and a central bursting charge; when the bursting charge detonates, the agent is expelled laterally. It is not 100% clear whether this picture shows really a delivery vehicle for Sarin. </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Image of demonstration type cluster bomb.  For middle-range tactical support, the Chemical Corps standardized the M79 sarin warhead for the 762-mm Honest John rocket in 1960 (Figure 2-53). The rocket had a range of 16 miles, and the warhead held 356 M134 4.5-in. spherical bomblets, each containing about 1 </a:t>
            </a:r>
            <a:r>
              <a:rPr lang="en-US" sz="800" b="0" kern="1200" dirty="0" err="1">
                <a:solidFill>
                  <a:schemeClr val="tx1"/>
                </a:solidFill>
                <a:effectLst/>
                <a:latin typeface="+mn-lt"/>
                <a:ea typeface="+mn-ea"/>
                <a:cs typeface="+mn-cs"/>
              </a:rPr>
              <a:t>lb</a:t>
            </a:r>
            <a:r>
              <a:rPr lang="en-US" sz="800" b="0" kern="1200" dirty="0">
                <a:solidFill>
                  <a:schemeClr val="tx1"/>
                </a:solidFill>
                <a:effectLst/>
                <a:latin typeface="+mn-lt"/>
                <a:ea typeface="+mn-ea"/>
                <a:cs typeface="+mn-cs"/>
              </a:rPr>
              <a:t> of sarin.</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https://commons.wikimedia.org/wiki/File:Demonstration_cluster_bomb.jpg, copyright free  </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 </a:t>
            </a:r>
            <a:r>
              <a:rPr lang="en-US" sz="800" b="0" kern="1200" dirty="0">
                <a:solidFill>
                  <a:schemeClr val="tx1"/>
                </a:solidFill>
                <a:effectLst/>
                <a:latin typeface="+mn-lt"/>
                <a:ea typeface="+mn-ea"/>
                <a:cs typeface="+mn-cs"/>
              </a:rPr>
              <a:t>OPCW</a:t>
            </a:r>
            <a:endParaRPr lang="en-GB" sz="800" dirty="0"/>
          </a:p>
        </p:txBody>
      </p:sp>
    </p:spTree>
    <p:extLst>
      <p:ext uri="{BB962C8B-B14F-4D97-AF65-F5344CB8AC3E}">
        <p14:creationId xmlns:p14="http://schemas.microsoft.com/office/powerpoint/2010/main" val="18620185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Chemical weapons Convention</a:t>
            </a:r>
            <a:endParaRPr lang="nl-NL"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identify what the chemical weapons convention is.</a:t>
            </a:r>
          </a:p>
          <a:p>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a:t>
            </a:r>
          </a:p>
          <a:p>
            <a:pPr marL="0" indent="0">
              <a:buFont typeface="+mj-lt"/>
              <a:buNone/>
            </a:pPr>
            <a:r>
              <a:rPr lang="en-US" sz="800" b="0" kern="1200" dirty="0">
                <a:solidFill>
                  <a:schemeClr val="tx1"/>
                </a:solidFill>
                <a:effectLst/>
                <a:latin typeface="+mn-lt"/>
                <a:ea typeface="+mn-ea"/>
                <a:cs typeface="+mn-cs"/>
              </a:rPr>
              <a:t>You can start by asking the question if the trainees can recall what the Chemical Weapon Convention is. Explain the reason the Chemical weapon convention was developed</a:t>
            </a:r>
          </a:p>
          <a:p>
            <a:endParaRPr lang="en-US" sz="800" b="1"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r>
              <a:rPr lang="en-US" sz="800" b="0" i="0" kern="1200" dirty="0">
                <a:solidFill>
                  <a:schemeClr val="tx1"/>
                </a:solidFill>
                <a:effectLst/>
                <a:latin typeface="+mn-lt"/>
                <a:ea typeface="+mn-ea"/>
                <a:cs typeface="+mn-cs"/>
              </a:rPr>
              <a:t>https://en.wikipedia.org/wiki/Chemical_Weapons_Convention</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world map indicating countries that are involved in the Chemical Weapons Convention.</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https://en.wikipedia.org/wiki/Chemical_Weapons_Convention</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https://en.wikipedia.org/wiki/Chemical_Weapons_Convention</a:t>
            </a:r>
            <a:endParaRPr lang="en-GB" sz="800" dirty="0"/>
          </a:p>
        </p:txBody>
      </p:sp>
    </p:spTree>
    <p:extLst>
      <p:ext uri="{BB962C8B-B14F-4D97-AF65-F5344CB8AC3E}">
        <p14:creationId xmlns:p14="http://schemas.microsoft.com/office/powerpoint/2010/main" val="41766514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Chemical Weapons Convention</a:t>
            </a:r>
            <a:endParaRPr lang="nl-NL"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identify the logo of OPCW and know what the OPCW does.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a:t>
            </a:r>
          </a:p>
          <a:p>
            <a:pPr marL="0" indent="0">
              <a:buFont typeface="+mj-lt"/>
              <a:buNone/>
            </a:pPr>
            <a:r>
              <a:rPr lang="en-US" sz="800" b="0" kern="1200" dirty="0">
                <a:solidFill>
                  <a:schemeClr val="tx1"/>
                </a:solidFill>
                <a:effectLst/>
                <a:latin typeface="+mn-lt"/>
                <a:ea typeface="+mn-ea"/>
                <a:cs typeface="+mn-cs"/>
              </a:rPr>
              <a:t>Explain the reason the Chemical Weapons Convention was developed, what the role of the </a:t>
            </a:r>
            <a:r>
              <a:rPr lang="en-US" sz="900" kern="1200" dirty="0">
                <a:solidFill>
                  <a:schemeClr val="tx1"/>
                </a:solidFill>
                <a:effectLst/>
                <a:latin typeface="+mn-lt"/>
                <a:ea typeface="+mn-ea"/>
                <a:cs typeface="+mn-cs"/>
              </a:rPr>
              <a:t>Organisation for the Prohibition of Chemical Weapons (</a:t>
            </a:r>
            <a:r>
              <a:rPr lang="en-US" sz="800" b="0" kern="1200" dirty="0">
                <a:solidFill>
                  <a:schemeClr val="tx1"/>
                </a:solidFill>
                <a:effectLst/>
                <a:latin typeface="+mn-lt"/>
                <a:ea typeface="+mn-ea"/>
                <a:cs typeface="+mn-cs"/>
              </a:rPr>
              <a:t>OPCW) is. </a:t>
            </a:r>
          </a:p>
          <a:p>
            <a:endParaRPr lang="en-US" sz="800" b="1"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r>
              <a:rPr lang="en-US" sz="800" b="0" i="0" kern="1200" dirty="0">
                <a:solidFill>
                  <a:schemeClr val="tx1"/>
                </a:solidFill>
                <a:effectLst/>
                <a:latin typeface="+mn-lt"/>
                <a:ea typeface="+mn-ea"/>
                <a:cs typeface="+mn-cs"/>
              </a:rPr>
              <a:t>https://en.wikipedia.org/wiki/Chemical_Weapons_Convention</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Image of OPCW, </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https://en.wikipedia.org/wiki/Chemical_Weapons_Convention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https://en.wikipedia.org/wiki/Chemical_Weapons_Convention, , https://www.opcw.org/media-centre/opcw-numbers </a:t>
            </a:r>
            <a:endParaRPr lang="en-GB" sz="800" dirty="0"/>
          </a:p>
        </p:txBody>
      </p:sp>
    </p:spTree>
    <p:extLst>
      <p:ext uri="{BB962C8B-B14F-4D97-AF65-F5344CB8AC3E}">
        <p14:creationId xmlns:p14="http://schemas.microsoft.com/office/powerpoint/2010/main" val="24283631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Chemical terrorism</a:t>
            </a:r>
            <a:endParaRPr lang="nl-NL"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identify a chemical terrorism from chemical warfare, based on a number of actual events that happened in the past. </a:t>
            </a:r>
          </a:p>
          <a:p>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a:t>
            </a:r>
          </a:p>
          <a:p>
            <a:pPr marL="0" indent="0">
              <a:buFont typeface="+mj-lt"/>
              <a:buNone/>
            </a:pPr>
            <a:r>
              <a:rPr lang="en-US" sz="800" b="0" kern="1200" dirty="0">
                <a:solidFill>
                  <a:schemeClr val="tx1"/>
                </a:solidFill>
                <a:effectLst/>
                <a:latin typeface="+mn-lt"/>
                <a:ea typeface="+mn-ea"/>
                <a:cs typeface="+mn-cs"/>
              </a:rPr>
              <a:t>You can start by asking the question if the trainees can recall a number of accidents or acts of terrorism, or warfare, in which Chemical agents were released. Explain that chemical terrorism is often smaller in incident size in comparison to state-actor chemical warfare.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https://en.wikipedia.org/wiki/Chemical_terrorism, https://en.wikipedia.org/wiki/Tokyo_subway_sarin_attack</a:t>
            </a:r>
            <a:endParaRPr lang="en-US" sz="8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a:t>
            </a:r>
            <a:r>
              <a:rPr lang="en-US" sz="900" b="0" i="0" kern="1200" dirty="0">
                <a:solidFill>
                  <a:schemeClr val="tx1"/>
                </a:solidFill>
                <a:effectLst/>
                <a:latin typeface="+mn-lt"/>
                <a:ea typeface="+mn-ea"/>
                <a:cs typeface="+mn-cs"/>
              </a:rPr>
              <a:t>Emergency personnel respond to the Tokyo subway sarin attack. In terms of the response, police, fire, and emergency medical personnel were very quickly on the scene in force. It is also worth noting that the Japan Defense Force (JDF) Chemical troops were there within a couple of hours of being notified that they were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r>
              <a:rPr lang="en-US" sz="900" b="0" i="0" kern="1200" dirty="0">
                <a:solidFill>
                  <a:schemeClr val="tx1"/>
                </a:solidFill>
                <a:effectLst/>
                <a:latin typeface="+mn-lt"/>
                <a:ea typeface="+mn-ea"/>
                <a:cs typeface="+mn-cs"/>
              </a:rPr>
              <a:t>Emergency personnel respond to the Tokyo subway sarin attack.png, copyright free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Visual 23 from 'Proceedings of the Seminar on Responding to the Consequences of Chemical and Biological Terrorism', 20 March 1995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https://biotech.law.lsu.edu/blaw/FEMA/Proceedings.pdf</a:t>
            </a: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https://en.wikipedia.org/wiki/Tokyo_subway_sarin_attack, https://en.wikipedia.org/wiki/Chemical_terrorism</a:t>
            </a:r>
          </a:p>
        </p:txBody>
      </p:sp>
    </p:spTree>
    <p:extLst>
      <p:ext uri="{BB962C8B-B14F-4D97-AF65-F5344CB8AC3E}">
        <p14:creationId xmlns:p14="http://schemas.microsoft.com/office/powerpoint/2010/main" val="9601376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en-US" sz="800" dirty="0"/>
              <a:t>UN Security Council Resolution 1540 (2004)</a:t>
            </a:r>
            <a:endParaRPr lang="nl-NL"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identify what UN Security Council regulation (UNSCR) 1540 does.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Explain to the students what is regulated by UNSCR 1540 in addition to the previously mentioned Geneva protocol and Chemical Weapons Convention (CWC). Explain that in </a:t>
            </a:r>
            <a:r>
              <a:rPr lang="en-US" sz="800" dirty="0"/>
              <a:t>resolution 1540 (2004), the Security Council decided that all States shall </a:t>
            </a:r>
            <a:r>
              <a:rPr lang="en-US" sz="800" b="1" dirty="0"/>
              <a:t>refrain from providing any form of support to non-State actors that attempt to develop, acquire, manufacture, possess, transport, transfer or use nuclear, chemical or biological weapons and their means of delivery, in particular for terrorist purposes.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dirty="0"/>
          </a:p>
          <a:p>
            <a:r>
              <a:rPr lang="en-US" sz="800" b="0" i="0" kern="1200" dirty="0">
                <a:solidFill>
                  <a:schemeClr val="tx1"/>
                </a:solidFill>
                <a:effectLst/>
                <a:latin typeface="+mn-lt"/>
                <a:ea typeface="+mn-ea"/>
                <a:cs typeface="+mn-cs"/>
              </a:rPr>
              <a:t>The </a:t>
            </a:r>
            <a:r>
              <a:rPr lang="en-US" sz="800" b="1" i="0" kern="1200" dirty="0">
                <a:solidFill>
                  <a:schemeClr val="tx1"/>
                </a:solidFill>
                <a:effectLst/>
                <a:latin typeface="+mn-lt"/>
                <a:ea typeface="+mn-ea"/>
                <a:cs typeface="+mn-cs"/>
              </a:rPr>
              <a:t>three main obligations </a:t>
            </a:r>
            <a:r>
              <a:rPr lang="en-US" sz="800" b="0" i="0" kern="1200" dirty="0">
                <a:solidFill>
                  <a:schemeClr val="tx1"/>
                </a:solidFill>
                <a:effectLst/>
                <a:latin typeface="+mn-lt"/>
                <a:ea typeface="+mn-ea"/>
                <a:cs typeface="+mn-cs"/>
              </a:rPr>
              <a:t>created by the resolution are:</a:t>
            </a:r>
          </a:p>
          <a:p>
            <a:r>
              <a:rPr lang="en-US" sz="800" b="0" i="0" kern="1200" dirty="0">
                <a:solidFill>
                  <a:schemeClr val="tx1"/>
                </a:solidFill>
                <a:effectLst/>
                <a:latin typeface="+mn-lt"/>
                <a:ea typeface="+mn-ea"/>
                <a:cs typeface="+mn-cs"/>
              </a:rPr>
              <a:t>To "refrain from providing any form of support to non-State actors that attempt to develop, acquire, manufacture, possess, transport, transfer or use nuclear, chemical or biological weapons and their means of delivery." (Article 1)</a:t>
            </a:r>
          </a:p>
          <a:p>
            <a:r>
              <a:rPr lang="en-US" sz="800" b="0" i="0" kern="1200" dirty="0">
                <a:solidFill>
                  <a:schemeClr val="tx1"/>
                </a:solidFill>
                <a:effectLst/>
                <a:latin typeface="+mn-lt"/>
                <a:ea typeface="+mn-ea"/>
                <a:cs typeface="+mn-cs"/>
              </a:rPr>
              <a:t>To "adopt and enforce appropriate effective laws which prohibit any non-State actor to manufacture, acquire, possess, develop, transport, transfer or use nuclear, chemical or biological weapons and their means of delivery". (Article 2)</a:t>
            </a:r>
          </a:p>
          <a:p>
            <a:r>
              <a:rPr lang="en-US" sz="800" b="0" i="0" kern="1200" dirty="0">
                <a:solidFill>
                  <a:schemeClr val="tx1"/>
                </a:solidFill>
                <a:effectLst/>
                <a:latin typeface="+mn-lt"/>
                <a:ea typeface="+mn-ea"/>
                <a:cs typeface="+mn-cs"/>
              </a:rPr>
              <a:t>To "take and enforce effective measures to establish domestic controls to prevent the proliferation of nuclear, chemical, or biological weapons and their means of delivery". (Article 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kern="1200" dirty="0">
                <a:solidFill>
                  <a:schemeClr val="tx1"/>
                </a:solidFill>
                <a:effectLst/>
                <a:latin typeface="+mn-lt"/>
                <a:ea typeface="+mn-ea"/>
                <a:cs typeface="+mn-cs"/>
              </a:rPr>
              <a:t>Resolution 1540 tries to fill gaps in the varying approaches of existing instruments.</a:t>
            </a:r>
            <a:r>
              <a:rPr lang="en-US" sz="800" b="0" i="0" u="none" strike="noStrike" kern="1200" baseline="30000" dirty="0">
                <a:solidFill>
                  <a:schemeClr val="tx1"/>
                </a:solidFill>
                <a:effectLst/>
                <a:latin typeface="+mn-lt"/>
                <a:ea typeface="+mn-ea"/>
                <a:cs typeface="+mn-cs"/>
              </a:rPr>
              <a:t> </a:t>
            </a:r>
            <a:r>
              <a:rPr lang="en-US" sz="800" b="0" i="0" kern="1200" dirty="0">
                <a:solidFill>
                  <a:schemeClr val="tx1"/>
                </a:solidFill>
                <a:effectLst/>
                <a:latin typeface="+mn-lt"/>
                <a:ea typeface="+mn-ea"/>
                <a:cs typeface="+mn-cs"/>
              </a:rPr>
              <a:t>First of all, the resolution is universal unlike the three main </a:t>
            </a:r>
            <a:r>
              <a:rPr lang="en-US" sz="800" b="0" i="0" u="none" strike="noStrike" kern="1200" dirty="0">
                <a:solidFill>
                  <a:schemeClr val="tx1"/>
                </a:solidFill>
                <a:effectLst/>
                <a:latin typeface="+mn-lt"/>
                <a:ea typeface="+mn-ea"/>
                <a:cs typeface="+mn-cs"/>
                <a:hlinkClick r:id="rId3" tooltip="Weapon of mass destruction"/>
              </a:rPr>
              <a:t>WMD</a:t>
            </a:r>
            <a:r>
              <a:rPr lang="en-US" sz="800" b="0" i="0" kern="1200" dirty="0">
                <a:solidFill>
                  <a:schemeClr val="tx1"/>
                </a:solidFill>
                <a:effectLst/>
                <a:latin typeface="+mn-lt"/>
                <a:ea typeface="+mn-ea"/>
                <a:cs typeface="+mn-cs"/>
              </a:rPr>
              <a:t> treaties. Whereas the three main WMD treaties, the </a:t>
            </a:r>
            <a:r>
              <a:rPr lang="en-US" sz="800" b="0" i="0" u="none" strike="noStrike" kern="1200" dirty="0">
                <a:solidFill>
                  <a:schemeClr val="tx1"/>
                </a:solidFill>
                <a:effectLst/>
                <a:latin typeface="+mn-lt"/>
                <a:ea typeface="+mn-ea"/>
                <a:cs typeface="+mn-cs"/>
                <a:hlinkClick r:id="rId4" tooltip="Non-Proliferation Treaty"/>
              </a:rPr>
              <a:t>Non-Proliferation Treaty</a:t>
            </a:r>
            <a:r>
              <a:rPr lang="en-US" sz="800" b="0" i="0" kern="1200" dirty="0">
                <a:solidFill>
                  <a:schemeClr val="tx1"/>
                </a:solidFill>
                <a:effectLst/>
                <a:latin typeface="+mn-lt"/>
                <a:ea typeface="+mn-ea"/>
                <a:cs typeface="+mn-cs"/>
              </a:rPr>
              <a:t>, the </a:t>
            </a:r>
            <a:r>
              <a:rPr lang="en-US" sz="800" b="0" i="0" u="none" strike="noStrike" kern="1200" dirty="0">
                <a:solidFill>
                  <a:schemeClr val="tx1"/>
                </a:solidFill>
                <a:effectLst/>
                <a:latin typeface="+mn-lt"/>
                <a:ea typeface="+mn-ea"/>
                <a:cs typeface="+mn-cs"/>
                <a:hlinkClick r:id="rId5" tooltip="Chemical Weapons Convention"/>
              </a:rPr>
              <a:t>CWC</a:t>
            </a:r>
            <a:r>
              <a:rPr lang="en-US" sz="800" b="0" i="0" kern="1200" dirty="0">
                <a:solidFill>
                  <a:schemeClr val="tx1"/>
                </a:solidFill>
                <a:effectLst/>
                <a:latin typeface="+mn-lt"/>
                <a:ea typeface="+mn-ea"/>
                <a:cs typeface="+mn-cs"/>
              </a:rPr>
              <a:t> and the </a:t>
            </a:r>
            <a:r>
              <a:rPr lang="en-US" sz="800" b="0" i="0" u="none" strike="noStrike" kern="1200" dirty="0">
                <a:solidFill>
                  <a:schemeClr val="tx1"/>
                </a:solidFill>
                <a:effectLst/>
                <a:latin typeface="+mn-lt"/>
                <a:ea typeface="+mn-ea"/>
                <a:cs typeface="+mn-cs"/>
                <a:hlinkClick r:id="rId6" tooltip="BTWC"/>
              </a:rPr>
              <a:t>BTWC</a:t>
            </a:r>
            <a:r>
              <a:rPr lang="en-US" sz="800" b="0" i="0" kern="1200" dirty="0">
                <a:solidFill>
                  <a:schemeClr val="tx1"/>
                </a:solidFill>
                <a:effectLst/>
                <a:latin typeface="+mn-lt"/>
                <a:ea typeface="+mn-ea"/>
                <a:cs typeface="+mn-cs"/>
              </a:rPr>
              <a:t> are first and foremost applicable to states, the resolution focuses on </a:t>
            </a:r>
            <a:r>
              <a:rPr lang="en-US" sz="800" b="0" i="0" u="none" strike="noStrike" kern="1200" dirty="0">
                <a:solidFill>
                  <a:schemeClr val="tx1"/>
                </a:solidFill>
                <a:effectLst/>
                <a:latin typeface="+mn-lt"/>
                <a:ea typeface="+mn-ea"/>
                <a:cs typeface="+mn-cs"/>
                <a:hlinkClick r:id="rId7" tooltip="Non-state actors"/>
              </a:rPr>
              <a:t>non-state actors</a:t>
            </a:r>
            <a:r>
              <a:rPr lang="en-US" sz="800" b="0" i="0" kern="1200" dirty="0">
                <a:solidFill>
                  <a:schemeClr val="tx1"/>
                </a:solidFill>
                <a:effectLst/>
                <a:latin typeface="+mn-lt"/>
                <a:ea typeface="+mn-ea"/>
                <a:cs typeface="+mn-cs"/>
              </a:rPr>
              <a:t>. Because individuals are not subject to </a:t>
            </a:r>
            <a:r>
              <a:rPr lang="en-US" sz="800" b="0" i="0" u="none" strike="noStrike" kern="1200" dirty="0">
                <a:solidFill>
                  <a:schemeClr val="tx1"/>
                </a:solidFill>
                <a:effectLst/>
                <a:latin typeface="+mn-lt"/>
                <a:ea typeface="+mn-ea"/>
                <a:cs typeface="+mn-cs"/>
                <a:hlinkClick r:id="rId8" tooltip="International law"/>
              </a:rPr>
              <a:t>international law</a:t>
            </a:r>
            <a:r>
              <a:rPr lang="en-US" sz="800" b="0" i="0" kern="1200" dirty="0">
                <a:solidFill>
                  <a:schemeClr val="tx1"/>
                </a:solidFill>
                <a:effectLst/>
                <a:latin typeface="+mn-lt"/>
                <a:ea typeface="+mn-ea"/>
                <a:cs typeface="+mn-cs"/>
              </a:rPr>
              <a:t>, states are required to ensure a national legal framework of laws, regulations and controls. Third, unlike the </a:t>
            </a:r>
            <a:r>
              <a:rPr lang="en-US" sz="800" b="0" i="0" u="none" strike="noStrike" kern="1200" dirty="0">
                <a:solidFill>
                  <a:schemeClr val="tx1"/>
                </a:solidFill>
                <a:effectLst/>
                <a:latin typeface="+mn-lt"/>
                <a:ea typeface="+mn-ea"/>
                <a:cs typeface="+mn-cs"/>
                <a:hlinkClick r:id="rId9" tooltip="IAEA"/>
              </a:rPr>
              <a:t>IAEA</a:t>
            </a:r>
            <a:r>
              <a:rPr lang="en-US" sz="800" b="0" i="0" kern="1200" dirty="0">
                <a:solidFill>
                  <a:schemeClr val="tx1"/>
                </a:solidFill>
                <a:effectLst/>
                <a:latin typeface="+mn-lt"/>
                <a:ea typeface="+mn-ea"/>
                <a:cs typeface="+mn-cs"/>
              </a:rPr>
              <a:t> to the </a:t>
            </a:r>
            <a:r>
              <a:rPr lang="en-US" sz="800" b="0" i="0" u="none" strike="noStrike" kern="1200" dirty="0">
                <a:solidFill>
                  <a:schemeClr val="tx1"/>
                </a:solidFill>
                <a:effectLst/>
                <a:latin typeface="+mn-lt"/>
                <a:ea typeface="+mn-ea"/>
                <a:cs typeface="+mn-cs"/>
                <a:hlinkClick r:id="rId10" tooltip="Nuclear Non-Proliferation Treaty"/>
              </a:rPr>
              <a:t>NPT</a:t>
            </a:r>
            <a:r>
              <a:rPr lang="en-US" sz="800" b="0" i="0" kern="1200" dirty="0">
                <a:solidFill>
                  <a:schemeClr val="tx1"/>
                </a:solidFill>
                <a:effectLst/>
                <a:latin typeface="+mn-lt"/>
                <a:ea typeface="+mn-ea"/>
                <a:cs typeface="+mn-cs"/>
              </a:rPr>
              <a:t> and the </a:t>
            </a:r>
            <a:r>
              <a:rPr lang="en-US" sz="800" b="0" i="0" u="none" strike="noStrike" kern="1200" dirty="0">
                <a:solidFill>
                  <a:schemeClr val="tx1"/>
                </a:solidFill>
                <a:effectLst/>
                <a:latin typeface="+mn-lt"/>
                <a:ea typeface="+mn-ea"/>
                <a:cs typeface="+mn-cs"/>
                <a:hlinkClick r:id="rId11" tooltip="OPCW"/>
              </a:rPr>
              <a:t>OPCW</a:t>
            </a:r>
            <a:r>
              <a:rPr lang="en-US" sz="800" b="0" i="0" kern="1200" dirty="0">
                <a:solidFill>
                  <a:schemeClr val="tx1"/>
                </a:solidFill>
                <a:effectLst/>
                <a:latin typeface="+mn-lt"/>
                <a:ea typeface="+mn-ea"/>
                <a:cs typeface="+mn-cs"/>
              </a:rPr>
              <a:t> to the </a:t>
            </a:r>
            <a:r>
              <a:rPr lang="en-US" sz="800" b="0" i="0" u="none" strike="noStrike" kern="1200" dirty="0">
                <a:solidFill>
                  <a:schemeClr val="tx1"/>
                </a:solidFill>
                <a:effectLst/>
                <a:latin typeface="+mn-lt"/>
                <a:ea typeface="+mn-ea"/>
                <a:cs typeface="+mn-cs"/>
                <a:hlinkClick r:id="rId5" tooltip="Chemical Weapons Convention"/>
              </a:rPr>
              <a:t>CWC</a:t>
            </a:r>
            <a:r>
              <a:rPr lang="en-US" sz="800" b="0" i="0" kern="1200" dirty="0">
                <a:solidFill>
                  <a:schemeClr val="tx1"/>
                </a:solidFill>
                <a:effectLst/>
                <a:latin typeface="+mn-lt"/>
                <a:ea typeface="+mn-ea"/>
                <a:cs typeface="+mn-cs"/>
              </a:rPr>
              <a:t>, there exists no such organization to the </a:t>
            </a:r>
            <a:r>
              <a:rPr lang="en-US" sz="800" b="0" i="0" u="none" strike="noStrike" kern="1200" dirty="0">
                <a:solidFill>
                  <a:schemeClr val="tx1"/>
                </a:solidFill>
                <a:effectLst/>
                <a:latin typeface="+mn-lt"/>
                <a:ea typeface="+mn-ea"/>
                <a:cs typeface="+mn-cs"/>
                <a:hlinkClick r:id="rId6" tooltip="BTWC"/>
              </a:rPr>
              <a:t>BTWC</a:t>
            </a:r>
            <a:r>
              <a:rPr lang="en-US" sz="800" b="0" i="0" kern="1200" dirty="0">
                <a:solidFill>
                  <a:schemeClr val="tx1"/>
                </a:solidFill>
                <a:effectLst/>
                <a:latin typeface="+mn-lt"/>
                <a:ea typeface="+mn-ea"/>
                <a:cs typeface="+mn-cs"/>
              </a:rPr>
              <a:t>.</a:t>
            </a:r>
            <a:endParaRPr lang="en-US" sz="800" b="1" dirty="0"/>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r>
              <a:rPr lang="en-US" sz="800" dirty="0"/>
              <a:t>https://www.un.org/disarmament/wmd/sc1540/#:~:text=In%20resolution%201540%20(2004)%2C,delivery%2C%20in%20particular%20for%20terrorist</a:t>
            </a:r>
          </a:p>
          <a:p>
            <a:r>
              <a:rPr lang="en-US" sz="800" dirty="0"/>
              <a:t>https://en.wikipedia.org/wiki/United_Nations_Security_Council_Resolution_1540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a:t>
            </a:r>
            <a:r>
              <a:rPr lang="en-US" sz="800" dirty="0">
                <a:hlinkClick r:id="rId12"/>
              </a:rPr>
              <a:t>United Nations Security Council Resolution 1540 - Wikipedia</a:t>
            </a:r>
            <a:endParaRPr lang="nl-NL" sz="800" dirty="0"/>
          </a:p>
        </p:txBody>
      </p:sp>
    </p:spTree>
    <p:extLst>
      <p:ext uri="{BB962C8B-B14F-4D97-AF65-F5344CB8AC3E}">
        <p14:creationId xmlns:p14="http://schemas.microsoft.com/office/powerpoint/2010/main" val="15486845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Chemical assasination</a:t>
            </a:r>
            <a:endParaRPr lang="nl-NL"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identify a chemical terrorism from chemical crime, based on a number of actual events that happened in the past. </a:t>
            </a:r>
          </a:p>
          <a:p>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800" b="0" kern="1200" dirty="0">
                <a:solidFill>
                  <a:schemeClr val="tx1"/>
                </a:solidFill>
                <a:effectLst/>
                <a:latin typeface="+mn-lt"/>
                <a:ea typeface="+mn-ea"/>
                <a:cs typeface="+mn-cs"/>
              </a:rPr>
              <a:t>You can start by asking the question if the trainees can recall a number of acts of terrorism, warfare, or crimes, in which Chemical agents were released. Explain that these type of assassinations can be explained as crimes, in this case state-sponsored assassinations. (In analogy as used in Jansen et al 2014 for biowarfare, bioterrorism and </a:t>
            </a:r>
            <a:r>
              <a:rPr lang="en-US" sz="800" b="0" kern="1200" dirty="0" err="1">
                <a:solidFill>
                  <a:schemeClr val="tx1"/>
                </a:solidFill>
                <a:effectLst/>
                <a:latin typeface="+mn-lt"/>
                <a:ea typeface="+mn-ea"/>
                <a:cs typeface="+mn-cs"/>
              </a:rPr>
              <a:t>biocrime</a:t>
            </a:r>
            <a:r>
              <a:rPr lang="en-US" sz="800" b="0" kern="1200" dirty="0">
                <a:solidFill>
                  <a:schemeClr val="tx1"/>
                </a:solidFill>
                <a:effectLst/>
                <a:latin typeface="+mn-lt"/>
                <a:ea typeface="+mn-ea"/>
                <a:cs typeface="+mn-cs"/>
              </a:rPr>
              <a:t>).</a:t>
            </a:r>
            <a:endParaRPr lang="nl-NL" sz="800" b="0" kern="1200" dirty="0">
              <a:solidFill>
                <a:schemeClr val="tx1"/>
              </a:solidFill>
              <a:effectLst/>
              <a:latin typeface="+mn-lt"/>
              <a:ea typeface="+mn-ea"/>
              <a:cs typeface="+mn-cs"/>
            </a:endParaRP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https://en.wikipedia.org/wiki/Poisoning_of_Sergei_and_Yulia_Skripal</a:t>
            </a:r>
          </a:p>
          <a:p>
            <a:r>
              <a:rPr lang="en-US" sz="800" b="1" kern="1200" dirty="0">
                <a:solidFill>
                  <a:schemeClr val="tx1"/>
                </a:solidFill>
                <a:effectLst/>
                <a:latin typeface="+mn-lt"/>
                <a:ea typeface="+mn-ea"/>
                <a:cs typeface="+mn-cs"/>
              </a:rPr>
              <a:t>Depicted illustration: </a:t>
            </a:r>
            <a:r>
              <a:rPr lang="en-US" sz="900" b="0" i="0" kern="1200" dirty="0">
                <a:solidFill>
                  <a:schemeClr val="tx1"/>
                </a:solidFill>
                <a:effectLst/>
                <a:latin typeface="+mn-lt"/>
                <a:ea typeface="+mn-ea"/>
                <a:cs typeface="+mn-cs"/>
              </a:rPr>
              <a:t>The Maltings, Salisbury. The white cover is over the bench where the </a:t>
            </a:r>
            <a:r>
              <a:rPr lang="en-US" sz="900" b="0" i="0" kern="1200" dirty="0" err="1">
                <a:solidFill>
                  <a:schemeClr val="tx1"/>
                </a:solidFill>
                <a:effectLst/>
                <a:latin typeface="+mn-lt"/>
                <a:ea typeface="+mn-ea"/>
                <a:cs typeface="+mn-cs"/>
              </a:rPr>
              <a:t>Skripals</a:t>
            </a:r>
            <a:r>
              <a:rPr lang="en-US" sz="900" b="0" i="0" kern="1200" dirty="0">
                <a:solidFill>
                  <a:schemeClr val="tx1"/>
                </a:solidFill>
                <a:effectLst/>
                <a:latin typeface="+mn-lt"/>
                <a:ea typeface="+mn-ea"/>
                <a:cs typeface="+mn-cs"/>
              </a:rPr>
              <a:t> were found on Sunday following a poison attack.</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r>
              <a:rPr lang="es-ES" sz="800" b="1" dirty="0" err="1">
                <a:effectLst/>
              </a:rPr>
              <a:t>Source</a:t>
            </a:r>
            <a:r>
              <a:rPr lang="es-ES" sz="800" b="1" dirty="0">
                <a:effectLst/>
              </a:rPr>
              <a:t> </a:t>
            </a:r>
            <a:r>
              <a:rPr lang="es-ES" sz="900" u="none" strike="noStrike" kern="1200" dirty="0">
                <a:solidFill>
                  <a:schemeClr val="tx1"/>
                </a:solidFill>
                <a:effectLst/>
                <a:latin typeface="+mn-lt"/>
                <a:ea typeface="+mn-ea"/>
                <a:cs typeface="+mn-cs"/>
                <a:hlinkClick r:id="rId3">
                  <a:extLst>
                    <a:ext uri="{A12FA001-AC4F-418D-AE19-62706E023703}">
                      <ahyp:hlinkClr xmlns:ahyp="http://schemas.microsoft.com/office/drawing/2018/hyperlinkcolor" val="tx"/>
                    </a:ext>
                  </a:extLst>
                </a:hlinkClick>
              </a:rPr>
              <a:t>https://www.flickr.com/photos/peter_curb/39812550255/</a:t>
            </a:r>
            <a:r>
              <a:rPr lang="es-ES" sz="900" u="none" strike="noStrike" kern="1200" dirty="0">
                <a:solidFill>
                  <a:schemeClr val="tx1"/>
                </a:solidFill>
                <a:effectLst/>
                <a:latin typeface="+mn-lt"/>
                <a:ea typeface="+mn-ea"/>
                <a:cs typeface="+mn-cs"/>
              </a:rPr>
              <a:t>, </a:t>
            </a:r>
            <a:r>
              <a:rPr lang="es-ES" sz="800" b="0" dirty="0" err="1">
                <a:solidFill>
                  <a:schemeClr val="tx1"/>
                </a:solidFill>
                <a:effectLst/>
              </a:rPr>
              <a:t>Author</a:t>
            </a:r>
            <a:r>
              <a:rPr lang="es-ES" sz="800" b="0" dirty="0">
                <a:solidFill>
                  <a:schemeClr val="tx1"/>
                </a:solidFill>
                <a:effectLst/>
              </a:rPr>
              <a:t>: </a:t>
            </a:r>
            <a:r>
              <a:rPr lang="es-ES" sz="800" dirty="0">
                <a:solidFill>
                  <a:schemeClr val="tx1"/>
                </a:solidFill>
              </a:rPr>
              <a:t>Peter </a:t>
            </a:r>
            <a:r>
              <a:rPr lang="es-ES" sz="800" dirty="0" err="1">
                <a:solidFill>
                  <a:schemeClr val="tx1"/>
                </a:solidFill>
              </a:rPr>
              <a:t>Curbishley</a:t>
            </a:r>
            <a:r>
              <a:rPr lang="es-ES" sz="800" dirty="0">
                <a:solidFill>
                  <a:schemeClr val="tx1"/>
                </a:solidFill>
              </a:rPr>
              <a:t>, </a:t>
            </a:r>
            <a:r>
              <a:rPr lang="es-ES" sz="800" dirty="0" err="1">
                <a:solidFill>
                  <a:schemeClr val="tx1"/>
                </a:solidFill>
              </a:rPr>
              <a:t>cropped</a:t>
            </a:r>
            <a:r>
              <a:rPr lang="es-ES" sz="800" dirty="0">
                <a:solidFill>
                  <a:schemeClr val="tx1"/>
                </a:solidFill>
              </a:rPr>
              <a:t>, CC-BY </a:t>
            </a:r>
            <a:r>
              <a:rPr lang="es-ES" sz="800" dirty="0" err="1">
                <a:solidFill>
                  <a:schemeClr val="tx1"/>
                </a:solidFill>
              </a:rPr>
              <a:t>license</a:t>
            </a:r>
            <a:r>
              <a:rPr lang="es-ES" sz="800" dirty="0">
                <a:solidFill>
                  <a:schemeClr val="tx1"/>
                </a:solidFill>
              </a:rPr>
              <a:t> </a:t>
            </a: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https://en.wikipedia.org/wiki/Poisoning_of_Sergei_and_Yulia_Skripal</a:t>
            </a:r>
          </a:p>
          <a:p>
            <a:endParaRPr lang="en-GB" sz="800" dirty="0"/>
          </a:p>
        </p:txBody>
      </p:sp>
    </p:spTree>
    <p:extLst>
      <p:ext uri="{BB962C8B-B14F-4D97-AF65-F5344CB8AC3E}">
        <p14:creationId xmlns:p14="http://schemas.microsoft.com/office/powerpoint/2010/main" val="30903211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Chemical agents: transport accidents</a:t>
            </a:r>
            <a:endParaRPr lang="nl-NL"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a:t>
            </a:r>
            <a:r>
              <a:rPr lang="en-US" sz="800" b="0" u="sng" kern="1200" dirty="0">
                <a:solidFill>
                  <a:schemeClr val="tx1"/>
                </a:solidFill>
                <a:effectLst/>
                <a:latin typeface="+mn-lt"/>
                <a:ea typeface="+mn-ea"/>
                <a:cs typeface="+mn-cs"/>
              </a:rPr>
              <a:t>recall</a:t>
            </a:r>
            <a:r>
              <a:rPr lang="en-US" sz="800" b="0" u="none" kern="1200" dirty="0">
                <a:solidFill>
                  <a:schemeClr val="tx1"/>
                </a:solidFill>
                <a:effectLst/>
                <a:latin typeface="+mn-lt"/>
                <a:ea typeface="+mn-ea"/>
                <a:cs typeface="+mn-cs"/>
              </a:rPr>
              <a:t> a transport accident in which chemical agents were released</a:t>
            </a:r>
          </a:p>
          <a:p>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In addition to the incident shown, the trainer can include comparable local incidents and asks the trainees their own experiences.</a:t>
            </a:r>
          </a:p>
          <a:p>
            <a:pPr marL="0" indent="0">
              <a:buFont typeface="+mj-lt"/>
              <a:buNone/>
            </a:pPr>
            <a:r>
              <a:rPr lang="en-US" sz="800" b="0" kern="1200" dirty="0">
                <a:solidFill>
                  <a:schemeClr val="tx1"/>
                </a:solidFill>
                <a:effectLst/>
                <a:latin typeface="+mn-lt"/>
                <a:ea typeface="+mn-ea"/>
                <a:cs typeface="+mn-cs"/>
              </a:rPr>
              <a:t>The given example of a chemical incident, although quite old (</a:t>
            </a:r>
            <a:r>
              <a:rPr lang="en-US" sz="800" dirty="0"/>
              <a:t>8 April 1979, a train derailed with 29 cars)</a:t>
            </a:r>
            <a:r>
              <a:rPr lang="en-US" sz="800" b="0" kern="1200" dirty="0">
                <a:solidFill>
                  <a:schemeClr val="tx1"/>
                </a:solidFill>
                <a:effectLst/>
                <a:latin typeface="+mn-lt"/>
                <a:ea typeface="+mn-ea"/>
                <a:cs typeface="+mn-cs"/>
              </a:rPr>
              <a:t>, is a leading example of such incidents.</a:t>
            </a:r>
          </a:p>
          <a:p>
            <a:pPr marL="0" indent="0">
              <a:buFont typeface="+mj-lt"/>
              <a:buNone/>
            </a:pPr>
            <a:r>
              <a:rPr lang="en-US" sz="800" b="0" kern="1200" dirty="0">
                <a:solidFill>
                  <a:schemeClr val="tx1"/>
                </a:solidFill>
                <a:effectLst/>
                <a:latin typeface="+mn-lt"/>
                <a:ea typeface="+mn-ea"/>
                <a:cs typeface="+mn-cs"/>
              </a:rPr>
              <a:t>Derailments of chemical transports are relatively rare. However, often a large numbers of train compartments are involved, and the location of the incidents is relatively hard to access in comparison to chemical transports by road. Note the ADR legislation, and various types of transport by which chemicals are transported in large quantities (train, trucks , and rail roads). </a:t>
            </a:r>
          </a:p>
          <a:p>
            <a:endParaRPr lang="en-US" sz="800" b="1"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endParaRPr lang="nl-NL" sz="800" b="0" i="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Chemical transport derailment, Florida, 1979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https://www.floridamemory.com/items/show/103497, Copyright free, image enhanced by Melody</a:t>
            </a: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23292281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Chemical agents: industrial accidents (1) </a:t>
            </a:r>
            <a:endParaRPr lang="nl-NL"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a:t>
            </a:r>
            <a:r>
              <a:rPr lang="en-US" sz="800" b="0" u="sng" kern="1200" dirty="0">
                <a:solidFill>
                  <a:schemeClr val="tx1"/>
                </a:solidFill>
                <a:effectLst/>
                <a:latin typeface="+mn-lt"/>
                <a:ea typeface="+mn-ea"/>
                <a:cs typeface="+mn-cs"/>
              </a:rPr>
              <a:t>recall</a:t>
            </a:r>
            <a:r>
              <a:rPr lang="en-US" sz="800" b="0" u="none" kern="1200" dirty="0">
                <a:solidFill>
                  <a:schemeClr val="tx1"/>
                </a:solidFill>
                <a:effectLst/>
                <a:latin typeface="+mn-lt"/>
                <a:ea typeface="+mn-ea"/>
                <a:cs typeface="+mn-cs"/>
              </a:rPr>
              <a:t> an industrial accident in which chemical agents were released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In addition to the incident shown, the trainer can include comparable local incidents and asks the trainees their own experiences.</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800" b="0" kern="1200" dirty="0">
                <a:solidFill>
                  <a:schemeClr val="tx1"/>
                </a:solidFill>
                <a:effectLst/>
                <a:latin typeface="+mn-lt"/>
                <a:ea typeface="+mn-ea"/>
                <a:cs typeface="+mn-cs"/>
              </a:rPr>
              <a:t>Explain the Bhopal disaster depicted in the slide. </a:t>
            </a:r>
            <a:r>
              <a:rPr lang="en-US" sz="800" b="0" i="0" kern="1200" dirty="0">
                <a:solidFill>
                  <a:schemeClr val="tx1"/>
                </a:solidFill>
                <a:effectLst/>
                <a:latin typeface="+mn-lt"/>
                <a:ea typeface="+mn-ea"/>
                <a:cs typeface="+mn-cs"/>
              </a:rPr>
              <a:t>The Bhopal gas disaster is still (as of 2020), regarded as the worst industrial incident to date. </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 https://en.wikipedia.org/wiki/Bhopal_disaster</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Based on https://prevenblog.com/en/lessons-learned-30-years-bhopal-disaster-new-safety-culture/</a:t>
            </a:r>
            <a:endParaRPr lang="en-GB" sz="800" dirty="0"/>
          </a:p>
        </p:txBody>
      </p:sp>
    </p:spTree>
    <p:extLst>
      <p:ext uri="{BB962C8B-B14F-4D97-AF65-F5344CB8AC3E}">
        <p14:creationId xmlns:p14="http://schemas.microsoft.com/office/powerpoint/2010/main" val="36444714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Chemical agents: industrial accidents (2) </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recall an industrial accident in which chemical agents were released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In addition to the incident shown, the trainer can include comparable local incidents and asks the trainees their own experiences.</a:t>
            </a:r>
          </a:p>
          <a:p>
            <a:r>
              <a:rPr lang="en-US" sz="800" b="0" kern="1200" dirty="0">
                <a:solidFill>
                  <a:schemeClr val="tx1"/>
                </a:solidFill>
                <a:effectLst/>
                <a:latin typeface="+mn-lt"/>
                <a:ea typeface="+mn-ea"/>
                <a:cs typeface="+mn-cs"/>
              </a:rPr>
              <a:t>Explain that an industrial accident can lead to a large environmental disaster as well, this in contrast to the Bhopal disaster where the loss of human life and numbers of injured people was much higher.</a:t>
            </a:r>
          </a:p>
          <a:p>
            <a:r>
              <a:rPr lang="en-US" sz="800" b="0" i="0" kern="1200" dirty="0">
                <a:solidFill>
                  <a:schemeClr val="tx1"/>
                </a:solidFill>
                <a:effectLst/>
                <a:latin typeface="+mn-lt"/>
                <a:ea typeface="+mn-ea"/>
                <a:cs typeface="+mn-cs"/>
              </a:rPr>
              <a:t>The spillages lasted 5 months.</a:t>
            </a:r>
            <a:endParaRPr lang="en-US" sz="8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kern="1200" dirty="0">
                <a:solidFill>
                  <a:schemeClr val="tx1"/>
                </a:solidFill>
                <a:effectLst/>
                <a:latin typeface="+mn-lt"/>
                <a:ea typeface="+mn-ea"/>
                <a:cs typeface="+mn-cs"/>
              </a:rPr>
              <a:t>The Deepwater Horizon oil spill is considered to be the largest incident of its kind to date.</a:t>
            </a:r>
          </a:p>
          <a:p>
            <a:endParaRPr lang="en-US" sz="8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 </a:t>
            </a:r>
            <a:r>
              <a:rPr lang="en-US" sz="800" b="0" kern="1200" dirty="0">
                <a:solidFill>
                  <a:schemeClr val="tx1"/>
                </a:solidFill>
                <a:effectLst/>
                <a:latin typeface="+mn-lt"/>
                <a:ea typeface="+mn-ea"/>
                <a:cs typeface="+mn-cs"/>
              </a:rPr>
              <a:t>https://en.wikipedia.org/wiki/Deepwater_Horizon</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Fire boats extinguishing the fire at the Deepwater Horizon oil platform </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https://www.acclaimimages.com/_gallery/_image_pages/0420-1007-2016-1635.html, Copyright free</a:t>
            </a: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https://en.wikipedia.org/wiki/Deepwater_Horizon</a:t>
            </a:r>
            <a:endParaRPr lang="en-GB" sz="800" dirty="0"/>
          </a:p>
        </p:txBody>
      </p:sp>
    </p:spTree>
    <p:extLst>
      <p:ext uri="{BB962C8B-B14F-4D97-AF65-F5344CB8AC3E}">
        <p14:creationId xmlns:p14="http://schemas.microsoft.com/office/powerpoint/2010/main" val="1752058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learning objective</a:t>
            </a:r>
            <a:endParaRPr lang="en-US" sz="800" b="0" kern="1200" dirty="0">
              <a:solidFill>
                <a:srgbClr val="FF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Trainees know what part of the curriculum is presented and who is the targeted audience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pPr marL="0" indent="0">
              <a:buFont typeface="Arial" panose="020B0604020202020204" pitchFamily="34" charset="0"/>
              <a:buNone/>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 </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370722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en-US" sz="800" dirty="0"/>
              <a:t>Biological Agents</a:t>
            </a:r>
            <a:endParaRPr lang="nl-NL"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Instructions for the trainer:</a:t>
            </a:r>
          </a:p>
          <a:p>
            <a:r>
              <a:rPr lang="en-US" sz="800" b="0" kern="1200" dirty="0">
                <a:solidFill>
                  <a:schemeClr val="tx1"/>
                </a:solidFill>
                <a:effectLst/>
                <a:latin typeface="+mn-lt"/>
                <a:ea typeface="+mn-ea"/>
                <a:cs typeface="+mn-cs"/>
              </a:rPr>
              <a:t>Slide is meant to let the trainees know you move to the next subject</a:t>
            </a:r>
          </a:p>
          <a:p>
            <a:endParaRPr lang="en-US" sz="800" b="1"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a:t>
            </a:r>
            <a:r>
              <a:rPr lang="en-US" sz="800" dirty="0"/>
              <a:t>Sign for biological agents</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 </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6020687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Biological Warfare : historic perspective (I)</a:t>
            </a:r>
            <a:endParaRPr lang="nl-NL"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identify a number of scenarios of deliberate release of Biological agents, based on a number of actual events that happened in the past. </a:t>
            </a:r>
          </a:p>
          <a:p>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Walk through the different types of biological warfare, used in the past. </a:t>
            </a:r>
          </a:p>
          <a:p>
            <a:r>
              <a:rPr lang="en-US" sz="800" b="0" kern="1200" dirty="0">
                <a:solidFill>
                  <a:schemeClr val="tx1"/>
                </a:solidFill>
                <a:effectLst/>
                <a:latin typeface="+mn-lt"/>
                <a:ea typeface="+mn-ea"/>
                <a:cs typeface="+mn-cs"/>
              </a:rPr>
              <a:t>Note in comparison to biological warfare programs, during the described historic types of use, biological agents were used in a crude form and were not propagated or refined.</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r>
              <a:rPr lang="en-US" sz="800" b="0" i="0" kern="1200" dirty="0" err="1">
                <a:solidFill>
                  <a:schemeClr val="tx1"/>
                </a:solidFill>
                <a:effectLst/>
                <a:latin typeface="+mn-lt"/>
                <a:ea typeface="+mn-ea"/>
                <a:cs typeface="+mn-cs"/>
              </a:rPr>
              <a:t>a.o.</a:t>
            </a:r>
            <a:r>
              <a:rPr lang="en-US" sz="800" b="0" i="0" kern="1200" dirty="0">
                <a:solidFill>
                  <a:schemeClr val="tx1"/>
                </a:solidFill>
                <a:effectLst/>
                <a:latin typeface="+mn-lt"/>
                <a:ea typeface="+mn-ea"/>
                <a:cs typeface="+mn-cs"/>
              </a:rPr>
              <a:t> MOD module B, </a:t>
            </a:r>
            <a:r>
              <a:rPr lang="en-US" sz="800" b="0" kern="1200" dirty="0">
                <a:solidFill>
                  <a:schemeClr val="tx1"/>
                </a:solidFill>
                <a:effectLst/>
                <a:latin typeface="+mn-lt"/>
                <a:ea typeface="+mn-ea"/>
                <a:cs typeface="+mn-cs"/>
              </a:rPr>
              <a:t>https://en.wikipedia.org/wiki/Biological_warfare, Jansen et al 2014.</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images of the history of biological warfare: Hannibal’s snakes in a broken pot, a painting on the plague victims catapulted over the walls of Carthage</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p>
          <a:p>
            <a:r>
              <a:rPr lang="en-US" sz="800" b="0" kern="1200" dirty="0">
                <a:solidFill>
                  <a:schemeClr val="tx1"/>
                </a:solidFill>
                <a:effectLst/>
                <a:latin typeface="+mn-lt"/>
                <a:ea typeface="+mn-ea"/>
                <a:cs typeface="+mn-cs"/>
              </a:rPr>
              <a:t>https://www.shutterstock.com/image-photo/cobra-inside-clay-pot-1662425890, licensed, 2022, </a:t>
            </a:r>
          </a:p>
          <a:p>
            <a:r>
              <a:rPr lang="en-US" sz="800" b="0" kern="1200" dirty="0">
                <a:solidFill>
                  <a:schemeClr val="tx1"/>
                </a:solidFill>
                <a:effectLst/>
                <a:latin typeface="+mn-lt"/>
                <a:ea typeface="+mn-ea"/>
                <a:cs typeface="+mn-cs"/>
              </a:rPr>
              <a:t>Siege of Caffa. painting. public domain</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https://en.wikipedia.org/wiki/Biological_warfare, Jansen et al 2014.</a:t>
            </a:r>
            <a:endParaRPr lang="en-GB" sz="800" dirty="0"/>
          </a:p>
        </p:txBody>
      </p:sp>
    </p:spTree>
    <p:extLst>
      <p:ext uri="{BB962C8B-B14F-4D97-AF65-F5344CB8AC3E}">
        <p14:creationId xmlns:p14="http://schemas.microsoft.com/office/powerpoint/2010/main" val="591960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Biological Warfare : historic perspective (II) </a:t>
            </a:r>
            <a:endParaRPr lang="nl-NL"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identify a number of scenarios of deliberate release of Biological agents, based on a number of actual events that happened in the past. </a:t>
            </a:r>
          </a:p>
          <a:p>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Walk through the different types of biological warfare, used in the past. </a:t>
            </a:r>
          </a:p>
          <a:p>
            <a:r>
              <a:rPr lang="en-US" sz="800" b="0" kern="1200" dirty="0">
                <a:solidFill>
                  <a:schemeClr val="tx1"/>
                </a:solidFill>
                <a:effectLst/>
                <a:latin typeface="+mn-lt"/>
                <a:ea typeface="+mn-ea"/>
                <a:cs typeface="+mn-cs"/>
              </a:rPr>
              <a:t>Note in comparison to biological warfare programs, during the described historic types of use, biological agents were used in a crude form and were not propagated or refined.</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r>
              <a:rPr lang="en-US" sz="800" b="0" i="0" kern="1200" dirty="0" err="1">
                <a:solidFill>
                  <a:schemeClr val="tx1"/>
                </a:solidFill>
                <a:effectLst/>
                <a:latin typeface="+mn-lt"/>
                <a:ea typeface="+mn-ea"/>
                <a:cs typeface="+mn-cs"/>
              </a:rPr>
              <a:t>a.o.</a:t>
            </a:r>
            <a:r>
              <a:rPr lang="en-US" sz="800" b="0" i="0" kern="1200" dirty="0">
                <a:solidFill>
                  <a:schemeClr val="tx1"/>
                </a:solidFill>
                <a:effectLst/>
                <a:latin typeface="+mn-lt"/>
                <a:ea typeface="+mn-ea"/>
                <a:cs typeface="+mn-cs"/>
              </a:rPr>
              <a:t> MOD module B, </a:t>
            </a:r>
            <a:r>
              <a:rPr lang="en-US" sz="800" b="0" kern="1200" dirty="0">
                <a:solidFill>
                  <a:schemeClr val="tx1"/>
                </a:solidFill>
                <a:effectLst/>
                <a:latin typeface="+mn-lt"/>
                <a:ea typeface="+mn-ea"/>
                <a:cs typeface="+mn-cs"/>
              </a:rPr>
              <a:t>https://en.wikipedia.org/wiki/Biological_warfare, Jansen et al 2014.</a:t>
            </a:r>
          </a:p>
          <a:p>
            <a:r>
              <a:rPr lang="en-US" sz="800" b="1" kern="1200" dirty="0">
                <a:solidFill>
                  <a:schemeClr val="tx1"/>
                </a:solidFill>
                <a:effectLst/>
                <a:latin typeface="+mn-lt"/>
                <a:ea typeface="+mn-ea"/>
                <a:cs typeface="+mn-cs"/>
              </a:rPr>
              <a:t>Depicted illustration:</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RIVM, https://en.wikipedia.org/wiki/Biological_warfare, Jansen et al 2014.</a:t>
            </a:r>
            <a:endParaRPr lang="en-GB" sz="800" dirty="0"/>
          </a:p>
        </p:txBody>
      </p:sp>
    </p:spTree>
    <p:extLst>
      <p:ext uri="{BB962C8B-B14F-4D97-AF65-F5344CB8AC3E}">
        <p14:creationId xmlns:p14="http://schemas.microsoft.com/office/powerpoint/2010/main" val="37699351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Biological weapons programs</a:t>
            </a:r>
            <a:endParaRPr lang="nl-NL"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can recall what a biological weapon is and how biological weapons programs are characterized.</a:t>
            </a:r>
          </a:p>
          <a:p>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a:t>
            </a:r>
          </a:p>
          <a:p>
            <a:pPr marL="0" indent="0">
              <a:buFont typeface="+mj-lt"/>
              <a:buNone/>
            </a:pPr>
            <a:r>
              <a:rPr lang="en-US" sz="800" b="0" kern="1200" dirty="0">
                <a:solidFill>
                  <a:schemeClr val="tx1"/>
                </a:solidFill>
                <a:effectLst/>
                <a:latin typeface="+mn-lt"/>
                <a:ea typeface="+mn-ea"/>
                <a:cs typeface="+mn-cs"/>
              </a:rPr>
              <a:t>You can ask the question if the trainees are aware of countries that used to have or were suspected to have biological weapon programs.</a:t>
            </a:r>
          </a:p>
          <a:p>
            <a:endParaRPr lang="en-US" sz="800" b="1" kern="1200" dirty="0">
              <a:solidFill>
                <a:schemeClr val="tx1"/>
              </a:solidFill>
              <a:effectLst/>
              <a:latin typeface="+mn-lt"/>
              <a:ea typeface="+mn-ea"/>
              <a:cs typeface="+mn-cs"/>
            </a:endParaRPr>
          </a:p>
          <a:p>
            <a:r>
              <a:rPr lang="en-US" sz="800" b="0" i="0" u="none" strike="noStrike" kern="1200" baseline="0" dirty="0">
                <a:solidFill>
                  <a:schemeClr val="tx1"/>
                </a:solidFill>
                <a:latin typeface="+mn-lt"/>
                <a:ea typeface="+mn-ea"/>
                <a:cs typeface="+mn-cs"/>
              </a:rPr>
              <a:t>Explain the trainees that it isn’t an easy task to list countries that have biological weapon programs. How to differentiate a biological weapon program from legitimate biological research, such as for medicine and public health, to address natural-disease outbreaks or to defend against the deliberate spread of biological agents?</a:t>
            </a:r>
          </a:p>
          <a:p>
            <a:endParaRPr lang="en-US" sz="800" b="0" i="0" u="none" strike="noStrike"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u="none" strike="noStrike" kern="1200" baseline="0" dirty="0">
                <a:solidFill>
                  <a:schemeClr val="tx1"/>
                </a:solidFill>
                <a:latin typeface="+mn-lt"/>
                <a:ea typeface="+mn-ea"/>
                <a:cs typeface="+mn-cs"/>
              </a:rPr>
              <a:t>As will become evident, the available evidence suggests that only the Soviet and US programs ever achieved the sophistication suggested by most of these typologies. Identifying BW programs has never been easy. The data on BW proliferation are sparse, and their accuracy is often uncertain. For many countries, little open-source information about their suspected BW activities is available. </a:t>
            </a:r>
            <a:r>
              <a:rPr lang="en-US" sz="800" dirty="0"/>
              <a:t>Based on what is known, 15 countries had biological weapon programs, 4 probably had one, and 4 possibly had one at some time since 1915.</a:t>
            </a:r>
            <a:endParaRPr lang="nl-NL" sz="800" dirty="0"/>
          </a:p>
          <a:p>
            <a:endParaRPr lang="en-US" sz="800" b="0" i="0" u="none" strike="noStrike" kern="1200" baseline="0" dirty="0">
              <a:solidFill>
                <a:schemeClr val="tx1"/>
              </a:solidFill>
              <a:latin typeface="+mn-lt"/>
              <a:ea typeface="+mn-ea"/>
              <a:cs typeface="+mn-cs"/>
            </a:endParaRPr>
          </a:p>
          <a:p>
            <a:r>
              <a:rPr lang="en-US" sz="800" b="0" i="0" u="none" strike="noStrike" kern="1200" baseline="0" dirty="0">
                <a:solidFill>
                  <a:schemeClr val="tx1"/>
                </a:solidFill>
                <a:latin typeface="+mn-lt"/>
                <a:ea typeface="+mn-ea"/>
                <a:cs typeface="+mn-cs"/>
              </a:rPr>
              <a:t>Accordingly, this review adapted the Harris criteria in the following way: </a:t>
            </a:r>
          </a:p>
          <a:p>
            <a:r>
              <a:rPr lang="en-US" sz="800" b="0" i="0" u="none" strike="noStrike" kern="1200" baseline="0" dirty="0">
                <a:solidFill>
                  <a:schemeClr val="tx1"/>
                </a:solidFill>
                <a:latin typeface="+mn-lt"/>
                <a:ea typeface="+mn-ea"/>
                <a:cs typeface="+mn-cs"/>
              </a:rPr>
              <a:t>Known: The state admitted to having had a BW program or there is compelling evidence from former participants and archival records to show that a program existed. </a:t>
            </a:r>
          </a:p>
          <a:p>
            <a:r>
              <a:rPr lang="en-US" sz="800" b="0" i="0" u="none" strike="noStrike" kern="1200" baseline="0" dirty="0">
                <a:solidFill>
                  <a:schemeClr val="tx1"/>
                </a:solidFill>
                <a:latin typeface="+mn-lt"/>
                <a:ea typeface="+mn-ea"/>
                <a:cs typeface="+mn-cs"/>
              </a:rPr>
              <a:t>Probable: There is strong evidence to suggest that a country had a BW program, but the country never admitted to possessing a program and there is no first-hand information </a:t>
            </a:r>
            <a:r>
              <a:rPr lang="nl-NL" sz="800" b="0" i="0" u="none" strike="noStrike" kern="1200" baseline="0" dirty="0" err="1">
                <a:solidFill>
                  <a:schemeClr val="tx1"/>
                </a:solidFill>
                <a:latin typeface="+mn-lt"/>
                <a:ea typeface="+mn-ea"/>
                <a:cs typeface="+mn-cs"/>
              </a:rPr>
              <a:t>confirming</a:t>
            </a:r>
            <a:r>
              <a:rPr lang="nl-NL" sz="800" b="0" i="0" u="none" strike="noStrike" kern="1200" baseline="0" dirty="0">
                <a:solidFill>
                  <a:schemeClr val="tx1"/>
                </a:solidFill>
                <a:latin typeface="+mn-lt"/>
                <a:ea typeface="+mn-ea"/>
                <a:cs typeface="+mn-cs"/>
              </a:rPr>
              <a:t> </a:t>
            </a:r>
            <a:r>
              <a:rPr lang="nl-NL" sz="800" b="0" i="0" u="none" strike="noStrike" kern="1200" baseline="0" dirty="0" err="1">
                <a:solidFill>
                  <a:schemeClr val="tx1"/>
                </a:solidFill>
                <a:latin typeface="+mn-lt"/>
                <a:ea typeface="+mn-ea"/>
                <a:cs typeface="+mn-cs"/>
              </a:rPr>
              <a:t>such</a:t>
            </a:r>
            <a:r>
              <a:rPr lang="nl-NL" sz="800" b="0" i="0" u="none" strike="noStrike" kern="1200" baseline="0" dirty="0">
                <a:solidFill>
                  <a:schemeClr val="tx1"/>
                </a:solidFill>
                <a:latin typeface="+mn-lt"/>
                <a:ea typeface="+mn-ea"/>
                <a:cs typeface="+mn-cs"/>
              </a:rPr>
              <a:t> </a:t>
            </a:r>
            <a:r>
              <a:rPr lang="nl-NL" sz="800" b="0" i="0" u="none" strike="noStrike" kern="1200" baseline="0" dirty="0" err="1">
                <a:solidFill>
                  <a:schemeClr val="tx1"/>
                </a:solidFill>
                <a:latin typeface="+mn-lt"/>
                <a:ea typeface="+mn-ea"/>
                <a:cs typeface="+mn-cs"/>
              </a:rPr>
              <a:t>activity</a:t>
            </a:r>
            <a:r>
              <a:rPr lang="nl-NL" sz="800" b="0" i="0" u="none" strike="noStrike" kern="1200" baseline="0" dirty="0">
                <a:solidFill>
                  <a:schemeClr val="tx1"/>
                </a:solidFill>
                <a:latin typeface="+mn-lt"/>
                <a:ea typeface="+mn-ea"/>
                <a:cs typeface="+mn-cs"/>
              </a:rPr>
              <a:t>. </a:t>
            </a:r>
          </a:p>
          <a:p>
            <a:r>
              <a:rPr lang="en-US" sz="800" b="0" i="0" u="none" strike="noStrike" kern="1200" baseline="0" dirty="0">
                <a:solidFill>
                  <a:schemeClr val="tx1"/>
                </a:solidFill>
                <a:latin typeface="+mn-lt"/>
                <a:ea typeface="+mn-ea"/>
                <a:cs typeface="+mn-cs"/>
              </a:rPr>
              <a:t>Possible: Information from credible sources suggests that a state had a program, but either the evidence is weak or there is insufficient information to ascertain whether the activity included work that went beyond that associated with a biodefense program.</a:t>
            </a:r>
          </a:p>
          <a:p>
            <a:r>
              <a:rPr lang="en-US" sz="800" b="0" i="0" u="none" strike="noStrike" kern="1200" baseline="0" dirty="0">
                <a:solidFill>
                  <a:schemeClr val="tx1"/>
                </a:solidFill>
                <a:latin typeface="+mn-lt"/>
                <a:ea typeface="+mn-ea"/>
                <a:cs typeface="+mn-cs"/>
              </a:rPr>
              <a:t>None: Either the data supporting the claim came from sources that lack credibility or an allegation from an authoritative source subsequently was retracted, either officially or unofficially. In some cases, Harris’s term “doubtful” may be appropriate, since the evidence may not definitively exclude the possibility of a program.</a:t>
            </a:r>
          </a:p>
          <a:p>
            <a:endParaRPr lang="en-US" sz="800" b="0" i="0" u="none" strike="noStrike" kern="1200" baseline="0" dirty="0">
              <a:solidFill>
                <a:schemeClr val="tx1"/>
              </a:solidFill>
              <a:latin typeface="+mn-lt"/>
              <a:ea typeface="+mn-ea"/>
              <a:cs typeface="+mn-cs"/>
            </a:endParaRPr>
          </a:p>
          <a:p>
            <a:r>
              <a:rPr lang="en-US" sz="800" b="0" i="0" u="none" strike="noStrike" kern="1200" baseline="0" dirty="0">
                <a:solidFill>
                  <a:schemeClr val="tx1"/>
                </a:solidFill>
                <a:latin typeface="+mn-lt"/>
                <a:ea typeface="+mn-ea"/>
                <a:cs typeface="+mn-cs"/>
              </a:rPr>
              <a:t>Fifteen countries had BW programs, four probably had one, and four possibly had one at some time since 1915. </a:t>
            </a:r>
            <a:r>
              <a:rPr lang="en-US" sz="800" dirty="0"/>
              <a:t>Canada, Egypt, France, Germany, Iraq, Israel, Italy, Japan, Poland, Rhodesia, South Africa, Soviet Union, Syria, the United Kingdom and the United States. </a:t>
            </a:r>
            <a:endParaRPr lang="en-US" sz="800" b="0" kern="1200" dirty="0">
              <a:solidFill>
                <a:schemeClr val="tx1"/>
              </a:solidFill>
              <a:effectLst/>
              <a:latin typeface="+mn-lt"/>
              <a:ea typeface="+mn-ea"/>
              <a:cs typeface="+mn-cs"/>
            </a:endParaRP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0" i="0" kern="1200" dirty="0">
                <a:solidFill>
                  <a:schemeClr val="tx1"/>
                </a:solidFill>
                <a:effectLst/>
                <a:latin typeface="+mn-lt"/>
                <a:ea typeface="+mn-ea"/>
                <a:cs typeface="+mn-cs"/>
              </a:rPr>
              <a:t> </a:t>
            </a:r>
            <a:r>
              <a:rPr lang="nl-NL" sz="800" b="0" i="0" u="none" strike="noStrike" kern="1200" baseline="0" dirty="0">
                <a:solidFill>
                  <a:schemeClr val="tx1"/>
                </a:solidFill>
                <a:latin typeface="+mn-lt"/>
                <a:ea typeface="+mn-ea"/>
                <a:cs typeface="+mn-cs"/>
              </a:rPr>
              <a:t>https://doi.org/10.1080/10736700.2017.1385765, https://doi.org/10.1080/10736700.2017.1385765</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b="1" i="0" kern="1200" dirty="0">
              <a:solidFill>
                <a:schemeClr val="tx1"/>
              </a:solidFill>
              <a:effectLst/>
              <a:latin typeface="+mn-lt"/>
              <a:ea typeface="+mn-ea"/>
              <a:cs typeface="+mn-cs"/>
            </a:endParaRPr>
          </a:p>
          <a:p>
            <a:endParaRPr lang="nl-NL" sz="800" dirty="0"/>
          </a:p>
        </p:txBody>
      </p:sp>
    </p:spTree>
    <p:extLst>
      <p:ext uri="{BB962C8B-B14F-4D97-AF65-F5344CB8AC3E}">
        <p14:creationId xmlns:p14="http://schemas.microsoft.com/office/powerpoint/2010/main" val="4857929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Biological weapon programs: USSR</a:t>
            </a:r>
            <a:endParaRPr lang="nl-NL"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identify where and what the USSR had stockpiled in Biological weapons.</a:t>
            </a:r>
          </a:p>
          <a:p>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a:t>
            </a:r>
          </a:p>
          <a:p>
            <a:r>
              <a:rPr lang="en-US" sz="800" b="0" kern="1200" dirty="0">
                <a:solidFill>
                  <a:schemeClr val="tx1"/>
                </a:solidFill>
                <a:effectLst/>
                <a:latin typeface="+mn-lt"/>
                <a:ea typeface="+mn-ea"/>
                <a:cs typeface="+mn-cs"/>
              </a:rPr>
              <a:t>The former Soviet Union covertly operated the world's largest, longest, and most sophisticated biological weapons program, thereby violating its obligations as a party to the 1972 Biological Weapons Convention.[1] The program began in the 1920s and lasted until at least September 1992 but has possibly been continued by Russia after that.[1]</a:t>
            </a:r>
          </a:p>
          <a:p>
            <a:endParaRPr lang="en-US" sz="800" b="0" kern="1200" dirty="0">
              <a:solidFill>
                <a:schemeClr val="tx1"/>
              </a:solidFill>
              <a:effectLst/>
              <a:latin typeface="+mn-lt"/>
              <a:ea typeface="+mn-ea"/>
              <a:cs typeface="+mn-cs"/>
            </a:endParaRPr>
          </a:p>
          <a:p>
            <a:r>
              <a:rPr lang="en-US" sz="800" b="0" kern="1200" dirty="0">
                <a:solidFill>
                  <a:schemeClr val="tx1"/>
                </a:solidFill>
                <a:effectLst/>
                <a:latin typeface="+mn-lt"/>
                <a:ea typeface="+mn-ea"/>
                <a:cs typeface="+mn-cs"/>
              </a:rPr>
              <a:t>During World War II, Joseph Stalin was forced to move his biological warfare (BW) operations out of the way of advancing German forces and may have used tularemia against German troops in 1942 near Stalingrad.</a:t>
            </a:r>
          </a:p>
          <a:p>
            <a:endParaRPr lang="en-US" sz="800" b="0" kern="1200" dirty="0">
              <a:solidFill>
                <a:schemeClr val="tx1"/>
              </a:solidFill>
              <a:effectLst/>
              <a:latin typeface="+mn-lt"/>
              <a:ea typeface="+mn-ea"/>
              <a:cs typeface="+mn-cs"/>
            </a:endParaRPr>
          </a:p>
          <a:p>
            <a:r>
              <a:rPr lang="en-US" sz="800" b="0" kern="1200" dirty="0">
                <a:solidFill>
                  <a:schemeClr val="tx1"/>
                </a:solidFill>
                <a:effectLst/>
                <a:latin typeface="+mn-lt"/>
                <a:ea typeface="+mn-ea"/>
                <a:cs typeface="+mn-cs"/>
              </a:rPr>
              <a:t>By 1960, numerous BW research facilities existed throughout the Soviet Union. Although the USSR also signed the 1972 Biological Weapons Convention (</a:t>
            </a:r>
            <a:r>
              <a:rPr lang="en-US" sz="800" b="0" kern="1200" dirty="0" err="1">
                <a:solidFill>
                  <a:schemeClr val="tx1"/>
                </a:solidFill>
                <a:effectLst/>
                <a:latin typeface="+mn-lt"/>
                <a:ea typeface="+mn-ea"/>
                <a:cs typeface="+mn-cs"/>
              </a:rPr>
              <a:t>BWC</a:t>
            </a:r>
            <a:r>
              <a:rPr lang="en-US" sz="800" b="0" kern="1200" dirty="0">
                <a:solidFill>
                  <a:schemeClr val="tx1"/>
                </a:solidFill>
                <a:effectLst/>
                <a:latin typeface="+mn-lt"/>
                <a:ea typeface="+mn-ea"/>
                <a:cs typeface="+mn-cs"/>
              </a:rPr>
              <a:t>), the Soviets subsequently augmented their biowarfare programs. Over the course of its history, the Soviet program is known to have weaponized and stockpiled the eleven bio-agents, and to have pursued basic research on many more.</a:t>
            </a:r>
          </a:p>
          <a:p>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0" i="0" kern="1200" dirty="0">
                <a:solidFill>
                  <a:schemeClr val="tx1"/>
                </a:solidFill>
                <a:effectLst/>
                <a:latin typeface="+mn-lt"/>
                <a:ea typeface="+mn-ea"/>
                <a:cs typeface="+mn-cs"/>
              </a:rPr>
              <a:t> https://en.wikipedia.org/wiki/Soviet_biological_weapons_program, Module B MOD, </a:t>
            </a:r>
            <a:r>
              <a:rPr lang="en-US" sz="800" b="0" kern="1200" dirty="0">
                <a:solidFill>
                  <a:schemeClr val="tx1"/>
                </a:solidFill>
                <a:effectLst/>
                <a:latin typeface="+mn-lt"/>
                <a:ea typeface="+mn-ea"/>
                <a:cs typeface="+mn-cs"/>
              </a:rPr>
              <a:t>Jansen et al 2014.</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https://en.wikipedia.org/wiki/Soviet_biological_weapons_program, Jansen et al 2014., MSNBC</a:t>
            </a:r>
            <a:endParaRPr lang="en-GB" sz="800" dirty="0"/>
          </a:p>
        </p:txBody>
      </p:sp>
    </p:spTree>
    <p:extLst>
      <p:ext uri="{BB962C8B-B14F-4D97-AF65-F5344CB8AC3E}">
        <p14:creationId xmlns:p14="http://schemas.microsoft.com/office/powerpoint/2010/main" val="16748738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Biological weapon program: USA</a:t>
            </a:r>
            <a:endParaRPr lang="nl-NL"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identify where and what the USA had stockpiled in Biological weapons.</a:t>
            </a:r>
          </a:p>
          <a:p>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a:t>
            </a:r>
          </a:p>
          <a:p>
            <a:pPr marL="0" indent="0">
              <a:buFont typeface="+mj-lt"/>
              <a:buNone/>
            </a:pPr>
            <a:r>
              <a:rPr lang="en-US" sz="800" b="0" kern="1200" dirty="0">
                <a:solidFill>
                  <a:schemeClr val="tx1"/>
                </a:solidFill>
                <a:effectLst/>
                <a:latin typeface="+mn-lt"/>
                <a:ea typeface="+mn-ea"/>
                <a:cs typeface="+mn-cs"/>
              </a:rPr>
              <a:t>You can ask the question if the trainees can recall what type of Biological weapons the USA may have had, and if they know if the USA has ever used them. </a:t>
            </a:r>
          </a:p>
          <a:p>
            <a:pPr>
              <a:defRPr/>
            </a:pPr>
            <a:endParaRPr lang="en-US" altLang="nl-NL" b="0" kern="0" dirty="0"/>
          </a:p>
          <a:p>
            <a:r>
              <a:rPr lang="en-US" sz="800" b="0" kern="1200" dirty="0">
                <a:solidFill>
                  <a:schemeClr val="tx1"/>
                </a:solidFill>
                <a:effectLst/>
                <a:latin typeface="+mn-lt"/>
                <a:ea typeface="+mn-ea"/>
                <a:cs typeface="+mn-cs"/>
              </a:rPr>
              <a:t>The United States biological weapons program began in 1943 and was discontinued in 1969.</a:t>
            </a:r>
          </a:p>
          <a:p>
            <a:endParaRPr lang="en-US" sz="800" b="0" kern="1200" dirty="0">
              <a:solidFill>
                <a:schemeClr val="tx1"/>
              </a:solidFill>
              <a:effectLst/>
              <a:latin typeface="+mn-lt"/>
              <a:ea typeface="+mn-ea"/>
              <a:cs typeface="+mn-cs"/>
            </a:endParaRPr>
          </a:p>
          <a:p>
            <a:r>
              <a:rPr lang="en-US" sz="800" b="0" kern="1200" dirty="0">
                <a:solidFill>
                  <a:schemeClr val="tx1"/>
                </a:solidFill>
                <a:effectLst/>
                <a:latin typeface="+mn-lt"/>
                <a:ea typeface="+mn-ea"/>
                <a:cs typeface="+mn-cs"/>
              </a:rPr>
              <a:t>The program officially began in spring 1943 on orders from U.S. President Franklin Roosevelt. Research continued following World War II as the U.S. built up a large stockpile of biological agents and weapons. Over the course of its 27-year history, the program weaponized and stockpiled the seven different bio-agents (and pursued basic research on many more). </a:t>
            </a:r>
          </a:p>
          <a:p>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0" i="0" kern="1200" dirty="0">
                <a:solidFill>
                  <a:schemeClr val="tx1"/>
                </a:solidFill>
                <a:effectLst/>
                <a:latin typeface="+mn-lt"/>
                <a:ea typeface="+mn-ea"/>
                <a:cs typeface="+mn-cs"/>
              </a:rPr>
              <a:t> https://en.wikipedia.org/wiki/United_States_biological_weapons_program, Module B MOD, </a:t>
            </a:r>
            <a:r>
              <a:rPr lang="en-US" sz="800" b="0" kern="1200" dirty="0">
                <a:solidFill>
                  <a:schemeClr val="tx1"/>
                </a:solidFill>
                <a:effectLst/>
                <a:latin typeface="+mn-lt"/>
                <a:ea typeface="+mn-ea"/>
                <a:cs typeface="+mn-cs"/>
              </a:rPr>
              <a:t>Jansen et al 2014.</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Images of the USA biological weapon facilities. Researchers working with Class III cabinets at the </a:t>
            </a:r>
            <a:r>
              <a:rPr lang="en-US" sz="800" b="0" kern="1200" dirty="0" err="1">
                <a:solidFill>
                  <a:schemeClr val="tx1"/>
                </a:solidFill>
                <a:effectLst/>
                <a:latin typeface="+mn-lt"/>
                <a:ea typeface="+mn-ea"/>
                <a:cs typeface="+mn-cs"/>
              </a:rPr>
              <a:t>USBWL</a:t>
            </a:r>
            <a:r>
              <a:rPr lang="en-US" sz="800" b="0" kern="1200" dirty="0">
                <a:solidFill>
                  <a:schemeClr val="tx1"/>
                </a:solidFill>
                <a:effectLst/>
                <a:latin typeface="+mn-lt"/>
                <a:ea typeface="+mn-ea"/>
                <a:cs typeface="+mn-cs"/>
              </a:rPr>
              <a:t>, Camp Detrick, Maryland (1940s). Cabinet air was filtered and drawn by negative pressure from the room and cabinet systems.</a:t>
            </a:r>
          </a:p>
          <a:p>
            <a:r>
              <a:rPr lang="en-US" sz="800" b="0" kern="1200" dirty="0">
                <a:solidFill>
                  <a:schemeClr val="tx1"/>
                </a:solidFill>
                <a:effectLst/>
                <a:latin typeface="+mn-lt"/>
                <a:ea typeface="+mn-ea"/>
                <a:cs typeface="+mn-cs"/>
              </a:rPr>
              <a:t>The E120 bomblet: A biological cluster bomb sub-munition developed to disseminate a liquid biological agent. It was developed by the United States in the early 1960s.</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p>
          <a:p>
            <a:r>
              <a:rPr lang="en-US" sz="800" b="0" kern="1200" dirty="0">
                <a:solidFill>
                  <a:schemeClr val="tx1"/>
                </a:solidFill>
                <a:effectLst/>
                <a:latin typeface="+mn-lt"/>
                <a:ea typeface="+mn-ea"/>
                <a:cs typeface="+mn-cs"/>
              </a:rPr>
              <a:t>https://en.wikipedia.org/wiki/File:B-w-scientists.jpg. Public domain</a:t>
            </a:r>
          </a:p>
          <a:p>
            <a:r>
              <a:rPr lang="en-US" sz="800" b="0" kern="1200" dirty="0">
                <a:solidFill>
                  <a:schemeClr val="tx1"/>
                </a:solidFill>
                <a:effectLst/>
                <a:latin typeface="+mn-lt"/>
                <a:ea typeface="+mn-ea"/>
                <a:cs typeface="+mn-cs"/>
              </a:rPr>
              <a:t>https://en.wikipedia.org/wiki/File:E120_biological_bomblet_cutaway.jpg Public domain. Picture enhanced (MELODY)</a:t>
            </a: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Including text from https://en.wikipedia.org/wiki/United_States_Army_Biological_Warfare_Laboratories</a:t>
            </a:r>
            <a:endParaRPr lang="en-GB" sz="800" dirty="0"/>
          </a:p>
        </p:txBody>
      </p:sp>
    </p:spTree>
    <p:extLst>
      <p:ext uri="{BB962C8B-B14F-4D97-AF65-F5344CB8AC3E}">
        <p14:creationId xmlns:p14="http://schemas.microsoft.com/office/powerpoint/2010/main" val="41245822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Biological weapon programs</a:t>
            </a:r>
            <a:endParaRPr lang="nl-NL"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identify a number of scenarios of (non)deliberate release of Biological agents, based on a number of actual events that happened in the past.</a:t>
            </a:r>
          </a:p>
          <a:p>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Explain that an epidemic can also occur due to an accident, rather than non-deliberate release by animals or humans.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You can ask if the trainees can name other incidents of non-deliberate release of biological agents. In addition to the incident shown, the trainer can include comparable local incidents and asks the trainees their own experiences.</a:t>
            </a:r>
          </a:p>
          <a:p>
            <a:endParaRPr lang="en-US" sz="800" b="1" i="0"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endParaRPr lang="nl-NL" sz="800" b="0" i="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images of the accidents with weaponized anthrax in 1976, in Sverdlovsk.</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Science  18 Nov 1994: Vol. 266, Issue 5188, pp. 1202-1208 DOI: 10.1126/science.7973702</a:t>
            </a: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Jansen et al 2014. Science  18 Nov 1994: Vol. 266, Issue 5188, pp. 1202-1208 DOI: 10.1126/science.7973702</a:t>
            </a:r>
            <a:endParaRPr lang="en-GB" sz="800" dirty="0"/>
          </a:p>
        </p:txBody>
      </p:sp>
    </p:spTree>
    <p:extLst>
      <p:ext uri="{BB962C8B-B14F-4D97-AF65-F5344CB8AC3E}">
        <p14:creationId xmlns:p14="http://schemas.microsoft.com/office/powerpoint/2010/main" val="42160275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Biological and Toxin Weapons Convention</a:t>
            </a:r>
            <a:endParaRPr lang="nl-NL"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identify what the Biological (and toxin) weapons convention is.</a:t>
            </a:r>
          </a:p>
          <a:p>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a:t>
            </a:r>
          </a:p>
          <a:p>
            <a:pPr marL="0" indent="0">
              <a:buFont typeface="+mj-lt"/>
              <a:buNone/>
            </a:pPr>
            <a:r>
              <a:rPr lang="en-US" sz="800" b="0" kern="1200" dirty="0">
                <a:solidFill>
                  <a:schemeClr val="tx1"/>
                </a:solidFill>
                <a:effectLst/>
                <a:latin typeface="+mn-lt"/>
                <a:ea typeface="+mn-ea"/>
                <a:cs typeface="+mn-cs"/>
              </a:rPr>
              <a:t>You can ask the question if the trainees can recall what the Biological Weapons Convention is. Explain why the convention was developed (in analogy tot the chemical weapon convention)</a:t>
            </a:r>
          </a:p>
          <a:p>
            <a:r>
              <a:rPr lang="en-US" sz="800" kern="1200" dirty="0">
                <a:solidFill>
                  <a:schemeClr val="tx1"/>
                </a:solidFill>
                <a:effectLst/>
                <a:latin typeface="+mn-lt"/>
                <a:ea typeface="+mn-ea"/>
                <a:cs typeface="+mn-cs"/>
              </a:rPr>
              <a:t>Explain </a:t>
            </a:r>
            <a:r>
              <a:rPr lang="en-US" sz="800" u="none" kern="1200" dirty="0">
                <a:solidFill>
                  <a:schemeClr val="tx1"/>
                </a:solidFill>
                <a:effectLst/>
                <a:latin typeface="+mn-lt"/>
                <a:ea typeface="+mn-ea"/>
                <a:cs typeface="+mn-cs"/>
              </a:rPr>
              <a:t>that the BTWC is a treaty from 1972 and prohibits the production, stockpiling and use of biological weapons. Not all countries have signed, as can be seen in the map shown. Indicate that the BTWC lacks a verification mechanism, such as the OPCW for the CWC and IAEA for the Non-proliferation treaty. </a:t>
            </a:r>
          </a:p>
          <a:p>
            <a:endParaRPr lang="en-US" sz="800" u="none"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r>
              <a:rPr lang="en-US" sz="800" b="0" i="0" kern="1200" dirty="0">
                <a:solidFill>
                  <a:schemeClr val="tx1"/>
                </a:solidFill>
                <a:effectLst/>
                <a:latin typeface="+mn-lt"/>
                <a:ea typeface="+mn-ea"/>
                <a:cs typeface="+mn-cs"/>
              </a:rPr>
              <a:t>https://en.wikipedia.org/wiki/Biological_Weapons_Convention, </a:t>
            </a:r>
            <a:r>
              <a:rPr lang="en-US" sz="800" b="0" i="0" kern="1200" dirty="0" err="1">
                <a:solidFill>
                  <a:schemeClr val="tx1"/>
                </a:solidFill>
                <a:effectLst/>
                <a:latin typeface="+mn-lt"/>
                <a:ea typeface="+mn-ea"/>
                <a:cs typeface="+mn-cs"/>
              </a:rPr>
              <a:t>Wheelis</a:t>
            </a:r>
            <a:r>
              <a:rPr lang="en-US" sz="800" b="0" i="0" kern="1200" dirty="0">
                <a:solidFill>
                  <a:schemeClr val="tx1"/>
                </a:solidFill>
                <a:effectLst/>
                <a:latin typeface="+mn-lt"/>
                <a:ea typeface="+mn-ea"/>
                <a:cs typeface="+mn-cs"/>
              </a:rPr>
              <a:t> et al 2006.</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Image of BTWC, world map indicating countries that are involved in the BTWC.</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https://en.wikipedia.org/wiki/Biological_Weapons_Convention. Creative Commons</a:t>
            </a: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a:t>
            </a:r>
            <a:endParaRPr lang="en-GB" sz="800" dirty="0"/>
          </a:p>
        </p:txBody>
      </p:sp>
    </p:spTree>
    <p:extLst>
      <p:ext uri="{BB962C8B-B14F-4D97-AF65-F5344CB8AC3E}">
        <p14:creationId xmlns:p14="http://schemas.microsoft.com/office/powerpoint/2010/main" val="32169525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3 CBRN extras</a:t>
            </a: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Biological agents: natural epidemics </a:t>
            </a:r>
            <a:endParaRPr lang="nl-NL"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identify a number of scenarios of (non)deliberate release of Biological agents, based on a number of actual events that happened in the past.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You can ask if the trainees can name a number of incidents in which biological agents were released non-deliberately. In addition to the incident shown, the trainer can include comparable local incidents and asks the trainees their own experiences.</a:t>
            </a:r>
          </a:p>
          <a:p>
            <a:r>
              <a:rPr lang="en-US" sz="800" b="0" kern="1200" dirty="0">
                <a:solidFill>
                  <a:schemeClr val="tx1"/>
                </a:solidFill>
                <a:effectLst/>
                <a:latin typeface="+mn-lt"/>
                <a:ea typeface="+mn-ea"/>
                <a:cs typeface="+mn-cs"/>
              </a:rPr>
              <a:t>Explain that when non-deliberate release of biological agents occurs, it is often called an epidemic. When an epidemic is crossing borders and affects multiple countries is called a pandemic.</a:t>
            </a:r>
          </a:p>
          <a:p>
            <a:endParaRPr lang="en-US" sz="800" b="1" i="0"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r>
              <a:rPr lang="en-US" sz="800" b="0" i="0" kern="1200" dirty="0" err="1">
                <a:solidFill>
                  <a:schemeClr val="tx1"/>
                </a:solidFill>
                <a:effectLst/>
                <a:latin typeface="+mn-lt"/>
                <a:ea typeface="+mn-ea"/>
                <a:cs typeface="+mn-cs"/>
              </a:rPr>
              <a:t>a.o.</a:t>
            </a:r>
            <a:r>
              <a:rPr lang="en-US" sz="800" b="0" i="0" kern="1200" dirty="0">
                <a:solidFill>
                  <a:schemeClr val="tx1"/>
                </a:solidFill>
                <a:effectLst/>
                <a:latin typeface="+mn-lt"/>
                <a:ea typeface="+mn-ea"/>
                <a:cs typeface="+mn-cs"/>
              </a:rPr>
              <a:t> MOD module B</a:t>
            </a:r>
            <a:endParaRPr lang="nl-NL" sz="800" b="0" i="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Emergency hospital during influenza epidemic, Camp Funston, Kansas (1918). Original image from National Museum of Health and Medicine. (ID: 2298586  public domain CC0 image, editorial use only)</a:t>
            </a:r>
          </a:p>
          <a:p>
            <a:r>
              <a:rPr lang="en-US" sz="800" b="1" i="0" u="none" strike="noStrike" kern="1200" dirty="0">
                <a:solidFill>
                  <a:schemeClr val="tx1"/>
                </a:solidFill>
                <a:effectLst/>
                <a:latin typeface="+mn-lt"/>
                <a:ea typeface="+mn-ea"/>
                <a:cs typeface="+mn-cs"/>
              </a:rPr>
              <a:t>Picture source &amp; IP: </a:t>
            </a:r>
            <a:r>
              <a:rPr lang="en-US" sz="800" b="0" kern="1200" dirty="0">
                <a:solidFill>
                  <a:schemeClr val="tx1"/>
                </a:solidFill>
                <a:effectLst/>
                <a:latin typeface="+mn-lt"/>
                <a:ea typeface="+mn-ea"/>
                <a:cs typeface="+mn-cs"/>
              </a:rPr>
              <a:t>https://www.rawpixel.com/board/1242989/spanish-flu-historical-medical-images-free-cc0-public-domain-images</a:t>
            </a:r>
            <a:endParaRPr lang="en-US" sz="800" b="1" i="0" u="none" strike="noStrike"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6569968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3 CBRN extras</a:t>
            </a: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Biological industrial outbreak</a:t>
            </a:r>
            <a:endParaRPr lang="nl-NL"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identify a number of scenarios of (non)deliberate release of Biological agents, based on a number of actual events that happened in the past. </a:t>
            </a:r>
          </a:p>
          <a:p>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Explain that zoonotic diseases (transmission from animal to humans) can have serious consequences for densely populated areas or countries, especially if the pathogen is airborne.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In addition to the incident shown, the trainer can include comparable local incidents and asks the trainees their own experiences.</a:t>
            </a:r>
          </a:p>
          <a:p>
            <a:endParaRPr lang="en-US" sz="800" b="1" i="0"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endParaRPr lang="nl-NL" sz="800" b="0" i="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a map of the Q fever incidence during the outbreak in the Netherlands 2007-2010. </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RIVM, The Netherlands</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42265767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Elaborated History: (non)deliberate release</a:t>
            </a:r>
            <a:endParaRPr lang="nl-NL"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a:t>
            </a:r>
            <a:r>
              <a:rPr lang="en-US" sz="800" b="0" u="sng" kern="1200" dirty="0">
                <a:solidFill>
                  <a:schemeClr val="tx1"/>
                </a:solidFill>
                <a:effectLst/>
                <a:latin typeface="+mn-lt"/>
                <a:ea typeface="+mn-ea"/>
                <a:cs typeface="+mn-cs"/>
              </a:rPr>
              <a:t>identify </a:t>
            </a:r>
            <a:r>
              <a:rPr lang="en-US" sz="800" b="0" kern="1200" dirty="0">
                <a:solidFill>
                  <a:schemeClr val="tx1"/>
                </a:solidFill>
                <a:effectLst/>
                <a:latin typeface="+mn-lt"/>
                <a:ea typeface="+mn-ea"/>
                <a:cs typeface="+mn-cs"/>
              </a:rPr>
              <a:t>a number of scenarios of (non)deliberate release of CBRN agents, based on a number of actual events that happened in the past. </a:t>
            </a:r>
          </a:p>
          <a:p>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a:t>
            </a:r>
          </a:p>
          <a:p>
            <a:pPr marL="0" indent="0">
              <a:buFont typeface="+mj-lt"/>
              <a:buNone/>
            </a:pPr>
            <a:r>
              <a:rPr lang="en-US" sz="800" b="0" kern="1200" dirty="0">
                <a:solidFill>
                  <a:schemeClr val="tx1"/>
                </a:solidFill>
                <a:effectLst/>
                <a:latin typeface="+mn-lt"/>
                <a:ea typeface="+mn-ea"/>
                <a:cs typeface="+mn-cs"/>
              </a:rPr>
              <a:t>Start by asking the question if the trainees can recall a number of accidents or acts of terrorism, or warfare, in which CBRN agents were released.  </a:t>
            </a:r>
          </a:p>
          <a:p>
            <a:endParaRPr lang="en-US" sz="800" b="1"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Hazard identification signs for CBRN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CBRN icons: various website show the same image to be freely downloaded and freely usable: obtained from https://www.cleanpng.com/png-weapon-of-mass-destruction-nuclear-weapon-cbrn-def-1434407/</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9275369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3 CBRN extras</a:t>
            </a: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Biological terrorism</a:t>
            </a:r>
            <a:endParaRPr lang="nl-NL"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identify a number of historical events on bio terrorism.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In addition to the incident shown, the trainer can include comparable local incidents and asks the trainees their own experiences.</a:t>
            </a:r>
          </a:p>
          <a:p>
            <a:pPr marL="0" indent="0">
              <a:buFont typeface="+mj-lt"/>
              <a:buNone/>
            </a:pPr>
            <a:r>
              <a:rPr lang="en-US" sz="800" b="0" kern="1200" dirty="0">
                <a:solidFill>
                  <a:schemeClr val="tx1"/>
                </a:solidFill>
                <a:effectLst/>
                <a:latin typeface="+mn-lt"/>
                <a:ea typeface="+mn-ea"/>
                <a:cs typeface="+mn-cs"/>
              </a:rPr>
              <a:t>Explain that in bioterrorism small groups are often targeted and not whole populations. In addition, mention that the route of exposure often differs in the dose of agent needed to get sick.</a:t>
            </a:r>
          </a:p>
          <a:p>
            <a:endParaRPr lang="en-US" sz="800" b="1"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0" i="0"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https://en.wikipedia.org/wiki/Georgi_Markov, MOD module B, Jansen et al 2014.</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a:t>
            </a:r>
          </a:p>
          <a:p>
            <a:r>
              <a:rPr lang="en-US" sz="800" b="0" kern="1200" dirty="0" err="1">
                <a:solidFill>
                  <a:schemeClr val="tx1"/>
                </a:solidFill>
                <a:effectLst/>
                <a:latin typeface="+mn-lt"/>
                <a:ea typeface="+mn-ea"/>
                <a:cs typeface="+mn-cs"/>
              </a:rPr>
              <a:t>Bhagwan</a:t>
            </a:r>
            <a:r>
              <a:rPr lang="en-US" sz="800" b="0" kern="1200" dirty="0">
                <a:solidFill>
                  <a:schemeClr val="tx1"/>
                </a:solidFill>
                <a:effectLst/>
                <a:latin typeface="+mn-lt"/>
                <a:ea typeface="+mn-ea"/>
                <a:cs typeface="+mn-cs"/>
              </a:rPr>
              <a:t> Rajneesh (born Chandra Mohan Jain, 11 December 1931 – 19 January 1990)</a:t>
            </a:r>
          </a:p>
          <a:p>
            <a:r>
              <a:rPr lang="nl-NL" sz="800" dirty="0"/>
              <a:t>Antrax letter sent </a:t>
            </a:r>
            <a:r>
              <a:rPr lang="nl-NL" sz="800" dirty="0" err="1"/>
              <a:t>to</a:t>
            </a:r>
            <a:r>
              <a:rPr lang="nl-NL" sz="800" dirty="0"/>
              <a:t> Tom </a:t>
            </a:r>
            <a:r>
              <a:rPr lang="nl-NL" sz="800" dirty="0" err="1"/>
              <a:t>Brokaw</a:t>
            </a:r>
            <a:r>
              <a:rPr lang="nl-NL" sz="800" dirty="0"/>
              <a:t>, </a:t>
            </a:r>
            <a:r>
              <a:rPr lang="nl-NL" sz="800" dirty="0" err="1"/>
              <a:t>NBC</a:t>
            </a:r>
            <a:endParaRPr lang="en-US" sz="800" b="0" kern="1200" dirty="0">
              <a:solidFill>
                <a:schemeClr val="tx1"/>
              </a:solidFill>
              <a:effectLst/>
              <a:latin typeface="+mn-lt"/>
              <a:ea typeface="+mn-ea"/>
              <a:cs typeface="+mn-cs"/>
            </a:endParaRPr>
          </a:p>
          <a:p>
            <a:pPr rtl="0"/>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r>
              <a:rPr lang="en-US" sz="800" b="0" kern="1200" dirty="0" err="1">
                <a:solidFill>
                  <a:schemeClr val="tx1"/>
                </a:solidFill>
                <a:effectLst/>
                <a:latin typeface="+mn-lt"/>
                <a:ea typeface="+mn-ea"/>
                <a:cs typeface="+mn-cs"/>
              </a:rPr>
              <a:t>Antrax</a:t>
            </a:r>
            <a:r>
              <a:rPr lang="en-US" sz="800" b="0" kern="1200" dirty="0">
                <a:solidFill>
                  <a:schemeClr val="tx1"/>
                </a:solidFill>
                <a:effectLst/>
                <a:latin typeface="+mn-lt"/>
                <a:ea typeface="+mn-ea"/>
                <a:cs typeface="+mn-cs"/>
              </a:rPr>
              <a:t> letter: </a:t>
            </a:r>
            <a:r>
              <a:rPr lang="en-US" sz="800" b="1" dirty="0"/>
              <a:t> </a:t>
            </a:r>
            <a:r>
              <a:rPr lang="en-US" sz="800" dirty="0"/>
              <a:t>copy of "</a:t>
            </a:r>
            <a:r>
              <a:rPr lang="en-US" sz="800" dirty="0" err="1"/>
              <a:t>Amerithrax</a:t>
            </a:r>
            <a:r>
              <a:rPr lang="en-US" sz="800" dirty="0"/>
              <a:t>" letter Source FBI/DOJ Author believed to be Bruce Ivins Permission., Public domain</a:t>
            </a: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a:t>
            </a:r>
            <a:endParaRPr lang="en-GB" sz="800" dirty="0"/>
          </a:p>
        </p:txBody>
      </p:sp>
    </p:spTree>
    <p:extLst>
      <p:ext uri="{BB962C8B-B14F-4D97-AF65-F5344CB8AC3E}">
        <p14:creationId xmlns:p14="http://schemas.microsoft.com/office/powerpoint/2010/main" val="42328321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3 CBRN extras</a:t>
            </a: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Biological assassinations</a:t>
            </a:r>
            <a:endParaRPr lang="nl-NL"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identify what the difference is bioterrorism and </a:t>
            </a:r>
            <a:r>
              <a:rPr lang="en-US" sz="800" b="0" kern="1200" dirty="0" err="1">
                <a:solidFill>
                  <a:schemeClr val="tx1"/>
                </a:solidFill>
                <a:effectLst/>
                <a:latin typeface="+mn-lt"/>
                <a:ea typeface="+mn-ea"/>
                <a:cs typeface="+mn-cs"/>
              </a:rPr>
              <a:t>biocrime</a:t>
            </a:r>
            <a:r>
              <a:rPr lang="en-US" sz="800" b="0" kern="1200" dirty="0">
                <a:solidFill>
                  <a:schemeClr val="tx1"/>
                </a:solidFill>
                <a:effectLst/>
                <a:latin typeface="+mn-lt"/>
                <a:ea typeface="+mn-ea"/>
                <a:cs typeface="+mn-cs"/>
              </a:rPr>
              <a:t> and identify a number of scenarios.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In addition to the incident shown, the trainer can include comparable local incidents and asks the trainees their own experiences.</a:t>
            </a:r>
          </a:p>
          <a:p>
            <a:pPr marL="0" indent="0">
              <a:buFont typeface="+mj-lt"/>
              <a:buNone/>
            </a:pPr>
            <a:r>
              <a:rPr lang="en-US" sz="800" b="0" kern="1200" dirty="0">
                <a:solidFill>
                  <a:schemeClr val="tx1"/>
                </a:solidFill>
                <a:effectLst/>
                <a:latin typeface="+mn-lt"/>
                <a:ea typeface="+mn-ea"/>
                <a:cs typeface="+mn-cs"/>
              </a:rPr>
              <a:t>Explain that in </a:t>
            </a:r>
            <a:r>
              <a:rPr lang="en-US" sz="800" b="0" kern="1200" dirty="0" err="1">
                <a:solidFill>
                  <a:schemeClr val="tx1"/>
                </a:solidFill>
                <a:effectLst/>
                <a:latin typeface="+mn-lt"/>
                <a:ea typeface="+mn-ea"/>
                <a:cs typeface="+mn-cs"/>
              </a:rPr>
              <a:t>biocrime</a:t>
            </a:r>
            <a:r>
              <a:rPr lang="en-US" sz="800" b="0" kern="1200" dirty="0">
                <a:solidFill>
                  <a:schemeClr val="tx1"/>
                </a:solidFill>
                <a:effectLst/>
                <a:latin typeface="+mn-lt"/>
                <a:ea typeface="+mn-ea"/>
                <a:cs typeface="+mn-cs"/>
              </a:rPr>
              <a:t> individuals or small groups are often targeted and not whole populations. In addition, mention that the route of exposure often differs in the dose of agent needed to get sick.</a:t>
            </a:r>
          </a:p>
          <a:p>
            <a:r>
              <a:rPr lang="en-US" sz="800" b="0" kern="1200" dirty="0">
                <a:solidFill>
                  <a:schemeClr val="tx1"/>
                </a:solidFill>
                <a:effectLst/>
                <a:latin typeface="+mn-lt"/>
                <a:ea typeface="+mn-ea"/>
                <a:cs typeface="+mn-cs"/>
              </a:rPr>
              <a:t>It is not 100% clear that actual contamination with ricin in the so-called Umbrella murder was indeed inflicted with the umbrella.</a:t>
            </a:r>
          </a:p>
          <a:p>
            <a:endParaRPr lang="en-US" sz="800" b="1"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0" i="0"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https://en.wikipedia.org/wiki/Georgi_Markov, MOD module B, Jansen et al 2014.</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schematic drawing of a possible umbrella device that shows a central pin to pinch a small container with the </a:t>
            </a:r>
            <a:r>
              <a:rPr lang="en-US" sz="800" b="0" kern="1200" dirty="0" err="1">
                <a:solidFill>
                  <a:schemeClr val="tx1"/>
                </a:solidFill>
                <a:effectLst/>
                <a:latin typeface="+mn-lt"/>
                <a:ea typeface="+mn-ea"/>
                <a:cs typeface="+mn-cs"/>
              </a:rPr>
              <a:t>recin</a:t>
            </a:r>
            <a:r>
              <a:rPr lang="en-US" sz="800" b="0" kern="1200" dirty="0">
                <a:solidFill>
                  <a:schemeClr val="tx1"/>
                </a:solidFill>
                <a:effectLst/>
                <a:latin typeface="+mn-lt"/>
                <a:ea typeface="+mn-ea"/>
                <a:cs typeface="+mn-cs"/>
              </a:rPr>
              <a:t> </a:t>
            </a:r>
          </a:p>
          <a:p>
            <a:r>
              <a:rPr lang="en-US" sz="800" b="0" kern="1200" dirty="0">
                <a:solidFill>
                  <a:schemeClr val="tx1"/>
                </a:solidFill>
                <a:effectLst/>
                <a:latin typeface="+mn-lt"/>
                <a:ea typeface="+mn-ea"/>
                <a:cs typeface="+mn-cs"/>
              </a:rPr>
              <a:t>Images of an act of </a:t>
            </a:r>
            <a:r>
              <a:rPr lang="en-US" sz="800" b="0" kern="1200" dirty="0" err="1">
                <a:solidFill>
                  <a:schemeClr val="tx1"/>
                </a:solidFill>
                <a:effectLst/>
                <a:latin typeface="+mn-lt"/>
                <a:ea typeface="+mn-ea"/>
                <a:cs typeface="+mn-cs"/>
              </a:rPr>
              <a:t>biocrime</a:t>
            </a:r>
            <a:r>
              <a:rPr lang="en-US" sz="800" b="0" kern="1200" dirty="0">
                <a:solidFill>
                  <a:schemeClr val="tx1"/>
                </a:solidFill>
                <a:effectLst/>
                <a:latin typeface="+mn-lt"/>
                <a:ea typeface="+mn-ea"/>
                <a:cs typeface="+mn-cs"/>
              </a:rPr>
              <a:t>: the murder on Georgi </a:t>
            </a:r>
            <a:r>
              <a:rPr lang="en-US" sz="800" b="0" kern="1200" dirty="0" err="1">
                <a:solidFill>
                  <a:schemeClr val="tx1"/>
                </a:solidFill>
                <a:effectLst/>
                <a:latin typeface="+mn-lt"/>
                <a:ea typeface="+mn-ea"/>
                <a:cs typeface="+mn-cs"/>
              </a:rPr>
              <a:t>Marcov</a:t>
            </a:r>
            <a:r>
              <a:rPr lang="en-US" sz="800" b="0" kern="1200" dirty="0">
                <a:solidFill>
                  <a:schemeClr val="tx1"/>
                </a:solidFill>
                <a:effectLst/>
                <a:latin typeface="+mn-lt"/>
                <a:ea typeface="+mn-ea"/>
                <a:cs typeface="+mn-cs"/>
              </a:rPr>
              <a:t>,, carried out in the UK while in exile</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p>
          <a:p>
            <a:r>
              <a:rPr lang="en-US" sz="800" b="0" kern="1200" dirty="0">
                <a:solidFill>
                  <a:schemeClr val="tx1"/>
                </a:solidFill>
                <a:effectLst/>
                <a:latin typeface="+mn-lt"/>
                <a:ea typeface="+mn-ea"/>
                <a:cs typeface="+mn-cs"/>
              </a:rPr>
              <a:t>https://en.wikipedia.org/wiki/File:Markov_umbrella.svg copyright free</a:t>
            </a: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https://en.wikipedia.org/wiki/Georgi_Markov, MOD module B, Jansen et al 2014.</a:t>
            </a:r>
            <a:endParaRPr lang="en-GB" sz="800" dirty="0"/>
          </a:p>
        </p:txBody>
      </p:sp>
    </p:spTree>
    <p:extLst>
      <p:ext uri="{BB962C8B-B14F-4D97-AF65-F5344CB8AC3E}">
        <p14:creationId xmlns:p14="http://schemas.microsoft.com/office/powerpoint/2010/main" val="31799416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3 CBRN extras</a:t>
            </a: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a:t>
            </a:r>
          </a:p>
          <a:p>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en-US" sz="800" dirty="0"/>
              <a:t>Radiological and Nuclear Agents</a:t>
            </a:r>
            <a:endParaRPr lang="nl-NL"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Instructions for the trainer:</a:t>
            </a:r>
          </a:p>
          <a:p>
            <a:r>
              <a:rPr lang="en-US" sz="800" b="0" kern="1200" dirty="0">
                <a:solidFill>
                  <a:schemeClr val="tx1"/>
                </a:solidFill>
                <a:effectLst/>
                <a:latin typeface="+mn-lt"/>
                <a:ea typeface="+mn-ea"/>
                <a:cs typeface="+mn-cs"/>
              </a:rPr>
              <a:t>Slide is meant to let the trainees know you move to the next subject</a:t>
            </a:r>
          </a:p>
          <a:p>
            <a:endParaRPr lang="en-US" sz="800" b="1"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a:t>
            </a:r>
            <a:r>
              <a:rPr lang="en-US" sz="800" dirty="0"/>
              <a:t>Sign for radioactivity</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 </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0266355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3 CBRN extras</a:t>
            </a: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Nuclear warfare</a:t>
            </a:r>
            <a:endParaRPr lang="nl-NL"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recall the two only warfare actions using atomic bombs</a:t>
            </a:r>
          </a:p>
          <a:p>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a:t>
            </a:r>
          </a:p>
          <a:p>
            <a:r>
              <a:rPr lang="en-US" sz="800" b="0" kern="1200" dirty="0">
                <a:solidFill>
                  <a:schemeClr val="tx1"/>
                </a:solidFill>
                <a:effectLst/>
                <a:latin typeface="+mn-lt"/>
                <a:ea typeface="+mn-ea"/>
                <a:cs typeface="+mn-cs"/>
              </a:rPr>
              <a:t>Ask if trainee know about more nuclear warfare detonations (there is none fortunately) </a:t>
            </a:r>
          </a:p>
          <a:p>
            <a:r>
              <a:rPr lang="en-US" sz="800" b="0" kern="1200" dirty="0">
                <a:solidFill>
                  <a:schemeClr val="tx1"/>
                </a:solidFill>
                <a:effectLst/>
                <a:latin typeface="+mn-lt"/>
                <a:ea typeface="+mn-ea"/>
                <a:cs typeface="+mn-cs"/>
              </a:rPr>
              <a:t>USA dropped two bombs on two Japanese cities ending the second world war for the Asian countries.</a:t>
            </a:r>
          </a:p>
          <a:p>
            <a:r>
              <a:rPr lang="en-US" sz="800" b="0" kern="1200" dirty="0">
                <a:solidFill>
                  <a:schemeClr val="tx1"/>
                </a:solidFill>
                <a:effectLst/>
                <a:latin typeface="+mn-lt"/>
                <a:ea typeface="+mn-ea"/>
                <a:cs typeface="+mn-cs"/>
              </a:rPr>
              <a:t>The bombing wiped out the two cities, instantly killing tens of thousand of people. </a:t>
            </a:r>
          </a:p>
          <a:p>
            <a:r>
              <a:rPr lang="en-US" sz="800" b="0" kern="1200" dirty="0">
                <a:solidFill>
                  <a:schemeClr val="tx1"/>
                </a:solidFill>
                <a:effectLst/>
                <a:latin typeface="+mn-lt"/>
                <a:ea typeface="+mn-ea"/>
                <a:cs typeface="+mn-cs"/>
              </a:rPr>
              <a:t>Many more died in the first month afterwards from </a:t>
            </a:r>
            <a:r>
              <a:rPr lang="en-US" sz="800" dirty="0"/>
              <a:t>radiation poisoning and their injuries.</a:t>
            </a:r>
            <a:endParaRPr lang="en-US" sz="800" b="0" kern="1200" dirty="0">
              <a:solidFill>
                <a:schemeClr val="tx1"/>
              </a:solidFill>
              <a:effectLst/>
              <a:latin typeface="+mn-lt"/>
              <a:ea typeface="+mn-ea"/>
              <a:cs typeface="+mn-cs"/>
            </a:endParaRPr>
          </a:p>
          <a:p>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Note that studies on the effect of radiation on humans started soon afterwards, and still continues, on people who survived the initial blast.</a:t>
            </a:r>
          </a:p>
          <a:p>
            <a:r>
              <a:rPr lang="en-US" sz="800" b="0" kern="1200" dirty="0">
                <a:solidFill>
                  <a:schemeClr val="tx1"/>
                </a:solidFill>
                <a:effectLst/>
                <a:latin typeface="+mn-lt"/>
                <a:ea typeface="+mn-ea"/>
                <a:cs typeface="+mn-cs"/>
              </a:rPr>
              <a:t>Today's radiation protection regulations are mainly based on studies on these people. </a:t>
            </a:r>
          </a:p>
          <a:p>
            <a:r>
              <a:rPr lang="en-US" sz="800" b="0" kern="1200" dirty="0">
                <a:solidFill>
                  <a:schemeClr val="tx1"/>
                </a:solidFill>
                <a:effectLst/>
                <a:latin typeface="+mn-lt"/>
                <a:ea typeface="+mn-ea"/>
                <a:cs typeface="+mn-cs"/>
              </a:rPr>
              <a:t>In the order of 100 thousand people were (are) followed; in this group in excess of 500 - 600 cases of cancers are found, in excess with respect to those expected in control groups.</a:t>
            </a:r>
          </a:p>
          <a:p>
            <a:endParaRPr lang="en-US" sz="800" b="1"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https://en.wikipedia.org/wiki/Atomic_bombings_of_Hiroshima_and_Nagasaki</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Image of the typical cloud produced by the two atomic bombs, released by the USA on Japan on Hiroshima and Nagasaki.</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https://en.wikipedia.org/wiki/Atomic_bombings_of_Hiroshima_and_Nagasaki the images in the public domain.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7515591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3 CBRN extras</a:t>
            </a: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Nuclear weapon programs treaties </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Trainees know that two nuclear ban treaties exist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  </a:t>
            </a:r>
          </a:p>
          <a:p>
            <a:r>
              <a:rPr lang="en-GB" sz="800" b="0" kern="1200" noProof="0" dirty="0">
                <a:solidFill>
                  <a:schemeClr val="tx1"/>
                </a:solidFill>
                <a:effectLst/>
                <a:latin typeface="+mn-lt"/>
                <a:ea typeface="+mn-ea"/>
                <a:cs typeface="+mn-cs"/>
              </a:rPr>
              <a:t>Explain that two treaties were signed:</a:t>
            </a:r>
          </a:p>
          <a:p>
            <a:r>
              <a:rPr lang="en-GB" sz="800" b="0" kern="1200" noProof="0" dirty="0">
                <a:solidFill>
                  <a:schemeClr val="tx1"/>
                </a:solidFill>
                <a:effectLst/>
                <a:latin typeface="+mn-lt"/>
                <a:ea typeface="+mn-ea"/>
                <a:cs typeface="+mn-cs"/>
              </a:rPr>
              <a:t>In 1963 a treaty was signed banning above ground testing. France was not ready yet and continued above ground testing until the mid-seventies.</a:t>
            </a:r>
          </a:p>
          <a:p>
            <a:endParaRPr lang="en-GB" sz="800" b="0" kern="1200" noProof="0" dirty="0">
              <a:solidFill>
                <a:schemeClr val="tx1"/>
              </a:solidFill>
              <a:effectLst/>
              <a:latin typeface="+mn-lt"/>
              <a:ea typeface="+mn-ea"/>
              <a:cs typeface="+mn-cs"/>
            </a:endParaRPr>
          </a:p>
          <a:p>
            <a:r>
              <a:rPr lang="en-GB" sz="800" b="0" kern="1200" noProof="0" dirty="0">
                <a:solidFill>
                  <a:schemeClr val="tx1"/>
                </a:solidFill>
                <a:effectLst/>
                <a:latin typeface="+mn-lt"/>
                <a:ea typeface="+mn-ea"/>
                <a:cs typeface="+mn-cs"/>
              </a:rPr>
              <a:t>On 10 September 1996 the Comprehensive Test Ban Treaty (CTBT) prohibiting “any nuclear weapon test explosion or any other nuclear explosion” anywhere in the world  was opened for signature.</a:t>
            </a:r>
          </a:p>
          <a:p>
            <a:r>
              <a:rPr lang="en-GB" sz="800" b="0" kern="1200" noProof="0" dirty="0">
                <a:solidFill>
                  <a:schemeClr val="tx1"/>
                </a:solidFill>
                <a:effectLst/>
                <a:latin typeface="+mn-lt"/>
                <a:ea typeface="+mn-ea"/>
                <a:cs typeface="+mn-cs"/>
              </a:rPr>
              <a:t>All five </a:t>
            </a:r>
            <a:r>
              <a:rPr lang="en-GB" sz="800" b="0" u="sng" kern="1200" noProof="0" dirty="0">
                <a:solidFill>
                  <a:schemeClr val="tx1"/>
                </a:solidFill>
                <a:effectLst/>
                <a:latin typeface="+mn-lt"/>
                <a:ea typeface="+mn-ea"/>
                <a:cs typeface="+mn-cs"/>
              </a:rPr>
              <a:t>N</a:t>
            </a:r>
            <a:r>
              <a:rPr lang="en-GB" sz="800" b="0" kern="1200" noProof="0" dirty="0">
                <a:solidFill>
                  <a:schemeClr val="tx1"/>
                </a:solidFill>
                <a:effectLst/>
                <a:latin typeface="+mn-lt"/>
                <a:ea typeface="+mn-ea"/>
                <a:cs typeface="+mn-cs"/>
              </a:rPr>
              <a:t>uclear </a:t>
            </a:r>
            <a:r>
              <a:rPr lang="en-GB" sz="800" b="0" u="sng" kern="1200" noProof="0" dirty="0">
                <a:solidFill>
                  <a:schemeClr val="tx1"/>
                </a:solidFill>
                <a:effectLst/>
                <a:latin typeface="+mn-lt"/>
                <a:ea typeface="+mn-ea"/>
                <a:cs typeface="+mn-cs"/>
              </a:rPr>
              <a:t>W</a:t>
            </a:r>
            <a:r>
              <a:rPr lang="en-GB" sz="800" b="0" kern="1200" noProof="0" dirty="0">
                <a:solidFill>
                  <a:schemeClr val="tx1"/>
                </a:solidFill>
                <a:effectLst/>
                <a:latin typeface="+mn-lt"/>
                <a:ea typeface="+mn-ea"/>
                <a:cs typeface="+mn-cs"/>
              </a:rPr>
              <a:t>eapons </a:t>
            </a:r>
            <a:r>
              <a:rPr lang="en-GB" sz="800" b="0" u="sng" kern="1200" noProof="0" dirty="0">
                <a:solidFill>
                  <a:schemeClr val="tx1"/>
                </a:solidFill>
                <a:effectLst/>
                <a:latin typeface="+mn-lt"/>
                <a:ea typeface="+mn-ea"/>
                <a:cs typeface="+mn-cs"/>
              </a:rPr>
              <a:t>S</a:t>
            </a:r>
            <a:r>
              <a:rPr lang="en-GB" sz="800" b="0" kern="1200" noProof="0" dirty="0">
                <a:solidFill>
                  <a:schemeClr val="tx1"/>
                </a:solidFill>
                <a:effectLst/>
                <a:latin typeface="+mn-lt"/>
                <a:ea typeface="+mn-ea"/>
                <a:cs typeface="+mn-cs"/>
              </a:rPr>
              <a:t>tates </a:t>
            </a:r>
            <a:r>
              <a:rPr lang="en-GB" sz="800" b="0" i="0" kern="1200" noProof="0" dirty="0">
                <a:solidFill>
                  <a:schemeClr val="tx1"/>
                </a:solidFill>
                <a:effectLst/>
                <a:latin typeface="+mn-lt"/>
                <a:ea typeface="+mn-ea"/>
                <a:cs typeface="+mn-cs"/>
              </a:rPr>
              <a:t>(NWS)</a:t>
            </a:r>
            <a:r>
              <a:rPr lang="en-GB" sz="800" b="0" kern="1200" noProof="0" dirty="0">
                <a:solidFill>
                  <a:schemeClr val="tx1"/>
                </a:solidFill>
                <a:effectLst/>
                <a:latin typeface="+mn-lt"/>
                <a:ea typeface="+mn-ea"/>
                <a:cs typeface="+mn-cs"/>
              </a:rPr>
              <a:t>, China, France, Russia, the United Kingdom, and the United State,  signed the treaty, with 66 other states following that day. Since then the treaty has been signed by 184 nations and ratified by 168. </a:t>
            </a:r>
          </a:p>
          <a:p>
            <a:r>
              <a:rPr lang="en-GB" sz="800" b="0" kern="1200" noProof="0" dirty="0">
                <a:solidFill>
                  <a:schemeClr val="tx1"/>
                </a:solidFill>
                <a:effectLst/>
                <a:latin typeface="+mn-lt"/>
                <a:ea typeface="+mn-ea"/>
                <a:cs typeface="+mn-cs"/>
              </a:rPr>
              <a:t>However, the treaty cannot enter into force until it is ratified by 44 specific nations, eight of which have yet to do so: China, India, Pakistan, North Korea, Israel, Iran, Egypt, and the United States.</a:t>
            </a:r>
          </a:p>
          <a:p>
            <a:endParaRPr lang="en-GB" sz="800" b="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noProof="0" dirty="0">
                <a:solidFill>
                  <a:schemeClr val="tx1"/>
                </a:solidFill>
                <a:effectLst/>
                <a:latin typeface="+mn-lt"/>
                <a:ea typeface="+mn-ea"/>
                <a:cs typeface="+mn-cs"/>
              </a:rPr>
              <a:t>The Treaty on the Non-Proliferation of Nuclear Weapons, commonly known as the Non-Proliferation Treaty or NPT, Opened for signature in 1968, the treaty entered into force in 1970. </a:t>
            </a:r>
            <a:endParaRPr lang="en-GB" sz="800" b="0" kern="1200" noProof="0" dirty="0">
              <a:solidFill>
                <a:schemeClr val="tx1"/>
              </a:solidFill>
              <a:effectLst/>
              <a:latin typeface="+mn-lt"/>
              <a:ea typeface="+mn-ea"/>
              <a:cs typeface="+mn-cs"/>
            </a:endParaRPr>
          </a:p>
          <a:p>
            <a:r>
              <a:rPr lang="en-US" sz="800" b="0" kern="1200" noProof="0" dirty="0">
                <a:solidFill>
                  <a:schemeClr val="tx1"/>
                </a:solidFill>
                <a:effectLst/>
                <a:latin typeface="+mn-lt"/>
                <a:ea typeface="+mn-ea"/>
                <a:cs typeface="+mn-cs"/>
              </a:rPr>
              <a:t>It is an international treaty whose objective is to prevent the spread of nuclear weapons and weapons technology, to promote cooperation in the peaceful uses of nuclear energy</a:t>
            </a:r>
          </a:p>
          <a:p>
            <a:r>
              <a:rPr lang="en-US" sz="800" dirty="0"/>
              <a:t>The NPT is often seen to be based on a central bargain: </a:t>
            </a:r>
          </a:p>
          <a:p>
            <a:r>
              <a:rPr lang="en-US" sz="800" dirty="0"/>
              <a:t>The NPT non-nuclear-weapon states agree never to acquire nuclear weapons and the NPT nuclear-weapon states in exchange agree to share the benefits of peaceful nuclear technology and to pursue nuclear disarmament aimed at the ultimate elimination of their nuclear arsenals.</a:t>
            </a:r>
          </a:p>
          <a:p>
            <a:endParaRPr lang="en-GB" sz="800" b="0" kern="1200" noProof="0" dirty="0">
              <a:solidFill>
                <a:schemeClr val="tx1"/>
              </a:solidFill>
              <a:effectLst/>
              <a:latin typeface="+mn-lt"/>
              <a:ea typeface="+mn-ea"/>
              <a:cs typeface="+mn-cs"/>
            </a:endParaRPr>
          </a:p>
          <a:p>
            <a:r>
              <a:rPr lang="en-GB" sz="800" b="0" kern="1200" noProof="0" dirty="0">
                <a:solidFill>
                  <a:schemeClr val="tx1"/>
                </a:solidFill>
                <a:effectLst/>
                <a:latin typeface="+mn-lt"/>
                <a:ea typeface="+mn-ea"/>
                <a:cs typeface="+mn-cs"/>
              </a:rPr>
              <a:t>The Monitoring Network of the CTBT- Organisation comprises seismic, radiological, infrasound and hydroacoustic detectors shown on the map.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800" b="1" i="0" kern="1200" noProof="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i="0" kern="1200" noProof="0" dirty="0">
                <a:solidFill>
                  <a:schemeClr val="tx1"/>
                </a:solidFill>
                <a:effectLst/>
                <a:latin typeface="+mn-lt"/>
                <a:ea typeface="+mn-ea"/>
                <a:cs typeface="+mn-cs"/>
              </a:rPr>
              <a:t>References for additional information</a:t>
            </a:r>
            <a:r>
              <a:rPr lang="en-GB" sz="800" i="0" kern="1200" noProof="0" dirty="0">
                <a:solidFill>
                  <a:schemeClr val="tx1"/>
                </a:solidFill>
                <a:effectLst/>
                <a:latin typeface="+mn-lt"/>
                <a:ea typeface="+mn-ea"/>
                <a:cs typeface="+mn-cs"/>
              </a:rPr>
              <a:t>:</a:t>
            </a:r>
            <a:r>
              <a:rPr lang="en-GB" sz="800" b="1" i="0" kern="1200" noProof="0" dirty="0">
                <a:solidFill>
                  <a:schemeClr val="tx1"/>
                </a:solidFill>
                <a:effectLst/>
                <a:latin typeface="+mn-lt"/>
                <a:ea typeface="+mn-ea"/>
                <a:cs typeface="+mn-cs"/>
              </a:rPr>
              <a:t> </a:t>
            </a:r>
          </a:p>
          <a:p>
            <a:r>
              <a:rPr lang="en-GB" sz="800" b="1" kern="1200" noProof="0" dirty="0">
                <a:solidFill>
                  <a:schemeClr val="tx1"/>
                </a:solidFill>
                <a:effectLst/>
                <a:latin typeface="+mn-lt"/>
                <a:ea typeface="+mn-ea"/>
                <a:cs typeface="+mn-cs"/>
              </a:rPr>
              <a:t>Depicted illustration:</a:t>
            </a:r>
            <a:r>
              <a:rPr lang="en-GB" sz="800" b="0" kern="1200" noProof="0" dirty="0">
                <a:solidFill>
                  <a:schemeClr val="tx1"/>
                </a:solidFill>
                <a:effectLst/>
                <a:latin typeface="+mn-lt"/>
                <a:ea typeface="+mn-ea"/>
                <a:cs typeface="+mn-cs"/>
              </a:rPr>
              <a:t> Monitoring Network of the CTBT- Organisation, intent to be capable of detecting a nuclear explosion anywhere on the world</a:t>
            </a:r>
          </a:p>
          <a:p>
            <a:r>
              <a:rPr lang="en-GB" sz="800" b="1" i="0" u="none" strike="noStrike" kern="1200" noProof="0" dirty="0">
                <a:solidFill>
                  <a:schemeClr val="tx1"/>
                </a:solidFill>
                <a:effectLst/>
                <a:latin typeface="+mn-lt"/>
                <a:ea typeface="+mn-ea"/>
                <a:cs typeface="+mn-cs"/>
              </a:rPr>
              <a:t>Picture source &amp; IP</a:t>
            </a:r>
            <a:r>
              <a:rPr lang="en-GB" sz="800" b="1" kern="1200" noProof="0" dirty="0">
                <a:solidFill>
                  <a:schemeClr val="tx1"/>
                </a:solidFill>
                <a:effectLst/>
                <a:latin typeface="+mn-lt"/>
                <a:ea typeface="+mn-ea"/>
                <a:cs typeface="+mn-cs"/>
              </a:rPr>
              <a:t>:</a:t>
            </a:r>
            <a:r>
              <a:rPr lang="en-GB" sz="800" b="0" kern="1200" noProof="0" dirty="0">
                <a:solidFill>
                  <a:schemeClr val="tx1"/>
                </a:solidFill>
                <a:effectLst/>
                <a:latin typeface="+mn-lt"/>
                <a:ea typeface="+mn-ea"/>
                <a:cs typeface="+mn-cs"/>
              </a:rPr>
              <a:t>  http://rmccnetwork.net/sites/default/files/files/5_%20CTBTO%E2%80%99s%20Radionuclide%20Monitoring%20Network.pdf</a:t>
            </a:r>
          </a:p>
          <a:p>
            <a:r>
              <a:rPr lang="en-GB" sz="800" b="1" kern="1200" noProof="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9663080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3 CBRN extras</a:t>
            </a: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Radiological release: ignorance </a:t>
            </a:r>
            <a:endParaRPr lang="nl-NL"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learn that ignorance have let to exposure of people to radioactive material</a:t>
            </a:r>
          </a:p>
          <a:p>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a:t>
            </a:r>
          </a:p>
          <a:p>
            <a:r>
              <a:rPr lang="en-US" sz="800" b="0" i="0" u="none" strike="noStrike" kern="1200" baseline="0" noProof="0" dirty="0">
                <a:solidFill>
                  <a:schemeClr val="tx1"/>
                </a:solidFill>
                <a:latin typeface="+mn-lt"/>
                <a:ea typeface="+mn-ea"/>
                <a:cs typeface="+mn-cs"/>
              </a:rPr>
              <a:t>Explain that:</a:t>
            </a:r>
          </a:p>
          <a:p>
            <a:r>
              <a:rPr lang="en-US" sz="800" b="0" kern="1200" noProof="0" dirty="0">
                <a:solidFill>
                  <a:schemeClr val="tx1"/>
                </a:solidFill>
                <a:effectLst/>
                <a:latin typeface="+mn-lt"/>
                <a:ea typeface="+mn-ea"/>
                <a:cs typeface="+mn-cs"/>
              </a:rPr>
              <a:t>Around 8 times a year an incident happens where people get seriously exposed to radiation.,</a:t>
            </a:r>
          </a:p>
          <a:p>
            <a:r>
              <a:rPr lang="en-US" sz="800" b="0" kern="1200" noProof="0" dirty="0">
                <a:solidFill>
                  <a:schemeClr val="tx1"/>
                </a:solidFill>
                <a:effectLst/>
                <a:latin typeface="+mn-lt"/>
                <a:ea typeface="+mn-ea"/>
                <a:cs typeface="+mn-cs"/>
              </a:rPr>
              <a:t>Between 1960 - 2001, 34 incidents led to 42 early deaths, and 300 people acquired complications.</a:t>
            </a:r>
          </a:p>
          <a:p>
            <a:endParaRPr lang="en-US" sz="800" b="0" i="0" u="none" strike="noStrike" kern="1200" baseline="0" dirty="0">
              <a:solidFill>
                <a:schemeClr val="tx1"/>
              </a:solidFill>
              <a:latin typeface="+mn-lt"/>
              <a:ea typeface="+mn-ea"/>
              <a:cs typeface="+mn-cs"/>
            </a:endParaRPr>
          </a:p>
          <a:p>
            <a:r>
              <a:rPr lang="en-US" sz="800" b="0" i="0" u="none" strike="noStrike" kern="1200" baseline="0" dirty="0">
                <a:solidFill>
                  <a:schemeClr val="tx1"/>
                </a:solidFill>
                <a:latin typeface="+mn-lt"/>
                <a:ea typeface="+mn-ea"/>
                <a:cs typeface="+mn-cs"/>
              </a:rPr>
              <a:t>Non-deliberate release of radiological material mainly occurs through ignorance.</a:t>
            </a:r>
          </a:p>
          <a:p>
            <a:r>
              <a:rPr lang="en-US" sz="800" b="0" i="0" u="none" strike="noStrike" kern="1200" baseline="0" dirty="0">
                <a:solidFill>
                  <a:schemeClr val="tx1"/>
                </a:solidFill>
                <a:latin typeface="+mn-lt"/>
                <a:ea typeface="+mn-ea"/>
                <a:cs typeface="+mn-cs"/>
              </a:rPr>
              <a:t>It happens when encountering orphan sources.</a:t>
            </a:r>
          </a:p>
          <a:p>
            <a:endParaRPr lang="en-US" sz="800" b="0" i="0" u="none" strike="noStrike" kern="1200" baseline="0" dirty="0">
              <a:solidFill>
                <a:schemeClr val="tx1"/>
              </a:solidFill>
              <a:latin typeface="+mn-lt"/>
              <a:ea typeface="+mn-ea"/>
              <a:cs typeface="+mn-cs"/>
            </a:endParaRPr>
          </a:p>
          <a:p>
            <a:r>
              <a:rPr lang="en-US" sz="800" b="0" i="0" u="none" strike="noStrike" kern="1200" baseline="0" dirty="0">
                <a:solidFill>
                  <a:schemeClr val="tx1"/>
                </a:solidFill>
                <a:latin typeface="+mn-lt"/>
                <a:ea typeface="+mn-ea"/>
                <a:cs typeface="+mn-cs"/>
              </a:rPr>
              <a:t>Orphan sources contain radioactive material and </a:t>
            </a:r>
            <a:r>
              <a:rPr lang="en-US" sz="800" b="0" i="1" u="none" strike="noStrike" kern="1200" baseline="0" dirty="0">
                <a:solidFill>
                  <a:schemeClr val="tx1"/>
                </a:solidFill>
                <a:latin typeface="+mn-lt"/>
                <a:ea typeface="+mn-ea"/>
                <a:cs typeface="+mn-cs"/>
              </a:rPr>
              <a:t>were never</a:t>
            </a:r>
            <a:r>
              <a:rPr lang="en-US" sz="800" b="0" i="0" u="none" strike="noStrike" kern="1200" baseline="0" dirty="0">
                <a:solidFill>
                  <a:schemeClr val="tx1"/>
                </a:solidFill>
                <a:latin typeface="+mn-lt"/>
                <a:ea typeface="+mn-ea"/>
                <a:cs typeface="+mn-cs"/>
              </a:rPr>
              <a:t> under regulatory control or </a:t>
            </a:r>
          </a:p>
          <a:p>
            <a:r>
              <a:rPr lang="en-US" sz="800" b="0" i="1" u="none" strike="noStrike" kern="1200" baseline="0" dirty="0">
                <a:solidFill>
                  <a:schemeClr val="tx1"/>
                </a:solidFill>
                <a:latin typeface="+mn-lt"/>
                <a:ea typeface="+mn-ea"/>
                <a:cs typeface="+mn-cs"/>
              </a:rPr>
              <a:t>were </a:t>
            </a:r>
            <a:r>
              <a:rPr lang="en-US" sz="800" b="0" i="0" u="none" strike="noStrike" kern="1200" baseline="0" dirty="0">
                <a:solidFill>
                  <a:schemeClr val="tx1"/>
                </a:solidFill>
                <a:latin typeface="+mn-lt"/>
                <a:ea typeface="+mn-ea"/>
                <a:cs typeface="+mn-cs"/>
              </a:rPr>
              <a:t>under regulatory control but then abandoned, lost, misplaced, stolen or otherwise </a:t>
            </a:r>
            <a:r>
              <a:rPr lang="en-GB" sz="800" b="0" i="0" u="none" strike="noStrike" kern="1200" baseline="0" dirty="0">
                <a:solidFill>
                  <a:schemeClr val="tx1"/>
                </a:solidFill>
                <a:latin typeface="+mn-lt"/>
                <a:ea typeface="+mn-ea"/>
                <a:cs typeface="+mn-cs"/>
              </a:rPr>
              <a:t>transferred without authorization.</a:t>
            </a:r>
          </a:p>
          <a:p>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u="none" strike="noStrike" kern="1200" baseline="0" dirty="0">
                <a:solidFill>
                  <a:schemeClr val="tx1"/>
                </a:solidFill>
                <a:latin typeface="+mn-lt"/>
                <a:ea typeface="+mn-ea"/>
                <a:cs typeface="+mn-cs"/>
              </a:rPr>
              <a:t>Orphan sources</a:t>
            </a:r>
            <a:r>
              <a:rPr lang="en-US" sz="800" dirty="0"/>
              <a:t> are found in ab</a:t>
            </a:r>
            <a:r>
              <a:rPr lang="en-US" sz="800" b="0" i="0" u="none" strike="noStrike" kern="1200" baseline="0" dirty="0">
                <a:solidFill>
                  <a:schemeClr val="tx1"/>
                </a:solidFill>
                <a:latin typeface="+mn-lt"/>
                <a:ea typeface="+mn-ea"/>
                <a:cs typeface="+mn-cs"/>
              </a:rPr>
              <a:t>andoned hospitals with therapy apparatuses still in place, or hospitals lose their radiation therapy sources over the years (bad registration, thievery)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Radioactive material is also use in Radioisotope Thermoelectric Generators (nuclear batteries) to power lighthouses and navigation beacons in remote areas.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For instance, in Russia there are approximately 1,000 Radioisotope Thermoelectric Generators.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p>
          <a:p>
            <a:r>
              <a:rPr lang="en-US" sz="800" b="0" i="0" u="none" strike="noStrike" kern="1200" baseline="0" dirty="0">
                <a:solidFill>
                  <a:schemeClr val="tx1"/>
                </a:solidFill>
                <a:latin typeface="+mn-lt"/>
                <a:ea typeface="+mn-ea"/>
                <a:cs typeface="+mn-cs"/>
              </a:rPr>
              <a:t>People stumbling across these orphan sources. People are sometimes intrigued by its appearance, see a potential profit from the sale of scrap metal, or what also happened: people seek shelter by </a:t>
            </a:r>
            <a:r>
              <a:rPr lang="en-US" sz="800" dirty="0"/>
              <a:t>Radioisotope Thermoelectric Generator as they are nicely warm and especially used in remote areas.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u="none" strike="noStrike" kern="1200" baseline="0" dirty="0">
                <a:solidFill>
                  <a:schemeClr val="tx1"/>
                </a:solidFill>
                <a:latin typeface="+mn-lt"/>
                <a:ea typeface="+mn-ea"/>
                <a:cs typeface="+mn-cs"/>
              </a:rPr>
              <a:t>Unprotected </a:t>
            </a:r>
            <a:r>
              <a:rPr lang="en-US" sz="800" dirty="0"/>
              <a:t>Radioisotope Thermoelectric Generator</a:t>
            </a:r>
            <a:r>
              <a:rPr lang="en-US" sz="800" b="0" i="0" u="none" strike="noStrike" kern="1200" baseline="0" dirty="0">
                <a:solidFill>
                  <a:schemeClr val="tx1"/>
                </a:solidFill>
                <a:latin typeface="+mn-lt"/>
                <a:ea typeface="+mn-ea"/>
                <a:cs typeface="+mn-cs"/>
              </a:rPr>
              <a:t>s form also a risk in another way: terrorists could retrieve the source and use it to make a "dirty bombs".</a:t>
            </a:r>
          </a:p>
          <a:p>
            <a:endParaRPr lang="en-US" sz="800" b="0" kern="1200" noProof="0" dirty="0">
              <a:solidFill>
                <a:schemeClr val="tx1"/>
              </a:solidFill>
              <a:effectLst/>
              <a:latin typeface="+mn-lt"/>
              <a:ea typeface="+mn-ea"/>
              <a:cs typeface="+mn-cs"/>
            </a:endParaRPr>
          </a:p>
          <a:p>
            <a:r>
              <a:rPr lang="en-US" sz="800" b="0" kern="1200" noProof="0" dirty="0">
                <a:solidFill>
                  <a:schemeClr val="tx1"/>
                </a:solidFill>
                <a:effectLst/>
                <a:latin typeface="+mn-lt"/>
                <a:ea typeface="+mn-ea"/>
                <a:cs typeface="+mn-cs"/>
              </a:rPr>
              <a:t>The incident with one of the most widespread contamination and high exposures occurred in  </a:t>
            </a:r>
            <a:r>
              <a:rPr lang="en-US" sz="800" b="0" kern="1200" noProof="0" dirty="0" err="1">
                <a:solidFill>
                  <a:schemeClr val="tx1"/>
                </a:solidFill>
                <a:effectLst/>
                <a:latin typeface="+mn-lt"/>
                <a:ea typeface="+mn-ea"/>
                <a:cs typeface="+mn-cs"/>
              </a:rPr>
              <a:t>Goiânia</a:t>
            </a:r>
            <a:r>
              <a:rPr lang="en-US" sz="800" b="0" kern="1200" noProof="0" dirty="0">
                <a:solidFill>
                  <a:schemeClr val="tx1"/>
                </a:solidFill>
                <a:effectLst/>
                <a:latin typeface="+mn-lt"/>
                <a:ea typeface="+mn-ea"/>
                <a:cs typeface="+mn-cs"/>
              </a:rPr>
              <a:t>, </a:t>
            </a:r>
            <a:r>
              <a:rPr lang="en-US" sz="800" b="0" kern="1200" noProof="0" dirty="0" err="1">
                <a:solidFill>
                  <a:schemeClr val="tx1"/>
                </a:solidFill>
                <a:effectLst/>
                <a:latin typeface="+mn-lt"/>
                <a:ea typeface="+mn-ea"/>
                <a:cs typeface="+mn-cs"/>
              </a:rPr>
              <a:t>Brasil</a:t>
            </a:r>
            <a:r>
              <a:rPr lang="en-US" sz="800" b="0" kern="1200" noProof="0" dirty="0">
                <a:solidFill>
                  <a:schemeClr val="tx1"/>
                </a:solidFill>
                <a:effectLst/>
                <a:latin typeface="+mn-lt"/>
                <a:ea typeface="+mn-ea"/>
                <a:cs typeface="+mn-cs"/>
              </a:rPr>
              <a:t> 1987.</a:t>
            </a:r>
          </a:p>
          <a:p>
            <a:r>
              <a:rPr lang="en-US" sz="800" b="0" kern="1200" noProof="0" dirty="0">
                <a:solidFill>
                  <a:schemeClr val="tx1"/>
                </a:solidFill>
                <a:effectLst/>
                <a:latin typeface="+mn-lt"/>
                <a:ea typeface="+mn-ea"/>
                <a:cs typeface="+mn-cs"/>
              </a:rPr>
              <a:t>On 13 September a shielded, strongly radioactive caesium-137 source (51 </a:t>
            </a:r>
            <a:r>
              <a:rPr lang="en-US" sz="800" b="0" kern="1200" noProof="0" dirty="0" err="1">
                <a:solidFill>
                  <a:schemeClr val="tx1"/>
                </a:solidFill>
                <a:effectLst/>
                <a:latin typeface="+mn-lt"/>
                <a:ea typeface="+mn-ea"/>
                <a:cs typeface="+mn-cs"/>
              </a:rPr>
              <a:t>TBq</a:t>
            </a:r>
            <a:r>
              <a:rPr lang="en-US" sz="800" b="0" kern="1200" noProof="0" dirty="0">
                <a:solidFill>
                  <a:schemeClr val="tx1"/>
                </a:solidFill>
                <a:effectLst/>
                <a:latin typeface="+mn-lt"/>
                <a:ea typeface="+mn-ea"/>
                <a:cs typeface="+mn-cs"/>
              </a:rPr>
              <a:t>) was removed from its protective housing in a teletherapy machine in an abandoned clinic in Goiania, Brazil, and subsequently ruptured. Consequently, many people incurred large doses of radiation, due to both external and internal exposure. Reports on a nicely bluish glow coming from the material were given and that children had applied the substance on their skin.</a:t>
            </a:r>
          </a:p>
          <a:p>
            <a:r>
              <a:rPr lang="en-US" sz="800" b="0" kern="1200" noProof="0" dirty="0">
                <a:solidFill>
                  <a:schemeClr val="tx1"/>
                </a:solidFill>
                <a:effectLst/>
                <a:latin typeface="+mn-lt"/>
                <a:ea typeface="+mn-ea"/>
                <a:cs typeface="+mn-cs"/>
              </a:rPr>
              <a:t>Four of the casualties ultimately died and 28 people suffered  radiation burns. Residences and public places were contaminated. The decontamination necessitated the demolition of seven residences and various other buildings, and the removal of the topsoil from large areas. In total about 3500 m3 of radioactive waste was generated.</a:t>
            </a:r>
          </a:p>
          <a:p>
            <a:endParaRPr lang="nl-NL"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800" b="0" kern="1200" dirty="0">
                <a:solidFill>
                  <a:schemeClr val="tx1"/>
                </a:solidFill>
                <a:effectLst/>
                <a:latin typeface="+mn-lt"/>
                <a:ea typeface="+mn-ea"/>
                <a:cs typeface="+mn-cs"/>
              </a:rPr>
              <a:t>The i</a:t>
            </a:r>
            <a:r>
              <a:rPr lang="en-US" sz="800" b="0" kern="1200" dirty="0">
                <a:solidFill>
                  <a:schemeClr val="tx1"/>
                </a:solidFill>
                <a:effectLst/>
                <a:latin typeface="+mn-lt"/>
                <a:ea typeface="+mn-ea"/>
                <a:cs typeface="+mn-cs"/>
              </a:rPr>
              <a:t>mages show: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 Radioisotope Thermoelectric Generator operational in remote areas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 illegally dismantled version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 teletherapy source container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 infographic developed to explain the </a:t>
            </a:r>
            <a:r>
              <a:rPr lang="en-US" sz="800" b="0" kern="1200" dirty="0" err="1">
                <a:solidFill>
                  <a:schemeClr val="tx1"/>
                </a:solidFill>
                <a:effectLst/>
                <a:latin typeface="+mn-lt"/>
                <a:ea typeface="+mn-ea"/>
                <a:cs typeface="+mn-cs"/>
              </a:rPr>
              <a:t>Goiânia</a:t>
            </a:r>
            <a:r>
              <a:rPr lang="en-US" sz="800" b="0" kern="1200" dirty="0">
                <a:solidFill>
                  <a:schemeClr val="tx1"/>
                </a:solidFill>
                <a:effectLst/>
                <a:latin typeface="+mn-lt"/>
                <a:ea typeface="+mn-ea"/>
                <a:cs typeface="+mn-cs"/>
              </a:rPr>
              <a:t> incident</a:t>
            </a:r>
          </a:p>
          <a:p>
            <a:endParaRPr lang="en-US" sz="800" b="1" i="0"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kern="1200" dirty="0">
                <a:solidFill>
                  <a:schemeClr val="tx1"/>
                </a:solidFill>
                <a:effectLst/>
                <a:latin typeface="+mn-lt"/>
                <a:ea typeface="+mn-ea"/>
                <a:cs typeface="+mn-cs"/>
              </a:rPr>
              <a:t>https://www.unscear.org/docs/publications/2008/UNSCEAR_2008_Annex-C-CORR.pdf</a:t>
            </a:r>
          </a:p>
          <a:p>
            <a:r>
              <a:rPr lang="en-US" sz="800" b="0" kern="1200" dirty="0">
                <a:solidFill>
                  <a:schemeClr val="tx1"/>
                </a:solidFill>
                <a:effectLst/>
                <a:latin typeface="+mn-lt"/>
                <a:ea typeface="+mn-ea"/>
                <a:cs typeface="+mn-cs"/>
              </a:rPr>
              <a:t>https://www-pub.iaea.org/mtcd/publications/pdf/pub815_web.pdf</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a:t>
            </a:r>
          </a:p>
          <a:p>
            <a:r>
              <a:rPr lang="en-US" sz="800" b="0" kern="1200" dirty="0">
                <a:solidFill>
                  <a:schemeClr val="tx1"/>
                </a:solidFill>
                <a:effectLst/>
                <a:latin typeface="+mn-lt"/>
                <a:ea typeface="+mn-ea"/>
                <a:cs typeface="+mn-cs"/>
              </a:rPr>
              <a:t>Radioisotope Thermoelectric Generator operational in remote areas, </a:t>
            </a:r>
          </a:p>
          <a:p>
            <a:r>
              <a:rPr lang="en-US" sz="800" b="0" kern="1200" dirty="0">
                <a:solidFill>
                  <a:schemeClr val="tx1"/>
                </a:solidFill>
                <a:effectLst/>
                <a:latin typeface="+mn-lt"/>
                <a:ea typeface="+mn-ea"/>
                <a:cs typeface="+mn-cs"/>
              </a:rPr>
              <a:t>illegally dismantled version, </a:t>
            </a:r>
          </a:p>
          <a:p>
            <a:r>
              <a:rPr lang="en-US" sz="800" b="0" kern="1200" dirty="0">
                <a:solidFill>
                  <a:schemeClr val="tx1"/>
                </a:solidFill>
                <a:effectLst/>
                <a:latin typeface="+mn-lt"/>
                <a:ea typeface="+mn-ea"/>
                <a:cs typeface="+mn-cs"/>
              </a:rPr>
              <a:t>teletherapy source container, </a:t>
            </a:r>
          </a:p>
          <a:p>
            <a:r>
              <a:rPr lang="en-US" sz="800" b="0" kern="1200" dirty="0">
                <a:solidFill>
                  <a:schemeClr val="tx1"/>
                </a:solidFill>
                <a:effectLst/>
                <a:latin typeface="+mn-lt"/>
                <a:ea typeface="+mn-ea"/>
                <a:cs typeface="+mn-cs"/>
              </a:rPr>
              <a:t>infographic developed to explain the </a:t>
            </a:r>
            <a:r>
              <a:rPr lang="en-US" sz="800" b="0" kern="1200" dirty="0" err="1">
                <a:solidFill>
                  <a:schemeClr val="tx1"/>
                </a:solidFill>
                <a:effectLst/>
                <a:latin typeface="+mn-lt"/>
                <a:ea typeface="+mn-ea"/>
                <a:cs typeface="+mn-cs"/>
              </a:rPr>
              <a:t>Goiânia</a:t>
            </a:r>
            <a:r>
              <a:rPr lang="en-US" sz="800" b="0" kern="1200" dirty="0">
                <a:solidFill>
                  <a:schemeClr val="tx1"/>
                </a:solidFill>
                <a:effectLst/>
                <a:latin typeface="+mn-lt"/>
                <a:ea typeface="+mn-ea"/>
                <a:cs typeface="+mn-cs"/>
              </a:rPr>
              <a:t> incident.</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p>
          <a:p>
            <a:r>
              <a:rPr lang="en-US" sz="800" b="0" kern="1200" dirty="0">
                <a:solidFill>
                  <a:schemeClr val="tx1"/>
                </a:solidFill>
                <a:effectLst/>
                <a:latin typeface="+mn-lt"/>
                <a:ea typeface="+mn-ea"/>
                <a:cs typeface="+mn-cs"/>
              </a:rPr>
              <a:t>https://bellona.org/news/nuclear-issues/radioactive-waste-and-spent-nuclear-fuel/2005-04-radioisotope-thermoelectric-generators-2, MELODY Licensed by www.Bellona.no</a:t>
            </a:r>
          </a:p>
          <a:p>
            <a:r>
              <a:rPr lang="nl-NL" sz="900" kern="1200" dirty="0" err="1">
                <a:solidFill>
                  <a:schemeClr val="tx1"/>
                </a:solidFill>
                <a:effectLst/>
                <a:latin typeface="+mn-lt"/>
                <a:ea typeface="+mn-ea"/>
                <a:cs typeface="+mn-cs"/>
              </a:rPr>
              <a:t>Infographic</a:t>
            </a:r>
            <a:r>
              <a:rPr lang="nl-NL" sz="900" kern="1200" dirty="0">
                <a:solidFill>
                  <a:schemeClr val="tx1"/>
                </a:solidFill>
                <a:effectLst/>
                <a:latin typeface="+mn-lt"/>
                <a:ea typeface="+mn-ea"/>
                <a:cs typeface="+mn-cs"/>
              </a:rPr>
              <a:t> </a:t>
            </a:r>
            <a:r>
              <a:rPr lang="nl-NL" sz="900" kern="1200" dirty="0" err="1">
                <a:solidFill>
                  <a:schemeClr val="tx1"/>
                </a:solidFill>
                <a:effectLst/>
                <a:latin typeface="+mn-lt"/>
                <a:ea typeface="+mn-ea"/>
                <a:cs typeface="+mn-cs"/>
              </a:rPr>
              <a:t>by</a:t>
            </a:r>
            <a:r>
              <a:rPr lang="nl-NL" sz="900" kern="1200" dirty="0">
                <a:solidFill>
                  <a:schemeClr val="tx1"/>
                </a:solidFill>
                <a:effectLst/>
                <a:latin typeface="+mn-lt"/>
                <a:ea typeface="+mn-ea"/>
                <a:cs typeface="+mn-cs"/>
              </a:rPr>
              <a:t> CNEN, Brazil. </a:t>
            </a:r>
            <a:r>
              <a:rPr lang="en-US" sz="900" kern="1200" dirty="0">
                <a:solidFill>
                  <a:schemeClr val="tx1"/>
                </a:solidFill>
                <a:effectLst/>
                <a:latin typeface="+mn-lt"/>
                <a:ea typeface="+mn-ea"/>
                <a:cs typeface="+mn-cs"/>
              </a:rPr>
              <a:t>Reproduced with permission of </a:t>
            </a:r>
            <a:r>
              <a:rPr lang="en-US" sz="900" kern="1200" dirty="0" err="1">
                <a:solidFill>
                  <a:schemeClr val="tx1"/>
                </a:solidFill>
                <a:effectLst/>
                <a:latin typeface="+mn-lt"/>
                <a:ea typeface="+mn-ea"/>
                <a:cs typeface="+mn-cs"/>
              </a:rPr>
              <a:t>CNEN</a:t>
            </a:r>
            <a:r>
              <a:rPr lang="en-US" sz="900" kern="1200" dirty="0">
                <a:solidFill>
                  <a:schemeClr val="tx1"/>
                </a:solidFill>
                <a:effectLst/>
                <a:latin typeface="+mn-lt"/>
                <a:ea typeface="+mn-ea"/>
                <a:cs typeface="+mn-cs"/>
              </a:rPr>
              <a:t>, Brazil, through </a:t>
            </a:r>
            <a:r>
              <a:rPr lang="en-US" sz="900" kern="1200" dirty="0" err="1">
                <a:solidFill>
                  <a:schemeClr val="tx1"/>
                </a:solidFill>
                <a:effectLst/>
                <a:latin typeface="+mn-lt"/>
                <a:ea typeface="+mn-ea"/>
                <a:cs typeface="+mn-cs"/>
              </a:rPr>
              <a:t>SCKCEN</a:t>
            </a:r>
            <a:endParaRPr lang="nl-NL" sz="90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7272766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3 CBRN extras</a:t>
            </a: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Radiological terrorism and </a:t>
            </a:r>
            <a:r>
              <a:rPr lang="da-DK" sz="800" dirty="0"/>
              <a:t>assasination</a:t>
            </a:r>
            <a:endParaRPr lang="nl-NL"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learn about an actual intentional release of radioactive material to date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a:t>
            </a:r>
          </a:p>
          <a:p>
            <a:pPr marL="0" indent="0">
              <a:buFont typeface="+mj-lt"/>
              <a:buNone/>
            </a:pPr>
            <a:r>
              <a:rPr lang="en-US" sz="800" b="0" kern="1200" dirty="0">
                <a:solidFill>
                  <a:schemeClr val="tx1"/>
                </a:solidFill>
                <a:effectLst/>
                <a:latin typeface="+mn-lt"/>
                <a:ea typeface="+mn-ea"/>
                <a:cs typeface="+mn-cs"/>
              </a:rPr>
              <a:t>A list of radiological attacks is given (not 100% complete)</a:t>
            </a:r>
          </a:p>
          <a:p>
            <a:pPr marL="0" indent="0">
              <a:buFont typeface="+mj-lt"/>
              <a:buNone/>
            </a:pPr>
            <a:r>
              <a:rPr lang="en-US" sz="800" b="0" kern="1200" dirty="0">
                <a:solidFill>
                  <a:schemeClr val="tx1"/>
                </a:solidFill>
                <a:effectLst/>
                <a:latin typeface="+mn-lt"/>
                <a:ea typeface="+mn-ea"/>
                <a:cs typeface="+mn-cs"/>
              </a:rPr>
              <a:t>Explain that</a:t>
            </a:r>
          </a:p>
          <a:p>
            <a:pPr marL="0" indent="0">
              <a:buFont typeface="+mj-lt"/>
              <a:buNone/>
            </a:pPr>
            <a:r>
              <a:rPr lang="en-US" sz="800" b="0" kern="1200" dirty="0">
                <a:solidFill>
                  <a:schemeClr val="tx1"/>
                </a:solidFill>
                <a:effectLst/>
                <a:latin typeface="+mn-lt"/>
                <a:ea typeface="+mn-ea"/>
                <a:cs typeface="+mn-cs"/>
              </a:rPr>
              <a:t>A completed terroristic attack using radioactive material has thus far happened only rarely (worldwide) </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800" b="0" kern="1200" dirty="0">
                <a:solidFill>
                  <a:schemeClr val="tx1"/>
                </a:solidFill>
                <a:effectLst/>
                <a:latin typeface="+mn-lt"/>
                <a:ea typeface="+mn-ea"/>
                <a:cs typeface="+mn-cs"/>
              </a:rPr>
              <a:t>In addition, the trainer can ask for other known attacks.</a:t>
            </a:r>
          </a:p>
          <a:p>
            <a:pPr marL="0" indent="0">
              <a:buFont typeface="+mj-lt"/>
              <a:buNone/>
            </a:pPr>
            <a:endParaRPr lang="en-US" sz="800" b="1" kern="1200" dirty="0">
              <a:solidFill>
                <a:schemeClr val="tx1"/>
              </a:solidFill>
              <a:effectLst/>
              <a:latin typeface="+mn-lt"/>
              <a:ea typeface="+mn-ea"/>
              <a:cs typeface="+mn-cs"/>
            </a:endParaRPr>
          </a:p>
          <a:p>
            <a:r>
              <a:rPr lang="en-US" sz="800" dirty="0"/>
              <a:t>In December 1998, a container filled with radioactive materials and attached to an explosive mine was found. The bomb was hidden near a railway line in the suburban area </a:t>
            </a:r>
            <a:r>
              <a:rPr lang="en-US" sz="800" dirty="0" err="1"/>
              <a:t>Argun</a:t>
            </a:r>
            <a:r>
              <a:rPr lang="en-US" sz="800" dirty="0"/>
              <a:t>, ten miles east of the Chechen capital of Grozny.  A Chechen rebel leader alerted the media, the bomb was never activated.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Briefly discuss the given background information on the assassination of Litvinenko.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i="1" dirty="0"/>
              <a:t>Background info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In November 2006 Alexander Litvinenko died from polonium-210 poisoning in London.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The murder of Litvinenko is believed to be a 'state-sponsored' assassination orchestrated by Russian security services.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Especially, since reports on selling or offering polonium-210 on the black marked are absent making it unlikely for a non-state actor to acquire polonium. Polonium mainly emits alpha particles, making detection of polonium difficult. For that reason and radiation poisoning being very unusual, it was extremely difficult to link the observed clinical picture/symptoms of Litvinenko to polonium 210.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Nevertheless, the authorities traced three distinct polonium trails in and out of London and even into two airplanes that transported the (likely) assassins. </a:t>
            </a:r>
            <a:r>
              <a:rPr lang="en-US" sz="800" b="0" kern="1200" dirty="0">
                <a:solidFill>
                  <a:schemeClr val="tx1"/>
                </a:solidFill>
                <a:effectLst/>
                <a:latin typeface="+mn-lt"/>
                <a:ea typeface="+mn-ea"/>
                <a:cs typeface="+mn-cs"/>
              </a:rPr>
              <a:t>Tea was used at the Millennium Hotel to administer the lethal dose of Polonium 210, the teapot was recovered, and contamination was measured in great detail.</a:t>
            </a: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Hundreds of people were involved in testing around 700 potential exposed people and conducted measurements in numerus locations inside buildings and on the streets of London. </a:t>
            </a:r>
            <a:br>
              <a:rPr lang="en-US" sz="800" dirty="0"/>
            </a:br>
            <a:r>
              <a:rPr lang="en-US" sz="800" dirty="0"/>
              <a:t>British Airways later published a list of 221 flights of the contaminated aircraft, involving over  30-thousand passengers, and advised those potentially affected to contact the UK Department of Health for help.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https://en.wikipedia.org/wiki/Dirty_bomb,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https://www.pbs.org/wgbh/nova/dirtybomb/chrono.html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dirty="0"/>
              <a:t>https://en.wikipedia.org/wiki/Alexander_Litvinenko</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Teapot, similar to the teapot used to administer the lethal dose. The NJH/1 code refers to the real code used for the actual teapot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5582714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3 CBRN extras</a:t>
            </a: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Radiological agents: Transport accidents</a:t>
            </a:r>
            <a:endParaRPr lang="nl-NL"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learn that transport incidents involving radioactive material happen but so far newer with significant release of radioactive material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In addition to the incident shown, the trainer can include comparable local incidents and asks the trainees their own experiences.</a:t>
            </a:r>
          </a:p>
          <a:p>
            <a:r>
              <a:rPr lang="en-US" sz="800" b="0" kern="1200" dirty="0">
                <a:solidFill>
                  <a:schemeClr val="tx1"/>
                </a:solidFill>
                <a:effectLst/>
                <a:latin typeface="+mn-lt"/>
                <a:ea typeface="+mn-ea"/>
                <a:cs typeface="+mn-cs"/>
              </a:rPr>
              <a:t>Explain that ac</a:t>
            </a:r>
            <a:r>
              <a:rPr lang="en-US" sz="800" dirty="0"/>
              <a:t>cidents during transport of radiological material happen. </a:t>
            </a:r>
          </a:p>
          <a:p>
            <a:r>
              <a:rPr lang="en-US" sz="800" dirty="0"/>
              <a:t>So far, none of these accidents resulted in releases of radioactive material causing a significant health risk for the people involved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This is a consequence of the extensive precautions taken: storage, packaging design that sustains heavy impacts, limited total amount of material to be transported etc. </a:t>
            </a:r>
          </a:p>
          <a:p>
            <a:r>
              <a:rPr lang="en-US" sz="800" dirty="0"/>
              <a:t>Note that it is important to remember that transported radioactive materials are not explosives. </a:t>
            </a:r>
          </a:p>
          <a:p>
            <a:r>
              <a:rPr lang="en-US" sz="800" dirty="0"/>
              <a:t>In the event of an accident, they will not burn like a petrol tanker, or to put it differently r</a:t>
            </a:r>
            <a:r>
              <a:rPr lang="en-US" sz="900" kern="1200" dirty="0">
                <a:solidFill>
                  <a:schemeClr val="tx1"/>
                </a:solidFill>
                <a:effectLst/>
                <a:latin typeface="+mn-lt"/>
                <a:ea typeface="+mn-ea"/>
                <a:cs typeface="+mn-cs"/>
              </a:rPr>
              <a:t>adioactivity does not alter the flammability of any material</a:t>
            </a:r>
            <a:endParaRPr lang="nl-NL" sz="800" dirty="0"/>
          </a:p>
          <a:p>
            <a:endParaRPr lang="en-US" sz="800" b="0" kern="1200" dirty="0">
              <a:solidFill>
                <a:schemeClr val="tx1"/>
              </a:solidFill>
              <a:effectLst/>
              <a:latin typeface="+mn-lt"/>
              <a:ea typeface="+mn-ea"/>
              <a:cs typeface="+mn-cs"/>
            </a:endParaRPr>
          </a:p>
          <a:p>
            <a:r>
              <a:rPr lang="en-US" sz="800" dirty="0"/>
              <a:t>The picture shows an accident near the town of </a:t>
            </a:r>
            <a:r>
              <a:rPr lang="en-US" sz="800" dirty="0" err="1"/>
              <a:t>Modrica</a:t>
            </a:r>
            <a:r>
              <a:rPr lang="en-US" sz="800" dirty="0"/>
              <a:t> in Bosnia-Herzegovina, 2015 involving a van transporting the radioactive material iridium-192. The van collided with a passenger car.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No leakage from the container had been registered by the Bosnia's Regulatory Agency for Radiation and Nuclear Safety authority. Unfortunately, the driver of the car was killed in the accident</a:t>
            </a:r>
            <a:endParaRPr lang="en-US" sz="800" b="1" kern="1200" dirty="0">
              <a:solidFill>
                <a:schemeClr val="tx1"/>
              </a:solidFill>
              <a:effectLst/>
              <a:latin typeface="+mn-lt"/>
              <a:ea typeface="+mn-ea"/>
              <a:cs typeface="+mn-cs"/>
            </a:endParaRPr>
          </a:p>
          <a:p>
            <a:endParaRPr lang="en-US" sz="800" b="1"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a:t>
            </a:r>
            <a:r>
              <a:rPr lang="en-US" sz="800" dirty="0"/>
              <a:t>Transport accident involving a van transporting the radioactive material iridium-192.</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https://www.rferl.org/a/bosnia-car-accident-radiation-iridium-192/26899451.html, Zoran </a:t>
            </a:r>
            <a:r>
              <a:rPr lang="en-US" sz="800" b="0" kern="1200" dirty="0" err="1">
                <a:solidFill>
                  <a:schemeClr val="tx1"/>
                </a:solidFill>
                <a:effectLst/>
                <a:latin typeface="+mn-lt"/>
                <a:ea typeface="+mn-ea"/>
                <a:cs typeface="+mn-cs"/>
              </a:rPr>
              <a:t>Matkic</a:t>
            </a:r>
            <a:r>
              <a:rPr lang="en-US" sz="800" b="0" kern="1200" dirty="0">
                <a:solidFill>
                  <a:schemeClr val="tx1"/>
                </a:solidFill>
                <a:effectLst/>
                <a:latin typeface="+mn-lt"/>
                <a:ea typeface="+mn-ea"/>
                <a:cs typeface="+mn-cs"/>
              </a:rPr>
              <a:t> (</a:t>
            </a:r>
            <a:r>
              <a:rPr lang="en-US" sz="800" b="0" kern="1200" dirty="0" err="1">
                <a:solidFill>
                  <a:schemeClr val="tx1"/>
                </a:solidFill>
                <a:effectLst/>
                <a:latin typeface="+mn-lt"/>
                <a:ea typeface="+mn-ea"/>
                <a:cs typeface="+mn-cs"/>
              </a:rPr>
              <a:t>RFE</a:t>
            </a:r>
            <a:r>
              <a:rPr lang="en-US" sz="800" b="0" kern="1200" dirty="0">
                <a:solidFill>
                  <a:schemeClr val="tx1"/>
                </a:solidFill>
                <a:effectLst/>
                <a:latin typeface="+mn-lt"/>
                <a:ea typeface="+mn-ea"/>
                <a:cs typeface="+mn-cs"/>
              </a:rPr>
              <a:t>/</a:t>
            </a:r>
            <a:r>
              <a:rPr lang="en-US" sz="800" b="0" kern="1200" dirty="0" err="1">
                <a:solidFill>
                  <a:schemeClr val="tx1"/>
                </a:solidFill>
                <a:effectLst/>
                <a:latin typeface="+mn-lt"/>
                <a:ea typeface="+mn-ea"/>
                <a:cs typeface="+mn-cs"/>
              </a:rPr>
              <a:t>RL</a:t>
            </a:r>
            <a:r>
              <a:rPr lang="en-US" sz="800" b="0" kern="1200" dirty="0">
                <a:solidFill>
                  <a:schemeClr val="tx1"/>
                </a:solidFill>
                <a:effectLst/>
                <a:latin typeface="+mn-lt"/>
                <a:ea typeface="+mn-ea"/>
                <a:cs typeface="+mn-cs"/>
              </a:rPr>
              <a:t>)</a:t>
            </a:r>
          </a:p>
          <a:p>
            <a:r>
              <a:rPr lang="en-US" sz="800" b="0" kern="1200" dirty="0">
                <a:solidFill>
                  <a:schemeClr val="tx1"/>
                </a:solidFill>
                <a:effectLst/>
                <a:latin typeface="+mn-lt"/>
                <a:ea typeface="+mn-ea"/>
                <a:cs typeface="+mn-cs"/>
              </a:rPr>
              <a:t>License permission-MELODY by </a:t>
            </a:r>
            <a:r>
              <a:rPr lang="pt-PT" sz="900" kern="1200" dirty="0">
                <a:solidFill>
                  <a:schemeClr val="tx1"/>
                </a:solidFill>
                <a:effectLst/>
                <a:latin typeface="+mn-lt"/>
                <a:ea typeface="+mn-ea"/>
                <a:cs typeface="+mn-cs"/>
              </a:rPr>
              <a:t>Jana Hokuvova RFE/RL Media &amp; Public Affairs </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 </a:t>
            </a:r>
            <a:r>
              <a:rPr lang="en-US" sz="800" b="0" kern="1200" dirty="0">
                <a:solidFill>
                  <a:schemeClr val="tx1"/>
                </a:solidFill>
                <a:effectLst/>
                <a:latin typeface="+mn-lt"/>
                <a:ea typeface="+mn-ea"/>
                <a:cs typeface="+mn-cs"/>
              </a:rPr>
              <a:t> MELODY and https://www.radioactivity.eu.com/site/pages/Radioactive_Transports_Incidents.htm</a:t>
            </a:r>
          </a:p>
        </p:txBody>
      </p:sp>
    </p:spTree>
    <p:extLst>
      <p:ext uri="{BB962C8B-B14F-4D97-AF65-F5344CB8AC3E}">
        <p14:creationId xmlns:p14="http://schemas.microsoft.com/office/powerpoint/2010/main" val="3179270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3 CBRN extras</a:t>
            </a: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en-US" sz="800" dirty="0"/>
              <a:t>Nuclear materials</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identify on historic event of a loss of a nuclear weapon</a:t>
            </a:r>
          </a:p>
          <a:p>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a:t>
            </a:r>
          </a:p>
          <a:p>
            <a:r>
              <a:rPr lang="en-US" sz="800" dirty="0"/>
              <a:t>Briefly discuss the following incident</a:t>
            </a:r>
          </a:p>
          <a:p>
            <a:r>
              <a:rPr lang="en-US" sz="800" dirty="0"/>
              <a:t>On 21 January 1968, an USAF B-52 bomber, carrying four B28FI thermonuclear bombs, crashed in Greenland causing the nuclear payload to rupture and disperse resulting in radioactive contamination</a:t>
            </a:r>
            <a:r>
              <a:rPr lang="en-US" sz="800" b="0" i="0" u="none" strike="noStrike" kern="1200" baseline="0" dirty="0">
                <a:solidFill>
                  <a:schemeClr val="tx1"/>
                </a:solidFill>
                <a:latin typeface="+mn-lt"/>
                <a:ea typeface="+mn-ea"/>
                <a:cs typeface="+mn-cs"/>
              </a:rPr>
              <a:t> spreading plutonium </a:t>
            </a:r>
            <a:r>
              <a:rPr lang="en-GB" sz="800" b="0" i="0" u="none" strike="noStrike" kern="1200" baseline="0" dirty="0">
                <a:solidFill>
                  <a:schemeClr val="tx1"/>
                </a:solidFill>
                <a:latin typeface="+mn-lt"/>
                <a:ea typeface="+mn-ea"/>
                <a:cs typeface="+mn-cs"/>
              </a:rPr>
              <a:t>contamination </a:t>
            </a:r>
            <a:r>
              <a:rPr lang="en-US" sz="800" b="0" i="0" u="none" strike="noStrike" kern="1200" baseline="0" dirty="0">
                <a:solidFill>
                  <a:schemeClr val="tx1"/>
                </a:solidFill>
                <a:latin typeface="+mn-lt"/>
                <a:ea typeface="+mn-ea"/>
                <a:cs typeface="+mn-cs"/>
              </a:rPr>
              <a:t>over a large area of marine environment.</a:t>
            </a:r>
          </a:p>
          <a:p>
            <a:r>
              <a:rPr lang="en-US" sz="800" dirty="0"/>
              <a:t>Denmark required the U.S. government to remove all of the radioactive debris and contaminated snow and ice from Greenland. Thule AFB ultimately amassed an incredible collection of waste, including 71 25,000-gallon tanks filled with cleanup debris and contaminated snow and ice. Alongside were 14 large “engine containers,” 192 drums of aircraft debris and 268 1,800-gallon tanks filled with contaminated liquid. The largest piece of aircraft recovered was only desk-sized, though larger forged pieces, such as landing gear struts, remained at the bottom of </a:t>
            </a:r>
            <a:r>
              <a:rPr lang="en-US" sz="800" dirty="0" err="1"/>
              <a:t>Bylot</a:t>
            </a:r>
            <a:r>
              <a:rPr lang="en-US" sz="800" dirty="0"/>
              <a:t> Sound. The Air Force flew the recovered hydrogen bomb fragments to three facilities in the U.S. Spring ice melt allowed U.S. Navy cargo ships to remove the melted ice and snow to the Savannah River Plant in South Carolina.</a:t>
            </a: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https://www.historynet.com/last-flight-hobo-28.htm</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Images of a B52, carrying thermonuclear ordnance, thermonuclear bombs, Map of Greenland showing the  location of Thule</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p>
          <a:p>
            <a:r>
              <a:rPr lang="en-US" sz="800" b="0" kern="1200" dirty="0">
                <a:solidFill>
                  <a:schemeClr val="tx1"/>
                </a:solidFill>
                <a:effectLst/>
                <a:latin typeface="+mn-lt"/>
                <a:ea typeface="+mn-ea"/>
                <a:cs typeface="+mn-cs"/>
              </a:rPr>
              <a:t>https://commons.wikimedia.org/wiki/File:Boeing_B-52G_in_flight_061026-F-1234S-021.jpg (copyright free)</a:t>
            </a:r>
          </a:p>
          <a:p>
            <a:r>
              <a:rPr lang="en-US" sz="800" b="0" kern="1200" dirty="0">
                <a:solidFill>
                  <a:schemeClr val="tx1"/>
                </a:solidFill>
                <a:effectLst/>
                <a:latin typeface="+mn-lt"/>
                <a:ea typeface="+mn-ea"/>
                <a:cs typeface="+mn-cs"/>
              </a:rPr>
              <a:t>https://commons.wikimedia.org/wiki/File:Mark_28_Thermonuclear_Bomb.jpg  (copyright free)</a:t>
            </a:r>
          </a:p>
          <a:p>
            <a:r>
              <a:rPr lang="en-US" sz="800" b="0" kern="1200" dirty="0">
                <a:solidFill>
                  <a:schemeClr val="tx1"/>
                </a:solidFill>
                <a:effectLst/>
                <a:latin typeface="+mn-lt"/>
                <a:ea typeface="+mn-ea"/>
                <a:cs typeface="+mn-cs"/>
              </a:rPr>
              <a:t>Map of Greenland MELODY</a:t>
            </a: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https://en.wikipedia.org/wiki/1968_Thule_Air_Base_B-52_crash, https://en.wikipedia.org/wiki/List_of_civilian_radiation_accidents</a:t>
            </a:r>
          </a:p>
          <a:p>
            <a:endParaRPr lang="en-GB" sz="800" dirty="0"/>
          </a:p>
        </p:txBody>
      </p:sp>
    </p:spTree>
    <p:extLst>
      <p:ext uri="{BB962C8B-B14F-4D97-AF65-F5344CB8AC3E}">
        <p14:creationId xmlns:p14="http://schemas.microsoft.com/office/powerpoint/2010/main" val="31023389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3 CBRN extras</a:t>
            </a: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en-US" sz="800" dirty="0"/>
              <a:t>Nuclear industrial accidents</a:t>
            </a:r>
            <a:endParaRPr lang="nl-NL"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Trainees are able to identify the three major incidents with Nuclear power plants where a kernel meltdown occurred</a:t>
            </a:r>
          </a:p>
          <a:p>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a:t>
            </a:r>
          </a:p>
          <a:p>
            <a:r>
              <a:rPr lang="en-US" sz="800" b="0" kern="1200" dirty="0">
                <a:solidFill>
                  <a:schemeClr val="tx1"/>
                </a:solidFill>
                <a:effectLst/>
                <a:latin typeface="+mn-lt"/>
                <a:ea typeface="+mn-ea"/>
                <a:cs typeface="+mn-cs"/>
              </a:rPr>
              <a:t>Explain that:</a:t>
            </a:r>
          </a:p>
          <a:p>
            <a:r>
              <a:rPr lang="en-US" sz="800" b="0" kern="1200" dirty="0">
                <a:solidFill>
                  <a:schemeClr val="tx1"/>
                </a:solidFill>
                <a:effectLst/>
                <a:latin typeface="+mn-lt"/>
                <a:ea typeface="+mn-ea"/>
                <a:cs typeface="+mn-cs"/>
              </a:rPr>
              <a:t>Quite a number of radiation accidents happened in the nuclear industry, mainly within the nuclear weapons </a:t>
            </a:r>
            <a:r>
              <a:rPr lang="en-US" sz="800" b="0" kern="1200" dirty="0" err="1">
                <a:solidFill>
                  <a:schemeClr val="tx1"/>
                </a:solidFill>
                <a:effectLst/>
                <a:latin typeface="+mn-lt"/>
                <a:ea typeface="+mn-ea"/>
                <a:cs typeface="+mn-cs"/>
              </a:rPr>
              <a:t>programme</a:t>
            </a:r>
            <a:r>
              <a:rPr lang="en-US" sz="800" b="0" kern="1200" dirty="0">
                <a:solidFill>
                  <a:schemeClr val="tx1"/>
                </a:solidFill>
                <a:effectLst/>
                <a:latin typeface="+mn-lt"/>
                <a:ea typeface="+mn-ea"/>
                <a:cs typeface="+mn-cs"/>
              </a:rPr>
              <a:t>, resulting in 71 radiation deaths in total, 28  of which died at the </a:t>
            </a:r>
            <a:r>
              <a:rPr lang="en-GB" sz="800" b="0" i="0" u="none" strike="noStrike" kern="1200" baseline="0" dirty="0">
                <a:solidFill>
                  <a:schemeClr val="tx1"/>
                </a:solidFill>
                <a:latin typeface="+mn-lt"/>
                <a:ea typeface="+mn-ea"/>
                <a:cs typeface="+mn-cs"/>
              </a:rPr>
              <a:t>Chernobyl accident.</a:t>
            </a:r>
          </a:p>
          <a:p>
            <a:r>
              <a:rPr lang="en-GB" sz="800" b="0" i="0" u="none" strike="noStrike" kern="1200" baseline="0" dirty="0">
                <a:solidFill>
                  <a:schemeClr val="tx1"/>
                </a:solidFill>
                <a:effectLst/>
                <a:latin typeface="+mn-lt"/>
                <a:ea typeface="+mn-ea"/>
                <a:cs typeface="+mn-cs"/>
              </a:rPr>
              <a:t>Numbers hold for 1945 - 2003</a:t>
            </a:r>
            <a:r>
              <a:rPr lang="en-US" sz="800" b="0" kern="1200" dirty="0">
                <a:solidFill>
                  <a:schemeClr val="tx1"/>
                </a:solidFill>
                <a:effectLst/>
                <a:latin typeface="+mn-lt"/>
                <a:ea typeface="+mn-ea"/>
                <a:cs typeface="+mn-cs"/>
              </a:rPr>
              <a:t> </a:t>
            </a:r>
          </a:p>
          <a:p>
            <a:endParaRPr lang="en-US" sz="800" b="0" kern="1200" dirty="0">
              <a:solidFill>
                <a:schemeClr val="tx1"/>
              </a:solidFill>
              <a:effectLst/>
              <a:latin typeface="+mn-lt"/>
              <a:ea typeface="+mn-ea"/>
              <a:cs typeface="+mn-cs"/>
            </a:endParaRPr>
          </a:p>
          <a:p>
            <a:r>
              <a:rPr lang="en-US" sz="800" b="0" kern="1200" dirty="0">
                <a:solidFill>
                  <a:schemeClr val="tx1"/>
                </a:solidFill>
                <a:effectLst/>
                <a:latin typeface="+mn-lt"/>
                <a:ea typeface="+mn-ea"/>
                <a:cs typeface="+mn-cs"/>
              </a:rPr>
              <a:t>The </a:t>
            </a:r>
            <a:r>
              <a:rPr lang="en-US" sz="800" dirty="0"/>
              <a:t>first nuclear reactor was connected to an external grid in </a:t>
            </a:r>
            <a:r>
              <a:rPr lang="en-US" sz="800" dirty="0" err="1"/>
              <a:t>Obninsk</a:t>
            </a:r>
            <a:r>
              <a:rPr lang="en-US" sz="800" dirty="0"/>
              <a:t>, USSR in 1954, </a:t>
            </a:r>
            <a:r>
              <a:rPr lang="en-US" sz="800" b="0" kern="1200" dirty="0">
                <a:solidFill>
                  <a:schemeClr val="tx1"/>
                </a:solidFill>
                <a:effectLst/>
                <a:latin typeface="+mn-lt"/>
                <a:ea typeface="+mn-ea"/>
                <a:cs typeface="+mn-cs"/>
              </a:rPr>
              <a:t>the USA followed in 1957 with the first commercial nuclear power plant for electricity</a:t>
            </a:r>
            <a:r>
              <a:rPr lang="en-US" sz="800" dirty="0"/>
              <a:t>. </a:t>
            </a:r>
          </a:p>
          <a:p>
            <a:r>
              <a:rPr lang="en-US" sz="800" dirty="0"/>
              <a:t>Today, around 440 NPPs are operational. </a:t>
            </a:r>
          </a:p>
          <a:p>
            <a:r>
              <a:rPr lang="en-US" sz="800" b="0" kern="1200" dirty="0">
                <a:solidFill>
                  <a:schemeClr val="tx1"/>
                </a:solidFill>
                <a:effectLst/>
                <a:latin typeface="+mn-lt"/>
                <a:ea typeface="+mn-ea"/>
                <a:cs typeface="+mn-cs"/>
              </a:rPr>
              <a:t>Worldwide, three major accidents happened where a meltdown of the core occurred, and radioactive material was released into the environment leading to counter measures for the general public.</a:t>
            </a:r>
          </a:p>
          <a:p>
            <a:endParaRPr lang="en-US" sz="800" b="0" kern="1200" dirty="0">
              <a:solidFill>
                <a:schemeClr val="tx1"/>
              </a:solidFill>
              <a:effectLst/>
              <a:latin typeface="+mn-lt"/>
              <a:ea typeface="+mn-ea"/>
              <a:cs typeface="+mn-cs"/>
            </a:endParaRPr>
          </a:p>
          <a:p>
            <a:pPr marL="0" indent="0">
              <a:buFont typeface="+mj-lt"/>
              <a:buNone/>
            </a:pPr>
            <a:r>
              <a:rPr lang="en-US" sz="800" b="0" i="1" kern="1200" dirty="0">
                <a:solidFill>
                  <a:schemeClr val="tx1"/>
                </a:solidFill>
                <a:effectLst/>
                <a:latin typeface="+mn-lt"/>
                <a:ea typeface="+mn-ea"/>
                <a:cs typeface="+mn-cs"/>
              </a:rPr>
              <a:t>Background info</a:t>
            </a:r>
          </a:p>
          <a:p>
            <a:r>
              <a:rPr lang="en-US" sz="800" i="1" dirty="0"/>
              <a:t>The Three Mile Island</a:t>
            </a:r>
            <a:r>
              <a:rPr lang="en-US" sz="800" dirty="0"/>
              <a:t> Unit 2 reactor, near Middletown, Pennsylvania, partially melted down on March 28, 1979. This was the most serious accident in U.S. commercial nuclear power plant operating history, although its small radioactive releases had no detectable health effects on plant workers or the public. Its aftermath brought about sweeping changes involving emergency response planning, reactor operator training, human factors engineering, radiation protection, and many other areas of nuclear power plant operations. It also caused the NRC to tighten and heighten its regulatory oversight. All of these changes significantly enhanced U.S. reactor safety. A combination of equipment malfunctions, design-related problems and worker errors led to TMI-2's partial meltdown and very small off-site releases of radioactivity.  It is the most significant accident in U.S. commercial nuclear power plant history.[2]</a:t>
            </a:r>
          </a:p>
          <a:p>
            <a:endParaRPr lang="en-US" sz="800" b="1" dirty="0"/>
          </a:p>
          <a:p>
            <a:r>
              <a:rPr lang="en-US" sz="800" b="0" i="1" dirty="0"/>
              <a:t>The Chernobyl disaster</a:t>
            </a:r>
            <a:r>
              <a:rPr lang="en-US" sz="800" b="1" dirty="0"/>
              <a:t> </a:t>
            </a:r>
            <a:endParaRPr lang="en-US" sz="800" dirty="0"/>
          </a:p>
          <a:p>
            <a:r>
              <a:rPr lang="en-US" sz="800" b="0" kern="1200" dirty="0">
                <a:solidFill>
                  <a:schemeClr val="tx1"/>
                </a:solidFill>
                <a:effectLst/>
                <a:latin typeface="+mn-lt"/>
                <a:ea typeface="+mn-ea"/>
                <a:cs typeface="+mn-cs"/>
              </a:rPr>
              <a:t>The Chernobyl accident in 1986 was the result of a flawed reactor design that was operated with inadequately trained personnel.</a:t>
            </a:r>
          </a:p>
          <a:p>
            <a:r>
              <a:rPr lang="en-US" sz="800" b="0" kern="1200" dirty="0">
                <a:solidFill>
                  <a:schemeClr val="tx1"/>
                </a:solidFill>
                <a:effectLst/>
                <a:latin typeface="+mn-lt"/>
                <a:ea typeface="+mn-ea"/>
                <a:cs typeface="+mn-cs"/>
              </a:rPr>
              <a:t>The resulting steam explosion and fires released at least 5% of the radioactive reactor core into the environment, with the deposition of radioactive materials in many parts of Europe.</a:t>
            </a:r>
          </a:p>
          <a:p>
            <a:r>
              <a:rPr lang="en-US" sz="800" b="0" kern="1200" dirty="0">
                <a:solidFill>
                  <a:schemeClr val="tx1"/>
                </a:solidFill>
                <a:effectLst/>
                <a:latin typeface="+mn-lt"/>
                <a:ea typeface="+mn-ea"/>
                <a:cs typeface="+mn-cs"/>
              </a:rPr>
              <a:t>Two Chernobyl plant workers died due to the explosion on the night of the accident, and a further 28 people died within a few weeks as a result of acute radiation syndrome.</a:t>
            </a:r>
          </a:p>
          <a:p>
            <a:r>
              <a:rPr lang="en-US" sz="800" b="0" kern="1200" dirty="0">
                <a:solidFill>
                  <a:schemeClr val="tx1"/>
                </a:solidFill>
                <a:effectLst/>
                <a:latin typeface="+mn-lt"/>
                <a:ea typeface="+mn-ea"/>
                <a:cs typeface="+mn-cs"/>
              </a:rPr>
              <a:t>The United Nations Scientific Committee on the Effects of Atomic Radiation has concluded that, apart from some 6500 thyroid cancers (resulting in 15 fatalities), "there is no evidence of a major public health impact attributable to radiation exposure 20 years after the accident."  Some 350,000 people were evacuated as a result of the accident, but resettlement of areas from which people were relocated is ongoing. The disaster was the product of a flawed Soviet reactor design coupled with serious mistakes made by the plant operators. It was a direct consequence of Cold War isolation and the resulting lack of any safety culture.</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800" dirty="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800" b="0" i="1" dirty="0"/>
              <a:t>The Fukushima Daiichi </a:t>
            </a:r>
            <a:r>
              <a:rPr lang="en-US" sz="800" dirty="0"/>
              <a:t>A major earthquake on 11 March 2011 caused a 15-metre tsunami to strike the Fukushima Daiichi nuclear power plant on Japan's Tohoku coast, disabling the power supply and heat sinks, thereby triggering a nuclear accident. The reactors involved were boiling water units of a 1960s design owned and operated by Tokyo Electric Power Company and supplied by GE, Toshiba and Hitachi. Reactors 1-4 came into commercial operation 1971-78. Without cooling water, the cores of units 1, 2 and 3 overheated and largely melted in the first three days. Hydrogen generated by this high-temperature process caused explosions in the upper service floors of reactor buildings at units 1 and 3. Unit 4 had not been operating, but was affected by a hydrogen explosion due to gas back-flow from unit 3. All four reactors are lost. Two other reactors at the plant were not involved in the accident. </a:t>
            </a:r>
            <a:endParaRPr lang="nl-NL" sz="800" dirty="0"/>
          </a:p>
          <a:p>
            <a:pPr marL="0" indent="0">
              <a:buFont typeface="+mj-lt"/>
              <a:buNone/>
            </a:pPr>
            <a:endParaRPr lang="en-US" sz="800" b="0"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p>
          <a:p>
            <a:r>
              <a:rPr lang="en-US" sz="800" b="0" i="0" kern="1200" dirty="0">
                <a:solidFill>
                  <a:schemeClr val="tx1"/>
                </a:solidFill>
                <a:effectLst/>
                <a:latin typeface="+mn-lt"/>
                <a:ea typeface="+mn-ea"/>
                <a:cs typeface="+mn-cs"/>
              </a:rPr>
              <a:t>https://www.unscear.org/docs/publications/2008/UNSCEAR_2008_Annex-C-CORR.pdf</a:t>
            </a:r>
          </a:p>
          <a:p>
            <a:r>
              <a:rPr lang="en-US" sz="800" b="0" i="0" kern="1200" dirty="0">
                <a:solidFill>
                  <a:schemeClr val="tx1"/>
                </a:solidFill>
                <a:effectLst/>
                <a:latin typeface="+mn-lt"/>
                <a:ea typeface="+mn-ea"/>
                <a:cs typeface="+mn-cs"/>
              </a:rPr>
              <a:t>https://www.ucsusa.org/resources/brief-history-nuclear-accidents-worldwide</a:t>
            </a:r>
          </a:p>
          <a:p>
            <a:r>
              <a:rPr lang="en-US" sz="800" b="0" i="0" kern="1200" dirty="0">
                <a:solidFill>
                  <a:schemeClr val="tx1"/>
                </a:solidFill>
                <a:effectLst/>
                <a:latin typeface="+mn-lt"/>
                <a:ea typeface="+mn-ea"/>
                <a:cs typeface="+mn-cs"/>
              </a:rPr>
              <a:t>https://www.nrc.gov/reading-rm/doc-collections/fact-sheets/3mile-isle.html</a:t>
            </a:r>
          </a:p>
          <a:p>
            <a:r>
              <a:rPr lang="en-US" sz="800" b="0" kern="1200" dirty="0">
                <a:solidFill>
                  <a:schemeClr val="tx1"/>
                </a:solidFill>
                <a:effectLst/>
                <a:latin typeface="+mn-lt"/>
                <a:ea typeface="+mn-ea"/>
                <a:cs typeface="+mn-cs"/>
              </a:rPr>
              <a:t>https://www.world-nuclear.org/information-library/safety-and-security/safety-of-plants/chernobyl-accident.aspx</a:t>
            </a:r>
          </a:p>
          <a:p>
            <a:r>
              <a:rPr lang="en-US" sz="800" b="0" kern="1200" dirty="0">
                <a:solidFill>
                  <a:schemeClr val="tx1"/>
                </a:solidFill>
                <a:effectLst/>
                <a:latin typeface="+mn-lt"/>
                <a:ea typeface="+mn-ea"/>
                <a:cs typeface="+mn-cs"/>
              </a:rPr>
              <a:t>https://www.world-nuclear.org/focus/fukushima/the-situation-at-fukushima.aspx</a:t>
            </a:r>
          </a:p>
          <a:p>
            <a:r>
              <a:rPr lang="en-US" sz="800" b="0" kern="1200" dirty="0">
                <a:solidFill>
                  <a:schemeClr val="tx1"/>
                </a:solidFill>
                <a:effectLst/>
                <a:latin typeface="+mn-lt"/>
                <a:ea typeface="+mn-ea"/>
                <a:cs typeface="+mn-cs"/>
              </a:rPr>
              <a:t>https://en.wikipedia.org/wiki/Timeline_of_the_Fukushima_Daiichi_nuclear_disaster</a:t>
            </a:r>
          </a:p>
          <a:p>
            <a:pPr marL="0" indent="0">
              <a:buFont typeface="+mj-lt"/>
              <a:buNone/>
            </a:pP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Three Mile Island NPP, Chernobyl Unit 4 reactor building, Tsunami hitting the shores of Fukushima </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p>
          <a:p>
            <a:r>
              <a:rPr lang="en-US" sz="800" b="0" kern="1200" dirty="0">
                <a:solidFill>
                  <a:schemeClr val="tx1"/>
                </a:solidFill>
                <a:effectLst/>
                <a:latin typeface="+mn-lt"/>
                <a:ea typeface="+mn-ea"/>
                <a:cs typeface="+mn-cs"/>
              </a:rPr>
              <a:t>Three Mile Island:</a:t>
            </a:r>
          </a:p>
          <a:p>
            <a:r>
              <a:rPr lang="en-US" sz="800" b="0" kern="1200" dirty="0">
                <a:solidFill>
                  <a:schemeClr val="tx1"/>
                </a:solidFill>
                <a:effectLst/>
                <a:latin typeface="+mn-lt"/>
                <a:ea typeface="+mn-ea"/>
                <a:cs typeface="+mn-cs"/>
              </a:rPr>
              <a:t>https://commons.wikimedia.org/wiki/File:Three_Mile_Island_(color)-2.jpg (cropped) public domain</a:t>
            </a:r>
          </a:p>
          <a:p>
            <a:r>
              <a:rPr lang="en-US" sz="800" b="0" i="0" u="none" strike="noStrike" kern="1200" dirty="0">
                <a:solidFill>
                  <a:schemeClr val="tx1"/>
                </a:solidFill>
                <a:effectLst/>
                <a:latin typeface="+mn-lt"/>
                <a:ea typeface="+mn-ea"/>
                <a:cs typeface="+mn-cs"/>
              </a:rPr>
              <a:t>Chernobyl:</a:t>
            </a:r>
          </a:p>
          <a:p>
            <a:r>
              <a:rPr lang="en-US" sz="800" b="0" i="0" u="none" strike="noStrike" kern="1200" dirty="0">
                <a:solidFill>
                  <a:schemeClr val="tx1"/>
                </a:solidFill>
                <a:effectLst/>
                <a:latin typeface="+mn-lt"/>
                <a:ea typeface="+mn-ea"/>
                <a:cs typeface="+mn-cs"/>
              </a:rPr>
              <a:t>https://upload.wikimedia.org/wikipedia/commons/8/87/IAEA_02790015_%285613115146%29.jpg</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800" b="0" i="0" dirty="0">
                <a:solidFill>
                  <a:srgbClr val="202122"/>
                </a:solidFill>
                <a:effectLst/>
                <a:latin typeface="Arial" panose="020B0604020202020204" pitchFamily="34" charset="0"/>
              </a:rPr>
              <a:t>Photo Credit: </a:t>
            </a:r>
            <a:r>
              <a:rPr lang="nl-NL" sz="800" b="0" i="0" dirty="0" err="1">
                <a:solidFill>
                  <a:srgbClr val="202122"/>
                </a:solidFill>
                <a:effectLst/>
                <a:latin typeface="Arial" panose="020B0604020202020204" pitchFamily="34" charset="0"/>
              </a:rPr>
              <a:t>USFCRFC</a:t>
            </a:r>
            <a:endParaRPr lang="en-US" sz="100" b="0" kern="1200" dirty="0">
              <a:solidFill>
                <a:schemeClr val="tx1"/>
              </a:solidFill>
              <a:effectLst/>
              <a:latin typeface="+mn-lt"/>
              <a:ea typeface="+mn-ea"/>
              <a:cs typeface="+mn-cs"/>
            </a:endParaRPr>
          </a:p>
          <a:p>
            <a:r>
              <a:rPr lang="en-US" sz="800" b="0" i="0" u="none" strike="noStrike" kern="1200" dirty="0">
                <a:solidFill>
                  <a:schemeClr val="tx1"/>
                </a:solidFill>
                <a:effectLst/>
                <a:latin typeface="+mn-lt"/>
                <a:ea typeface="+mn-ea"/>
                <a:cs typeface="+mn-cs"/>
              </a:rPr>
              <a:t>Fukushima: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800" b="0" i="0" u="none" strike="noStrike" kern="1200" dirty="0">
                <a:solidFill>
                  <a:schemeClr val="tx1"/>
                </a:solidFill>
                <a:effectLst/>
                <a:latin typeface="+mn-lt"/>
                <a:ea typeface="+mn-ea"/>
                <a:cs typeface="+mn-cs"/>
              </a:rPr>
              <a:t>https://wordpress.org/openverse/search/?q=image-191637-panoV9free-vflj,</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u="none" strike="noStrike" kern="1200" dirty="0">
                <a:solidFill>
                  <a:schemeClr val="tx1"/>
                </a:solidFill>
                <a:effectLst/>
                <a:latin typeface="+mn-lt"/>
                <a:ea typeface="+mn-ea"/>
                <a:cs typeface="+mn-cs"/>
              </a:rPr>
              <a:t>"image-191637-panoV9free-vflj" by </a:t>
            </a:r>
            <a:r>
              <a:rPr lang="en-US" sz="800" b="0" i="0" u="none" strike="noStrike" kern="1200" dirty="0" err="1">
                <a:solidFill>
                  <a:schemeClr val="tx1"/>
                </a:solidFill>
                <a:effectLst/>
                <a:latin typeface="+mn-lt"/>
                <a:ea typeface="+mn-ea"/>
                <a:cs typeface="+mn-cs"/>
              </a:rPr>
              <a:t>Oldmaison</a:t>
            </a:r>
            <a:r>
              <a:rPr lang="en-US" sz="800" b="0" i="0" u="none" strike="noStrike" kern="1200" dirty="0">
                <a:solidFill>
                  <a:schemeClr val="tx1"/>
                </a:solidFill>
                <a:effectLst/>
                <a:latin typeface="+mn-lt"/>
                <a:ea typeface="+mn-ea"/>
                <a:cs typeface="+mn-cs"/>
              </a:rPr>
              <a:t> is marked with CC BY-SA 2.0.</a:t>
            </a:r>
            <a:endParaRPr lang="nl-NL" sz="800" b="0" i="0" u="none" strike="noStrike"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and sources for additional information</a:t>
            </a:r>
          </a:p>
          <a:p>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151316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Elaborated History: (non)deliberate release</a:t>
            </a:r>
            <a:endParaRPr lang="nl-NL"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a:t>
            </a:r>
            <a:r>
              <a:rPr lang="en-US" sz="800" b="0" u="sng" kern="1200" dirty="0">
                <a:solidFill>
                  <a:schemeClr val="tx1"/>
                </a:solidFill>
                <a:effectLst/>
                <a:latin typeface="+mn-lt"/>
                <a:ea typeface="+mn-ea"/>
                <a:cs typeface="+mn-cs"/>
              </a:rPr>
              <a:t>identify </a:t>
            </a:r>
            <a:r>
              <a:rPr lang="en-US" sz="800" b="0" kern="1200" dirty="0">
                <a:solidFill>
                  <a:schemeClr val="tx1"/>
                </a:solidFill>
                <a:effectLst/>
                <a:latin typeface="+mn-lt"/>
                <a:ea typeface="+mn-ea"/>
                <a:cs typeface="+mn-cs"/>
              </a:rPr>
              <a:t>a number of scenarios of (non)deliberate release of CBRN agents, based on a number of actual events that happened in the past. </a:t>
            </a:r>
          </a:p>
          <a:p>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Explain the difference between non-deliberate and deliberate release of CBRN agents. </a:t>
            </a:r>
          </a:p>
          <a:p>
            <a:r>
              <a:rPr lang="en-US" sz="800" b="0" kern="1200" dirty="0">
                <a:solidFill>
                  <a:schemeClr val="tx1"/>
                </a:solidFill>
                <a:effectLst/>
                <a:latin typeface="+mn-lt"/>
                <a:ea typeface="+mn-ea"/>
                <a:cs typeface="+mn-cs"/>
              </a:rPr>
              <a:t>Chemical:</a:t>
            </a:r>
          </a:p>
          <a:p>
            <a:r>
              <a:rPr lang="en-US" sz="800" b="0" kern="1200" dirty="0">
                <a:solidFill>
                  <a:schemeClr val="tx1"/>
                </a:solidFill>
                <a:effectLst/>
                <a:latin typeface="+mn-lt"/>
                <a:ea typeface="+mn-ea"/>
                <a:cs typeface="+mn-cs"/>
              </a:rPr>
              <a:t>	Non-deliberate: industrial accidents, transport accidents, often involving TICs </a:t>
            </a:r>
          </a:p>
          <a:p>
            <a:r>
              <a:rPr lang="en-US" sz="800" b="0" kern="1200" dirty="0">
                <a:solidFill>
                  <a:schemeClr val="tx1"/>
                </a:solidFill>
                <a:effectLst/>
                <a:latin typeface="+mn-lt"/>
                <a:ea typeface="+mn-ea"/>
                <a:cs typeface="+mn-cs"/>
              </a:rPr>
              <a:t>	Deliberate release: Release of chemical warfare agents (CWAs) by state-actors, or CWAs/TICs by individuals (acts of terrorism)</a:t>
            </a:r>
          </a:p>
          <a:p>
            <a:r>
              <a:rPr lang="en-US" sz="800" b="0" kern="1200" dirty="0">
                <a:solidFill>
                  <a:schemeClr val="tx1"/>
                </a:solidFill>
                <a:effectLst/>
                <a:latin typeface="+mn-lt"/>
                <a:ea typeface="+mn-ea"/>
                <a:cs typeface="+mn-cs"/>
              </a:rPr>
              <a:t>Biological</a:t>
            </a:r>
          </a:p>
          <a:p>
            <a:r>
              <a:rPr lang="en-US" sz="800" b="0" kern="1200" dirty="0">
                <a:solidFill>
                  <a:schemeClr val="tx1"/>
                </a:solidFill>
                <a:effectLst/>
                <a:latin typeface="+mn-lt"/>
                <a:ea typeface="+mn-ea"/>
                <a:cs typeface="+mn-cs"/>
              </a:rPr>
              <a:t>	Non-deliberate: naturally occurring epidemics, or zoonotic spillover from agriculture, often involving airborne pathogens (e.g. viruses and bacteria) </a:t>
            </a:r>
          </a:p>
          <a:p>
            <a:r>
              <a:rPr lang="en-US" sz="800" b="0" kern="1200" dirty="0">
                <a:solidFill>
                  <a:schemeClr val="tx1"/>
                </a:solidFill>
                <a:effectLst/>
                <a:latin typeface="+mn-lt"/>
                <a:ea typeface="+mn-ea"/>
                <a:cs typeface="+mn-cs"/>
              </a:rPr>
              <a:t>	Deliberate release: Release of biological weapons by state-actors, or pathogenic materials by individuals (acts of bioterrorism)</a:t>
            </a:r>
          </a:p>
          <a:p>
            <a:r>
              <a:rPr lang="en-US" sz="800" b="0" kern="1200" dirty="0">
                <a:solidFill>
                  <a:schemeClr val="tx1"/>
                </a:solidFill>
                <a:effectLst/>
                <a:latin typeface="+mn-lt"/>
                <a:ea typeface="+mn-ea"/>
                <a:cs typeface="+mn-cs"/>
              </a:rPr>
              <a:t>Radiological</a:t>
            </a:r>
          </a:p>
          <a:p>
            <a:r>
              <a:rPr lang="en-US" sz="800" b="0" kern="1200" dirty="0">
                <a:solidFill>
                  <a:schemeClr val="tx1"/>
                </a:solidFill>
                <a:effectLst/>
                <a:latin typeface="+mn-lt"/>
                <a:ea typeface="+mn-ea"/>
                <a:cs typeface="+mn-cs"/>
              </a:rPr>
              <a:t>	Non-deliberate: industrial accidents, e.g. involving nuclear power plants </a:t>
            </a:r>
          </a:p>
          <a:p>
            <a:r>
              <a:rPr lang="en-US" sz="800" b="0" kern="1200" dirty="0">
                <a:solidFill>
                  <a:schemeClr val="tx1"/>
                </a:solidFill>
                <a:effectLst/>
                <a:latin typeface="+mn-lt"/>
                <a:ea typeface="+mn-ea"/>
                <a:cs typeface="+mn-cs"/>
              </a:rPr>
              <a:t>	Deliberate release: Release of nuclear weapons by state-actors, radiological poisoning or dirty bombs containing radioactive materials by individuals </a:t>
            </a:r>
            <a:br>
              <a:rPr lang="en-US" sz="800" b="0" kern="1200" dirty="0">
                <a:solidFill>
                  <a:schemeClr val="tx1"/>
                </a:solidFill>
                <a:effectLst/>
                <a:latin typeface="+mn-lt"/>
                <a:ea typeface="+mn-ea"/>
                <a:cs typeface="+mn-cs"/>
              </a:rPr>
            </a:br>
            <a:r>
              <a:rPr lang="en-US" sz="800" b="0" kern="1200" dirty="0">
                <a:solidFill>
                  <a:schemeClr val="tx1"/>
                </a:solidFill>
                <a:effectLst/>
                <a:latin typeface="+mn-lt"/>
                <a:ea typeface="+mn-ea"/>
                <a:cs typeface="+mn-cs"/>
              </a:rPr>
              <a:t>	(acts of terrorism)</a:t>
            </a:r>
          </a:p>
          <a:p>
            <a:endParaRPr lang="en-US" sz="800" b="0" kern="1200" dirty="0">
              <a:solidFill>
                <a:schemeClr val="tx1"/>
              </a:solidFill>
              <a:effectLst/>
              <a:latin typeface="+mn-lt"/>
              <a:ea typeface="+mn-ea"/>
              <a:cs typeface="+mn-cs"/>
            </a:endParaRPr>
          </a:p>
          <a:p>
            <a:r>
              <a:rPr lang="en-US" sz="800" b="0" kern="1200" dirty="0">
                <a:solidFill>
                  <a:schemeClr val="tx1"/>
                </a:solidFill>
                <a:effectLst/>
                <a:latin typeface="+mn-lt"/>
                <a:ea typeface="+mn-ea"/>
                <a:cs typeface="+mn-cs"/>
              </a:rPr>
              <a:t>Note that deliberate releases of agents often have a higher and longer lasting psychological impact on society than naturally of non-deliberate releases of CBRN agents.</a:t>
            </a:r>
          </a:p>
          <a:p>
            <a:pPr marL="0" indent="0">
              <a:buFont typeface="+mj-lt"/>
              <a:buNone/>
            </a:pPr>
            <a:r>
              <a:rPr lang="en-US" sz="800" b="0" kern="1200" dirty="0">
                <a:solidFill>
                  <a:schemeClr val="tx1"/>
                </a:solidFill>
                <a:effectLst/>
                <a:latin typeface="+mn-lt"/>
                <a:ea typeface="+mn-ea"/>
                <a:cs typeface="+mn-cs"/>
              </a:rPr>
              <a:t>Start by asking the question if the trainees can recall a number of accidents or acts of terrorism, or warfare, in which CBRN agents were released.  </a:t>
            </a:r>
          </a:p>
          <a:p>
            <a:pPr marL="0" indent="0">
              <a:buFont typeface="+mj-lt"/>
              <a:buNone/>
            </a:pPr>
            <a:endParaRPr lang="en-US" sz="800" b="0" kern="1200" dirty="0">
              <a:solidFill>
                <a:schemeClr val="tx1"/>
              </a:solidFill>
              <a:effectLst/>
              <a:latin typeface="+mn-lt"/>
              <a:ea typeface="+mn-ea"/>
              <a:cs typeface="+mn-cs"/>
            </a:endParaRPr>
          </a:p>
          <a:p>
            <a:pPr marL="0" indent="0">
              <a:buFont typeface="+mj-lt"/>
              <a:buNone/>
            </a:pPr>
            <a:r>
              <a:rPr lang="en-US" sz="800" b="0" kern="1200" dirty="0">
                <a:solidFill>
                  <a:schemeClr val="tx1"/>
                </a:solidFill>
                <a:effectLst/>
                <a:latin typeface="+mn-lt"/>
                <a:ea typeface="+mn-ea"/>
                <a:cs typeface="+mn-cs"/>
              </a:rPr>
              <a:t>Mention that development of warfare agents is closely intertwined with the developments of the Cold War.</a:t>
            </a:r>
          </a:p>
          <a:p>
            <a:pPr marL="0" indent="0">
              <a:buFont typeface="+mj-lt"/>
              <a:buNone/>
            </a:pPr>
            <a:endParaRPr lang="en-US" sz="800" b="0" kern="1200" dirty="0">
              <a:solidFill>
                <a:schemeClr val="tx1"/>
              </a:solidFill>
              <a:effectLst/>
              <a:latin typeface="+mn-lt"/>
              <a:ea typeface="+mn-ea"/>
              <a:cs typeface="+mn-cs"/>
            </a:endParaRPr>
          </a:p>
          <a:p>
            <a:pPr marL="0" indent="0">
              <a:buFont typeface="+mj-lt"/>
              <a:buNone/>
            </a:pPr>
            <a:r>
              <a:rPr lang="en-US" sz="800" b="0" kern="1200" dirty="0">
                <a:solidFill>
                  <a:schemeClr val="tx1"/>
                </a:solidFill>
                <a:effectLst/>
                <a:latin typeface="+mn-lt"/>
                <a:ea typeface="+mn-ea"/>
                <a:cs typeface="+mn-cs"/>
              </a:rPr>
              <a:t>Note that this topic does not deal with deliberate releases of CBRN-agents that are lawfully intended to help, e.g. medical treatments (vaccinations, radiologic imaging, cancer therapy etc. ) or in farming (</a:t>
            </a:r>
            <a:r>
              <a:rPr lang="nl-NL" sz="800" dirty="0"/>
              <a:t>weed control)</a:t>
            </a:r>
            <a:endParaRPr lang="en-US" sz="800" b="0" kern="1200" dirty="0">
              <a:solidFill>
                <a:schemeClr val="tx1"/>
              </a:solidFill>
              <a:effectLst/>
              <a:latin typeface="+mn-lt"/>
              <a:ea typeface="+mn-ea"/>
              <a:cs typeface="+mn-cs"/>
            </a:endParaRPr>
          </a:p>
          <a:p>
            <a:pPr marL="0" indent="0">
              <a:buFont typeface="+mj-lt"/>
              <a:buNone/>
            </a:pPr>
            <a:endParaRPr lang="en-US" sz="800" b="0"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endParaRPr lang="nl-NL" sz="800" b="0" i="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the term ‘deliberate release’ is modified from the definition for bioterrorism in the EU-CBRN glossary. The term ‘non-deliberate release’ is modified from the definition for hazard within the EU-CBRN glossary. </a:t>
            </a:r>
          </a:p>
          <a:p>
            <a:endParaRPr lang="en-GB" sz="800" dirty="0"/>
          </a:p>
        </p:txBody>
      </p:sp>
    </p:spTree>
    <p:extLst>
      <p:ext uri="{BB962C8B-B14F-4D97-AF65-F5344CB8AC3E}">
        <p14:creationId xmlns:p14="http://schemas.microsoft.com/office/powerpoint/2010/main" val="17430724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3 CBRN extras</a:t>
            </a: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Nuclear materials: above ground testing</a:t>
            </a:r>
            <a:endParaRPr lang="nl-NL"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recall that many aboveground tests were conducted until mid seventies causing worldwide spread of radioactive fallout</a:t>
            </a:r>
          </a:p>
          <a:p>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a:t>
            </a:r>
          </a:p>
          <a:p>
            <a:r>
              <a:rPr lang="en-GB" sz="800" b="0" kern="1200" noProof="0" dirty="0">
                <a:solidFill>
                  <a:schemeClr val="tx1"/>
                </a:solidFill>
                <a:effectLst/>
                <a:latin typeface="+mn-lt"/>
                <a:ea typeface="+mn-ea"/>
                <a:cs typeface="+mn-cs"/>
              </a:rPr>
              <a:t>Explain that  in total &gt;2100 nuclear bombs have been detonated of which 500 above ground. The above ground tests released enormous amounts of radioactivity into the atmosphere that spread around the word. </a:t>
            </a:r>
          </a:p>
          <a:p>
            <a:r>
              <a:rPr lang="en-GB" sz="800" b="0" kern="1200" noProof="0" dirty="0">
                <a:solidFill>
                  <a:schemeClr val="tx1"/>
                </a:solidFill>
                <a:effectLst/>
                <a:latin typeface="+mn-lt"/>
                <a:ea typeface="+mn-ea"/>
                <a:cs typeface="+mn-cs"/>
              </a:rPr>
              <a:t>In </a:t>
            </a:r>
            <a:r>
              <a:rPr lang="en-GB" sz="800" noProof="0" dirty="0"/>
              <a:t>The Netherlands, for instance, the  exposure due to the nuclear fall out in 1963 was higher than in 1986 following the Chernobyl accident.</a:t>
            </a:r>
          </a:p>
          <a:p>
            <a:r>
              <a:rPr lang="en-GB" sz="800" noProof="0" dirty="0"/>
              <a:t>Another example: a publication by </a:t>
            </a:r>
            <a:r>
              <a:rPr lang="fr-FR" sz="800" noProof="0" dirty="0" err="1"/>
              <a:t>Pravikoff</a:t>
            </a:r>
            <a:r>
              <a:rPr lang="fr-FR" sz="800" noProof="0" dirty="0"/>
              <a:t> and Hubert 2018 </a:t>
            </a:r>
            <a:r>
              <a:rPr lang="en-GB" sz="800" noProof="0" dirty="0"/>
              <a:t>on the </a:t>
            </a:r>
            <a:r>
              <a:rPr lang="en-GB" sz="800" noProof="0" dirty="0" err="1"/>
              <a:t>Cesium</a:t>
            </a:r>
            <a:r>
              <a:rPr lang="en-GB" sz="800" noProof="0" dirty="0"/>
              <a:t> levels in French wines. It has signature of the number of aboveground tests and can be used to date vintage wines.</a:t>
            </a:r>
          </a:p>
          <a:p>
            <a:r>
              <a:rPr lang="en-GB" sz="800" b="0" kern="1200" noProof="0" dirty="0">
                <a:solidFill>
                  <a:schemeClr val="tx1"/>
                </a:solidFill>
                <a:effectLst/>
                <a:latin typeface="+mn-lt"/>
                <a:ea typeface="+mn-ea"/>
                <a:cs typeface="+mn-cs"/>
              </a:rPr>
              <a:t>Most nuclear tests were conducted in remote areas but that cannot be said for all. Especially in the Polynesia S</a:t>
            </a:r>
            <a:r>
              <a:rPr lang="en-GB" sz="800" noProof="0" dirty="0"/>
              <a:t>outhern Pacific, aboveground testing disrupted the life of the local communities. </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https://en.wikipedia.org/wiki/Atomic_bombings_of_Hiroshima_and_Nagasaki</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Chart show the concentration of Cesium-137 in vintage wine, Number of aboveground and underground nuclear test per year and country</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https://www.semanticscholar.org/paper/Dating-of-wines-with-cesium-137%3A-Fukushima%27s-Pravikoff-Hubert/00f0a6baeebaf66dafdcef8654dfc1f6d94bbd27</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900" i="0" kern="1200" dirty="0" err="1">
                <a:solidFill>
                  <a:schemeClr val="tx1"/>
                </a:solidFill>
                <a:effectLst/>
                <a:latin typeface="+mn-lt"/>
                <a:ea typeface="+mn-ea"/>
                <a:cs typeface="+mn-cs"/>
              </a:rPr>
              <a:t>Used</a:t>
            </a:r>
            <a:r>
              <a:rPr lang="nl-NL" sz="900" i="0" kern="1200" dirty="0">
                <a:solidFill>
                  <a:schemeClr val="tx1"/>
                </a:solidFill>
                <a:effectLst/>
                <a:latin typeface="+mn-lt"/>
                <a:ea typeface="+mn-ea"/>
                <a:cs typeface="+mn-cs"/>
              </a:rPr>
              <a:t> </a:t>
            </a:r>
            <a:r>
              <a:rPr lang="nl-NL" sz="900" i="0" kern="1200" dirty="0" err="1">
                <a:solidFill>
                  <a:schemeClr val="tx1"/>
                </a:solidFill>
                <a:effectLst/>
                <a:latin typeface="+mn-lt"/>
                <a:ea typeface="+mn-ea"/>
                <a:cs typeface="+mn-cs"/>
              </a:rPr>
              <a:t>with</a:t>
            </a:r>
            <a:r>
              <a:rPr lang="nl-NL" sz="900" i="0" kern="1200" dirty="0">
                <a:solidFill>
                  <a:schemeClr val="tx1"/>
                </a:solidFill>
                <a:effectLst/>
                <a:latin typeface="+mn-lt"/>
                <a:ea typeface="+mn-ea"/>
                <a:cs typeface="+mn-cs"/>
              </a:rPr>
              <a:t> </a:t>
            </a:r>
            <a:r>
              <a:rPr lang="nl-NL" sz="900" i="0" kern="1200" dirty="0" err="1">
                <a:solidFill>
                  <a:schemeClr val="tx1"/>
                </a:solidFill>
                <a:effectLst/>
                <a:latin typeface="+mn-lt"/>
                <a:ea typeface="+mn-ea"/>
                <a:cs typeface="+mn-cs"/>
              </a:rPr>
              <a:t>permission</a:t>
            </a:r>
            <a:r>
              <a:rPr lang="nl-NL" sz="900" i="0" kern="1200" dirty="0">
                <a:solidFill>
                  <a:schemeClr val="tx1"/>
                </a:solidFill>
                <a:effectLst/>
                <a:latin typeface="+mn-lt"/>
                <a:ea typeface="+mn-ea"/>
                <a:cs typeface="+mn-cs"/>
              </a:rPr>
              <a:t> CNRS IN2P3 CENBG </a:t>
            </a:r>
            <a:r>
              <a:rPr lang="nl-NL" sz="900" i="0" kern="1200" dirty="0" err="1">
                <a:solidFill>
                  <a:schemeClr val="tx1"/>
                </a:solidFill>
                <a:effectLst/>
                <a:latin typeface="+mn-lt"/>
                <a:ea typeface="+mn-ea"/>
                <a:cs typeface="+mn-cs"/>
              </a:rPr>
              <a:t>Measured</a:t>
            </a:r>
            <a:r>
              <a:rPr lang="nl-NL" sz="900" i="0" kern="1200" dirty="0">
                <a:solidFill>
                  <a:schemeClr val="tx1"/>
                </a:solidFill>
                <a:effectLst/>
                <a:latin typeface="+mn-lt"/>
                <a:ea typeface="+mn-ea"/>
                <a:cs typeface="+mn-cs"/>
              </a:rPr>
              <a:t> Cesium-137 </a:t>
            </a:r>
            <a:r>
              <a:rPr lang="nl-NL" sz="900" i="0" kern="1200" dirty="0" err="1">
                <a:solidFill>
                  <a:schemeClr val="tx1"/>
                </a:solidFill>
                <a:effectLst/>
                <a:latin typeface="+mn-lt"/>
                <a:ea typeface="+mn-ea"/>
                <a:cs typeface="+mn-cs"/>
              </a:rPr>
              <a:t>Radioactivity</a:t>
            </a:r>
            <a:r>
              <a:rPr lang="nl-NL" sz="900" i="0" kern="1200" dirty="0">
                <a:solidFill>
                  <a:schemeClr val="tx1"/>
                </a:solidFill>
                <a:effectLst/>
                <a:latin typeface="+mn-lt"/>
                <a:ea typeface="+mn-ea"/>
                <a:cs typeface="+mn-cs"/>
              </a:rPr>
              <a:t> of </a:t>
            </a:r>
            <a:r>
              <a:rPr lang="nl-NL" sz="900" i="0" kern="1200" dirty="0" err="1">
                <a:solidFill>
                  <a:schemeClr val="tx1"/>
                </a:solidFill>
                <a:effectLst/>
                <a:latin typeface="+mn-lt"/>
                <a:ea typeface="+mn-ea"/>
                <a:cs typeface="+mn-cs"/>
              </a:rPr>
              <a:t>Wines</a:t>
            </a:r>
            <a:r>
              <a:rPr lang="nl-NL" sz="900" i="0" kern="1200" dirty="0">
                <a:solidFill>
                  <a:schemeClr val="tx1"/>
                </a:solidFill>
                <a:effectLst/>
                <a:latin typeface="+mn-lt"/>
                <a:ea typeface="+mn-ea"/>
                <a:cs typeface="+mn-cs"/>
              </a:rPr>
              <a:t> © Michael S. </a:t>
            </a:r>
            <a:r>
              <a:rPr lang="nl-NL" sz="900" i="0" kern="1200" dirty="0" err="1">
                <a:solidFill>
                  <a:schemeClr val="tx1"/>
                </a:solidFill>
                <a:effectLst/>
                <a:latin typeface="+mn-lt"/>
                <a:ea typeface="+mn-ea"/>
                <a:cs typeface="+mn-cs"/>
              </a:rPr>
              <a:t>Pravikoff</a:t>
            </a:r>
            <a:endParaRPr lang="en-US" sz="9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https://www.ctbto.org/nuclear-testing/history-of-nuclear-testing/nuclear-testing-1945-today/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Used with permission. Text is enhanced on slide. Disclaimer: the information presented is not current and covers up to 2013 only and therefore does not reflect the latest information available on nuclear testing.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40661139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3 CBRN extras</a:t>
            </a: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Take home message</a:t>
            </a:r>
            <a:endParaRPr lang="nl-NL"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The trainees receive a reinforcement of the main messages in the presentation.</a:t>
            </a:r>
            <a:endParaRPr lang="en-US" sz="800" kern="1200" noProof="0" dirty="0">
              <a:solidFill>
                <a:schemeClr val="tx1"/>
              </a:solidFill>
              <a:effectLst/>
              <a:latin typeface="+mn-lt"/>
              <a:ea typeface="+mn-ea"/>
              <a:cs typeface="+mn-cs"/>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Instructions for the trainer:</a:t>
            </a:r>
            <a:r>
              <a:rPr lang="en-US" sz="800" b="0" i="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kern="1200" dirty="0">
                <a:solidFill>
                  <a:schemeClr val="tx1"/>
                </a:solidFill>
                <a:effectLst/>
                <a:latin typeface="+mn-lt"/>
                <a:ea typeface="+mn-ea"/>
                <a:cs typeface="+mn-cs"/>
              </a:rPr>
              <a:t>To warp up, reinforce the main messages of the presentation. </a:t>
            </a:r>
          </a:p>
          <a:p>
            <a:endParaRPr lang="en-US" sz="800" b="1" i="0" kern="1200" dirty="0">
              <a:solidFill>
                <a:schemeClr val="tx1"/>
              </a:solidFill>
              <a:effectLst/>
              <a:latin typeface="+mn-lt"/>
              <a:ea typeface="+mn-ea"/>
              <a:cs typeface="Calibri" panose="020F0502020204030204" pitchFamily="34" charset="0"/>
            </a:endParaRPr>
          </a:p>
          <a:p>
            <a:r>
              <a:rPr lang="en-US" sz="800" b="1" i="0" kern="1200" dirty="0">
                <a:solidFill>
                  <a:schemeClr val="tx1"/>
                </a:solidFill>
                <a:effectLst/>
                <a:latin typeface="+mn-lt"/>
                <a:ea typeface="+mn-ea"/>
                <a:cs typeface="Calibri" panose="020F0502020204030204" pitchFamily="34" charset="0"/>
              </a:rPr>
              <a:t>References for additional information</a:t>
            </a:r>
            <a:r>
              <a:rPr lang="en-US" sz="800" b="0" i="0" kern="1200" dirty="0">
                <a:solidFill>
                  <a:schemeClr val="tx1"/>
                </a:solidFill>
                <a:effectLst/>
                <a:latin typeface="+mn-lt"/>
                <a:ea typeface="+mn-ea"/>
                <a:cs typeface="Calibri" panose="020F0502020204030204" pitchFamily="34" charset="0"/>
              </a:rPr>
              <a:t>: </a:t>
            </a:r>
          </a:p>
          <a:p>
            <a:r>
              <a:rPr lang="en-US" sz="800" b="1" kern="1200" dirty="0">
                <a:solidFill>
                  <a:schemeClr val="tx1"/>
                </a:solidFill>
                <a:effectLst/>
                <a:latin typeface="+mn-lt"/>
                <a:ea typeface="+mn-ea"/>
                <a:cs typeface="Calibri" panose="020F0502020204030204" pitchFamily="34" charset="0"/>
              </a:rPr>
              <a:t>Depicted illustration:</a:t>
            </a:r>
            <a:r>
              <a:rPr lang="en-US" sz="800" b="0" kern="1200" dirty="0">
                <a:solidFill>
                  <a:schemeClr val="tx1"/>
                </a:solidFill>
                <a:effectLst/>
                <a:latin typeface="+mn-lt"/>
                <a:ea typeface="+mn-ea"/>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Calibri" panose="020F0502020204030204" pitchFamily="34" charset="0"/>
              </a:rPr>
              <a:t>Picture source &amp; IP</a:t>
            </a:r>
            <a:r>
              <a:rPr lang="en-US" sz="800" b="1" kern="1200" dirty="0">
                <a:solidFill>
                  <a:schemeClr val="tx1"/>
                </a:solidFill>
                <a:effectLst/>
                <a:latin typeface="+mn-lt"/>
                <a:ea typeface="+mn-ea"/>
                <a:cs typeface="Calibri" panose="020F0502020204030204" pitchFamily="34" charset="0"/>
              </a:rPr>
              <a:t>:</a:t>
            </a:r>
            <a:r>
              <a:rPr lang="en-US" sz="800" b="0" kern="1200" dirty="0">
                <a:solidFill>
                  <a:schemeClr val="tx1"/>
                </a:solidFill>
                <a:effectLst/>
                <a:latin typeface="+mn-lt"/>
                <a:ea typeface="+mn-ea"/>
                <a:cs typeface="Calibri" panose="020F0502020204030204" pitchFamily="34" charset="0"/>
              </a:rPr>
              <a:t> </a:t>
            </a:r>
            <a:endParaRPr lang="nl-NL" sz="800" kern="1200" dirty="0">
              <a:solidFill>
                <a:schemeClr val="tx1"/>
              </a:solidFill>
              <a:effectLst/>
              <a:latin typeface="+mn-lt"/>
              <a:ea typeface="+mn-ea"/>
              <a:cs typeface="Calibri" panose="020F0502020204030204" pitchFamily="34" charset="0"/>
            </a:endParaRPr>
          </a:p>
          <a:p>
            <a:r>
              <a:rPr lang="en-US" sz="800" b="1" kern="1200" dirty="0">
                <a:solidFill>
                  <a:schemeClr val="tx1"/>
                </a:solidFill>
                <a:effectLst/>
                <a:latin typeface="+mn-lt"/>
                <a:ea typeface="+mn-ea"/>
                <a:cs typeface="Calibri" panose="020F0502020204030204" pitchFamily="34" charset="0"/>
              </a:rPr>
              <a:t>Text source &amp; IP:</a:t>
            </a:r>
            <a:endParaRPr lang="en-US" altLang="en-US" sz="800" b="0" kern="0" dirty="0">
              <a:solidFill>
                <a:srgbClr val="00A6D6"/>
              </a:solidFill>
              <a:latin typeface="+mn-lt"/>
              <a:ea typeface="MS PGothic" pitchFamily="34" charset="-128"/>
              <a:cs typeface="Calibri" panose="020F0502020204030204" pitchFamily="34" charset="0"/>
            </a:endParaRPr>
          </a:p>
          <a:p>
            <a:endParaRPr lang="en-GB" sz="1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105903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3 CBRN extras</a:t>
            </a: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Thank you for your attention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b="0" kern="1200" dirty="0">
                <a:solidFill>
                  <a:schemeClr val="tx1"/>
                </a:solidFill>
                <a:effectLst/>
                <a:latin typeface="+mn-lt"/>
                <a:ea typeface="+mn-ea"/>
                <a:cs typeface="+mn-cs"/>
              </a:rPr>
              <a:t> Trainees and trainer wrap up this part of the curriculum and can enter the next topic.</a:t>
            </a:r>
            <a:r>
              <a:rPr lang="en-US" sz="8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Time for questions or remarks.</a:t>
            </a:r>
          </a:p>
          <a:p>
            <a:endParaRPr lang="en-US" sz="800" b="1"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Calibri" panose="020F0502020204030204" pitchFamily="34" charset="0"/>
              </a:rPr>
              <a:t>References for additional information</a:t>
            </a:r>
            <a:r>
              <a:rPr lang="en-US" sz="800" b="0" i="0" kern="1200" dirty="0">
                <a:solidFill>
                  <a:schemeClr val="tx1"/>
                </a:solidFill>
                <a:effectLst/>
                <a:latin typeface="+mn-lt"/>
                <a:ea typeface="+mn-ea"/>
                <a:cs typeface="Calibri" panose="020F0502020204030204" pitchFamily="34" charset="0"/>
              </a:rPr>
              <a:t>: </a:t>
            </a:r>
          </a:p>
          <a:p>
            <a:r>
              <a:rPr lang="en-US" sz="800" b="1" kern="1200" dirty="0">
                <a:solidFill>
                  <a:schemeClr val="tx1"/>
                </a:solidFill>
                <a:effectLst/>
                <a:latin typeface="+mn-lt"/>
                <a:ea typeface="+mn-ea"/>
                <a:cs typeface="Calibri" panose="020F0502020204030204" pitchFamily="34" charset="0"/>
              </a:rPr>
              <a:t>Depicted illustration:</a:t>
            </a:r>
            <a:r>
              <a:rPr lang="en-US" sz="800" b="0" kern="1200" dirty="0">
                <a:solidFill>
                  <a:schemeClr val="tx1"/>
                </a:solidFill>
                <a:effectLst/>
                <a:latin typeface="+mn-lt"/>
                <a:ea typeface="+mn-ea"/>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Calibri" panose="020F0502020204030204" pitchFamily="34" charset="0"/>
              </a:rPr>
              <a:t>Picture source &amp; IP</a:t>
            </a:r>
            <a:r>
              <a:rPr lang="en-US" sz="800" b="1" kern="1200" dirty="0">
                <a:solidFill>
                  <a:schemeClr val="tx1"/>
                </a:solidFill>
                <a:effectLst/>
                <a:latin typeface="+mn-lt"/>
                <a:ea typeface="+mn-ea"/>
                <a:cs typeface="Calibri" panose="020F0502020204030204" pitchFamily="34" charset="0"/>
              </a:rPr>
              <a:t>:</a:t>
            </a:r>
            <a:r>
              <a:rPr lang="en-US" sz="800" b="0" kern="1200" dirty="0">
                <a:solidFill>
                  <a:schemeClr val="tx1"/>
                </a:solidFill>
                <a:effectLst/>
                <a:latin typeface="+mn-lt"/>
                <a:ea typeface="+mn-ea"/>
                <a:cs typeface="Calibri" panose="020F0502020204030204" pitchFamily="34" charset="0"/>
              </a:rPr>
              <a:t> </a:t>
            </a:r>
            <a:endParaRPr lang="nl-NL" sz="800" kern="1200" dirty="0">
              <a:solidFill>
                <a:schemeClr val="tx1"/>
              </a:solidFill>
              <a:effectLst/>
              <a:latin typeface="+mn-lt"/>
              <a:ea typeface="+mn-ea"/>
              <a:cs typeface="Calibri" panose="020F0502020204030204" pitchFamily="34" charset="0"/>
            </a:endParaRPr>
          </a:p>
          <a:p>
            <a:r>
              <a:rPr lang="en-US" sz="800" b="1" kern="1200" dirty="0">
                <a:solidFill>
                  <a:schemeClr val="tx1"/>
                </a:solidFill>
                <a:effectLst/>
                <a:latin typeface="+mn-lt"/>
                <a:ea typeface="+mn-ea"/>
                <a:cs typeface="Calibri" panose="020F0502020204030204" pitchFamily="34" charset="0"/>
              </a:rPr>
              <a:t>Text source &amp; </a:t>
            </a:r>
            <a:r>
              <a:rPr lang="en-US" sz="800" b="1" kern="1200">
                <a:solidFill>
                  <a:schemeClr val="tx1"/>
                </a:solidFill>
                <a:effectLst/>
                <a:latin typeface="+mn-lt"/>
                <a:ea typeface="+mn-ea"/>
                <a:cs typeface="Calibri" panose="020F0502020204030204" pitchFamily="34" charset="0"/>
              </a:rPr>
              <a:t>IP:</a:t>
            </a:r>
            <a:endParaRPr lang="en-US" altLang="en-US" sz="800" b="0" kern="0" dirty="0">
              <a:solidFill>
                <a:srgbClr val="00A6D6"/>
              </a:solidFill>
              <a:latin typeface="+mn-lt"/>
              <a:ea typeface="MS PGothic" pitchFamily="34" charset="-128"/>
              <a:cs typeface="Calibri" panose="020F0502020204030204" pitchFamily="34" charset="0"/>
            </a:endParaRPr>
          </a:p>
        </p:txBody>
      </p:sp>
    </p:spTree>
    <p:extLst>
      <p:ext uri="{BB962C8B-B14F-4D97-AF65-F5344CB8AC3E}">
        <p14:creationId xmlns:p14="http://schemas.microsoft.com/office/powerpoint/2010/main" val="1862534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Deliberate release</a:t>
            </a:r>
            <a:endParaRPr lang="nl-NL"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recall the differences between warfare, terrorism, and crime. </a:t>
            </a:r>
          </a:p>
          <a:p>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Explain the difference between warfare, terrorism, and crime, based on the given definitions. </a:t>
            </a:r>
          </a:p>
          <a:p>
            <a:r>
              <a:rPr lang="en-US" sz="800" b="0" kern="1200" dirty="0">
                <a:solidFill>
                  <a:schemeClr val="tx1"/>
                </a:solidFill>
                <a:effectLst/>
                <a:latin typeface="+mn-lt"/>
                <a:ea typeface="+mn-ea"/>
                <a:cs typeface="+mn-cs"/>
              </a:rPr>
              <a:t>You can ask if the trainees can name a number of incidents of each of the three forms of deliberate release of agents.</a:t>
            </a:r>
          </a:p>
          <a:p>
            <a:endParaRPr lang="en-US" sz="800" b="1"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r>
              <a:rPr lang="en-US" sz="800" b="0" i="0" kern="1200" dirty="0">
                <a:solidFill>
                  <a:schemeClr val="tx1"/>
                </a:solidFill>
                <a:effectLst/>
                <a:latin typeface="+mn-lt"/>
                <a:ea typeface="+mn-ea"/>
                <a:cs typeface="+mn-cs"/>
              </a:rPr>
              <a:t>MOD module B, Jansen et al 2014, EU-CBRN glossary</a:t>
            </a:r>
            <a:endParaRPr lang="nl-NL" sz="800" b="0" i="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the definition for warfare is obtained from Jansen et al 2014, the definition for terrorism is obtained from the EU-CBRN glossary, and the definition for crime is obtained from Jansen et al 2014.</a:t>
            </a:r>
          </a:p>
          <a:p>
            <a:endParaRPr lang="en-GB" sz="800" dirty="0"/>
          </a:p>
        </p:txBody>
      </p:sp>
    </p:spTree>
    <p:extLst>
      <p:ext uri="{BB962C8B-B14F-4D97-AF65-F5344CB8AC3E}">
        <p14:creationId xmlns:p14="http://schemas.microsoft.com/office/powerpoint/2010/main" val="38618229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en-US" sz="800" dirty="0"/>
              <a:t>Chemical Agents</a:t>
            </a:r>
            <a:endParaRPr lang="nl-NL"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Instructions for the trainer:</a:t>
            </a:r>
          </a:p>
          <a:p>
            <a:r>
              <a:rPr lang="en-US" sz="800" b="0" kern="1200" dirty="0">
                <a:solidFill>
                  <a:schemeClr val="tx1"/>
                </a:solidFill>
                <a:effectLst/>
                <a:latin typeface="+mn-lt"/>
                <a:ea typeface="+mn-ea"/>
                <a:cs typeface="+mn-cs"/>
              </a:rPr>
              <a:t>Slide is meant to let the trainees know you start the actual content of the module with Chemical Agents</a:t>
            </a:r>
          </a:p>
          <a:p>
            <a:endParaRPr lang="en-US" sz="800" b="1" kern="1200" dirty="0">
              <a:solidFill>
                <a:schemeClr val="tx1"/>
              </a:solidFill>
              <a:effectLst/>
              <a:latin typeface="+mn-lt"/>
              <a:ea typeface="+mn-ea"/>
              <a:cs typeface="+mn-cs"/>
            </a:endParaRPr>
          </a:p>
          <a:p>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a:t>
            </a:r>
            <a:r>
              <a:rPr lang="en-US" sz="800" dirty="0"/>
              <a:t>Sign for chemical agents</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2742285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Chemical warfare: historic perspective</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identify a number of scenarios of deliberate release of Chemical Warfare agents, based on a number of actual chemical warfare events that happened in the past.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Start by asking the question if the trainees can recall examples of warfare, in which Chemical agents were released. Explain the different types of chemicals used in chemical warfare, depicted in the slide. </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r>
              <a:rPr lang="en-US" sz="800" b="0" i="0" kern="1200" dirty="0">
                <a:solidFill>
                  <a:schemeClr val="tx1"/>
                </a:solidFill>
                <a:effectLst/>
                <a:latin typeface="+mn-lt"/>
                <a:ea typeface="+mn-ea"/>
                <a:cs typeface="+mn-cs"/>
              </a:rPr>
              <a:t>There are Wikipedia pages on the four subjects of warfare</a:t>
            </a:r>
            <a:endParaRPr lang="nl-NL" sz="800" b="0" i="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 </a:t>
            </a:r>
            <a:r>
              <a:rPr lang="en-US" sz="800" b="0" kern="1200" dirty="0">
                <a:solidFill>
                  <a:schemeClr val="tx1"/>
                </a:solidFill>
                <a:effectLst/>
                <a:latin typeface="+mn-lt"/>
                <a:ea typeface="+mn-ea"/>
                <a:cs typeface="+mn-cs"/>
              </a:rPr>
              <a:t>painting of the siege of Belgrade</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https://commons.wikimedia.org/wiki/File:Battle_of_Nandorfehervar.jpg,  free of copy rights</a:t>
            </a: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RIVM, RIVM presentation “De C van CBRN”. </a:t>
            </a:r>
          </a:p>
          <a:p>
            <a:endParaRPr lang="en-GB" sz="800" dirty="0"/>
          </a:p>
        </p:txBody>
      </p:sp>
    </p:spTree>
    <p:extLst>
      <p:ext uri="{BB962C8B-B14F-4D97-AF65-F5344CB8AC3E}">
        <p14:creationId xmlns:p14="http://schemas.microsoft.com/office/powerpoint/2010/main" val="26178730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Chemical warfare: World War I</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aware of the large amount of Chemical Warfare agents used in World War 1.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 </a:t>
            </a:r>
            <a:r>
              <a:rPr lang="en-US" sz="800" b="0" kern="1200" dirty="0">
                <a:solidFill>
                  <a:schemeClr val="tx1"/>
                </a:solidFill>
                <a:effectLst/>
                <a:latin typeface="+mn-lt"/>
                <a:ea typeface="+mn-ea"/>
                <a:cs typeface="+mn-cs"/>
              </a:rPr>
              <a:t>Explain the information on the slide</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r>
              <a:rPr lang="en-US" sz="800" b="1" i="0" kern="1200" dirty="0">
                <a:solidFill>
                  <a:schemeClr val="tx1"/>
                </a:solidFill>
                <a:effectLst/>
                <a:latin typeface="+mn-lt"/>
                <a:ea typeface="+mn-ea"/>
                <a:cs typeface="+mn-cs"/>
              </a:rPr>
              <a:t> </a:t>
            </a:r>
            <a:r>
              <a:rPr lang="en-US" sz="800" b="0" i="0" kern="1200" dirty="0">
                <a:solidFill>
                  <a:schemeClr val="tx1"/>
                </a:solidFill>
                <a:effectLst/>
                <a:latin typeface="+mn-lt"/>
                <a:ea typeface="+mn-ea"/>
                <a:cs typeface="+mn-cs"/>
              </a:rPr>
              <a:t>There is a Wikipedia page with more info: https://en.wikipedia.org/wiki/Chemical_weapons_in_World_War_I </a:t>
            </a:r>
            <a:endParaRPr lang="nl-NL" sz="800" b="0" i="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 </a:t>
            </a:r>
            <a:r>
              <a:rPr lang="en-US" sz="800" b="0" kern="1200" dirty="0">
                <a:solidFill>
                  <a:schemeClr val="tx1"/>
                </a:solidFill>
                <a:effectLst/>
                <a:latin typeface="+mn-lt"/>
                <a:ea typeface="+mn-ea"/>
                <a:cs typeface="+mn-cs"/>
              </a:rPr>
              <a:t>British 55th (West Lancashire) Division troops blinded by tear gas await treatment at an Advanced Dressing Station near Bethune during the Battle of </a:t>
            </a:r>
            <a:r>
              <a:rPr lang="en-US" sz="800" b="0" kern="1200" dirty="0" err="1">
                <a:solidFill>
                  <a:schemeClr val="tx1"/>
                </a:solidFill>
                <a:effectLst/>
                <a:latin typeface="+mn-lt"/>
                <a:ea typeface="+mn-ea"/>
                <a:cs typeface="+mn-cs"/>
              </a:rPr>
              <a:t>Estaires</a:t>
            </a:r>
            <a:r>
              <a:rPr lang="en-US" sz="800" b="0" kern="1200" dirty="0">
                <a:solidFill>
                  <a:schemeClr val="tx1"/>
                </a:solidFill>
                <a:effectLst/>
                <a:latin typeface="+mn-lt"/>
                <a:ea typeface="+mn-ea"/>
                <a:cs typeface="+mn-cs"/>
              </a:rPr>
              <a:t>, 10 April 1918, part of the German offensive in Flanders.</a:t>
            </a:r>
          </a:p>
          <a:p>
            <a:r>
              <a:rPr lang="en-US" sz="800" b="1" i="0" u="none" strike="noStrike" kern="1200" dirty="0">
                <a:solidFill>
                  <a:schemeClr val="tx1"/>
                </a:solidFill>
                <a:effectLst/>
                <a:latin typeface="+mn-lt"/>
                <a:ea typeface="+mn-ea"/>
                <a:cs typeface="+mn-cs"/>
              </a:rPr>
              <a:t>Picture source &amp; IP:</a:t>
            </a:r>
            <a:r>
              <a:rPr lang="en-US" sz="800" b="0" kern="1200" dirty="0">
                <a:solidFill>
                  <a:schemeClr val="tx1"/>
                </a:solidFill>
                <a:effectLst/>
                <a:latin typeface="+mn-lt"/>
                <a:ea typeface="+mn-ea"/>
                <a:cs typeface="+mn-cs"/>
              </a:rPr>
              <a:t> https://commons.wikimedia.org/wiki/File:British_55th_Division_gas_casualties_10_April_1918.jpg, public domain </a:t>
            </a:r>
          </a:p>
          <a:p>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RIVM, RIVM presentation “De C van CBRN” and https://www.opcw.org/about/history </a:t>
            </a:r>
          </a:p>
          <a:p>
            <a:endParaRPr lang="en-GB" sz="800" dirty="0"/>
          </a:p>
        </p:txBody>
      </p:sp>
    </p:spTree>
    <p:extLst>
      <p:ext uri="{BB962C8B-B14F-4D97-AF65-F5344CB8AC3E}">
        <p14:creationId xmlns:p14="http://schemas.microsoft.com/office/powerpoint/2010/main" val="3874744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dirty="0"/>
              <a:t>Module </a:t>
            </a:r>
            <a:r>
              <a:rPr lang="en-US" sz="800" dirty="0"/>
              <a:t>3 CBRN extras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To </a:t>
            </a:r>
            <a:r>
              <a:rPr lang="en-US" sz="800" b="0" u="sng" kern="1200" dirty="0">
                <a:solidFill>
                  <a:schemeClr val="tx1"/>
                </a:solidFill>
                <a:effectLst/>
                <a:latin typeface="+mn-lt"/>
                <a:ea typeface="+mn-ea"/>
                <a:cs typeface="+mn-cs"/>
              </a:rPr>
              <a:t>describe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historical, ethical, sociological and scientific aspects of CBRN</a:t>
            </a:r>
          </a:p>
          <a:p>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3.1.1:</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Elaborated history: development of agents, actual incidents from the past &amp; context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a:t>
            </a:r>
            <a:r>
              <a:rPr lang="en-US" sz="800" b="0" kern="1200" dirty="0">
                <a:solidFill>
                  <a:schemeClr val="tx1"/>
                </a:solidFill>
                <a:effectLst/>
                <a:latin typeface="+mn-lt"/>
                <a:ea typeface="+mn-ea"/>
                <a:cs typeface="+mn-cs"/>
              </a:rPr>
              <a:t>: 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Chemical warfare: Geneva Protocol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able to identify what the Geneva protocol 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 </a:t>
            </a:r>
            <a:r>
              <a:rPr lang="en-US" sz="800" b="0" kern="1200" dirty="0">
                <a:solidFill>
                  <a:schemeClr val="tx1"/>
                </a:solidFill>
                <a:effectLst/>
                <a:latin typeface="+mn-lt"/>
                <a:ea typeface="+mn-ea"/>
                <a:cs typeface="+mn-cs"/>
              </a:rPr>
              <a:t>Explain the information on the slide and emphasize that the Geneva Protocol applies for both chemical and biological use in interstate war. States reserved the right to use CWAs and BWAs against their own people or colonies. </a:t>
            </a:r>
            <a:endParaRPr lang="en-US" sz="800" b="1" kern="1200" dirty="0">
              <a:solidFill>
                <a:schemeClr val="tx1"/>
              </a:solidFill>
              <a:effectLst/>
              <a:latin typeface="+mn-lt"/>
              <a:ea typeface="+mn-ea"/>
              <a:cs typeface="+mn-cs"/>
            </a:endParaRPr>
          </a:p>
          <a:p>
            <a:endParaRPr lang="en-US" sz="800" i="1" dirty="0"/>
          </a:p>
          <a:p>
            <a:r>
              <a:rPr lang="en-US" sz="800" i="1" dirty="0"/>
              <a:t>To become party to the Protocol, states must deposit an instrument with the government of France (the depositary power). Thirty-eight states originally signed the Protocol. France was the first signatory to ratify the Protocol on 10 May 1926. El Salvador, the final signatory to ratify the Protocol, did so on 26 February 2008. As of July 2020, 145 states have ratified, acceded to, or succeeded to the Protocol, most recently Colombia on 24 November 2015. (https://en.wikipedia.org/wiki/Geneva_Protocol#cite_note-dep-1)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a:t>
            </a:r>
            <a:r>
              <a:rPr lang="nl-NL" sz="800" dirty="0">
                <a:hlinkClick r:id="rId3"/>
              </a:rPr>
              <a:t>1925 Geneva Protocol – UNODA</a:t>
            </a:r>
            <a:endParaRPr lang="en-US" sz="800" i="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 </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GB" sz="800" dirty="0"/>
          </a:p>
        </p:txBody>
      </p:sp>
    </p:spTree>
    <p:extLst>
      <p:ext uri="{BB962C8B-B14F-4D97-AF65-F5344CB8AC3E}">
        <p14:creationId xmlns:p14="http://schemas.microsoft.com/office/powerpoint/2010/main" val="3527385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 Slide 1">
    <p:spTree>
      <p:nvGrpSpPr>
        <p:cNvPr id="1" name=""/>
        <p:cNvGrpSpPr/>
        <p:nvPr/>
      </p:nvGrpSpPr>
      <p:grpSpPr>
        <a:xfrm>
          <a:off x="0" y="0"/>
          <a:ext cx="0" cy="0"/>
          <a:chOff x="0" y="0"/>
          <a:chExt cx="0" cy="0"/>
        </a:xfrm>
      </p:grpSpPr>
      <p:sp>
        <p:nvSpPr>
          <p:cNvPr id="17" name="Tijdelijke aanduiding voor tekst 16">
            <a:extLst>
              <a:ext uri="{FF2B5EF4-FFF2-40B4-BE49-F238E27FC236}">
                <a16:creationId xmlns:a16="http://schemas.microsoft.com/office/drawing/2014/main" id="{84146CB0-6BC6-4934-BF0B-44A468D39617}"/>
              </a:ext>
            </a:extLst>
          </p:cNvPr>
          <p:cNvSpPr>
            <a:spLocks noGrp="1"/>
          </p:cNvSpPr>
          <p:nvPr>
            <p:ph type="body" sz="quarter" idx="12"/>
          </p:nvPr>
        </p:nvSpPr>
        <p:spPr>
          <a:xfrm>
            <a:off x="590550" y="5139525"/>
            <a:ext cx="10953749" cy="556425"/>
          </a:xfrm>
          <a:prstGeom prst="rect">
            <a:avLst/>
          </a:prstGeom>
        </p:spPr>
        <p:txBody>
          <a:bodyPr lIns="0" tIns="0" rIns="0" bIns="0" anchor="b" anchorCtr="0">
            <a:noAutofit/>
          </a:bodyPr>
          <a:lstStyle>
            <a:lvl1pPr marL="0" indent="0" algn="ctr">
              <a:buFontTx/>
              <a:buNone/>
              <a:defRPr sz="2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en-BE" dirty="0"/>
          </a:p>
        </p:txBody>
      </p:sp>
      <p:sp>
        <p:nvSpPr>
          <p:cNvPr id="2687" name="Title Placeholder 1"/>
          <p:cNvSpPr>
            <a:spLocks noGrp="1"/>
          </p:cNvSpPr>
          <p:nvPr>
            <p:ph type="title"/>
          </p:nvPr>
        </p:nvSpPr>
        <p:spPr>
          <a:xfrm>
            <a:off x="590550" y="3948020"/>
            <a:ext cx="10953749" cy="909730"/>
          </a:xfrm>
          <a:prstGeom prst="rect">
            <a:avLst/>
          </a:prstGeom>
        </p:spPr>
        <p:txBody>
          <a:bodyPr vert="horz" lIns="91440" tIns="45720" rIns="91440" bIns="45720" rtlCol="0" anchor="t">
            <a:normAutofit/>
          </a:bodyPr>
          <a:lstStyle>
            <a:lvl1pPr algn="ctr">
              <a:defRPr sz="6000">
                <a:solidFill>
                  <a:schemeClr val="accent1"/>
                </a:solidFill>
              </a:defRPr>
            </a:lvl1pPr>
          </a:lstStyle>
          <a:p>
            <a:r>
              <a:rPr lang="en-US"/>
              <a:t>Click to edit Master title style</a:t>
            </a:r>
          </a:p>
        </p:txBody>
      </p:sp>
      <p:pic>
        <p:nvPicPr>
          <p:cNvPr id="7" name="Picture 6"/>
          <p:cNvPicPr>
            <a:picLocks noChangeAspect="1"/>
          </p:cNvPicPr>
          <p:nvPr userDrawn="1"/>
        </p:nvPicPr>
        <p:blipFill>
          <a:blip r:embed="rId2"/>
          <a:stretch>
            <a:fillRect/>
          </a:stretch>
        </p:blipFill>
        <p:spPr>
          <a:xfrm>
            <a:off x="4945060" y="1179353"/>
            <a:ext cx="2301880" cy="2486892"/>
          </a:xfrm>
          <a:prstGeom prst="rect">
            <a:avLst/>
          </a:prstGeom>
        </p:spPr>
      </p:pic>
    </p:spTree>
    <p:extLst>
      <p:ext uri="{BB962C8B-B14F-4D97-AF65-F5344CB8AC3E}">
        <p14:creationId xmlns:p14="http://schemas.microsoft.com/office/powerpoint/2010/main" val="40950814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Graphic Slide 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EDE2AA-5EC7-4E82-852A-FE7B050223C2}"/>
              </a:ext>
            </a:extLst>
          </p:cNvPr>
          <p:cNvSpPr>
            <a:spLocks noGrp="1"/>
          </p:cNvSpPr>
          <p:nvPr>
            <p:ph type="title"/>
          </p:nvPr>
        </p:nvSpPr>
        <p:spPr>
          <a:xfrm>
            <a:off x="766763" y="800099"/>
            <a:ext cx="5329237" cy="558801"/>
          </a:xfrm>
          <a:prstGeom prst="rect">
            <a:avLst/>
          </a:prstGeom>
        </p:spPr>
        <p:txBody>
          <a:bodyPr lIns="0" tIns="0" rIns="0" bIns="0">
            <a:noAutofit/>
          </a:bodyPr>
          <a:lstStyle>
            <a:lvl1pPr>
              <a:defRPr sz="4400"/>
            </a:lvl1pPr>
          </a:lstStyle>
          <a:p>
            <a:endParaRPr lang="en-BE" dirty="0"/>
          </a:p>
        </p:txBody>
      </p:sp>
      <p:sp>
        <p:nvSpPr>
          <p:cNvPr id="8" name="Tijdelijke aanduiding voor grafiek 7">
            <a:extLst>
              <a:ext uri="{FF2B5EF4-FFF2-40B4-BE49-F238E27FC236}">
                <a16:creationId xmlns:a16="http://schemas.microsoft.com/office/drawing/2014/main" id="{785BDB02-0669-46C1-BC18-4B6915F659E2}"/>
              </a:ext>
            </a:extLst>
          </p:cNvPr>
          <p:cNvSpPr>
            <a:spLocks noGrp="1"/>
          </p:cNvSpPr>
          <p:nvPr>
            <p:ph type="chart" sz="quarter" idx="15"/>
          </p:nvPr>
        </p:nvSpPr>
        <p:spPr>
          <a:xfrm>
            <a:off x="6553200" y="800101"/>
            <a:ext cx="4872038" cy="5257800"/>
          </a:xfrm>
          <a:prstGeom prst="rect">
            <a:avLst/>
          </a:prstGeom>
        </p:spPr>
        <p:txBody>
          <a:bodyPr>
            <a:normAutofit/>
          </a:bodyPr>
          <a:lstStyle>
            <a:lvl1pPr marL="0" indent="0" algn="ctr">
              <a:buFontTx/>
              <a:buNone/>
              <a:defRPr sz="1800" b="0"/>
            </a:lvl1pPr>
          </a:lstStyle>
          <a:p>
            <a:endParaRPr lang="en-BE" dirty="0"/>
          </a:p>
        </p:txBody>
      </p:sp>
      <p:sp>
        <p:nvSpPr>
          <p:cNvPr id="5" name="Text Placeholder 4"/>
          <p:cNvSpPr>
            <a:spLocks noGrp="1"/>
          </p:cNvSpPr>
          <p:nvPr>
            <p:ph type="body" sz="quarter" idx="16" hasCustomPrompt="1"/>
          </p:nvPr>
        </p:nvSpPr>
        <p:spPr>
          <a:xfrm>
            <a:off x="766762" y="1469037"/>
            <a:ext cx="5329237" cy="4588864"/>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1"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3" name="Footer Placeholder 2"/>
          <p:cNvSpPr>
            <a:spLocks noGrp="1"/>
          </p:cNvSpPr>
          <p:nvPr>
            <p:ph type="ftr" sz="quarter" idx="17"/>
          </p:nvPr>
        </p:nvSpPr>
        <p:spPr/>
        <p:txBody>
          <a:bodyPr/>
          <a:lstStyle/>
          <a:p>
            <a:r>
              <a:rPr lang="en-US"/>
              <a:t>MELODY 3.1.1 Elaborated history : development of agents, actual incidents  the past &amp; context</a:t>
            </a:r>
          </a:p>
        </p:txBody>
      </p:sp>
    </p:spTree>
    <p:extLst>
      <p:ext uri="{BB962C8B-B14F-4D97-AF65-F5344CB8AC3E}">
        <p14:creationId xmlns:p14="http://schemas.microsoft.com/office/powerpoint/2010/main" val="11296236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4128">
          <p15:clr>
            <a:srgbClr val="FBAE40"/>
          </p15:clr>
        </p15:guide>
        <p15:guide id="3" pos="355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amp; Picture 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EDE2AA-5EC7-4E82-852A-FE7B050223C2}"/>
              </a:ext>
            </a:extLst>
          </p:cNvPr>
          <p:cNvSpPr>
            <a:spLocks noGrp="1"/>
          </p:cNvSpPr>
          <p:nvPr>
            <p:ph type="title"/>
          </p:nvPr>
        </p:nvSpPr>
        <p:spPr>
          <a:xfrm>
            <a:off x="766764" y="800100"/>
            <a:ext cx="5983288" cy="838200"/>
          </a:xfrm>
          <a:prstGeom prst="rect">
            <a:avLst/>
          </a:prstGeom>
        </p:spPr>
        <p:txBody>
          <a:bodyPr lIns="0" tIns="0" rIns="0" bIns="0">
            <a:normAutofit/>
          </a:bodyPr>
          <a:lstStyle>
            <a:lvl1pPr>
              <a:defRPr sz="4400"/>
            </a:lvl1pPr>
          </a:lstStyle>
          <a:p>
            <a:endParaRPr lang="en-BE" dirty="0"/>
          </a:p>
        </p:txBody>
      </p:sp>
      <p:sp>
        <p:nvSpPr>
          <p:cNvPr id="8" name="Tijdelijke aanduiding voor afbeelding 7">
            <a:extLst>
              <a:ext uri="{FF2B5EF4-FFF2-40B4-BE49-F238E27FC236}">
                <a16:creationId xmlns:a16="http://schemas.microsoft.com/office/drawing/2014/main" id="{DA1F5B52-3085-476E-BB6D-6FEB75BDE4A8}"/>
              </a:ext>
            </a:extLst>
          </p:cNvPr>
          <p:cNvSpPr>
            <a:spLocks noGrp="1"/>
          </p:cNvSpPr>
          <p:nvPr>
            <p:ph type="pic" sz="quarter" idx="11"/>
          </p:nvPr>
        </p:nvSpPr>
        <p:spPr>
          <a:xfrm>
            <a:off x="7000875" y="0"/>
            <a:ext cx="5191125" cy="6858000"/>
          </a:xfrm>
          <a:prstGeom prst="rect">
            <a:avLst/>
          </a:prstGeom>
        </p:spPr>
        <p:txBody>
          <a:bodyPr anchor="ctr" anchorCtr="0"/>
          <a:lstStyle>
            <a:lvl1pPr marL="0" indent="0" algn="ctr">
              <a:buFontTx/>
              <a:buNone/>
              <a:defRPr/>
            </a:lvl1pPr>
          </a:lstStyle>
          <a:p>
            <a:endParaRPr lang="en-BE" dirty="0"/>
          </a:p>
        </p:txBody>
      </p:sp>
      <p:sp>
        <p:nvSpPr>
          <p:cNvPr id="11" name="Text Placeholder 10"/>
          <p:cNvSpPr>
            <a:spLocks noGrp="1"/>
          </p:cNvSpPr>
          <p:nvPr>
            <p:ph type="body" sz="quarter" idx="13" hasCustomPrompt="1"/>
          </p:nvPr>
        </p:nvSpPr>
        <p:spPr>
          <a:xfrm>
            <a:off x="766763" y="1731364"/>
            <a:ext cx="6010275" cy="4326536"/>
          </a:xfrm>
        </p:spPr>
        <p:txBody>
          <a:bodyPr/>
          <a:lstStyle>
            <a:lvl1pPr marL="355600" indent="-355600">
              <a:defRPr/>
            </a:lvl1pPr>
            <a:lvl2pPr marL="622300" indent="-266700">
              <a:defRPr/>
            </a:lvl2pPr>
            <a:lvl3pPr marL="990600" indent="-266700">
              <a:defRPr/>
            </a:lvl3pPr>
            <a:lvl4pPr marL="1524000" indent="-266700">
              <a:defRPr/>
            </a:lvl4pPr>
            <a:lvl5pPr marL="1968500" indent="-355600">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6"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3" name="Footer Placeholder 2"/>
          <p:cNvSpPr>
            <a:spLocks noGrp="1"/>
          </p:cNvSpPr>
          <p:nvPr>
            <p:ph type="ftr" sz="quarter" idx="14"/>
          </p:nvPr>
        </p:nvSpPr>
        <p:spPr/>
        <p:txBody>
          <a:bodyPr/>
          <a:lstStyle/>
          <a:p>
            <a:r>
              <a:rPr lang="en-US"/>
              <a:t>MELODY 3.1.1 Elaborated history : development of agents, actual incidents  the past &amp; context</a:t>
            </a:r>
          </a:p>
        </p:txBody>
      </p:sp>
    </p:spTree>
    <p:extLst>
      <p:ext uri="{BB962C8B-B14F-4D97-AF65-F5344CB8AC3E}">
        <p14:creationId xmlns:p14="http://schemas.microsoft.com/office/powerpoint/2010/main" val="20463399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1">
    <p:spTree>
      <p:nvGrpSpPr>
        <p:cNvPr id="1" name=""/>
        <p:cNvGrpSpPr/>
        <p:nvPr/>
      </p:nvGrpSpPr>
      <p:grpSpPr>
        <a:xfrm>
          <a:off x="0" y="0"/>
          <a:ext cx="0" cy="0"/>
          <a:chOff x="0" y="0"/>
          <a:chExt cx="0" cy="0"/>
        </a:xfrm>
      </p:grpSpPr>
      <p:sp>
        <p:nvSpPr>
          <p:cNvPr id="9" name="Tijdelijke aanduiding voor tekst 8">
            <a:extLst>
              <a:ext uri="{FF2B5EF4-FFF2-40B4-BE49-F238E27FC236}">
                <a16:creationId xmlns:a16="http://schemas.microsoft.com/office/drawing/2014/main" id="{7F4BDD94-FB2C-4502-A2BB-86CAD3E59940}"/>
              </a:ext>
            </a:extLst>
          </p:cNvPr>
          <p:cNvSpPr>
            <a:spLocks noGrp="1"/>
          </p:cNvSpPr>
          <p:nvPr>
            <p:ph type="body" sz="quarter" idx="11" hasCustomPrompt="1"/>
          </p:nvPr>
        </p:nvSpPr>
        <p:spPr>
          <a:xfrm>
            <a:off x="766763" y="2324100"/>
            <a:ext cx="10658474" cy="2197100"/>
          </a:xfrm>
          <a:prstGeom prst="rect">
            <a:avLst/>
          </a:prstGeom>
        </p:spPr>
        <p:txBody>
          <a:bodyPr lIns="1371600" tIns="0" rIns="1371600" bIns="0" anchor="ctr" anchorCtr="0">
            <a:noAutofit/>
          </a:bodyPr>
          <a:lstStyle>
            <a:lvl1pPr marL="0" indent="0" algn="ctr">
              <a:spcBef>
                <a:spcPts val="600"/>
              </a:spcBef>
              <a:buFontTx/>
              <a:buNone/>
              <a:defRPr sz="4400">
                <a:solidFill>
                  <a:schemeClr val="accent1"/>
                </a:solidFill>
                <a:latin typeface="FranklinGotTExtCon" pitchFamily="2" charset="0"/>
                <a:cs typeface="Segoe UI Semibold" panose="020B0702040204020203" pitchFamily="34" charset="0"/>
              </a:defRPr>
            </a:lvl1pPr>
          </a:lstStyle>
          <a:p>
            <a:pPr lvl="0"/>
            <a:r>
              <a:rPr lang="nl-NL"/>
              <a:t>Click to add a quote</a:t>
            </a:r>
            <a:endParaRPr lang="nl-NL" dirty="0"/>
          </a:p>
        </p:txBody>
      </p:sp>
      <p:sp>
        <p:nvSpPr>
          <p:cNvPr id="11" name="Tijdelijke aanduiding voor tekst 10">
            <a:extLst>
              <a:ext uri="{FF2B5EF4-FFF2-40B4-BE49-F238E27FC236}">
                <a16:creationId xmlns:a16="http://schemas.microsoft.com/office/drawing/2014/main" id="{0BF1D710-5F93-4654-8D54-CD40B1D335E1}"/>
              </a:ext>
            </a:extLst>
          </p:cNvPr>
          <p:cNvSpPr>
            <a:spLocks noGrp="1"/>
          </p:cNvSpPr>
          <p:nvPr>
            <p:ph type="body" sz="quarter" idx="12" hasCustomPrompt="1"/>
          </p:nvPr>
        </p:nvSpPr>
        <p:spPr>
          <a:xfrm>
            <a:off x="766763" y="4768439"/>
            <a:ext cx="10658474" cy="881063"/>
          </a:xfrm>
          <a:prstGeom prst="rect">
            <a:avLst/>
          </a:prstGeom>
        </p:spPr>
        <p:txBody>
          <a:bodyPr lIns="1828800" tIns="0" rIns="1828800" bIns="0">
            <a:normAutofit/>
          </a:bodyPr>
          <a:lstStyle>
            <a:lvl1pPr marL="0" indent="0" algn="ctr">
              <a:buFontTx/>
              <a:buNone/>
              <a:defRPr sz="2000" b="0" baseline="0">
                <a:solidFill>
                  <a:schemeClr val="accent3"/>
                </a:solidFill>
                <a:latin typeface="Segoe UI Semibold" panose="020B0702040204020203" pitchFamily="34" charset="0"/>
                <a:cs typeface="Segoe UI Semibold" panose="020B0702040204020203" pitchFamily="34" charset="0"/>
              </a:defRPr>
            </a:lvl1pPr>
          </a:lstStyle>
          <a:p>
            <a:pPr lvl="0"/>
            <a:r>
              <a:rPr lang="nl-BE"/>
              <a:t>Click to add a name</a:t>
            </a:r>
            <a:endParaRPr lang="en-BE" dirty="0"/>
          </a:p>
        </p:txBody>
      </p:sp>
      <p:sp>
        <p:nvSpPr>
          <p:cNvPr id="208"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13"/>
          </p:nvPr>
        </p:nvSpPr>
        <p:spPr/>
        <p:txBody>
          <a:bodyPr/>
          <a:lstStyle/>
          <a:p>
            <a:r>
              <a:rPr lang="en-US"/>
              <a:t>MELODY 3.1.1 Elaborated history : development of agents, actual incidents  the past &amp; context</a:t>
            </a:r>
          </a:p>
        </p:txBody>
      </p:sp>
    </p:spTree>
    <p:extLst>
      <p:ext uri="{BB962C8B-B14F-4D97-AF65-F5344CB8AC3E}">
        <p14:creationId xmlns:p14="http://schemas.microsoft.com/office/powerpoint/2010/main" val="42864105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 pictures with info">
    <p:spTree>
      <p:nvGrpSpPr>
        <p:cNvPr id="1" name=""/>
        <p:cNvGrpSpPr/>
        <p:nvPr/>
      </p:nvGrpSpPr>
      <p:grpSpPr>
        <a:xfrm>
          <a:off x="0" y="0"/>
          <a:ext cx="0" cy="0"/>
          <a:chOff x="0" y="0"/>
          <a:chExt cx="0" cy="0"/>
        </a:xfrm>
      </p:grpSpPr>
      <p:sp>
        <p:nvSpPr>
          <p:cNvPr id="81" name="Rectangle 80"/>
          <p:cNvSpPr/>
          <p:nvPr/>
        </p:nvSpPr>
        <p:spPr>
          <a:xfrm>
            <a:off x="3485781" y="800100"/>
            <a:ext cx="2574956" cy="5257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773727" y="800100"/>
            <a:ext cx="2574956" cy="5257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p:nvPr/>
        </p:nvSpPr>
        <p:spPr>
          <a:xfrm>
            <a:off x="6181893" y="800100"/>
            <a:ext cx="2574956" cy="5257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ranklinGotTExtCon" pitchFamily="2" charset="0"/>
            </a:endParaRPr>
          </a:p>
        </p:txBody>
      </p:sp>
      <p:sp>
        <p:nvSpPr>
          <p:cNvPr id="96" name="Picture Placeholder 94"/>
          <p:cNvSpPr>
            <a:spLocks noGrp="1"/>
          </p:cNvSpPr>
          <p:nvPr>
            <p:ph type="pic" sz="quarter" idx="10"/>
          </p:nvPr>
        </p:nvSpPr>
        <p:spPr>
          <a:xfrm>
            <a:off x="856548" y="1897062"/>
            <a:ext cx="2405005" cy="3063875"/>
          </a:xfrm>
        </p:spPr>
        <p:txBody>
          <a:bodyPr anchor="ctr"/>
          <a:lstStyle>
            <a:lvl1pPr marL="88900" indent="0" algn="ctr">
              <a:buNone/>
              <a:defRPr>
                <a:solidFill>
                  <a:schemeClr val="bg1"/>
                </a:solidFill>
              </a:defRPr>
            </a:lvl1pPr>
          </a:lstStyle>
          <a:p>
            <a:r>
              <a:rPr lang="en-US"/>
              <a:t>Click icon to add picture</a:t>
            </a:r>
          </a:p>
        </p:txBody>
      </p:sp>
      <p:sp>
        <p:nvSpPr>
          <p:cNvPr id="99" name="Text Placeholder 97"/>
          <p:cNvSpPr>
            <a:spLocks noGrp="1"/>
          </p:cNvSpPr>
          <p:nvPr>
            <p:ph type="body" sz="quarter" idx="11"/>
          </p:nvPr>
        </p:nvSpPr>
        <p:spPr>
          <a:xfrm>
            <a:off x="856548" y="982663"/>
            <a:ext cx="2405005" cy="712787"/>
          </a:xfrm>
        </p:spPr>
        <p:txBody>
          <a:bodyPr>
            <a:noAutofit/>
          </a:bodyPr>
          <a:lstStyle>
            <a:lvl1pPr marL="0" indent="0" algn="ctr" defTabSz="914400" rtl="0" eaLnBrk="1" latinLnBrk="0" hangingPunct="1">
              <a:lnSpc>
                <a:spcPct val="100000"/>
              </a:lnSpc>
              <a:spcBef>
                <a:spcPct val="0"/>
              </a:spcBef>
              <a:buNone/>
              <a:defRPr lang="en-US" sz="1900" b="0" kern="1200" smtClean="0">
                <a:solidFill>
                  <a:schemeClr val="bg1"/>
                </a:solidFill>
                <a:latin typeface="FranklinGotTExtCon" pitchFamily="2" charset="0"/>
                <a:ea typeface="+mj-ea"/>
                <a:cs typeface="+mj-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1" name="Text Placeholder 97"/>
          <p:cNvSpPr>
            <a:spLocks noGrp="1"/>
          </p:cNvSpPr>
          <p:nvPr>
            <p:ph type="body" sz="quarter" idx="12"/>
          </p:nvPr>
        </p:nvSpPr>
        <p:spPr>
          <a:xfrm>
            <a:off x="856548" y="5162550"/>
            <a:ext cx="2405005" cy="817426"/>
          </a:xfrm>
        </p:spPr>
        <p:txBody>
          <a:bodyPr anchor="b">
            <a:noAutofit/>
          </a:bodyPr>
          <a:lstStyle>
            <a:lvl1pPr marL="0" indent="0" algn="ctr" defTabSz="914400" rtl="0" eaLnBrk="1" latinLnBrk="0" hangingPunct="1">
              <a:lnSpc>
                <a:spcPct val="100000"/>
              </a:lnSpc>
              <a:spcBef>
                <a:spcPct val="0"/>
              </a:spcBef>
              <a:buNone/>
              <a:defRPr lang="en-US" sz="1300" kern="1200">
                <a:solidFill>
                  <a:schemeClr val="bg1"/>
                </a:solidFill>
                <a:latin typeface="FranklinGotTExtCon" pitchFamily="2" charset="0"/>
                <a:ea typeface="+mn-ea"/>
                <a:cs typeface="+mn-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2" name="Picture Placeholder 94"/>
          <p:cNvSpPr>
            <a:spLocks noGrp="1"/>
          </p:cNvSpPr>
          <p:nvPr>
            <p:ph type="pic" sz="quarter" idx="13"/>
          </p:nvPr>
        </p:nvSpPr>
        <p:spPr>
          <a:xfrm>
            <a:off x="3568107" y="1897062"/>
            <a:ext cx="2405005" cy="3063875"/>
          </a:xfrm>
        </p:spPr>
        <p:txBody>
          <a:bodyPr anchor="ctr"/>
          <a:lstStyle>
            <a:lvl1pPr marL="88900" indent="0" algn="ctr">
              <a:buNone/>
              <a:defRPr>
                <a:solidFill>
                  <a:schemeClr val="bg1"/>
                </a:solidFill>
              </a:defRPr>
            </a:lvl1pPr>
          </a:lstStyle>
          <a:p>
            <a:r>
              <a:rPr lang="en-US"/>
              <a:t>Click icon to add picture</a:t>
            </a:r>
          </a:p>
        </p:txBody>
      </p:sp>
      <p:sp>
        <p:nvSpPr>
          <p:cNvPr id="103" name="Text Placeholder 97"/>
          <p:cNvSpPr>
            <a:spLocks noGrp="1"/>
          </p:cNvSpPr>
          <p:nvPr>
            <p:ph type="body" sz="quarter" idx="14"/>
          </p:nvPr>
        </p:nvSpPr>
        <p:spPr>
          <a:xfrm>
            <a:off x="3568107" y="982663"/>
            <a:ext cx="2405005" cy="712787"/>
          </a:xfrm>
        </p:spPr>
        <p:txBody>
          <a:bodyPr>
            <a:noAutofit/>
          </a:bodyPr>
          <a:lstStyle>
            <a:lvl1pPr marL="0" indent="0" algn="ctr" defTabSz="914400" rtl="0" eaLnBrk="1" latinLnBrk="0" hangingPunct="1">
              <a:lnSpc>
                <a:spcPct val="100000"/>
              </a:lnSpc>
              <a:spcBef>
                <a:spcPct val="0"/>
              </a:spcBef>
              <a:buNone/>
              <a:defRPr lang="en-US" sz="1900" b="0" kern="1200" smtClean="0">
                <a:solidFill>
                  <a:schemeClr val="bg1"/>
                </a:solidFill>
                <a:latin typeface="FranklinGotTExtCon" pitchFamily="2" charset="0"/>
                <a:ea typeface="+mj-ea"/>
                <a:cs typeface="+mj-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4" name="Text Placeholder 97"/>
          <p:cNvSpPr>
            <a:spLocks noGrp="1"/>
          </p:cNvSpPr>
          <p:nvPr>
            <p:ph type="body" sz="quarter" idx="15"/>
          </p:nvPr>
        </p:nvSpPr>
        <p:spPr>
          <a:xfrm>
            <a:off x="3568107" y="5162550"/>
            <a:ext cx="2405005" cy="817426"/>
          </a:xfrm>
        </p:spPr>
        <p:txBody>
          <a:bodyPr anchor="b">
            <a:noAutofit/>
          </a:bodyPr>
          <a:lstStyle>
            <a:lvl1pPr marL="0" indent="0" algn="ctr" defTabSz="914400" rtl="0" eaLnBrk="1" latinLnBrk="0" hangingPunct="1">
              <a:lnSpc>
                <a:spcPct val="100000"/>
              </a:lnSpc>
              <a:spcBef>
                <a:spcPct val="0"/>
              </a:spcBef>
              <a:buNone/>
              <a:defRPr lang="en-US" sz="1300" kern="1200">
                <a:solidFill>
                  <a:schemeClr val="bg1"/>
                </a:solidFill>
                <a:latin typeface="FranklinGotTExtCon" pitchFamily="2" charset="0"/>
                <a:ea typeface="+mn-ea"/>
                <a:cs typeface="+mn-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5" name="Picture Placeholder 94"/>
          <p:cNvSpPr>
            <a:spLocks noGrp="1"/>
          </p:cNvSpPr>
          <p:nvPr>
            <p:ph type="pic" sz="quarter" idx="16"/>
          </p:nvPr>
        </p:nvSpPr>
        <p:spPr>
          <a:xfrm>
            <a:off x="6261673" y="1897062"/>
            <a:ext cx="2405005" cy="3063875"/>
          </a:xfrm>
        </p:spPr>
        <p:txBody>
          <a:bodyPr anchor="ctr"/>
          <a:lstStyle>
            <a:lvl1pPr marL="88900" indent="0" algn="ctr">
              <a:buNone/>
              <a:defRPr>
                <a:solidFill>
                  <a:schemeClr val="bg1"/>
                </a:solidFill>
              </a:defRPr>
            </a:lvl1pPr>
          </a:lstStyle>
          <a:p>
            <a:r>
              <a:rPr lang="en-US"/>
              <a:t>Click icon to add picture</a:t>
            </a:r>
          </a:p>
        </p:txBody>
      </p:sp>
      <p:sp>
        <p:nvSpPr>
          <p:cNvPr id="106" name="Text Placeholder 97"/>
          <p:cNvSpPr>
            <a:spLocks noGrp="1"/>
          </p:cNvSpPr>
          <p:nvPr>
            <p:ph type="body" sz="quarter" idx="17"/>
          </p:nvPr>
        </p:nvSpPr>
        <p:spPr>
          <a:xfrm>
            <a:off x="6269168" y="982663"/>
            <a:ext cx="2405005" cy="712787"/>
          </a:xfrm>
        </p:spPr>
        <p:txBody>
          <a:bodyPr>
            <a:noAutofit/>
          </a:bodyPr>
          <a:lstStyle>
            <a:lvl1pPr marL="0" indent="0" algn="ctr" defTabSz="914400" rtl="0" eaLnBrk="1" latinLnBrk="0" hangingPunct="1">
              <a:lnSpc>
                <a:spcPct val="100000"/>
              </a:lnSpc>
              <a:spcBef>
                <a:spcPct val="0"/>
              </a:spcBef>
              <a:buNone/>
              <a:defRPr lang="en-US" sz="1900" b="0" kern="1200" smtClean="0">
                <a:solidFill>
                  <a:schemeClr val="bg1"/>
                </a:solidFill>
                <a:latin typeface="FranklinGotTExtCon" pitchFamily="2" charset="0"/>
                <a:ea typeface="+mj-ea"/>
                <a:cs typeface="+mj-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7" name="Text Placeholder 97"/>
          <p:cNvSpPr>
            <a:spLocks noGrp="1"/>
          </p:cNvSpPr>
          <p:nvPr>
            <p:ph type="body" sz="quarter" idx="18"/>
          </p:nvPr>
        </p:nvSpPr>
        <p:spPr>
          <a:xfrm>
            <a:off x="6269168" y="5162550"/>
            <a:ext cx="2405005" cy="817426"/>
          </a:xfrm>
        </p:spPr>
        <p:txBody>
          <a:bodyPr anchor="b">
            <a:noAutofit/>
          </a:bodyPr>
          <a:lstStyle>
            <a:lvl1pPr marL="0" indent="0" algn="ctr" defTabSz="914400" rtl="0" eaLnBrk="1" latinLnBrk="0" hangingPunct="1">
              <a:lnSpc>
                <a:spcPct val="100000"/>
              </a:lnSpc>
              <a:spcBef>
                <a:spcPct val="0"/>
              </a:spcBef>
              <a:buNone/>
              <a:defRPr lang="en-US" sz="1300" kern="1200">
                <a:solidFill>
                  <a:schemeClr val="bg1"/>
                </a:solidFill>
                <a:latin typeface="FranklinGotTExtCon" pitchFamily="2" charset="0"/>
                <a:ea typeface="+mn-ea"/>
                <a:cs typeface="+mn-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92" name="Rectangle 91"/>
          <p:cNvSpPr/>
          <p:nvPr userDrawn="1"/>
        </p:nvSpPr>
        <p:spPr>
          <a:xfrm>
            <a:off x="8874897" y="800100"/>
            <a:ext cx="2574956" cy="52578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Picture Placeholder 94"/>
          <p:cNvSpPr>
            <a:spLocks noGrp="1"/>
          </p:cNvSpPr>
          <p:nvPr>
            <p:ph type="pic" sz="quarter" idx="19"/>
          </p:nvPr>
        </p:nvSpPr>
        <p:spPr>
          <a:xfrm>
            <a:off x="8954677" y="1897062"/>
            <a:ext cx="2405005" cy="3063875"/>
          </a:xfrm>
        </p:spPr>
        <p:txBody>
          <a:bodyPr anchor="ctr"/>
          <a:lstStyle>
            <a:lvl1pPr marL="88900" indent="0" algn="ctr">
              <a:buNone/>
              <a:defRPr>
                <a:solidFill>
                  <a:schemeClr val="bg1"/>
                </a:solidFill>
              </a:defRPr>
            </a:lvl1pPr>
          </a:lstStyle>
          <a:p>
            <a:r>
              <a:rPr lang="en-US"/>
              <a:t>Click icon to add picture</a:t>
            </a:r>
          </a:p>
        </p:txBody>
      </p:sp>
      <p:sp>
        <p:nvSpPr>
          <p:cNvPr id="94" name="Text Placeholder 97"/>
          <p:cNvSpPr>
            <a:spLocks noGrp="1"/>
          </p:cNvSpPr>
          <p:nvPr>
            <p:ph type="body" sz="quarter" idx="20"/>
          </p:nvPr>
        </p:nvSpPr>
        <p:spPr>
          <a:xfrm>
            <a:off x="8962172" y="982663"/>
            <a:ext cx="2405005" cy="712787"/>
          </a:xfrm>
        </p:spPr>
        <p:txBody>
          <a:bodyPr>
            <a:noAutofit/>
          </a:bodyPr>
          <a:lstStyle>
            <a:lvl1pPr marL="0" indent="0" algn="ctr" defTabSz="914400" rtl="0" eaLnBrk="1" latinLnBrk="0" hangingPunct="1">
              <a:lnSpc>
                <a:spcPct val="100000"/>
              </a:lnSpc>
              <a:spcBef>
                <a:spcPct val="0"/>
              </a:spcBef>
              <a:buNone/>
              <a:defRPr lang="en-US" sz="1900" b="0" kern="1200" smtClean="0">
                <a:solidFill>
                  <a:schemeClr val="bg1"/>
                </a:solidFill>
                <a:latin typeface="FranklinGotTExtCon" pitchFamily="2" charset="0"/>
                <a:ea typeface="+mj-ea"/>
                <a:cs typeface="+mj-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95" name="Text Placeholder 97"/>
          <p:cNvSpPr>
            <a:spLocks noGrp="1"/>
          </p:cNvSpPr>
          <p:nvPr>
            <p:ph type="body" sz="quarter" idx="21"/>
          </p:nvPr>
        </p:nvSpPr>
        <p:spPr>
          <a:xfrm>
            <a:off x="8962172" y="5162550"/>
            <a:ext cx="2405005" cy="817426"/>
          </a:xfrm>
        </p:spPr>
        <p:txBody>
          <a:bodyPr anchor="b">
            <a:noAutofit/>
          </a:bodyPr>
          <a:lstStyle>
            <a:lvl1pPr marL="0" indent="0" algn="ctr" defTabSz="914400" rtl="0" eaLnBrk="1" latinLnBrk="0" hangingPunct="1">
              <a:lnSpc>
                <a:spcPct val="100000"/>
              </a:lnSpc>
              <a:spcBef>
                <a:spcPct val="0"/>
              </a:spcBef>
              <a:buNone/>
              <a:defRPr lang="en-US" sz="1300" kern="1200">
                <a:solidFill>
                  <a:schemeClr val="bg1"/>
                </a:solidFill>
                <a:latin typeface="FranklinGotTExtCon" pitchFamily="2" charset="0"/>
                <a:ea typeface="+mn-ea"/>
                <a:cs typeface="+mn-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2" name="Footer Placeholder 1"/>
          <p:cNvSpPr>
            <a:spLocks noGrp="1"/>
          </p:cNvSpPr>
          <p:nvPr>
            <p:ph type="ftr" sz="quarter" idx="22"/>
          </p:nvPr>
        </p:nvSpPr>
        <p:spPr/>
        <p:txBody>
          <a:bodyPr/>
          <a:lstStyle/>
          <a:p>
            <a:r>
              <a:rPr lang="en-US"/>
              <a:t>MELODY 3.1.1 Elaborated history : development of agents, actual incidents  the past &amp; context</a:t>
            </a:r>
          </a:p>
        </p:txBody>
      </p:sp>
      <p:sp>
        <p:nvSpPr>
          <p:cNvPr id="3" name="Slide Number Placeholder 2"/>
          <p:cNvSpPr>
            <a:spLocks noGrp="1"/>
          </p:cNvSpPr>
          <p:nvPr>
            <p:ph type="sldNum" sz="quarter" idx="23"/>
          </p:nvPr>
        </p:nvSpPr>
        <p:spPr/>
        <p:txBody>
          <a:bodyPr/>
          <a:lstStyle/>
          <a:p>
            <a:fld id="{A814E660-BF25-4843-B2A0-93C6E2B6253B}" type="slidenum">
              <a:rPr lang="en-BE" smtClean="0"/>
              <a:pPr/>
              <a:t>‹#›</a:t>
            </a:fld>
            <a:endParaRPr lang="en-BE" dirty="0"/>
          </a:p>
        </p:txBody>
      </p:sp>
    </p:spTree>
    <p:extLst>
      <p:ext uri="{BB962C8B-B14F-4D97-AF65-F5344CB8AC3E}">
        <p14:creationId xmlns:p14="http://schemas.microsoft.com/office/powerpoint/2010/main" val="7849310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ture with info 2">
    <p:spTree>
      <p:nvGrpSpPr>
        <p:cNvPr id="1" name=""/>
        <p:cNvGrpSpPr/>
        <p:nvPr/>
      </p:nvGrpSpPr>
      <p:grpSpPr>
        <a:xfrm>
          <a:off x="0" y="0"/>
          <a:ext cx="0" cy="0"/>
          <a:chOff x="0" y="0"/>
          <a:chExt cx="0" cy="0"/>
        </a:xfrm>
      </p:grpSpPr>
      <p:sp>
        <p:nvSpPr>
          <p:cNvPr id="15"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12" hasCustomPrompt="1"/>
          </p:nvPr>
        </p:nvSpPr>
        <p:spPr>
          <a:xfrm>
            <a:off x="0" y="0"/>
            <a:ext cx="12192000" cy="68580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&gt;&gt;&gt;&gt;&gt;&gt;&gt;&gt;&gt; Click to add picture &gt;</a:t>
            </a:r>
            <a:endParaRPr lang="en-BE" dirty="0"/>
          </a:p>
        </p:txBody>
      </p:sp>
      <p:sp>
        <p:nvSpPr>
          <p:cNvPr id="9" name="Tijdelijke aanduiding voor tekst 25">
            <a:extLst>
              <a:ext uri="{FF2B5EF4-FFF2-40B4-BE49-F238E27FC236}">
                <a16:creationId xmlns:a16="http://schemas.microsoft.com/office/drawing/2014/main" id="{6A895D29-FC6A-432A-8385-E2F1D027CD96}"/>
              </a:ext>
            </a:extLst>
          </p:cNvPr>
          <p:cNvSpPr>
            <a:spLocks noGrp="1" noChangeAspect="1"/>
          </p:cNvSpPr>
          <p:nvPr>
            <p:ph type="body" sz="quarter" idx="13" hasCustomPrompt="1"/>
          </p:nvPr>
        </p:nvSpPr>
        <p:spPr>
          <a:xfrm flipH="1">
            <a:off x="7620000" y="1333500"/>
            <a:ext cx="3327400" cy="4343400"/>
          </a:xfrm>
          <a:prstGeom prst="rect">
            <a:avLst/>
          </a:prstGeom>
          <a:blipFill dpi="0" rotWithShape="1">
            <a:blip r:embed="rId2"/>
            <a:srcRect/>
            <a:stretch>
              <a:fillRect/>
            </a:stretch>
          </a:blipFill>
        </p:spPr>
        <p:txBody>
          <a:bodyPr lIns="1005840" tIns="2194560" rIns="182880" bIns="1188720"/>
          <a:lstStyle>
            <a:lvl1pPr marL="0" indent="0">
              <a:buFontTx/>
              <a:buNone/>
              <a:defRPr sz="2400" b="1">
                <a:solidFill>
                  <a:schemeClr val="bg1"/>
                </a:solidFill>
                <a:latin typeface="+mj-l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BE"/>
              <a:t> </a:t>
            </a:r>
            <a:endParaRPr lang="en-BE" dirty="0"/>
          </a:p>
        </p:txBody>
      </p:sp>
      <p:sp>
        <p:nvSpPr>
          <p:cNvPr id="253" name="Titel 1">
            <a:extLst>
              <a:ext uri="{FF2B5EF4-FFF2-40B4-BE49-F238E27FC236}">
                <a16:creationId xmlns:a16="http://schemas.microsoft.com/office/drawing/2014/main" id="{F8EDE2AA-5EC7-4E82-852A-FE7B050223C2}"/>
              </a:ext>
            </a:extLst>
          </p:cNvPr>
          <p:cNvSpPr>
            <a:spLocks noGrp="1"/>
          </p:cNvSpPr>
          <p:nvPr>
            <p:ph type="title"/>
          </p:nvPr>
        </p:nvSpPr>
        <p:spPr>
          <a:xfrm>
            <a:off x="7780020" y="1479973"/>
            <a:ext cx="2992891" cy="1357231"/>
          </a:xfrm>
          <a:prstGeom prst="rect">
            <a:avLst/>
          </a:prstGeom>
        </p:spPr>
        <p:txBody>
          <a:bodyPr lIns="0" tIns="0" rIns="0" bIns="0">
            <a:noAutofit/>
          </a:bodyPr>
          <a:lstStyle>
            <a:lvl1pPr>
              <a:defRPr lang="en-BE" sz="4800" b="0" kern="1200" dirty="0">
                <a:solidFill>
                  <a:schemeClr val="bg1"/>
                </a:solidFill>
                <a:latin typeface="FranklinGotTExtCon" pitchFamily="2" charset="0"/>
                <a:ea typeface="+mn-ea"/>
                <a:cs typeface="+mn-cs"/>
              </a:defRPr>
            </a:lvl1pPr>
          </a:lstStyle>
          <a:p>
            <a:r>
              <a:rPr lang="en-US"/>
              <a:t>Click to edit Master title style</a:t>
            </a:r>
            <a:endParaRPr lang="en-BE" dirty="0"/>
          </a:p>
        </p:txBody>
      </p:sp>
      <p:sp>
        <p:nvSpPr>
          <p:cNvPr id="254" name="Tijdelijke aanduiding voor tekst 3">
            <a:extLst>
              <a:ext uri="{FF2B5EF4-FFF2-40B4-BE49-F238E27FC236}">
                <a16:creationId xmlns:a16="http://schemas.microsoft.com/office/drawing/2014/main" id="{C77A671E-B4FD-4971-A22F-87DB01A11F14}"/>
              </a:ext>
            </a:extLst>
          </p:cNvPr>
          <p:cNvSpPr>
            <a:spLocks noGrp="1"/>
          </p:cNvSpPr>
          <p:nvPr>
            <p:ph type="body" sz="quarter" idx="14"/>
          </p:nvPr>
        </p:nvSpPr>
        <p:spPr>
          <a:xfrm>
            <a:off x="7780275" y="2931187"/>
            <a:ext cx="2983043" cy="2606013"/>
          </a:xfrm>
          <a:prstGeom prst="rect">
            <a:avLst/>
          </a:prstGeom>
        </p:spPr>
        <p:txBody>
          <a:bodyPr lIns="0" tIns="0" rIns="0" bIns="91440">
            <a:normAutofit/>
          </a:bodyPr>
          <a:lstStyle>
            <a:lvl1pPr marL="0" indent="0">
              <a:buFontTx/>
              <a:buNone/>
              <a:defRPr lang="nl-NL" sz="2400" kern="1200" dirty="0">
                <a:solidFill>
                  <a:schemeClr val="accent2"/>
                </a:solidFill>
                <a:latin typeface="+mj-lt"/>
                <a:ea typeface="+mn-ea"/>
                <a:cs typeface="+mn-cs"/>
              </a:defRPr>
            </a:lvl1pPr>
          </a:lstStyle>
          <a:p>
            <a:pPr lvl="0"/>
            <a:r>
              <a:rPr lang="en-US"/>
              <a:t>Edit Master text styles</a:t>
            </a:r>
          </a:p>
        </p:txBody>
      </p:sp>
      <p:sp>
        <p:nvSpPr>
          <p:cNvPr id="7"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7055229"/>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Tree>
    <p:extLst>
      <p:ext uri="{BB962C8B-B14F-4D97-AF65-F5344CB8AC3E}">
        <p14:creationId xmlns:p14="http://schemas.microsoft.com/office/powerpoint/2010/main" val="42603228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con &amp; Text 1">
    <p:spTree>
      <p:nvGrpSpPr>
        <p:cNvPr id="1" name=""/>
        <p:cNvGrpSpPr/>
        <p:nvPr/>
      </p:nvGrpSpPr>
      <p:grpSpPr>
        <a:xfrm>
          <a:off x="0" y="0"/>
          <a:ext cx="0" cy="0"/>
          <a:chOff x="0" y="0"/>
          <a:chExt cx="0" cy="0"/>
        </a:xfrm>
      </p:grpSpPr>
      <p:sp>
        <p:nvSpPr>
          <p:cNvPr id="15" name="Tijdelijke aanduiding voor afbeelding 3">
            <a:extLst>
              <a:ext uri="{FF2B5EF4-FFF2-40B4-BE49-F238E27FC236}">
                <a16:creationId xmlns:a16="http://schemas.microsoft.com/office/drawing/2014/main" id="{E2D5FF81-71AA-4A77-BAFA-7D04F841B056}"/>
              </a:ext>
            </a:extLst>
          </p:cNvPr>
          <p:cNvSpPr>
            <a:spLocks noGrp="1"/>
          </p:cNvSpPr>
          <p:nvPr>
            <p:ph type="pic" sz="quarter" idx="15" hasCustomPrompt="1"/>
          </p:nvPr>
        </p:nvSpPr>
        <p:spPr>
          <a:xfrm>
            <a:off x="5067299" y="1905000"/>
            <a:ext cx="2160000" cy="1346400"/>
          </a:xfrm>
          <a:prstGeom prst="rect">
            <a:avLst/>
          </a:prstGeom>
        </p:spPr>
        <p:txBody>
          <a:bodyPr>
            <a:normAutofit/>
          </a:bodyPr>
          <a:lstStyle>
            <a:lvl1pPr marL="0" indent="0" algn="ctr">
              <a:lnSpc>
                <a:spcPct val="100000"/>
              </a:lnSpc>
              <a:spcBef>
                <a:spcPts val="300"/>
              </a:spcBef>
              <a:buFontTx/>
              <a:buNone/>
              <a:defRPr sz="1100">
                <a:solidFill>
                  <a:schemeClr val="tx1"/>
                </a:solidFill>
              </a:defRPr>
            </a:lvl1pPr>
          </a:lstStyle>
          <a:p>
            <a:r>
              <a:rPr lang="en-US"/>
              <a:t>add icon</a:t>
            </a:r>
          </a:p>
        </p:txBody>
      </p:sp>
      <p:sp>
        <p:nvSpPr>
          <p:cNvPr id="16" name="Tijdelijke aanduiding voor tekst 9">
            <a:extLst>
              <a:ext uri="{FF2B5EF4-FFF2-40B4-BE49-F238E27FC236}">
                <a16:creationId xmlns:a16="http://schemas.microsoft.com/office/drawing/2014/main" id="{2F64FA00-F52F-4F8C-9ED0-8C00855A7D4E}"/>
              </a:ext>
            </a:extLst>
          </p:cNvPr>
          <p:cNvSpPr>
            <a:spLocks noGrp="1"/>
          </p:cNvSpPr>
          <p:nvPr>
            <p:ph type="body" sz="quarter" idx="17"/>
          </p:nvPr>
        </p:nvSpPr>
        <p:spPr>
          <a:xfrm>
            <a:off x="766763" y="3647804"/>
            <a:ext cx="10661665" cy="2168795"/>
          </a:xfrm>
          <a:prstGeom prst="rect">
            <a:avLst/>
          </a:prstGeom>
        </p:spPr>
        <p:txBody>
          <a:bodyPr lIns="0" tIns="0" rIns="0" bIns="0" anchor="ctr" anchorCtr="0">
            <a:noAutofit/>
          </a:bodyPr>
          <a:lstStyle>
            <a:lvl1pPr marL="0" indent="0" algn="ctr">
              <a:buFontTx/>
              <a:buNone/>
              <a:defRPr sz="3600">
                <a:solidFill>
                  <a:schemeClr val="accent2"/>
                </a:solidFill>
                <a:latin typeface="Segoe UI Semibold" panose="020B0702040204020203" pitchFamily="34" charset="0"/>
                <a:cs typeface="Segoe UI Semibold" panose="020B0702040204020203" pitchFamily="34" charset="0"/>
              </a:defRPr>
            </a:lvl1pPr>
            <a:lvl2pPr marL="457200" indent="0">
              <a:buFontTx/>
              <a:buNone/>
              <a:defRPr>
                <a:latin typeface="+mj-lt"/>
              </a:defRPr>
            </a:lvl2pPr>
            <a:lvl3pPr marL="914400" indent="0">
              <a:buFontTx/>
              <a:buNone/>
              <a:defRPr>
                <a:latin typeface="+mj-lt"/>
              </a:defRPr>
            </a:lvl3pPr>
            <a:lvl4pPr marL="1371600" indent="0">
              <a:buFontTx/>
              <a:buNone/>
              <a:defRPr>
                <a:latin typeface="+mj-lt"/>
              </a:defRPr>
            </a:lvl4pPr>
            <a:lvl5pPr marL="1828800" indent="0">
              <a:buFontTx/>
              <a:buNone/>
              <a:defRPr>
                <a:latin typeface="+mj-lt"/>
              </a:defRPr>
            </a:lvl5pPr>
          </a:lstStyle>
          <a:p>
            <a:pPr lvl="0"/>
            <a:endParaRPr lang="nl-NL" dirty="0"/>
          </a:p>
        </p:txBody>
      </p:sp>
      <p:sp>
        <p:nvSpPr>
          <p:cNvPr id="6"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18"/>
          </p:nvPr>
        </p:nvSpPr>
        <p:spPr/>
        <p:txBody>
          <a:bodyPr/>
          <a:lstStyle/>
          <a:p>
            <a:r>
              <a:rPr lang="en-US"/>
              <a:t>MELODY 3.1.1 Elaborated history : development of agents, actual incidents  the past &amp; context</a:t>
            </a:r>
          </a:p>
        </p:txBody>
      </p:sp>
    </p:spTree>
    <p:extLst>
      <p:ext uri="{BB962C8B-B14F-4D97-AF65-F5344CB8AC3E}">
        <p14:creationId xmlns:p14="http://schemas.microsoft.com/office/powerpoint/2010/main" val="3169672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Icon &amp; Text 1">
    <p:spTree>
      <p:nvGrpSpPr>
        <p:cNvPr id="1" name=""/>
        <p:cNvGrpSpPr/>
        <p:nvPr/>
      </p:nvGrpSpPr>
      <p:grpSpPr>
        <a:xfrm>
          <a:off x="0" y="0"/>
          <a:ext cx="0" cy="0"/>
          <a:chOff x="0" y="0"/>
          <a:chExt cx="0" cy="0"/>
        </a:xfrm>
      </p:grpSpPr>
      <p:sp>
        <p:nvSpPr>
          <p:cNvPr id="15" name="Tijdelijke aanduiding voor afbeelding 3">
            <a:extLst>
              <a:ext uri="{FF2B5EF4-FFF2-40B4-BE49-F238E27FC236}">
                <a16:creationId xmlns:a16="http://schemas.microsoft.com/office/drawing/2014/main" id="{E2D5FF81-71AA-4A77-BAFA-7D04F841B056}"/>
              </a:ext>
            </a:extLst>
          </p:cNvPr>
          <p:cNvSpPr>
            <a:spLocks noGrp="1"/>
          </p:cNvSpPr>
          <p:nvPr>
            <p:ph type="pic" sz="quarter" idx="15" hasCustomPrompt="1"/>
          </p:nvPr>
        </p:nvSpPr>
        <p:spPr>
          <a:xfrm>
            <a:off x="5067299" y="1905000"/>
            <a:ext cx="2160000" cy="1346400"/>
          </a:xfrm>
          <a:prstGeom prst="rect">
            <a:avLst/>
          </a:prstGeom>
        </p:spPr>
        <p:txBody>
          <a:bodyPr>
            <a:normAutofit/>
          </a:bodyPr>
          <a:lstStyle>
            <a:lvl1pPr marL="0" indent="0" algn="ctr">
              <a:lnSpc>
                <a:spcPct val="100000"/>
              </a:lnSpc>
              <a:spcBef>
                <a:spcPts val="300"/>
              </a:spcBef>
              <a:buFontTx/>
              <a:buNone/>
              <a:defRPr sz="1100">
                <a:solidFill>
                  <a:schemeClr val="tx1"/>
                </a:solidFill>
              </a:defRPr>
            </a:lvl1pPr>
          </a:lstStyle>
          <a:p>
            <a:r>
              <a:rPr lang="en-US"/>
              <a:t>add icon</a:t>
            </a:r>
          </a:p>
        </p:txBody>
      </p:sp>
      <p:sp>
        <p:nvSpPr>
          <p:cNvPr id="16" name="Tijdelijke aanduiding voor tekst 9">
            <a:extLst>
              <a:ext uri="{FF2B5EF4-FFF2-40B4-BE49-F238E27FC236}">
                <a16:creationId xmlns:a16="http://schemas.microsoft.com/office/drawing/2014/main" id="{2F64FA00-F52F-4F8C-9ED0-8C00855A7D4E}"/>
              </a:ext>
            </a:extLst>
          </p:cNvPr>
          <p:cNvSpPr>
            <a:spLocks noGrp="1"/>
          </p:cNvSpPr>
          <p:nvPr>
            <p:ph type="body" sz="quarter" idx="17"/>
          </p:nvPr>
        </p:nvSpPr>
        <p:spPr>
          <a:xfrm>
            <a:off x="766763" y="3647804"/>
            <a:ext cx="10661665" cy="2168795"/>
          </a:xfrm>
          <a:prstGeom prst="rect">
            <a:avLst/>
          </a:prstGeom>
        </p:spPr>
        <p:txBody>
          <a:bodyPr lIns="0" tIns="0" rIns="0" bIns="0" anchor="ctr" anchorCtr="0">
            <a:noAutofit/>
          </a:bodyPr>
          <a:lstStyle>
            <a:lvl1pPr marL="0" indent="0" algn="ctr">
              <a:buFontTx/>
              <a:buNone/>
              <a:defRPr sz="3600">
                <a:solidFill>
                  <a:schemeClr val="accent2"/>
                </a:solidFill>
                <a:latin typeface="Segoe UI Semibold" panose="020B0702040204020203" pitchFamily="34" charset="0"/>
                <a:cs typeface="Segoe UI Semibold" panose="020B0702040204020203" pitchFamily="34" charset="0"/>
              </a:defRPr>
            </a:lvl1pPr>
            <a:lvl2pPr marL="457200" indent="0">
              <a:buFontTx/>
              <a:buNone/>
              <a:defRPr>
                <a:latin typeface="+mj-lt"/>
              </a:defRPr>
            </a:lvl2pPr>
            <a:lvl3pPr marL="914400" indent="0">
              <a:buFontTx/>
              <a:buNone/>
              <a:defRPr>
                <a:latin typeface="+mj-lt"/>
              </a:defRPr>
            </a:lvl3pPr>
            <a:lvl4pPr marL="1371600" indent="0">
              <a:buFontTx/>
              <a:buNone/>
              <a:defRPr>
                <a:latin typeface="+mj-lt"/>
              </a:defRPr>
            </a:lvl4pPr>
            <a:lvl5pPr marL="1828800" indent="0">
              <a:buFontTx/>
              <a:buNone/>
              <a:defRPr>
                <a:latin typeface="+mj-lt"/>
              </a:defRPr>
            </a:lvl5pPr>
          </a:lstStyle>
          <a:p>
            <a:pPr lvl="0"/>
            <a:endParaRPr lang="nl-NL" dirty="0"/>
          </a:p>
        </p:txBody>
      </p:sp>
      <p:sp>
        <p:nvSpPr>
          <p:cNvPr id="6"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18"/>
          </p:nvPr>
        </p:nvSpPr>
        <p:spPr/>
        <p:txBody>
          <a:bodyPr/>
          <a:lstStyle/>
          <a:p>
            <a:r>
              <a:rPr lang="en-US"/>
              <a:t>MELODY 3.1.1 Elaborated history : development of agents, actual incidents  the past &amp; context</a:t>
            </a:r>
          </a:p>
        </p:txBody>
      </p:sp>
    </p:spTree>
    <p:extLst>
      <p:ext uri="{BB962C8B-B14F-4D97-AF65-F5344CB8AC3E}">
        <p14:creationId xmlns:p14="http://schemas.microsoft.com/office/powerpoint/2010/main" val="8189581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74054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footer">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r>
              <a:rPr lang="en-US"/>
              <a:t>MELODY 3.1.1 Elaborated history : development of agents, actual incidents  the past &amp; context</a:t>
            </a:r>
          </a:p>
        </p:txBody>
      </p:sp>
      <p:sp>
        <p:nvSpPr>
          <p:cNvPr id="5" name="Slide Number Placeholder 4"/>
          <p:cNvSpPr>
            <a:spLocks noGrp="1"/>
          </p:cNvSpPr>
          <p:nvPr>
            <p:ph type="sldNum" sz="quarter" idx="11"/>
          </p:nvPr>
        </p:nvSpPr>
        <p:spPr/>
        <p:txBody>
          <a:bodyPr/>
          <a:lstStyle/>
          <a:p>
            <a:fld id="{A814E660-BF25-4843-B2A0-93C6E2B6253B}" type="slidenum">
              <a:rPr lang="en-BE" smtClean="0"/>
              <a:pPr/>
              <a:t>‹#›</a:t>
            </a:fld>
            <a:endParaRPr lang="en-BE" dirty="0"/>
          </a:p>
        </p:txBody>
      </p:sp>
    </p:spTree>
    <p:extLst>
      <p:ext uri="{BB962C8B-B14F-4D97-AF65-F5344CB8AC3E}">
        <p14:creationId xmlns:p14="http://schemas.microsoft.com/office/powerpoint/2010/main" val="39612142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dex slide">
    <p:spTree>
      <p:nvGrpSpPr>
        <p:cNvPr id="1" name=""/>
        <p:cNvGrpSpPr/>
        <p:nvPr/>
      </p:nvGrpSpPr>
      <p:grpSpPr>
        <a:xfrm>
          <a:off x="0" y="0"/>
          <a:ext cx="0" cy="0"/>
          <a:chOff x="0" y="0"/>
          <a:chExt cx="0" cy="0"/>
        </a:xfrm>
      </p:grpSpPr>
      <p:sp>
        <p:nvSpPr>
          <p:cNvPr id="15" name="Tijdelijke aanduiding voor tekst 14">
            <a:extLst>
              <a:ext uri="{FF2B5EF4-FFF2-40B4-BE49-F238E27FC236}">
                <a16:creationId xmlns:a16="http://schemas.microsoft.com/office/drawing/2014/main" id="{B625ABE2-4787-4DCE-8BBA-59C73CFF5EFD}"/>
              </a:ext>
            </a:extLst>
          </p:cNvPr>
          <p:cNvSpPr>
            <a:spLocks noGrp="1"/>
          </p:cNvSpPr>
          <p:nvPr>
            <p:ph type="body" sz="quarter" idx="12" hasCustomPrompt="1"/>
          </p:nvPr>
        </p:nvSpPr>
        <p:spPr>
          <a:xfrm>
            <a:off x="9220200" y="1794669"/>
            <a:ext cx="2097363" cy="3243262"/>
          </a:xfrm>
          <a:prstGeom prst="rect">
            <a:avLst/>
          </a:prstGeom>
        </p:spPr>
        <p:txBody>
          <a:bodyPr anchor="ctr">
            <a:noAutofit/>
          </a:bodyPr>
          <a:lstStyle>
            <a:lvl1pPr marL="0" indent="0">
              <a:lnSpc>
                <a:spcPct val="150000"/>
              </a:lnSpc>
              <a:spcBef>
                <a:spcPts val="0"/>
              </a:spcBef>
              <a:spcAft>
                <a:spcPts val="0"/>
              </a:spcAft>
              <a:buFont typeface="Georgia" panose="02040502050405020303" pitchFamily="18" charset="0"/>
              <a:buNone/>
              <a:defRPr sz="2800" b="1">
                <a:solidFill>
                  <a:schemeClr val="accent2"/>
                </a:solidFill>
                <a:latin typeface="+mj-lt"/>
              </a:defRPr>
            </a:lvl1pPr>
          </a:lstStyle>
          <a:p>
            <a:pPr lvl="0"/>
            <a:r>
              <a:rPr lang="nl-NL" dirty="0"/>
              <a:t> 3</a:t>
            </a:r>
          </a:p>
          <a:p>
            <a:pPr lvl="0"/>
            <a:r>
              <a:rPr lang="nl-NL" dirty="0"/>
              <a:t> 4</a:t>
            </a:r>
          </a:p>
          <a:p>
            <a:pPr lvl="0"/>
            <a:r>
              <a:rPr lang="nl-NL" dirty="0"/>
              <a:t> 5</a:t>
            </a:r>
          </a:p>
          <a:p>
            <a:pPr lvl="0"/>
            <a:r>
              <a:rPr lang="nl-NL" dirty="0"/>
              <a:t> 6</a:t>
            </a:r>
          </a:p>
          <a:p>
            <a:pPr lvl="0"/>
            <a:r>
              <a:rPr lang="nl-NL"/>
              <a:t> 7</a:t>
            </a:r>
            <a:endParaRPr lang="en-BE" dirty="0"/>
          </a:p>
        </p:txBody>
      </p:sp>
      <p:sp>
        <p:nvSpPr>
          <p:cNvPr id="5" name="Tijdelijke aanduiding voor tekst 4">
            <a:extLst>
              <a:ext uri="{FF2B5EF4-FFF2-40B4-BE49-F238E27FC236}">
                <a16:creationId xmlns:a16="http://schemas.microsoft.com/office/drawing/2014/main" id="{3AEE0936-214A-4172-9057-144F7932C4E7}"/>
              </a:ext>
            </a:extLst>
          </p:cNvPr>
          <p:cNvSpPr>
            <a:spLocks noGrp="1"/>
          </p:cNvSpPr>
          <p:nvPr>
            <p:ph type="body" sz="quarter" idx="13" hasCustomPrompt="1"/>
          </p:nvPr>
        </p:nvSpPr>
        <p:spPr>
          <a:xfrm>
            <a:off x="719529" y="1794669"/>
            <a:ext cx="7986322" cy="3276600"/>
          </a:xfrm>
          <a:prstGeom prst="rect">
            <a:avLst/>
          </a:prstGeom>
        </p:spPr>
        <p:txBody>
          <a:bodyPr lIns="0" tIns="0" rIns="0" bIns="0" anchor="ctr">
            <a:normAutofit/>
          </a:bodyPr>
          <a:lstStyle>
            <a:lvl1pPr marL="0" indent="0" algn="r">
              <a:lnSpc>
                <a:spcPct val="150000"/>
              </a:lnSpc>
              <a:spcBef>
                <a:spcPts val="0"/>
              </a:spcBef>
              <a:buFontTx/>
              <a:buNone/>
              <a:defRPr sz="2800"/>
            </a:lvl1pPr>
          </a:lstStyle>
          <a:p>
            <a:pPr lvl="0"/>
            <a:r>
              <a:rPr lang="en-US"/>
              <a:t>Click to add subtitle</a:t>
            </a:r>
            <a:endParaRPr lang="en-BE" dirty="0"/>
          </a:p>
        </p:txBody>
      </p:sp>
      <p:sp>
        <p:nvSpPr>
          <p:cNvPr id="11"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14"/>
          </p:nvPr>
        </p:nvSpPr>
        <p:spPr/>
        <p:txBody>
          <a:bodyPr/>
          <a:lstStyle/>
          <a:p>
            <a:r>
              <a:rPr lang="en-US"/>
              <a:t>MELODY 3.1.1 Elaborated history : development of agents, actual incidents  the past &amp; context</a:t>
            </a:r>
          </a:p>
        </p:txBody>
      </p:sp>
    </p:spTree>
    <p:extLst>
      <p:ext uri="{BB962C8B-B14F-4D97-AF65-F5344CB8AC3E}">
        <p14:creationId xmlns:p14="http://schemas.microsoft.com/office/powerpoint/2010/main" val="6346815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btitel slide 1">
    <p:spTree>
      <p:nvGrpSpPr>
        <p:cNvPr id="1" name=""/>
        <p:cNvGrpSpPr/>
        <p:nvPr/>
      </p:nvGrpSpPr>
      <p:grpSpPr>
        <a:xfrm>
          <a:off x="0" y="0"/>
          <a:ext cx="0" cy="0"/>
          <a:chOff x="0" y="0"/>
          <a:chExt cx="0" cy="0"/>
        </a:xfrm>
      </p:grpSpPr>
      <p:sp>
        <p:nvSpPr>
          <p:cNvPr id="3" name="Rectangle 2"/>
          <p:cNvSpPr/>
          <p:nvPr userDrawn="1"/>
        </p:nvSpPr>
        <p:spPr>
          <a:xfrm>
            <a:off x="1224613" y="2263515"/>
            <a:ext cx="5209082" cy="2345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AAC9C767-9A67-4216-A05F-95382F81BAEA}"/>
              </a:ext>
            </a:extLst>
          </p:cNvPr>
          <p:cNvSpPr>
            <a:spLocks noGrp="1"/>
          </p:cNvSpPr>
          <p:nvPr>
            <p:ph type="title" hasCustomPrompt="1"/>
          </p:nvPr>
        </p:nvSpPr>
        <p:spPr>
          <a:xfrm>
            <a:off x="2247900" y="2254251"/>
            <a:ext cx="8839200" cy="2352674"/>
          </a:xfrm>
          <a:prstGeom prst="rect">
            <a:avLst/>
          </a:prstGeom>
          <a:solidFill>
            <a:schemeClr val="accent1"/>
          </a:solidFill>
        </p:spPr>
        <p:txBody>
          <a:bodyPr lIns="182880" tIns="182880" rIns="182880" bIns="182880" anchor="ctr" anchorCtr="0">
            <a:normAutofit/>
          </a:bodyPr>
          <a:lstStyle>
            <a:lvl1pPr>
              <a:defRPr sz="4400">
                <a:solidFill>
                  <a:schemeClr val="bg1"/>
                </a:solidFill>
              </a:defRPr>
            </a:lvl1pPr>
          </a:lstStyle>
          <a:p>
            <a:r>
              <a:rPr lang="en-US"/>
              <a:t>Click to add subtitle</a:t>
            </a:r>
            <a:endParaRPr lang="en-BE" dirty="0"/>
          </a:p>
        </p:txBody>
      </p:sp>
      <p:sp>
        <p:nvSpPr>
          <p:cNvPr id="7"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pic>
        <p:nvPicPr>
          <p:cNvPr id="6" name="Picture 5"/>
          <p:cNvPicPr>
            <a:picLocks noChangeAspect="1"/>
          </p:cNvPicPr>
          <p:nvPr userDrawn="1"/>
        </p:nvPicPr>
        <p:blipFill>
          <a:blip r:embed="rId2"/>
          <a:stretch>
            <a:fillRect/>
          </a:stretch>
        </p:blipFill>
        <p:spPr>
          <a:xfrm flipH="1">
            <a:off x="1016545" y="2926279"/>
            <a:ext cx="719712" cy="801221"/>
          </a:xfrm>
          <a:prstGeom prst="rect">
            <a:avLst/>
          </a:prstGeom>
        </p:spPr>
      </p:pic>
      <p:sp>
        <p:nvSpPr>
          <p:cNvPr id="4" name="Footer Placeholder 3"/>
          <p:cNvSpPr>
            <a:spLocks noGrp="1"/>
          </p:cNvSpPr>
          <p:nvPr>
            <p:ph type="ftr" sz="quarter" idx="10"/>
          </p:nvPr>
        </p:nvSpPr>
        <p:spPr/>
        <p:txBody>
          <a:bodyPr/>
          <a:lstStyle/>
          <a:p>
            <a:r>
              <a:rPr lang="en-US"/>
              <a:t>MELODY 3.1.1 Elaborated history : development of agents, actual incidents  the past &amp; context</a:t>
            </a:r>
          </a:p>
        </p:txBody>
      </p:sp>
    </p:spTree>
    <p:extLst>
      <p:ext uri="{BB962C8B-B14F-4D97-AF65-F5344CB8AC3E}">
        <p14:creationId xmlns:p14="http://schemas.microsoft.com/office/powerpoint/2010/main" val="22489750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ing slide with icons">
    <p:spTree>
      <p:nvGrpSpPr>
        <p:cNvPr id="1" name=""/>
        <p:cNvGrpSpPr/>
        <p:nvPr/>
      </p:nvGrpSpPr>
      <p:grpSpPr>
        <a:xfrm>
          <a:off x="0" y="0"/>
          <a:ext cx="0" cy="0"/>
          <a:chOff x="0" y="0"/>
          <a:chExt cx="0" cy="0"/>
        </a:xfrm>
      </p:grpSpPr>
      <p:sp>
        <p:nvSpPr>
          <p:cNvPr id="4" name="Tijdelijke aanduiding voor afbeelding 3">
            <a:extLst>
              <a:ext uri="{FF2B5EF4-FFF2-40B4-BE49-F238E27FC236}">
                <a16:creationId xmlns:a16="http://schemas.microsoft.com/office/drawing/2014/main" id="{E2D5FF81-71AA-4A77-BAFA-7D04F841B056}"/>
              </a:ext>
            </a:extLst>
          </p:cNvPr>
          <p:cNvSpPr>
            <a:spLocks noGrp="1"/>
          </p:cNvSpPr>
          <p:nvPr>
            <p:ph type="pic" sz="quarter" idx="15" hasCustomPrompt="1"/>
          </p:nvPr>
        </p:nvSpPr>
        <p:spPr>
          <a:xfrm>
            <a:off x="766763" y="1827482"/>
            <a:ext cx="1470223" cy="1471613"/>
          </a:xfrm>
          <a:prstGeom prst="rect">
            <a:avLst/>
          </a:prstGeom>
        </p:spPr>
        <p:txBody>
          <a:bodyPr>
            <a:normAutofit/>
          </a:bodyPr>
          <a:lstStyle>
            <a:lvl1pPr marL="0" indent="0" algn="ctr">
              <a:lnSpc>
                <a:spcPct val="100000"/>
              </a:lnSpc>
              <a:spcBef>
                <a:spcPts val="300"/>
              </a:spcBef>
              <a:buFontTx/>
              <a:buNone/>
              <a:defRPr sz="1100"/>
            </a:lvl1pPr>
          </a:lstStyle>
          <a:p>
            <a:r>
              <a:rPr lang="en-US"/>
              <a:t>add icon</a:t>
            </a:r>
          </a:p>
        </p:txBody>
      </p:sp>
      <p:sp>
        <p:nvSpPr>
          <p:cNvPr id="8" name="Tijdelijke aanduiding voor afbeelding 3">
            <a:extLst>
              <a:ext uri="{FF2B5EF4-FFF2-40B4-BE49-F238E27FC236}">
                <a16:creationId xmlns:a16="http://schemas.microsoft.com/office/drawing/2014/main" id="{09AA0D7A-FE33-4F8C-9C9B-2DF71EA202B7}"/>
              </a:ext>
            </a:extLst>
          </p:cNvPr>
          <p:cNvSpPr>
            <a:spLocks noGrp="1"/>
          </p:cNvSpPr>
          <p:nvPr>
            <p:ph type="pic" sz="quarter" idx="16" hasCustomPrompt="1"/>
          </p:nvPr>
        </p:nvSpPr>
        <p:spPr>
          <a:xfrm>
            <a:off x="6563784" y="1810727"/>
            <a:ext cx="1517650" cy="1471613"/>
          </a:xfrm>
          <a:prstGeom prst="rect">
            <a:avLst/>
          </a:prstGeom>
        </p:spPr>
        <p:txBody>
          <a:bodyPr>
            <a:normAutofit/>
          </a:bodyPr>
          <a:lstStyle>
            <a:lvl1pPr marL="0" indent="0" algn="ctr">
              <a:lnSpc>
                <a:spcPct val="100000"/>
              </a:lnSpc>
              <a:spcBef>
                <a:spcPts val="300"/>
              </a:spcBef>
              <a:buFontTx/>
              <a:buNone/>
              <a:defRPr sz="1100"/>
            </a:lvl1pPr>
          </a:lstStyle>
          <a:p>
            <a:r>
              <a:rPr lang="en-US"/>
              <a:t>add icon</a:t>
            </a:r>
            <a:endParaRPr lang="en-BE" dirty="0"/>
          </a:p>
        </p:txBody>
      </p:sp>
      <p:sp>
        <p:nvSpPr>
          <p:cNvPr id="10" name="Tijdelijke aanduiding voor tekst 9">
            <a:extLst>
              <a:ext uri="{FF2B5EF4-FFF2-40B4-BE49-F238E27FC236}">
                <a16:creationId xmlns:a16="http://schemas.microsoft.com/office/drawing/2014/main" id="{2F64FA00-F52F-4F8C-9ED0-8C00855A7D4E}"/>
              </a:ext>
            </a:extLst>
          </p:cNvPr>
          <p:cNvSpPr>
            <a:spLocks noGrp="1"/>
          </p:cNvSpPr>
          <p:nvPr>
            <p:ph type="body" sz="quarter" idx="17"/>
          </p:nvPr>
        </p:nvSpPr>
        <p:spPr>
          <a:xfrm>
            <a:off x="2305175" y="1822478"/>
            <a:ext cx="3333623" cy="1471612"/>
          </a:xfrm>
          <a:prstGeom prst="rect">
            <a:avLst/>
          </a:prstGeom>
        </p:spPr>
        <p:txBody>
          <a:bodyPr lIns="0" tIns="0" rIns="0" bIns="0" anchor="ctr" anchorCtr="0">
            <a:noAutofit/>
          </a:bodyPr>
          <a:lstStyle>
            <a:lvl1pPr marL="0" indent="0" algn="l">
              <a:buFontTx/>
              <a:buNone/>
              <a:defRPr sz="2800">
                <a:solidFill>
                  <a:schemeClr val="accent2"/>
                </a:solidFill>
                <a:latin typeface="Segoe UI Semibold" panose="020B0702040204020203" pitchFamily="34" charset="0"/>
                <a:cs typeface="Segoe UI Semibold" panose="020B0702040204020203" pitchFamily="34" charset="0"/>
              </a:defRPr>
            </a:lvl1pPr>
            <a:lvl2pPr marL="457200" indent="0">
              <a:buFontTx/>
              <a:buNone/>
              <a:defRPr>
                <a:latin typeface="+mj-lt"/>
              </a:defRPr>
            </a:lvl2pPr>
            <a:lvl3pPr marL="914400" indent="0">
              <a:buFontTx/>
              <a:buNone/>
              <a:defRPr>
                <a:latin typeface="+mj-lt"/>
              </a:defRPr>
            </a:lvl3pPr>
            <a:lvl4pPr marL="1371600" indent="0">
              <a:buFontTx/>
              <a:buNone/>
              <a:defRPr>
                <a:latin typeface="+mj-lt"/>
              </a:defRPr>
            </a:lvl4pPr>
            <a:lvl5pPr marL="1828800" indent="0">
              <a:buFontTx/>
              <a:buNone/>
              <a:defRPr>
                <a:latin typeface="+mj-lt"/>
              </a:defRPr>
            </a:lvl5pPr>
          </a:lstStyle>
          <a:p>
            <a:pPr lvl="0"/>
            <a:endParaRPr lang="nl-NL" dirty="0"/>
          </a:p>
        </p:txBody>
      </p:sp>
      <p:sp>
        <p:nvSpPr>
          <p:cNvPr id="12" name="Tijdelijke aanduiding voor tekst 9">
            <a:extLst>
              <a:ext uri="{FF2B5EF4-FFF2-40B4-BE49-F238E27FC236}">
                <a16:creationId xmlns:a16="http://schemas.microsoft.com/office/drawing/2014/main" id="{21D06019-3674-4CC0-8571-2CD83FD684EB}"/>
              </a:ext>
            </a:extLst>
          </p:cNvPr>
          <p:cNvSpPr>
            <a:spLocks noGrp="1"/>
          </p:cNvSpPr>
          <p:nvPr>
            <p:ph type="body" sz="quarter" idx="18"/>
          </p:nvPr>
        </p:nvSpPr>
        <p:spPr>
          <a:xfrm>
            <a:off x="8155264" y="1810727"/>
            <a:ext cx="3269974" cy="1471612"/>
          </a:xfrm>
          <a:prstGeom prst="rect">
            <a:avLst/>
          </a:prstGeom>
        </p:spPr>
        <p:txBody>
          <a:bodyPr lIns="0" tIns="0" rIns="0" bIns="0" anchor="ctr" anchorCtr="0">
            <a:noAutofit/>
          </a:bodyPr>
          <a:lstStyle>
            <a:lvl1pPr marL="0" indent="0" algn="l">
              <a:buFontTx/>
              <a:buNone/>
              <a:defRPr sz="2800">
                <a:solidFill>
                  <a:schemeClr val="accent2"/>
                </a:solidFill>
                <a:latin typeface="Segoe UI Semibold" panose="020B0702040204020203" pitchFamily="34" charset="0"/>
                <a:cs typeface="Segoe UI Semibold" panose="020B0702040204020203" pitchFamily="34" charset="0"/>
              </a:defRPr>
            </a:lvl1pPr>
            <a:lvl2pPr marL="457200" indent="0">
              <a:buFontTx/>
              <a:buNone/>
              <a:defRPr>
                <a:latin typeface="+mj-lt"/>
              </a:defRPr>
            </a:lvl2pPr>
            <a:lvl3pPr marL="914400" indent="0">
              <a:buFontTx/>
              <a:buNone/>
              <a:defRPr>
                <a:latin typeface="+mj-lt"/>
              </a:defRPr>
            </a:lvl3pPr>
            <a:lvl4pPr marL="1371600" indent="0">
              <a:buFontTx/>
              <a:buNone/>
              <a:defRPr>
                <a:latin typeface="+mj-lt"/>
              </a:defRPr>
            </a:lvl4pPr>
            <a:lvl5pPr marL="1828800" indent="0">
              <a:buFontTx/>
              <a:buNone/>
              <a:defRPr>
                <a:latin typeface="+mj-lt"/>
              </a:defRPr>
            </a:lvl5pPr>
          </a:lstStyle>
          <a:p>
            <a:pPr lvl="0"/>
            <a:endParaRPr lang="nl-NL" dirty="0"/>
          </a:p>
        </p:txBody>
      </p:sp>
      <p:sp>
        <p:nvSpPr>
          <p:cNvPr id="3" name="Title 2"/>
          <p:cNvSpPr>
            <a:spLocks noGrp="1"/>
          </p:cNvSpPr>
          <p:nvPr>
            <p:ph type="title"/>
          </p:nvPr>
        </p:nvSpPr>
        <p:spPr>
          <a:xfrm>
            <a:off x="766762" y="806211"/>
            <a:ext cx="10658476" cy="884477"/>
          </a:xfrm>
        </p:spPr>
        <p:txBody>
          <a:bodyPr/>
          <a:lstStyle/>
          <a:p>
            <a:r>
              <a:rPr lang="en-US"/>
              <a:t>Click to edit Master title style</a:t>
            </a:r>
          </a:p>
        </p:txBody>
      </p:sp>
      <p:sp>
        <p:nvSpPr>
          <p:cNvPr id="14" name="Text Placeholder 5"/>
          <p:cNvSpPr>
            <a:spLocks noGrp="1"/>
          </p:cNvSpPr>
          <p:nvPr>
            <p:ph type="body" sz="quarter" idx="19" hasCustomPrompt="1"/>
          </p:nvPr>
        </p:nvSpPr>
        <p:spPr>
          <a:xfrm>
            <a:off x="766763" y="3429000"/>
            <a:ext cx="4872037" cy="2628900"/>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6" name="Text Placeholder 5"/>
          <p:cNvSpPr>
            <a:spLocks noGrp="1"/>
          </p:cNvSpPr>
          <p:nvPr>
            <p:ph type="body" sz="quarter" idx="20" hasCustomPrompt="1"/>
          </p:nvPr>
        </p:nvSpPr>
        <p:spPr>
          <a:xfrm>
            <a:off x="6569814" y="3429000"/>
            <a:ext cx="4872037" cy="2628900"/>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9"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21"/>
          </p:nvPr>
        </p:nvSpPr>
        <p:spPr/>
        <p:txBody>
          <a:bodyPr/>
          <a:lstStyle/>
          <a:p>
            <a:r>
              <a:rPr lang="en-US"/>
              <a:t>MELODY 3.1.1 Elaborated history : development of agents, actual incidents  the past &amp; context</a:t>
            </a:r>
          </a:p>
        </p:txBody>
      </p:sp>
    </p:spTree>
    <p:extLst>
      <p:ext uri="{BB962C8B-B14F-4D97-AF65-F5344CB8AC3E}">
        <p14:creationId xmlns:p14="http://schemas.microsoft.com/office/powerpoint/2010/main" val="20103269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3552">
          <p15:clr>
            <a:srgbClr val="FBAE40"/>
          </p15:clr>
        </p15:guide>
        <p15:guide id="3" pos="412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mparising slide with icons">
    <p:spTree>
      <p:nvGrpSpPr>
        <p:cNvPr id="1" name=""/>
        <p:cNvGrpSpPr/>
        <p:nvPr/>
      </p:nvGrpSpPr>
      <p:grpSpPr>
        <a:xfrm>
          <a:off x="0" y="0"/>
          <a:ext cx="0" cy="0"/>
          <a:chOff x="0" y="0"/>
          <a:chExt cx="0" cy="0"/>
        </a:xfrm>
      </p:grpSpPr>
      <p:sp>
        <p:nvSpPr>
          <p:cNvPr id="3" name="Title 2"/>
          <p:cNvSpPr>
            <a:spLocks noGrp="1"/>
          </p:cNvSpPr>
          <p:nvPr>
            <p:ph type="title"/>
          </p:nvPr>
        </p:nvSpPr>
        <p:spPr>
          <a:xfrm>
            <a:off x="766762" y="806211"/>
            <a:ext cx="10658476" cy="582751"/>
          </a:xfrm>
        </p:spPr>
        <p:txBody>
          <a:bodyPr/>
          <a:lstStyle/>
          <a:p>
            <a:r>
              <a:rPr lang="en-US"/>
              <a:t>Click to edit Master title style</a:t>
            </a:r>
          </a:p>
        </p:txBody>
      </p:sp>
      <p:sp>
        <p:nvSpPr>
          <p:cNvPr id="14" name="Text Placeholder 5"/>
          <p:cNvSpPr>
            <a:spLocks noGrp="1"/>
          </p:cNvSpPr>
          <p:nvPr>
            <p:ph type="body" sz="quarter" idx="19" hasCustomPrompt="1"/>
          </p:nvPr>
        </p:nvSpPr>
        <p:spPr>
          <a:xfrm>
            <a:off x="766763" y="1388962"/>
            <a:ext cx="4872037"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9"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21"/>
          </p:nvPr>
        </p:nvSpPr>
        <p:spPr/>
        <p:txBody>
          <a:bodyPr/>
          <a:lstStyle/>
          <a:p>
            <a:r>
              <a:rPr lang="en-US"/>
              <a:t>MELODY 3.1.1 Elaborated history : development of agents, actual incidents  the past &amp; context</a:t>
            </a:r>
          </a:p>
        </p:txBody>
      </p:sp>
      <p:sp>
        <p:nvSpPr>
          <p:cNvPr id="11"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12" hasCustomPrompt="1"/>
          </p:nvPr>
        </p:nvSpPr>
        <p:spPr>
          <a:xfrm>
            <a:off x="766762" y="3429001"/>
            <a:ext cx="4872038"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
        <p:nvSpPr>
          <p:cNvPr id="13" name="Text Placeholder 5"/>
          <p:cNvSpPr>
            <a:spLocks noGrp="1"/>
          </p:cNvSpPr>
          <p:nvPr>
            <p:ph type="body" sz="quarter" idx="22" hasCustomPrompt="1"/>
          </p:nvPr>
        </p:nvSpPr>
        <p:spPr>
          <a:xfrm>
            <a:off x="6544415" y="1388962"/>
            <a:ext cx="4872037"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5"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3" hasCustomPrompt="1"/>
          </p:nvPr>
        </p:nvSpPr>
        <p:spPr>
          <a:xfrm>
            <a:off x="6544414" y="3429001"/>
            <a:ext cx="4872038"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Tree>
    <p:extLst>
      <p:ext uri="{BB962C8B-B14F-4D97-AF65-F5344CB8AC3E}">
        <p14:creationId xmlns:p14="http://schemas.microsoft.com/office/powerpoint/2010/main" val="24174290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3552">
          <p15:clr>
            <a:srgbClr val="FBAE40"/>
          </p15:clr>
        </p15:guide>
        <p15:guide id="3" pos="412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mparising slide with icons">
    <p:spTree>
      <p:nvGrpSpPr>
        <p:cNvPr id="1" name=""/>
        <p:cNvGrpSpPr/>
        <p:nvPr/>
      </p:nvGrpSpPr>
      <p:grpSpPr>
        <a:xfrm>
          <a:off x="0" y="0"/>
          <a:ext cx="0" cy="0"/>
          <a:chOff x="0" y="0"/>
          <a:chExt cx="0" cy="0"/>
        </a:xfrm>
      </p:grpSpPr>
      <p:sp>
        <p:nvSpPr>
          <p:cNvPr id="3" name="Title 2"/>
          <p:cNvSpPr>
            <a:spLocks noGrp="1"/>
          </p:cNvSpPr>
          <p:nvPr>
            <p:ph type="title"/>
          </p:nvPr>
        </p:nvSpPr>
        <p:spPr>
          <a:xfrm>
            <a:off x="766762" y="806211"/>
            <a:ext cx="10658476" cy="582751"/>
          </a:xfrm>
        </p:spPr>
        <p:txBody>
          <a:bodyPr/>
          <a:lstStyle/>
          <a:p>
            <a:r>
              <a:rPr lang="en-US"/>
              <a:t>Click to edit Master title style</a:t>
            </a:r>
          </a:p>
        </p:txBody>
      </p:sp>
      <p:sp>
        <p:nvSpPr>
          <p:cNvPr id="14" name="Text Placeholder 5"/>
          <p:cNvSpPr>
            <a:spLocks noGrp="1"/>
          </p:cNvSpPr>
          <p:nvPr>
            <p:ph type="body" sz="quarter" idx="19" hasCustomPrompt="1"/>
          </p:nvPr>
        </p:nvSpPr>
        <p:spPr>
          <a:xfrm>
            <a:off x="766765" y="1408012"/>
            <a:ext cx="3348035"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9"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21"/>
          </p:nvPr>
        </p:nvSpPr>
        <p:spPr/>
        <p:txBody>
          <a:bodyPr/>
          <a:lstStyle/>
          <a:p>
            <a:r>
              <a:rPr lang="en-US"/>
              <a:t>MELODY 3.1.1 Elaborated history : development of agents, actual incidents  the past &amp; context</a:t>
            </a:r>
          </a:p>
        </p:txBody>
      </p:sp>
      <p:sp>
        <p:nvSpPr>
          <p:cNvPr id="11"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12" hasCustomPrompt="1"/>
          </p:nvPr>
        </p:nvSpPr>
        <p:spPr>
          <a:xfrm>
            <a:off x="766763"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
        <p:nvSpPr>
          <p:cNvPr id="10" name="Text Placeholder 5"/>
          <p:cNvSpPr>
            <a:spLocks noGrp="1"/>
          </p:cNvSpPr>
          <p:nvPr>
            <p:ph type="body" sz="quarter" idx="22" hasCustomPrompt="1"/>
          </p:nvPr>
        </p:nvSpPr>
        <p:spPr>
          <a:xfrm>
            <a:off x="4443415" y="1408012"/>
            <a:ext cx="3348036"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2"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3" hasCustomPrompt="1"/>
          </p:nvPr>
        </p:nvSpPr>
        <p:spPr>
          <a:xfrm>
            <a:off x="4443413"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
        <p:nvSpPr>
          <p:cNvPr id="16" name="Text Placeholder 5"/>
          <p:cNvSpPr>
            <a:spLocks noGrp="1"/>
          </p:cNvSpPr>
          <p:nvPr>
            <p:ph type="body" sz="quarter" idx="24" hasCustomPrompt="1"/>
          </p:nvPr>
        </p:nvSpPr>
        <p:spPr>
          <a:xfrm>
            <a:off x="8101014" y="1408012"/>
            <a:ext cx="3348036"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7"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5" hasCustomPrompt="1"/>
          </p:nvPr>
        </p:nvSpPr>
        <p:spPr>
          <a:xfrm>
            <a:off x="8101012"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Tree>
    <p:extLst>
      <p:ext uri="{BB962C8B-B14F-4D97-AF65-F5344CB8AC3E}">
        <p14:creationId xmlns:p14="http://schemas.microsoft.com/office/powerpoint/2010/main" val="28175780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3552">
          <p15:clr>
            <a:srgbClr val="FBAE40"/>
          </p15:clr>
        </p15:guide>
        <p15:guide id="3" pos="412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omparising slide with icons">
    <p:spTree>
      <p:nvGrpSpPr>
        <p:cNvPr id="1" name=""/>
        <p:cNvGrpSpPr/>
        <p:nvPr/>
      </p:nvGrpSpPr>
      <p:grpSpPr>
        <a:xfrm>
          <a:off x="0" y="0"/>
          <a:ext cx="0" cy="0"/>
          <a:chOff x="0" y="0"/>
          <a:chExt cx="0" cy="0"/>
        </a:xfrm>
      </p:grpSpPr>
      <p:sp>
        <p:nvSpPr>
          <p:cNvPr id="3" name="Title 2"/>
          <p:cNvSpPr>
            <a:spLocks noGrp="1"/>
          </p:cNvSpPr>
          <p:nvPr>
            <p:ph type="title"/>
          </p:nvPr>
        </p:nvSpPr>
        <p:spPr>
          <a:xfrm>
            <a:off x="766762" y="806211"/>
            <a:ext cx="10658476" cy="582751"/>
          </a:xfrm>
        </p:spPr>
        <p:txBody>
          <a:bodyPr/>
          <a:lstStyle/>
          <a:p>
            <a:r>
              <a:rPr lang="en-US"/>
              <a:t>Click to edit Master title style</a:t>
            </a:r>
          </a:p>
        </p:txBody>
      </p:sp>
      <p:sp>
        <p:nvSpPr>
          <p:cNvPr id="14" name="Text Placeholder 5"/>
          <p:cNvSpPr>
            <a:spLocks noGrp="1"/>
          </p:cNvSpPr>
          <p:nvPr>
            <p:ph type="body" sz="quarter" idx="19" hasCustomPrompt="1"/>
          </p:nvPr>
        </p:nvSpPr>
        <p:spPr>
          <a:xfrm>
            <a:off x="766765" y="1408012"/>
            <a:ext cx="10682284"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9"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21"/>
          </p:nvPr>
        </p:nvSpPr>
        <p:spPr/>
        <p:txBody>
          <a:bodyPr/>
          <a:lstStyle/>
          <a:p>
            <a:r>
              <a:rPr lang="en-US"/>
              <a:t>MELODY 3.1.1 Elaborated history : development of agents, actual incidents  the past &amp; context</a:t>
            </a:r>
          </a:p>
        </p:txBody>
      </p:sp>
      <p:sp>
        <p:nvSpPr>
          <p:cNvPr id="11"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12" hasCustomPrompt="1"/>
          </p:nvPr>
        </p:nvSpPr>
        <p:spPr>
          <a:xfrm>
            <a:off x="766763"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
        <p:nvSpPr>
          <p:cNvPr id="12"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3" hasCustomPrompt="1"/>
          </p:nvPr>
        </p:nvSpPr>
        <p:spPr>
          <a:xfrm>
            <a:off x="4443413"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
        <p:nvSpPr>
          <p:cNvPr id="17"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5" hasCustomPrompt="1"/>
          </p:nvPr>
        </p:nvSpPr>
        <p:spPr>
          <a:xfrm>
            <a:off x="8101012"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Tree>
    <p:extLst>
      <p:ext uri="{BB962C8B-B14F-4D97-AF65-F5344CB8AC3E}">
        <p14:creationId xmlns:p14="http://schemas.microsoft.com/office/powerpoint/2010/main" val="21052029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3552">
          <p15:clr>
            <a:srgbClr val="FBAE40"/>
          </p15:clr>
        </p15:guide>
        <p15:guide id="3" pos="412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Slide 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EDE2AA-5EC7-4E82-852A-FE7B050223C2}"/>
              </a:ext>
            </a:extLst>
          </p:cNvPr>
          <p:cNvSpPr>
            <a:spLocks noGrp="1"/>
          </p:cNvSpPr>
          <p:nvPr>
            <p:ph type="title"/>
          </p:nvPr>
        </p:nvSpPr>
        <p:spPr>
          <a:xfrm>
            <a:off x="766762" y="800496"/>
            <a:ext cx="10658475" cy="985576"/>
          </a:xfrm>
          <a:prstGeom prst="rect">
            <a:avLst/>
          </a:prstGeom>
        </p:spPr>
        <p:txBody>
          <a:bodyPr lIns="0" tIns="0" rIns="0" bIns="0">
            <a:noAutofit/>
          </a:bodyPr>
          <a:lstStyle>
            <a:lvl1pPr>
              <a:defRPr sz="4400"/>
            </a:lvl1pPr>
          </a:lstStyle>
          <a:p>
            <a:endParaRPr lang="en-BE" dirty="0"/>
          </a:p>
        </p:txBody>
      </p:sp>
      <p:sp>
        <p:nvSpPr>
          <p:cNvPr id="81" name="Text Placeholder 4"/>
          <p:cNvSpPr>
            <a:spLocks noGrp="1"/>
          </p:cNvSpPr>
          <p:nvPr>
            <p:ph type="body" sz="quarter" idx="15" hasCustomPrompt="1"/>
          </p:nvPr>
        </p:nvSpPr>
        <p:spPr>
          <a:xfrm>
            <a:off x="766762" y="1786072"/>
            <a:ext cx="10658475" cy="4301992"/>
          </a:xfrm>
        </p:spPr>
        <p:txBody>
          <a:bodyPr/>
          <a:lstStyle>
            <a:lvl1pPr>
              <a:defRPr baseline="0"/>
            </a:lvl1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6"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3" name="Footer Placeholder 2"/>
          <p:cNvSpPr>
            <a:spLocks noGrp="1"/>
          </p:cNvSpPr>
          <p:nvPr>
            <p:ph type="ftr" sz="quarter" idx="16"/>
          </p:nvPr>
        </p:nvSpPr>
        <p:spPr/>
        <p:txBody>
          <a:bodyPr/>
          <a:lstStyle/>
          <a:p>
            <a:r>
              <a:rPr lang="en-US"/>
              <a:t>MELODY 3.1.1 Elaborated history : development of agents, actual incidents  the past &amp; context</a:t>
            </a:r>
          </a:p>
        </p:txBody>
      </p:sp>
    </p:spTree>
    <p:extLst>
      <p:ext uri="{BB962C8B-B14F-4D97-AF65-F5344CB8AC3E}">
        <p14:creationId xmlns:p14="http://schemas.microsoft.com/office/powerpoint/2010/main" val="3834872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 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EDE2AA-5EC7-4E82-852A-FE7B050223C2}"/>
              </a:ext>
            </a:extLst>
          </p:cNvPr>
          <p:cNvSpPr>
            <a:spLocks noGrp="1"/>
          </p:cNvSpPr>
          <p:nvPr>
            <p:ph type="title"/>
          </p:nvPr>
        </p:nvSpPr>
        <p:spPr>
          <a:xfrm>
            <a:off x="766763" y="800100"/>
            <a:ext cx="10658475" cy="711201"/>
          </a:xfrm>
          <a:prstGeom prst="rect">
            <a:avLst/>
          </a:prstGeom>
        </p:spPr>
        <p:txBody>
          <a:bodyPr lIns="0" tIns="0" rIns="0" bIns="0">
            <a:normAutofit/>
          </a:bodyPr>
          <a:lstStyle>
            <a:lvl1pPr>
              <a:defRPr sz="4400"/>
            </a:lvl1pPr>
          </a:lstStyle>
          <a:p>
            <a:endParaRPr lang="en-BE" dirty="0"/>
          </a:p>
        </p:txBody>
      </p:sp>
      <p:sp>
        <p:nvSpPr>
          <p:cNvPr id="4" name="Tijdelijke aanduiding voor tekst 3">
            <a:extLst>
              <a:ext uri="{FF2B5EF4-FFF2-40B4-BE49-F238E27FC236}">
                <a16:creationId xmlns:a16="http://schemas.microsoft.com/office/drawing/2014/main" id="{C77A671E-B4FD-4971-A22F-87DB01A11F14}"/>
              </a:ext>
            </a:extLst>
          </p:cNvPr>
          <p:cNvSpPr>
            <a:spLocks noGrp="1"/>
          </p:cNvSpPr>
          <p:nvPr>
            <p:ph type="body" sz="quarter" idx="14"/>
          </p:nvPr>
        </p:nvSpPr>
        <p:spPr>
          <a:xfrm>
            <a:off x="6553200" y="1638300"/>
            <a:ext cx="4872038" cy="698501"/>
          </a:xfrm>
          <a:prstGeom prst="rect">
            <a:avLst/>
          </a:prstGeom>
        </p:spPr>
        <p:txBody>
          <a:bodyPr lIns="0" tIns="0" rIns="0" bIns="91440">
            <a:normAutofit/>
          </a:bodyPr>
          <a:lstStyle>
            <a:lvl1pPr marL="0" indent="0">
              <a:buFontTx/>
              <a:buNone/>
              <a:defRPr sz="2800" b="0">
                <a:solidFill>
                  <a:schemeClr val="accent1"/>
                </a:solidFill>
                <a:latin typeface="+mj-lt"/>
                <a:cs typeface="Segoe UI Semibold" panose="020B0702040204020203" pitchFamily="34" charset="0"/>
              </a:defRPr>
            </a:lvl1pPr>
          </a:lstStyle>
          <a:p>
            <a:pPr lvl="0"/>
            <a:endParaRPr lang="nl-NL" dirty="0"/>
          </a:p>
        </p:txBody>
      </p:sp>
      <p:sp>
        <p:nvSpPr>
          <p:cNvPr id="8" name="Tijdelijke aanduiding voor grafiek 7">
            <a:extLst>
              <a:ext uri="{FF2B5EF4-FFF2-40B4-BE49-F238E27FC236}">
                <a16:creationId xmlns:a16="http://schemas.microsoft.com/office/drawing/2014/main" id="{785BDB02-0669-46C1-BC18-4B6915F659E2}"/>
              </a:ext>
            </a:extLst>
          </p:cNvPr>
          <p:cNvSpPr>
            <a:spLocks noGrp="1"/>
          </p:cNvSpPr>
          <p:nvPr>
            <p:ph type="chart" sz="quarter" idx="15"/>
          </p:nvPr>
        </p:nvSpPr>
        <p:spPr>
          <a:xfrm>
            <a:off x="766762" y="1638300"/>
            <a:ext cx="4872037" cy="4419600"/>
          </a:xfrm>
          <a:prstGeom prst="rect">
            <a:avLst/>
          </a:prstGeom>
        </p:spPr>
        <p:txBody>
          <a:bodyPr>
            <a:normAutofit/>
          </a:bodyPr>
          <a:lstStyle>
            <a:lvl1pPr marL="0" indent="0" algn="ctr">
              <a:buFontTx/>
              <a:buNone/>
              <a:defRPr sz="1800" b="0"/>
            </a:lvl1pPr>
          </a:lstStyle>
          <a:p>
            <a:endParaRPr lang="en-BE" dirty="0"/>
          </a:p>
        </p:txBody>
      </p:sp>
      <p:sp>
        <p:nvSpPr>
          <p:cNvPr id="11" name="Text Placeholder 5"/>
          <p:cNvSpPr>
            <a:spLocks noGrp="1"/>
          </p:cNvSpPr>
          <p:nvPr>
            <p:ph type="body" sz="quarter" idx="20" hasCustomPrompt="1"/>
          </p:nvPr>
        </p:nvSpPr>
        <p:spPr>
          <a:xfrm>
            <a:off x="6544414" y="2463800"/>
            <a:ext cx="4872037" cy="3594100"/>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2"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3" name="Footer Placeholder 2"/>
          <p:cNvSpPr>
            <a:spLocks noGrp="1"/>
          </p:cNvSpPr>
          <p:nvPr>
            <p:ph type="ftr" sz="quarter" idx="21"/>
          </p:nvPr>
        </p:nvSpPr>
        <p:spPr/>
        <p:txBody>
          <a:bodyPr/>
          <a:lstStyle/>
          <a:p>
            <a:r>
              <a:rPr lang="en-US"/>
              <a:t>MELODY 3.1.1 Elaborated history : development of agents, actual incidents  the past &amp; context</a:t>
            </a:r>
          </a:p>
        </p:txBody>
      </p:sp>
    </p:spTree>
    <p:extLst>
      <p:ext uri="{BB962C8B-B14F-4D97-AF65-F5344CB8AC3E}">
        <p14:creationId xmlns:p14="http://schemas.microsoft.com/office/powerpoint/2010/main" val="19409069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4128">
          <p15:clr>
            <a:srgbClr val="FBAE40"/>
          </p15:clr>
        </p15:guide>
        <p15:guide id="3" pos="3552">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806211"/>
            <a:ext cx="10663238" cy="884477"/>
          </a:xfrm>
          <a:prstGeom prst="rect">
            <a:avLst/>
          </a:prstGeom>
        </p:spPr>
        <p:txBody>
          <a:bodyPr vert="horz" lIns="0" tIns="0" rIns="0" bIns="0" rtlCol="0" anchor="t">
            <a:normAutofit/>
          </a:bodyPr>
          <a:lstStyle/>
          <a:p>
            <a:r>
              <a:rPr lang="en-US"/>
              <a:t>Click to edit Master title style</a:t>
            </a:r>
          </a:p>
        </p:txBody>
      </p:sp>
      <p:sp>
        <p:nvSpPr>
          <p:cNvPr id="3" name="Text Placeholder 2"/>
          <p:cNvSpPr>
            <a:spLocks noGrp="1"/>
          </p:cNvSpPr>
          <p:nvPr>
            <p:ph type="body" idx="1"/>
          </p:nvPr>
        </p:nvSpPr>
        <p:spPr>
          <a:xfrm>
            <a:off x="766763" y="1825625"/>
            <a:ext cx="10658475"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Box 13" title="AlexandriaAlternativeReference"/>
          <p:cNvSpPr txBox="1"/>
          <p:nvPr userDrawn="1"/>
        </p:nvSpPr>
        <p:spPr>
          <a:xfrm>
            <a:off x="1117063" y="6587241"/>
            <a:ext cx="1440000" cy="215444"/>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tab pos="3780000" algn="r"/>
              </a:tabLst>
              <a:defRPr/>
            </a:pPr>
            <a:r>
              <a:rPr kumimoji="0" lang="en-US" sz="800" b="0" i="1" u="none" strike="noStrike" kern="1200" cap="none" spc="0" normalizeH="0" baseline="0" noProof="0">
                <a:ln>
                  <a:noFill/>
                </a:ln>
                <a:solidFill>
                  <a:prstClr val="white">
                    <a:lumMod val="50000"/>
                  </a:prstClr>
                </a:solidFill>
                <a:effectLst/>
                <a:uLnTx/>
                <a:uFillTx/>
                <a:latin typeface="Segoe UI" pitchFamily="34" charset="0"/>
                <a:ea typeface="Segoe UI" pitchFamily="34" charset="0"/>
                <a:cs typeface="Segoe UI" pitchFamily="34" charset="0"/>
              </a:rPr>
              <a:t> </a:t>
            </a:r>
            <a:endParaRPr kumimoji="0" lang="nl-BE" sz="800" b="0" i="1" u="none" strike="noStrike" kern="1200" cap="none" spc="0" normalizeH="0" baseline="0" noProof="0" dirty="0">
              <a:ln>
                <a:noFill/>
              </a:ln>
              <a:solidFill>
                <a:prstClr val="white">
                  <a:lumMod val="50000"/>
                </a:prstClr>
              </a:solidFill>
              <a:effectLst/>
              <a:uLnTx/>
              <a:uFillTx/>
              <a:latin typeface="Segoe UI" pitchFamily="34" charset="0"/>
              <a:ea typeface="Segoe UI" pitchFamily="34" charset="0"/>
              <a:cs typeface="Segoe UI" pitchFamily="34" charset="0"/>
            </a:endParaRPr>
          </a:p>
        </p:txBody>
      </p:sp>
      <p:sp>
        <p:nvSpPr>
          <p:cNvPr id="15"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11353799" y="6479665"/>
            <a:ext cx="369833" cy="143176"/>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6" name="Footer Placeholder 5"/>
          <p:cNvSpPr>
            <a:spLocks noGrp="1"/>
          </p:cNvSpPr>
          <p:nvPr>
            <p:ph type="ftr" sz="quarter" idx="3"/>
          </p:nvPr>
        </p:nvSpPr>
        <p:spPr>
          <a:xfrm>
            <a:off x="452927" y="6479664"/>
            <a:ext cx="10776247" cy="148485"/>
          </a:xfrm>
          <a:prstGeom prst="rect">
            <a:avLst/>
          </a:prstGeom>
        </p:spPr>
        <p:txBody>
          <a:bodyPr lIns="0" tIns="0" rIns="0" bIns="0" anchor="ctr"/>
          <a:lstStyle>
            <a:lvl1pPr>
              <a:defRPr sz="1000" b="1"/>
            </a:lvl1pPr>
          </a:lstStyle>
          <a:p>
            <a:r>
              <a:rPr lang="en-US" dirty="0"/>
              <a:t>MELODY 3.1.1 Elaborated history : development of agents, actual incidents  the past &amp; context</a:t>
            </a:r>
          </a:p>
        </p:txBody>
      </p:sp>
    </p:spTree>
    <p:extLst>
      <p:ext uri="{BB962C8B-B14F-4D97-AF65-F5344CB8AC3E}">
        <p14:creationId xmlns:p14="http://schemas.microsoft.com/office/powerpoint/2010/main" val="682264741"/>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8" r:id="rId4"/>
    <p:sldLayoutId id="2147483702" r:id="rId5"/>
    <p:sldLayoutId id="2147483703" r:id="rId6"/>
    <p:sldLayoutId id="2147483704" r:id="rId7"/>
    <p:sldLayoutId id="2147483694" r:id="rId8"/>
    <p:sldLayoutId id="2147483670" r:id="rId9"/>
    <p:sldLayoutId id="2147483671" r:id="rId10"/>
    <p:sldLayoutId id="2147483667" r:id="rId11"/>
    <p:sldLayoutId id="2147483665" r:id="rId12"/>
    <p:sldLayoutId id="2147483698" r:id="rId13"/>
    <p:sldLayoutId id="2147483699" r:id="rId14"/>
    <p:sldLayoutId id="2147483685" r:id="rId15"/>
    <p:sldLayoutId id="2147483701" r:id="rId16"/>
    <p:sldLayoutId id="2147483697" r:id="rId17"/>
    <p:sldLayoutId id="2147483700" r:id="rId18"/>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dt="0"/>
  <p:txStyles>
    <p:titleStyle>
      <a:lvl1pPr algn="l" defTabSz="914400" rtl="0" eaLnBrk="1" latinLnBrk="0" hangingPunct="1">
        <a:lnSpc>
          <a:spcPct val="90000"/>
        </a:lnSpc>
        <a:spcBef>
          <a:spcPct val="0"/>
        </a:spcBef>
        <a:buNone/>
        <a:defRPr sz="4400" b="0" kern="1200">
          <a:solidFill>
            <a:schemeClr val="accent1"/>
          </a:solidFill>
          <a:latin typeface="FranklinGotTExtCon" pitchFamily="2" charset="0"/>
          <a:ea typeface="+mj-ea"/>
          <a:cs typeface="+mj-cs"/>
        </a:defRPr>
      </a:lvl1pPr>
    </p:titleStyle>
    <p:bodyStyle>
      <a:lvl1pPr marL="355600" indent="-266700" algn="l" defTabSz="914400" rtl="0" eaLnBrk="1" latinLnBrk="0" hangingPunct="1">
        <a:lnSpc>
          <a:spcPct val="100000"/>
        </a:lnSpc>
        <a:spcBef>
          <a:spcPts val="1000"/>
        </a:spcBef>
        <a:buClr>
          <a:schemeClr val="accent1"/>
        </a:buClr>
        <a:buFont typeface="Arial" panose="020B0604020202020204" pitchFamily="34" charset="0"/>
        <a:buChar char="•"/>
        <a:defRPr sz="2400" kern="1200">
          <a:solidFill>
            <a:schemeClr val="tx1"/>
          </a:solidFill>
          <a:latin typeface="+mn-lt"/>
          <a:ea typeface="+mn-ea"/>
          <a:cs typeface="+mn-cs"/>
        </a:defRPr>
      </a:lvl1pPr>
      <a:lvl2pPr marL="622300" indent="-266700" algn="l" defTabSz="914400" rtl="0" eaLnBrk="1" latinLnBrk="0" hangingPunct="1">
        <a:lnSpc>
          <a:spcPct val="10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990600" indent="-266700" algn="l" defTabSz="914400" rtl="0" eaLnBrk="1" latinLnBrk="0" hangingPunct="1">
        <a:lnSpc>
          <a:spcPct val="100000"/>
        </a:lnSpc>
        <a:spcBef>
          <a:spcPts val="500"/>
        </a:spcBef>
        <a:buClr>
          <a:schemeClr val="accent4"/>
        </a:buClr>
        <a:buFont typeface="Arial" panose="020B0604020202020204" pitchFamily="34" charset="0"/>
        <a:buChar char="•"/>
        <a:defRPr sz="2000" kern="1200">
          <a:solidFill>
            <a:schemeClr val="tx1"/>
          </a:solidFill>
          <a:latin typeface="+mn-lt"/>
          <a:ea typeface="+mn-ea"/>
          <a:cs typeface="+mn-cs"/>
        </a:defRPr>
      </a:lvl3pPr>
      <a:lvl4pPr marL="1257300" indent="-266700" algn="l" defTabSz="914400" rtl="0" eaLnBrk="1" latinLnBrk="0" hangingPunct="1">
        <a:lnSpc>
          <a:spcPct val="100000"/>
        </a:lnSpc>
        <a:spcBef>
          <a:spcPts val="5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1612900" indent="-266700" algn="l" defTabSz="914400" rtl="0" eaLnBrk="1" latinLnBrk="0" hangingPunct="1">
        <a:lnSpc>
          <a:spcPct val="100000"/>
        </a:lnSpc>
        <a:spcBef>
          <a:spcPts val="500"/>
        </a:spcBef>
        <a:buClr>
          <a:schemeClr val="bg1">
            <a:lumMod val="50000"/>
          </a:schemeClr>
        </a:buClr>
        <a:buFont typeface="Arial" panose="020B0604020202020204" pitchFamily="34" charset="0"/>
        <a:buChar char="•"/>
        <a:defRPr lang="en-US"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pos="483">
          <p15:clr>
            <a:srgbClr val="F26B43"/>
          </p15:clr>
        </p15:guide>
        <p15:guide id="4" pos="7197">
          <p15:clr>
            <a:srgbClr val="F26B43"/>
          </p15:clr>
        </p15:guide>
        <p15:guide id="5" orient="horz" pos="504">
          <p15:clr>
            <a:srgbClr val="F26B43"/>
          </p15:clr>
        </p15:guide>
        <p15:guide id="6" orient="horz" pos="381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1.xml"/><Relationship Id="rId1" Type="http://schemas.openxmlformats.org/officeDocument/2006/relationships/slideLayout" Target="../slideLayouts/slideLayout10.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5.xml"/><Relationship Id="rId1" Type="http://schemas.openxmlformats.org/officeDocument/2006/relationships/slideLayout" Target="../slideLayouts/slideLayout10.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10.xml"/><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0.xml"/><Relationship Id="rId1" Type="http://schemas.openxmlformats.org/officeDocument/2006/relationships/slideLayout" Target="../slideLayouts/slideLayout10.xml"/><Relationship Id="rId4" Type="http://schemas.openxmlformats.org/officeDocument/2006/relationships/image" Target="../media/image26.jpg"/></Relationships>
</file>

<file path=ppt/slides/_rels/slide3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g"/><Relationship Id="rId7"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0.xml"/><Relationship Id="rId6" Type="http://schemas.openxmlformats.org/officeDocument/2006/relationships/image" Target="../media/image33.jpg"/><Relationship Id="rId5" Type="http://schemas.openxmlformats.org/officeDocument/2006/relationships/image" Target="../media/image32.jpg"/><Relationship Id="rId4" Type="http://schemas.openxmlformats.org/officeDocument/2006/relationships/image" Target="../media/image31.jpg"/></Relationships>
</file>

<file path=ppt/slides/_rels/slide3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38.jpg"/><Relationship Id="rId4" Type="http://schemas.openxmlformats.org/officeDocument/2006/relationships/image" Target="../media/image37.jpg"/></Relationships>
</file>

<file path=ppt/slides/_rels/slide3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9.xml"/><Relationship Id="rId1" Type="http://schemas.openxmlformats.org/officeDocument/2006/relationships/slideLayout" Target="../slideLayouts/slideLayout10.xml"/><Relationship Id="rId5" Type="http://schemas.openxmlformats.org/officeDocument/2006/relationships/image" Target="../media/image41.jpeg"/><Relationship Id="rId4" Type="http://schemas.openxmlformats.org/officeDocument/2006/relationships/image" Target="../media/image40.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0.xml"/><Relationship Id="rId1" Type="http://schemas.openxmlformats.org/officeDocument/2006/relationships/slideLayout" Target="../slideLayouts/slideLayout10.xml"/><Relationship Id="rId4" Type="http://schemas.openxmlformats.org/officeDocument/2006/relationships/image" Target="../media/image43.emf"/></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US" sz="2800" b="0" kern="1200" dirty="0">
                <a:solidFill>
                  <a:schemeClr val="tx1"/>
                </a:solidFill>
                <a:effectLst/>
                <a:latin typeface="+mn-lt"/>
                <a:ea typeface="+mn-ea"/>
                <a:cs typeface="+mn-cs"/>
              </a:rPr>
              <a:t>3.1.1:</a:t>
            </a:r>
            <a:r>
              <a:rPr lang="en-US" sz="2800" b="1" kern="1200" dirty="0">
                <a:solidFill>
                  <a:schemeClr val="tx1"/>
                </a:solidFill>
                <a:effectLst/>
                <a:latin typeface="+mn-lt"/>
                <a:ea typeface="+mn-ea"/>
                <a:cs typeface="+mn-cs"/>
              </a:rPr>
              <a:t> </a:t>
            </a:r>
            <a:r>
              <a:rPr lang="en-US" sz="2800" b="0" kern="1200" dirty="0">
                <a:solidFill>
                  <a:schemeClr val="tx1"/>
                </a:solidFill>
                <a:effectLst/>
                <a:latin typeface="+mn-lt"/>
                <a:ea typeface="+mn-ea"/>
                <a:cs typeface="+mn-cs"/>
              </a:rPr>
              <a:t>Elaborated history: development of agents, actual incidents from the past &amp; context</a:t>
            </a:r>
            <a:endParaRPr lang="en-US" dirty="0"/>
          </a:p>
        </p:txBody>
      </p:sp>
      <p:sp>
        <p:nvSpPr>
          <p:cNvPr id="3" name="Title 2"/>
          <p:cNvSpPr>
            <a:spLocks noGrp="1"/>
          </p:cNvSpPr>
          <p:nvPr>
            <p:ph type="title"/>
          </p:nvPr>
        </p:nvSpPr>
        <p:spPr/>
        <p:txBody>
          <a:bodyPr>
            <a:normAutofit fontScale="90000"/>
          </a:bodyPr>
          <a:lstStyle/>
          <a:p>
            <a:r>
              <a:rPr lang="en-US" dirty="0"/>
              <a:t>Module 3 CBRN extras</a:t>
            </a:r>
          </a:p>
        </p:txBody>
      </p:sp>
    </p:spTree>
    <p:extLst>
      <p:ext uri="{BB962C8B-B14F-4D97-AF65-F5344CB8AC3E}">
        <p14:creationId xmlns:p14="http://schemas.microsoft.com/office/powerpoint/2010/main" val="36458622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3" y="800099"/>
            <a:ext cx="10776246" cy="558801"/>
          </a:xfrm>
        </p:spPr>
        <p:txBody>
          <a:bodyPr/>
          <a:lstStyle/>
          <a:p>
            <a:r>
              <a:rPr lang="da-DK" dirty="0"/>
              <a:t>Chemical warfare: Chemical </a:t>
            </a:r>
            <a:r>
              <a:rPr lang="en-US" dirty="0"/>
              <a:t>weapon programs </a:t>
            </a:r>
          </a:p>
        </p:txBody>
      </p:sp>
      <p:sp>
        <p:nvSpPr>
          <p:cNvPr id="4" name="Text Placeholder 3"/>
          <p:cNvSpPr>
            <a:spLocks noGrp="1"/>
          </p:cNvSpPr>
          <p:nvPr>
            <p:ph type="body" sz="quarter" idx="16"/>
          </p:nvPr>
        </p:nvSpPr>
        <p:spPr>
          <a:xfrm>
            <a:off x="766760" y="1469037"/>
            <a:ext cx="10462413" cy="4588864"/>
          </a:xfrm>
        </p:spPr>
        <p:txBody>
          <a:bodyPr>
            <a:noAutofit/>
          </a:bodyPr>
          <a:lstStyle/>
          <a:p>
            <a:pPr marL="88900" indent="0">
              <a:buNone/>
            </a:pPr>
            <a:r>
              <a:rPr lang="en-US" dirty="0"/>
              <a:t>24 Countries with known or possible chemical weapons after World War II</a:t>
            </a:r>
          </a:p>
          <a:p>
            <a:pPr marL="88900" indent="0">
              <a:buNone/>
            </a:pPr>
            <a:endParaRPr lang="en-US" b="1" dirty="0"/>
          </a:p>
          <a:p>
            <a:r>
              <a:rPr lang="en-US" dirty="0"/>
              <a:t>USSR</a:t>
            </a:r>
          </a:p>
          <a:p>
            <a:pPr lvl="1"/>
            <a:r>
              <a:rPr lang="en-US" dirty="0"/>
              <a:t>1967 decree: directing preparations for chemical-biological war</a:t>
            </a:r>
          </a:p>
          <a:p>
            <a:pPr lvl="1"/>
            <a:r>
              <a:rPr lang="en-US" dirty="0"/>
              <a:t>The stockpile of chemical weapons consisted of a declared stockpile of nearly 40,000 metric tons of chemical nerve, blister and choking agents</a:t>
            </a:r>
          </a:p>
          <a:p>
            <a:r>
              <a:rPr lang="en-US" dirty="0"/>
              <a:t>United States</a:t>
            </a:r>
          </a:p>
          <a:p>
            <a:pPr lvl="1"/>
            <a:r>
              <a:rPr lang="en-US" dirty="0"/>
              <a:t>The chemical weapons program began in 1917 during World War I with the creation of the U.S. Army's Gas Service Section and ended 73 years later in 1990</a:t>
            </a:r>
          </a:p>
        </p:txBody>
      </p:sp>
      <p:sp>
        <p:nvSpPr>
          <p:cNvPr id="5" name="Slide Number Placeholder 4"/>
          <p:cNvSpPr>
            <a:spLocks noGrp="1"/>
          </p:cNvSpPr>
          <p:nvPr>
            <p:ph type="sldNum" sz="quarter" idx="4"/>
          </p:nvPr>
        </p:nvSpPr>
        <p:spPr/>
        <p:txBody>
          <a:bodyPr/>
          <a:lstStyle/>
          <a:p>
            <a:fld id="{A814E660-BF25-4843-B2A0-93C6E2B6253B}" type="slidenum">
              <a:rPr lang="en-BE" smtClean="0"/>
              <a:pPr/>
              <a:t>10</a:t>
            </a:fld>
            <a:endParaRPr lang="en-BE" dirty="0"/>
          </a:p>
        </p:txBody>
      </p:sp>
      <p:sp>
        <p:nvSpPr>
          <p:cNvPr id="3" name="Footer Placeholder 2"/>
          <p:cNvSpPr>
            <a:spLocks noGrp="1"/>
          </p:cNvSpPr>
          <p:nvPr>
            <p:ph type="ftr" sz="quarter" idx="17"/>
          </p:nvPr>
        </p:nvSpPr>
        <p:spPr/>
        <p:txBody>
          <a:body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16263348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3" y="800099"/>
            <a:ext cx="9959852" cy="558801"/>
          </a:xfrm>
        </p:spPr>
        <p:txBody>
          <a:bodyPr/>
          <a:lstStyle/>
          <a:p>
            <a:r>
              <a:rPr lang="da-DK" dirty="0"/>
              <a:t>Chemical warfare: Late 20</a:t>
            </a:r>
            <a:r>
              <a:rPr lang="da-DK" baseline="30000" dirty="0"/>
              <a:t>th</a:t>
            </a:r>
            <a:r>
              <a:rPr lang="da-DK" dirty="0"/>
              <a:t> century</a:t>
            </a:r>
            <a:endParaRPr lang="en-US" dirty="0"/>
          </a:p>
        </p:txBody>
      </p:sp>
      <p:sp>
        <p:nvSpPr>
          <p:cNvPr id="4" name="Text Placeholder 3"/>
          <p:cNvSpPr>
            <a:spLocks noGrp="1"/>
          </p:cNvSpPr>
          <p:nvPr>
            <p:ph type="body" sz="quarter" idx="16"/>
          </p:nvPr>
        </p:nvSpPr>
        <p:spPr>
          <a:xfrm>
            <a:off x="766758" y="1469036"/>
            <a:ext cx="11120441" cy="4905595"/>
          </a:xfrm>
        </p:spPr>
        <p:txBody>
          <a:bodyPr>
            <a:noAutofit/>
          </a:bodyPr>
          <a:lstStyle/>
          <a:p>
            <a:r>
              <a:rPr lang="en-US" dirty="0"/>
              <a:t>1980-1988, Iran-Iraq war</a:t>
            </a:r>
          </a:p>
          <a:p>
            <a:pPr lvl="1"/>
            <a:r>
              <a:rPr lang="en-US" dirty="0"/>
              <a:t>Iraq used mustard gas and tabun on Iranian forces and civilians</a:t>
            </a:r>
          </a:p>
          <a:p>
            <a:r>
              <a:rPr lang="en-US" dirty="0"/>
              <a:t>1990-1991, Threat of chemical warfare during the Gulf War </a:t>
            </a:r>
          </a:p>
          <a:p>
            <a:r>
              <a:rPr lang="en-US" dirty="0"/>
              <a:t>Late 1980s, Improvement in superpower relations</a:t>
            </a:r>
          </a:p>
          <a:p>
            <a:r>
              <a:rPr lang="en-US" dirty="0"/>
              <a:t>1990, bilateral United States–Soviet Union agreement:</a:t>
            </a:r>
          </a:p>
          <a:p>
            <a:pPr lvl="1"/>
            <a:r>
              <a:rPr lang="en-US" dirty="0"/>
              <a:t>to destroy most of their Chemical Weapon stockpiles </a:t>
            </a:r>
          </a:p>
          <a:p>
            <a:pPr lvl="1"/>
            <a:r>
              <a:rPr lang="en-US" dirty="0"/>
              <a:t>to refrain from further CW production</a:t>
            </a:r>
          </a:p>
          <a:p>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11</a:t>
            </a:fld>
            <a:endParaRPr lang="en-BE" dirty="0"/>
          </a:p>
        </p:txBody>
      </p:sp>
      <p:sp>
        <p:nvSpPr>
          <p:cNvPr id="3" name="Footer Placeholder 2"/>
          <p:cNvSpPr>
            <a:spLocks noGrp="1"/>
          </p:cNvSpPr>
          <p:nvPr>
            <p:ph type="ftr" sz="quarter" idx="17"/>
          </p:nvPr>
        </p:nvSpPr>
        <p:spPr/>
        <p:txBody>
          <a:bodyPr/>
          <a:lstStyle/>
          <a:p>
            <a:r>
              <a:rPr lang="en-US" dirty="0"/>
              <a:t>MELDOY Presentation 3.1.1: Elaborated history: development of agents, actual incidents from the past &amp; context</a:t>
            </a:r>
          </a:p>
        </p:txBody>
      </p:sp>
      <p:pic>
        <p:nvPicPr>
          <p:cNvPr id="6" name="Picture 5">
            <a:extLst>
              <a:ext uri="{FF2B5EF4-FFF2-40B4-BE49-F238E27FC236}">
                <a16:creationId xmlns:a16="http://schemas.microsoft.com/office/drawing/2014/main" id="{BBAA4871-3757-49B2-AE01-CF6A1B96CF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36435" y="3429000"/>
            <a:ext cx="2587198" cy="2529074"/>
          </a:xfrm>
          <a:prstGeom prst="rect">
            <a:avLst/>
          </a:prstGeom>
        </p:spPr>
      </p:pic>
    </p:spTree>
    <p:extLst>
      <p:ext uri="{BB962C8B-B14F-4D97-AF65-F5344CB8AC3E}">
        <p14:creationId xmlns:p14="http://schemas.microsoft.com/office/powerpoint/2010/main" val="28801117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3" y="800099"/>
            <a:ext cx="7972791" cy="558801"/>
          </a:xfrm>
        </p:spPr>
        <p:txBody>
          <a:bodyPr/>
          <a:lstStyle/>
          <a:p>
            <a:r>
              <a:rPr lang="da-DK" dirty="0"/>
              <a:t>Chemical Weapons Convention</a:t>
            </a: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12</a:t>
            </a:fld>
            <a:endParaRPr lang="en-BE" dirty="0"/>
          </a:p>
        </p:txBody>
      </p:sp>
      <p:sp>
        <p:nvSpPr>
          <p:cNvPr id="3" name="Footer Placeholder 2"/>
          <p:cNvSpPr>
            <a:spLocks noGrp="1"/>
          </p:cNvSpPr>
          <p:nvPr>
            <p:ph type="ftr" sz="quarter" idx="17"/>
          </p:nvPr>
        </p:nvSpPr>
        <p:spPr/>
        <p:txBody>
          <a:bodyPr/>
          <a:lstStyle/>
          <a:p>
            <a:r>
              <a:rPr lang="en-US" dirty="0"/>
              <a:t>MELDOY Presentation 3.1.1: Elaborated history: development of agents, actual incidents from the past &amp; context</a:t>
            </a:r>
          </a:p>
        </p:txBody>
      </p:sp>
      <p:sp>
        <p:nvSpPr>
          <p:cNvPr id="11" name="Text Placeholder 3">
            <a:extLst>
              <a:ext uri="{FF2B5EF4-FFF2-40B4-BE49-F238E27FC236}">
                <a16:creationId xmlns:a16="http://schemas.microsoft.com/office/drawing/2014/main" id="{10D5A7B8-3696-4C16-B079-57C5A95F4588}"/>
              </a:ext>
            </a:extLst>
          </p:cNvPr>
          <p:cNvSpPr>
            <a:spLocks noGrp="1"/>
          </p:cNvSpPr>
          <p:nvPr>
            <p:ph type="body" sz="quarter" idx="16"/>
          </p:nvPr>
        </p:nvSpPr>
        <p:spPr>
          <a:xfrm>
            <a:off x="766760" y="1469037"/>
            <a:ext cx="10462413" cy="4588864"/>
          </a:xfrm>
        </p:spPr>
        <p:txBody>
          <a:bodyPr>
            <a:normAutofit/>
          </a:bodyPr>
          <a:lstStyle/>
          <a:p>
            <a:r>
              <a:rPr lang="en-US" dirty="0"/>
              <a:t>Prohibits the large-scale use, development, production, stockpiling and transfer of chemical weapons and their precursors</a:t>
            </a:r>
          </a:p>
          <a:p>
            <a:pPr lvl="1"/>
            <a:r>
              <a:rPr lang="en-US" dirty="0"/>
              <a:t>1993, Opened for signature</a:t>
            </a:r>
          </a:p>
          <a:p>
            <a:pPr lvl="1"/>
            <a:r>
              <a:rPr lang="en-US" dirty="0"/>
              <a:t>1997, Entered into force</a:t>
            </a:r>
          </a:p>
          <a:p>
            <a:r>
              <a:rPr lang="en-US" dirty="0"/>
              <a:t>Most states have joined the Chemical Weapons Convention, which required the destruction of all chemical weapons by 2012. </a:t>
            </a:r>
          </a:p>
          <a:p>
            <a:r>
              <a:rPr lang="en-US" dirty="0"/>
              <a:t>Many nations continue to research and/or stockpile chemical weapon agents despite numerous efforts to reduce or eliminate them. </a:t>
            </a:r>
          </a:p>
          <a:p>
            <a:r>
              <a:rPr lang="en-US" dirty="0"/>
              <a:t>According to the United States government, at least 17 nations currently have active chemical weapons programs.</a:t>
            </a:r>
          </a:p>
        </p:txBody>
      </p:sp>
    </p:spTree>
    <p:extLst>
      <p:ext uri="{BB962C8B-B14F-4D97-AF65-F5344CB8AC3E}">
        <p14:creationId xmlns:p14="http://schemas.microsoft.com/office/powerpoint/2010/main" val="19486635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3" y="800099"/>
            <a:ext cx="7972791" cy="558801"/>
          </a:xfrm>
        </p:spPr>
        <p:txBody>
          <a:bodyPr/>
          <a:lstStyle/>
          <a:p>
            <a:r>
              <a:rPr lang="da-DK" dirty="0"/>
              <a:t>Chemical Weapons Convention</a:t>
            </a: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13</a:t>
            </a:fld>
            <a:endParaRPr lang="en-BE" dirty="0"/>
          </a:p>
        </p:txBody>
      </p:sp>
      <p:sp>
        <p:nvSpPr>
          <p:cNvPr id="3" name="Footer Placeholder 2"/>
          <p:cNvSpPr>
            <a:spLocks noGrp="1"/>
          </p:cNvSpPr>
          <p:nvPr>
            <p:ph type="ftr" sz="quarter" idx="17"/>
          </p:nvPr>
        </p:nvSpPr>
        <p:spPr/>
        <p:txBody>
          <a:bodyPr/>
          <a:lstStyle/>
          <a:p>
            <a:r>
              <a:rPr lang="en-US" dirty="0"/>
              <a:t>MELDOY Presentation 3.1.1: Elaborated history: development of agents, actual incidents from the past &amp; context</a:t>
            </a:r>
          </a:p>
        </p:txBody>
      </p:sp>
      <p:pic>
        <p:nvPicPr>
          <p:cNvPr id="10" name="Picture 4">
            <a:extLst>
              <a:ext uri="{FF2B5EF4-FFF2-40B4-BE49-F238E27FC236}">
                <a16:creationId xmlns:a16="http://schemas.microsoft.com/office/drawing/2014/main" id="{F060D86F-F0D8-494F-894C-3FABD383CE7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14847" y="5293548"/>
            <a:ext cx="2214326" cy="11861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 Placeholder 3">
            <a:extLst>
              <a:ext uri="{FF2B5EF4-FFF2-40B4-BE49-F238E27FC236}">
                <a16:creationId xmlns:a16="http://schemas.microsoft.com/office/drawing/2014/main" id="{10D5A7B8-3696-4C16-B079-57C5A95F4588}"/>
              </a:ext>
            </a:extLst>
          </p:cNvPr>
          <p:cNvSpPr>
            <a:spLocks noGrp="1"/>
          </p:cNvSpPr>
          <p:nvPr>
            <p:ph type="body" sz="quarter" idx="16"/>
          </p:nvPr>
        </p:nvSpPr>
        <p:spPr>
          <a:xfrm>
            <a:off x="766760" y="1469037"/>
            <a:ext cx="10462413" cy="4588864"/>
          </a:xfrm>
        </p:spPr>
        <p:txBody>
          <a:bodyPr>
            <a:normAutofit/>
          </a:bodyPr>
          <a:lstStyle/>
          <a:p>
            <a:r>
              <a:rPr lang="en-US" dirty="0" err="1"/>
              <a:t>Organisation</a:t>
            </a:r>
            <a:r>
              <a:rPr lang="en-US" dirty="0"/>
              <a:t> for the Prohibition of Chemical Weapons (OPCW) is the implementing body for the Chemical Weapons Convention</a:t>
            </a:r>
          </a:p>
          <a:p>
            <a:r>
              <a:rPr lang="en-US" dirty="0"/>
              <a:t>2013 Nobel Prize for Peace was awarded to the OPCW</a:t>
            </a:r>
          </a:p>
          <a:p>
            <a:pPr marL="88900" indent="0">
              <a:buNone/>
            </a:pPr>
            <a:endParaRPr lang="en-US" dirty="0"/>
          </a:p>
          <a:p>
            <a:pPr marL="88900" indent="0">
              <a:buNone/>
            </a:pPr>
            <a:r>
              <a:rPr lang="en-US" dirty="0"/>
              <a:t>As of 31 March 2021:</a:t>
            </a:r>
          </a:p>
          <a:p>
            <a:r>
              <a:rPr lang="en-US" dirty="0"/>
              <a:t>98.5% of world’s declared chemical weapons stockpiles destroyed</a:t>
            </a:r>
          </a:p>
          <a:p>
            <a:pPr lvl="1"/>
            <a:r>
              <a:rPr lang="en-US" dirty="0"/>
              <a:t> Total destroyed stockpiles of chemical agents: 71,270 metric </a:t>
            </a:r>
            <a:r>
              <a:rPr lang="en-US" dirty="0" err="1"/>
              <a:t>tonnes</a:t>
            </a:r>
            <a:endParaRPr lang="en-US" dirty="0"/>
          </a:p>
          <a:p>
            <a:r>
              <a:rPr lang="en-US" dirty="0"/>
              <a:t>97 Chemical Weapons Production Facilities (CWPF) declared</a:t>
            </a:r>
          </a:p>
          <a:p>
            <a:pPr lvl="1"/>
            <a:r>
              <a:rPr lang="en-US" dirty="0"/>
              <a:t>74 Destroyed</a:t>
            </a:r>
          </a:p>
          <a:p>
            <a:pPr lvl="1"/>
            <a:r>
              <a:rPr lang="en-US" dirty="0"/>
              <a:t>23 Converted for peaceful purpose</a:t>
            </a:r>
          </a:p>
        </p:txBody>
      </p:sp>
    </p:spTree>
    <p:extLst>
      <p:ext uri="{BB962C8B-B14F-4D97-AF65-F5344CB8AC3E}">
        <p14:creationId xmlns:p14="http://schemas.microsoft.com/office/powerpoint/2010/main" val="25670325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a:t>Chemical terrorism</a:t>
            </a:r>
            <a:endParaRPr lang="en-US" dirty="0"/>
          </a:p>
        </p:txBody>
      </p:sp>
      <p:sp>
        <p:nvSpPr>
          <p:cNvPr id="4" name="Text Placeholder 3"/>
          <p:cNvSpPr>
            <a:spLocks noGrp="1"/>
          </p:cNvSpPr>
          <p:nvPr>
            <p:ph type="body" sz="quarter" idx="16"/>
          </p:nvPr>
        </p:nvSpPr>
        <p:spPr>
          <a:xfrm>
            <a:off x="766760" y="1469037"/>
            <a:ext cx="10462413" cy="4588864"/>
          </a:xfrm>
        </p:spPr>
        <p:txBody>
          <a:bodyPr>
            <a:noAutofit/>
          </a:bodyPr>
          <a:lstStyle/>
          <a:p>
            <a:r>
              <a:rPr lang="en-US" dirty="0"/>
              <a:t>1995, </a:t>
            </a:r>
            <a:r>
              <a:rPr lang="en-US" dirty="0" err="1"/>
              <a:t>Aum</a:t>
            </a:r>
            <a:r>
              <a:rPr lang="en-US" dirty="0"/>
              <a:t> Shinrikyo cult released Sarin on 3 metro lines, Tokyo, Japan</a:t>
            </a:r>
          </a:p>
          <a:p>
            <a:r>
              <a:rPr lang="en-US" dirty="0"/>
              <a:t>2015, 35 Kurdish fighters wounded in a chemical attack by ISIS terrorists, Erbil, Iraq </a:t>
            </a:r>
          </a:p>
          <a:p>
            <a:r>
              <a:rPr lang="en-US" dirty="0"/>
              <a:t>2016, ISIS launched a chemical attack on a town injuring 600 persons, </a:t>
            </a:r>
            <a:r>
              <a:rPr lang="en-US" dirty="0" err="1"/>
              <a:t>Taza</a:t>
            </a:r>
            <a:r>
              <a:rPr lang="en-US" dirty="0"/>
              <a:t>, Iraq</a:t>
            </a:r>
          </a:p>
          <a:p>
            <a:pPr marL="355600" lvl="1" indent="0">
              <a:buNone/>
            </a:pP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14</a:t>
            </a:fld>
            <a:endParaRPr lang="en-BE" dirty="0"/>
          </a:p>
        </p:txBody>
      </p:sp>
      <p:pic>
        <p:nvPicPr>
          <p:cNvPr id="5122" name="Picture 2">
            <a:extLst>
              <a:ext uri="{FF2B5EF4-FFF2-40B4-BE49-F238E27FC236}">
                <a16:creationId xmlns:a16="http://schemas.microsoft.com/office/drawing/2014/main" id="{3F56AEA2-647B-42AE-9C83-276E60A4EE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7495" y="3429000"/>
            <a:ext cx="3576637" cy="2828925"/>
          </a:xfrm>
          <a:prstGeom prst="rect">
            <a:avLst/>
          </a:prstGeom>
          <a:noFill/>
          <a:extLst>
            <a:ext uri="{909E8E84-426E-40DD-AFC4-6F175D3DCCD1}">
              <a14:hiddenFill xmlns:a14="http://schemas.microsoft.com/office/drawing/2010/main">
                <a:solidFill>
                  <a:srgbClr val="FFFFFF"/>
                </a:solidFill>
              </a14:hiddenFill>
            </a:ext>
          </a:extLst>
        </p:spPr>
      </p:pic>
      <p:sp>
        <p:nvSpPr>
          <p:cNvPr id="9" name="Footer Placeholder 4">
            <a:extLst>
              <a:ext uri="{FF2B5EF4-FFF2-40B4-BE49-F238E27FC236}">
                <a16:creationId xmlns:a16="http://schemas.microsoft.com/office/drawing/2014/main" id="{75238530-7111-4CE4-A14B-7CA45B5C3234}"/>
              </a:ext>
            </a:extLst>
          </p:cNvPr>
          <p:cNvSpPr txBox="1">
            <a:spLocks/>
          </p:cNvSpPr>
          <p:nvPr/>
        </p:nvSpPr>
        <p:spPr>
          <a:xfrm>
            <a:off x="452927" y="6479664"/>
            <a:ext cx="10776247" cy="148485"/>
          </a:xfrm>
          <a:prstGeom prst="rect">
            <a:avLst/>
          </a:prstGeom>
        </p:spPr>
        <p:txBody>
          <a:bodyPr vert="horz" lIns="91440" tIns="45720" rIns="91440" bIns="45720" rtlCol="0">
            <a:noAutofit/>
          </a:bodyPr>
          <a:lstStyle>
            <a:lvl1pPr marL="355600" indent="-266700" algn="l" defTabSz="914400" rtl="0" eaLnBrk="1" latinLnBrk="0" hangingPunct="1">
              <a:lnSpc>
                <a:spcPct val="100000"/>
              </a:lnSpc>
              <a:spcBef>
                <a:spcPts val="1000"/>
              </a:spcBef>
              <a:buClr>
                <a:schemeClr val="accent1"/>
              </a:buClr>
              <a:buFont typeface="Arial" panose="020B0604020202020204" pitchFamily="34" charset="0"/>
              <a:buChar char="•"/>
              <a:defRPr sz="2400" kern="1200">
                <a:solidFill>
                  <a:schemeClr val="tx1"/>
                </a:solidFill>
                <a:latin typeface="+mn-lt"/>
                <a:ea typeface="+mn-ea"/>
                <a:cs typeface="+mn-cs"/>
              </a:defRPr>
            </a:lvl1pPr>
            <a:lvl2pPr marL="622300" indent="-266700" algn="l" defTabSz="914400" rtl="0" eaLnBrk="1" latinLnBrk="0" hangingPunct="1">
              <a:lnSpc>
                <a:spcPct val="10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990600" indent="-266700" algn="l" defTabSz="914400" rtl="0" eaLnBrk="1" latinLnBrk="0" hangingPunct="1">
              <a:lnSpc>
                <a:spcPct val="100000"/>
              </a:lnSpc>
              <a:spcBef>
                <a:spcPts val="500"/>
              </a:spcBef>
              <a:buClr>
                <a:schemeClr val="accent4"/>
              </a:buClr>
              <a:buFont typeface="Arial" panose="020B0604020202020204" pitchFamily="34" charset="0"/>
              <a:buChar char="•"/>
              <a:defRPr sz="2000" kern="1200">
                <a:solidFill>
                  <a:schemeClr val="tx1"/>
                </a:solidFill>
                <a:latin typeface="+mn-lt"/>
                <a:ea typeface="+mn-ea"/>
                <a:cs typeface="+mn-cs"/>
              </a:defRPr>
            </a:lvl3pPr>
            <a:lvl4pPr marL="1257300" indent="-266700" algn="l" defTabSz="914400" rtl="0" eaLnBrk="1" latinLnBrk="0" hangingPunct="1">
              <a:lnSpc>
                <a:spcPct val="100000"/>
              </a:lnSpc>
              <a:spcBef>
                <a:spcPts val="5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1612900" indent="-266700" algn="l" defTabSz="914400" rtl="0" eaLnBrk="1" latinLnBrk="0" hangingPunct="1">
              <a:lnSpc>
                <a:spcPct val="100000"/>
              </a:lnSpc>
              <a:spcBef>
                <a:spcPts val="500"/>
              </a:spcBef>
              <a:buClr>
                <a:schemeClr val="bg1">
                  <a:lumMod val="50000"/>
                </a:schemeClr>
              </a:buClr>
              <a:buFont typeface="Arial" panose="020B0604020202020204" pitchFamily="34" charset="0"/>
              <a:buChar char="•"/>
              <a:defRPr lang="en-US"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8900" indent="0">
              <a:buNone/>
            </a:pPr>
            <a:r>
              <a:rPr lang="en-US" sz="1000" b="1" dirty="0"/>
              <a:t>MELODY 3.1.1 Elaborated history : development of agents, actual incidents from the past &amp; context</a:t>
            </a:r>
          </a:p>
        </p:txBody>
      </p:sp>
    </p:spTree>
    <p:extLst>
      <p:ext uri="{BB962C8B-B14F-4D97-AF65-F5344CB8AC3E}">
        <p14:creationId xmlns:p14="http://schemas.microsoft.com/office/powerpoint/2010/main" val="40903290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E082F-B22C-4723-B5C0-3B270E4B8279}"/>
              </a:ext>
            </a:extLst>
          </p:cNvPr>
          <p:cNvSpPr>
            <a:spLocks noGrp="1"/>
          </p:cNvSpPr>
          <p:nvPr>
            <p:ph type="title"/>
          </p:nvPr>
        </p:nvSpPr>
        <p:spPr/>
        <p:txBody>
          <a:bodyPr/>
          <a:lstStyle/>
          <a:p>
            <a:r>
              <a:rPr lang="en-US" dirty="0"/>
              <a:t>UN Security Council Resolution 1540 (2004)</a:t>
            </a:r>
            <a:endParaRPr lang="nl-NL" dirty="0"/>
          </a:p>
        </p:txBody>
      </p:sp>
      <p:sp>
        <p:nvSpPr>
          <p:cNvPr id="3" name="Text Placeholder 2">
            <a:extLst>
              <a:ext uri="{FF2B5EF4-FFF2-40B4-BE49-F238E27FC236}">
                <a16:creationId xmlns:a16="http://schemas.microsoft.com/office/drawing/2014/main" id="{ED1BFAAE-1006-4B43-BECF-AE4E46C2E54A}"/>
              </a:ext>
            </a:extLst>
          </p:cNvPr>
          <p:cNvSpPr>
            <a:spLocks noGrp="1"/>
          </p:cNvSpPr>
          <p:nvPr>
            <p:ph type="body" sz="quarter" idx="15"/>
          </p:nvPr>
        </p:nvSpPr>
        <p:spPr>
          <a:xfrm>
            <a:off x="766762" y="1786072"/>
            <a:ext cx="10956871" cy="4301992"/>
          </a:xfrm>
        </p:spPr>
        <p:txBody>
          <a:bodyPr>
            <a:normAutofit/>
          </a:bodyPr>
          <a:lstStyle/>
          <a:p>
            <a:r>
              <a:rPr lang="en-US" dirty="0"/>
              <a:t>Adopted unanimously on 28 April 2004 </a:t>
            </a:r>
          </a:p>
          <a:p>
            <a:r>
              <a:rPr lang="en-US" dirty="0"/>
              <a:t>Member States are obliged to prevent the spread of weapons of mass destruction by </a:t>
            </a:r>
            <a:r>
              <a:rPr lang="en-US" b="1" dirty="0"/>
              <a:t>non-state actors</a:t>
            </a:r>
          </a:p>
          <a:p>
            <a:r>
              <a:rPr lang="en-US" dirty="0"/>
              <a:t>Resolution is universal by covering nuclear, chemical and biological weapons and their means of delivery</a:t>
            </a:r>
          </a:p>
          <a:p>
            <a:r>
              <a:rPr lang="en-US" dirty="0"/>
              <a:t>States are required to ensure a national legal framework of laws, regulations and controls</a:t>
            </a:r>
          </a:p>
        </p:txBody>
      </p:sp>
      <p:sp>
        <p:nvSpPr>
          <p:cNvPr id="4" name="Slide Number Placeholder 3">
            <a:extLst>
              <a:ext uri="{FF2B5EF4-FFF2-40B4-BE49-F238E27FC236}">
                <a16:creationId xmlns:a16="http://schemas.microsoft.com/office/drawing/2014/main" id="{D249619B-8D52-484B-B0F3-3A432BE11CD9}"/>
              </a:ext>
            </a:extLst>
          </p:cNvPr>
          <p:cNvSpPr>
            <a:spLocks noGrp="1"/>
          </p:cNvSpPr>
          <p:nvPr>
            <p:ph type="sldNum" sz="quarter" idx="4"/>
          </p:nvPr>
        </p:nvSpPr>
        <p:spPr/>
        <p:txBody>
          <a:bodyPr/>
          <a:lstStyle/>
          <a:p>
            <a:fld id="{A814E660-BF25-4843-B2A0-93C6E2B6253B}" type="slidenum">
              <a:rPr lang="en-BE" smtClean="0"/>
              <a:pPr/>
              <a:t>15</a:t>
            </a:fld>
            <a:endParaRPr lang="en-BE" dirty="0"/>
          </a:p>
        </p:txBody>
      </p:sp>
      <p:sp>
        <p:nvSpPr>
          <p:cNvPr id="5" name="Footer Placeholder 4">
            <a:extLst>
              <a:ext uri="{FF2B5EF4-FFF2-40B4-BE49-F238E27FC236}">
                <a16:creationId xmlns:a16="http://schemas.microsoft.com/office/drawing/2014/main" id="{E4283A96-DECB-449B-A6C1-270CA55945D0}"/>
              </a:ext>
            </a:extLst>
          </p:cNvPr>
          <p:cNvSpPr>
            <a:spLocks noGrp="1"/>
          </p:cNvSpPr>
          <p:nvPr>
            <p:ph type="ftr" sz="quarter" idx="16"/>
          </p:nvPr>
        </p:nvSpPr>
        <p:spPr/>
        <p:txBody>
          <a:bodyPr/>
          <a:lstStyle/>
          <a:p>
            <a:r>
              <a:rPr lang="en-US" dirty="0"/>
              <a:t>MELODY 3.1.1 Elaborated history : development of agents, actual incidents from the past &amp; context</a:t>
            </a:r>
          </a:p>
        </p:txBody>
      </p:sp>
    </p:spTree>
    <p:extLst>
      <p:ext uri="{BB962C8B-B14F-4D97-AF65-F5344CB8AC3E}">
        <p14:creationId xmlns:p14="http://schemas.microsoft.com/office/powerpoint/2010/main" val="28735557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a:t>Chemical assasination</a:t>
            </a:r>
            <a:endParaRPr lang="en-US" dirty="0"/>
          </a:p>
        </p:txBody>
      </p:sp>
      <p:sp>
        <p:nvSpPr>
          <p:cNvPr id="4" name="Text Placeholder 3"/>
          <p:cNvSpPr>
            <a:spLocks noGrp="1"/>
          </p:cNvSpPr>
          <p:nvPr>
            <p:ph type="body" sz="quarter" idx="16"/>
          </p:nvPr>
        </p:nvSpPr>
        <p:spPr>
          <a:xfrm>
            <a:off x="766761" y="1469037"/>
            <a:ext cx="10956872" cy="4588864"/>
          </a:xfrm>
        </p:spPr>
        <p:txBody>
          <a:bodyPr>
            <a:normAutofit/>
          </a:bodyPr>
          <a:lstStyle/>
          <a:p>
            <a:r>
              <a:rPr lang="en-US" dirty="0"/>
              <a:t>2018, Poisoning of Sergei and </a:t>
            </a:r>
            <a:r>
              <a:rPr lang="en-US" dirty="0" err="1"/>
              <a:t>Yulia</a:t>
            </a:r>
            <a:r>
              <a:rPr lang="en-US" dirty="0"/>
              <a:t> </a:t>
            </a:r>
            <a:r>
              <a:rPr lang="en-US" dirty="0" err="1"/>
              <a:t>Skripal</a:t>
            </a:r>
            <a:r>
              <a:rPr lang="en-US" b="1" dirty="0"/>
              <a:t> </a:t>
            </a:r>
          </a:p>
          <a:p>
            <a:pPr lvl="1"/>
            <a:r>
              <a:rPr lang="en-US" dirty="0"/>
              <a:t>Both were poisoned in Salisbury, England, with a </a:t>
            </a:r>
            <a:r>
              <a:rPr lang="en-US" dirty="0" err="1"/>
              <a:t>Novichok</a:t>
            </a:r>
            <a:r>
              <a:rPr lang="en-US" dirty="0"/>
              <a:t> nerve agent</a:t>
            </a:r>
          </a:p>
          <a:p>
            <a:pPr marL="355600" lvl="1" indent="0">
              <a:buNone/>
            </a:pPr>
            <a:endParaRPr lang="en-US" dirty="0"/>
          </a:p>
          <a:p>
            <a:pPr marL="355600" lvl="1" indent="0">
              <a:buNone/>
            </a:pP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16</a:t>
            </a:fld>
            <a:endParaRPr lang="en-BE" dirty="0"/>
          </a:p>
        </p:txBody>
      </p:sp>
      <p:pic>
        <p:nvPicPr>
          <p:cNvPr id="9" name="Picture 8">
            <a:extLst>
              <a:ext uri="{FF2B5EF4-FFF2-40B4-BE49-F238E27FC236}">
                <a16:creationId xmlns:a16="http://schemas.microsoft.com/office/drawing/2014/main" id="{DE728520-5465-48B5-9BC7-F8F1451B61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2996" y="2607299"/>
            <a:ext cx="5184401" cy="3661484"/>
          </a:xfrm>
          <a:prstGeom prst="rect">
            <a:avLst/>
          </a:prstGeom>
        </p:spPr>
      </p:pic>
      <p:sp>
        <p:nvSpPr>
          <p:cNvPr id="3" name="Footer Placeholder 2">
            <a:extLst>
              <a:ext uri="{FF2B5EF4-FFF2-40B4-BE49-F238E27FC236}">
                <a16:creationId xmlns:a16="http://schemas.microsoft.com/office/drawing/2014/main" id="{0BD5D32D-E8D7-448D-8598-20BD04F247A4}"/>
              </a:ext>
            </a:extLst>
          </p:cNvPr>
          <p:cNvSpPr>
            <a:spLocks noGrp="1"/>
          </p:cNvSpPr>
          <p:nvPr>
            <p:ph type="ftr" sz="quarter" idx="17"/>
          </p:nvPr>
        </p:nvSpPr>
        <p:spPr/>
        <p:txBody>
          <a:bodyPr/>
          <a:lstStyle/>
          <a:p>
            <a:r>
              <a:rPr lang="en-US" b="0" dirty="0"/>
              <a:t>MELDOY Presentation 3.1.1: Elaborated history: development of agents, actual incidents from the past &amp; context</a:t>
            </a:r>
          </a:p>
        </p:txBody>
      </p:sp>
    </p:spTree>
    <p:extLst>
      <p:ext uri="{BB962C8B-B14F-4D97-AF65-F5344CB8AC3E}">
        <p14:creationId xmlns:p14="http://schemas.microsoft.com/office/powerpoint/2010/main" val="40910207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3" y="800099"/>
            <a:ext cx="9799637" cy="729400"/>
          </a:xfrm>
        </p:spPr>
        <p:txBody>
          <a:bodyPr/>
          <a:lstStyle/>
          <a:p>
            <a:r>
              <a:rPr lang="da-DK" dirty="0"/>
              <a:t>Chemical agents: transport accidents</a:t>
            </a:r>
            <a:endParaRPr lang="en-US" dirty="0"/>
          </a:p>
        </p:txBody>
      </p:sp>
      <p:sp>
        <p:nvSpPr>
          <p:cNvPr id="4" name="Text Placeholder 3"/>
          <p:cNvSpPr>
            <a:spLocks noGrp="1"/>
          </p:cNvSpPr>
          <p:nvPr>
            <p:ph type="body" sz="quarter" idx="16"/>
          </p:nvPr>
        </p:nvSpPr>
        <p:spPr>
          <a:xfrm>
            <a:off x="766762" y="1469037"/>
            <a:ext cx="7617822" cy="4588864"/>
          </a:xfrm>
        </p:spPr>
        <p:txBody>
          <a:bodyPr>
            <a:noAutofit/>
          </a:bodyPr>
          <a:lstStyle/>
          <a:p>
            <a:r>
              <a:rPr lang="en-US" dirty="0"/>
              <a:t>1979, Train derailment, Florida, USA</a:t>
            </a:r>
          </a:p>
          <a:p>
            <a:pPr lvl="1"/>
            <a:r>
              <a:rPr lang="en-US" dirty="0"/>
              <a:t>Train with 29 cars derailed </a:t>
            </a:r>
          </a:p>
          <a:p>
            <a:pPr lvl="1"/>
            <a:r>
              <a:rPr lang="en-US" dirty="0"/>
              <a:t>26 cars contained hazardous materials</a:t>
            </a:r>
          </a:p>
          <a:p>
            <a:pPr lvl="1"/>
            <a:r>
              <a:rPr lang="en-US" dirty="0"/>
              <a:t>2 tank cars with anhydrous ammonia ruptured and rocketed</a:t>
            </a:r>
          </a:p>
          <a:p>
            <a:pPr lvl="1"/>
            <a:r>
              <a:rPr lang="en-US" dirty="0"/>
              <a:t>12 tank cars were ruptured, content burned </a:t>
            </a:r>
          </a:p>
          <a:p>
            <a:pPr lvl="2"/>
            <a:r>
              <a:rPr lang="en-US" dirty="0"/>
              <a:t>acetone, methyl alcohol, chlorine, carbolic acid, and anhydrous ammonia </a:t>
            </a:r>
          </a:p>
          <a:p>
            <a:pPr lvl="1"/>
            <a:r>
              <a:rPr lang="en-US" dirty="0"/>
              <a:t>14 persons were injured as a result of the release of anhydrous ammonia and other materials or during the evacuation of 4,500 persons.</a:t>
            </a:r>
          </a:p>
          <a:p>
            <a:pPr lvl="1"/>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17</a:t>
            </a:fld>
            <a:endParaRPr lang="en-BE" dirty="0"/>
          </a:p>
        </p:txBody>
      </p:sp>
      <p:pic>
        <p:nvPicPr>
          <p:cNvPr id="9" name="Picture 8" descr="A picture containing tree, outdoor, smoke, forest&#10;&#10;Description automatically generated">
            <a:extLst>
              <a:ext uri="{FF2B5EF4-FFF2-40B4-BE49-F238E27FC236}">
                <a16:creationId xmlns:a16="http://schemas.microsoft.com/office/drawing/2014/main" id="{C3413A18-2DD5-493A-844D-FD19B6FEA2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80433" y="1469037"/>
            <a:ext cx="2787436" cy="4325160"/>
          </a:xfrm>
          <a:prstGeom prst="rect">
            <a:avLst/>
          </a:prstGeom>
        </p:spPr>
      </p:pic>
    </p:spTree>
    <p:extLst>
      <p:ext uri="{BB962C8B-B14F-4D97-AF65-F5344CB8AC3E}">
        <p14:creationId xmlns:p14="http://schemas.microsoft.com/office/powerpoint/2010/main" val="27915308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3" y="800099"/>
            <a:ext cx="10028553" cy="558801"/>
          </a:xfrm>
        </p:spPr>
        <p:txBody>
          <a:bodyPr/>
          <a:lstStyle/>
          <a:p>
            <a:r>
              <a:rPr lang="da-DK" dirty="0"/>
              <a:t>Chemical agents: industrial accidents (1) </a:t>
            </a:r>
            <a:endParaRPr lang="en-US" dirty="0"/>
          </a:p>
        </p:txBody>
      </p:sp>
      <p:sp>
        <p:nvSpPr>
          <p:cNvPr id="4" name="Text Placeholder 3"/>
          <p:cNvSpPr>
            <a:spLocks noGrp="1"/>
          </p:cNvSpPr>
          <p:nvPr>
            <p:ph type="body" sz="quarter" idx="16"/>
          </p:nvPr>
        </p:nvSpPr>
        <p:spPr>
          <a:xfrm>
            <a:off x="766760" y="1469037"/>
            <a:ext cx="9467485" cy="4588864"/>
          </a:xfrm>
        </p:spPr>
        <p:txBody>
          <a:bodyPr>
            <a:noAutofit/>
          </a:bodyPr>
          <a:lstStyle/>
          <a:p>
            <a:r>
              <a:rPr lang="en-US" dirty="0"/>
              <a:t>1984, chemical plant leakage release, Bhopal, India</a:t>
            </a:r>
          </a:p>
          <a:p>
            <a:pPr lvl="1"/>
            <a:r>
              <a:rPr lang="en-US" dirty="0"/>
              <a:t>Union Carbide India Limited (UCIL) pesticide plant in Bhopal, released methyl isocyanate (MIC) gas in the night 2 -3 December 1984 </a:t>
            </a:r>
          </a:p>
          <a:p>
            <a:pPr lvl="1"/>
            <a:r>
              <a:rPr lang="en-US" dirty="0"/>
              <a:t>Considered to be the world's worst industrial disaster.</a:t>
            </a:r>
          </a:p>
          <a:p>
            <a:pPr lvl="1"/>
            <a:r>
              <a:rPr lang="en-US" dirty="0"/>
              <a:t>Over 500,000 people were exposed</a:t>
            </a:r>
          </a:p>
          <a:p>
            <a:pPr lvl="1"/>
            <a:r>
              <a:rPr lang="en-US" dirty="0"/>
              <a:t>In retrospect (2006): leak caused 560,000 injuries, including 39,000 temporary partial injuries and approximately 4,000 severely and permanently disabling injuries.</a:t>
            </a:r>
          </a:p>
        </p:txBody>
      </p:sp>
      <p:sp>
        <p:nvSpPr>
          <p:cNvPr id="5" name="Slide Number Placeholder 4"/>
          <p:cNvSpPr>
            <a:spLocks noGrp="1"/>
          </p:cNvSpPr>
          <p:nvPr>
            <p:ph type="sldNum" sz="quarter" idx="4"/>
          </p:nvPr>
        </p:nvSpPr>
        <p:spPr/>
        <p:txBody>
          <a:bodyPr/>
          <a:lstStyle/>
          <a:p>
            <a:fld id="{A814E660-BF25-4843-B2A0-93C6E2B6253B}" type="slidenum">
              <a:rPr lang="en-BE" smtClean="0"/>
              <a:pPr/>
              <a:t>18</a:t>
            </a:fld>
            <a:endParaRPr lang="en-BE" dirty="0"/>
          </a:p>
        </p:txBody>
      </p:sp>
      <p:sp>
        <p:nvSpPr>
          <p:cNvPr id="6" name="Footer Placeholder 5">
            <a:extLst>
              <a:ext uri="{FF2B5EF4-FFF2-40B4-BE49-F238E27FC236}">
                <a16:creationId xmlns:a16="http://schemas.microsoft.com/office/drawing/2014/main" id="{458130E1-7BE0-4E0B-8F2D-6AE1D34CC58B}"/>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21673896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3" y="800099"/>
            <a:ext cx="9748837" cy="558801"/>
          </a:xfrm>
        </p:spPr>
        <p:txBody>
          <a:bodyPr/>
          <a:lstStyle/>
          <a:p>
            <a:r>
              <a:rPr lang="da-DK" dirty="0"/>
              <a:t>Chemical agents: industrial accidents (2)</a:t>
            </a:r>
            <a:endParaRPr lang="en-US" dirty="0"/>
          </a:p>
        </p:txBody>
      </p:sp>
      <p:sp>
        <p:nvSpPr>
          <p:cNvPr id="4" name="Text Placeholder 3"/>
          <p:cNvSpPr>
            <a:spLocks noGrp="1"/>
          </p:cNvSpPr>
          <p:nvPr>
            <p:ph type="body" sz="quarter" idx="16"/>
          </p:nvPr>
        </p:nvSpPr>
        <p:spPr>
          <a:xfrm>
            <a:off x="766762" y="1469037"/>
            <a:ext cx="7168370" cy="4588864"/>
          </a:xfrm>
        </p:spPr>
        <p:txBody>
          <a:bodyPr>
            <a:noAutofit/>
          </a:bodyPr>
          <a:lstStyle/>
          <a:p>
            <a:r>
              <a:rPr lang="en-US" dirty="0"/>
              <a:t>2010, Oil spill, Gulf of Mexico, USA</a:t>
            </a:r>
          </a:p>
          <a:p>
            <a:pPr lvl="1"/>
            <a:r>
              <a:rPr lang="en-US" dirty="0"/>
              <a:t>Upwelling natural gas caused an explosion on the Deepwater Horizon oil platform in April</a:t>
            </a:r>
          </a:p>
          <a:p>
            <a:pPr lvl="1"/>
            <a:r>
              <a:rPr lang="en-US" dirty="0"/>
              <a:t>Subsequent sinking of the platform left the oil well uncovered </a:t>
            </a:r>
          </a:p>
          <a:p>
            <a:pPr lvl="1"/>
            <a:r>
              <a:rPr lang="en-US" dirty="0"/>
              <a:t>Oil well was declared sealed in September</a:t>
            </a:r>
          </a:p>
          <a:p>
            <a:pPr lvl="1"/>
            <a:r>
              <a:rPr lang="en-US" dirty="0"/>
              <a:t>Considered the largest marine oil spill </a:t>
            </a:r>
            <a:br>
              <a:rPr lang="en-US" dirty="0"/>
            </a:br>
            <a:r>
              <a:rPr lang="en-US" dirty="0"/>
              <a:t>and one of the largest environmental disasters</a:t>
            </a:r>
            <a:br>
              <a:rPr lang="en-US" dirty="0"/>
            </a:br>
            <a:r>
              <a:rPr lang="en-US" dirty="0"/>
              <a:t>in American history</a:t>
            </a:r>
          </a:p>
          <a:p>
            <a:pPr lvl="1"/>
            <a:r>
              <a:rPr lang="en-US" dirty="0"/>
              <a:t>11 people were killed, 17 people injured</a:t>
            </a:r>
          </a:p>
        </p:txBody>
      </p:sp>
      <p:sp>
        <p:nvSpPr>
          <p:cNvPr id="5" name="Slide Number Placeholder 4"/>
          <p:cNvSpPr>
            <a:spLocks noGrp="1"/>
          </p:cNvSpPr>
          <p:nvPr>
            <p:ph type="sldNum" sz="quarter" idx="4"/>
          </p:nvPr>
        </p:nvSpPr>
        <p:spPr/>
        <p:txBody>
          <a:bodyPr/>
          <a:lstStyle/>
          <a:p>
            <a:fld id="{A814E660-BF25-4843-B2A0-93C6E2B6253B}" type="slidenum">
              <a:rPr lang="en-BE" smtClean="0"/>
              <a:pPr/>
              <a:t>19</a:t>
            </a:fld>
            <a:endParaRPr lang="en-BE" dirty="0"/>
          </a:p>
        </p:txBody>
      </p:sp>
      <p:pic>
        <p:nvPicPr>
          <p:cNvPr id="1026" name="Picture 2" descr="Free, Public Domain Photo of Deepwater Horizon Oil Rig Blast and Fire">
            <a:extLst>
              <a:ext uri="{FF2B5EF4-FFF2-40B4-BE49-F238E27FC236}">
                <a16:creationId xmlns:a16="http://schemas.microsoft.com/office/drawing/2014/main" id="{7C684237-4A63-41C7-8223-183819B510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3436" y="1591306"/>
            <a:ext cx="4122329" cy="2748219"/>
          </a:xfrm>
          <a:prstGeom prst="rect">
            <a:avLst/>
          </a:prstGeom>
          <a:noFill/>
          <a:extLst>
            <a:ext uri="{909E8E84-426E-40DD-AFC4-6F175D3DCCD1}">
              <a14:hiddenFill xmlns:a14="http://schemas.microsoft.com/office/drawing/2010/main">
                <a:solidFill>
                  <a:srgbClr val="FFFFFF"/>
                </a:solidFill>
              </a14:hiddenFill>
            </a:ext>
          </a:extLst>
        </p:spPr>
      </p:pic>
      <p:sp>
        <p:nvSpPr>
          <p:cNvPr id="7" name="Footer Placeholder 5">
            <a:extLst>
              <a:ext uri="{FF2B5EF4-FFF2-40B4-BE49-F238E27FC236}">
                <a16:creationId xmlns:a16="http://schemas.microsoft.com/office/drawing/2014/main" id="{E2E82276-D8A5-4D5C-95BD-524513BB0C15}"/>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6834407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590550" y="5674362"/>
            <a:ext cx="11309902" cy="556425"/>
          </a:xfrm>
        </p:spPr>
        <p:txBody>
          <a:bodyPr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en-US" sz="2800" b="0" kern="1200" dirty="0">
                <a:solidFill>
                  <a:schemeClr val="tx1"/>
                </a:solidFill>
                <a:effectLst/>
                <a:latin typeface="+mn-lt"/>
                <a:ea typeface="+mn-ea"/>
                <a:cs typeface="+mn-cs"/>
              </a:rPr>
              <a:t>To </a:t>
            </a:r>
            <a:r>
              <a:rPr lang="en-US" sz="2800" b="0" u="sng" kern="1200" dirty="0">
                <a:solidFill>
                  <a:schemeClr val="tx1"/>
                </a:solidFill>
                <a:effectLst/>
                <a:latin typeface="+mn-lt"/>
                <a:ea typeface="+mn-ea"/>
                <a:cs typeface="+mn-cs"/>
              </a:rPr>
              <a:t>describe</a:t>
            </a:r>
            <a:r>
              <a:rPr lang="en-US" sz="2800" b="0" kern="1200" dirty="0">
                <a:solidFill>
                  <a:schemeClr val="tx1"/>
                </a:solidFill>
                <a:effectLst/>
                <a:latin typeface="+mn-lt"/>
                <a:ea typeface="+mn-ea"/>
                <a:cs typeface="+mn-cs"/>
              </a:rPr>
              <a:t> historical, ethical, sociological and scientific aspects of CBRN</a:t>
            </a:r>
          </a:p>
        </p:txBody>
      </p:sp>
      <p:sp>
        <p:nvSpPr>
          <p:cNvPr id="3" name="Title 2"/>
          <p:cNvSpPr>
            <a:spLocks noGrp="1"/>
          </p:cNvSpPr>
          <p:nvPr>
            <p:ph type="title"/>
          </p:nvPr>
        </p:nvSpPr>
        <p:spPr/>
        <p:txBody>
          <a:bodyPr anchor="ctr">
            <a:noAutofit/>
          </a:bodyPr>
          <a:lstStyle/>
          <a:p>
            <a:r>
              <a:rPr lang="en-US" sz="4000" dirty="0"/>
              <a:t>Learning objective</a:t>
            </a:r>
          </a:p>
        </p:txBody>
      </p:sp>
    </p:spTree>
    <p:extLst>
      <p:ext uri="{BB962C8B-B14F-4D97-AF65-F5344CB8AC3E}">
        <p14:creationId xmlns:p14="http://schemas.microsoft.com/office/powerpoint/2010/main" val="41949531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89A07-F7D4-4D45-BC23-1DBC831690D9}"/>
              </a:ext>
            </a:extLst>
          </p:cNvPr>
          <p:cNvSpPr>
            <a:spLocks noGrp="1"/>
          </p:cNvSpPr>
          <p:nvPr>
            <p:ph type="title"/>
          </p:nvPr>
        </p:nvSpPr>
        <p:spPr/>
        <p:txBody>
          <a:bodyPr/>
          <a:lstStyle/>
          <a:p>
            <a:r>
              <a:rPr lang="en-US" dirty="0"/>
              <a:t>Biological Agents</a:t>
            </a:r>
            <a:endParaRPr lang="nl-NL" dirty="0"/>
          </a:p>
        </p:txBody>
      </p:sp>
      <p:sp>
        <p:nvSpPr>
          <p:cNvPr id="4" name="Slide Number Placeholder 3">
            <a:extLst>
              <a:ext uri="{FF2B5EF4-FFF2-40B4-BE49-F238E27FC236}">
                <a16:creationId xmlns:a16="http://schemas.microsoft.com/office/drawing/2014/main" id="{A85F5FDE-9ECF-49C1-AA9B-9BD3C1DF147C}"/>
              </a:ext>
            </a:extLst>
          </p:cNvPr>
          <p:cNvSpPr>
            <a:spLocks noGrp="1"/>
          </p:cNvSpPr>
          <p:nvPr>
            <p:ph type="sldNum" sz="quarter" idx="4"/>
          </p:nvPr>
        </p:nvSpPr>
        <p:spPr/>
        <p:txBody>
          <a:bodyPr/>
          <a:lstStyle/>
          <a:p>
            <a:fld id="{A814E660-BF25-4843-B2A0-93C6E2B6253B}" type="slidenum">
              <a:rPr lang="en-BE" smtClean="0"/>
              <a:pPr/>
              <a:t>20</a:t>
            </a:fld>
            <a:endParaRPr lang="en-BE" dirty="0"/>
          </a:p>
        </p:txBody>
      </p:sp>
      <p:pic>
        <p:nvPicPr>
          <p:cNvPr id="7" name="Picture 6">
            <a:extLst>
              <a:ext uri="{FF2B5EF4-FFF2-40B4-BE49-F238E27FC236}">
                <a16:creationId xmlns:a16="http://schemas.microsoft.com/office/drawing/2014/main" id="{699CD2CC-245A-418A-8CE9-9F49F9D99A7C}"/>
              </a:ext>
            </a:extLst>
          </p:cNvPr>
          <p:cNvPicPr>
            <a:picLocks noChangeAspect="1"/>
          </p:cNvPicPr>
          <p:nvPr/>
        </p:nvPicPr>
        <p:blipFill rotWithShape="1">
          <a:blip r:embed="rId3">
            <a:extLst>
              <a:ext uri="{28A0092B-C50C-407E-A947-70E740481C1C}">
                <a14:useLocalDpi xmlns:a14="http://schemas.microsoft.com/office/drawing/2010/main" val="0"/>
              </a:ext>
            </a:extLst>
          </a:blip>
          <a:srcRect l="33450" r="32509"/>
          <a:stretch/>
        </p:blipFill>
        <p:spPr>
          <a:xfrm>
            <a:off x="4364649" y="2590975"/>
            <a:ext cx="3342429" cy="3085200"/>
          </a:xfrm>
          <a:prstGeom prst="rect">
            <a:avLst/>
          </a:prstGeom>
        </p:spPr>
      </p:pic>
      <p:sp>
        <p:nvSpPr>
          <p:cNvPr id="6" name="Footer Placeholder 5">
            <a:extLst>
              <a:ext uri="{FF2B5EF4-FFF2-40B4-BE49-F238E27FC236}">
                <a16:creationId xmlns:a16="http://schemas.microsoft.com/office/drawing/2014/main" id="{41A75A3B-335A-4FDF-BEF0-438850E0E0C7}"/>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384941900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766760" y="1469036"/>
            <a:ext cx="9958905" cy="4905595"/>
          </a:xfrm>
        </p:spPr>
        <p:txBody>
          <a:bodyPr>
            <a:normAutofit/>
          </a:bodyPr>
          <a:lstStyle/>
          <a:p>
            <a:r>
              <a:rPr lang="en-US" dirty="0"/>
              <a:t>184 B.C. Naval battle, King Eumenes vs Hannibal of Carthage</a:t>
            </a:r>
          </a:p>
          <a:p>
            <a:pPr lvl="1"/>
            <a:r>
              <a:rPr lang="en-US" dirty="0" err="1"/>
              <a:t>Hanibal’s</a:t>
            </a:r>
            <a:r>
              <a:rPr lang="en-US" dirty="0"/>
              <a:t> navy catapulted pots with venomous snakes towards enemy ships. </a:t>
            </a:r>
          </a:p>
          <a:p>
            <a:r>
              <a:rPr lang="en-US" dirty="0"/>
              <a:t>1346, Siege of Caffa (Feodosia, Crimea), by the Mongolian army</a:t>
            </a:r>
          </a:p>
          <a:p>
            <a:pPr lvl="1"/>
            <a:r>
              <a:rPr lang="en-US" dirty="0"/>
              <a:t>Tartar forces catapulted bubonic plague victims over the walls of the city</a:t>
            </a:r>
          </a:p>
        </p:txBody>
      </p:sp>
      <p:sp>
        <p:nvSpPr>
          <p:cNvPr id="5" name="Slide Number Placeholder 4"/>
          <p:cNvSpPr>
            <a:spLocks noGrp="1"/>
          </p:cNvSpPr>
          <p:nvPr>
            <p:ph type="sldNum" sz="quarter" idx="4"/>
          </p:nvPr>
        </p:nvSpPr>
        <p:spPr/>
        <p:txBody>
          <a:bodyPr/>
          <a:lstStyle/>
          <a:p>
            <a:fld id="{A814E660-BF25-4843-B2A0-93C6E2B6253B}" type="slidenum">
              <a:rPr lang="en-BE" smtClean="0"/>
              <a:pPr/>
              <a:t>21</a:t>
            </a:fld>
            <a:endParaRPr lang="en-BE" dirty="0"/>
          </a:p>
        </p:txBody>
      </p:sp>
      <p:sp>
        <p:nvSpPr>
          <p:cNvPr id="12" name="Title 1">
            <a:extLst>
              <a:ext uri="{FF2B5EF4-FFF2-40B4-BE49-F238E27FC236}">
                <a16:creationId xmlns:a16="http://schemas.microsoft.com/office/drawing/2014/main" id="{78710C11-52A1-4B19-A7E7-355A75BC87DE}"/>
              </a:ext>
            </a:extLst>
          </p:cNvPr>
          <p:cNvSpPr>
            <a:spLocks noGrp="1"/>
          </p:cNvSpPr>
          <p:nvPr>
            <p:ph type="title"/>
          </p:nvPr>
        </p:nvSpPr>
        <p:spPr>
          <a:xfrm>
            <a:off x="766763" y="800099"/>
            <a:ext cx="9958902" cy="537473"/>
          </a:xfrm>
        </p:spPr>
        <p:txBody>
          <a:bodyPr/>
          <a:lstStyle/>
          <a:p>
            <a:r>
              <a:rPr lang="da-DK" dirty="0"/>
              <a:t>Biological Warfare : historic perspective (I) </a:t>
            </a:r>
            <a:endParaRPr lang="en-US" dirty="0"/>
          </a:p>
        </p:txBody>
      </p:sp>
      <p:pic>
        <p:nvPicPr>
          <p:cNvPr id="13" name="Picture 4">
            <a:extLst>
              <a:ext uri="{FF2B5EF4-FFF2-40B4-BE49-F238E27FC236}">
                <a16:creationId xmlns:a16="http://schemas.microsoft.com/office/drawing/2014/main" id="{AC7DD79B-D31A-4807-806B-2077705B4D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771677" y="4249301"/>
            <a:ext cx="2990558" cy="1955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a:extLst>
              <a:ext uri="{FF2B5EF4-FFF2-40B4-BE49-F238E27FC236}">
                <a16:creationId xmlns:a16="http://schemas.microsoft.com/office/drawing/2014/main" id="{FF35EE44-EEB3-46A2-B7B6-083F5DB25B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7947427" y="4268573"/>
            <a:ext cx="3912841" cy="192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ooter Placeholder 5">
            <a:extLst>
              <a:ext uri="{FF2B5EF4-FFF2-40B4-BE49-F238E27FC236}">
                <a16:creationId xmlns:a16="http://schemas.microsoft.com/office/drawing/2014/main" id="{47A4864B-07EE-4392-9F99-03FFCAF7BD8E}"/>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32819576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766760" y="1469036"/>
            <a:ext cx="10462414" cy="4905595"/>
          </a:xfrm>
        </p:spPr>
        <p:txBody>
          <a:bodyPr>
            <a:normAutofit lnSpcReduction="10000"/>
          </a:bodyPr>
          <a:lstStyle/>
          <a:p>
            <a:r>
              <a:rPr lang="en-US" dirty="0"/>
              <a:t>1863, American Civil War. Confederate versus Union forces</a:t>
            </a:r>
          </a:p>
          <a:p>
            <a:pPr lvl="1"/>
            <a:r>
              <a:rPr lang="en-US" dirty="0"/>
              <a:t>Confederates sell clothing from yellow fever &amp; smallpox patients to Union troops</a:t>
            </a:r>
          </a:p>
          <a:p>
            <a:r>
              <a:rPr lang="en-US" dirty="0"/>
              <a:t>1916, WW I. Germany (attempted) anti-agricultural biological warfare, by using</a:t>
            </a:r>
          </a:p>
          <a:p>
            <a:pPr lvl="1"/>
            <a:r>
              <a:rPr lang="en-US" dirty="0"/>
              <a:t>Ampoules with anthrax, which were placed by agents in horse stables of Russian forces in Finland</a:t>
            </a:r>
          </a:p>
          <a:p>
            <a:pPr lvl="1"/>
            <a:r>
              <a:rPr lang="en-US" dirty="0"/>
              <a:t>Acquired laboratory produced glanders to infect livestock in ports &amp; collection points in the USA</a:t>
            </a:r>
          </a:p>
          <a:p>
            <a:pPr lvl="1"/>
            <a:endParaRPr lang="en-US" dirty="0"/>
          </a:p>
          <a:p>
            <a:r>
              <a:rPr lang="en-US" dirty="0"/>
              <a:t>1925, Geneva protocol</a:t>
            </a:r>
          </a:p>
          <a:p>
            <a:pPr lvl="1"/>
            <a:r>
              <a:rPr lang="en-US" dirty="0"/>
              <a:t>Prohibits the </a:t>
            </a:r>
            <a:r>
              <a:rPr lang="en-US" u="sng" dirty="0"/>
              <a:t>use</a:t>
            </a:r>
            <a:r>
              <a:rPr lang="en-US" dirty="0"/>
              <a:t> of chemical and biological weapons</a:t>
            </a:r>
          </a:p>
        </p:txBody>
      </p:sp>
      <p:sp>
        <p:nvSpPr>
          <p:cNvPr id="5" name="Slide Number Placeholder 4"/>
          <p:cNvSpPr>
            <a:spLocks noGrp="1"/>
          </p:cNvSpPr>
          <p:nvPr>
            <p:ph type="sldNum" sz="quarter" idx="4"/>
          </p:nvPr>
        </p:nvSpPr>
        <p:spPr/>
        <p:txBody>
          <a:bodyPr/>
          <a:lstStyle/>
          <a:p>
            <a:fld id="{A814E660-BF25-4843-B2A0-93C6E2B6253B}" type="slidenum">
              <a:rPr lang="en-BE" smtClean="0"/>
              <a:pPr/>
              <a:t>22</a:t>
            </a:fld>
            <a:endParaRPr lang="en-BE" dirty="0"/>
          </a:p>
        </p:txBody>
      </p:sp>
      <p:sp>
        <p:nvSpPr>
          <p:cNvPr id="12" name="Title 1">
            <a:extLst>
              <a:ext uri="{FF2B5EF4-FFF2-40B4-BE49-F238E27FC236}">
                <a16:creationId xmlns:a16="http://schemas.microsoft.com/office/drawing/2014/main" id="{78710C11-52A1-4B19-A7E7-355A75BC87DE}"/>
              </a:ext>
            </a:extLst>
          </p:cNvPr>
          <p:cNvSpPr>
            <a:spLocks noGrp="1"/>
          </p:cNvSpPr>
          <p:nvPr>
            <p:ph type="title"/>
          </p:nvPr>
        </p:nvSpPr>
        <p:spPr>
          <a:xfrm>
            <a:off x="766763" y="800099"/>
            <a:ext cx="9785907" cy="668937"/>
          </a:xfrm>
        </p:spPr>
        <p:txBody>
          <a:bodyPr/>
          <a:lstStyle/>
          <a:p>
            <a:r>
              <a:rPr lang="da-DK" dirty="0"/>
              <a:t>Biological Warfare : historic perspective (II) </a:t>
            </a:r>
            <a:endParaRPr lang="en-US" dirty="0"/>
          </a:p>
        </p:txBody>
      </p:sp>
      <p:sp>
        <p:nvSpPr>
          <p:cNvPr id="6" name="Footer Placeholder 5">
            <a:extLst>
              <a:ext uri="{FF2B5EF4-FFF2-40B4-BE49-F238E27FC236}">
                <a16:creationId xmlns:a16="http://schemas.microsoft.com/office/drawing/2014/main" id="{1A22BCBA-7ACA-499B-B20C-D2D766874AA9}"/>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5407709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B61C5-7656-435A-84E9-C350B5C2DA0C}"/>
              </a:ext>
            </a:extLst>
          </p:cNvPr>
          <p:cNvSpPr>
            <a:spLocks noGrp="1"/>
          </p:cNvSpPr>
          <p:nvPr>
            <p:ph type="title"/>
          </p:nvPr>
        </p:nvSpPr>
        <p:spPr/>
        <p:txBody>
          <a:bodyPr/>
          <a:lstStyle/>
          <a:p>
            <a:r>
              <a:rPr lang="da-DK" dirty="0"/>
              <a:t>Biological weapon programs</a:t>
            </a:r>
            <a:endParaRPr lang="nl-NL" dirty="0"/>
          </a:p>
        </p:txBody>
      </p:sp>
      <p:sp>
        <p:nvSpPr>
          <p:cNvPr id="3" name="Text Placeholder 2">
            <a:extLst>
              <a:ext uri="{FF2B5EF4-FFF2-40B4-BE49-F238E27FC236}">
                <a16:creationId xmlns:a16="http://schemas.microsoft.com/office/drawing/2014/main" id="{7B39E9E0-3E3E-4D95-93EA-3606993D8573}"/>
              </a:ext>
            </a:extLst>
          </p:cNvPr>
          <p:cNvSpPr>
            <a:spLocks noGrp="1"/>
          </p:cNvSpPr>
          <p:nvPr>
            <p:ph type="body" sz="quarter" idx="15"/>
          </p:nvPr>
        </p:nvSpPr>
        <p:spPr/>
        <p:txBody>
          <a:bodyPr>
            <a:normAutofit/>
          </a:bodyPr>
          <a:lstStyle/>
          <a:p>
            <a:r>
              <a:rPr lang="en-US" dirty="0"/>
              <a:t>Biological weapon: combination of a biological agent with a dissemination system</a:t>
            </a:r>
            <a:endParaRPr lang="nl-NL" dirty="0"/>
          </a:p>
          <a:p>
            <a:r>
              <a:rPr lang="en-US" dirty="0"/>
              <a:t>Identification of countries running biological weapon programs is not easy</a:t>
            </a:r>
          </a:p>
          <a:p>
            <a:r>
              <a:rPr lang="en-US" dirty="0"/>
              <a:t>Based on what is known, 15 countries had biological weapon programs</a:t>
            </a:r>
          </a:p>
          <a:p>
            <a:r>
              <a:rPr lang="en-US" dirty="0"/>
              <a:t>The Soviet Union and US programs have the largest and most sophisticated programs as compared to the other countries </a:t>
            </a:r>
            <a:endParaRPr lang="nl-NL" dirty="0"/>
          </a:p>
        </p:txBody>
      </p:sp>
      <p:sp>
        <p:nvSpPr>
          <p:cNvPr id="4" name="Slide Number Placeholder 3">
            <a:extLst>
              <a:ext uri="{FF2B5EF4-FFF2-40B4-BE49-F238E27FC236}">
                <a16:creationId xmlns:a16="http://schemas.microsoft.com/office/drawing/2014/main" id="{F851E98C-2968-4CAB-99F2-ACC951D67122}"/>
              </a:ext>
            </a:extLst>
          </p:cNvPr>
          <p:cNvSpPr>
            <a:spLocks noGrp="1"/>
          </p:cNvSpPr>
          <p:nvPr>
            <p:ph type="sldNum" sz="quarter" idx="4"/>
          </p:nvPr>
        </p:nvSpPr>
        <p:spPr/>
        <p:txBody>
          <a:bodyPr/>
          <a:lstStyle/>
          <a:p>
            <a:fld id="{A814E660-BF25-4843-B2A0-93C6E2B6253B}" type="slidenum">
              <a:rPr lang="en-BE" smtClean="0"/>
              <a:pPr/>
              <a:t>23</a:t>
            </a:fld>
            <a:endParaRPr lang="en-BE" dirty="0"/>
          </a:p>
        </p:txBody>
      </p:sp>
      <p:pic>
        <p:nvPicPr>
          <p:cNvPr id="6" name="Picture 5">
            <a:extLst>
              <a:ext uri="{FF2B5EF4-FFF2-40B4-BE49-F238E27FC236}">
                <a16:creationId xmlns:a16="http://schemas.microsoft.com/office/drawing/2014/main" id="{CB71875C-536E-4060-835A-AB6E6C76EEC5}"/>
              </a:ext>
            </a:extLst>
          </p:cNvPr>
          <p:cNvPicPr>
            <a:picLocks noChangeAspect="1"/>
          </p:cNvPicPr>
          <p:nvPr/>
        </p:nvPicPr>
        <p:blipFill>
          <a:blip r:embed="rId3"/>
          <a:stretch>
            <a:fillRect/>
          </a:stretch>
        </p:blipFill>
        <p:spPr>
          <a:xfrm>
            <a:off x="2983940" y="4615377"/>
            <a:ext cx="8495312" cy="1781987"/>
          </a:xfrm>
          <a:prstGeom prst="rect">
            <a:avLst/>
          </a:prstGeom>
          <a:effectLst>
            <a:outerShdw blurRad="50800" dist="38100" dir="2700000" algn="tl" rotWithShape="0">
              <a:prstClr val="black">
                <a:alpha val="40000"/>
              </a:prstClr>
            </a:outerShdw>
          </a:effectLst>
        </p:spPr>
      </p:pic>
      <p:sp>
        <p:nvSpPr>
          <p:cNvPr id="7" name="Footer Placeholder 5">
            <a:extLst>
              <a:ext uri="{FF2B5EF4-FFF2-40B4-BE49-F238E27FC236}">
                <a16:creationId xmlns:a16="http://schemas.microsoft.com/office/drawing/2014/main" id="{A0AF4936-6EFE-4DCB-84B1-710CD6A5633C}"/>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20579922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766760" y="1469037"/>
            <a:ext cx="7462840" cy="4588864"/>
          </a:xfrm>
        </p:spPr>
        <p:txBody>
          <a:bodyPr>
            <a:normAutofit/>
          </a:bodyPr>
          <a:lstStyle/>
          <a:p>
            <a:r>
              <a:rPr lang="en-US" dirty="0"/>
              <a:t>Biological weapon programs: </a:t>
            </a:r>
            <a:r>
              <a:rPr lang="nl-NL" altLang="nl-NL" kern="0" dirty="0"/>
              <a:t>USSR (</a:t>
            </a:r>
            <a:r>
              <a:rPr lang="en-US" altLang="nl-NL" kern="0" dirty="0"/>
              <a:t>52 sites employing over 50,000 people)</a:t>
            </a:r>
            <a:endParaRPr lang="en-US" dirty="0"/>
          </a:p>
          <a:p>
            <a:pPr>
              <a:defRPr/>
            </a:pPr>
            <a:r>
              <a:rPr lang="nl-NL" altLang="nl-NL" kern="0" dirty="0"/>
              <a:t>1920 - 1992 (</a:t>
            </a:r>
            <a:r>
              <a:rPr lang="nl-NL" altLang="nl-NL" kern="0" dirty="0" err="1"/>
              <a:t>according</a:t>
            </a:r>
            <a:r>
              <a:rPr lang="nl-NL" altLang="nl-NL" kern="0" dirty="0"/>
              <a:t> </a:t>
            </a:r>
            <a:r>
              <a:rPr lang="nl-NL" altLang="nl-NL" kern="0" dirty="0" err="1"/>
              <a:t>to</a:t>
            </a:r>
            <a:r>
              <a:rPr lang="nl-NL" altLang="nl-NL" kern="0" dirty="0"/>
              <a:t> Boris </a:t>
            </a:r>
            <a:r>
              <a:rPr lang="nl-NL" altLang="nl-NL" kern="0" dirty="0" err="1"/>
              <a:t>Yeltsin</a:t>
            </a:r>
            <a:r>
              <a:rPr lang="nl-NL" altLang="nl-NL" kern="0" dirty="0"/>
              <a:t>)</a:t>
            </a:r>
          </a:p>
          <a:p>
            <a:pPr lvl="1">
              <a:defRPr/>
            </a:pPr>
            <a:r>
              <a:rPr lang="en-US" altLang="nl-NL" kern="0" dirty="0"/>
              <a:t>1946: biological weapons facility established in Sverdlovsk.</a:t>
            </a:r>
          </a:p>
          <a:p>
            <a:pPr lvl="1">
              <a:defRPr/>
            </a:pPr>
            <a:r>
              <a:rPr lang="en-US" altLang="nl-NL" kern="0" dirty="0"/>
              <a:t>1973: A "civilian" main directorate, </a:t>
            </a:r>
            <a:r>
              <a:rPr lang="en-US" altLang="nl-NL" kern="0" dirty="0" err="1"/>
              <a:t>Biopreparat</a:t>
            </a:r>
            <a:r>
              <a:rPr lang="en-US" altLang="nl-NL" kern="0" dirty="0"/>
              <a:t>, was founded. </a:t>
            </a:r>
            <a:endParaRPr lang="nl-NL" altLang="nl-NL" kern="0" dirty="0"/>
          </a:p>
          <a:p>
            <a:pPr>
              <a:defRPr/>
            </a:pPr>
            <a:r>
              <a:rPr lang="en-US" altLang="nl-NL" kern="0" dirty="0"/>
              <a:t>Human experimentation occurred with typhus, glanders and melioidosis in the </a:t>
            </a:r>
            <a:r>
              <a:rPr lang="en-US" altLang="nl-NL" kern="0" dirty="0" err="1"/>
              <a:t>Solovetsky</a:t>
            </a:r>
            <a:r>
              <a:rPr lang="en-US" altLang="nl-NL" kern="0" dirty="0"/>
              <a:t> camp</a:t>
            </a:r>
            <a:endParaRPr lang="en-US" altLang="nl-NL" sz="500" kern="0" baseline="30000" dirty="0"/>
          </a:p>
          <a:p>
            <a:pPr>
              <a:defRPr/>
            </a:pPr>
            <a:r>
              <a:rPr lang="en-US" altLang="nl-NL" kern="0" dirty="0"/>
              <a:t>Stockpiles of battle-ready biological weapons</a:t>
            </a: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24</a:t>
            </a:fld>
            <a:endParaRPr lang="en-BE" dirty="0"/>
          </a:p>
        </p:txBody>
      </p:sp>
      <p:sp>
        <p:nvSpPr>
          <p:cNvPr id="12" name="Title 1">
            <a:extLst>
              <a:ext uri="{FF2B5EF4-FFF2-40B4-BE49-F238E27FC236}">
                <a16:creationId xmlns:a16="http://schemas.microsoft.com/office/drawing/2014/main" id="{9E9CAAC0-ACE9-44D1-8D4A-8C09A16A7334}"/>
              </a:ext>
            </a:extLst>
          </p:cNvPr>
          <p:cNvSpPr>
            <a:spLocks noGrp="1"/>
          </p:cNvSpPr>
          <p:nvPr>
            <p:ph type="title"/>
          </p:nvPr>
        </p:nvSpPr>
        <p:spPr>
          <a:xfrm>
            <a:off x="766763" y="800099"/>
            <a:ext cx="10206037" cy="586638"/>
          </a:xfrm>
        </p:spPr>
        <p:txBody>
          <a:bodyPr/>
          <a:lstStyle/>
          <a:p>
            <a:r>
              <a:rPr lang="da-DK" dirty="0"/>
              <a:t>Biological weapon programs: USSR</a:t>
            </a:r>
            <a:endParaRPr lang="en-US" dirty="0"/>
          </a:p>
        </p:txBody>
      </p:sp>
      <p:sp>
        <p:nvSpPr>
          <p:cNvPr id="6" name="Footer Placeholder 5">
            <a:extLst>
              <a:ext uri="{FF2B5EF4-FFF2-40B4-BE49-F238E27FC236}">
                <a16:creationId xmlns:a16="http://schemas.microsoft.com/office/drawing/2014/main" id="{191E0DC8-B402-4CAF-9C52-10581F9D1986}"/>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32080310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766761" y="1469037"/>
            <a:ext cx="6500313" cy="4588864"/>
          </a:xfrm>
        </p:spPr>
        <p:txBody>
          <a:bodyPr>
            <a:normAutofit/>
          </a:bodyPr>
          <a:lstStyle/>
          <a:p>
            <a:r>
              <a:rPr lang="en-US" dirty="0"/>
              <a:t>Biological weapon programs: USA </a:t>
            </a:r>
          </a:p>
          <a:p>
            <a:pPr>
              <a:defRPr/>
            </a:pPr>
            <a:r>
              <a:rPr lang="en-US" altLang="nl-NL" kern="0" dirty="0"/>
              <a:t>1943 until 1969 </a:t>
            </a:r>
          </a:p>
          <a:p>
            <a:pPr>
              <a:defRPr/>
            </a:pPr>
            <a:r>
              <a:rPr lang="en-US" altLang="nl-NL" kern="0" dirty="0"/>
              <a:t>Fort Detrick </a:t>
            </a:r>
          </a:p>
          <a:p>
            <a:pPr>
              <a:defRPr/>
            </a:pPr>
            <a:r>
              <a:rPr lang="en-US" altLang="nl-NL" kern="0" dirty="0"/>
              <a:t>Laboratory and field testing had been common, some of the latter using simulants on non-consenting individuals.</a:t>
            </a:r>
          </a:p>
          <a:p>
            <a:pPr>
              <a:defRPr/>
            </a:pPr>
            <a:r>
              <a:rPr lang="en-US" altLang="nl-NL" kern="0" dirty="0"/>
              <a:t>Stockpiles of battle-ready biological weapons</a:t>
            </a: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25</a:t>
            </a:fld>
            <a:endParaRPr lang="en-BE" dirty="0"/>
          </a:p>
        </p:txBody>
      </p:sp>
      <p:sp>
        <p:nvSpPr>
          <p:cNvPr id="12" name="Title 1">
            <a:extLst>
              <a:ext uri="{FF2B5EF4-FFF2-40B4-BE49-F238E27FC236}">
                <a16:creationId xmlns:a16="http://schemas.microsoft.com/office/drawing/2014/main" id="{9E9CAAC0-ACE9-44D1-8D4A-8C09A16A7334}"/>
              </a:ext>
            </a:extLst>
          </p:cNvPr>
          <p:cNvSpPr>
            <a:spLocks noGrp="1"/>
          </p:cNvSpPr>
          <p:nvPr>
            <p:ph type="title"/>
          </p:nvPr>
        </p:nvSpPr>
        <p:spPr>
          <a:xfrm>
            <a:off x="766763" y="800099"/>
            <a:ext cx="8213670" cy="558801"/>
          </a:xfrm>
        </p:spPr>
        <p:txBody>
          <a:bodyPr/>
          <a:lstStyle/>
          <a:p>
            <a:r>
              <a:rPr lang="da-DK" dirty="0"/>
              <a:t>Biological weapon program: USA</a:t>
            </a:r>
            <a:endParaRPr lang="en-US" dirty="0"/>
          </a:p>
        </p:txBody>
      </p:sp>
      <p:pic>
        <p:nvPicPr>
          <p:cNvPr id="6" name="Picture 5">
            <a:extLst>
              <a:ext uri="{FF2B5EF4-FFF2-40B4-BE49-F238E27FC236}">
                <a16:creationId xmlns:a16="http://schemas.microsoft.com/office/drawing/2014/main" id="{F8498AB1-5F52-40C9-BA2C-5B8825FC2F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9422" y="1477469"/>
            <a:ext cx="2857500" cy="2286000"/>
          </a:xfrm>
          <a:prstGeom prst="rect">
            <a:avLst/>
          </a:prstGeom>
        </p:spPr>
      </p:pic>
      <p:pic>
        <p:nvPicPr>
          <p:cNvPr id="7" name="Picture 6">
            <a:extLst>
              <a:ext uri="{FF2B5EF4-FFF2-40B4-BE49-F238E27FC236}">
                <a16:creationId xmlns:a16="http://schemas.microsoft.com/office/drawing/2014/main" id="{86ED1D20-A4D8-4602-8C19-E2E1D9C40322}"/>
              </a:ext>
            </a:extLst>
          </p:cNvPr>
          <p:cNvPicPr>
            <a:picLocks noChangeAspect="1"/>
          </p:cNvPicPr>
          <p:nvPr/>
        </p:nvPicPr>
        <p:blipFill>
          <a:blip r:embed="rId4"/>
          <a:stretch>
            <a:fillRect/>
          </a:stretch>
        </p:blipFill>
        <p:spPr>
          <a:xfrm>
            <a:off x="8499421" y="3882037"/>
            <a:ext cx="2748015" cy="2597626"/>
          </a:xfrm>
          <a:prstGeom prst="rect">
            <a:avLst/>
          </a:prstGeom>
        </p:spPr>
      </p:pic>
      <p:sp>
        <p:nvSpPr>
          <p:cNvPr id="8" name="Footer Placeholder 5">
            <a:extLst>
              <a:ext uri="{FF2B5EF4-FFF2-40B4-BE49-F238E27FC236}">
                <a16:creationId xmlns:a16="http://schemas.microsoft.com/office/drawing/2014/main" id="{975070CB-74AD-4801-B4B0-962EAD655D19}"/>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26193122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3" y="800099"/>
            <a:ext cx="10175040" cy="558801"/>
          </a:xfrm>
        </p:spPr>
        <p:txBody>
          <a:bodyPr/>
          <a:lstStyle/>
          <a:p>
            <a:r>
              <a:rPr lang="da-DK" dirty="0"/>
              <a:t>Biological weapon programs</a:t>
            </a:r>
            <a:endParaRPr lang="en-US" dirty="0"/>
          </a:p>
        </p:txBody>
      </p:sp>
      <p:sp>
        <p:nvSpPr>
          <p:cNvPr id="4" name="Text Placeholder 3"/>
          <p:cNvSpPr>
            <a:spLocks noGrp="1"/>
          </p:cNvSpPr>
          <p:nvPr>
            <p:ph type="body" sz="quarter" idx="16"/>
          </p:nvPr>
        </p:nvSpPr>
        <p:spPr>
          <a:xfrm>
            <a:off x="766761" y="1709303"/>
            <a:ext cx="5618052" cy="4588864"/>
          </a:xfrm>
        </p:spPr>
        <p:txBody>
          <a:bodyPr>
            <a:normAutofit/>
          </a:bodyPr>
          <a:lstStyle/>
          <a:p>
            <a:r>
              <a:rPr lang="en-US" dirty="0"/>
              <a:t>1979, </a:t>
            </a:r>
            <a:r>
              <a:rPr lang="en-US" b="1" dirty="0"/>
              <a:t>accidentally release </a:t>
            </a:r>
            <a:r>
              <a:rPr lang="en-US" dirty="0"/>
              <a:t>of anthrax  </a:t>
            </a:r>
          </a:p>
          <a:p>
            <a:pPr lvl="1"/>
            <a:r>
              <a:rPr lang="en-US" dirty="0"/>
              <a:t>Soviet military research facility near Sverdlovsk, Russia</a:t>
            </a:r>
          </a:p>
          <a:p>
            <a:pPr lvl="2"/>
            <a:r>
              <a:rPr lang="en-US" dirty="0"/>
              <a:t>Weaponized Anthrax strain (836)</a:t>
            </a:r>
          </a:p>
          <a:p>
            <a:pPr lvl="2"/>
            <a:r>
              <a:rPr lang="en-US" dirty="0"/>
              <a:t>Accident during change of filters</a:t>
            </a:r>
          </a:p>
          <a:p>
            <a:pPr lvl="1"/>
            <a:r>
              <a:rPr lang="en-US" dirty="0"/>
              <a:t>Wind was away from the city</a:t>
            </a:r>
          </a:p>
          <a:p>
            <a:pPr lvl="2"/>
            <a:r>
              <a:rPr lang="en-US" dirty="0"/>
              <a:t>Deaths ≥ 75</a:t>
            </a:r>
          </a:p>
          <a:p>
            <a:pPr lvl="2"/>
            <a:r>
              <a:rPr lang="en-US" dirty="0"/>
              <a:t>Reported ill: 120-400</a:t>
            </a:r>
          </a:p>
        </p:txBody>
      </p:sp>
      <p:sp>
        <p:nvSpPr>
          <p:cNvPr id="5" name="Slide Number Placeholder 4"/>
          <p:cNvSpPr>
            <a:spLocks noGrp="1"/>
          </p:cNvSpPr>
          <p:nvPr>
            <p:ph type="sldNum" sz="quarter" idx="4"/>
          </p:nvPr>
        </p:nvSpPr>
        <p:spPr>
          <a:xfrm>
            <a:off x="8980433" y="6479665"/>
            <a:ext cx="2743200" cy="230784"/>
          </a:xfrm>
        </p:spPr>
        <p:txBody>
          <a:bodyPr/>
          <a:lstStyle/>
          <a:p>
            <a:fld id="{A814E660-BF25-4843-B2A0-93C6E2B6253B}" type="slidenum">
              <a:rPr lang="en-BE" smtClean="0"/>
              <a:pPr/>
              <a:t>26</a:t>
            </a:fld>
            <a:endParaRPr lang="en-BE" dirty="0"/>
          </a:p>
        </p:txBody>
      </p:sp>
      <p:pic>
        <p:nvPicPr>
          <p:cNvPr id="8" name="Picture 7">
            <a:extLst>
              <a:ext uri="{FF2B5EF4-FFF2-40B4-BE49-F238E27FC236}">
                <a16:creationId xmlns:a16="http://schemas.microsoft.com/office/drawing/2014/main" id="{6FA8C425-F72B-4599-B011-46FAC149AC26}"/>
              </a:ext>
            </a:extLst>
          </p:cNvPr>
          <p:cNvPicPr>
            <a:picLocks noChangeAspect="1"/>
          </p:cNvPicPr>
          <p:nvPr/>
        </p:nvPicPr>
        <p:blipFill>
          <a:blip r:embed="rId3"/>
          <a:stretch>
            <a:fillRect/>
          </a:stretch>
        </p:blipFill>
        <p:spPr>
          <a:xfrm>
            <a:off x="9432000" y="1119075"/>
            <a:ext cx="2666361" cy="4609719"/>
          </a:xfrm>
          <a:prstGeom prst="rect">
            <a:avLst/>
          </a:prstGeom>
        </p:spPr>
      </p:pic>
      <p:pic>
        <p:nvPicPr>
          <p:cNvPr id="10" name="Picture 3">
            <a:extLst>
              <a:ext uri="{FF2B5EF4-FFF2-40B4-BE49-F238E27FC236}">
                <a16:creationId xmlns:a16="http://schemas.microsoft.com/office/drawing/2014/main" id="{A80862EC-4AC1-430D-A386-DDCA582A77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46143" t="14381" r="23125" b="33833"/>
          <a:stretch>
            <a:fillRect/>
          </a:stretch>
        </p:blipFill>
        <p:spPr bwMode="auto">
          <a:xfrm>
            <a:off x="6384813" y="1798144"/>
            <a:ext cx="2916237" cy="3930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Footer Placeholder 5">
            <a:extLst>
              <a:ext uri="{FF2B5EF4-FFF2-40B4-BE49-F238E27FC236}">
                <a16:creationId xmlns:a16="http://schemas.microsoft.com/office/drawing/2014/main" id="{ABFAD7AC-56BE-4AC2-BC25-5D365419E51E}"/>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25239868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766760" y="1469037"/>
            <a:ext cx="11425240" cy="4588864"/>
          </a:xfrm>
        </p:spPr>
        <p:txBody>
          <a:bodyPr>
            <a:normAutofit/>
          </a:bodyPr>
          <a:lstStyle/>
          <a:p>
            <a:r>
              <a:rPr lang="en-US" dirty="0"/>
              <a:t>Biological weapon programs</a:t>
            </a:r>
          </a:p>
          <a:p>
            <a:pPr marL="355600" lvl="1" indent="0">
              <a:buNone/>
            </a:pPr>
            <a:endParaRPr lang="en-US" dirty="0"/>
          </a:p>
          <a:p>
            <a:pPr marL="355600" lvl="1" indent="0">
              <a:buNone/>
            </a:pPr>
            <a:endParaRPr lang="en-US" dirty="0"/>
          </a:p>
          <a:p>
            <a:pPr lvl="1"/>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27</a:t>
            </a:fld>
            <a:endParaRPr lang="en-BE" dirty="0"/>
          </a:p>
        </p:txBody>
      </p:sp>
      <p:sp>
        <p:nvSpPr>
          <p:cNvPr id="12" name="Title 1">
            <a:extLst>
              <a:ext uri="{FF2B5EF4-FFF2-40B4-BE49-F238E27FC236}">
                <a16:creationId xmlns:a16="http://schemas.microsoft.com/office/drawing/2014/main" id="{9E9CAAC0-ACE9-44D1-8D4A-8C09A16A7334}"/>
              </a:ext>
            </a:extLst>
          </p:cNvPr>
          <p:cNvSpPr>
            <a:spLocks noGrp="1"/>
          </p:cNvSpPr>
          <p:nvPr>
            <p:ph type="title"/>
          </p:nvPr>
        </p:nvSpPr>
        <p:spPr>
          <a:xfrm>
            <a:off x="766763" y="800100"/>
            <a:ext cx="10462411" cy="451282"/>
          </a:xfrm>
        </p:spPr>
        <p:txBody>
          <a:bodyPr/>
          <a:lstStyle/>
          <a:p>
            <a:r>
              <a:rPr lang="da-DK" dirty="0"/>
              <a:t>Biological and Toxin Weapons Convention</a:t>
            </a:r>
            <a:endParaRPr lang="en-US" dirty="0"/>
          </a:p>
        </p:txBody>
      </p:sp>
      <p:pic>
        <p:nvPicPr>
          <p:cNvPr id="14" name="Picture 6" descr="{{{image_alt}}}">
            <a:extLst>
              <a:ext uri="{FF2B5EF4-FFF2-40B4-BE49-F238E27FC236}">
                <a16:creationId xmlns:a16="http://schemas.microsoft.com/office/drawing/2014/main" id="{41AD42AA-383A-4E69-9F24-922AD77A7B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2256" y="1951121"/>
            <a:ext cx="8419744" cy="432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itle 1">
            <a:extLst>
              <a:ext uri="{FF2B5EF4-FFF2-40B4-BE49-F238E27FC236}">
                <a16:creationId xmlns:a16="http://schemas.microsoft.com/office/drawing/2014/main" id="{EB0D2422-822E-4A17-BCEB-E7F34E22A607}"/>
              </a:ext>
            </a:extLst>
          </p:cNvPr>
          <p:cNvSpPr txBox="1">
            <a:spLocks/>
          </p:cNvSpPr>
          <p:nvPr/>
        </p:nvSpPr>
        <p:spPr>
          <a:xfrm>
            <a:off x="1142475" y="1913886"/>
            <a:ext cx="2948513" cy="1849583"/>
          </a:xfrm>
          <a:prstGeom prst="rect">
            <a:avLst/>
          </a:prstGeom>
        </p:spPr>
        <p:txBody>
          <a:bodyPr/>
          <a:lstStyle>
            <a:lvl1pPr algn="l" rtl="0" eaLnBrk="0" fontAlgn="base" hangingPunct="0">
              <a:spcBef>
                <a:spcPct val="0"/>
              </a:spcBef>
              <a:spcAft>
                <a:spcPct val="0"/>
              </a:spcAft>
              <a:defRPr sz="2600">
                <a:solidFill>
                  <a:schemeClr val="tx2"/>
                </a:solidFill>
                <a:latin typeface="+mj-lt"/>
                <a:ea typeface="+mj-ea"/>
                <a:cs typeface="+mj-cs"/>
              </a:defRPr>
            </a:lvl1pPr>
            <a:lvl2pPr algn="l" rtl="0" eaLnBrk="0" fontAlgn="base" hangingPunct="0">
              <a:spcBef>
                <a:spcPct val="0"/>
              </a:spcBef>
              <a:spcAft>
                <a:spcPct val="0"/>
              </a:spcAft>
              <a:defRPr sz="2600">
                <a:solidFill>
                  <a:schemeClr val="tx2"/>
                </a:solidFill>
                <a:latin typeface="Verdana" pitchFamily="34" charset="0"/>
                <a:cs typeface="Arial" pitchFamily="34" charset="0"/>
              </a:defRPr>
            </a:lvl2pPr>
            <a:lvl3pPr algn="l" rtl="0" eaLnBrk="0" fontAlgn="base" hangingPunct="0">
              <a:spcBef>
                <a:spcPct val="0"/>
              </a:spcBef>
              <a:spcAft>
                <a:spcPct val="0"/>
              </a:spcAft>
              <a:defRPr sz="2600">
                <a:solidFill>
                  <a:schemeClr val="tx2"/>
                </a:solidFill>
                <a:latin typeface="Verdana" pitchFamily="34" charset="0"/>
                <a:cs typeface="Arial" pitchFamily="34" charset="0"/>
              </a:defRPr>
            </a:lvl3pPr>
            <a:lvl4pPr algn="l" rtl="0" eaLnBrk="0" fontAlgn="base" hangingPunct="0">
              <a:spcBef>
                <a:spcPct val="0"/>
              </a:spcBef>
              <a:spcAft>
                <a:spcPct val="0"/>
              </a:spcAft>
              <a:defRPr sz="2600">
                <a:solidFill>
                  <a:schemeClr val="tx2"/>
                </a:solidFill>
                <a:latin typeface="Verdana" pitchFamily="34" charset="0"/>
                <a:cs typeface="Arial" pitchFamily="34" charset="0"/>
              </a:defRPr>
            </a:lvl4pPr>
            <a:lvl5pPr algn="l" rtl="0" eaLnBrk="0" fontAlgn="base" hangingPunct="0">
              <a:spcBef>
                <a:spcPct val="0"/>
              </a:spcBef>
              <a:spcAft>
                <a:spcPct val="0"/>
              </a:spcAft>
              <a:defRPr sz="2600">
                <a:solidFill>
                  <a:schemeClr val="tx2"/>
                </a:solidFill>
                <a:latin typeface="Verdana" pitchFamily="34" charset="0"/>
                <a:cs typeface="Arial" pitchFamily="34" charset="0"/>
              </a:defRPr>
            </a:lvl5pPr>
            <a:lvl6pPr marL="457200" algn="l" rtl="0" fontAlgn="base">
              <a:spcBef>
                <a:spcPct val="0"/>
              </a:spcBef>
              <a:spcAft>
                <a:spcPct val="0"/>
              </a:spcAft>
              <a:defRPr sz="2600">
                <a:solidFill>
                  <a:schemeClr val="tx2"/>
                </a:solidFill>
                <a:latin typeface="Verdana" pitchFamily="34" charset="0"/>
                <a:cs typeface="Arial" pitchFamily="34" charset="0"/>
              </a:defRPr>
            </a:lvl6pPr>
            <a:lvl7pPr marL="914400" algn="l" rtl="0" fontAlgn="base">
              <a:spcBef>
                <a:spcPct val="0"/>
              </a:spcBef>
              <a:spcAft>
                <a:spcPct val="0"/>
              </a:spcAft>
              <a:defRPr sz="2600">
                <a:solidFill>
                  <a:schemeClr val="tx2"/>
                </a:solidFill>
                <a:latin typeface="Verdana" pitchFamily="34" charset="0"/>
                <a:cs typeface="Arial" pitchFamily="34" charset="0"/>
              </a:defRPr>
            </a:lvl7pPr>
            <a:lvl8pPr marL="1371600" algn="l" rtl="0" fontAlgn="base">
              <a:spcBef>
                <a:spcPct val="0"/>
              </a:spcBef>
              <a:spcAft>
                <a:spcPct val="0"/>
              </a:spcAft>
              <a:defRPr sz="2600">
                <a:solidFill>
                  <a:schemeClr val="tx2"/>
                </a:solidFill>
                <a:latin typeface="Verdana" pitchFamily="34" charset="0"/>
                <a:cs typeface="Arial" pitchFamily="34" charset="0"/>
              </a:defRPr>
            </a:lvl8pPr>
            <a:lvl9pPr marL="1828800" algn="l" rtl="0" fontAlgn="base">
              <a:spcBef>
                <a:spcPct val="0"/>
              </a:spcBef>
              <a:spcAft>
                <a:spcPct val="0"/>
              </a:spcAft>
              <a:defRPr sz="2600">
                <a:solidFill>
                  <a:schemeClr val="tx2"/>
                </a:solidFill>
                <a:latin typeface="Verdana" pitchFamily="34" charset="0"/>
                <a:cs typeface="Arial" pitchFamily="34" charset="0"/>
              </a:defRPr>
            </a:lvl9pPr>
          </a:lstStyle>
          <a:p>
            <a:pPr>
              <a:defRPr/>
            </a:pPr>
            <a:r>
              <a:rPr lang="en-US" b="1" kern="0" dirty="0">
                <a:solidFill>
                  <a:schemeClr val="tx1"/>
                </a:solidFill>
              </a:rPr>
              <a:t>B</a:t>
            </a:r>
            <a:r>
              <a:rPr lang="en-US" b="0" kern="0" dirty="0">
                <a:solidFill>
                  <a:schemeClr val="tx1"/>
                </a:solidFill>
              </a:rPr>
              <a:t>iological and</a:t>
            </a:r>
          </a:p>
          <a:p>
            <a:pPr>
              <a:defRPr/>
            </a:pPr>
            <a:r>
              <a:rPr lang="en-US" b="1" kern="0" dirty="0">
                <a:solidFill>
                  <a:schemeClr val="tx1"/>
                </a:solidFill>
              </a:rPr>
              <a:t>T</a:t>
            </a:r>
            <a:r>
              <a:rPr lang="en-US" b="0" kern="0" dirty="0">
                <a:solidFill>
                  <a:schemeClr val="tx1"/>
                </a:solidFill>
              </a:rPr>
              <a:t>oxin </a:t>
            </a:r>
            <a:r>
              <a:rPr lang="en-US" b="1" kern="0" dirty="0">
                <a:solidFill>
                  <a:schemeClr val="tx1"/>
                </a:solidFill>
              </a:rPr>
              <a:t>W</a:t>
            </a:r>
            <a:r>
              <a:rPr lang="en-US" b="0" kern="0" dirty="0">
                <a:solidFill>
                  <a:schemeClr val="tx1"/>
                </a:solidFill>
              </a:rPr>
              <a:t>eapons</a:t>
            </a:r>
          </a:p>
          <a:p>
            <a:pPr>
              <a:defRPr/>
            </a:pPr>
            <a:r>
              <a:rPr lang="en-US" b="1" kern="0" dirty="0">
                <a:solidFill>
                  <a:schemeClr val="tx1"/>
                </a:solidFill>
              </a:rPr>
              <a:t>C</a:t>
            </a:r>
            <a:r>
              <a:rPr lang="en-US" b="0" kern="0" dirty="0">
                <a:solidFill>
                  <a:schemeClr val="tx1"/>
                </a:solidFill>
              </a:rPr>
              <a:t>onvention</a:t>
            </a:r>
          </a:p>
          <a:p>
            <a:pPr>
              <a:defRPr/>
            </a:pPr>
            <a:r>
              <a:rPr lang="en-US" kern="0" dirty="0">
                <a:solidFill>
                  <a:schemeClr val="tx1"/>
                </a:solidFill>
              </a:rPr>
              <a:t>BTWC</a:t>
            </a:r>
            <a:r>
              <a:rPr lang="en-US" b="0" kern="0" dirty="0">
                <a:solidFill>
                  <a:schemeClr val="tx1"/>
                </a:solidFill>
              </a:rPr>
              <a:t> (1972)</a:t>
            </a:r>
            <a:endParaRPr lang="nl-NL" b="0" kern="0" dirty="0">
              <a:solidFill>
                <a:schemeClr val="tx1"/>
              </a:solidFill>
            </a:endParaRPr>
          </a:p>
        </p:txBody>
      </p:sp>
      <p:pic>
        <p:nvPicPr>
          <p:cNvPr id="16" name="Picture 15">
            <a:extLst>
              <a:ext uri="{FF2B5EF4-FFF2-40B4-BE49-F238E27FC236}">
                <a16:creationId xmlns:a16="http://schemas.microsoft.com/office/drawing/2014/main" id="{B3219AEA-6DF6-4C3F-BBF4-FA700DE6305F}"/>
              </a:ext>
            </a:extLst>
          </p:cNvPr>
          <p:cNvPicPr>
            <a:picLocks noChangeAspect="1"/>
          </p:cNvPicPr>
          <p:nvPr/>
        </p:nvPicPr>
        <p:blipFill rotWithShape="1">
          <a:blip r:embed="rId4"/>
          <a:srcRect l="87500" t="57072" r="2164" b="14676"/>
          <a:stretch/>
        </p:blipFill>
        <p:spPr>
          <a:xfrm>
            <a:off x="1034363" y="3694237"/>
            <a:ext cx="3164736" cy="2432896"/>
          </a:xfrm>
          <a:prstGeom prst="rect">
            <a:avLst/>
          </a:prstGeom>
        </p:spPr>
      </p:pic>
      <p:sp>
        <p:nvSpPr>
          <p:cNvPr id="9" name="Footer Placeholder 5">
            <a:extLst>
              <a:ext uri="{FF2B5EF4-FFF2-40B4-BE49-F238E27FC236}">
                <a16:creationId xmlns:a16="http://schemas.microsoft.com/office/drawing/2014/main" id="{CB2B696B-35D0-45B6-9BC4-2EA932724F5F}"/>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21471438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3" y="800099"/>
            <a:ext cx="8795691" cy="558801"/>
          </a:xfrm>
        </p:spPr>
        <p:txBody>
          <a:bodyPr/>
          <a:lstStyle/>
          <a:p>
            <a:r>
              <a:rPr lang="da-DK" dirty="0"/>
              <a:t>Biological agents: natural epidemics </a:t>
            </a:r>
            <a:endParaRPr lang="en-US" dirty="0"/>
          </a:p>
        </p:txBody>
      </p:sp>
      <p:sp>
        <p:nvSpPr>
          <p:cNvPr id="4" name="Text Placeholder 3"/>
          <p:cNvSpPr>
            <a:spLocks noGrp="1"/>
          </p:cNvSpPr>
          <p:nvPr>
            <p:ph type="body" sz="quarter" idx="16"/>
          </p:nvPr>
        </p:nvSpPr>
        <p:spPr>
          <a:xfrm>
            <a:off x="766761" y="1469037"/>
            <a:ext cx="6516355" cy="4588864"/>
          </a:xfrm>
        </p:spPr>
        <p:txBody>
          <a:bodyPr>
            <a:normAutofit/>
          </a:bodyPr>
          <a:lstStyle/>
          <a:p>
            <a:r>
              <a:rPr lang="en-US" dirty="0"/>
              <a:t>1918, Spanish flu, influenza pandemic</a:t>
            </a:r>
            <a:r>
              <a:rPr lang="en-US" b="1" dirty="0"/>
              <a:t> </a:t>
            </a:r>
          </a:p>
          <a:p>
            <a:pPr lvl="1"/>
            <a:r>
              <a:rPr lang="en-US" dirty="0"/>
              <a:t>Unusually deadly influenza pandemic.</a:t>
            </a:r>
          </a:p>
          <a:p>
            <a:pPr lvl="1"/>
            <a:r>
              <a:rPr lang="en-US" dirty="0"/>
              <a:t>Estimation 50 million / up to 100 million deaths, i.e. 3-5 % of Earth's population</a:t>
            </a:r>
          </a:p>
          <a:p>
            <a:pPr lvl="1"/>
            <a:r>
              <a:rPr lang="en-US" dirty="0"/>
              <a:t>Deadliest epidemics in human history</a:t>
            </a:r>
            <a:endParaRPr lang="nl-NL"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28</a:t>
            </a:fld>
            <a:endParaRPr lang="en-BE" dirty="0"/>
          </a:p>
        </p:txBody>
      </p:sp>
      <p:pic>
        <p:nvPicPr>
          <p:cNvPr id="8" name="Picture 7">
            <a:extLst>
              <a:ext uri="{FF2B5EF4-FFF2-40B4-BE49-F238E27FC236}">
                <a16:creationId xmlns:a16="http://schemas.microsoft.com/office/drawing/2014/main" id="{C775B51A-C2BD-43F4-AB15-719B65E548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83116" y="2507850"/>
            <a:ext cx="4811434" cy="3438325"/>
          </a:xfrm>
          <a:prstGeom prst="rect">
            <a:avLst/>
          </a:prstGeom>
        </p:spPr>
      </p:pic>
      <p:sp>
        <p:nvSpPr>
          <p:cNvPr id="7" name="Footer Placeholder 5">
            <a:extLst>
              <a:ext uri="{FF2B5EF4-FFF2-40B4-BE49-F238E27FC236}">
                <a16:creationId xmlns:a16="http://schemas.microsoft.com/office/drawing/2014/main" id="{808B8BEF-79F0-458B-82C6-AAEC1CF1B67E}"/>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21465632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2" y="800099"/>
            <a:ext cx="8563217" cy="558801"/>
          </a:xfrm>
        </p:spPr>
        <p:txBody>
          <a:bodyPr/>
          <a:lstStyle/>
          <a:p>
            <a:r>
              <a:rPr lang="da-DK" dirty="0"/>
              <a:t>Biological industrial outbreak</a:t>
            </a:r>
            <a:endParaRPr lang="en-US" dirty="0"/>
          </a:p>
        </p:txBody>
      </p:sp>
      <p:sp>
        <p:nvSpPr>
          <p:cNvPr id="4" name="Text Placeholder 3"/>
          <p:cNvSpPr>
            <a:spLocks noGrp="1"/>
          </p:cNvSpPr>
          <p:nvPr>
            <p:ph type="body" sz="quarter" idx="16"/>
          </p:nvPr>
        </p:nvSpPr>
        <p:spPr>
          <a:xfrm>
            <a:off x="766761" y="1469037"/>
            <a:ext cx="11200650" cy="4588864"/>
          </a:xfrm>
        </p:spPr>
        <p:txBody>
          <a:bodyPr>
            <a:normAutofit/>
          </a:bodyPr>
          <a:lstStyle/>
          <a:p>
            <a:r>
              <a:rPr lang="en-US" dirty="0"/>
              <a:t>2007 -2011, Q fever outbreak in The Netherlands</a:t>
            </a:r>
          </a:p>
          <a:p>
            <a:pPr lvl="1"/>
            <a:r>
              <a:rPr lang="en-US" dirty="0"/>
              <a:t>Spill-over from animals to humans </a:t>
            </a:r>
          </a:p>
          <a:p>
            <a:pPr lvl="1"/>
            <a:r>
              <a:rPr lang="en-US" dirty="0"/>
              <a:t>5000 people diagnosed with Q fever</a:t>
            </a:r>
          </a:p>
          <a:p>
            <a:pPr lvl="1"/>
            <a:r>
              <a:rPr lang="en-US" dirty="0"/>
              <a:t>Goats and sheep designated as the source of the outbreak.</a:t>
            </a:r>
          </a:p>
        </p:txBody>
      </p:sp>
      <p:sp>
        <p:nvSpPr>
          <p:cNvPr id="5" name="Slide Number Placeholder 4"/>
          <p:cNvSpPr>
            <a:spLocks noGrp="1"/>
          </p:cNvSpPr>
          <p:nvPr>
            <p:ph type="sldNum" sz="quarter" idx="4"/>
          </p:nvPr>
        </p:nvSpPr>
        <p:spPr/>
        <p:txBody>
          <a:bodyPr/>
          <a:lstStyle/>
          <a:p>
            <a:fld id="{A814E660-BF25-4843-B2A0-93C6E2B6253B}" type="slidenum">
              <a:rPr lang="en-BE" smtClean="0"/>
              <a:pPr/>
              <a:t>29</a:t>
            </a:fld>
            <a:endParaRPr lang="en-BE" dirty="0"/>
          </a:p>
        </p:txBody>
      </p:sp>
      <p:pic>
        <p:nvPicPr>
          <p:cNvPr id="9" name="Picture 8">
            <a:extLst>
              <a:ext uri="{FF2B5EF4-FFF2-40B4-BE49-F238E27FC236}">
                <a16:creationId xmlns:a16="http://schemas.microsoft.com/office/drawing/2014/main" id="{8A541919-A0D6-4772-8E70-42A0D2947C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1962" y="3229539"/>
            <a:ext cx="8097100" cy="3167825"/>
          </a:xfrm>
          <a:prstGeom prst="rect">
            <a:avLst/>
          </a:prstGeom>
        </p:spPr>
      </p:pic>
      <p:sp>
        <p:nvSpPr>
          <p:cNvPr id="7" name="Footer Placeholder 5">
            <a:extLst>
              <a:ext uri="{FF2B5EF4-FFF2-40B4-BE49-F238E27FC236}">
                <a16:creationId xmlns:a16="http://schemas.microsoft.com/office/drawing/2014/main" id="{8622F85C-8F1E-4C24-A8BA-424A52E9E66C}"/>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29524704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Elaborated History: (non)deliberate release</a:t>
            </a:r>
          </a:p>
        </p:txBody>
      </p:sp>
      <p:sp>
        <p:nvSpPr>
          <p:cNvPr id="3" name="Text Placeholder 2"/>
          <p:cNvSpPr>
            <a:spLocks noGrp="1"/>
          </p:cNvSpPr>
          <p:nvPr>
            <p:ph type="body" sz="quarter" idx="15"/>
          </p:nvPr>
        </p:nvSpPr>
        <p:spPr>
          <a:xfrm>
            <a:off x="328474" y="1786072"/>
            <a:ext cx="11863526" cy="4301992"/>
          </a:xfrm>
        </p:spPr>
        <p:txBody>
          <a:bodyPr/>
          <a:lstStyle/>
          <a:p>
            <a:r>
              <a:rPr lang="en-US" dirty="0"/>
              <a:t>Elaborated history: development of agents, actual incidents from the past &amp; context</a:t>
            </a:r>
            <a:endParaRPr lang="nl-NL"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3</a:t>
            </a:fld>
            <a:endParaRPr lang="en-BE" dirty="0"/>
          </a:p>
        </p:txBody>
      </p:sp>
      <p:sp>
        <p:nvSpPr>
          <p:cNvPr id="5" name="Footer Placeholder 4"/>
          <p:cNvSpPr>
            <a:spLocks noGrp="1"/>
          </p:cNvSpPr>
          <p:nvPr>
            <p:ph type="ftr" sz="quarter" idx="16"/>
          </p:nvPr>
        </p:nvSpPr>
        <p:spPr>
          <a:xfrm>
            <a:off x="452927" y="6479664"/>
            <a:ext cx="10776247" cy="148485"/>
          </a:xfrm>
        </p:spPr>
        <p:txBody>
          <a:bodyPr/>
          <a:lstStyle/>
          <a:p>
            <a:r>
              <a:rPr lang="en-US" dirty="0"/>
              <a:t>MELDOY Presentation 3.1.1: Elaborated history: development of agents, actual incidents from the past &amp; context</a:t>
            </a:r>
          </a:p>
        </p:txBody>
      </p:sp>
      <p:pic>
        <p:nvPicPr>
          <p:cNvPr id="6" name="Picture 5">
            <a:extLst>
              <a:ext uri="{FF2B5EF4-FFF2-40B4-BE49-F238E27FC236}">
                <a16:creationId xmlns:a16="http://schemas.microsoft.com/office/drawing/2014/main" id="{1CEE4289-8ECF-4663-AA89-6D13765728F0}"/>
              </a:ext>
            </a:extLst>
          </p:cNvPr>
          <p:cNvPicPr>
            <a:picLocks noChangeAspect="1"/>
          </p:cNvPicPr>
          <p:nvPr/>
        </p:nvPicPr>
        <p:blipFill rotWithShape="1">
          <a:blip r:embed="rId3">
            <a:extLst>
              <a:ext uri="{28A0092B-C50C-407E-A947-70E740481C1C}">
                <a14:useLocalDpi xmlns:a14="http://schemas.microsoft.com/office/drawing/2010/main" val="0"/>
              </a:ext>
            </a:extLst>
          </a:blip>
          <a:srcRect r="65959"/>
          <a:stretch/>
        </p:blipFill>
        <p:spPr>
          <a:xfrm>
            <a:off x="861329" y="5109110"/>
            <a:ext cx="975038" cy="900000"/>
          </a:xfrm>
          <a:prstGeom prst="rect">
            <a:avLst/>
          </a:prstGeom>
        </p:spPr>
      </p:pic>
      <p:pic>
        <p:nvPicPr>
          <p:cNvPr id="7" name="Picture 6">
            <a:extLst>
              <a:ext uri="{FF2B5EF4-FFF2-40B4-BE49-F238E27FC236}">
                <a16:creationId xmlns:a16="http://schemas.microsoft.com/office/drawing/2014/main" id="{6AB5ECBD-D8F7-4880-8871-43A480F8CF58}"/>
              </a:ext>
            </a:extLst>
          </p:cNvPr>
          <p:cNvPicPr>
            <a:picLocks noChangeAspect="1"/>
          </p:cNvPicPr>
          <p:nvPr/>
        </p:nvPicPr>
        <p:blipFill rotWithShape="1">
          <a:blip r:embed="rId3">
            <a:extLst>
              <a:ext uri="{28A0092B-C50C-407E-A947-70E740481C1C}">
                <a14:useLocalDpi xmlns:a14="http://schemas.microsoft.com/office/drawing/2010/main" val="0"/>
              </a:ext>
            </a:extLst>
          </a:blip>
          <a:srcRect l="33450" r="32509"/>
          <a:stretch/>
        </p:blipFill>
        <p:spPr>
          <a:xfrm>
            <a:off x="861329" y="3991685"/>
            <a:ext cx="975038" cy="900000"/>
          </a:xfrm>
          <a:prstGeom prst="rect">
            <a:avLst/>
          </a:prstGeom>
        </p:spPr>
      </p:pic>
      <p:pic>
        <p:nvPicPr>
          <p:cNvPr id="8" name="Picture 7">
            <a:extLst>
              <a:ext uri="{FF2B5EF4-FFF2-40B4-BE49-F238E27FC236}">
                <a16:creationId xmlns:a16="http://schemas.microsoft.com/office/drawing/2014/main" id="{0DCC7AFB-022B-4B16-8D4A-1F4AEE5A246D}"/>
              </a:ext>
            </a:extLst>
          </p:cNvPr>
          <p:cNvPicPr>
            <a:picLocks noChangeAspect="1"/>
          </p:cNvPicPr>
          <p:nvPr/>
        </p:nvPicPr>
        <p:blipFill rotWithShape="1">
          <a:blip r:embed="rId3">
            <a:extLst>
              <a:ext uri="{28A0092B-C50C-407E-A947-70E740481C1C}">
                <a14:useLocalDpi xmlns:a14="http://schemas.microsoft.com/office/drawing/2010/main" val="0"/>
              </a:ext>
            </a:extLst>
          </a:blip>
          <a:srcRect l="66505" r="1605"/>
          <a:stretch/>
        </p:blipFill>
        <p:spPr>
          <a:xfrm>
            <a:off x="861329" y="2874259"/>
            <a:ext cx="928317" cy="900000"/>
          </a:xfrm>
          <a:prstGeom prst="rect">
            <a:avLst/>
          </a:prstGeom>
        </p:spPr>
      </p:pic>
      <p:sp>
        <p:nvSpPr>
          <p:cNvPr id="9" name="TextBox 8">
            <a:extLst>
              <a:ext uri="{FF2B5EF4-FFF2-40B4-BE49-F238E27FC236}">
                <a16:creationId xmlns:a16="http://schemas.microsoft.com/office/drawing/2014/main" id="{4361ADE3-1643-43C4-BC50-0F273C1F2DD7}"/>
              </a:ext>
            </a:extLst>
          </p:cNvPr>
          <p:cNvSpPr txBox="1"/>
          <p:nvPr/>
        </p:nvSpPr>
        <p:spPr>
          <a:xfrm>
            <a:off x="1924054" y="5359055"/>
            <a:ext cx="3294300" cy="400110"/>
          </a:xfrm>
          <a:prstGeom prst="rect">
            <a:avLst/>
          </a:prstGeom>
          <a:noFill/>
        </p:spPr>
        <p:txBody>
          <a:bodyPr wrap="none" rtlCol="0">
            <a:spAutoFit/>
          </a:bodyPr>
          <a:lstStyle/>
          <a:p>
            <a:r>
              <a:rPr lang="en-US" sz="2000" b="1" dirty="0"/>
              <a:t>R</a:t>
            </a:r>
            <a:r>
              <a:rPr lang="en-US" sz="2000" dirty="0"/>
              <a:t>adiological &amp; </a:t>
            </a:r>
            <a:r>
              <a:rPr lang="en-US" sz="2000" b="1" dirty="0"/>
              <a:t>N</a:t>
            </a:r>
            <a:r>
              <a:rPr lang="en-US" sz="2000" dirty="0"/>
              <a:t>uclear agents</a:t>
            </a:r>
            <a:endParaRPr lang="nl-NL" sz="2000" dirty="0"/>
          </a:p>
        </p:txBody>
      </p:sp>
      <p:sp>
        <p:nvSpPr>
          <p:cNvPr id="10" name="TextBox 9">
            <a:extLst>
              <a:ext uri="{FF2B5EF4-FFF2-40B4-BE49-F238E27FC236}">
                <a16:creationId xmlns:a16="http://schemas.microsoft.com/office/drawing/2014/main" id="{D3E7D10F-7931-4729-8A8C-EE57D29CB6AB}"/>
              </a:ext>
            </a:extLst>
          </p:cNvPr>
          <p:cNvSpPr txBox="1"/>
          <p:nvPr/>
        </p:nvSpPr>
        <p:spPr>
          <a:xfrm>
            <a:off x="1924054" y="4241630"/>
            <a:ext cx="1933350" cy="400110"/>
          </a:xfrm>
          <a:prstGeom prst="rect">
            <a:avLst/>
          </a:prstGeom>
          <a:noFill/>
        </p:spPr>
        <p:txBody>
          <a:bodyPr wrap="none" rtlCol="0">
            <a:spAutoFit/>
          </a:bodyPr>
          <a:lstStyle/>
          <a:p>
            <a:r>
              <a:rPr lang="en-US" sz="2000" b="1" dirty="0"/>
              <a:t>B</a:t>
            </a:r>
            <a:r>
              <a:rPr lang="en-US" sz="2000" dirty="0"/>
              <a:t>iological agents</a:t>
            </a:r>
            <a:endParaRPr lang="nl-NL" sz="2000" dirty="0"/>
          </a:p>
        </p:txBody>
      </p:sp>
      <p:sp>
        <p:nvSpPr>
          <p:cNvPr id="11" name="TextBox 10">
            <a:extLst>
              <a:ext uri="{FF2B5EF4-FFF2-40B4-BE49-F238E27FC236}">
                <a16:creationId xmlns:a16="http://schemas.microsoft.com/office/drawing/2014/main" id="{3F84378C-8BC7-4F62-90FE-8228DE693E4D}"/>
              </a:ext>
            </a:extLst>
          </p:cNvPr>
          <p:cNvSpPr txBox="1"/>
          <p:nvPr/>
        </p:nvSpPr>
        <p:spPr>
          <a:xfrm>
            <a:off x="1924054" y="3124204"/>
            <a:ext cx="1885260" cy="400110"/>
          </a:xfrm>
          <a:prstGeom prst="rect">
            <a:avLst/>
          </a:prstGeom>
          <a:noFill/>
        </p:spPr>
        <p:txBody>
          <a:bodyPr wrap="none" rtlCol="0">
            <a:spAutoFit/>
          </a:bodyPr>
          <a:lstStyle/>
          <a:p>
            <a:r>
              <a:rPr lang="en-US" sz="2000" b="1" dirty="0"/>
              <a:t>C</a:t>
            </a:r>
            <a:r>
              <a:rPr lang="en-US" sz="2000" dirty="0"/>
              <a:t>hemical agents</a:t>
            </a:r>
            <a:endParaRPr lang="nl-NL" sz="2000" dirty="0"/>
          </a:p>
        </p:txBody>
      </p:sp>
    </p:spTree>
    <p:extLst>
      <p:ext uri="{BB962C8B-B14F-4D97-AF65-F5344CB8AC3E}">
        <p14:creationId xmlns:p14="http://schemas.microsoft.com/office/powerpoint/2010/main" val="12162031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a:xfrm>
            <a:off x="766761" y="1469037"/>
            <a:ext cx="7186655" cy="4588864"/>
          </a:xfrm>
        </p:spPr>
        <p:txBody>
          <a:bodyPr>
            <a:normAutofit/>
          </a:bodyPr>
          <a:lstStyle/>
          <a:p>
            <a:r>
              <a:rPr lang="en-US" dirty="0"/>
              <a:t>1984, Intentional release of Salmonella in salad bars (The Dallas, Oregon, USA)</a:t>
            </a:r>
          </a:p>
          <a:p>
            <a:pPr lvl="1"/>
            <a:r>
              <a:rPr lang="en-US" dirty="0" err="1"/>
              <a:t>Bhagwan</a:t>
            </a:r>
            <a:r>
              <a:rPr lang="en-US" dirty="0"/>
              <a:t> followers contaminated 10 salad bars with S. enterica Typhimurium</a:t>
            </a:r>
          </a:p>
          <a:p>
            <a:r>
              <a:rPr lang="en-US" dirty="0"/>
              <a:t>2001, Anthrax attacks (</a:t>
            </a:r>
            <a:r>
              <a:rPr lang="en-US" dirty="0" err="1"/>
              <a:t>Amerithrax</a:t>
            </a:r>
            <a:r>
              <a:rPr lang="en-US" dirty="0"/>
              <a:t>), one week after the September 11 attack</a:t>
            </a:r>
          </a:p>
          <a:p>
            <a:pPr lvl="1"/>
            <a:r>
              <a:rPr lang="en-US" dirty="0"/>
              <a:t>Letters containing anthrax spores mailed to news media offices and senators</a:t>
            </a:r>
          </a:p>
        </p:txBody>
      </p:sp>
      <p:sp>
        <p:nvSpPr>
          <p:cNvPr id="5" name="Slide Number Placeholder 4"/>
          <p:cNvSpPr>
            <a:spLocks noGrp="1"/>
          </p:cNvSpPr>
          <p:nvPr>
            <p:ph type="sldNum" sz="quarter" idx="4"/>
          </p:nvPr>
        </p:nvSpPr>
        <p:spPr/>
        <p:txBody>
          <a:bodyPr/>
          <a:lstStyle/>
          <a:p>
            <a:fld id="{A814E660-BF25-4843-B2A0-93C6E2B6253B}" type="slidenum">
              <a:rPr lang="en-BE" smtClean="0"/>
              <a:pPr/>
              <a:t>30</a:t>
            </a:fld>
            <a:endParaRPr lang="en-BE" dirty="0"/>
          </a:p>
        </p:txBody>
      </p:sp>
      <p:sp>
        <p:nvSpPr>
          <p:cNvPr id="14" name="Title 1">
            <a:extLst>
              <a:ext uri="{FF2B5EF4-FFF2-40B4-BE49-F238E27FC236}">
                <a16:creationId xmlns:a16="http://schemas.microsoft.com/office/drawing/2014/main" id="{BCF2BEB2-A8E7-475F-BCD3-E4FC5FEBEB2F}"/>
              </a:ext>
            </a:extLst>
          </p:cNvPr>
          <p:cNvSpPr>
            <a:spLocks noGrp="1"/>
          </p:cNvSpPr>
          <p:nvPr>
            <p:ph type="title"/>
          </p:nvPr>
        </p:nvSpPr>
        <p:spPr>
          <a:xfrm>
            <a:off x="766763" y="800099"/>
            <a:ext cx="5329237" cy="558801"/>
          </a:xfrm>
        </p:spPr>
        <p:txBody>
          <a:bodyPr/>
          <a:lstStyle/>
          <a:p>
            <a:r>
              <a:rPr lang="da-DK" dirty="0"/>
              <a:t>Biological terrorism</a:t>
            </a:r>
            <a:endParaRPr lang="en-US" dirty="0"/>
          </a:p>
        </p:txBody>
      </p:sp>
      <p:pic>
        <p:nvPicPr>
          <p:cNvPr id="18" name="Picture 15" descr="Afbeeldingsresultaat voor anthrax letters">
            <a:extLst>
              <a:ext uri="{FF2B5EF4-FFF2-40B4-BE49-F238E27FC236}">
                <a16:creationId xmlns:a16="http://schemas.microsoft.com/office/drawing/2014/main" id="{8E8AA2BB-FD5D-4536-B0E0-7B07E5B038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18056" y="3608767"/>
            <a:ext cx="2444806" cy="287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DC9ABC1E-A04E-4BF9-872C-089416A29E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18056" y="926432"/>
            <a:ext cx="2448366" cy="2600035"/>
          </a:xfrm>
          <a:prstGeom prst="rect">
            <a:avLst/>
          </a:prstGeom>
        </p:spPr>
      </p:pic>
      <p:sp>
        <p:nvSpPr>
          <p:cNvPr id="9" name="Footer Placeholder 5">
            <a:extLst>
              <a:ext uri="{FF2B5EF4-FFF2-40B4-BE49-F238E27FC236}">
                <a16:creationId xmlns:a16="http://schemas.microsoft.com/office/drawing/2014/main" id="{A3BA5067-C494-4D16-A872-20E7D5E3401A}"/>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30540418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A814E660-BF25-4843-B2A0-93C6E2B6253B}" type="slidenum">
              <a:rPr lang="en-BE" smtClean="0"/>
              <a:pPr/>
              <a:t>31</a:t>
            </a:fld>
            <a:endParaRPr lang="en-BE" dirty="0"/>
          </a:p>
        </p:txBody>
      </p:sp>
      <p:sp>
        <p:nvSpPr>
          <p:cNvPr id="14" name="Title 1">
            <a:extLst>
              <a:ext uri="{FF2B5EF4-FFF2-40B4-BE49-F238E27FC236}">
                <a16:creationId xmlns:a16="http://schemas.microsoft.com/office/drawing/2014/main" id="{BCF2BEB2-A8E7-475F-BCD3-E4FC5FEBEB2F}"/>
              </a:ext>
            </a:extLst>
          </p:cNvPr>
          <p:cNvSpPr>
            <a:spLocks noGrp="1"/>
          </p:cNvSpPr>
          <p:nvPr>
            <p:ph type="title"/>
          </p:nvPr>
        </p:nvSpPr>
        <p:spPr>
          <a:xfrm>
            <a:off x="766763" y="800099"/>
            <a:ext cx="5329237" cy="558801"/>
          </a:xfrm>
        </p:spPr>
        <p:txBody>
          <a:bodyPr/>
          <a:lstStyle/>
          <a:p>
            <a:r>
              <a:rPr lang="da-DK" dirty="0"/>
              <a:t>Biological assasinations</a:t>
            </a:r>
            <a:endParaRPr lang="en-US" dirty="0"/>
          </a:p>
        </p:txBody>
      </p:sp>
      <p:pic>
        <p:nvPicPr>
          <p:cNvPr id="6" name="Picture 5" descr="Chart, bar chart&#10;&#10;Description automatically generated">
            <a:extLst>
              <a:ext uri="{FF2B5EF4-FFF2-40B4-BE49-F238E27FC236}">
                <a16:creationId xmlns:a16="http://schemas.microsoft.com/office/drawing/2014/main" id="{08EB172F-A647-44A9-B9A2-188CA2472C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8089531" flipV="1">
            <a:off x="8502359" y="2824234"/>
            <a:ext cx="3828597" cy="556389"/>
          </a:xfrm>
          <a:prstGeom prst="rect">
            <a:avLst/>
          </a:prstGeom>
        </p:spPr>
      </p:pic>
      <p:sp>
        <p:nvSpPr>
          <p:cNvPr id="10" name="Text Placeholder 3">
            <a:extLst>
              <a:ext uri="{FF2B5EF4-FFF2-40B4-BE49-F238E27FC236}">
                <a16:creationId xmlns:a16="http://schemas.microsoft.com/office/drawing/2014/main" id="{8D5A0F6A-52BD-4D2A-A607-2D5B27E5B8FC}"/>
              </a:ext>
            </a:extLst>
          </p:cNvPr>
          <p:cNvSpPr>
            <a:spLocks noGrp="1"/>
          </p:cNvSpPr>
          <p:nvPr>
            <p:ph type="body" sz="quarter" idx="16"/>
          </p:nvPr>
        </p:nvSpPr>
        <p:spPr>
          <a:xfrm>
            <a:off x="766761" y="1469037"/>
            <a:ext cx="7186655" cy="4588864"/>
          </a:xfrm>
        </p:spPr>
        <p:txBody>
          <a:bodyPr>
            <a:normAutofit/>
          </a:bodyPr>
          <a:lstStyle/>
          <a:p>
            <a:r>
              <a:rPr lang="en-US" dirty="0"/>
              <a:t>1978 Umbrella murder, London. Bulgarian dissident (injected with ricin pellet) </a:t>
            </a:r>
          </a:p>
          <a:p>
            <a:pPr lvl="1"/>
            <a:r>
              <a:rPr lang="en-US" dirty="0"/>
              <a:t>Bulgarian secret police injected </a:t>
            </a:r>
            <a:r>
              <a:rPr lang="en-US" dirty="0" err="1"/>
              <a:t>Marcov</a:t>
            </a:r>
            <a:r>
              <a:rPr lang="en-US" dirty="0"/>
              <a:t> with ricin, using an umbrella-like device.</a:t>
            </a:r>
          </a:p>
          <a:p>
            <a:r>
              <a:rPr lang="en-US" dirty="0"/>
              <a:t>1996 Intentional release of Shigella </a:t>
            </a:r>
            <a:r>
              <a:rPr lang="en-US" dirty="0" err="1"/>
              <a:t>dysenteriae</a:t>
            </a:r>
            <a:r>
              <a:rPr lang="en-US" dirty="0"/>
              <a:t> (pastries in laboratory canteen) </a:t>
            </a:r>
          </a:p>
          <a:p>
            <a:pPr lvl="1"/>
            <a:r>
              <a:rPr lang="en-US" dirty="0"/>
              <a:t>Bacterial strain originated from own laboratory stock, released by lab technician.</a:t>
            </a:r>
          </a:p>
          <a:p>
            <a:endParaRPr lang="en-US" dirty="0"/>
          </a:p>
        </p:txBody>
      </p:sp>
      <p:sp>
        <p:nvSpPr>
          <p:cNvPr id="7" name="Footer Placeholder 5">
            <a:extLst>
              <a:ext uri="{FF2B5EF4-FFF2-40B4-BE49-F238E27FC236}">
                <a16:creationId xmlns:a16="http://schemas.microsoft.com/office/drawing/2014/main" id="{17FB1DCA-15E4-4211-B0CA-DB849BC2769D}"/>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36089516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65C9A91-47B4-4379-AB9C-D6F49A09B519}"/>
              </a:ext>
            </a:extLst>
          </p:cNvPr>
          <p:cNvPicPr>
            <a:picLocks noChangeAspect="1"/>
          </p:cNvPicPr>
          <p:nvPr/>
        </p:nvPicPr>
        <p:blipFill rotWithShape="1">
          <a:blip r:embed="rId3">
            <a:extLst>
              <a:ext uri="{28A0092B-C50C-407E-A947-70E740481C1C}">
                <a14:useLocalDpi xmlns:a14="http://schemas.microsoft.com/office/drawing/2010/main" val="0"/>
              </a:ext>
            </a:extLst>
          </a:blip>
          <a:srcRect r="65959"/>
          <a:stretch/>
        </p:blipFill>
        <p:spPr>
          <a:xfrm>
            <a:off x="4364649" y="2590268"/>
            <a:ext cx="3342430" cy="3085200"/>
          </a:xfrm>
          <a:prstGeom prst="rect">
            <a:avLst/>
          </a:prstGeom>
        </p:spPr>
      </p:pic>
      <p:sp>
        <p:nvSpPr>
          <p:cNvPr id="2" name="Title 1">
            <a:extLst>
              <a:ext uri="{FF2B5EF4-FFF2-40B4-BE49-F238E27FC236}">
                <a16:creationId xmlns:a16="http://schemas.microsoft.com/office/drawing/2014/main" id="{B9789A07-F7D4-4D45-BC23-1DBC831690D9}"/>
              </a:ext>
            </a:extLst>
          </p:cNvPr>
          <p:cNvSpPr>
            <a:spLocks noGrp="1"/>
          </p:cNvSpPr>
          <p:nvPr>
            <p:ph type="title"/>
          </p:nvPr>
        </p:nvSpPr>
        <p:spPr/>
        <p:txBody>
          <a:bodyPr/>
          <a:lstStyle/>
          <a:p>
            <a:r>
              <a:rPr lang="en-US" dirty="0"/>
              <a:t>Radiological and Nuclear Agents</a:t>
            </a:r>
            <a:endParaRPr lang="nl-NL" dirty="0"/>
          </a:p>
        </p:txBody>
      </p:sp>
      <p:sp>
        <p:nvSpPr>
          <p:cNvPr id="4" name="Slide Number Placeholder 3">
            <a:extLst>
              <a:ext uri="{FF2B5EF4-FFF2-40B4-BE49-F238E27FC236}">
                <a16:creationId xmlns:a16="http://schemas.microsoft.com/office/drawing/2014/main" id="{A85F5FDE-9ECF-49C1-AA9B-9BD3C1DF147C}"/>
              </a:ext>
            </a:extLst>
          </p:cNvPr>
          <p:cNvSpPr>
            <a:spLocks noGrp="1"/>
          </p:cNvSpPr>
          <p:nvPr>
            <p:ph type="sldNum" sz="quarter" idx="4"/>
          </p:nvPr>
        </p:nvSpPr>
        <p:spPr/>
        <p:txBody>
          <a:bodyPr/>
          <a:lstStyle/>
          <a:p>
            <a:fld id="{A814E660-BF25-4843-B2A0-93C6E2B6253B}" type="slidenum">
              <a:rPr lang="en-BE" smtClean="0"/>
              <a:pPr/>
              <a:t>32</a:t>
            </a:fld>
            <a:endParaRPr lang="en-BE" dirty="0"/>
          </a:p>
        </p:txBody>
      </p:sp>
      <p:sp>
        <p:nvSpPr>
          <p:cNvPr id="6" name="Footer Placeholder 5">
            <a:extLst>
              <a:ext uri="{FF2B5EF4-FFF2-40B4-BE49-F238E27FC236}">
                <a16:creationId xmlns:a16="http://schemas.microsoft.com/office/drawing/2014/main" id="{B048A905-404E-4D15-A0BE-E1F3DD6A888E}"/>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17098575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3" y="806400"/>
            <a:ext cx="5329237" cy="558801"/>
          </a:xfrm>
        </p:spPr>
        <p:txBody>
          <a:bodyPr/>
          <a:lstStyle/>
          <a:p>
            <a:r>
              <a:rPr lang="da-DK" dirty="0"/>
              <a:t>Nuclear warfare</a:t>
            </a:r>
            <a:endParaRPr lang="en-US" dirty="0"/>
          </a:p>
        </p:txBody>
      </p:sp>
      <p:sp>
        <p:nvSpPr>
          <p:cNvPr id="4" name="Text Placeholder 3"/>
          <p:cNvSpPr>
            <a:spLocks noGrp="1"/>
          </p:cNvSpPr>
          <p:nvPr>
            <p:ph type="body" sz="quarter" idx="16"/>
          </p:nvPr>
        </p:nvSpPr>
        <p:spPr>
          <a:xfrm>
            <a:off x="766759" y="1476000"/>
            <a:ext cx="8213673" cy="4392117"/>
          </a:xfrm>
        </p:spPr>
        <p:txBody>
          <a:bodyPr>
            <a:noAutofit/>
          </a:bodyPr>
          <a:lstStyle/>
          <a:p>
            <a:pPr>
              <a:defRPr/>
            </a:pPr>
            <a:r>
              <a:rPr lang="en-US" altLang="nl-NL" kern="0" dirty="0"/>
              <a:t>USA detonated two bombs over Japan</a:t>
            </a:r>
          </a:p>
          <a:p>
            <a:pPr lvl="1">
              <a:defRPr/>
            </a:pPr>
            <a:r>
              <a:rPr lang="en-US" altLang="nl-NL" kern="0" dirty="0"/>
              <a:t>1945 August 6, Hiroshima:</a:t>
            </a:r>
          </a:p>
          <a:p>
            <a:pPr lvl="2">
              <a:defRPr/>
            </a:pPr>
            <a:r>
              <a:rPr lang="en-US" altLang="nl-NL" sz="2200" kern="0" dirty="0"/>
              <a:t>"Little Boy", uranium gun-type bomb</a:t>
            </a:r>
          </a:p>
          <a:p>
            <a:pPr lvl="2">
              <a:defRPr/>
            </a:pPr>
            <a:r>
              <a:rPr lang="en-US" altLang="nl-NL" sz="2200" kern="0" dirty="0"/>
              <a:t>blast killed 90-146,000 people</a:t>
            </a:r>
          </a:p>
          <a:p>
            <a:pPr lvl="1">
              <a:defRPr/>
            </a:pPr>
            <a:r>
              <a:rPr lang="en-US" altLang="nl-NL" kern="0" dirty="0"/>
              <a:t>1945 August 9, Nagasaki:</a:t>
            </a:r>
          </a:p>
          <a:p>
            <a:pPr lvl="2">
              <a:defRPr/>
            </a:pPr>
            <a:r>
              <a:rPr lang="en-US" altLang="nl-NL" sz="2200" kern="0" dirty="0"/>
              <a:t>"Fat Man", plutonium implosion bomb</a:t>
            </a:r>
          </a:p>
          <a:p>
            <a:pPr lvl="2">
              <a:defRPr/>
            </a:pPr>
            <a:r>
              <a:rPr lang="en-US" altLang="nl-NL" sz="2200" kern="0" dirty="0"/>
              <a:t>blast killed 39-80,000 thousand</a:t>
            </a:r>
          </a:p>
          <a:p>
            <a:pPr lvl="1">
              <a:defRPr/>
            </a:pPr>
            <a:r>
              <a:rPr lang="en-US" altLang="nl-NL" kern="0" dirty="0"/>
              <a:t>people continued to die for months afterwards</a:t>
            </a:r>
          </a:p>
          <a:p>
            <a:pPr lvl="1">
              <a:defRPr/>
            </a:pPr>
            <a:r>
              <a:rPr lang="en-US" altLang="nl-NL" kern="0" dirty="0"/>
              <a:t>radiation protection today is largely built on the </a:t>
            </a:r>
            <a:br>
              <a:rPr lang="en-US" altLang="nl-NL" kern="0" dirty="0"/>
            </a:br>
            <a:r>
              <a:rPr lang="en-US" altLang="nl-NL" kern="0" dirty="0"/>
              <a:t>long-term effects in survivors</a:t>
            </a:r>
            <a:endParaRPr lang="en-US" dirty="0"/>
          </a:p>
        </p:txBody>
      </p:sp>
      <p:sp>
        <p:nvSpPr>
          <p:cNvPr id="5" name="Slide Number Placeholder 4"/>
          <p:cNvSpPr>
            <a:spLocks noGrp="1"/>
          </p:cNvSpPr>
          <p:nvPr>
            <p:ph type="sldNum" sz="quarter" idx="4"/>
          </p:nvPr>
        </p:nvSpPr>
        <p:spPr>
          <a:xfrm>
            <a:off x="8980433" y="6479665"/>
            <a:ext cx="2743200" cy="230784"/>
          </a:xfrm>
        </p:spPr>
        <p:txBody>
          <a:bodyPr/>
          <a:lstStyle/>
          <a:p>
            <a:fld id="{A814E660-BF25-4843-B2A0-93C6E2B6253B}" type="slidenum">
              <a:rPr lang="en-BE" smtClean="0"/>
              <a:pPr/>
              <a:t>33</a:t>
            </a:fld>
            <a:endParaRPr lang="en-BE" dirty="0"/>
          </a:p>
        </p:txBody>
      </p:sp>
      <p:pic>
        <p:nvPicPr>
          <p:cNvPr id="13" name="Picture 12">
            <a:extLst>
              <a:ext uri="{FF2B5EF4-FFF2-40B4-BE49-F238E27FC236}">
                <a16:creationId xmlns:a16="http://schemas.microsoft.com/office/drawing/2014/main" id="{CDEE88DB-DC5B-4B3B-8DE5-69E2057070A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9939"/>
          <a:stretch/>
        </p:blipFill>
        <p:spPr>
          <a:xfrm>
            <a:off x="9342782" y="3311552"/>
            <a:ext cx="2639975" cy="3128397"/>
          </a:xfrm>
          <a:prstGeom prst="rect">
            <a:avLst/>
          </a:prstGeom>
        </p:spPr>
      </p:pic>
      <p:pic>
        <p:nvPicPr>
          <p:cNvPr id="14" name="Picture 13">
            <a:extLst>
              <a:ext uri="{FF2B5EF4-FFF2-40B4-BE49-F238E27FC236}">
                <a16:creationId xmlns:a16="http://schemas.microsoft.com/office/drawing/2014/main" id="{9FD07C46-C685-4B42-9DD1-A1EF625B0FC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49939"/>
          <a:stretch/>
        </p:blipFill>
        <p:spPr>
          <a:xfrm>
            <a:off x="9342782" y="147550"/>
            <a:ext cx="2636507" cy="3124287"/>
          </a:xfrm>
          <a:prstGeom prst="rect">
            <a:avLst/>
          </a:prstGeom>
        </p:spPr>
      </p:pic>
      <p:sp>
        <p:nvSpPr>
          <p:cNvPr id="8" name="Footer Placeholder 5">
            <a:extLst>
              <a:ext uri="{FF2B5EF4-FFF2-40B4-BE49-F238E27FC236}">
                <a16:creationId xmlns:a16="http://schemas.microsoft.com/office/drawing/2014/main" id="{2793544A-A034-48C6-A59E-A22E42FF120E}"/>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1658530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3" y="800099"/>
            <a:ext cx="9485068" cy="558801"/>
          </a:xfrm>
        </p:spPr>
        <p:txBody>
          <a:bodyPr/>
          <a:lstStyle/>
          <a:p>
            <a:r>
              <a:rPr lang="da-DK" dirty="0"/>
              <a:t>Nuclear weapon programs treaties </a:t>
            </a:r>
            <a:endParaRPr lang="en-US" dirty="0"/>
          </a:p>
        </p:txBody>
      </p:sp>
      <p:sp>
        <p:nvSpPr>
          <p:cNvPr id="5" name="Slide Number Placeholder 4"/>
          <p:cNvSpPr>
            <a:spLocks noGrp="1"/>
          </p:cNvSpPr>
          <p:nvPr>
            <p:ph type="sldNum" sz="quarter" idx="4"/>
          </p:nvPr>
        </p:nvSpPr>
        <p:spPr>
          <a:xfrm>
            <a:off x="8980433" y="6479665"/>
            <a:ext cx="2743200" cy="230784"/>
          </a:xfrm>
        </p:spPr>
        <p:txBody>
          <a:bodyPr/>
          <a:lstStyle/>
          <a:p>
            <a:fld id="{A814E660-BF25-4843-B2A0-93C6E2B6253B}" type="slidenum">
              <a:rPr lang="en-BE" smtClean="0"/>
              <a:pPr/>
              <a:t>34</a:t>
            </a:fld>
            <a:endParaRPr lang="en-BE" dirty="0"/>
          </a:p>
        </p:txBody>
      </p:sp>
      <p:pic>
        <p:nvPicPr>
          <p:cNvPr id="11" name="Picture 10">
            <a:extLst>
              <a:ext uri="{FF2B5EF4-FFF2-40B4-BE49-F238E27FC236}">
                <a16:creationId xmlns:a16="http://schemas.microsoft.com/office/drawing/2014/main" id="{81482464-F5BF-4FCC-841E-ED011ACD47DB}"/>
              </a:ext>
            </a:extLst>
          </p:cNvPr>
          <p:cNvPicPr>
            <a:picLocks noChangeAspect="1"/>
          </p:cNvPicPr>
          <p:nvPr/>
        </p:nvPicPr>
        <p:blipFill>
          <a:blip r:embed="rId3"/>
          <a:stretch>
            <a:fillRect/>
          </a:stretch>
        </p:blipFill>
        <p:spPr>
          <a:xfrm>
            <a:off x="7960861" y="2315009"/>
            <a:ext cx="3953272" cy="2902860"/>
          </a:xfrm>
          <a:prstGeom prst="rect">
            <a:avLst/>
          </a:prstGeom>
        </p:spPr>
      </p:pic>
      <p:sp>
        <p:nvSpPr>
          <p:cNvPr id="13" name="TextBox 12">
            <a:extLst>
              <a:ext uri="{FF2B5EF4-FFF2-40B4-BE49-F238E27FC236}">
                <a16:creationId xmlns:a16="http://schemas.microsoft.com/office/drawing/2014/main" id="{116ECFFB-F565-42F8-B7C1-FD7C762CDED7}"/>
              </a:ext>
            </a:extLst>
          </p:cNvPr>
          <p:cNvSpPr txBox="1"/>
          <p:nvPr/>
        </p:nvSpPr>
        <p:spPr>
          <a:xfrm>
            <a:off x="8116389" y="5274862"/>
            <a:ext cx="3642216" cy="307777"/>
          </a:xfrm>
          <a:prstGeom prst="rect">
            <a:avLst/>
          </a:prstGeom>
          <a:noFill/>
        </p:spPr>
        <p:txBody>
          <a:bodyPr wrap="none" rtlCol="0">
            <a:spAutoFit/>
          </a:bodyPr>
          <a:lstStyle/>
          <a:p>
            <a:r>
              <a:rPr lang="en-GB" sz="1400" dirty="0"/>
              <a:t>Monitoring network for Nuclear Detonation</a:t>
            </a:r>
          </a:p>
        </p:txBody>
      </p:sp>
      <p:sp>
        <p:nvSpPr>
          <p:cNvPr id="9" name="Text Placeholder 3">
            <a:extLst>
              <a:ext uri="{FF2B5EF4-FFF2-40B4-BE49-F238E27FC236}">
                <a16:creationId xmlns:a16="http://schemas.microsoft.com/office/drawing/2014/main" id="{04CF16FE-2255-47CD-8659-6386C1322357}"/>
              </a:ext>
            </a:extLst>
          </p:cNvPr>
          <p:cNvSpPr>
            <a:spLocks noGrp="1"/>
          </p:cNvSpPr>
          <p:nvPr>
            <p:ph type="body" sz="quarter" idx="16"/>
          </p:nvPr>
        </p:nvSpPr>
        <p:spPr>
          <a:xfrm>
            <a:off x="766760" y="1469037"/>
            <a:ext cx="11147373" cy="4588864"/>
          </a:xfrm>
        </p:spPr>
        <p:txBody>
          <a:bodyPr>
            <a:noAutofit/>
          </a:bodyPr>
          <a:lstStyle/>
          <a:p>
            <a:r>
              <a:rPr lang="en-GB" dirty="0"/>
              <a:t>Limited Nuclear Test Ban, 1963</a:t>
            </a:r>
          </a:p>
          <a:p>
            <a:pPr lvl="1"/>
            <a:r>
              <a:rPr lang="en-GB" dirty="0"/>
              <a:t>testing in outer space, underwater or in atmosphere. </a:t>
            </a:r>
          </a:p>
          <a:p>
            <a:pPr lvl="1"/>
            <a:r>
              <a:rPr lang="en-GB" dirty="0"/>
              <a:t>signed by USSR, USA, UK</a:t>
            </a:r>
          </a:p>
          <a:p>
            <a:r>
              <a:rPr lang="en-GB" dirty="0"/>
              <a:t>Comprehensive Test Ban, 1996 </a:t>
            </a:r>
          </a:p>
          <a:p>
            <a:pPr lvl="1"/>
            <a:r>
              <a:rPr lang="en-GB" dirty="0"/>
              <a:t>weapon test or other nuclear explosion</a:t>
            </a:r>
          </a:p>
          <a:p>
            <a:pPr lvl="1"/>
            <a:r>
              <a:rPr lang="en-GB" dirty="0"/>
              <a:t>signed by the five NWS +184 nations</a:t>
            </a:r>
          </a:p>
          <a:p>
            <a:pPr lvl="1"/>
            <a:r>
              <a:rPr lang="en-GB" dirty="0"/>
              <a:t>note: ratification is still in progress</a:t>
            </a:r>
          </a:p>
          <a:p>
            <a:r>
              <a:rPr lang="en-GB" dirty="0"/>
              <a:t>Non-Proliferation, 1968 </a:t>
            </a:r>
          </a:p>
          <a:p>
            <a:pPr lvl="1"/>
            <a:r>
              <a:rPr lang="en-GB" dirty="0"/>
              <a:t>into force 1970</a:t>
            </a:r>
            <a:endParaRPr lang="en-GB" sz="3600" dirty="0"/>
          </a:p>
          <a:p>
            <a:pPr lvl="1"/>
            <a:r>
              <a:rPr lang="en-GB" dirty="0"/>
              <a:t>non-NWS never acquire nuclear weapons </a:t>
            </a:r>
            <a:endParaRPr lang="en-GB" sz="4000" dirty="0"/>
          </a:p>
          <a:p>
            <a:pPr lvl="1"/>
            <a:r>
              <a:rPr lang="en-GB" dirty="0"/>
              <a:t>NWS share benefits of peaceful technology and pursue disarmament</a:t>
            </a:r>
          </a:p>
        </p:txBody>
      </p:sp>
      <p:sp>
        <p:nvSpPr>
          <p:cNvPr id="12" name="Footer Placeholder 5">
            <a:extLst>
              <a:ext uri="{FF2B5EF4-FFF2-40B4-BE49-F238E27FC236}">
                <a16:creationId xmlns:a16="http://schemas.microsoft.com/office/drawing/2014/main" id="{7EEE0C69-6D36-4261-8D07-27CEF015E354}"/>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41637233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D23C561-741C-40FA-8EA0-D0C76CF7CE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5311646"/>
            <a:ext cx="1288826" cy="1231545"/>
          </a:xfrm>
          <a:prstGeom prst="rect">
            <a:avLst/>
          </a:prstGeom>
        </p:spPr>
      </p:pic>
      <p:sp>
        <p:nvSpPr>
          <p:cNvPr id="5" name="Slide Number Placeholder 4"/>
          <p:cNvSpPr>
            <a:spLocks noGrp="1"/>
          </p:cNvSpPr>
          <p:nvPr>
            <p:ph type="sldNum" sz="quarter" idx="4"/>
          </p:nvPr>
        </p:nvSpPr>
        <p:spPr>
          <a:xfrm>
            <a:off x="8980433" y="6479665"/>
            <a:ext cx="2743200" cy="230784"/>
          </a:xfrm>
        </p:spPr>
        <p:txBody>
          <a:bodyPr/>
          <a:lstStyle/>
          <a:p>
            <a:fld id="{A814E660-BF25-4843-B2A0-93C6E2B6253B}" type="slidenum">
              <a:rPr lang="en-BE" smtClean="0"/>
              <a:pPr/>
              <a:t>35</a:t>
            </a:fld>
            <a:endParaRPr lang="en-BE" dirty="0"/>
          </a:p>
        </p:txBody>
      </p:sp>
      <p:pic>
        <p:nvPicPr>
          <p:cNvPr id="8" name="Picture 7">
            <a:extLst>
              <a:ext uri="{FF2B5EF4-FFF2-40B4-BE49-F238E27FC236}">
                <a16:creationId xmlns:a16="http://schemas.microsoft.com/office/drawing/2014/main" id="{4E00F97A-B390-4E2A-8E26-D21482A1C5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42303" y="1512148"/>
            <a:ext cx="2411361" cy="1575423"/>
          </a:xfrm>
          <a:prstGeom prst="rect">
            <a:avLst/>
          </a:prstGeom>
        </p:spPr>
      </p:pic>
      <p:pic>
        <p:nvPicPr>
          <p:cNvPr id="9" name="Picture 8">
            <a:extLst>
              <a:ext uri="{FF2B5EF4-FFF2-40B4-BE49-F238E27FC236}">
                <a16:creationId xmlns:a16="http://schemas.microsoft.com/office/drawing/2014/main" id="{693FAC58-4A89-4CF9-8CA9-B7E1FF9BD1C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51847" y="1291386"/>
            <a:ext cx="2385019" cy="1788765"/>
          </a:xfrm>
          <a:prstGeom prst="rect">
            <a:avLst/>
          </a:prstGeom>
        </p:spPr>
      </p:pic>
      <p:pic>
        <p:nvPicPr>
          <p:cNvPr id="11" name="Picture 10">
            <a:extLst>
              <a:ext uri="{FF2B5EF4-FFF2-40B4-BE49-F238E27FC236}">
                <a16:creationId xmlns:a16="http://schemas.microsoft.com/office/drawing/2014/main" id="{6563BF51-CF4A-493F-B657-67FF007F0E5D}"/>
              </a:ext>
            </a:extLst>
          </p:cNvPr>
          <p:cNvPicPr>
            <a:picLocks noChangeAspect="1"/>
          </p:cNvPicPr>
          <p:nvPr/>
        </p:nvPicPr>
        <p:blipFill rotWithShape="1">
          <a:blip r:embed="rId6">
            <a:extLst>
              <a:ext uri="{28A0092B-C50C-407E-A947-70E740481C1C}">
                <a14:useLocalDpi xmlns:a14="http://schemas.microsoft.com/office/drawing/2010/main" val="0"/>
              </a:ext>
            </a:extLst>
          </a:blip>
          <a:srcRect r="1714" b="16842"/>
          <a:stretch/>
        </p:blipFill>
        <p:spPr>
          <a:xfrm>
            <a:off x="7335016" y="3233399"/>
            <a:ext cx="4501850" cy="3163965"/>
          </a:xfrm>
          <a:prstGeom prst="rect">
            <a:avLst/>
          </a:prstGeom>
          <a:ln w="12700">
            <a:solidFill>
              <a:schemeClr val="accent1">
                <a:lumMod val="75000"/>
              </a:schemeClr>
            </a:solidFill>
          </a:ln>
        </p:spPr>
      </p:pic>
      <p:sp>
        <p:nvSpPr>
          <p:cNvPr id="6" name="TextBox 5">
            <a:extLst>
              <a:ext uri="{FF2B5EF4-FFF2-40B4-BE49-F238E27FC236}">
                <a16:creationId xmlns:a16="http://schemas.microsoft.com/office/drawing/2014/main" id="{0BBE2FC9-7DDF-4FF6-94D7-2E5ACFBBF6DF}"/>
              </a:ext>
            </a:extLst>
          </p:cNvPr>
          <p:cNvSpPr txBox="1"/>
          <p:nvPr/>
        </p:nvSpPr>
        <p:spPr>
          <a:xfrm>
            <a:off x="10879553" y="3233398"/>
            <a:ext cx="957313" cy="261610"/>
          </a:xfrm>
          <a:prstGeom prst="rect">
            <a:avLst/>
          </a:prstGeom>
          <a:noFill/>
        </p:spPr>
        <p:txBody>
          <a:bodyPr wrap="none" rtlCol="0">
            <a:spAutoFit/>
          </a:bodyPr>
          <a:lstStyle/>
          <a:p>
            <a:r>
              <a:rPr lang="nl-NL" sz="1100" dirty="0"/>
              <a:t>CNEN, Brazil</a:t>
            </a:r>
            <a:endParaRPr lang="en-US" sz="1100" dirty="0"/>
          </a:p>
        </p:txBody>
      </p:sp>
      <p:sp>
        <p:nvSpPr>
          <p:cNvPr id="14" name="Text Placeholder 3">
            <a:extLst>
              <a:ext uri="{FF2B5EF4-FFF2-40B4-BE49-F238E27FC236}">
                <a16:creationId xmlns:a16="http://schemas.microsoft.com/office/drawing/2014/main" id="{08CE20DA-B4A3-402D-A05B-85DF44B749A8}"/>
              </a:ext>
            </a:extLst>
          </p:cNvPr>
          <p:cNvSpPr>
            <a:spLocks noGrp="1"/>
          </p:cNvSpPr>
          <p:nvPr>
            <p:ph type="body" sz="quarter" idx="16"/>
          </p:nvPr>
        </p:nvSpPr>
        <p:spPr>
          <a:xfrm>
            <a:off x="766761" y="1469036"/>
            <a:ext cx="6748463" cy="4928327"/>
          </a:xfrm>
        </p:spPr>
        <p:txBody>
          <a:bodyPr>
            <a:normAutofit/>
          </a:bodyPr>
          <a:lstStyle/>
          <a:p>
            <a:r>
              <a:rPr lang="en-GB" dirty="0"/>
              <a:t>1960 - 2001 34 incidents worldwide:</a:t>
            </a:r>
          </a:p>
          <a:p>
            <a:pPr lvl="1"/>
            <a:r>
              <a:rPr lang="en-GB" dirty="0"/>
              <a:t>42 early deaths (children and adults) </a:t>
            </a:r>
          </a:p>
          <a:p>
            <a:pPr lvl="1"/>
            <a:r>
              <a:rPr lang="en-GB" dirty="0"/>
              <a:t>&gt;300 affected</a:t>
            </a:r>
          </a:p>
          <a:p>
            <a:r>
              <a:rPr lang="en-GB" dirty="0"/>
              <a:t>Orphan sources </a:t>
            </a:r>
          </a:p>
          <a:p>
            <a:pPr lvl="1"/>
            <a:r>
              <a:rPr lang="en-GB" dirty="0"/>
              <a:t>abandoned or never registered</a:t>
            </a:r>
          </a:p>
          <a:p>
            <a:pPr lvl="2"/>
            <a:r>
              <a:rPr lang="en-GB" dirty="0"/>
              <a:t>Teletherapy sources </a:t>
            </a:r>
          </a:p>
          <a:p>
            <a:pPr lvl="2"/>
            <a:r>
              <a:rPr lang="en-GB" dirty="0"/>
              <a:t>Radioisotope Thermoelectric Generator</a:t>
            </a:r>
          </a:p>
          <a:p>
            <a:pPr lvl="1"/>
            <a:r>
              <a:rPr lang="en-GB" dirty="0"/>
              <a:t>dismantled for scrap metal or </a:t>
            </a:r>
            <a:br>
              <a:rPr lang="en-GB" dirty="0"/>
            </a:br>
            <a:r>
              <a:rPr lang="en-GB" dirty="0"/>
              <a:t>taken home as they look "interesting"</a:t>
            </a:r>
          </a:p>
          <a:p>
            <a:pPr lvl="1"/>
            <a:r>
              <a:rPr lang="en-GB" dirty="0"/>
              <a:t>Major incident: </a:t>
            </a:r>
            <a:r>
              <a:rPr lang="en-GB" dirty="0" err="1"/>
              <a:t>Goiânia</a:t>
            </a:r>
            <a:r>
              <a:rPr lang="en-GB" dirty="0"/>
              <a:t>, </a:t>
            </a:r>
            <a:r>
              <a:rPr lang="en-GB" dirty="0" err="1"/>
              <a:t>Brasil</a:t>
            </a:r>
            <a:r>
              <a:rPr lang="en-GB" dirty="0"/>
              <a:t>, 1987</a:t>
            </a:r>
          </a:p>
          <a:p>
            <a:pPr lvl="3"/>
            <a:r>
              <a:rPr lang="en-GB" dirty="0"/>
              <a:t>4 death, 129 people affected</a:t>
            </a:r>
          </a:p>
          <a:p>
            <a:pPr lvl="3"/>
            <a:r>
              <a:rPr lang="en-GB" dirty="0"/>
              <a:t>3500 m</a:t>
            </a:r>
            <a:r>
              <a:rPr lang="en-GB" baseline="30000" dirty="0"/>
              <a:t>3</a:t>
            </a:r>
            <a:r>
              <a:rPr lang="en-GB" dirty="0"/>
              <a:t> of radioactive waste</a:t>
            </a:r>
          </a:p>
        </p:txBody>
      </p:sp>
      <p:sp>
        <p:nvSpPr>
          <p:cNvPr id="15" name="Title 14">
            <a:extLst>
              <a:ext uri="{FF2B5EF4-FFF2-40B4-BE49-F238E27FC236}">
                <a16:creationId xmlns:a16="http://schemas.microsoft.com/office/drawing/2014/main" id="{3D967AD2-C26F-4DC5-ABCD-DD87F2B32690}"/>
              </a:ext>
            </a:extLst>
          </p:cNvPr>
          <p:cNvSpPr>
            <a:spLocks noGrp="1"/>
          </p:cNvSpPr>
          <p:nvPr>
            <p:ph type="title"/>
          </p:nvPr>
        </p:nvSpPr>
        <p:spPr>
          <a:xfrm>
            <a:off x="766763" y="800099"/>
            <a:ext cx="8992699" cy="558801"/>
          </a:xfrm>
        </p:spPr>
        <p:txBody>
          <a:bodyPr/>
          <a:lstStyle/>
          <a:p>
            <a:r>
              <a:rPr lang="da-DK" dirty="0"/>
              <a:t>Radiological release: ignorance </a:t>
            </a:r>
            <a:endParaRPr lang="en-US" dirty="0"/>
          </a:p>
        </p:txBody>
      </p:sp>
      <p:pic>
        <p:nvPicPr>
          <p:cNvPr id="16" name="Picture 15">
            <a:extLst>
              <a:ext uri="{FF2B5EF4-FFF2-40B4-BE49-F238E27FC236}">
                <a16:creationId xmlns:a16="http://schemas.microsoft.com/office/drawing/2014/main" id="{9543D247-6AAB-43D9-8CD9-44EA4F5A7D9B}"/>
              </a:ext>
            </a:extLst>
          </p:cNvPr>
          <p:cNvPicPr>
            <a:picLocks noChangeAspect="1"/>
          </p:cNvPicPr>
          <p:nvPr/>
        </p:nvPicPr>
        <p:blipFill rotWithShape="1">
          <a:blip r:embed="rId7">
            <a:extLst>
              <a:ext uri="{28A0092B-C50C-407E-A947-70E740481C1C}">
                <a14:useLocalDpi xmlns:a14="http://schemas.microsoft.com/office/drawing/2010/main" val="0"/>
              </a:ext>
            </a:extLst>
          </a:blip>
          <a:srcRect r="65959"/>
          <a:stretch/>
        </p:blipFill>
        <p:spPr>
          <a:xfrm>
            <a:off x="10644356" y="472321"/>
            <a:ext cx="975038" cy="900000"/>
          </a:xfrm>
          <a:prstGeom prst="rect">
            <a:avLst/>
          </a:prstGeom>
        </p:spPr>
      </p:pic>
      <p:sp>
        <p:nvSpPr>
          <p:cNvPr id="12" name="Footer Placeholder 5">
            <a:extLst>
              <a:ext uri="{FF2B5EF4-FFF2-40B4-BE49-F238E27FC236}">
                <a16:creationId xmlns:a16="http://schemas.microsoft.com/office/drawing/2014/main" id="{6374CF5E-5E1A-46E4-B52F-CF7EF265D405}"/>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35514657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D5193173-EE23-47F5-A948-C031A02A3833}"/>
              </a:ext>
            </a:extLst>
          </p:cNvPr>
          <p:cNvPicPr>
            <a:picLocks noGrp="1" noChangeAspect="1"/>
          </p:cNvPicPr>
          <p:nvPr>
            <p:ph type="pic" sz="quarter" idx="23"/>
          </p:nvPr>
        </p:nvPicPr>
        <p:blipFill>
          <a:blip r:embed="rId3" cstate="print">
            <a:extLst>
              <a:ext uri="{28A0092B-C50C-407E-A947-70E740481C1C}">
                <a14:useLocalDpi xmlns:a14="http://schemas.microsoft.com/office/drawing/2010/main" val="0"/>
              </a:ext>
            </a:extLst>
          </a:blip>
          <a:srcRect t="10740" b="10740"/>
          <a:stretch>
            <a:fillRect/>
          </a:stretch>
        </p:blipFill>
        <p:spPr>
          <a:xfrm>
            <a:off x="8980433" y="4077495"/>
            <a:ext cx="2812266" cy="2208209"/>
          </a:xfrm>
        </p:spPr>
      </p:pic>
      <p:sp>
        <p:nvSpPr>
          <p:cNvPr id="3" name="Text Placeholder 2"/>
          <p:cNvSpPr>
            <a:spLocks noGrp="1"/>
          </p:cNvSpPr>
          <p:nvPr>
            <p:ph type="body" sz="quarter" idx="19"/>
          </p:nvPr>
        </p:nvSpPr>
        <p:spPr>
          <a:xfrm>
            <a:off x="766799" y="1468801"/>
            <a:ext cx="10972273" cy="3712799"/>
          </a:xfrm>
        </p:spPr>
        <p:txBody>
          <a:bodyPr>
            <a:noAutofit/>
          </a:bodyPr>
          <a:lstStyle/>
          <a:p>
            <a:r>
              <a:rPr lang="en-GB" dirty="0"/>
              <a:t>1987, Iraq tests dirty bomb, radiation level deemed too low, Iraq</a:t>
            </a:r>
          </a:p>
          <a:p>
            <a:r>
              <a:rPr lang="en-GB" dirty="0"/>
              <a:t>1995, </a:t>
            </a:r>
            <a:r>
              <a:rPr lang="en-GB" dirty="0" err="1"/>
              <a:t>Cesium</a:t>
            </a:r>
            <a:r>
              <a:rPr lang="en-GB" dirty="0"/>
              <a:t> found in park in Moscow, Russia </a:t>
            </a:r>
          </a:p>
          <a:p>
            <a:r>
              <a:rPr lang="en-GB" dirty="0"/>
              <a:t>1998, Undetonated dirty bomb found in Grozny, Chechnya</a:t>
            </a:r>
          </a:p>
          <a:p>
            <a:r>
              <a:rPr lang="en-GB" dirty="0"/>
              <a:t>2002, J. Padilla arrested for planning dirty bomb attack, Chicago, USA</a:t>
            </a:r>
          </a:p>
          <a:p>
            <a:r>
              <a:rPr lang="en-GB" dirty="0"/>
              <a:t>2003, British claim Al Qaeda built a dirty bomb, </a:t>
            </a:r>
            <a:r>
              <a:rPr lang="en-US" dirty="0"/>
              <a:t>statement was withdrawn </a:t>
            </a:r>
          </a:p>
          <a:p>
            <a:r>
              <a:rPr lang="en-GB" dirty="0"/>
              <a:t>2006, Litvinenko assassination using Polonium 210, London, UK</a:t>
            </a:r>
          </a:p>
          <a:p>
            <a:r>
              <a:rPr lang="en-GB" dirty="0"/>
              <a:t>2007, D. </a:t>
            </a:r>
            <a:r>
              <a:rPr lang="en-GB" dirty="0" err="1"/>
              <a:t>Barot</a:t>
            </a:r>
            <a:r>
              <a:rPr lang="en-GB" dirty="0"/>
              <a:t> convicted planning dirty bomb attack, UK</a:t>
            </a:r>
          </a:p>
          <a:p>
            <a:pPr lvl="1"/>
            <a:endParaRPr lang="en-GB" dirty="0"/>
          </a:p>
          <a:p>
            <a:pPr marL="88900" indent="0">
              <a:buNone/>
            </a:pPr>
            <a:endParaRPr lang="en-US" dirty="0"/>
          </a:p>
          <a:p>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36</a:t>
            </a:fld>
            <a:endParaRPr lang="en-BE" dirty="0"/>
          </a:p>
        </p:txBody>
      </p:sp>
      <p:sp>
        <p:nvSpPr>
          <p:cNvPr id="28" name="Title 27">
            <a:extLst>
              <a:ext uri="{FF2B5EF4-FFF2-40B4-BE49-F238E27FC236}">
                <a16:creationId xmlns:a16="http://schemas.microsoft.com/office/drawing/2014/main" id="{7AF59149-DF2F-4C26-8B1F-0EF459866029}"/>
              </a:ext>
            </a:extLst>
          </p:cNvPr>
          <p:cNvSpPr>
            <a:spLocks noGrp="1"/>
          </p:cNvSpPr>
          <p:nvPr>
            <p:ph type="title"/>
          </p:nvPr>
        </p:nvSpPr>
        <p:spPr/>
        <p:txBody>
          <a:bodyPr>
            <a:normAutofit fontScale="90000"/>
          </a:bodyPr>
          <a:lstStyle/>
          <a:p>
            <a:r>
              <a:rPr lang="da-DK" dirty="0"/>
              <a:t>Radiological terrorism and assasination</a:t>
            </a:r>
            <a:endParaRPr lang="en-US" dirty="0"/>
          </a:p>
        </p:txBody>
      </p:sp>
      <p:sp>
        <p:nvSpPr>
          <p:cNvPr id="7" name="Footer Placeholder 5">
            <a:extLst>
              <a:ext uri="{FF2B5EF4-FFF2-40B4-BE49-F238E27FC236}">
                <a16:creationId xmlns:a16="http://schemas.microsoft.com/office/drawing/2014/main" id="{7FEB5E15-41FF-4407-A2C1-4A680B528865}"/>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305509968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60143CF2-C15D-4740-8C84-5B73EC75F309}"/>
              </a:ext>
            </a:extLst>
          </p:cNvPr>
          <p:cNvSpPr>
            <a:spLocks noGrp="1"/>
          </p:cNvSpPr>
          <p:nvPr>
            <p:ph type="body" sz="quarter" idx="16"/>
          </p:nvPr>
        </p:nvSpPr>
        <p:spPr>
          <a:xfrm>
            <a:off x="766761" y="1469037"/>
            <a:ext cx="8098270" cy="4588864"/>
          </a:xfrm>
        </p:spPr>
        <p:txBody>
          <a:bodyPr/>
          <a:lstStyle/>
          <a:p>
            <a:r>
              <a:rPr lang="en-US" dirty="0"/>
              <a:t>Accidents, but no radiological accidents</a:t>
            </a:r>
          </a:p>
          <a:p>
            <a:r>
              <a:rPr lang="en-US" dirty="0"/>
              <a:t>To date, none have resulted in any significant releases</a:t>
            </a:r>
          </a:p>
          <a:p>
            <a:r>
              <a:rPr lang="en-US" dirty="0"/>
              <a:t>Strict and extensive regulations on </a:t>
            </a:r>
            <a:br>
              <a:rPr lang="en-US" dirty="0"/>
            </a:br>
            <a:r>
              <a:rPr lang="en-US" dirty="0"/>
              <a:t>packing prevent accidental releases</a:t>
            </a:r>
          </a:p>
          <a:p>
            <a:r>
              <a:rPr lang="en-US" dirty="0"/>
              <a:t>Transported radioactive materials </a:t>
            </a:r>
            <a:br>
              <a:rPr lang="en-US" dirty="0"/>
            </a:br>
            <a:r>
              <a:rPr lang="en-US" dirty="0"/>
              <a:t>are not explosive, they do not burn</a:t>
            </a:r>
          </a:p>
          <a:p>
            <a:endParaRPr lang="en-US" dirty="0"/>
          </a:p>
        </p:txBody>
      </p:sp>
      <p:sp>
        <p:nvSpPr>
          <p:cNvPr id="2" name="Title 1"/>
          <p:cNvSpPr>
            <a:spLocks noGrp="1"/>
          </p:cNvSpPr>
          <p:nvPr>
            <p:ph type="title"/>
          </p:nvPr>
        </p:nvSpPr>
        <p:spPr>
          <a:xfrm>
            <a:off x="766763" y="800099"/>
            <a:ext cx="9462118" cy="558801"/>
          </a:xfrm>
        </p:spPr>
        <p:txBody>
          <a:bodyPr/>
          <a:lstStyle/>
          <a:p>
            <a:r>
              <a:rPr lang="da-DK" dirty="0"/>
              <a:t>Radiological agents: Transport accidents</a:t>
            </a: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37</a:t>
            </a:fld>
            <a:endParaRPr lang="en-BE" dirty="0"/>
          </a:p>
        </p:txBody>
      </p:sp>
      <p:pic>
        <p:nvPicPr>
          <p:cNvPr id="4" name="Picture 3">
            <a:extLst>
              <a:ext uri="{FF2B5EF4-FFF2-40B4-BE49-F238E27FC236}">
                <a16:creationId xmlns:a16="http://schemas.microsoft.com/office/drawing/2014/main" id="{8C0DD681-377C-4CA4-BC68-8A0AE8F8E198}"/>
              </a:ext>
            </a:extLst>
          </p:cNvPr>
          <p:cNvPicPr>
            <a:picLocks noChangeAspect="1"/>
          </p:cNvPicPr>
          <p:nvPr/>
        </p:nvPicPr>
        <p:blipFill rotWithShape="1">
          <a:blip r:embed="rId3"/>
          <a:srcRect/>
          <a:stretch/>
        </p:blipFill>
        <p:spPr>
          <a:xfrm>
            <a:off x="6096000" y="2650209"/>
            <a:ext cx="5795964" cy="3270144"/>
          </a:xfrm>
          <a:prstGeom prst="rect">
            <a:avLst/>
          </a:prstGeom>
        </p:spPr>
      </p:pic>
      <p:sp>
        <p:nvSpPr>
          <p:cNvPr id="7" name="Footer Placeholder 5">
            <a:extLst>
              <a:ext uri="{FF2B5EF4-FFF2-40B4-BE49-F238E27FC236}">
                <a16:creationId xmlns:a16="http://schemas.microsoft.com/office/drawing/2014/main" id="{E59D8E42-9396-4E11-8F61-EADD8306C500}"/>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17246918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9"/>
          </p:nvPr>
        </p:nvSpPr>
        <p:spPr>
          <a:xfrm>
            <a:off x="766765" y="1468800"/>
            <a:ext cx="10682284" cy="2040039"/>
          </a:xfrm>
        </p:spPr>
        <p:txBody>
          <a:bodyPr/>
          <a:lstStyle/>
          <a:p>
            <a:r>
              <a:rPr lang="en-US" dirty="0"/>
              <a:t>Non-deliberate release: transport accidents</a:t>
            </a:r>
          </a:p>
          <a:p>
            <a:pPr lvl="1"/>
            <a:r>
              <a:rPr lang="en-US" dirty="0"/>
              <a:t>1968 Thule, USAF B-52 crashed carrying 4 B28FI thermonuclear bombs</a:t>
            </a:r>
          </a:p>
          <a:p>
            <a:pPr lvl="2"/>
            <a:r>
              <a:rPr lang="en-US" dirty="0"/>
              <a:t>nuclear payload ruptures and dispersed</a:t>
            </a:r>
          </a:p>
          <a:p>
            <a:pPr lvl="2"/>
            <a:r>
              <a:rPr lang="en-US" dirty="0"/>
              <a:t>Denmark requested removal of all contaminations</a:t>
            </a:r>
          </a:p>
          <a:p>
            <a:pPr lvl="1"/>
            <a:endParaRPr lang="en-US" dirty="0"/>
          </a:p>
          <a:p>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38</a:t>
            </a:fld>
            <a:endParaRPr lang="en-BE" dirty="0"/>
          </a:p>
        </p:txBody>
      </p:sp>
      <p:pic>
        <p:nvPicPr>
          <p:cNvPr id="13" name="Picture Placeholder 12">
            <a:extLst>
              <a:ext uri="{FF2B5EF4-FFF2-40B4-BE49-F238E27FC236}">
                <a16:creationId xmlns:a16="http://schemas.microsoft.com/office/drawing/2014/main" id="{915FBEE6-4F48-4F2D-8522-C24F8DDD09BE}"/>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6750" t="725" r="20122" b="-725"/>
          <a:stretch/>
        </p:blipFill>
        <p:spPr>
          <a:xfrm>
            <a:off x="766763" y="3429001"/>
            <a:ext cx="3348037" cy="2628900"/>
          </a:xfrm>
        </p:spPr>
      </p:pic>
      <p:pic>
        <p:nvPicPr>
          <p:cNvPr id="21" name="Picture Placeholder 20">
            <a:extLst>
              <a:ext uri="{FF2B5EF4-FFF2-40B4-BE49-F238E27FC236}">
                <a16:creationId xmlns:a16="http://schemas.microsoft.com/office/drawing/2014/main" id="{13E006AB-B532-48B5-B027-55ABE652F18A}"/>
              </a:ext>
            </a:extLst>
          </p:cNvPr>
          <p:cNvPicPr>
            <a:picLocks noGrp="1" noChangeAspect="1"/>
          </p:cNvPicPr>
          <p:nvPr>
            <p:ph type="pic" sz="quarter" idx="23"/>
          </p:nvPr>
        </p:nvPicPr>
        <p:blipFill>
          <a:blip r:embed="rId4" cstate="print">
            <a:extLst>
              <a:ext uri="{28A0092B-C50C-407E-A947-70E740481C1C}">
                <a14:useLocalDpi xmlns:a14="http://schemas.microsoft.com/office/drawing/2010/main" val="0"/>
              </a:ext>
            </a:extLst>
          </a:blip>
          <a:srcRect l="4533" r="4533"/>
          <a:stretch>
            <a:fillRect/>
          </a:stretch>
        </p:blipFill>
        <p:spPr>
          <a:xfrm>
            <a:off x="4498004" y="3429001"/>
            <a:ext cx="3348037" cy="2628900"/>
          </a:xfrm>
        </p:spPr>
      </p:pic>
      <p:sp>
        <p:nvSpPr>
          <p:cNvPr id="27" name="Title 26">
            <a:extLst>
              <a:ext uri="{FF2B5EF4-FFF2-40B4-BE49-F238E27FC236}">
                <a16:creationId xmlns:a16="http://schemas.microsoft.com/office/drawing/2014/main" id="{548EDC0C-B99F-44CF-958E-5CE5708BEE66}"/>
              </a:ext>
            </a:extLst>
          </p:cNvPr>
          <p:cNvSpPr>
            <a:spLocks noGrp="1"/>
          </p:cNvSpPr>
          <p:nvPr>
            <p:ph type="title"/>
          </p:nvPr>
        </p:nvSpPr>
        <p:spPr/>
        <p:txBody>
          <a:bodyPr>
            <a:normAutofit fontScale="90000"/>
          </a:bodyPr>
          <a:lstStyle/>
          <a:p>
            <a:r>
              <a:rPr lang="en-US" dirty="0"/>
              <a:t>Nuclear materials</a:t>
            </a:r>
          </a:p>
        </p:txBody>
      </p:sp>
      <p:pic>
        <p:nvPicPr>
          <p:cNvPr id="11" name="Picture Placeholder 10">
            <a:extLst>
              <a:ext uri="{FF2B5EF4-FFF2-40B4-BE49-F238E27FC236}">
                <a16:creationId xmlns:a16="http://schemas.microsoft.com/office/drawing/2014/main" id="{A458F2EF-5411-46E4-9EE4-41EB2F349330}"/>
              </a:ext>
            </a:extLst>
          </p:cNvPr>
          <p:cNvPicPr>
            <a:picLocks noGrp="1" noChangeAspect="1"/>
          </p:cNvPicPr>
          <p:nvPr>
            <p:ph type="pic" sz="quarter" idx="25"/>
          </p:nvPr>
        </p:nvPicPr>
        <p:blipFill rotWithShape="1">
          <a:blip r:embed="rId5" cstate="print">
            <a:extLst>
              <a:ext uri="{28A0092B-C50C-407E-A947-70E740481C1C}">
                <a14:useLocalDpi xmlns:a14="http://schemas.microsoft.com/office/drawing/2010/main" val="0"/>
              </a:ext>
            </a:extLst>
          </a:blip>
          <a:srcRect t="164" b="218"/>
          <a:stretch/>
        </p:blipFill>
        <p:spPr>
          <a:xfrm>
            <a:off x="8223843" y="2595716"/>
            <a:ext cx="2735310" cy="3456959"/>
          </a:xfrm>
        </p:spPr>
      </p:pic>
      <p:sp>
        <p:nvSpPr>
          <p:cNvPr id="9" name="Footer Placeholder 5">
            <a:extLst>
              <a:ext uri="{FF2B5EF4-FFF2-40B4-BE49-F238E27FC236}">
                <a16:creationId xmlns:a16="http://schemas.microsoft.com/office/drawing/2014/main" id="{B3388EA8-A5FD-4C63-850C-9E18B5AD0D2F}"/>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24575828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a:xfrm>
            <a:off x="8980433" y="6479665"/>
            <a:ext cx="2743200" cy="230784"/>
          </a:xfrm>
        </p:spPr>
        <p:txBody>
          <a:bodyPr/>
          <a:lstStyle/>
          <a:p>
            <a:fld id="{A814E660-BF25-4843-B2A0-93C6E2B6253B}" type="slidenum">
              <a:rPr lang="en-BE" smtClean="0"/>
              <a:pPr/>
              <a:t>39</a:t>
            </a:fld>
            <a:endParaRPr lang="en-BE" dirty="0"/>
          </a:p>
        </p:txBody>
      </p:sp>
      <p:pic>
        <p:nvPicPr>
          <p:cNvPr id="10" name="Picture 9">
            <a:extLst>
              <a:ext uri="{FF2B5EF4-FFF2-40B4-BE49-F238E27FC236}">
                <a16:creationId xmlns:a16="http://schemas.microsoft.com/office/drawing/2014/main" id="{48102D64-49F0-48A1-850D-236CB65EF2E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48" b="-8"/>
          <a:stretch/>
        </p:blipFill>
        <p:spPr>
          <a:xfrm>
            <a:off x="9707880" y="2228850"/>
            <a:ext cx="2167465" cy="2133600"/>
          </a:xfrm>
          <a:prstGeom prst="rect">
            <a:avLst/>
          </a:prstGeom>
        </p:spPr>
      </p:pic>
      <p:pic>
        <p:nvPicPr>
          <p:cNvPr id="11" name="Picture 10">
            <a:extLst>
              <a:ext uri="{FF2B5EF4-FFF2-40B4-BE49-F238E27FC236}">
                <a16:creationId xmlns:a16="http://schemas.microsoft.com/office/drawing/2014/main" id="{56BC6D9E-A7A7-4A31-9578-EDBC962866BE}"/>
              </a:ext>
            </a:extLst>
          </p:cNvPr>
          <p:cNvPicPr>
            <a:picLocks noChangeAspect="1"/>
          </p:cNvPicPr>
          <p:nvPr/>
        </p:nvPicPr>
        <p:blipFill>
          <a:blip r:embed="rId4"/>
          <a:stretch>
            <a:fillRect/>
          </a:stretch>
        </p:blipFill>
        <p:spPr>
          <a:xfrm>
            <a:off x="9705884" y="395915"/>
            <a:ext cx="2169461" cy="1752925"/>
          </a:xfrm>
          <a:prstGeom prst="rect">
            <a:avLst/>
          </a:prstGeom>
        </p:spPr>
      </p:pic>
      <p:sp>
        <p:nvSpPr>
          <p:cNvPr id="15" name="Text Placeholder 2">
            <a:extLst>
              <a:ext uri="{FF2B5EF4-FFF2-40B4-BE49-F238E27FC236}">
                <a16:creationId xmlns:a16="http://schemas.microsoft.com/office/drawing/2014/main" id="{A5685070-9BB2-456E-9136-DD3428F4E113}"/>
              </a:ext>
            </a:extLst>
          </p:cNvPr>
          <p:cNvSpPr txBox="1">
            <a:spLocks/>
          </p:cNvSpPr>
          <p:nvPr/>
        </p:nvSpPr>
        <p:spPr>
          <a:xfrm>
            <a:off x="766765" y="1468800"/>
            <a:ext cx="10682284" cy="4716563"/>
          </a:xfrm>
          <a:prstGeom prst="rect">
            <a:avLst/>
          </a:prstGeom>
        </p:spPr>
        <p:txBody>
          <a:bodyPr/>
          <a:lstStyle>
            <a:lvl1pPr marL="355600" indent="-266700" algn="l" defTabSz="914400" rtl="0" eaLnBrk="1" latinLnBrk="0" hangingPunct="1">
              <a:lnSpc>
                <a:spcPct val="100000"/>
              </a:lnSpc>
              <a:spcBef>
                <a:spcPts val="1000"/>
              </a:spcBef>
              <a:buClr>
                <a:schemeClr val="accent1"/>
              </a:buClr>
              <a:buFont typeface="Arial" panose="020B0604020202020204" pitchFamily="34" charset="0"/>
              <a:buChar char="•"/>
              <a:defRPr sz="2400" kern="1200">
                <a:solidFill>
                  <a:schemeClr val="tx1"/>
                </a:solidFill>
                <a:latin typeface="+mn-lt"/>
                <a:ea typeface="+mn-ea"/>
                <a:cs typeface="+mn-cs"/>
              </a:defRPr>
            </a:lvl1pPr>
            <a:lvl2pPr marL="622300" indent="-266700" algn="l" defTabSz="914400" rtl="0" eaLnBrk="1" latinLnBrk="0" hangingPunct="1">
              <a:lnSpc>
                <a:spcPct val="10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990600" indent="-266700" algn="l" defTabSz="914400" rtl="0" eaLnBrk="1" latinLnBrk="0" hangingPunct="1">
              <a:lnSpc>
                <a:spcPct val="100000"/>
              </a:lnSpc>
              <a:spcBef>
                <a:spcPts val="500"/>
              </a:spcBef>
              <a:buClr>
                <a:schemeClr val="accent4"/>
              </a:buClr>
              <a:buFont typeface="Arial" panose="020B0604020202020204" pitchFamily="34" charset="0"/>
              <a:buChar char="•"/>
              <a:defRPr sz="2000" kern="1200">
                <a:solidFill>
                  <a:schemeClr val="tx1"/>
                </a:solidFill>
                <a:latin typeface="+mn-lt"/>
                <a:ea typeface="+mn-ea"/>
                <a:cs typeface="+mn-cs"/>
              </a:defRPr>
            </a:lvl3pPr>
            <a:lvl4pPr marL="1257300" indent="-266700" algn="l" defTabSz="914400" rtl="0" eaLnBrk="1" latinLnBrk="0" hangingPunct="1">
              <a:lnSpc>
                <a:spcPct val="100000"/>
              </a:lnSpc>
              <a:spcBef>
                <a:spcPts val="5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1612900" indent="-266700" algn="l" defTabSz="914400" rtl="0" eaLnBrk="1" latinLnBrk="0" hangingPunct="1">
              <a:lnSpc>
                <a:spcPct val="100000"/>
              </a:lnSpc>
              <a:spcBef>
                <a:spcPts val="500"/>
              </a:spcBef>
              <a:buClr>
                <a:schemeClr val="bg1">
                  <a:lumMod val="50000"/>
                </a:schemeClr>
              </a:buClr>
              <a:buFont typeface="Arial" panose="020B0604020202020204" pitchFamily="34" charset="0"/>
              <a:buChar char="•"/>
              <a:defRPr lang="en-US"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Non-deliberate release: industrial accidents</a:t>
            </a:r>
          </a:p>
          <a:p>
            <a:pPr lvl="1"/>
            <a:r>
              <a:rPr lang="en-US" dirty="0"/>
              <a:t>Criticality accidents: </a:t>
            </a:r>
          </a:p>
          <a:p>
            <a:pPr lvl="2"/>
            <a:r>
              <a:rPr lang="en-US" dirty="0"/>
              <a:t>23 criticality accidents reported in 1945 - 2003</a:t>
            </a:r>
          </a:p>
          <a:p>
            <a:pPr lvl="3"/>
            <a:r>
              <a:rPr lang="en-US" dirty="0"/>
              <a:t>most related to nuclear weapons program</a:t>
            </a:r>
          </a:p>
          <a:p>
            <a:pPr lvl="3"/>
            <a:r>
              <a:rPr lang="en-US" dirty="0"/>
              <a:t>7 accidents, exposures of the environment, </a:t>
            </a:r>
            <a:br>
              <a:rPr lang="en-US" dirty="0"/>
            </a:br>
            <a:r>
              <a:rPr lang="en-US" dirty="0"/>
              <a:t>and potentially to the general public</a:t>
            </a:r>
          </a:p>
          <a:p>
            <a:pPr lvl="1"/>
            <a:r>
              <a:rPr lang="en-US" dirty="0"/>
              <a:t>Nuclear Power Plants:</a:t>
            </a:r>
            <a:endParaRPr lang="nl-NL" dirty="0"/>
          </a:p>
          <a:p>
            <a:pPr lvl="2"/>
            <a:r>
              <a:rPr lang="en-US" dirty="0"/>
              <a:t>Three Mile Island,1979. </a:t>
            </a:r>
            <a:r>
              <a:rPr lang="nl-NL" dirty="0"/>
              <a:t>Harrisburg, USA</a:t>
            </a:r>
          </a:p>
          <a:p>
            <a:pPr lvl="2"/>
            <a:r>
              <a:rPr lang="en-US" dirty="0"/>
              <a:t>Reactor 4, 1986, Chernobyl, USSR/Ukraine </a:t>
            </a:r>
            <a:endParaRPr lang="nl-NL" dirty="0"/>
          </a:p>
          <a:p>
            <a:pPr lvl="2"/>
            <a:r>
              <a:rPr lang="en-US" dirty="0"/>
              <a:t>Daiichi, 2011, Fukushima, Japan</a:t>
            </a:r>
          </a:p>
        </p:txBody>
      </p:sp>
      <p:pic>
        <p:nvPicPr>
          <p:cNvPr id="16" name="Picture 2">
            <a:extLst>
              <a:ext uri="{FF2B5EF4-FFF2-40B4-BE49-F238E27FC236}">
                <a16:creationId xmlns:a16="http://schemas.microsoft.com/office/drawing/2014/main" id="{18C106FD-6499-44B8-8189-55858F39FE95}"/>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847" r="3847"/>
          <a:stretch/>
        </p:blipFill>
        <p:spPr>
          <a:xfrm>
            <a:off x="8187002" y="4450442"/>
            <a:ext cx="3694058" cy="1925977"/>
          </a:xfrm>
          <a:prstGeom prst="rect">
            <a:avLst/>
          </a:prstGeom>
          <a:noFill/>
        </p:spPr>
      </p:pic>
      <p:sp>
        <p:nvSpPr>
          <p:cNvPr id="17" name="Title 26">
            <a:extLst>
              <a:ext uri="{FF2B5EF4-FFF2-40B4-BE49-F238E27FC236}">
                <a16:creationId xmlns:a16="http://schemas.microsoft.com/office/drawing/2014/main" id="{3F06C47D-E097-4668-B0A8-781F0B049EE3}"/>
              </a:ext>
            </a:extLst>
          </p:cNvPr>
          <p:cNvSpPr>
            <a:spLocks noGrp="1"/>
          </p:cNvSpPr>
          <p:nvPr>
            <p:ph type="title"/>
          </p:nvPr>
        </p:nvSpPr>
        <p:spPr>
          <a:xfrm>
            <a:off x="766762" y="806211"/>
            <a:ext cx="10658476" cy="582751"/>
          </a:xfrm>
        </p:spPr>
        <p:txBody>
          <a:bodyPr/>
          <a:lstStyle/>
          <a:p>
            <a:r>
              <a:rPr lang="en-US" dirty="0"/>
              <a:t>Nuclear industrial accidents</a:t>
            </a:r>
          </a:p>
        </p:txBody>
      </p:sp>
      <p:sp>
        <p:nvSpPr>
          <p:cNvPr id="9" name="Footer Placeholder 5">
            <a:extLst>
              <a:ext uri="{FF2B5EF4-FFF2-40B4-BE49-F238E27FC236}">
                <a16:creationId xmlns:a16="http://schemas.microsoft.com/office/drawing/2014/main" id="{A76C0B13-0D34-4609-94FD-683E0A554C9A}"/>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33303419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Elaborated History: (non)deliberate release</a:t>
            </a:r>
          </a:p>
        </p:txBody>
      </p:sp>
      <p:sp>
        <p:nvSpPr>
          <p:cNvPr id="3" name="Text Placeholder 2"/>
          <p:cNvSpPr>
            <a:spLocks noGrp="1"/>
          </p:cNvSpPr>
          <p:nvPr>
            <p:ph type="body" sz="quarter" idx="15"/>
          </p:nvPr>
        </p:nvSpPr>
        <p:spPr>
          <a:xfrm>
            <a:off x="111967" y="1786072"/>
            <a:ext cx="12080033" cy="4301992"/>
          </a:xfrm>
        </p:spPr>
        <p:txBody>
          <a:bodyPr/>
          <a:lstStyle/>
          <a:p>
            <a:r>
              <a:rPr lang="en-US" dirty="0"/>
              <a:t>Elaborated history: development of agents, actual incidents from the past &amp; context</a:t>
            </a:r>
            <a:endParaRPr lang="nl-NL"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4</a:t>
            </a:fld>
            <a:endParaRPr lang="en-BE" dirty="0"/>
          </a:p>
        </p:txBody>
      </p:sp>
      <p:sp>
        <p:nvSpPr>
          <p:cNvPr id="5" name="Footer Placeholder 4"/>
          <p:cNvSpPr>
            <a:spLocks noGrp="1"/>
          </p:cNvSpPr>
          <p:nvPr>
            <p:ph type="ftr" sz="quarter" idx="16"/>
          </p:nvPr>
        </p:nvSpPr>
        <p:spPr/>
        <p:txBody>
          <a:bodyPr/>
          <a:lstStyle/>
          <a:p>
            <a:r>
              <a:rPr lang="en-US" dirty="0"/>
              <a:t>MELDOY Presentation 3.1.1: Elaborated history: development of agents, actual incidents from the past &amp; context</a:t>
            </a:r>
          </a:p>
        </p:txBody>
      </p:sp>
      <p:pic>
        <p:nvPicPr>
          <p:cNvPr id="6" name="Picture 5">
            <a:extLst>
              <a:ext uri="{FF2B5EF4-FFF2-40B4-BE49-F238E27FC236}">
                <a16:creationId xmlns:a16="http://schemas.microsoft.com/office/drawing/2014/main" id="{1CEE4289-8ECF-4663-AA89-6D13765728F0}"/>
              </a:ext>
            </a:extLst>
          </p:cNvPr>
          <p:cNvPicPr>
            <a:picLocks noChangeAspect="1"/>
          </p:cNvPicPr>
          <p:nvPr/>
        </p:nvPicPr>
        <p:blipFill rotWithShape="1">
          <a:blip r:embed="rId3">
            <a:extLst>
              <a:ext uri="{28A0092B-C50C-407E-A947-70E740481C1C}">
                <a14:useLocalDpi xmlns:a14="http://schemas.microsoft.com/office/drawing/2010/main" val="0"/>
              </a:ext>
            </a:extLst>
          </a:blip>
          <a:srcRect r="65959"/>
          <a:stretch/>
        </p:blipFill>
        <p:spPr>
          <a:xfrm>
            <a:off x="861329" y="5109110"/>
            <a:ext cx="975038" cy="900000"/>
          </a:xfrm>
          <a:prstGeom prst="rect">
            <a:avLst/>
          </a:prstGeom>
        </p:spPr>
      </p:pic>
      <p:pic>
        <p:nvPicPr>
          <p:cNvPr id="7" name="Picture 6">
            <a:extLst>
              <a:ext uri="{FF2B5EF4-FFF2-40B4-BE49-F238E27FC236}">
                <a16:creationId xmlns:a16="http://schemas.microsoft.com/office/drawing/2014/main" id="{6AB5ECBD-D8F7-4880-8871-43A480F8CF58}"/>
              </a:ext>
            </a:extLst>
          </p:cNvPr>
          <p:cNvPicPr>
            <a:picLocks noChangeAspect="1"/>
          </p:cNvPicPr>
          <p:nvPr/>
        </p:nvPicPr>
        <p:blipFill rotWithShape="1">
          <a:blip r:embed="rId3">
            <a:extLst>
              <a:ext uri="{28A0092B-C50C-407E-A947-70E740481C1C}">
                <a14:useLocalDpi xmlns:a14="http://schemas.microsoft.com/office/drawing/2010/main" val="0"/>
              </a:ext>
            </a:extLst>
          </a:blip>
          <a:srcRect l="33450" r="32509"/>
          <a:stretch/>
        </p:blipFill>
        <p:spPr>
          <a:xfrm>
            <a:off x="861329" y="3991685"/>
            <a:ext cx="975038" cy="900000"/>
          </a:xfrm>
          <a:prstGeom prst="rect">
            <a:avLst/>
          </a:prstGeom>
        </p:spPr>
      </p:pic>
      <p:pic>
        <p:nvPicPr>
          <p:cNvPr id="8" name="Picture 7">
            <a:extLst>
              <a:ext uri="{FF2B5EF4-FFF2-40B4-BE49-F238E27FC236}">
                <a16:creationId xmlns:a16="http://schemas.microsoft.com/office/drawing/2014/main" id="{0DCC7AFB-022B-4B16-8D4A-1F4AEE5A246D}"/>
              </a:ext>
            </a:extLst>
          </p:cNvPr>
          <p:cNvPicPr>
            <a:picLocks noChangeAspect="1"/>
          </p:cNvPicPr>
          <p:nvPr/>
        </p:nvPicPr>
        <p:blipFill rotWithShape="1">
          <a:blip r:embed="rId3">
            <a:extLst>
              <a:ext uri="{28A0092B-C50C-407E-A947-70E740481C1C}">
                <a14:useLocalDpi xmlns:a14="http://schemas.microsoft.com/office/drawing/2010/main" val="0"/>
              </a:ext>
            </a:extLst>
          </a:blip>
          <a:srcRect l="66505" r="1605"/>
          <a:stretch/>
        </p:blipFill>
        <p:spPr>
          <a:xfrm>
            <a:off x="861329" y="2874259"/>
            <a:ext cx="928317" cy="900000"/>
          </a:xfrm>
          <a:prstGeom prst="rect">
            <a:avLst/>
          </a:prstGeom>
        </p:spPr>
      </p:pic>
      <p:sp>
        <p:nvSpPr>
          <p:cNvPr id="9" name="TextBox 8">
            <a:extLst>
              <a:ext uri="{FF2B5EF4-FFF2-40B4-BE49-F238E27FC236}">
                <a16:creationId xmlns:a16="http://schemas.microsoft.com/office/drawing/2014/main" id="{4361ADE3-1643-43C4-BC50-0F273C1F2DD7}"/>
              </a:ext>
            </a:extLst>
          </p:cNvPr>
          <p:cNvSpPr txBox="1"/>
          <p:nvPr/>
        </p:nvSpPr>
        <p:spPr>
          <a:xfrm>
            <a:off x="1924054" y="5359055"/>
            <a:ext cx="3294300" cy="400110"/>
          </a:xfrm>
          <a:prstGeom prst="rect">
            <a:avLst/>
          </a:prstGeom>
          <a:noFill/>
        </p:spPr>
        <p:txBody>
          <a:bodyPr wrap="none" rtlCol="0">
            <a:spAutoFit/>
          </a:bodyPr>
          <a:lstStyle/>
          <a:p>
            <a:r>
              <a:rPr lang="en-US" sz="2000" b="1" dirty="0"/>
              <a:t>R</a:t>
            </a:r>
            <a:r>
              <a:rPr lang="en-US" sz="2000" dirty="0"/>
              <a:t>adiological &amp; </a:t>
            </a:r>
            <a:r>
              <a:rPr lang="en-US" sz="2000" b="1" dirty="0"/>
              <a:t>N</a:t>
            </a:r>
            <a:r>
              <a:rPr lang="en-US" sz="2000" dirty="0"/>
              <a:t>uclear agents</a:t>
            </a:r>
            <a:endParaRPr lang="nl-NL" sz="2000" dirty="0"/>
          </a:p>
        </p:txBody>
      </p:sp>
      <p:sp>
        <p:nvSpPr>
          <p:cNvPr id="10" name="TextBox 9">
            <a:extLst>
              <a:ext uri="{FF2B5EF4-FFF2-40B4-BE49-F238E27FC236}">
                <a16:creationId xmlns:a16="http://schemas.microsoft.com/office/drawing/2014/main" id="{D3E7D10F-7931-4729-8A8C-EE57D29CB6AB}"/>
              </a:ext>
            </a:extLst>
          </p:cNvPr>
          <p:cNvSpPr txBox="1"/>
          <p:nvPr/>
        </p:nvSpPr>
        <p:spPr>
          <a:xfrm>
            <a:off x="1924054" y="4241630"/>
            <a:ext cx="1933350" cy="400110"/>
          </a:xfrm>
          <a:prstGeom prst="rect">
            <a:avLst/>
          </a:prstGeom>
          <a:noFill/>
        </p:spPr>
        <p:txBody>
          <a:bodyPr wrap="none" rtlCol="0">
            <a:spAutoFit/>
          </a:bodyPr>
          <a:lstStyle/>
          <a:p>
            <a:r>
              <a:rPr lang="en-US" sz="2000" b="1" dirty="0"/>
              <a:t>B</a:t>
            </a:r>
            <a:r>
              <a:rPr lang="en-US" sz="2000" dirty="0"/>
              <a:t>iological agents</a:t>
            </a:r>
            <a:endParaRPr lang="nl-NL" sz="2000" dirty="0"/>
          </a:p>
        </p:txBody>
      </p:sp>
      <p:sp>
        <p:nvSpPr>
          <p:cNvPr id="11" name="TextBox 10">
            <a:extLst>
              <a:ext uri="{FF2B5EF4-FFF2-40B4-BE49-F238E27FC236}">
                <a16:creationId xmlns:a16="http://schemas.microsoft.com/office/drawing/2014/main" id="{3F84378C-8BC7-4F62-90FE-8228DE693E4D}"/>
              </a:ext>
            </a:extLst>
          </p:cNvPr>
          <p:cNvSpPr txBox="1"/>
          <p:nvPr/>
        </p:nvSpPr>
        <p:spPr>
          <a:xfrm>
            <a:off x="1924054" y="3124204"/>
            <a:ext cx="1885260" cy="400110"/>
          </a:xfrm>
          <a:prstGeom prst="rect">
            <a:avLst/>
          </a:prstGeom>
          <a:noFill/>
        </p:spPr>
        <p:txBody>
          <a:bodyPr wrap="none" rtlCol="0">
            <a:spAutoFit/>
          </a:bodyPr>
          <a:lstStyle/>
          <a:p>
            <a:r>
              <a:rPr lang="en-US" sz="2000" b="1" dirty="0"/>
              <a:t>C</a:t>
            </a:r>
            <a:r>
              <a:rPr lang="en-US" sz="2000" dirty="0"/>
              <a:t>hemical agents</a:t>
            </a:r>
            <a:endParaRPr lang="nl-NL" sz="2000" dirty="0"/>
          </a:p>
        </p:txBody>
      </p:sp>
      <p:sp>
        <p:nvSpPr>
          <p:cNvPr id="12" name="TextBox 11">
            <a:extLst>
              <a:ext uri="{FF2B5EF4-FFF2-40B4-BE49-F238E27FC236}">
                <a16:creationId xmlns:a16="http://schemas.microsoft.com/office/drawing/2014/main" id="{0C3BBD4B-0177-4787-B70E-FAAE7BFCC75A}"/>
              </a:ext>
            </a:extLst>
          </p:cNvPr>
          <p:cNvSpPr txBox="1"/>
          <p:nvPr/>
        </p:nvSpPr>
        <p:spPr>
          <a:xfrm>
            <a:off x="5887450" y="2754872"/>
            <a:ext cx="5670884" cy="1754326"/>
          </a:xfrm>
          <a:prstGeom prst="rect">
            <a:avLst/>
          </a:prstGeom>
          <a:noFill/>
        </p:spPr>
        <p:txBody>
          <a:bodyPr wrap="square" rtlCol="0">
            <a:spAutoFit/>
          </a:bodyPr>
          <a:lstStyle/>
          <a:p>
            <a:r>
              <a:rPr lang="en-US" b="1" dirty="0"/>
              <a:t>Non-deliberate release:</a:t>
            </a:r>
          </a:p>
          <a:p>
            <a:r>
              <a:rPr lang="en-US" dirty="0"/>
              <a:t>Accidental or naturally released which has the potential to cause physical or psychological harm to humans, including loss of life, damage or losses of property, and/or disruption to the environment or of economic social, political structures </a:t>
            </a:r>
            <a:endParaRPr lang="nl-NL" dirty="0"/>
          </a:p>
        </p:txBody>
      </p:sp>
      <p:sp>
        <p:nvSpPr>
          <p:cNvPr id="13" name="TextBox 12">
            <a:extLst>
              <a:ext uri="{FF2B5EF4-FFF2-40B4-BE49-F238E27FC236}">
                <a16:creationId xmlns:a16="http://schemas.microsoft.com/office/drawing/2014/main" id="{5C788E61-C136-490C-8832-DAC7D9C5BF5B}"/>
              </a:ext>
            </a:extLst>
          </p:cNvPr>
          <p:cNvSpPr txBox="1"/>
          <p:nvPr/>
        </p:nvSpPr>
        <p:spPr>
          <a:xfrm>
            <a:off x="5887450" y="4727426"/>
            <a:ext cx="6301401" cy="1754326"/>
          </a:xfrm>
          <a:prstGeom prst="rect">
            <a:avLst/>
          </a:prstGeom>
          <a:noFill/>
        </p:spPr>
        <p:txBody>
          <a:bodyPr wrap="square" rtlCol="0">
            <a:spAutoFit/>
          </a:bodyPr>
          <a:lstStyle/>
          <a:p>
            <a:r>
              <a:rPr lang="en-US" b="1" dirty="0"/>
              <a:t>Deliberate release:</a:t>
            </a:r>
          </a:p>
          <a:p>
            <a:r>
              <a:rPr lang="en-US" dirty="0"/>
              <a:t>Intentional release or dissemination by state-actors or individuals, to cause fear, illness or death in people, animals or plants and/or disrupting social, economic or political stability.</a:t>
            </a:r>
          </a:p>
          <a:p>
            <a:endParaRPr lang="nl-NL" dirty="0"/>
          </a:p>
        </p:txBody>
      </p:sp>
    </p:spTree>
    <p:extLst>
      <p:ext uri="{BB962C8B-B14F-4D97-AF65-F5344CB8AC3E}">
        <p14:creationId xmlns:p14="http://schemas.microsoft.com/office/powerpoint/2010/main" val="13677444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84A8E5E3-617D-40BA-B516-2E46B638BD2B}"/>
              </a:ext>
            </a:extLst>
          </p:cNvPr>
          <p:cNvPicPr>
            <a:picLocks noChangeAspect="1"/>
          </p:cNvPicPr>
          <p:nvPr/>
        </p:nvPicPr>
        <p:blipFill>
          <a:blip r:embed="rId3"/>
          <a:stretch>
            <a:fillRect/>
          </a:stretch>
        </p:blipFill>
        <p:spPr>
          <a:xfrm>
            <a:off x="6999738" y="1402079"/>
            <a:ext cx="4737322" cy="4689566"/>
          </a:xfrm>
          <a:prstGeom prst="rect">
            <a:avLst/>
          </a:prstGeom>
        </p:spPr>
      </p:pic>
      <p:sp>
        <p:nvSpPr>
          <p:cNvPr id="2" name="Title 1"/>
          <p:cNvSpPr>
            <a:spLocks noGrp="1"/>
          </p:cNvSpPr>
          <p:nvPr>
            <p:ph type="title"/>
          </p:nvPr>
        </p:nvSpPr>
        <p:spPr>
          <a:xfrm>
            <a:off x="766763" y="800099"/>
            <a:ext cx="9678499" cy="558801"/>
          </a:xfrm>
        </p:spPr>
        <p:txBody>
          <a:bodyPr/>
          <a:lstStyle/>
          <a:p>
            <a:r>
              <a:rPr lang="da-DK" dirty="0"/>
              <a:t>Nuclear materials: above ground testing</a:t>
            </a:r>
            <a:endParaRPr lang="en-US" dirty="0"/>
          </a:p>
        </p:txBody>
      </p:sp>
      <p:sp>
        <p:nvSpPr>
          <p:cNvPr id="5" name="Slide Number Placeholder 4"/>
          <p:cNvSpPr>
            <a:spLocks noGrp="1"/>
          </p:cNvSpPr>
          <p:nvPr>
            <p:ph type="sldNum" sz="quarter" idx="4"/>
          </p:nvPr>
        </p:nvSpPr>
        <p:spPr>
          <a:xfrm>
            <a:off x="8980433" y="6479665"/>
            <a:ext cx="2743200" cy="230784"/>
          </a:xfrm>
        </p:spPr>
        <p:txBody>
          <a:bodyPr/>
          <a:lstStyle/>
          <a:p>
            <a:fld id="{A814E660-BF25-4843-B2A0-93C6E2B6253B}" type="slidenum">
              <a:rPr lang="en-BE" smtClean="0"/>
              <a:pPr/>
              <a:t>40</a:t>
            </a:fld>
            <a:endParaRPr lang="en-BE" dirty="0"/>
          </a:p>
        </p:txBody>
      </p:sp>
      <p:sp>
        <p:nvSpPr>
          <p:cNvPr id="11" name="Text Placeholder 3">
            <a:extLst>
              <a:ext uri="{FF2B5EF4-FFF2-40B4-BE49-F238E27FC236}">
                <a16:creationId xmlns:a16="http://schemas.microsoft.com/office/drawing/2014/main" id="{A8432FAE-9DFB-42AA-8024-AB47243B0229}"/>
              </a:ext>
            </a:extLst>
          </p:cNvPr>
          <p:cNvSpPr>
            <a:spLocks noGrp="1"/>
          </p:cNvSpPr>
          <p:nvPr>
            <p:ph type="body" sz="quarter" idx="16"/>
          </p:nvPr>
        </p:nvSpPr>
        <p:spPr>
          <a:xfrm>
            <a:off x="766761" y="1469037"/>
            <a:ext cx="6176964" cy="4588864"/>
          </a:xfrm>
        </p:spPr>
        <p:txBody>
          <a:bodyPr>
            <a:noAutofit/>
          </a:bodyPr>
          <a:lstStyle/>
          <a:p>
            <a:r>
              <a:rPr lang="en-GB" dirty="0"/>
              <a:t>Over 2100 detonations world wide</a:t>
            </a:r>
          </a:p>
          <a:p>
            <a:r>
              <a:rPr lang="en-GB" dirty="0"/>
              <a:t>Around 500 above ground, continued until 1975</a:t>
            </a:r>
          </a:p>
          <a:p>
            <a:r>
              <a:rPr lang="en-GB" dirty="0"/>
              <a:t>Increased background radiation </a:t>
            </a:r>
            <a:br>
              <a:rPr lang="en-GB" dirty="0"/>
            </a:br>
            <a:r>
              <a:rPr lang="en-GB" dirty="0"/>
              <a:t>world wide</a:t>
            </a:r>
          </a:p>
        </p:txBody>
      </p:sp>
      <p:pic>
        <p:nvPicPr>
          <p:cNvPr id="6" name="Picture 5">
            <a:extLst>
              <a:ext uri="{FF2B5EF4-FFF2-40B4-BE49-F238E27FC236}">
                <a16:creationId xmlns:a16="http://schemas.microsoft.com/office/drawing/2014/main" id="{28B87AE9-C862-444E-B81B-B4AD4492C229}"/>
              </a:ext>
            </a:extLst>
          </p:cNvPr>
          <p:cNvPicPr>
            <a:picLocks noChangeAspect="1"/>
          </p:cNvPicPr>
          <p:nvPr/>
        </p:nvPicPr>
        <p:blipFill>
          <a:blip r:embed="rId4"/>
          <a:stretch>
            <a:fillRect/>
          </a:stretch>
        </p:blipFill>
        <p:spPr>
          <a:xfrm>
            <a:off x="766761" y="3855781"/>
            <a:ext cx="5737560" cy="2413001"/>
          </a:xfrm>
          <a:prstGeom prst="rect">
            <a:avLst/>
          </a:prstGeom>
        </p:spPr>
      </p:pic>
      <p:sp>
        <p:nvSpPr>
          <p:cNvPr id="12" name="TextBox 11">
            <a:extLst>
              <a:ext uri="{FF2B5EF4-FFF2-40B4-BE49-F238E27FC236}">
                <a16:creationId xmlns:a16="http://schemas.microsoft.com/office/drawing/2014/main" id="{31C5A33E-B093-4BE9-85A8-17F84D21FFA9}"/>
              </a:ext>
            </a:extLst>
          </p:cNvPr>
          <p:cNvSpPr txBox="1"/>
          <p:nvPr/>
        </p:nvSpPr>
        <p:spPr>
          <a:xfrm rot="16200000">
            <a:off x="6909429" y="5957661"/>
            <a:ext cx="333425" cy="257369"/>
          </a:xfrm>
          <a:prstGeom prst="rect">
            <a:avLst/>
          </a:prstGeom>
          <a:solidFill>
            <a:schemeClr val="bg1"/>
          </a:solidFill>
        </p:spPr>
        <p:txBody>
          <a:bodyPr wrap="none" lIns="0" tIns="36000" rIns="0" bIns="36000" rtlCol="0">
            <a:spAutoFit/>
          </a:bodyPr>
          <a:lstStyle/>
          <a:p>
            <a:r>
              <a:rPr lang="en-GB" sz="1200" dirty="0"/>
              <a:t>1945</a:t>
            </a:r>
          </a:p>
        </p:txBody>
      </p:sp>
      <p:sp>
        <p:nvSpPr>
          <p:cNvPr id="13" name="TextBox 12">
            <a:extLst>
              <a:ext uri="{FF2B5EF4-FFF2-40B4-BE49-F238E27FC236}">
                <a16:creationId xmlns:a16="http://schemas.microsoft.com/office/drawing/2014/main" id="{0E1F7F27-7AAE-4117-BDE4-B61563D7D76B}"/>
              </a:ext>
            </a:extLst>
          </p:cNvPr>
          <p:cNvSpPr txBox="1"/>
          <p:nvPr/>
        </p:nvSpPr>
        <p:spPr>
          <a:xfrm rot="16200000">
            <a:off x="11384336" y="5962015"/>
            <a:ext cx="333425" cy="257369"/>
          </a:xfrm>
          <a:prstGeom prst="rect">
            <a:avLst/>
          </a:prstGeom>
          <a:solidFill>
            <a:schemeClr val="bg1"/>
          </a:solidFill>
        </p:spPr>
        <p:txBody>
          <a:bodyPr wrap="none" lIns="0" tIns="36000" rIns="0" bIns="36000" rtlCol="0">
            <a:spAutoFit/>
          </a:bodyPr>
          <a:lstStyle/>
          <a:p>
            <a:r>
              <a:rPr lang="en-GB" sz="1200" dirty="0"/>
              <a:t>2013</a:t>
            </a:r>
          </a:p>
        </p:txBody>
      </p:sp>
      <p:sp>
        <p:nvSpPr>
          <p:cNvPr id="14" name="TextBox 13">
            <a:extLst>
              <a:ext uri="{FF2B5EF4-FFF2-40B4-BE49-F238E27FC236}">
                <a16:creationId xmlns:a16="http://schemas.microsoft.com/office/drawing/2014/main" id="{7D1463EB-2E35-4EE9-902B-9F736E91DB16}"/>
              </a:ext>
            </a:extLst>
          </p:cNvPr>
          <p:cNvSpPr txBox="1"/>
          <p:nvPr/>
        </p:nvSpPr>
        <p:spPr>
          <a:xfrm>
            <a:off x="8428049" y="1928671"/>
            <a:ext cx="1229504" cy="369332"/>
          </a:xfrm>
          <a:prstGeom prst="rect">
            <a:avLst/>
          </a:prstGeom>
          <a:solidFill>
            <a:schemeClr val="bg1"/>
          </a:solidFill>
        </p:spPr>
        <p:txBody>
          <a:bodyPr wrap="none" lIns="0" tIns="0" rIns="0" bIns="0" rtlCol="0">
            <a:spAutoFit/>
          </a:bodyPr>
          <a:lstStyle/>
          <a:p>
            <a:r>
              <a:rPr lang="en-GB" sz="800" b="1" dirty="0"/>
              <a:t>Partial Test-Ban Treaty</a:t>
            </a:r>
          </a:p>
          <a:p>
            <a:r>
              <a:rPr lang="en-GB" sz="800" dirty="0"/>
              <a:t>opened for signature, 1963</a:t>
            </a:r>
          </a:p>
          <a:p>
            <a:r>
              <a:rPr lang="en-GB" sz="800" dirty="0"/>
              <a:t>bans atmospheric testing</a:t>
            </a:r>
          </a:p>
        </p:txBody>
      </p:sp>
      <p:sp>
        <p:nvSpPr>
          <p:cNvPr id="17" name="TextBox 16">
            <a:extLst>
              <a:ext uri="{FF2B5EF4-FFF2-40B4-BE49-F238E27FC236}">
                <a16:creationId xmlns:a16="http://schemas.microsoft.com/office/drawing/2014/main" id="{7F6653A2-F87A-4A3B-979F-1C2777D077D4}"/>
              </a:ext>
            </a:extLst>
          </p:cNvPr>
          <p:cNvSpPr txBox="1"/>
          <p:nvPr/>
        </p:nvSpPr>
        <p:spPr>
          <a:xfrm>
            <a:off x="8710252" y="2120280"/>
            <a:ext cx="65" cy="123111"/>
          </a:xfrm>
          <a:prstGeom prst="rect">
            <a:avLst/>
          </a:prstGeom>
          <a:solidFill>
            <a:schemeClr val="bg1"/>
          </a:solidFill>
        </p:spPr>
        <p:txBody>
          <a:bodyPr wrap="none" lIns="0" tIns="0" rIns="0" bIns="0" rtlCol="0">
            <a:spAutoFit/>
          </a:bodyPr>
          <a:lstStyle/>
          <a:p>
            <a:endParaRPr lang="en-GB" sz="800" dirty="0"/>
          </a:p>
        </p:txBody>
      </p:sp>
      <p:sp>
        <p:nvSpPr>
          <p:cNvPr id="20" name="TextBox 19">
            <a:extLst>
              <a:ext uri="{FF2B5EF4-FFF2-40B4-BE49-F238E27FC236}">
                <a16:creationId xmlns:a16="http://schemas.microsoft.com/office/drawing/2014/main" id="{AB6D028B-F9BE-442D-B936-E67883FDB0CF}"/>
              </a:ext>
            </a:extLst>
          </p:cNvPr>
          <p:cNvSpPr txBox="1"/>
          <p:nvPr/>
        </p:nvSpPr>
        <p:spPr>
          <a:xfrm>
            <a:off x="9534038" y="2425060"/>
            <a:ext cx="1954061" cy="369332"/>
          </a:xfrm>
          <a:prstGeom prst="rect">
            <a:avLst/>
          </a:prstGeom>
          <a:solidFill>
            <a:schemeClr val="bg1"/>
          </a:solidFill>
        </p:spPr>
        <p:txBody>
          <a:bodyPr wrap="none" lIns="0" tIns="0" rIns="0" bIns="0" rtlCol="0">
            <a:spAutoFit/>
          </a:bodyPr>
          <a:lstStyle/>
          <a:p>
            <a:r>
              <a:rPr lang="en-GB" sz="800" b="1" dirty="0"/>
              <a:t>Comprehensive Nuclear-Test-Ban Treaty</a:t>
            </a:r>
          </a:p>
          <a:p>
            <a:r>
              <a:rPr lang="en-GB" sz="800" dirty="0"/>
              <a:t>opened for signature, 1996</a:t>
            </a:r>
          </a:p>
          <a:p>
            <a:r>
              <a:rPr lang="en-GB" sz="800" dirty="0"/>
              <a:t>bans explosive testing</a:t>
            </a:r>
          </a:p>
        </p:txBody>
      </p:sp>
      <p:sp>
        <p:nvSpPr>
          <p:cNvPr id="15" name="Footer Placeholder 5">
            <a:extLst>
              <a:ext uri="{FF2B5EF4-FFF2-40B4-BE49-F238E27FC236}">
                <a16:creationId xmlns:a16="http://schemas.microsoft.com/office/drawing/2014/main" id="{2492CCAE-9DF8-4C47-A701-F1F4147FD9F8}"/>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37875826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a:t>Take home message</a:t>
            </a:r>
            <a:endParaRPr lang="en-US" dirty="0"/>
          </a:p>
        </p:txBody>
      </p:sp>
      <p:sp>
        <p:nvSpPr>
          <p:cNvPr id="3" name="Text Placeholder 2"/>
          <p:cNvSpPr>
            <a:spLocks noGrp="1"/>
          </p:cNvSpPr>
          <p:nvPr>
            <p:ph type="body" sz="quarter" idx="15"/>
          </p:nvPr>
        </p:nvSpPr>
        <p:spPr/>
        <p:txBody>
          <a:bodyPr/>
          <a:lstStyle/>
          <a:p>
            <a:pPr marL="342900" indent="-342900"/>
            <a:r>
              <a:rPr lang="en-US" dirty="0"/>
              <a:t>Large scale accidents, deliberate releases and assassinations with CBRN agents have occurred with long-lasting consequences for man and the environment </a:t>
            </a:r>
          </a:p>
          <a:p>
            <a:pPr marL="342900" indent="-342900"/>
            <a:r>
              <a:rPr lang="en-US" dirty="0"/>
              <a:t>Treaties to prevent further development and use of CBRN as warfare agents exist, both for state as for non-state actors, but not all countries </a:t>
            </a:r>
            <a:r>
              <a:rPr lang="en-GB" dirty="0"/>
              <a:t>ratified these treaties</a:t>
            </a:r>
            <a:endParaRPr lang="en-US" dirty="0"/>
          </a:p>
          <a:p>
            <a:endParaRPr lang="en-US" dirty="0"/>
          </a:p>
          <a:p>
            <a:endParaRPr lang="en-US" dirty="0"/>
          </a:p>
        </p:txBody>
      </p:sp>
      <p:sp>
        <p:nvSpPr>
          <p:cNvPr id="6" name="Slide Number Placeholder 4">
            <a:extLst>
              <a:ext uri="{FF2B5EF4-FFF2-40B4-BE49-F238E27FC236}">
                <a16:creationId xmlns:a16="http://schemas.microsoft.com/office/drawing/2014/main" id="{1F1FC608-B0AC-4CF0-820C-1FAC4599D944}"/>
              </a:ext>
            </a:extLst>
          </p:cNvPr>
          <p:cNvSpPr>
            <a:spLocks noGrp="1"/>
          </p:cNvSpPr>
          <p:nvPr>
            <p:ph type="sldNum" sz="quarter" idx="4"/>
          </p:nvPr>
        </p:nvSpPr>
        <p:spPr>
          <a:xfrm>
            <a:off x="8980433" y="6479665"/>
            <a:ext cx="2743200" cy="230784"/>
          </a:xfrm>
        </p:spPr>
        <p:txBody>
          <a:bodyPr/>
          <a:lstStyle/>
          <a:p>
            <a:fld id="{A814E660-BF25-4843-B2A0-93C6E2B6253B}" type="slidenum">
              <a:rPr lang="en-BE" smtClean="0"/>
              <a:pPr/>
              <a:t>41</a:t>
            </a:fld>
            <a:endParaRPr lang="en-BE" dirty="0"/>
          </a:p>
        </p:txBody>
      </p:sp>
      <p:sp>
        <p:nvSpPr>
          <p:cNvPr id="7" name="Footer Placeholder 5">
            <a:extLst>
              <a:ext uri="{FF2B5EF4-FFF2-40B4-BE49-F238E27FC236}">
                <a16:creationId xmlns:a16="http://schemas.microsoft.com/office/drawing/2014/main" id="{87C0EAE9-66E7-47BF-B6AE-F94A0BF8D5AE}"/>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22917941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p:txBody>
          <a:bodyPr/>
          <a:lstStyle/>
          <a:p>
            <a:r>
              <a:rPr lang="da-DK" dirty="0"/>
              <a:t>Thank you for your attention</a:t>
            </a:r>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42</a:t>
            </a:fld>
            <a:endParaRPr lang="en-BE"/>
          </a:p>
        </p:txBody>
      </p:sp>
      <p:pic>
        <p:nvPicPr>
          <p:cNvPr id="7" name="Picture 6"/>
          <p:cNvPicPr>
            <a:picLocks noChangeAspect="1"/>
          </p:cNvPicPr>
          <p:nvPr/>
        </p:nvPicPr>
        <p:blipFill>
          <a:blip r:embed="rId3"/>
          <a:stretch>
            <a:fillRect/>
          </a:stretch>
        </p:blipFill>
        <p:spPr>
          <a:xfrm flipH="1">
            <a:off x="5404932" y="1657351"/>
            <a:ext cx="1344036" cy="1496250"/>
          </a:xfrm>
          <a:prstGeom prst="rect">
            <a:avLst/>
          </a:prstGeom>
        </p:spPr>
      </p:pic>
      <p:sp>
        <p:nvSpPr>
          <p:cNvPr id="11" name="Footer Placeholder 5">
            <a:extLst>
              <a:ext uri="{FF2B5EF4-FFF2-40B4-BE49-F238E27FC236}">
                <a16:creationId xmlns:a16="http://schemas.microsoft.com/office/drawing/2014/main" id="{B1C34857-0D0B-461B-8395-C04AF42432EC}"/>
              </a:ext>
            </a:extLst>
          </p:cNvPr>
          <p:cNvSpPr txBox="1">
            <a:spLocks/>
          </p:cNvSpPr>
          <p:nvPr/>
        </p:nvSpPr>
        <p:spPr>
          <a:xfrm>
            <a:off x="434110" y="6475412"/>
            <a:ext cx="10775950" cy="147638"/>
          </a:xfrm>
          <a:prstGeom prst="rect">
            <a:avLst/>
          </a:prstGeom>
        </p:spPr>
        <p:txBody>
          <a:bodyPr lIns="0" tIns="0" rIns="0" bIns="0" anchor="ctr"/>
          <a:lstStyle>
            <a:defPPr>
              <a:defRPr lang="en-US"/>
            </a:defPPr>
            <a:lvl1pPr marL="0" algn="l" defTabSz="914400" rtl="0" eaLnBrk="1" latinLnBrk="0" hangingPunct="1">
              <a:defRPr sz="10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40204388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3" y="800099"/>
            <a:ext cx="5329237" cy="558801"/>
          </a:xfrm>
        </p:spPr>
        <p:txBody>
          <a:bodyPr/>
          <a:lstStyle/>
          <a:p>
            <a:r>
              <a:rPr lang="da-DK" dirty="0"/>
              <a:t>Deliberate release </a:t>
            </a:r>
            <a:endParaRPr lang="en-US" dirty="0"/>
          </a:p>
        </p:txBody>
      </p:sp>
      <p:sp>
        <p:nvSpPr>
          <p:cNvPr id="4" name="Text Placeholder 3"/>
          <p:cNvSpPr>
            <a:spLocks noGrp="1"/>
          </p:cNvSpPr>
          <p:nvPr>
            <p:ph type="body" sz="quarter" idx="16"/>
          </p:nvPr>
        </p:nvSpPr>
        <p:spPr>
          <a:xfrm>
            <a:off x="766761" y="1469037"/>
            <a:ext cx="11200650" cy="4588864"/>
          </a:xfrm>
        </p:spPr>
        <p:txBody>
          <a:bodyPr>
            <a:normAutofit/>
          </a:bodyPr>
          <a:lstStyle/>
          <a:p>
            <a:r>
              <a:rPr lang="en-US" b="1" dirty="0"/>
              <a:t>Warfare </a:t>
            </a:r>
          </a:p>
          <a:p>
            <a:pPr lvl="1"/>
            <a:r>
              <a:rPr lang="en-US" dirty="0"/>
              <a:t>Intentional release of agents for the purpose of killing or harming enemy military personnel or populations</a:t>
            </a:r>
          </a:p>
          <a:p>
            <a:r>
              <a:rPr lang="en-US" b="1" dirty="0"/>
              <a:t>Terrorism</a:t>
            </a:r>
          </a:p>
          <a:p>
            <a:pPr lvl="1"/>
            <a:r>
              <a:rPr lang="en-US" dirty="0"/>
              <a:t>The intentional release or dissemination by terrorist of agents to cause fear, illness or death in people, animals or plants and/or disrupting social, economic or political stability</a:t>
            </a:r>
          </a:p>
          <a:p>
            <a:r>
              <a:rPr lang="en-US" b="1" dirty="0"/>
              <a:t>Crime</a:t>
            </a:r>
          </a:p>
          <a:p>
            <a:pPr lvl="1"/>
            <a:r>
              <a:rPr lang="en-US" dirty="0"/>
              <a:t>The use of an agent to kill or make ill a single individual or a small group of individuals, motivated by revenge or monetary gain through extortion, rather by than political, ideological, religious or other beliefs.</a:t>
            </a:r>
          </a:p>
          <a:p>
            <a:pPr lvl="1"/>
            <a:endParaRPr lang="en-US" dirty="0"/>
          </a:p>
          <a:p>
            <a:pPr lvl="1"/>
            <a:endParaRPr lang="en-US" dirty="0"/>
          </a:p>
          <a:p>
            <a:pPr lvl="1"/>
            <a:endParaRPr lang="en-US" dirty="0"/>
          </a:p>
        </p:txBody>
      </p:sp>
      <p:sp>
        <p:nvSpPr>
          <p:cNvPr id="5" name="Slide Number Placeholder 4"/>
          <p:cNvSpPr>
            <a:spLocks noGrp="1"/>
          </p:cNvSpPr>
          <p:nvPr>
            <p:ph type="sldNum" sz="quarter" idx="4"/>
          </p:nvPr>
        </p:nvSpPr>
        <p:spPr>
          <a:xfrm>
            <a:off x="8980433" y="6479665"/>
            <a:ext cx="2743200" cy="230784"/>
          </a:xfrm>
        </p:spPr>
        <p:txBody>
          <a:bodyPr/>
          <a:lstStyle/>
          <a:p>
            <a:fld id="{A814E660-BF25-4843-B2A0-93C6E2B6253B}" type="slidenum">
              <a:rPr lang="en-BE" smtClean="0"/>
              <a:pPr/>
              <a:t>5</a:t>
            </a:fld>
            <a:endParaRPr lang="en-BE" dirty="0"/>
          </a:p>
        </p:txBody>
      </p:sp>
      <p:sp>
        <p:nvSpPr>
          <p:cNvPr id="3" name="Footer Placeholder 2"/>
          <p:cNvSpPr>
            <a:spLocks noGrp="1"/>
          </p:cNvSpPr>
          <p:nvPr>
            <p:ph type="ftr" sz="quarter" idx="17"/>
          </p:nvPr>
        </p:nvSpPr>
        <p:spPr>
          <a:xfrm>
            <a:off x="452927" y="6479664"/>
            <a:ext cx="10776247" cy="148485"/>
          </a:xfrm>
        </p:spPr>
        <p:txBody>
          <a:body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2743981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89A07-F7D4-4D45-BC23-1DBC831690D9}"/>
              </a:ext>
            </a:extLst>
          </p:cNvPr>
          <p:cNvSpPr>
            <a:spLocks noGrp="1"/>
          </p:cNvSpPr>
          <p:nvPr>
            <p:ph type="title"/>
          </p:nvPr>
        </p:nvSpPr>
        <p:spPr/>
        <p:txBody>
          <a:bodyPr/>
          <a:lstStyle/>
          <a:p>
            <a:r>
              <a:rPr lang="en-US" dirty="0"/>
              <a:t>Chemical Agents</a:t>
            </a:r>
            <a:endParaRPr lang="nl-NL" dirty="0"/>
          </a:p>
        </p:txBody>
      </p:sp>
      <p:sp>
        <p:nvSpPr>
          <p:cNvPr id="4" name="Slide Number Placeholder 3">
            <a:extLst>
              <a:ext uri="{FF2B5EF4-FFF2-40B4-BE49-F238E27FC236}">
                <a16:creationId xmlns:a16="http://schemas.microsoft.com/office/drawing/2014/main" id="{A85F5FDE-9ECF-49C1-AA9B-9BD3C1DF147C}"/>
              </a:ext>
            </a:extLst>
          </p:cNvPr>
          <p:cNvSpPr>
            <a:spLocks noGrp="1"/>
          </p:cNvSpPr>
          <p:nvPr>
            <p:ph type="sldNum" sz="quarter" idx="4"/>
          </p:nvPr>
        </p:nvSpPr>
        <p:spPr/>
        <p:txBody>
          <a:bodyPr/>
          <a:lstStyle/>
          <a:p>
            <a:fld id="{A814E660-BF25-4843-B2A0-93C6E2B6253B}" type="slidenum">
              <a:rPr lang="en-BE" smtClean="0"/>
              <a:pPr/>
              <a:t>6</a:t>
            </a:fld>
            <a:endParaRPr lang="en-BE" dirty="0"/>
          </a:p>
        </p:txBody>
      </p:sp>
      <p:sp>
        <p:nvSpPr>
          <p:cNvPr id="7" name="AutoShape 4">
            <a:extLst>
              <a:ext uri="{FF2B5EF4-FFF2-40B4-BE49-F238E27FC236}">
                <a16:creationId xmlns:a16="http://schemas.microsoft.com/office/drawing/2014/main" id="{9EADA061-1938-4634-ADE5-B05B875DCB63}"/>
              </a:ext>
            </a:extLst>
          </p:cNvPr>
          <p:cNvSpPr>
            <a:spLocks noChangeAspect="1" noChangeArrowheads="1"/>
          </p:cNvSpPr>
          <p:nvPr/>
        </p:nvSpPr>
        <p:spPr bwMode="auto">
          <a:xfrm>
            <a:off x="5943600" y="3276600"/>
            <a:ext cx="2378990" cy="237899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2056" name="Picture 8">
            <a:extLst>
              <a:ext uri="{FF2B5EF4-FFF2-40B4-BE49-F238E27FC236}">
                <a16:creationId xmlns:a16="http://schemas.microsoft.com/office/drawing/2014/main" id="{A27F8910-D1DA-4461-995A-CB1552A843A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4777" r="3437"/>
          <a:stretch/>
        </p:blipFill>
        <p:spPr bwMode="auto">
          <a:xfrm>
            <a:off x="4437680" y="2157663"/>
            <a:ext cx="3316637" cy="3899841"/>
          </a:xfrm>
          <a:prstGeom prst="rect">
            <a:avLst/>
          </a:prstGeom>
          <a:noFill/>
          <a:extLst>
            <a:ext uri="{909E8E84-426E-40DD-AFC4-6F175D3DCCD1}">
              <a14:hiddenFill xmlns:a14="http://schemas.microsoft.com/office/drawing/2010/main">
                <a:solidFill>
                  <a:srgbClr val="FFFFFF"/>
                </a:solidFill>
              </a14:hiddenFill>
            </a:ext>
          </a:extLst>
        </p:spPr>
      </p:pic>
      <p:sp>
        <p:nvSpPr>
          <p:cNvPr id="9" name="Footer Placeholder 2">
            <a:extLst>
              <a:ext uri="{FF2B5EF4-FFF2-40B4-BE49-F238E27FC236}">
                <a16:creationId xmlns:a16="http://schemas.microsoft.com/office/drawing/2014/main" id="{64986CD0-7083-4A75-9F27-7156A53B3BCA}"/>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MELDOY Presentation 3.1.1: Elaborated history: development of agents, actual incidents from the past &amp; context</a:t>
            </a:r>
          </a:p>
        </p:txBody>
      </p:sp>
    </p:spTree>
    <p:extLst>
      <p:ext uri="{BB962C8B-B14F-4D97-AF65-F5344CB8AC3E}">
        <p14:creationId xmlns:p14="http://schemas.microsoft.com/office/powerpoint/2010/main" val="10429199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3" y="800099"/>
            <a:ext cx="9959852" cy="558801"/>
          </a:xfrm>
        </p:spPr>
        <p:txBody>
          <a:bodyPr/>
          <a:lstStyle/>
          <a:p>
            <a:r>
              <a:rPr lang="da-DK" dirty="0"/>
              <a:t>Chemical warfare: historic perspective</a:t>
            </a:r>
            <a:endParaRPr lang="en-US" dirty="0"/>
          </a:p>
        </p:txBody>
      </p:sp>
      <p:sp>
        <p:nvSpPr>
          <p:cNvPr id="4" name="Text Placeholder 3"/>
          <p:cNvSpPr>
            <a:spLocks noGrp="1"/>
          </p:cNvSpPr>
          <p:nvPr>
            <p:ph type="body" sz="quarter" idx="16"/>
          </p:nvPr>
        </p:nvSpPr>
        <p:spPr>
          <a:xfrm>
            <a:off x="766758" y="1469036"/>
            <a:ext cx="11120441" cy="4905595"/>
          </a:xfrm>
        </p:spPr>
        <p:txBody>
          <a:bodyPr>
            <a:noAutofit/>
          </a:bodyPr>
          <a:lstStyle/>
          <a:p>
            <a:r>
              <a:rPr lang="en-US" dirty="0"/>
              <a:t>429 BC, Greece Peloponnesian War, the siege of Platea</a:t>
            </a:r>
          </a:p>
          <a:p>
            <a:pPr lvl="1"/>
            <a:r>
              <a:rPr lang="en-US" dirty="0"/>
              <a:t>Spartans burned sulfur, creating toxic gases, resulting </a:t>
            </a:r>
            <a:br>
              <a:rPr lang="en-US" dirty="0"/>
            </a:br>
            <a:r>
              <a:rPr lang="en-US" dirty="0"/>
              <a:t>in </a:t>
            </a:r>
            <a:r>
              <a:rPr lang="en-US" dirty="0" err="1"/>
              <a:t>Plateans</a:t>
            </a:r>
            <a:r>
              <a:rPr lang="en-US" dirty="0"/>
              <a:t> abandoning their posts. </a:t>
            </a:r>
          </a:p>
          <a:p>
            <a:r>
              <a:rPr lang="en-US" dirty="0"/>
              <a:t>1456, Siege of Belgrade </a:t>
            </a:r>
          </a:p>
          <a:p>
            <a:pPr lvl="1"/>
            <a:r>
              <a:rPr lang="en-US" dirty="0"/>
              <a:t>Alchemist created poison clouds by burning rags that </a:t>
            </a:r>
            <a:br>
              <a:rPr lang="en-US" dirty="0"/>
            </a:br>
            <a:r>
              <a:rPr lang="en-US" dirty="0"/>
              <a:t>may have contained chlorine gas</a:t>
            </a:r>
          </a:p>
          <a:p>
            <a:r>
              <a:rPr lang="en-US" dirty="0"/>
              <a:t>Fifteenth century</a:t>
            </a:r>
          </a:p>
          <a:p>
            <a:pPr lvl="1"/>
            <a:r>
              <a:rPr lang="en-US" dirty="0"/>
              <a:t>Leonardo da Vinci designed explosive shells filled with arsenic and sulfur for use against ships</a:t>
            </a:r>
          </a:p>
        </p:txBody>
      </p:sp>
      <p:sp>
        <p:nvSpPr>
          <p:cNvPr id="5" name="Slide Number Placeholder 4"/>
          <p:cNvSpPr>
            <a:spLocks noGrp="1"/>
          </p:cNvSpPr>
          <p:nvPr>
            <p:ph type="sldNum" sz="quarter" idx="4"/>
          </p:nvPr>
        </p:nvSpPr>
        <p:spPr/>
        <p:txBody>
          <a:bodyPr/>
          <a:lstStyle/>
          <a:p>
            <a:fld id="{A814E660-BF25-4843-B2A0-93C6E2B6253B}" type="slidenum">
              <a:rPr lang="en-BE" smtClean="0"/>
              <a:pPr/>
              <a:t>7</a:t>
            </a:fld>
            <a:endParaRPr lang="en-BE" dirty="0"/>
          </a:p>
        </p:txBody>
      </p:sp>
      <p:sp>
        <p:nvSpPr>
          <p:cNvPr id="3" name="Footer Placeholder 2"/>
          <p:cNvSpPr>
            <a:spLocks noGrp="1"/>
          </p:cNvSpPr>
          <p:nvPr>
            <p:ph type="ftr" sz="quarter" idx="17"/>
          </p:nvPr>
        </p:nvSpPr>
        <p:spPr/>
        <p:txBody>
          <a:bodyPr/>
          <a:lstStyle/>
          <a:p>
            <a:r>
              <a:rPr lang="en-US" dirty="0"/>
              <a:t>MELDOY Presentation 3.1.1: Elaborated history: development of agents, actual incidents from the past &amp; context</a:t>
            </a:r>
          </a:p>
        </p:txBody>
      </p:sp>
      <p:pic>
        <p:nvPicPr>
          <p:cNvPr id="9" name="Picture 8">
            <a:extLst>
              <a:ext uri="{FF2B5EF4-FFF2-40B4-BE49-F238E27FC236}">
                <a16:creationId xmlns:a16="http://schemas.microsoft.com/office/drawing/2014/main" id="{CC694AEB-8372-47A9-A722-D54DE02438E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69140" y="1463933"/>
            <a:ext cx="2654493" cy="21193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466427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3" y="800099"/>
            <a:ext cx="9959852" cy="558801"/>
          </a:xfrm>
        </p:spPr>
        <p:txBody>
          <a:bodyPr/>
          <a:lstStyle/>
          <a:p>
            <a:r>
              <a:rPr lang="da-DK" dirty="0"/>
              <a:t>Chemical warfare: World War I</a:t>
            </a:r>
            <a:endParaRPr lang="en-US" dirty="0"/>
          </a:p>
        </p:txBody>
      </p:sp>
      <p:sp>
        <p:nvSpPr>
          <p:cNvPr id="4" name="Text Placeholder 3"/>
          <p:cNvSpPr>
            <a:spLocks noGrp="1"/>
          </p:cNvSpPr>
          <p:nvPr>
            <p:ph type="body" sz="quarter" idx="16"/>
          </p:nvPr>
        </p:nvSpPr>
        <p:spPr>
          <a:xfrm>
            <a:off x="766758" y="1469036"/>
            <a:ext cx="11425241" cy="4905595"/>
          </a:xfrm>
        </p:spPr>
        <p:txBody>
          <a:bodyPr>
            <a:noAutofit/>
          </a:bodyPr>
          <a:lstStyle/>
          <a:p>
            <a:r>
              <a:rPr lang="en-US" dirty="0"/>
              <a:t>1915-1918, World War I</a:t>
            </a:r>
          </a:p>
          <a:p>
            <a:r>
              <a:rPr lang="en-US" dirty="0"/>
              <a:t>French, German, &amp; British troops</a:t>
            </a:r>
          </a:p>
          <a:p>
            <a:r>
              <a:rPr lang="en-US" dirty="0"/>
              <a:t>22 April 1915, Ypres, Belgium:</a:t>
            </a:r>
          </a:p>
          <a:p>
            <a:pPr lvl="1"/>
            <a:r>
              <a:rPr lang="en-US" dirty="0"/>
              <a:t>First large-scale attack using chemical weapons taking place at Leper</a:t>
            </a:r>
          </a:p>
          <a:p>
            <a:pPr marL="88900" indent="0">
              <a:buNone/>
            </a:pP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8</a:t>
            </a:fld>
            <a:endParaRPr lang="en-BE" dirty="0"/>
          </a:p>
        </p:txBody>
      </p:sp>
      <p:sp>
        <p:nvSpPr>
          <p:cNvPr id="3" name="Footer Placeholder 2"/>
          <p:cNvSpPr>
            <a:spLocks noGrp="1"/>
          </p:cNvSpPr>
          <p:nvPr>
            <p:ph type="ftr" sz="quarter" idx="17"/>
          </p:nvPr>
        </p:nvSpPr>
        <p:spPr/>
        <p:txBody>
          <a:bodyPr/>
          <a:lstStyle/>
          <a:p>
            <a:r>
              <a:rPr lang="en-US" dirty="0"/>
              <a:t>MELDOY Presentation 3.1.1: Elaborated history: development of agents, actual incidents from the past &amp; context</a:t>
            </a:r>
          </a:p>
        </p:txBody>
      </p:sp>
      <p:pic>
        <p:nvPicPr>
          <p:cNvPr id="1028" name="Picture 4">
            <a:extLst>
              <a:ext uri="{FF2B5EF4-FFF2-40B4-BE49-F238E27FC236}">
                <a16:creationId xmlns:a16="http://schemas.microsoft.com/office/drawing/2014/main" id="{91BCFC0B-E5C5-4BD5-8189-12272B29E33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68188" y="3676255"/>
            <a:ext cx="4358002" cy="269837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A484BB9D-7BD9-479B-BC53-37FA51D86FD5}"/>
              </a:ext>
            </a:extLst>
          </p:cNvPr>
          <p:cNvSpPr/>
          <p:nvPr/>
        </p:nvSpPr>
        <p:spPr>
          <a:xfrm>
            <a:off x="766758" y="3676255"/>
            <a:ext cx="6096000" cy="2564805"/>
          </a:xfrm>
          <a:prstGeom prst="rect">
            <a:avLst/>
          </a:prstGeom>
        </p:spPr>
        <p:txBody>
          <a:bodyPr>
            <a:spAutoFit/>
          </a:bodyPr>
          <a:lstStyle/>
          <a:p>
            <a:pPr marL="355600" indent="-266700">
              <a:spcBef>
                <a:spcPts val="1000"/>
              </a:spcBef>
              <a:buClr>
                <a:schemeClr val="accent1"/>
              </a:buClr>
              <a:buFont typeface="Arial" panose="020B0604020202020204" pitchFamily="34" charset="0"/>
              <a:buChar char="•"/>
            </a:pPr>
            <a:r>
              <a:rPr lang="en-US" sz="2400" dirty="0"/>
              <a:t>124,200 tons of chlorine, mustard and other chemical agents released</a:t>
            </a:r>
          </a:p>
          <a:p>
            <a:pPr marL="355600" indent="-266700">
              <a:spcBef>
                <a:spcPts val="1000"/>
              </a:spcBef>
              <a:buClr>
                <a:schemeClr val="accent1"/>
              </a:buClr>
              <a:buFont typeface="Arial" panose="020B0604020202020204" pitchFamily="34" charset="0"/>
              <a:buChar char="•"/>
            </a:pPr>
            <a:r>
              <a:rPr lang="en-US" sz="2400" dirty="0"/>
              <a:t>&gt; 90,000 soldiers had suffered painful deaths due to exposure to them</a:t>
            </a:r>
          </a:p>
          <a:p>
            <a:pPr marL="355600" indent="-266700">
              <a:spcBef>
                <a:spcPts val="1000"/>
              </a:spcBef>
              <a:buClr>
                <a:schemeClr val="accent1"/>
              </a:buClr>
              <a:buFont typeface="Arial" panose="020B0604020202020204" pitchFamily="34" charset="0"/>
              <a:buChar char="•"/>
            </a:pPr>
            <a:r>
              <a:rPr lang="en-US" sz="2400" dirty="0"/>
              <a:t>~ 1.000.000 people blind, disfigured or debilitating injuries</a:t>
            </a:r>
          </a:p>
        </p:txBody>
      </p:sp>
    </p:spTree>
    <p:extLst>
      <p:ext uri="{BB962C8B-B14F-4D97-AF65-F5344CB8AC3E}">
        <p14:creationId xmlns:p14="http://schemas.microsoft.com/office/powerpoint/2010/main" val="18749655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3" y="800099"/>
            <a:ext cx="9959852" cy="558801"/>
          </a:xfrm>
        </p:spPr>
        <p:txBody>
          <a:bodyPr/>
          <a:lstStyle/>
          <a:p>
            <a:r>
              <a:rPr lang="da-DK" dirty="0"/>
              <a:t>Chemical warfare: Geneva Protocol</a:t>
            </a:r>
            <a:endParaRPr lang="en-US" dirty="0"/>
          </a:p>
        </p:txBody>
      </p:sp>
      <p:sp>
        <p:nvSpPr>
          <p:cNvPr id="4" name="Text Placeholder 3"/>
          <p:cNvSpPr>
            <a:spLocks noGrp="1"/>
          </p:cNvSpPr>
          <p:nvPr>
            <p:ph type="body" sz="quarter" idx="16"/>
          </p:nvPr>
        </p:nvSpPr>
        <p:spPr>
          <a:xfrm>
            <a:off x="766758" y="1469036"/>
            <a:ext cx="11120441" cy="4905595"/>
          </a:xfrm>
        </p:spPr>
        <p:txBody>
          <a:bodyPr>
            <a:noAutofit/>
          </a:bodyPr>
          <a:lstStyle/>
          <a:p>
            <a:r>
              <a:rPr lang="nl-NL" dirty="0"/>
              <a:t>1925 Geneva Protocol</a:t>
            </a:r>
          </a:p>
          <a:p>
            <a:pPr lvl="1"/>
            <a:r>
              <a:rPr lang="en-US" dirty="0"/>
              <a:t>Protocol for the Prohibition of the Use of Asphyxiating, Poisonous or Other Gases, and of Bacteriological Methods of Warfare</a:t>
            </a:r>
          </a:p>
          <a:p>
            <a:r>
              <a:rPr lang="en-US" dirty="0"/>
              <a:t>Meant to prevent recurrence of chemical weapons after horrors of World War I </a:t>
            </a:r>
          </a:p>
          <a:p>
            <a:r>
              <a:rPr lang="en-US" dirty="0"/>
              <a:t>Prohibits the </a:t>
            </a:r>
            <a:r>
              <a:rPr lang="en-US" u="sng" dirty="0"/>
              <a:t>use</a:t>
            </a:r>
            <a:r>
              <a:rPr lang="en-US" dirty="0"/>
              <a:t> of chemical and biological weapons in interstate wars</a:t>
            </a:r>
          </a:p>
          <a:p>
            <a:r>
              <a:rPr lang="en-US" dirty="0"/>
              <a:t>Does </a:t>
            </a:r>
            <a:r>
              <a:rPr lang="en-US" u="sng" dirty="0"/>
              <a:t>not</a:t>
            </a:r>
            <a:r>
              <a:rPr lang="en-US" dirty="0"/>
              <a:t> prohibit the development, production or possession of chemical and </a:t>
            </a:r>
            <a:r>
              <a:rPr lang="en-US" dirty="0" err="1"/>
              <a:t>biologiweapons</a:t>
            </a:r>
            <a:endParaRPr lang="en-US" dirty="0"/>
          </a:p>
          <a:p>
            <a:endParaRPr lang="en-US" dirty="0"/>
          </a:p>
          <a:p>
            <a:pPr marL="88900" indent="0">
              <a:buNone/>
            </a:pPr>
            <a:endParaRPr lang="en-US" dirty="0"/>
          </a:p>
        </p:txBody>
      </p:sp>
      <p:sp>
        <p:nvSpPr>
          <p:cNvPr id="5" name="Slide Number Placeholder 4"/>
          <p:cNvSpPr>
            <a:spLocks noGrp="1"/>
          </p:cNvSpPr>
          <p:nvPr>
            <p:ph type="sldNum" sz="quarter" idx="4"/>
          </p:nvPr>
        </p:nvSpPr>
        <p:spPr/>
        <p:txBody>
          <a:bodyPr/>
          <a:lstStyle/>
          <a:p>
            <a:fld id="{A814E660-BF25-4843-B2A0-93C6E2B6253B}" type="slidenum">
              <a:rPr lang="en-BE" smtClean="0"/>
              <a:pPr/>
              <a:t>9</a:t>
            </a:fld>
            <a:endParaRPr lang="en-BE" dirty="0"/>
          </a:p>
        </p:txBody>
      </p:sp>
      <p:sp>
        <p:nvSpPr>
          <p:cNvPr id="3" name="Footer Placeholder 2"/>
          <p:cNvSpPr>
            <a:spLocks noGrp="1"/>
          </p:cNvSpPr>
          <p:nvPr>
            <p:ph type="ftr" sz="quarter" idx="17"/>
          </p:nvPr>
        </p:nvSpPr>
        <p:spPr/>
        <p:txBody>
          <a:bodyPr/>
          <a:lstStyle/>
          <a:p>
            <a:r>
              <a:rPr lang="en-US" dirty="0"/>
              <a:t>MELDOY Presentation 3.1.1: Elaborated history: development of agents, actual incidents from the past &amp; context</a:t>
            </a:r>
          </a:p>
        </p:txBody>
      </p:sp>
    </p:spTree>
    <p:extLst>
      <p:ext uri="{BB962C8B-B14F-4D97-AF65-F5344CB8AC3E}">
        <p14:creationId xmlns:p14="http://schemas.microsoft.com/office/powerpoint/2010/main" val="18768247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515151"/>
      </a:dk2>
      <a:lt2>
        <a:srgbClr val="E7E6E6"/>
      </a:lt2>
      <a:accent1>
        <a:srgbClr val="023B7E"/>
      </a:accent1>
      <a:accent2>
        <a:srgbClr val="8CD3F6"/>
      </a:accent2>
      <a:accent3>
        <a:srgbClr val="035ECD"/>
      </a:accent3>
      <a:accent4>
        <a:srgbClr val="1FA8ED"/>
      </a:accent4>
      <a:accent5>
        <a:srgbClr val="D2EDFB"/>
      </a:accent5>
      <a:accent6>
        <a:srgbClr val="87BCFD"/>
      </a:accent6>
      <a:hlink>
        <a:srgbClr val="4C9BFC"/>
      </a:hlink>
      <a:folHlink>
        <a:srgbClr val="B3D5FD"/>
      </a:folHlink>
    </a:clrScheme>
    <a:fontScheme name="sckcen">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SCK•CEN 2020">
      <a:dk1>
        <a:sysClr val="windowText" lastClr="000000"/>
      </a:dk1>
      <a:lt1>
        <a:sysClr val="window" lastClr="FFFFFF"/>
      </a:lt1>
      <a:dk2>
        <a:srgbClr val="515151"/>
      </a:dk2>
      <a:lt2>
        <a:srgbClr val="E7E6E6"/>
      </a:lt2>
      <a:accent1>
        <a:srgbClr val="562873"/>
      </a:accent1>
      <a:accent2>
        <a:srgbClr val="984A9C"/>
      </a:accent2>
      <a:accent3>
        <a:srgbClr val="8ED8F8"/>
      </a:accent3>
      <a:accent4>
        <a:srgbClr val="034694"/>
      </a:accent4>
      <a:accent5>
        <a:srgbClr val="CACCD0"/>
      </a:accent5>
      <a:accent6>
        <a:srgbClr val="DFE0E2"/>
      </a:accent6>
      <a:hlink>
        <a:srgbClr val="BC58AE"/>
      </a:hlink>
      <a:folHlink>
        <a:srgbClr val="501D53"/>
      </a:folHlink>
    </a:clrScheme>
    <a:fontScheme name="sckcen">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SCK•CEN 2020">
      <a:dk1>
        <a:sysClr val="windowText" lastClr="000000"/>
      </a:dk1>
      <a:lt1>
        <a:sysClr val="window" lastClr="FFFFFF"/>
      </a:lt1>
      <a:dk2>
        <a:srgbClr val="515151"/>
      </a:dk2>
      <a:lt2>
        <a:srgbClr val="E7E6E6"/>
      </a:lt2>
      <a:accent1>
        <a:srgbClr val="562873"/>
      </a:accent1>
      <a:accent2>
        <a:srgbClr val="984A9C"/>
      </a:accent2>
      <a:accent3>
        <a:srgbClr val="8ED8F8"/>
      </a:accent3>
      <a:accent4>
        <a:srgbClr val="034694"/>
      </a:accent4>
      <a:accent5>
        <a:srgbClr val="CACCD0"/>
      </a:accent5>
      <a:accent6>
        <a:srgbClr val="DFE0E2"/>
      </a:accent6>
      <a:hlink>
        <a:srgbClr val="BC58AE"/>
      </a:hlink>
      <a:folHlink>
        <a:srgbClr val="501D53"/>
      </a:folHlink>
    </a:clrScheme>
    <a:fontScheme name="sckcen">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16435</TotalTime>
  <Words>15032</Words>
  <Application>Microsoft Office PowerPoint</Application>
  <PresentationFormat>Widescreen</PresentationFormat>
  <Paragraphs>1116</Paragraphs>
  <Slides>42</Slides>
  <Notes>42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Calibri</vt:lpstr>
      <vt:lpstr>FranklinGotTExtCon</vt:lpstr>
      <vt:lpstr>Georgia</vt:lpstr>
      <vt:lpstr>Segoe UI</vt:lpstr>
      <vt:lpstr>Segoe UI Semibold</vt:lpstr>
      <vt:lpstr>Office Theme</vt:lpstr>
      <vt:lpstr>Module 3 CBRN extras</vt:lpstr>
      <vt:lpstr>Learning objective</vt:lpstr>
      <vt:lpstr>Elaborated History: (non)deliberate release</vt:lpstr>
      <vt:lpstr>Elaborated History: (non)deliberate release</vt:lpstr>
      <vt:lpstr>Deliberate release </vt:lpstr>
      <vt:lpstr>Chemical Agents</vt:lpstr>
      <vt:lpstr>Chemical warfare: historic perspective</vt:lpstr>
      <vt:lpstr>Chemical warfare: World War I</vt:lpstr>
      <vt:lpstr>Chemical warfare: Geneva Protocol</vt:lpstr>
      <vt:lpstr>Chemical warfare: Chemical weapon programs </vt:lpstr>
      <vt:lpstr>Chemical warfare: Late 20th century</vt:lpstr>
      <vt:lpstr>Chemical Weapons Convention</vt:lpstr>
      <vt:lpstr>Chemical Weapons Convention</vt:lpstr>
      <vt:lpstr>Chemical terrorism</vt:lpstr>
      <vt:lpstr>UN Security Council Resolution 1540 (2004)</vt:lpstr>
      <vt:lpstr>Chemical assasination</vt:lpstr>
      <vt:lpstr>Chemical agents: transport accidents</vt:lpstr>
      <vt:lpstr>Chemical agents: industrial accidents (1) </vt:lpstr>
      <vt:lpstr>Chemical agents: industrial accidents (2)</vt:lpstr>
      <vt:lpstr>Biological Agents</vt:lpstr>
      <vt:lpstr>Biological Warfare : historic perspective (I) </vt:lpstr>
      <vt:lpstr>Biological Warfare : historic perspective (II) </vt:lpstr>
      <vt:lpstr>Biological weapon programs</vt:lpstr>
      <vt:lpstr>Biological weapon programs: USSR</vt:lpstr>
      <vt:lpstr>Biological weapon program: USA</vt:lpstr>
      <vt:lpstr>Biological weapon programs</vt:lpstr>
      <vt:lpstr>Biological and Toxin Weapons Convention</vt:lpstr>
      <vt:lpstr>Biological agents: natural epidemics </vt:lpstr>
      <vt:lpstr>Biological industrial outbreak</vt:lpstr>
      <vt:lpstr>Biological terrorism</vt:lpstr>
      <vt:lpstr>Biological assasinations</vt:lpstr>
      <vt:lpstr>Radiological and Nuclear Agents</vt:lpstr>
      <vt:lpstr>Nuclear warfare</vt:lpstr>
      <vt:lpstr>Nuclear weapon programs treaties </vt:lpstr>
      <vt:lpstr>Radiological release: ignorance </vt:lpstr>
      <vt:lpstr>Radiological terrorism and assasination</vt:lpstr>
      <vt:lpstr>Radiological agents: Transport accidents</vt:lpstr>
      <vt:lpstr>Nuclear materials</vt:lpstr>
      <vt:lpstr>Nuclear industrial accidents</vt:lpstr>
      <vt:lpstr>Nuclear materials: above ground testing</vt:lpstr>
      <vt:lpstr>Take home message</vt:lpstr>
      <vt:lpstr>PowerPoint Presentation</vt:lpstr>
    </vt:vector>
  </TitlesOfParts>
  <Company>SCK CEN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Dillen Roel</dc:creator>
  <cp:lastModifiedBy>Peter den Outer</cp:lastModifiedBy>
  <cp:revision>784</cp:revision>
  <cp:lastPrinted>2020-01-20T09:16:47Z</cp:lastPrinted>
  <dcterms:created xsi:type="dcterms:W3CDTF">2019-10-21T09:10:33Z</dcterms:created>
  <dcterms:modified xsi:type="dcterms:W3CDTF">2022-11-16T12:00:39Z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ID">
    <vt:lpwstr>36860591</vt:lpwstr>
  </property>
  <property fmtid="{D5CDD505-2E9C-101B-9397-08002B2CF9AE}" pid="4" name="Name">
    <vt:lpwstr>PowerPoint Presentation with sample slides.pptx</vt:lpwstr>
  </property>
  <property fmtid="{D5CDD505-2E9C-101B-9397-08002B2CF9AE}" pid="5" name="SuppMarkings">
    <vt:lpwstr> </vt:lpwstr>
  </property>
  <property fmtid="{D5CDD505-2E9C-101B-9397-08002B2CF9AE}" pid="6" name="Security Clearance">
    <vt:lpwstr> </vt:lpwstr>
  </property>
  <property fmtid="{D5CDD505-2E9C-101B-9397-08002B2CF9AE}" pid="7" name="HyperLink">
    <vt:lpwstr>https://ecm.sckcen.be/OTCS/llisapi.dll/open/36860591</vt:lpwstr>
  </property>
  <property fmtid="{D5CDD505-2E9C-101B-9397-08002B2CF9AE}" pid="8" name="Common Attributes_Reference Number">
    <vt:lpwstr>&lt;generated automatically&gt;</vt:lpwstr>
  </property>
  <property fmtid="{D5CDD505-2E9C-101B-9397-08002B2CF9AE}" pid="9" name="Common Attributes_Short Reference">
    <vt:lpwstr>&lt;generated automatically&gt;</vt:lpwstr>
  </property>
  <property fmtid="{D5CDD505-2E9C-101B-9397-08002B2CF9AE}" pid="10" name="Common Attributes_Alternative Reference">
    <vt:lpwstr> </vt:lpwstr>
  </property>
  <property fmtid="{D5CDD505-2E9C-101B-9397-08002B2CF9AE}" pid="11" name="Common Attributes_Document Type">
    <vt:lpwstr>Presentation</vt:lpwstr>
  </property>
  <property fmtid="{D5CDD505-2E9C-101B-9397-08002B2CF9AE}" pid="12" name="Common Attributes_Author_Author Name">
    <vt:lpwstr>&lt;default creator&gt;</vt:lpwstr>
  </property>
  <property fmtid="{D5CDD505-2E9C-101B-9397-08002B2CF9AE}" pid="13" name="Common Attributes_Author_Author Affiliation">
    <vt:lpwstr>SCK•CEN</vt:lpwstr>
  </property>
  <property fmtid="{D5CDD505-2E9C-101B-9397-08002B2CF9AE}" pid="14" name="Common Attributes_Information Security Classification">
    <vt:lpwstr>Restricted</vt:lpwstr>
  </property>
  <property fmtid="{D5CDD505-2E9C-101B-9397-08002B2CF9AE}" pid="15" name="Common Attributes_ISC Motivation">
    <vt:lpwstr>ISC was automatically assigned.</vt:lpwstr>
  </property>
  <property fmtid="{D5CDD505-2E9C-101B-9397-08002B2CF9AE}" pid="16" name="Event Attributes_Event_Event Type">
    <vt:lpwstr> </vt:lpwstr>
  </property>
  <property fmtid="{D5CDD505-2E9C-101B-9397-08002B2CF9AE}" pid="17" name="Event Attributes_Event_Event Name">
    <vt:lpwstr> </vt:lpwstr>
  </property>
  <property fmtid="{D5CDD505-2E9C-101B-9397-08002B2CF9AE}" pid="18" name="Event Attributes_Event_Event Start Date">
    <vt:filetime>1899-12-29T23:00:00Z</vt:filetime>
  </property>
  <property fmtid="{D5CDD505-2E9C-101B-9397-08002B2CF9AE}" pid="19" name="Event Attributes_Event_Event End Date">
    <vt:filetime>1899-12-29T23:00:00Z</vt:filetime>
  </property>
  <property fmtid="{D5CDD505-2E9C-101B-9397-08002B2CF9AE}" pid="20" name="Event Attributes_Event_Event Location">
    <vt:lpwstr> </vt:lpwstr>
  </property>
</Properties>
</file>