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1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99" r:id="rId12"/>
    <p:sldId id="30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e Bruin" initials="AdB" lastIdx="1" clrIdx="0">
    <p:extLst>
      <p:ext uri="{19B8F6BF-5375-455C-9EA6-DF929625EA0E}">
        <p15:presenceInfo xmlns:p15="http://schemas.microsoft.com/office/powerpoint/2012/main" userId="S-1-5-21-1049771325-2269308660-2511297033-25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1E4AEA4-8DFA-4A89-87EB-49C32662AFE0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49808" autoAdjust="0"/>
  </p:normalViewPr>
  <p:slideViewPr>
    <p:cSldViewPr snapToGrid="0">
      <p:cViewPr varScale="1">
        <p:scale>
          <a:sx n="56" d="100"/>
          <a:sy n="56" d="100"/>
        </p:scale>
        <p:origin x="3060" y="78"/>
      </p:cViewPr>
      <p:guideLst/>
    </p:cSldViewPr>
  </p:slideViewPr>
  <p:notesTextViewPr>
    <p:cViewPr>
      <p:scale>
        <a:sx n="125" d="100"/>
        <a:sy n="125" d="100"/>
      </p:scale>
      <p:origin x="0" y="-180"/>
    </p:cViewPr>
  </p:notesTextViewPr>
  <p:notesViewPr>
    <p:cSldViewPr snapToGrid="0" showGuides="1">
      <p:cViewPr varScale="1">
        <p:scale>
          <a:sx n="85" d="100"/>
          <a:sy n="85" d="100"/>
        </p:scale>
        <p:origin x="380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572824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Notes Placeholder 40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Slide Image Placeholder 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9876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aru.org.uk/wp-content/uploads/2014/05/NARU-IOR-A4-X-3-v8a-2.pdf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wales.nhs.uk/sitesplus/documents/888/guidance%20for%20first%20responders%20and%20control%20room%20personnel%20to%20a%20cbrn%20incid....pdf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/>
              <a:t>Module 2: CBRN Basics</a:t>
            </a:r>
            <a:endParaRPr lang="en-US" sz="800" b="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trainees know what part of the curriculum is presented and who is the targeted audience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-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</a:t>
            </a:r>
          </a:p>
        </p:txBody>
      </p:sp>
    </p:spTree>
    <p:extLst>
      <p:ext uri="{BB962C8B-B14F-4D97-AF65-F5344CB8AC3E}">
        <p14:creationId xmlns:p14="http://schemas.microsoft.com/office/powerpoint/2010/main" val="636526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 </a:t>
            </a:r>
            <a:r>
              <a:rPr lang="en-US" sz="800" dirty="0"/>
              <a:t>If you suspect a CBRN incident: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After these slides the trainees have learnt some basic actions to take, when suspecting a CBRN incident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the bullets given in the slide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Let them know most ‘what to do’s</a:t>
            </a:r>
            <a:r>
              <a:rPr lang="en-US" sz="800" dirty="0"/>
              <a:t>’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incorporated in other parts of the curriculum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“Handbook for FIRST RESPONDERS, Hazardous Materials – CBRNE”.  DSB/MSB (2014) ISBN 978-91-7383-412-4</a:t>
            </a:r>
            <a:endParaRPr lang="nl-NL" sz="8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</a:p>
        </p:txBody>
      </p:sp>
    </p:spTree>
    <p:extLst>
      <p:ext uri="{BB962C8B-B14F-4D97-AF65-F5344CB8AC3E}">
        <p14:creationId xmlns:p14="http://schemas.microsoft.com/office/powerpoint/2010/main" val="4030699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 </a:t>
            </a:r>
            <a:r>
              <a:rPr lang="da-DK" sz="800" dirty="0"/>
              <a:t>Take home message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these slides the trainees have learnt the take home message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 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general, the take home message is that you use protocols like METHANE, MIST, or the 1,2,3 rule to assess a potential CBRN incident.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“Handbook for FIRST RESPONDERS, Hazardous Materials – CBRNE”.  DSB/MSB (2014) ISBN 978-91-7383-412-4</a:t>
            </a:r>
            <a:endParaRPr lang="nl-NL" sz="8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</a:p>
        </p:txBody>
      </p:sp>
    </p:spTree>
    <p:extLst>
      <p:ext uri="{BB962C8B-B14F-4D97-AF65-F5344CB8AC3E}">
        <p14:creationId xmlns:p14="http://schemas.microsoft.com/office/powerpoint/2010/main" val="40148322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thank you for your attention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trainees and trainer wrap up this part of the curriculum and can </a:t>
            </a:r>
            <a:r>
              <a:rPr lang="en-US" sz="800" dirty="0"/>
              <a:t>move to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next topic</a:t>
            </a:r>
            <a:r>
              <a:rPr lang="en-US" sz="800" dirty="0"/>
              <a:t>. </a:t>
            </a:r>
            <a:endParaRPr lang="en-US" sz="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Time for questions or remarks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MELODY consortium</a:t>
            </a:r>
          </a:p>
        </p:txBody>
      </p:sp>
    </p:spTree>
    <p:extLst>
      <p:ext uri="{BB962C8B-B14F-4D97-AF65-F5344CB8AC3E}">
        <p14:creationId xmlns:p14="http://schemas.microsoft.com/office/powerpoint/2010/main" val="1862534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learning objective</a:t>
            </a:r>
            <a:endParaRPr lang="en-US" sz="800" dirty="0"/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trainees know what part of the curriculum is presented and who is the targeted audience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 -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</a:t>
            </a:r>
          </a:p>
        </p:txBody>
      </p:sp>
    </p:spTree>
    <p:extLst>
      <p:ext uri="{BB962C8B-B14F-4D97-AF65-F5344CB8AC3E}">
        <p14:creationId xmlns:p14="http://schemas.microsoft.com/office/powerpoint/2010/main" val="224157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 </a:t>
            </a:r>
            <a:r>
              <a:rPr lang="en-US" sz="8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Safe arrival @ a CBRN scene</a:t>
            </a:r>
            <a:endParaRPr lang="nl-NL" sz="800" b="0" kern="1200" dirty="0">
              <a:solidFill>
                <a:srgbClr val="FF0000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 first slide trainees are asked to think about what information they need </a:t>
            </a:r>
            <a:r>
              <a:rPr lang="en-US" sz="800" dirty="0"/>
              <a:t>and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/or how they </a:t>
            </a:r>
            <a:r>
              <a:rPr lang="en-US" sz="800" dirty="0"/>
              <a:t>can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recognize a CBRN incident.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This slide is meant for interactive discussion: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you are </a:t>
            </a:r>
            <a:r>
              <a:rPr lang="en-US" sz="800" dirty="0"/>
              <a:t>travelling/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rushing</a:t>
            </a:r>
            <a:r>
              <a:rPr lang="en-US" sz="800" dirty="0"/>
              <a:t>/arriving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an incident scene, or </a:t>
            </a:r>
            <a:r>
              <a:rPr lang="en-US" sz="800" dirty="0"/>
              <a:t>you are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already </a:t>
            </a:r>
            <a:r>
              <a:rPr lang="en-US" sz="800" dirty="0"/>
              <a:t>there: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information do you need?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 do you recognize a CBRN incident scene? 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</a:t>
            </a:r>
            <a:endParaRPr lang="nl-NL" sz="8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</a:p>
          <a:p>
            <a:r>
              <a:rPr lang="en-US" sz="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Left: Smartphone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Right: Fire Brigade on </a:t>
            </a:r>
            <a:r>
              <a:rPr lang="en-US" sz="800" dirty="0"/>
              <a:t>its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way to an incident: 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nl-NL" sz="800" dirty="0"/>
              <a:t>https://pngimg.com/uploads/smartphone/smartphone_PNG8514.png,</a:t>
            </a:r>
            <a:r>
              <a:rPr lang="nl-NL" sz="800" b="1" dirty="0"/>
              <a:t> </a:t>
            </a:r>
            <a:r>
              <a:rPr lang="nl-NL" sz="1600" b="0" i="0" dirty="0">
                <a:solidFill>
                  <a:srgbClr val="333333"/>
                </a:solidFill>
                <a:effectLst/>
                <a:latin typeface="Scada"/>
              </a:rPr>
              <a:t>Creative </a:t>
            </a:r>
            <a:r>
              <a:rPr lang="nl-NL" sz="1600" b="0" i="0" dirty="0" err="1">
                <a:solidFill>
                  <a:srgbClr val="333333"/>
                </a:solidFill>
                <a:effectLst/>
                <a:latin typeface="Scada"/>
              </a:rPr>
              <a:t>Commons</a:t>
            </a:r>
            <a:r>
              <a:rPr lang="nl-NL" sz="1600" b="0" i="0" dirty="0">
                <a:solidFill>
                  <a:srgbClr val="333333"/>
                </a:solidFill>
                <a:effectLst/>
                <a:latin typeface="Scada"/>
              </a:rPr>
              <a:t> 4.0 </a:t>
            </a:r>
            <a:r>
              <a:rPr lang="nl-NL" sz="1600" b="0" i="0" dirty="0" err="1">
                <a:solidFill>
                  <a:srgbClr val="333333"/>
                </a:solidFill>
                <a:effectLst/>
                <a:latin typeface="Scada"/>
              </a:rPr>
              <a:t>BY-NC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800" dirty="0"/>
              <a:t>https://commons.wikimedia.org/wiki/File:NSW_Fire_Brigades_Scania_pumper_-_Flickr_-_Highway_Patrol_Images_(1).jpg Creative </a:t>
            </a:r>
            <a:r>
              <a:rPr lang="nl-NL" sz="800" dirty="0" err="1"/>
              <a:t>Commons</a:t>
            </a:r>
            <a:r>
              <a:rPr lang="nl-NL" sz="800" dirty="0"/>
              <a:t> BY-2.0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fragment by RIVM</a:t>
            </a:r>
          </a:p>
        </p:txBody>
      </p:sp>
    </p:spTree>
    <p:extLst>
      <p:ext uri="{BB962C8B-B14F-4D97-AF65-F5344CB8AC3E}">
        <p14:creationId xmlns:p14="http://schemas.microsoft.com/office/powerpoint/2010/main" val="1195049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 </a:t>
            </a:r>
            <a:r>
              <a:rPr lang="en-US" sz="800" dirty="0"/>
              <a:t>What information do you have and need?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this slide trainees </a:t>
            </a:r>
            <a:r>
              <a:rPr lang="en-US" sz="800" dirty="0"/>
              <a:t>discuss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their information needs and </a:t>
            </a:r>
            <a:r>
              <a:rPr lang="en-US" sz="800" dirty="0"/>
              <a:t>the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tools they use to gather this information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dirty="0"/>
              <a:t> </a:t>
            </a:r>
          </a:p>
          <a:p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</a:t>
            </a:r>
            <a:r>
              <a:rPr lang="en-US" sz="800" dirty="0"/>
              <a:t>that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most of the time some information will be available. </a:t>
            </a:r>
          </a:p>
          <a:p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instance: </a:t>
            </a: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Starting time of the incident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Location: </a:t>
            </a:r>
            <a:r>
              <a:rPr lang="en-US" sz="800"/>
              <a:t>address or (</a:t>
            </a:r>
            <a:r>
              <a:rPr lang="en-US" sz="800" dirty="0"/>
              <a:t>GPS) coordinates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Type of incident: </a:t>
            </a:r>
            <a:r>
              <a:rPr lang="en-US" sz="800" dirty="0">
                <a:sym typeface="Wingdings" panose="05000000000000000000" pitchFamily="2" charset="2"/>
              </a:rPr>
              <a:t>c</a:t>
            </a:r>
            <a:r>
              <a:rPr lang="en-US" sz="800" dirty="0"/>
              <a:t>hemical, biological, radiological, other…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Victims: number of victims and type of Injuries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Weather conditions: wind direction, rain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800" dirty="0"/>
              <a:t>Ask the trainees if there is more information they would need. What tools do they have available to gather information?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“Handbook for FIRST RESPONDERS, Hazardous Materials – CBRNE”.  DSB/MSB (2014) ISBN 978-91-7383-412-4</a:t>
            </a:r>
            <a:endParaRPr lang="nl-NL" sz="8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0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1" dirty="0"/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Example of a tool – METHANE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this slide, trainees learned about the METHANE protocol.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 through the table and briefly explain the letters of the ‘METHANE protocol’.</a:t>
            </a:r>
          </a:p>
          <a:p>
            <a:endParaRPr lang="en-US" sz="800" dirty="0"/>
          </a:p>
          <a:p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https://www.jesip.org.uk/methane</a:t>
            </a:r>
          </a:p>
          <a:p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See also: https://en.wikipedia.org/wiki/ETHANE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https://www.jesip.org.uk/methane</a:t>
            </a:r>
          </a:p>
        </p:txBody>
      </p:sp>
    </p:spTree>
    <p:extLst>
      <p:ext uri="{BB962C8B-B14F-4D97-AF65-F5344CB8AC3E}">
        <p14:creationId xmlns:p14="http://schemas.microsoft.com/office/powerpoint/2010/main" val="2948579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</a:t>
            </a:r>
            <a:r>
              <a:rPr lang="en-US" sz="800" b="1" dirty="0"/>
              <a:t>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Example of a tool – MIST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this slide, trainees learned about the MIST protocol.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 through the table and briefly explain the letters of the ‘MIST protocol’.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https://www.crisis-medicine.com/mist-report-a-simple-way-to-convey-information/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https://www.crisis-medicine.com/mist-report-a-simple-way-to-convey-information/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43037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 </a:t>
            </a:r>
            <a:r>
              <a:rPr lang="en-US" sz="800" dirty="0"/>
              <a:t>How d</a:t>
            </a:r>
            <a:r>
              <a:rPr lang="en-US" sz="800" dirty="0">
                <a:solidFill>
                  <a:srgbClr val="FF0000"/>
                </a:solidFill>
              </a:rPr>
              <a:t>o </a:t>
            </a:r>
            <a:r>
              <a:rPr lang="en-US" sz="8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you recognize a CBRN incident?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800" dirty="0"/>
              <a:t>trainees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discussed ‘how to recognize a CBRN incident?’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usually a CBRN incident does not carry a sign saying ‘CBRN incident’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there might be some clues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clues can the trainees think of? More on this issue 4.1 First alert Asking questions</a:t>
            </a:r>
          </a:p>
          <a:p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 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Silhouette of the fictitious detective Sherlock Holmes </a:t>
            </a:r>
            <a:endParaRPr lang="nl-NL" sz="800" b="0" dirty="0"/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https://freesvg.org/detective-vector-silhouette-image | Public Domain</a:t>
            </a: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fragment by RIVM</a:t>
            </a:r>
          </a:p>
        </p:txBody>
      </p:sp>
    </p:spTree>
    <p:extLst>
      <p:ext uri="{BB962C8B-B14F-4D97-AF65-F5344CB8AC3E}">
        <p14:creationId xmlns:p14="http://schemas.microsoft.com/office/powerpoint/2010/main" val="3262758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 </a:t>
            </a:r>
            <a:r>
              <a:rPr lang="en-US" sz="800" b="0" kern="1200" dirty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Examples of clues to a CBRN scene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The trainee learnt of some ‘CBRN indicators‘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 through the bullets in this slide.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Etc. is what the trainees might have discussed one slide earlier.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trainer might add some other possible clues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 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800" b="1" dirty="0"/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</a:t>
            </a:r>
            <a:endParaRPr lang="en-US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fragment by RIVM</a:t>
            </a:r>
          </a:p>
        </p:txBody>
      </p:sp>
    </p:spTree>
    <p:extLst>
      <p:ext uri="{BB962C8B-B14F-4D97-AF65-F5344CB8AC3E}">
        <p14:creationId xmlns:p14="http://schemas.microsoft.com/office/powerpoint/2010/main" val="3224997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Module: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CBRN Basics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Learning objective: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en-US" sz="800" b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recall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safe arrival procedures and basic safety in the field</a:t>
            </a:r>
            <a:endParaRPr lang="en-US" sz="8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MELODY Presentation: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2.4.1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Arriving safe at the scene (access routes, hot zone, wind direction, etc.)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Target audience: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Dispatch Officer, Fire Brigade, Police, Ambulance Services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Title slide: </a:t>
            </a:r>
            <a:r>
              <a:rPr lang="en-US" sz="800" dirty="0"/>
              <a:t>Example of a tool - 1, 2, 3 rule</a:t>
            </a: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Result</a:t>
            </a:r>
            <a:r>
              <a:rPr lang="en-US" sz="800" b="1" dirty="0"/>
              <a:t>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First responders know what to do in case one victim, two victims, or three or more victims are present </a:t>
            </a:r>
            <a:r>
              <a:rPr lang="en-US" sz="800" dirty="0"/>
              <a:t>at the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scene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Instructions for the trainer: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Explain that when only one victim is present, and many people in the near vicinity are not affected, the likelihood of a (large scale) CBRN incident is small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absence of people who are not affected and increasing number of victims, with no other explanation might be clues for a CBRN incident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Remember that one person down might be a </a:t>
            </a:r>
            <a:r>
              <a:rPr lang="en-US" sz="800" dirty="0"/>
              <a:t>heart </a:t>
            </a:r>
            <a:r>
              <a:rPr lang="en-US" sz="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attack, but if two or more are down you should be more careful in your approach. 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US" sz="8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sz="800" noProof="0" dirty="0"/>
              <a:t>Note that there is an update version available, which can be accessed using this link: </a:t>
            </a:r>
            <a:r>
              <a:rPr lang="en-GB" sz="800" u="sng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https://naru.org.uk/wp-content/uploads/2014/05/NARU-IOR-A4-X-3-v8a-2.pdf</a:t>
            </a:r>
            <a:endParaRPr lang="en-GB" sz="800" u="sng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8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the update version promotes first responders to stand back and NOT intervene in any way until specialist backup arrives.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8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contradicts to our lesson to intervene and do life saving for RN casualties in another lesson and also to our message in general ‘to be 'careful in your approach’. </a:t>
            </a:r>
          </a:p>
          <a:p>
            <a:endParaRPr lang="en-GB" sz="800" u="none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800" u="non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full protocol can be found here: </a:t>
            </a:r>
            <a:r>
              <a:rPr lang="en-GB" sz="80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GB" sz="800" u="sng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http://www.wales.nhs.uk/</a:t>
            </a:r>
            <a:r>
              <a:rPr lang="en-GB" sz="800" u="sng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sitesplus</a:t>
            </a:r>
            <a:r>
              <a:rPr lang="en-GB" sz="800" u="sng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/documents/888/guidance%20for%20first%20responders%20and%20control%20room%20personnel%20to%20a%20cbrn%20incid....pdf</a:t>
            </a:r>
            <a:endParaRPr lang="en-GB" sz="8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GB" sz="800" u="none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sz="800" u="none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Discuss what is applicable in your country.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8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800" b="1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 for additional information</a:t>
            </a:r>
            <a:r>
              <a:rPr lang="en-US" sz="800" b="1" dirty="0"/>
              <a:t>: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BE-</a:t>
            </a:r>
            <a:r>
              <a:rPr lang="en-US" sz="80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CBRNe</a:t>
            </a:r>
            <a:r>
              <a:rPr lang="en-US" sz="8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awareness_draft11.10.1019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6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http://www.wales.nhs.uk/</a:t>
            </a:r>
            <a:r>
              <a:rPr lang="nl-NL" sz="6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sitesplus</a:t>
            </a:r>
            <a:r>
              <a:rPr lang="nl-NL" sz="6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/</a:t>
            </a:r>
            <a:r>
              <a:rPr lang="nl-NL" sz="60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documents</a:t>
            </a:r>
            <a:r>
              <a:rPr lang="nl-NL" sz="6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/888/guidance%20for%20first%20responders%20and%20control%20room%20personnel%20to%20a%20cbrn%20incid....pdf</a:t>
            </a:r>
            <a:endParaRPr lang="nl-NL" sz="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Depicted illustration: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with steps 1-3, obtained from BE-</a:t>
            </a:r>
            <a:r>
              <a:rPr lang="en-US" sz="800" b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CBRNe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awareness_draft11.10.1019</a:t>
            </a:r>
          </a:p>
          <a:p>
            <a:r>
              <a:rPr lang="en-US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Picture source &amp; IP</a:t>
            </a:r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endParaRPr lang="nl-NL" sz="800" b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8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Text source &amp; IP: </a:t>
            </a:r>
            <a:r>
              <a:rPr lang="en-US" sz="8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Translated provided by RIVM</a:t>
            </a:r>
          </a:p>
        </p:txBody>
      </p:sp>
    </p:spTree>
    <p:extLst>
      <p:ext uri="{BB962C8B-B14F-4D97-AF65-F5344CB8AC3E}">
        <p14:creationId xmlns:p14="http://schemas.microsoft.com/office/powerpoint/2010/main" val="2544927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84146CB0-6BC6-4934-BF0B-44A468D3961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550" y="5139525"/>
            <a:ext cx="10953749" cy="556425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marL="0" indent="0" algn="ctr">
              <a:buFontTx/>
              <a:buNone/>
              <a:defRPr sz="2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endParaRPr lang="en-BE" dirty="0"/>
          </a:p>
        </p:txBody>
      </p:sp>
      <p:sp>
        <p:nvSpPr>
          <p:cNvPr id="2687" name="Title Placeholder 1"/>
          <p:cNvSpPr>
            <a:spLocks noGrp="1"/>
          </p:cNvSpPr>
          <p:nvPr>
            <p:ph type="title"/>
          </p:nvPr>
        </p:nvSpPr>
        <p:spPr>
          <a:xfrm>
            <a:off x="590550" y="3948020"/>
            <a:ext cx="10953749" cy="9097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45060" y="1179353"/>
            <a:ext cx="2301880" cy="248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08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099"/>
            <a:ext cx="5329237" cy="5588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553200" y="800101"/>
            <a:ext cx="4872038" cy="5257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66762" y="1469037"/>
            <a:ext cx="5329237" cy="4588864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112962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4" y="800100"/>
            <a:ext cx="5983288" cy="8382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8" name="Tijdelijke aanduiding voor afbeelding 7">
            <a:extLst>
              <a:ext uri="{FF2B5EF4-FFF2-40B4-BE49-F238E27FC236}">
                <a16:creationId xmlns:a16="http://schemas.microsoft.com/office/drawing/2014/main" id="{DA1F5B52-3085-476E-BB6D-6FEB75BDE4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00875" y="0"/>
            <a:ext cx="5191125" cy="6858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endParaRPr lang="en-BE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66763" y="1731364"/>
            <a:ext cx="6010275" cy="4326536"/>
          </a:xfrm>
        </p:spPr>
        <p:txBody>
          <a:bodyPr/>
          <a:lstStyle>
            <a:lvl1pPr marL="355600" indent="-355600">
              <a:defRPr/>
            </a:lvl1pPr>
            <a:lvl2pPr marL="622300" indent="-266700">
              <a:defRPr/>
            </a:lvl2pPr>
            <a:lvl3pPr marL="990600" indent="-266700">
              <a:defRPr/>
            </a:lvl3pPr>
            <a:lvl4pPr marL="1524000" indent="-266700">
              <a:defRPr/>
            </a:lvl4pPr>
            <a:lvl5pPr marL="1968500" indent="-355600">
              <a:defRPr/>
            </a:lvl5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204633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7F4BDD94-FB2C-4502-A2BB-86CAD3E599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66763" y="2324100"/>
            <a:ext cx="10658474" cy="2197100"/>
          </a:xfrm>
          <a:prstGeom prst="rect">
            <a:avLst/>
          </a:prstGeom>
        </p:spPr>
        <p:txBody>
          <a:bodyPr lIns="1371600" tIns="0" rIns="1371600" bIns="0" anchor="ctr" anchorCtr="0">
            <a:noAutofit/>
          </a:bodyPr>
          <a:lstStyle>
            <a:lvl1pPr marL="0" indent="0" algn="ctr">
              <a:spcBef>
                <a:spcPts val="600"/>
              </a:spcBef>
              <a:buFontTx/>
              <a:buNone/>
              <a:defRPr sz="4400">
                <a:solidFill>
                  <a:schemeClr val="accent1"/>
                </a:solidFill>
                <a:latin typeface="FranklinGotTExtCon" pitchFamily="2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NL"/>
              <a:t>Click to add a quote</a:t>
            </a:r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BF1D710-5F93-4654-8D54-CD40B1D335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6763" y="4768439"/>
            <a:ext cx="10658474" cy="881063"/>
          </a:xfrm>
          <a:prstGeom prst="rect">
            <a:avLst/>
          </a:prstGeom>
        </p:spPr>
        <p:txBody>
          <a:bodyPr lIns="1828800" tIns="0" rIns="1828800" bIns="0">
            <a:normAutofit/>
          </a:bodyPr>
          <a:lstStyle>
            <a:lvl1pPr marL="0" indent="0" algn="ctr">
              <a:buFontTx/>
              <a:buNone/>
              <a:defRPr sz="2000" b="0" baseline="0">
                <a:solidFill>
                  <a:schemeClr val="accent3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pPr lvl="0"/>
            <a:r>
              <a:rPr lang="nl-BE"/>
              <a:t>Click to add a name</a:t>
            </a:r>
            <a:endParaRPr lang="en-BE" dirty="0"/>
          </a:p>
        </p:txBody>
      </p:sp>
      <p:sp>
        <p:nvSpPr>
          <p:cNvPr id="208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428641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 with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3485781" y="800100"/>
            <a:ext cx="2574956" cy="5257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73727" y="800100"/>
            <a:ext cx="2574956" cy="525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81893" y="800100"/>
            <a:ext cx="2574956" cy="525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FranklinGotTExtCon" pitchFamily="2" charset="0"/>
            </a:endParaRPr>
          </a:p>
        </p:txBody>
      </p:sp>
      <p:sp>
        <p:nvSpPr>
          <p:cNvPr id="96" name="Picture Placeholder 94"/>
          <p:cNvSpPr>
            <a:spLocks noGrp="1"/>
          </p:cNvSpPr>
          <p:nvPr>
            <p:ph type="pic" sz="quarter" idx="10"/>
          </p:nvPr>
        </p:nvSpPr>
        <p:spPr>
          <a:xfrm>
            <a:off x="856548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9" name="Text Placeholder 97"/>
          <p:cNvSpPr>
            <a:spLocks noGrp="1"/>
          </p:cNvSpPr>
          <p:nvPr>
            <p:ph type="body" sz="quarter" idx="11"/>
          </p:nvPr>
        </p:nvSpPr>
        <p:spPr>
          <a:xfrm>
            <a:off x="85654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1" name="Text Placeholder 97"/>
          <p:cNvSpPr>
            <a:spLocks noGrp="1"/>
          </p:cNvSpPr>
          <p:nvPr>
            <p:ph type="body" sz="quarter" idx="12"/>
          </p:nvPr>
        </p:nvSpPr>
        <p:spPr>
          <a:xfrm>
            <a:off x="85654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2" name="Picture Placeholder 94"/>
          <p:cNvSpPr>
            <a:spLocks noGrp="1"/>
          </p:cNvSpPr>
          <p:nvPr>
            <p:ph type="pic" sz="quarter" idx="13"/>
          </p:nvPr>
        </p:nvSpPr>
        <p:spPr>
          <a:xfrm>
            <a:off x="356810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3" name="Text Placeholder 97"/>
          <p:cNvSpPr>
            <a:spLocks noGrp="1"/>
          </p:cNvSpPr>
          <p:nvPr>
            <p:ph type="body" sz="quarter" idx="14"/>
          </p:nvPr>
        </p:nvSpPr>
        <p:spPr>
          <a:xfrm>
            <a:off x="3568107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4" name="Text Placeholder 97"/>
          <p:cNvSpPr>
            <a:spLocks noGrp="1"/>
          </p:cNvSpPr>
          <p:nvPr>
            <p:ph type="body" sz="quarter" idx="15"/>
          </p:nvPr>
        </p:nvSpPr>
        <p:spPr>
          <a:xfrm>
            <a:off x="3568107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5" name="Picture Placeholder 94"/>
          <p:cNvSpPr>
            <a:spLocks noGrp="1"/>
          </p:cNvSpPr>
          <p:nvPr>
            <p:ph type="pic" sz="quarter" idx="16"/>
          </p:nvPr>
        </p:nvSpPr>
        <p:spPr>
          <a:xfrm>
            <a:off x="6261673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06" name="Text Placeholder 97"/>
          <p:cNvSpPr>
            <a:spLocks noGrp="1"/>
          </p:cNvSpPr>
          <p:nvPr>
            <p:ph type="body" sz="quarter" idx="17"/>
          </p:nvPr>
        </p:nvSpPr>
        <p:spPr>
          <a:xfrm>
            <a:off x="6269168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7" name="Text Placeholder 97"/>
          <p:cNvSpPr>
            <a:spLocks noGrp="1"/>
          </p:cNvSpPr>
          <p:nvPr>
            <p:ph type="body" sz="quarter" idx="18"/>
          </p:nvPr>
        </p:nvSpPr>
        <p:spPr>
          <a:xfrm>
            <a:off x="6269168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2" name="Rectangle 91"/>
          <p:cNvSpPr/>
          <p:nvPr userDrawn="1"/>
        </p:nvSpPr>
        <p:spPr>
          <a:xfrm>
            <a:off x="8874897" y="800100"/>
            <a:ext cx="2574956" cy="5257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Picture Placeholder 94"/>
          <p:cNvSpPr>
            <a:spLocks noGrp="1"/>
          </p:cNvSpPr>
          <p:nvPr>
            <p:ph type="pic" sz="quarter" idx="19"/>
          </p:nvPr>
        </p:nvSpPr>
        <p:spPr>
          <a:xfrm>
            <a:off x="8954677" y="1897062"/>
            <a:ext cx="2405005" cy="3063875"/>
          </a:xfrm>
        </p:spPr>
        <p:txBody>
          <a:bodyPr anchor="ctr"/>
          <a:lstStyle>
            <a:lvl1pPr marL="8890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4" name="Text Placeholder 97"/>
          <p:cNvSpPr>
            <a:spLocks noGrp="1"/>
          </p:cNvSpPr>
          <p:nvPr>
            <p:ph type="body" sz="quarter" idx="20"/>
          </p:nvPr>
        </p:nvSpPr>
        <p:spPr>
          <a:xfrm>
            <a:off x="8962172" y="982663"/>
            <a:ext cx="2405005" cy="712787"/>
          </a:xfr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0" kern="1200" smtClean="0">
                <a:solidFill>
                  <a:schemeClr val="bg1"/>
                </a:solidFill>
                <a:latin typeface="FranklinGotTExtCon" pitchFamily="2" charset="0"/>
                <a:ea typeface="+mj-ea"/>
                <a:cs typeface="+mj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5" name="Text Placeholder 97"/>
          <p:cNvSpPr>
            <a:spLocks noGrp="1"/>
          </p:cNvSpPr>
          <p:nvPr>
            <p:ph type="body" sz="quarter" idx="21"/>
          </p:nvPr>
        </p:nvSpPr>
        <p:spPr>
          <a:xfrm>
            <a:off x="8962172" y="5162550"/>
            <a:ext cx="2405005" cy="817426"/>
          </a:xfrm>
        </p:spPr>
        <p:txBody>
          <a:bodyPr anchor="b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300" kern="120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  <a:lvl2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2pPr>
            <a:lvl3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3pPr>
            <a:lvl4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4pPr>
            <a:lvl5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19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78493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inf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&gt;&gt;&gt;&gt;&gt;&gt;&gt;&gt;&gt; Click to add picture &gt;</a:t>
            </a:r>
            <a:endParaRPr lang="en-BE" dirty="0"/>
          </a:p>
        </p:txBody>
      </p:sp>
      <p:sp>
        <p:nvSpPr>
          <p:cNvPr id="9" name="Tijdelijke aanduiding voor tekst 25">
            <a:extLst>
              <a:ext uri="{FF2B5EF4-FFF2-40B4-BE49-F238E27FC236}">
                <a16:creationId xmlns:a16="http://schemas.microsoft.com/office/drawing/2014/main" id="{6A895D29-FC6A-432A-8385-E2F1D027CD96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 flipH="1">
            <a:off x="7620000" y="1333500"/>
            <a:ext cx="3327400" cy="4343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</p:spPr>
        <p:txBody>
          <a:bodyPr lIns="1005840" tIns="2194560" rIns="182880" bIns="1188720"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BE"/>
              <a:t> </a:t>
            </a:r>
            <a:endParaRPr lang="en-BE" dirty="0"/>
          </a:p>
        </p:txBody>
      </p:sp>
      <p:sp>
        <p:nvSpPr>
          <p:cNvPr id="253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0020" y="1479973"/>
            <a:ext cx="2992891" cy="135723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lang="en-BE" sz="4800" b="0" kern="1200" dirty="0">
                <a:solidFill>
                  <a:schemeClr val="bg1"/>
                </a:solidFill>
                <a:latin typeface="FranklinGotTExtCon" pitchFamily="2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BE" dirty="0"/>
          </a:p>
        </p:txBody>
      </p:sp>
      <p:sp>
        <p:nvSpPr>
          <p:cNvPr id="25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80275" y="2931187"/>
            <a:ext cx="2983043" cy="2606013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lang="nl-NL" sz="2400" kern="1200" dirty="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7055229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260322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3169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&amp; Tex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067299" y="1905000"/>
            <a:ext cx="2160000" cy="1346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16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66763" y="3647804"/>
            <a:ext cx="10661665" cy="2168795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>
              <a:buFontTx/>
              <a:buNone/>
              <a:defRPr sz="36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81895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96121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B625ABE2-4787-4DCE-8BBA-59C73CFF5EF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220200" y="1794669"/>
            <a:ext cx="2097363" cy="324326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Georgia" panose="02040502050405020303" pitchFamily="18" charset="0"/>
              <a:buNone/>
              <a:defRPr sz="28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nl-NL" dirty="0"/>
              <a:t> 3</a:t>
            </a:r>
          </a:p>
          <a:p>
            <a:pPr lvl="0"/>
            <a:r>
              <a:rPr lang="nl-NL" dirty="0"/>
              <a:t> 4</a:t>
            </a:r>
          </a:p>
          <a:p>
            <a:pPr lvl="0"/>
            <a:r>
              <a:rPr lang="nl-NL" dirty="0"/>
              <a:t> 5</a:t>
            </a:r>
          </a:p>
          <a:p>
            <a:pPr lvl="0"/>
            <a:r>
              <a:rPr lang="nl-NL" dirty="0"/>
              <a:t> 6</a:t>
            </a:r>
          </a:p>
          <a:p>
            <a:pPr lvl="0"/>
            <a:r>
              <a:rPr lang="nl-NL"/>
              <a:t> 7</a:t>
            </a:r>
            <a:endParaRPr lang="en-BE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AEE0936-214A-4172-9057-144F7932C4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9529" y="1794669"/>
            <a:ext cx="7986322" cy="3276600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 marL="0" indent="0" algn="r">
              <a:lnSpc>
                <a:spcPct val="150000"/>
              </a:lnSpc>
              <a:spcBef>
                <a:spcPts val="0"/>
              </a:spcBef>
              <a:buFontTx/>
              <a:buNone/>
              <a:defRPr sz="2800"/>
            </a:lvl1pPr>
          </a:lstStyle>
          <a:p>
            <a:pPr lvl="0"/>
            <a:r>
              <a:rPr lang="en-US"/>
              <a:t>Click to add subtitle</a:t>
            </a:r>
            <a:endParaRPr lang="en-BE" dirty="0"/>
          </a:p>
        </p:txBody>
      </p:sp>
      <p:sp>
        <p:nvSpPr>
          <p:cNvPr id="11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63468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1224613" y="2263515"/>
            <a:ext cx="5209082" cy="2345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C9C767-9A67-4216-A05F-95382F81BA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47900" y="2254251"/>
            <a:ext cx="8839200" cy="2352674"/>
          </a:xfrm>
          <a:prstGeom prst="rect">
            <a:avLst/>
          </a:prstGeom>
          <a:solidFill>
            <a:schemeClr val="accent1"/>
          </a:solidFill>
        </p:spPr>
        <p:txBody>
          <a:bodyPr lIns="182880" tIns="182880" rIns="182880" bIns="182880" anchor="ctr" anchorCtr="0"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subtitle</a:t>
            </a:r>
            <a:endParaRPr lang="en-BE" dirty="0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1016545" y="2926279"/>
            <a:ext cx="719712" cy="80122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224897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E2D5FF81-71AA-4A77-BAFA-7D04F841B05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66763" y="1827482"/>
            <a:ext cx="1470223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</a:p>
        </p:txBody>
      </p:sp>
      <p:sp>
        <p:nvSpPr>
          <p:cNvPr id="8" name="Tijdelijke aanduiding voor afbeelding 3">
            <a:extLst>
              <a:ext uri="{FF2B5EF4-FFF2-40B4-BE49-F238E27FC236}">
                <a16:creationId xmlns:a16="http://schemas.microsoft.com/office/drawing/2014/main" id="{09AA0D7A-FE33-4F8C-9C9B-2DF71EA202B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563784" y="1810727"/>
            <a:ext cx="1517650" cy="14716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300"/>
              </a:spcBef>
              <a:buFontTx/>
              <a:buNone/>
              <a:defRPr sz="1100"/>
            </a:lvl1pPr>
          </a:lstStyle>
          <a:p>
            <a:r>
              <a:rPr lang="en-US"/>
              <a:t>add icon</a:t>
            </a:r>
            <a:endParaRPr lang="en-BE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F64FA00-F52F-4F8C-9ED0-8C00855A7D4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305175" y="1822478"/>
            <a:ext cx="3333623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12" name="Tijdelijke aanduiding voor tekst 9">
            <a:extLst>
              <a:ext uri="{FF2B5EF4-FFF2-40B4-BE49-F238E27FC236}">
                <a16:creationId xmlns:a16="http://schemas.microsoft.com/office/drawing/2014/main" id="{21D06019-3674-4CC0-8571-2CD83FD684E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155264" y="1810727"/>
            <a:ext cx="3269974" cy="147161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>
              <a:buFontTx/>
              <a:buNone/>
              <a:defRPr sz="2800">
                <a:solidFill>
                  <a:schemeClr val="accent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457200" indent="0">
              <a:buFontTx/>
              <a:buNone/>
              <a:defRPr>
                <a:latin typeface="+mj-lt"/>
              </a:defRPr>
            </a:lvl2pPr>
            <a:lvl3pPr marL="914400" indent="0">
              <a:buFontTx/>
              <a:buNone/>
              <a:defRPr>
                <a:latin typeface="+mj-lt"/>
              </a:defRPr>
            </a:lvl3pPr>
            <a:lvl4pPr marL="1371600" indent="0">
              <a:buFontTx/>
              <a:buNone/>
              <a:defRPr>
                <a:latin typeface="+mj-lt"/>
              </a:defRPr>
            </a:lvl4pPr>
            <a:lvl5pPr marL="1828800" indent="0">
              <a:buFontTx/>
              <a:buNone/>
              <a:defRPr>
                <a:latin typeface="+mj-lt"/>
              </a:defRPr>
            </a:lvl5pPr>
          </a:lstStyle>
          <a:p>
            <a:pPr lvl="0"/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8844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69814" y="3429000"/>
            <a:ext cx="4872037" cy="26289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201032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3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2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544415" y="1388962"/>
            <a:ext cx="4872037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544414" y="3429001"/>
            <a:ext cx="4872038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1742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3348035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4443415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8101014" y="1408012"/>
            <a:ext cx="3348036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81757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ing slide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762" y="806211"/>
            <a:ext cx="10658476" cy="582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766765" y="1408012"/>
            <a:ext cx="10682284" cy="2040039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  <p:sp>
        <p:nvSpPr>
          <p:cNvPr id="11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676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2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443413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  <p:sp>
        <p:nvSpPr>
          <p:cNvPr id="17" name="Tijdelijke aanduiding voor afbeelding 14">
            <a:extLst>
              <a:ext uri="{FF2B5EF4-FFF2-40B4-BE49-F238E27FC236}">
                <a16:creationId xmlns:a16="http://schemas.microsoft.com/office/drawing/2014/main" id="{082B9D0C-0783-431C-BFBF-3A3AA871FE82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101012" y="3429001"/>
            <a:ext cx="3348037" cy="2628900"/>
          </a:xfrm>
          <a:prstGeom prst="rect">
            <a:avLst/>
          </a:prstGeom>
          <a:solidFill>
            <a:schemeClr val="accent5">
              <a:lumMod val="50000"/>
              <a:alpha val="78000"/>
            </a:schemeClr>
          </a:solidFill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picture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0520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3552">
          <p15:clr>
            <a:srgbClr val="FBAE40"/>
          </p15:clr>
        </p15:guide>
        <p15:guide id="3" pos="412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800496"/>
            <a:ext cx="10658475" cy="9855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8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66762" y="1786072"/>
            <a:ext cx="10658475" cy="430199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38348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DE2AA-5EC7-4E82-852A-FE7B05022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3" y="800100"/>
            <a:ext cx="10658475" cy="7112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4400"/>
            </a:lvl1pPr>
          </a:lstStyle>
          <a:p>
            <a:endParaRPr lang="en-BE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77A671E-B4FD-4971-A22F-87DB01A11F1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53200" y="1638300"/>
            <a:ext cx="4872038" cy="698501"/>
          </a:xfrm>
          <a:prstGeom prst="rect">
            <a:avLst/>
          </a:prstGeom>
        </p:spPr>
        <p:txBody>
          <a:bodyPr lIns="0" tIns="0" rIns="0" bIns="91440">
            <a:normAutofit/>
          </a:bodyPr>
          <a:lstStyle>
            <a:lvl1pPr marL="0" indent="0">
              <a:buFontTx/>
              <a:buNone/>
              <a:defRPr sz="2800" b="0">
                <a:solidFill>
                  <a:schemeClr val="accent1"/>
                </a:solidFill>
                <a:latin typeface="+mj-lt"/>
                <a:cs typeface="Segoe UI Semibold" panose="020B0702040204020203" pitchFamily="34" charset="0"/>
              </a:defRPr>
            </a:lvl1pPr>
          </a:lstStyle>
          <a:p>
            <a:pPr lvl="0"/>
            <a:endParaRPr lang="nl-NL" dirty="0"/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85BDB02-0669-46C1-BC18-4B6915F659E2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766762" y="1638300"/>
            <a:ext cx="4872037" cy="4419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FontTx/>
              <a:buNone/>
              <a:defRPr sz="1800" b="0"/>
            </a:lvl1pPr>
          </a:lstStyle>
          <a:p>
            <a:endParaRPr lang="en-BE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544414" y="2463800"/>
            <a:ext cx="4872037" cy="3594100"/>
          </a:xfrm>
        </p:spPr>
        <p:txBody>
          <a:bodyPr/>
          <a:lstStyle/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80433" y="6479665"/>
            <a:ext cx="2743200" cy="23078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194090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pos="4128">
          <p15:clr>
            <a:srgbClr val="FBAE40"/>
          </p15:clr>
        </p15:guide>
        <p15:guide id="3" pos="355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806211"/>
            <a:ext cx="10663238" cy="884477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6763" y="1825625"/>
            <a:ext cx="106584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Box 13" title="AlexandriaAlternativeReference"/>
          <p:cNvSpPr txBox="1"/>
          <p:nvPr userDrawn="1"/>
        </p:nvSpPr>
        <p:spPr>
          <a:xfrm>
            <a:off x="1117063" y="6587241"/>
            <a:ext cx="144000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>
                <a:tab pos="3780000" algn="r"/>
              </a:tabLst>
              <a:defRPr/>
            </a:pPr>
            <a:r>
              <a:rPr kumimoji="0" lang="en-US" sz="800" b="0" i="1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endParaRPr kumimoji="0" lang="nl-BE" sz="8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Tijdelijke aanduiding voor dianummer 5">
            <a:extLst>
              <a:ext uri="{FF2B5EF4-FFF2-40B4-BE49-F238E27FC236}">
                <a16:creationId xmlns:a16="http://schemas.microsoft.com/office/drawing/2014/main" id="{85ACB9A7-77F2-41DA-BDAD-3E1B26CA8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799" y="6479665"/>
            <a:ext cx="369833" cy="14317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1">
                <a:solidFill>
                  <a:schemeClr val="tx1"/>
                </a:solidFill>
                <a:latin typeface="+mj-lt"/>
                <a:ea typeface="Segoe UI Black" panose="020B0A02040204020203" pitchFamily="34" charset="0"/>
                <a:cs typeface="Segoe UI Semibold" panose="020B0702040204020203" pitchFamily="34" charset="0"/>
              </a:defRPr>
            </a:lvl1pPr>
          </a:lstStyle>
          <a:p>
            <a:fld id="{A814E660-BF25-4843-B2A0-93C6E2B6253B}" type="slidenum">
              <a:rPr lang="en-BE" smtClean="0"/>
              <a:pPr/>
              <a:t>‹#›</a:t>
            </a:fld>
            <a:endParaRPr lang="en-B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 lIns="0" tIns="0" rIns="0" bIns="0" anchor="ctr"/>
          <a:lstStyle>
            <a:lvl1pPr>
              <a:defRPr sz="1000" b="1"/>
            </a:lvl1pPr>
          </a:lstStyle>
          <a:p>
            <a:r>
              <a:rPr lang="en-US"/>
              <a:t>MELODY # 2.4.1Arriving safe at the scene </a:t>
            </a:r>
          </a:p>
        </p:txBody>
      </p:sp>
    </p:spTree>
    <p:extLst>
      <p:ext uri="{BB962C8B-B14F-4D97-AF65-F5344CB8AC3E}">
        <p14:creationId xmlns:p14="http://schemas.microsoft.com/office/powerpoint/2010/main" val="68226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8" r:id="rId4"/>
    <p:sldLayoutId id="2147483702" r:id="rId5"/>
    <p:sldLayoutId id="2147483703" r:id="rId6"/>
    <p:sldLayoutId id="2147483704" r:id="rId7"/>
    <p:sldLayoutId id="2147483694" r:id="rId8"/>
    <p:sldLayoutId id="2147483670" r:id="rId9"/>
    <p:sldLayoutId id="2147483671" r:id="rId10"/>
    <p:sldLayoutId id="2147483667" r:id="rId11"/>
    <p:sldLayoutId id="2147483665" r:id="rId12"/>
    <p:sldLayoutId id="2147483698" r:id="rId13"/>
    <p:sldLayoutId id="2147483699" r:id="rId14"/>
    <p:sldLayoutId id="2147483685" r:id="rId15"/>
    <p:sldLayoutId id="2147483701" r:id="rId16"/>
    <p:sldLayoutId id="2147483697" r:id="rId17"/>
    <p:sldLayoutId id="2147483700" r:id="rId18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accent1"/>
          </a:solidFill>
          <a:latin typeface="FranklinGotTExtCon" pitchFamily="2" charset="0"/>
          <a:ea typeface="+mj-ea"/>
          <a:cs typeface="+mj-cs"/>
        </a:defRPr>
      </a:lvl1pPr>
    </p:titleStyle>
    <p:bodyStyle>
      <a:lvl1pPr marL="355600" indent="-2667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4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573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9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lang="en-US" sz="18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483">
          <p15:clr>
            <a:srgbClr val="F26B43"/>
          </p15:clr>
        </p15:guide>
        <p15:guide id="4" pos="7197">
          <p15:clr>
            <a:srgbClr val="F26B43"/>
          </p15:clr>
        </p15:guide>
        <p15:guide id="5" orient="horz" pos="504">
          <p15:clr>
            <a:srgbClr val="F26B43"/>
          </p15:clr>
        </p15:guide>
        <p15:guide id="6" orient="horz" pos="381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pngimg.com/download/8514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commons.wikimedia.org/wiki/File:NSW_Fire_Brigades_Scania_pumper_-_Flickr_-_Highway_Patrol_Images_(1).jpg" TargetMode="External"/><Relationship Id="rId5" Type="http://schemas.openxmlformats.org/officeDocument/2006/relationships/image" Target="../media/image6.jp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2.4.1 Arriving safe at the scene (access routes, hot zone, wind direction, etc.)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sz="5400" dirty="0"/>
              <a:t>Module 2 CBRN Basics</a:t>
            </a:r>
          </a:p>
        </p:txBody>
      </p:sp>
    </p:spTree>
    <p:extLst>
      <p:ext uri="{BB962C8B-B14F-4D97-AF65-F5344CB8AC3E}">
        <p14:creationId xmlns:p14="http://schemas.microsoft.com/office/powerpoint/2010/main" val="364586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 suspect a CBRN incident: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1072312" cy="4301992"/>
          </a:xfrm>
        </p:spPr>
        <p:txBody>
          <a:bodyPr/>
          <a:lstStyle/>
          <a:p>
            <a:r>
              <a:rPr lang="en-US" dirty="0"/>
              <a:t>If proper PPE is available: perform a (quick) risk assessment</a:t>
            </a:r>
          </a:p>
          <a:p>
            <a:pPr lvl="1"/>
            <a:r>
              <a:rPr lang="en-US" dirty="0"/>
              <a:t>Assess victims: numbers and symptoms</a:t>
            </a:r>
          </a:p>
          <a:p>
            <a:pPr lvl="1"/>
            <a:r>
              <a:rPr lang="en-US" dirty="0"/>
              <a:t>Assess environment: abnormal gaseous clouds, soil/water coloration</a:t>
            </a:r>
          </a:p>
          <a:p>
            <a:pPr lvl="1"/>
            <a:r>
              <a:rPr lang="en-US" dirty="0"/>
              <a:t>Escalate when necessary (higher command, specialists, etc.)  </a:t>
            </a:r>
          </a:p>
          <a:p>
            <a:r>
              <a:rPr lang="en-US" dirty="0"/>
              <a:t>If no proper PPE is available: escalate and keep your distance</a:t>
            </a:r>
          </a:p>
          <a:p>
            <a:pPr lvl="1"/>
            <a:r>
              <a:rPr lang="en-US" dirty="0"/>
              <a:t>Escalate (higher command, specialists, etc.)  </a:t>
            </a:r>
          </a:p>
          <a:p>
            <a:pPr lvl="1"/>
            <a:r>
              <a:rPr lang="en-US" dirty="0"/>
              <a:t>Keep your distance and assist in coordination (e.g. in the cold zone)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10</a:t>
            </a:fld>
            <a:endParaRPr lang="en-B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8C658F-F2BC-4EA5-9A96-54D285BF13C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45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Take home message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66763" y="1786072"/>
            <a:ext cx="8996670" cy="4301992"/>
          </a:xfrm>
        </p:spPr>
        <p:txBody>
          <a:bodyPr>
            <a:noAutofit/>
          </a:bodyPr>
          <a:lstStyle/>
          <a:p>
            <a:r>
              <a:rPr lang="en-US" dirty="0"/>
              <a:t>Assess the incident, using protocols like:</a:t>
            </a:r>
          </a:p>
          <a:p>
            <a:pPr lvl="1"/>
            <a:r>
              <a:rPr lang="en-US" dirty="0"/>
              <a:t>METHANE	- identify the type of incident</a:t>
            </a:r>
          </a:p>
          <a:p>
            <a:pPr lvl="1"/>
            <a:r>
              <a:rPr lang="en-US" dirty="0"/>
              <a:t>MIST		- gather information on victims </a:t>
            </a:r>
          </a:p>
          <a:p>
            <a:pPr lvl="1"/>
            <a:r>
              <a:rPr lang="en-US" dirty="0"/>
              <a:t>1, 2, 3 RULE	- identify possible CBRN incident</a:t>
            </a:r>
          </a:p>
          <a:p>
            <a:r>
              <a:rPr lang="en-US" dirty="0"/>
              <a:t>Escalate and keep your distance if no proper PPE is available. Perform a (quick) risk assessment if PPE is available.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11</a:t>
            </a:fld>
            <a:endParaRPr lang="en-B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2D6F415-13FF-4B48-B34D-F9873C833C1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32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a-DK" dirty="0"/>
              <a:t>Thank you for your attention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12</a:t>
            </a:fld>
            <a:endParaRPr lang="en-B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404932" y="1657351"/>
            <a:ext cx="1344036" cy="149625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D3D0BBF-696F-47F0-9599-540898CB0B4C}"/>
              </a:ext>
            </a:extLst>
          </p:cNvPr>
          <p:cNvSpPr txBox="1">
            <a:spLocks/>
          </p:cNvSpPr>
          <p:nvPr/>
        </p:nvSpPr>
        <p:spPr>
          <a:xfrm>
            <a:off x="452927" y="6479664"/>
            <a:ext cx="10776247" cy="14848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/>
              <a:t>MELODY Presentation: 2.4.1 Arriving safe at the scene (access routes, hot zone, wind direction, etc.)</a:t>
            </a:r>
          </a:p>
          <a:p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402043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 anchor="ctr"/>
          <a:lstStyle/>
          <a:p>
            <a:r>
              <a:rPr lang="en-US" dirty="0"/>
              <a:t>To </a:t>
            </a:r>
            <a:r>
              <a:rPr lang="en-US" u="sng" dirty="0"/>
              <a:t>recall</a:t>
            </a:r>
            <a:r>
              <a:rPr lang="en-US" dirty="0"/>
              <a:t> safely arrival procedures and basic safety in the field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4000" dirty="0"/>
              <a:t>Learning objective</a:t>
            </a:r>
          </a:p>
        </p:txBody>
      </p:sp>
    </p:spTree>
    <p:extLst>
      <p:ext uri="{BB962C8B-B14F-4D97-AF65-F5344CB8AC3E}">
        <p14:creationId xmlns:p14="http://schemas.microsoft.com/office/powerpoint/2010/main" val="3955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Safe arrival @ a CBRN scene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As a first responder you are either on your way to an incident scene or you are already there:</a:t>
            </a:r>
          </a:p>
          <a:p>
            <a:pPr lvl="1"/>
            <a:r>
              <a:rPr lang="en-US" dirty="0"/>
              <a:t>What information do you have and what do you need? </a:t>
            </a:r>
          </a:p>
          <a:p>
            <a:pPr lvl="1"/>
            <a:r>
              <a:rPr lang="en-US" dirty="0"/>
              <a:t>How do you recognize a CBRN scene?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3</a:t>
            </a:fld>
            <a:endParaRPr lang="en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  <p:pic>
        <p:nvPicPr>
          <p:cNvPr id="9" name="Graphic 8" descr="Flag">
            <a:extLst>
              <a:ext uri="{FF2B5EF4-FFF2-40B4-BE49-F238E27FC236}">
                <a16:creationId xmlns:a16="http://schemas.microsoft.com/office/drawing/2014/main" id="{8E6ECCA0-F291-4014-9676-24FBD2F4A5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68037" y="312736"/>
            <a:ext cx="9144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164469D-1957-4801-A8C3-64EE970EB7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712142" y="3239832"/>
            <a:ext cx="4536581" cy="3314074"/>
          </a:xfrm>
          <a:prstGeom prst="rect">
            <a:avLst/>
          </a:prstGeom>
        </p:spPr>
      </p:pic>
      <p:pic>
        <p:nvPicPr>
          <p:cNvPr id="18" name="Picture 1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CB56C6B-56D1-42FC-BBA4-74E2B49750F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161050" y="3719061"/>
            <a:ext cx="3480333" cy="257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3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information do you have and need?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Time: starting time of incident or time of alarm</a:t>
            </a:r>
          </a:p>
          <a:p>
            <a:r>
              <a:rPr lang="en-US" dirty="0"/>
              <a:t>Location: address or (GPS)coordinates?</a:t>
            </a:r>
          </a:p>
          <a:p>
            <a:r>
              <a:rPr lang="en-US" dirty="0"/>
              <a:t>Type of incident: chemical, biological, radiological, other…</a:t>
            </a:r>
          </a:p>
          <a:p>
            <a:r>
              <a:rPr lang="en-US" dirty="0"/>
              <a:t>Victims: number of victims and type of injuries</a:t>
            </a:r>
          </a:p>
          <a:p>
            <a:r>
              <a:rPr lang="en-US" dirty="0"/>
              <a:t>Weather conditions: wind direction, rain</a:t>
            </a:r>
          </a:p>
          <a:p>
            <a:r>
              <a:rPr lang="en-US" dirty="0"/>
              <a:t>Anything else?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4</a:t>
            </a:fld>
            <a:endParaRPr lang="en-B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1EEB84-050B-4395-A35E-30D1A0547E05}"/>
              </a:ext>
            </a:extLst>
          </p:cNvPr>
          <p:cNvSpPr/>
          <p:nvPr/>
        </p:nvSpPr>
        <p:spPr>
          <a:xfrm>
            <a:off x="3112167" y="5207351"/>
            <a:ext cx="69141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What tools do you use to gather information?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64BEB72-B113-4191-8471-EE01432A047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32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tool - METHANE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METHANE is a protocol that can be used to ask the right questions to identify the type of incident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5</a:t>
            </a:fld>
            <a:endParaRPr lang="en-BE" dirty="0"/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982E3407-E72D-4113-B9EB-DEBB87A0E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155284"/>
              </p:ext>
            </p:extLst>
          </p:nvPr>
        </p:nvGraphicFramePr>
        <p:xfrm>
          <a:off x="1192846" y="2771648"/>
          <a:ext cx="10036328" cy="357111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44930">
                  <a:extLst>
                    <a:ext uri="{9D8B030D-6E8A-4147-A177-3AD203B41FA5}">
                      <a16:colId xmlns:a16="http://schemas.microsoft.com/office/drawing/2014/main" val="3744319827"/>
                    </a:ext>
                  </a:extLst>
                </a:gridCol>
                <a:gridCol w="2588941">
                  <a:extLst>
                    <a:ext uri="{9D8B030D-6E8A-4147-A177-3AD203B41FA5}">
                      <a16:colId xmlns:a16="http://schemas.microsoft.com/office/drawing/2014/main" val="3410565758"/>
                    </a:ext>
                  </a:extLst>
                </a:gridCol>
                <a:gridCol w="6502457">
                  <a:extLst>
                    <a:ext uri="{9D8B030D-6E8A-4147-A177-3AD203B41FA5}">
                      <a16:colId xmlns:a16="http://schemas.microsoft.com/office/drawing/2014/main" val="39332663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685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M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Major incident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Scale</a:t>
                      </a:r>
                      <a:r>
                        <a:rPr lang="en-US" sz="2000" baseline="0" dirty="0"/>
                        <a:t> of incident; what happened?</a:t>
                      </a:r>
                      <a:endParaRPr lang="en-US" sz="2000" dirty="0"/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293019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E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Exact</a:t>
                      </a:r>
                      <a:r>
                        <a:rPr lang="en-US" sz="2000" baseline="0" dirty="0"/>
                        <a:t> location</a:t>
                      </a:r>
                      <a:endParaRPr lang="en-US" sz="2000" dirty="0"/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Accurate</a:t>
                      </a:r>
                      <a:r>
                        <a:rPr lang="en-US" sz="2000" baseline="0" dirty="0"/>
                        <a:t> description of the location</a:t>
                      </a:r>
                      <a:endParaRPr lang="en-US" sz="2000" dirty="0"/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427941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T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Type of incident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Explosion, collapsed building, traffic incident, etc.</a:t>
                      </a:r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1421802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H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Hazards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What (CBRN) hazards are present or could occur?</a:t>
                      </a:r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10661324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A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Access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To what extent and how is the area accessible?</a:t>
                      </a:r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226830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N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Number of casualties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Estimation of number and type of casualties</a:t>
                      </a:r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1222781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E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Emergency services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What services are already present and</a:t>
                      </a:r>
                      <a:r>
                        <a:rPr lang="en-US" sz="2000" baseline="0" dirty="0"/>
                        <a:t> who is needed?</a:t>
                      </a:r>
                      <a:endParaRPr lang="en-US" sz="2000" dirty="0"/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2435050625"/>
                  </a:ext>
                </a:extLst>
              </a:tr>
            </a:tbl>
          </a:graphicData>
        </a:graphic>
      </p:graphicFrame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7CD5D18-4D1C-4E92-8D5C-19FF4D73DFFE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77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tool - MIST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MIST is a protocol that can be used to gather information regarding victims at the scene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6</a:t>
            </a:fld>
            <a:endParaRPr lang="en-BE" dirty="0"/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D2F01BB6-05BE-4B13-9960-FFF4E898A5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380057"/>
              </p:ext>
            </p:extLst>
          </p:nvPr>
        </p:nvGraphicFramePr>
        <p:xfrm>
          <a:off x="766762" y="3180312"/>
          <a:ext cx="11177507" cy="21995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797668">
                  <a:extLst>
                    <a:ext uri="{9D8B030D-6E8A-4147-A177-3AD203B41FA5}">
                      <a16:colId xmlns:a16="http://schemas.microsoft.com/office/drawing/2014/main" val="3744319827"/>
                    </a:ext>
                  </a:extLst>
                </a:gridCol>
                <a:gridCol w="3143345">
                  <a:extLst>
                    <a:ext uri="{9D8B030D-6E8A-4147-A177-3AD203B41FA5}">
                      <a16:colId xmlns:a16="http://schemas.microsoft.com/office/drawing/2014/main" val="3410565758"/>
                    </a:ext>
                  </a:extLst>
                </a:gridCol>
                <a:gridCol w="7236494">
                  <a:extLst>
                    <a:ext uri="{9D8B030D-6E8A-4147-A177-3AD203B41FA5}">
                      <a16:colId xmlns:a16="http://schemas.microsoft.com/office/drawing/2014/main" val="39332663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685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M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Mechanisms of injury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What type of incident</a:t>
                      </a:r>
                      <a:r>
                        <a:rPr lang="en-US" sz="1800" baseline="0" dirty="0"/>
                        <a:t>; what happened?</a:t>
                      </a:r>
                      <a:endParaRPr lang="en-US" sz="1800" dirty="0"/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2930199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I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Injuries found and suspected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baseline="0" dirty="0"/>
                        <a:t>How many are injured; what types of injuries?</a:t>
                      </a:r>
                      <a:endParaRPr lang="en-US" sz="1800" dirty="0"/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427941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S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Signs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What vital functions are impaired? (see also ABCD-methodology)</a:t>
                      </a:r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1421802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T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Treatment given</a:t>
                      </a:r>
                    </a:p>
                  </a:txBody>
                  <a:tcPr marL="91424" marR="91424" marT="45711" marB="45711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What type of medication, or other medical aid is given already?</a:t>
                      </a:r>
                    </a:p>
                  </a:txBody>
                  <a:tcPr marL="91424" marR="91424" marT="45711" marB="45711"/>
                </a:tc>
                <a:extLst>
                  <a:ext uri="{0D108BD9-81ED-4DB2-BD59-A6C34878D82A}">
                    <a16:rowId xmlns:a16="http://schemas.microsoft.com/office/drawing/2014/main" val="1066132449"/>
                  </a:ext>
                </a:extLst>
              </a:tr>
            </a:tbl>
          </a:graphicData>
        </a:graphic>
      </p:graphicFrame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4D87B3A4-A3BC-41CA-BF02-43EA74F7F16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46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you recognize a CBRN scene?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7</a:t>
            </a:fld>
            <a:endParaRPr lang="en-BE" dirty="0"/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63DCE1DB-09B7-4E7D-A146-89F08C344B37}"/>
              </a:ext>
            </a:extLst>
          </p:cNvPr>
          <p:cNvSpPr/>
          <p:nvPr/>
        </p:nvSpPr>
        <p:spPr>
          <a:xfrm>
            <a:off x="7310118" y="2398469"/>
            <a:ext cx="2081308" cy="1344168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Explosion: 8 Points 12">
            <a:extLst>
              <a:ext uri="{FF2B5EF4-FFF2-40B4-BE49-F238E27FC236}">
                <a16:creationId xmlns:a16="http://schemas.microsoft.com/office/drawing/2014/main" id="{FA9E8562-32F0-4C6B-8990-BC58E49328AD}"/>
              </a:ext>
            </a:extLst>
          </p:cNvPr>
          <p:cNvSpPr/>
          <p:nvPr/>
        </p:nvSpPr>
        <p:spPr>
          <a:xfrm>
            <a:off x="6096000" y="4047064"/>
            <a:ext cx="2688336" cy="1988155"/>
          </a:xfrm>
          <a:prstGeom prst="irregularSeal1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9BC468-5F6E-484F-8402-5A75777B2CD4}"/>
              </a:ext>
            </a:extLst>
          </p:cNvPr>
          <p:cNvSpPr txBox="1"/>
          <p:nvPr/>
        </p:nvSpPr>
        <p:spPr>
          <a:xfrm rot="20648530">
            <a:off x="6417448" y="4747302"/>
            <a:ext cx="1842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BANGI!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B2208E-448C-4C23-9472-F1899B2539F4}"/>
              </a:ext>
            </a:extLst>
          </p:cNvPr>
          <p:cNvSpPr txBox="1"/>
          <p:nvPr/>
        </p:nvSpPr>
        <p:spPr>
          <a:xfrm>
            <a:off x="7495032" y="2759603"/>
            <a:ext cx="1841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Hello, I am a CBRN incident!</a:t>
            </a:r>
            <a:endParaRPr lang="nl-NL" b="1" dirty="0"/>
          </a:p>
        </p:txBody>
      </p:sp>
      <p:pic>
        <p:nvPicPr>
          <p:cNvPr id="16" name="Graphic 15" descr="Flag">
            <a:extLst>
              <a:ext uri="{FF2B5EF4-FFF2-40B4-BE49-F238E27FC236}">
                <a16:creationId xmlns:a16="http://schemas.microsoft.com/office/drawing/2014/main" id="{3D435524-1E01-46EF-A0A1-6A3440DBB9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68037" y="312736"/>
            <a:ext cx="914400" cy="914400"/>
          </a:xfrm>
          <a:prstGeom prst="rect">
            <a:avLst/>
          </a:prstGeom>
        </p:spPr>
      </p:pic>
      <p:pic>
        <p:nvPicPr>
          <p:cNvPr id="1026" name="Picture 2" descr="Detective vector silhouette image">
            <a:extLst>
              <a:ext uri="{FF2B5EF4-FFF2-40B4-BE49-F238E27FC236}">
                <a16:creationId xmlns:a16="http://schemas.microsoft.com/office/drawing/2014/main" id="{0A4DB357-1FDA-4DB6-A90B-85D75AB8C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353" y="1954967"/>
            <a:ext cx="3739749" cy="373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371553F-B088-42B1-BE48-5A1F8C430C5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063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clues to a CBRN scene: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766762" y="1786072"/>
            <a:ext cx="11072312" cy="4301992"/>
          </a:xfrm>
        </p:spPr>
        <p:txBody>
          <a:bodyPr/>
          <a:lstStyle/>
          <a:p>
            <a:r>
              <a:rPr lang="en-US" dirty="0"/>
              <a:t>Information given when the incident was first reported</a:t>
            </a:r>
          </a:p>
          <a:p>
            <a:r>
              <a:rPr lang="en-US" dirty="0"/>
              <a:t>Signs and symbols (e.g. on vehicles and equipment: ADR, UN, GHS symbols) </a:t>
            </a:r>
          </a:p>
          <a:p>
            <a:r>
              <a:rPr lang="en-US" dirty="0"/>
              <a:t>Environmental indicators (Strange clouds, </a:t>
            </a:r>
            <a:r>
              <a:rPr lang="en-US" dirty="0" err="1"/>
              <a:t>odours</a:t>
            </a:r>
            <a:r>
              <a:rPr lang="en-US" dirty="0"/>
              <a:t>, water/soil </a:t>
            </a:r>
            <a:r>
              <a:rPr lang="en-US" dirty="0" err="1"/>
              <a:t>colourations</a:t>
            </a:r>
            <a:r>
              <a:rPr lang="en-US" dirty="0"/>
              <a:t>) </a:t>
            </a:r>
          </a:p>
          <a:p>
            <a:r>
              <a:rPr lang="en-US" dirty="0"/>
              <a:t>Victims (numbers and symptoms) </a:t>
            </a:r>
          </a:p>
          <a:p>
            <a:r>
              <a:rPr lang="en-US" dirty="0"/>
              <a:t>Etc.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8</a:t>
            </a:fld>
            <a:endParaRPr lang="en-BE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AC366A1-B136-4693-9513-84FFA44F67D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55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tool - 1, 2, 3 rule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814E660-BF25-4843-B2A0-93C6E2B6253B}" type="slidenum">
              <a:rPr lang="en-BE" smtClean="0"/>
              <a:pPr/>
              <a:t>9</a:t>
            </a:fld>
            <a:endParaRPr lang="en-BE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ECD8A07-A298-4444-B0E3-C6A5DEBB83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298487"/>
              </p:ext>
            </p:extLst>
          </p:nvPr>
        </p:nvGraphicFramePr>
        <p:xfrm>
          <a:off x="417747" y="1702045"/>
          <a:ext cx="11305886" cy="4470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182">
                  <a:extLst>
                    <a:ext uri="{9D8B030D-6E8A-4147-A177-3AD203B41FA5}">
                      <a16:colId xmlns:a16="http://schemas.microsoft.com/office/drawing/2014/main" val="3942055637"/>
                    </a:ext>
                  </a:extLst>
                </a:gridCol>
                <a:gridCol w="3610598">
                  <a:extLst>
                    <a:ext uri="{9D8B030D-6E8A-4147-A177-3AD203B41FA5}">
                      <a16:colId xmlns:a16="http://schemas.microsoft.com/office/drawing/2014/main" val="613575707"/>
                    </a:ext>
                  </a:extLst>
                </a:gridCol>
                <a:gridCol w="6370106">
                  <a:extLst>
                    <a:ext uri="{9D8B030D-6E8A-4147-A177-3AD203B41FA5}">
                      <a16:colId xmlns:a16="http://schemas.microsoft.com/office/drawing/2014/main" val="865325126"/>
                    </a:ext>
                  </a:extLst>
                </a:gridCol>
              </a:tblGrid>
              <a:tr h="1361086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Step 1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1 victim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Approach with care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</a:rPr>
                        <a:t>    No CBRN contamination expected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249467"/>
                  </a:ext>
                </a:extLst>
              </a:tr>
              <a:tr h="1544198">
                <a:tc>
                  <a:txBody>
                    <a:bodyPr/>
                    <a:lstStyle/>
                    <a:p>
                      <a:r>
                        <a:rPr lang="en-US" sz="2400" b="1" dirty="0"/>
                        <a:t>Step 2</a:t>
                      </a:r>
                      <a:endParaRPr lang="nl-NL" sz="24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2 victims</a:t>
                      </a:r>
                      <a:endParaRPr lang="nl-NL" sz="24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/>
                        <a:t>Approach with extra care</a:t>
                      </a:r>
                    </a:p>
                    <a:p>
                      <a:r>
                        <a:rPr lang="en-US" sz="2400" b="1" dirty="0"/>
                        <a:t>     CBRN incident possible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/>
                        <a:t>Ask for advice using dispatch, or through chain of command</a:t>
                      </a:r>
                      <a:endParaRPr lang="nl-NL" sz="2400" b="1" dirty="0"/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720824"/>
                  </a:ext>
                </a:extLst>
              </a:tr>
              <a:tr h="1544198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Step 3</a:t>
                      </a:r>
                      <a:endParaRPr lang="nl-NL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3 or more victims</a:t>
                      </a:r>
                      <a:endParaRPr lang="nl-NL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Do NOT approach victims</a:t>
                      </a:r>
                    </a:p>
                    <a:p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     CBRN incident likely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</a:rPr>
                        <a:t>Call secondary responders via dispatch or through chain of command</a:t>
                      </a:r>
                      <a:endParaRPr lang="nl-NL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0745701"/>
                  </a:ext>
                </a:extLst>
              </a:tr>
            </a:tbl>
          </a:graphicData>
        </a:graphic>
      </p:graphicFrame>
      <p:pic>
        <p:nvPicPr>
          <p:cNvPr id="9" name="Graphic 8" descr="Flag">
            <a:extLst>
              <a:ext uri="{FF2B5EF4-FFF2-40B4-BE49-F238E27FC236}">
                <a16:creationId xmlns:a16="http://schemas.microsoft.com/office/drawing/2014/main" id="{57B4C704-1E9F-49F0-AF43-AF56F45D74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68037" y="312736"/>
            <a:ext cx="914400" cy="9144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1DF1D4F-81C5-465C-8523-97D7D87C89F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52927" y="6479664"/>
            <a:ext cx="10776247" cy="148485"/>
          </a:xfrm>
        </p:spPr>
        <p:txBody>
          <a:bodyPr/>
          <a:lstStyle/>
          <a:p>
            <a:r>
              <a:rPr lang="en-US" dirty="0"/>
              <a:t>MELODY Presentation: 2.4.1 Arriving safe at the scene (access routes, hot zone, wind direction, etc.)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8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023B7E"/>
      </a:accent1>
      <a:accent2>
        <a:srgbClr val="8CD3F6"/>
      </a:accent2>
      <a:accent3>
        <a:srgbClr val="035ECD"/>
      </a:accent3>
      <a:accent4>
        <a:srgbClr val="1FA8ED"/>
      </a:accent4>
      <a:accent5>
        <a:srgbClr val="D2EDFB"/>
      </a:accent5>
      <a:accent6>
        <a:srgbClr val="87BCFD"/>
      </a:accent6>
      <a:hlink>
        <a:srgbClr val="4C9BFC"/>
      </a:hlink>
      <a:folHlink>
        <a:srgbClr val="B3D5FD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CK•CEN 2020">
      <a:dk1>
        <a:sysClr val="windowText" lastClr="000000"/>
      </a:dk1>
      <a:lt1>
        <a:sysClr val="window" lastClr="FFFFFF"/>
      </a:lt1>
      <a:dk2>
        <a:srgbClr val="515151"/>
      </a:dk2>
      <a:lt2>
        <a:srgbClr val="E7E6E6"/>
      </a:lt2>
      <a:accent1>
        <a:srgbClr val="562873"/>
      </a:accent1>
      <a:accent2>
        <a:srgbClr val="984A9C"/>
      </a:accent2>
      <a:accent3>
        <a:srgbClr val="8ED8F8"/>
      </a:accent3>
      <a:accent4>
        <a:srgbClr val="034694"/>
      </a:accent4>
      <a:accent5>
        <a:srgbClr val="CACCD0"/>
      </a:accent5>
      <a:accent6>
        <a:srgbClr val="DFE0E2"/>
      </a:accent6>
      <a:hlink>
        <a:srgbClr val="BC58AE"/>
      </a:hlink>
      <a:folHlink>
        <a:srgbClr val="501D53"/>
      </a:folHlink>
    </a:clrScheme>
    <a:fontScheme name="sckcen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8565</TotalTime>
  <Words>2866</Words>
  <Application>Microsoft Office PowerPoint</Application>
  <PresentationFormat>Widescreen</PresentationFormat>
  <Paragraphs>307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FranklinGotTExtCon</vt:lpstr>
      <vt:lpstr>Georgia</vt:lpstr>
      <vt:lpstr>Scada</vt:lpstr>
      <vt:lpstr>Segoe UI</vt:lpstr>
      <vt:lpstr>Segoe UI Semibold</vt:lpstr>
      <vt:lpstr>Office Theme</vt:lpstr>
      <vt:lpstr>Module 2 CBRN Basics</vt:lpstr>
      <vt:lpstr>Learning objective</vt:lpstr>
      <vt:lpstr>Safe arrival @ a CBRN scene</vt:lpstr>
      <vt:lpstr>What information do you have and need?</vt:lpstr>
      <vt:lpstr>Example of a tool - METHANE</vt:lpstr>
      <vt:lpstr>Example of a tool - MIST</vt:lpstr>
      <vt:lpstr>How do you recognize a CBRN scene? </vt:lpstr>
      <vt:lpstr>Examples of clues to a CBRN scene: </vt:lpstr>
      <vt:lpstr>Example of a tool - 1, 2, 3 rule</vt:lpstr>
      <vt:lpstr>If you suspect a CBRN incident:</vt:lpstr>
      <vt:lpstr>Take home message</vt:lpstr>
      <vt:lpstr>PowerPoint Presentation</vt:lpstr>
    </vt:vector>
  </TitlesOfParts>
  <Company>SCK CEN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Dillen Roel</dc:creator>
  <cp:lastModifiedBy>Saskia Rutjes</cp:lastModifiedBy>
  <cp:revision>406</cp:revision>
  <cp:lastPrinted>2020-01-20T09:16:47Z</cp:lastPrinted>
  <dcterms:created xsi:type="dcterms:W3CDTF">2019-10-21T09:10:33Z</dcterms:created>
  <dcterms:modified xsi:type="dcterms:W3CDTF">2022-11-21T13:22:04Z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exandriaPath">
    <vt:lpwstr/>
  </property>
  <property fmtid="{D5CDD505-2E9C-101B-9397-08002B2CF9AE}" pid="3" name="ID">
    <vt:lpwstr>36860591</vt:lpwstr>
  </property>
  <property fmtid="{D5CDD505-2E9C-101B-9397-08002B2CF9AE}" pid="4" name="Name">
    <vt:lpwstr>PowerPoint Presentation with sample slides.pptx</vt:lpwstr>
  </property>
  <property fmtid="{D5CDD505-2E9C-101B-9397-08002B2CF9AE}" pid="5" name="SuppMarkings">
    <vt:lpwstr> </vt:lpwstr>
  </property>
  <property fmtid="{D5CDD505-2E9C-101B-9397-08002B2CF9AE}" pid="6" name="Security Clearance">
    <vt:lpwstr> </vt:lpwstr>
  </property>
  <property fmtid="{D5CDD505-2E9C-101B-9397-08002B2CF9AE}" pid="7" name="HyperLink">
    <vt:lpwstr>https://ecm.sckcen.be/OTCS/llisapi.dll/open/36860591</vt:lpwstr>
  </property>
  <property fmtid="{D5CDD505-2E9C-101B-9397-08002B2CF9AE}" pid="8" name="Common Attributes_Reference Number">
    <vt:lpwstr>&lt;generated automatically&gt;</vt:lpwstr>
  </property>
  <property fmtid="{D5CDD505-2E9C-101B-9397-08002B2CF9AE}" pid="9" name="Common Attributes_Short Reference">
    <vt:lpwstr>&lt;generated automatically&gt;</vt:lpwstr>
  </property>
  <property fmtid="{D5CDD505-2E9C-101B-9397-08002B2CF9AE}" pid="10" name="Common Attributes_Alternative Reference">
    <vt:lpwstr> </vt:lpwstr>
  </property>
  <property fmtid="{D5CDD505-2E9C-101B-9397-08002B2CF9AE}" pid="11" name="Common Attributes_Document Type">
    <vt:lpwstr>Presentation</vt:lpwstr>
  </property>
  <property fmtid="{D5CDD505-2E9C-101B-9397-08002B2CF9AE}" pid="12" name="Common Attributes_Author_Author Name">
    <vt:lpwstr>&lt;default creator&gt;</vt:lpwstr>
  </property>
  <property fmtid="{D5CDD505-2E9C-101B-9397-08002B2CF9AE}" pid="13" name="Common Attributes_Author_Author Affiliation">
    <vt:lpwstr>SCK•CEN</vt:lpwstr>
  </property>
  <property fmtid="{D5CDD505-2E9C-101B-9397-08002B2CF9AE}" pid="14" name="Common Attributes_Information Security Classification">
    <vt:lpwstr>Restricted</vt:lpwstr>
  </property>
  <property fmtid="{D5CDD505-2E9C-101B-9397-08002B2CF9AE}" pid="15" name="Common Attributes_ISC Motivation">
    <vt:lpwstr>ISC was automatically assigned.</vt:lpwstr>
  </property>
  <property fmtid="{D5CDD505-2E9C-101B-9397-08002B2CF9AE}" pid="16" name="Event Attributes_Event_Event Type">
    <vt:lpwstr> </vt:lpwstr>
  </property>
  <property fmtid="{D5CDD505-2E9C-101B-9397-08002B2CF9AE}" pid="17" name="Event Attributes_Event_Event Name">
    <vt:lpwstr> </vt:lpwstr>
  </property>
  <property fmtid="{D5CDD505-2E9C-101B-9397-08002B2CF9AE}" pid="18" name="Event Attributes_Event_Event Start Date">
    <vt:filetime>1899-12-29T23:00:00Z</vt:filetime>
  </property>
  <property fmtid="{D5CDD505-2E9C-101B-9397-08002B2CF9AE}" pid="19" name="Event Attributes_Event_Event End Date">
    <vt:filetime>1899-12-29T23:00:00Z</vt:filetime>
  </property>
  <property fmtid="{D5CDD505-2E9C-101B-9397-08002B2CF9AE}" pid="20" name="Event Attributes_Event_Event Location">
    <vt:lpwstr> </vt:lpwstr>
  </property>
</Properties>
</file>