
<file path=[Content_Types].xml><?xml version="1.0" encoding="utf-8"?>
<Types xmlns="http://schemas.openxmlformats.org/package/2006/content-types">
  <Default Extension="bin" ContentType="image/unknown"/>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2"/>
  </p:notesMasterIdLst>
  <p:handoutMasterIdLst>
    <p:handoutMasterId r:id="rId33"/>
  </p:handoutMasterIdLst>
  <p:sldIdLst>
    <p:sldId id="275" r:id="rId2"/>
    <p:sldId id="308" r:id="rId3"/>
    <p:sldId id="279" r:id="rId4"/>
    <p:sldId id="278" r:id="rId5"/>
    <p:sldId id="280" r:id="rId6"/>
    <p:sldId id="281" r:id="rId7"/>
    <p:sldId id="282"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306" r:id="rId22"/>
    <p:sldId id="299" r:id="rId23"/>
    <p:sldId id="300" r:id="rId24"/>
    <p:sldId id="261" r:id="rId25"/>
    <p:sldId id="305" r:id="rId26"/>
    <p:sldId id="302" r:id="rId27"/>
    <p:sldId id="303" r:id="rId28"/>
    <p:sldId id="304" r:id="rId29"/>
    <p:sldId id="307" r:id="rId30"/>
    <p:sldId id="30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initials="P" lastIdx="1" clrIdx="0">
    <p:extLst>
      <p:ext uri="{19B8F6BF-5375-455C-9EA6-DF929625EA0E}">
        <p15:presenceInfo xmlns:p15="http://schemas.microsoft.com/office/powerpoint/2012/main" userId="S::peter.den.outer@rivm.nl::7f344496-23a3-443a-993c-3a8272ee31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EDFB"/>
    <a:srgbClr val="023B7E"/>
    <a:srgbClr val="87BCF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07" autoAdjust="0"/>
    <p:restoredTop sz="50294" autoAdjust="0"/>
  </p:normalViewPr>
  <p:slideViewPr>
    <p:cSldViewPr snapToGrid="0">
      <p:cViewPr varScale="1">
        <p:scale>
          <a:sx n="52" d="100"/>
          <a:sy n="52" d="100"/>
        </p:scale>
        <p:origin x="2214" y="72"/>
      </p:cViewPr>
      <p:guideLst/>
    </p:cSldViewPr>
  </p:slideViewPr>
  <p:notesTextViewPr>
    <p:cViewPr>
      <p:scale>
        <a:sx n="150" d="100"/>
        <a:sy n="150" d="100"/>
      </p:scale>
      <p:origin x="0" y="-474"/>
    </p:cViewPr>
  </p:notesTextViewPr>
  <p:notesViewPr>
    <p:cSldViewPr snapToGrid="0" showGuides="1">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728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Notes Placeholder 4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Slide Image Placeholder 4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4389876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900" kern="1200">
        <a:solidFill>
          <a:schemeClr val="tx1"/>
        </a:solidFill>
        <a:latin typeface="+mn-lt"/>
        <a:ea typeface="+mn-ea"/>
        <a:cs typeface="+mn-cs"/>
      </a:defRPr>
    </a:lvl2pPr>
    <a:lvl3pPr marL="914400" algn="l" defTabSz="914400" rtl="0" eaLnBrk="1" latinLnBrk="0" hangingPunct="1">
      <a:defRPr sz="900" kern="1200">
        <a:solidFill>
          <a:schemeClr val="tx1"/>
        </a:solidFill>
        <a:latin typeface="+mn-lt"/>
        <a:ea typeface="+mn-ea"/>
        <a:cs typeface="+mn-cs"/>
      </a:defRPr>
    </a:lvl3pPr>
    <a:lvl4pPr marL="1371600" algn="l" defTabSz="914400" rtl="0" eaLnBrk="1" latinLnBrk="0" hangingPunct="1">
      <a:defRPr sz="900" kern="1200">
        <a:solidFill>
          <a:schemeClr val="tx1"/>
        </a:solidFill>
        <a:latin typeface="+mn-lt"/>
        <a:ea typeface="+mn-ea"/>
        <a:cs typeface="+mn-cs"/>
      </a:defRPr>
    </a:lvl4pPr>
    <a:lvl5pPr marL="1828800" algn="l" defTabSz="914400" rtl="0" eaLnBrk="1" latinLnBrk="0" hangingPunct="1">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Module 3 CBRN Extras</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have an idea what to expect the next 28 slides.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this part of the curriculum will provide more detailed information about the different CBRN agents.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 </a:t>
            </a:r>
            <a:endParaRPr lang="nl-NL"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36526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can recall a number of vulnerable groups regarding exposure to biological agents and subsequent illness.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exposure to biological agents is particularly dangerous for the YOPI group: the Young, Old, Pregnant, and Immunocompromised. </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The Young’s immune system has not been exposed to large numbers of biological agents. Therefore, recognition of biological agents is slower, which can result in fast progression of infection and illness.</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Old or elderly people’s immune systems have been exposed to numerous biological agents during their lifetime. Since aging affects the repair and function of the immune system negatively, this group is vulnerable.</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Pregnant. Changes in a pregnant woman’s immune system can make this group vulnerable to infection, because the body’s resources are stretched to accommodate the proper function of both parent and child. </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Immunocompromised. In this group, the functioning of the immune response has been severely reduced by an infection itself, or treatment of other illnesses (e.g. cancer).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 are icons of a baby, an old person, a pregnant woman, and a broken shield depicting an immunocompromised person.</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GB" sz="800" b="0" kern="1200" noProof="0" dirty="0">
                <a:solidFill>
                  <a:schemeClr val="tx1"/>
                </a:solidFill>
                <a:effectLst/>
                <a:latin typeface="+mn-lt"/>
                <a:ea typeface="+mn-ea"/>
                <a:cs typeface="+mn-cs"/>
              </a:rPr>
              <a:t>Microsoft </a:t>
            </a:r>
            <a:r>
              <a:rPr lang="en-GB" sz="800" b="0" kern="1200" noProof="0" dirty="0" err="1">
                <a:solidFill>
                  <a:schemeClr val="tx1"/>
                </a:solidFill>
                <a:effectLst/>
                <a:latin typeface="+mn-lt"/>
                <a:ea typeface="+mn-ea"/>
                <a:cs typeface="+mn-cs"/>
              </a:rPr>
              <a:t>Powerpoint</a:t>
            </a:r>
            <a:r>
              <a:rPr lang="en-GB" sz="800" b="0" kern="1200" noProof="0" dirty="0">
                <a:solidFill>
                  <a:schemeClr val="tx1"/>
                </a:solidFill>
                <a:effectLst/>
                <a:latin typeface="+mn-lt"/>
                <a:ea typeface="+mn-ea"/>
                <a:cs typeface="+mn-cs"/>
              </a:rPr>
              <a:t> icons, </a:t>
            </a:r>
            <a:r>
              <a:rPr lang="en-US" sz="800" b="0" kern="1200" dirty="0">
                <a:solidFill>
                  <a:schemeClr val="tx1"/>
                </a:solidFill>
                <a:effectLst/>
                <a:latin typeface="+mn-lt"/>
                <a:ea typeface="+mn-ea"/>
                <a:cs typeface="+mn-cs"/>
              </a:rPr>
              <a:t>broken shield MELODY.</a:t>
            </a:r>
            <a:endParaRPr lang="en-US"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2388392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Parasites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can recall a number of (endo)parasites, their transmission routes (exposure), and diseases they can cause.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transmission of parasites to humans can occur via undercooked meat, contact with excrement when cleaning pet litter boxes, and bites from mosquitos or other vectors. The definition of parasites is different from the EU-CBRN glossary, because it provides additional information. Shown is a microscope image of an intracellular malaria parasite </a:t>
            </a:r>
            <a:r>
              <a:rPr lang="en-US" sz="800" i="1" kern="1200" dirty="0">
                <a:solidFill>
                  <a:schemeClr val="tx1"/>
                </a:solidFill>
                <a:effectLst/>
                <a:latin typeface="+mn-lt"/>
                <a:ea typeface="+mn-ea"/>
                <a:cs typeface="+mn-cs"/>
              </a:rPr>
              <a:t>(Plasmodium falciparum) </a:t>
            </a:r>
            <a:endParaRPr lang="en-US" sz="800" b="1" i="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 </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Malaria parasite </a:t>
            </a:r>
            <a:r>
              <a:rPr lang="en-US" sz="800" b="0" i="1" kern="1200" dirty="0">
                <a:solidFill>
                  <a:schemeClr val="tx1"/>
                </a:solidFill>
                <a:effectLst/>
                <a:latin typeface="+mn-lt"/>
                <a:ea typeface="+mn-ea"/>
                <a:cs typeface="+mn-cs"/>
              </a:rPr>
              <a:t>Plasmodium falciparum</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Photo by https://pixnio.com/science/microscopy-images/malaria-plasmodium/two-species-of-malarial-parasites-p-vivax-and-p-ovale-can-cause-relapsing-illness-in-humans, by Dr. Mae Melvin, </a:t>
            </a:r>
            <a:r>
              <a:rPr lang="en-US" sz="800" b="0" kern="1200" dirty="0" err="1">
                <a:solidFill>
                  <a:schemeClr val="tx1"/>
                </a:solidFill>
                <a:effectLst/>
                <a:latin typeface="+mn-lt"/>
                <a:ea typeface="+mn-ea"/>
                <a:cs typeface="+mn-cs"/>
              </a:rPr>
              <a:t>USCDCP</a:t>
            </a:r>
            <a:r>
              <a:rPr lang="en-US" sz="800" b="0" kern="1200" dirty="0">
                <a:solidFill>
                  <a:schemeClr val="tx1"/>
                </a:solidFill>
                <a:effectLst/>
                <a:latin typeface="+mn-lt"/>
                <a:ea typeface="+mn-ea"/>
                <a:cs typeface="+mn-cs"/>
              </a:rPr>
              <a:t>. Creative Commons license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2210378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Bacteria</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can recall a number of diseases causing bacteria, their transmission routes (exposure), and diseases they can cause.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0" kern="0" dirty="0" err="1"/>
              <a:t>Bacteria</a:t>
            </a:r>
            <a:r>
              <a:rPr lang="nl-NL" sz="800" b="0" kern="0" dirty="0"/>
              <a:t> (</a:t>
            </a:r>
            <a:r>
              <a:rPr lang="nl-NL" sz="800" b="0" dirty="0"/>
              <a:t>0.1 – 1.5 </a:t>
            </a:r>
            <a:r>
              <a:rPr lang="en-US" sz="800" b="0" dirty="0"/>
              <a:t>µm)</a:t>
            </a:r>
            <a:endParaRPr lang="nl-NL" sz="800" b="0" kern="0" dirty="0"/>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Explain that transmission of bacteria to humans can occur via inhalation (aerosols: particulate matter of liquid droplets), ingestion (food), direct contact (wounds), and bites from mosquitos or other vectors. A number of bacteria can persist in the environment, because they have a large tolerance to draught, heat, and other harsh environmental conditions. Some bacteria can make spores to survive for very long periods of time in the environment. In addition, some bacteria produce symptoms that are asymptomatic (coughing, fever, pneumonia), which makes it difficult to pinpoint the infection to a particular biological agent. Persistence in the environment and producing asymptomatic illness are two characteristics that makes some bacteria ideal candidates for biological weapons. The definition of bacteria is different from the EU-CBRN glossary, because it provides additional information.</a:t>
            </a:r>
          </a:p>
          <a:p>
            <a:r>
              <a:rPr lang="en-US" sz="800" b="0" i="0" kern="1200" dirty="0">
                <a:solidFill>
                  <a:schemeClr val="tx1"/>
                </a:solidFill>
                <a:effectLst/>
                <a:latin typeface="+mn-lt"/>
                <a:ea typeface="+mn-ea"/>
                <a:cs typeface="+mn-cs"/>
              </a:rPr>
              <a:t>Shown is a microscopic image of a salmonella bacterium (in 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Salmonella bacterium: </a:t>
            </a:r>
            <a:r>
              <a:rPr lang="en-US" sz="800" b="0" i="1" kern="1200" dirty="0">
                <a:solidFill>
                  <a:schemeClr val="tx1"/>
                </a:solidFill>
                <a:effectLst/>
                <a:latin typeface="+mn-lt"/>
                <a:ea typeface="+mn-ea"/>
                <a:cs typeface="+mn-cs"/>
              </a:rPr>
              <a:t>Salmonella </a:t>
            </a:r>
            <a:r>
              <a:rPr lang="en-US" sz="800" b="0" i="1" kern="1200" dirty="0" err="1">
                <a:solidFill>
                  <a:schemeClr val="tx1"/>
                </a:solidFill>
                <a:effectLst/>
                <a:latin typeface="+mn-lt"/>
                <a:ea typeface="+mn-ea"/>
                <a:cs typeface="+mn-cs"/>
              </a:rPr>
              <a:t>enteritica</a:t>
            </a:r>
            <a:r>
              <a:rPr lang="en-US" sz="800" b="0" kern="1200" dirty="0">
                <a:solidFill>
                  <a:schemeClr val="tx1"/>
                </a:solidFill>
                <a:effectLst/>
                <a:latin typeface="+mn-lt"/>
                <a:ea typeface="+mn-ea"/>
                <a:cs typeface="+mn-cs"/>
              </a:rPr>
              <a:t>.</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https://pixabay.com/photos/salmonella-bacteria-macro-549608/ (public domain image)</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3329272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Viruses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trainees can recall a number of diseases causing viruses, their transmission routes (exposure), and diseases they can cause.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transmission of viruses to humans can occur via inhalation (aerosols: particulate matter of liquid droplets), ingestion (food), direct contact (wounds), and bites from mosquitos or other vectors. A number of bacteria can persist in the environment. In addition, some viruses produce symptoms that are asymptomatic (coughing, fever, pneumonia), which makes it difficult to pinpoint the infection to a particular biological agent. Persistence in the environment and producing asymptomatic illness are two characteristics that makes some viruses ideal candidates for biological weapons. The definition of viruses is different from the EU-CBRN glossary, because it provides additional information. Shown is a microscopic image of an ebolavirus.</a:t>
            </a:r>
            <a:endParaRPr lang="en-US" sz="800" b="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800" b="0" kern="1200" dirty="0" err="1">
                <a:solidFill>
                  <a:schemeClr val="tx1"/>
                </a:solidFill>
                <a:effectLst/>
                <a:latin typeface="+mn-lt"/>
                <a:ea typeface="+mn-ea"/>
                <a:cs typeface="+mn-cs"/>
              </a:rPr>
              <a:t>Colour</a:t>
            </a:r>
            <a:r>
              <a:rPr lang="en-US" sz="800" b="0" kern="1200" dirty="0">
                <a:solidFill>
                  <a:schemeClr val="tx1"/>
                </a:solidFill>
                <a:effectLst/>
                <a:latin typeface="+mn-lt"/>
                <a:ea typeface="+mn-ea"/>
                <a:cs typeface="+mn-cs"/>
              </a:rPr>
              <a:t> enhanced electronic microscope image of Ebolavirus..</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https://pixnio.com/science/microscopy-images/ebola-hemorrhagic-fever-virus/ebola-hemorrhagic-fever-ebola-hf-is-a-severe-often-fatal-disease-in-humans-and-nonhuman-primates-2, by Frederick Murphy, </a:t>
            </a:r>
            <a:r>
              <a:rPr lang="en-US" sz="800" b="0" kern="1200" dirty="0" err="1">
                <a:solidFill>
                  <a:schemeClr val="tx1"/>
                </a:solidFill>
                <a:effectLst/>
                <a:latin typeface="+mn-lt"/>
                <a:ea typeface="+mn-ea"/>
                <a:cs typeface="+mn-cs"/>
              </a:rPr>
              <a:t>USCDCP</a:t>
            </a:r>
            <a:r>
              <a:rPr lang="en-US" sz="800" b="0" kern="1200" dirty="0">
                <a:solidFill>
                  <a:schemeClr val="tx1"/>
                </a:solidFill>
                <a:effectLst/>
                <a:latin typeface="+mn-lt"/>
                <a:ea typeface="+mn-ea"/>
                <a:cs typeface="+mn-cs"/>
              </a:rPr>
              <a:t>, Creative Commons license</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1505498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Toxins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can recall a number of biological toxins, their origin, exposure and symptoms or diseases they can cause.</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biological toxins are chemical agents, or proteins, that have a biological origin (e.g. Plants, micro-organisms). Biological toxins cannot replicate themselves and are therefore not infectious. However, they are among the most toxic substances produced by organisms. For instance, botulin (produced by the bacterium </a:t>
            </a:r>
            <a:r>
              <a:rPr lang="en-US" sz="800" i="1" kern="1200" dirty="0">
                <a:solidFill>
                  <a:schemeClr val="tx1"/>
                </a:solidFill>
                <a:effectLst/>
                <a:latin typeface="+mn-lt"/>
                <a:ea typeface="+mn-ea"/>
                <a:cs typeface="+mn-cs"/>
              </a:rPr>
              <a:t>Clostridium botulinum</a:t>
            </a:r>
            <a:r>
              <a:rPr lang="en-US" sz="800" kern="1200" dirty="0">
                <a:solidFill>
                  <a:schemeClr val="tx1"/>
                </a:solidFill>
                <a:effectLst/>
                <a:latin typeface="+mn-lt"/>
                <a:ea typeface="+mn-ea"/>
                <a:cs typeface="+mn-cs"/>
              </a:rPr>
              <a:t>) is the most toxic substance known to man and treatment is not available. It has, however, medical applications as well (Botox), two out of eight subclasses cause disease in humans (Botulinum toxin A &amp; B).</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Routes of exposure are the same as for bacteria and viruses, except insect vectors. Because of their toxic potency, relative ease to produce or acquire, and asymptomatic illness they produce (coughing, fever, pneumonia), makes some toxins ideal candidates for biological weapons. For instance, the biotoxin Ricin is considered an ‘entry model’ bioweapon for bioterrorists. Ricin causes cough and fever and affects the central nervous system.</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The definition of toxins is different from the EU-CBRN glossary, because it provides additional information. Shown is a image of the molecular protein structure of botulinum, a toxin produces by the bacterium </a:t>
            </a:r>
            <a:r>
              <a:rPr lang="en-US" sz="800" i="1" kern="1200" dirty="0">
                <a:solidFill>
                  <a:schemeClr val="tx1"/>
                </a:solidFill>
                <a:effectLst/>
                <a:latin typeface="+mn-lt"/>
                <a:ea typeface="+mn-ea"/>
                <a:cs typeface="+mn-cs"/>
              </a:rPr>
              <a:t>Clostridium botulinum</a:t>
            </a:r>
            <a:r>
              <a:rPr lang="en-US" sz="800" kern="1200" dirty="0">
                <a:solidFill>
                  <a:schemeClr val="tx1"/>
                </a:solidFill>
                <a:effectLst/>
                <a:latin typeface="+mn-lt"/>
                <a:ea typeface="+mn-ea"/>
                <a:cs typeface="+mn-cs"/>
              </a:rPr>
              <a:t>. </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 of molecular structure of biological toxin Botulin.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Botulin toxin: https://en.wikipedia.org/wiki/Botulinum_toxin#/media/File:Botulinum_toxin_3BTA.png (public domain)</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651620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doses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can recall a number of definitions regarding dosage of biological agents.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the various definitions for dose, infectious dose, LD50, and lethal dose. Mention that these definitions are becoming replaced by other definitions and terms. Definitions can be found in the EU-CBRN glossary.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p>
          <a:p>
            <a:r>
              <a:rPr lang="en-US" sz="800" b="1" i="0" u="none" strike="noStrike" kern="1200" dirty="0">
                <a:solidFill>
                  <a:schemeClr val="tx1"/>
                </a:solidFill>
                <a:effectLst/>
                <a:latin typeface="+mn-lt"/>
                <a:ea typeface="+mn-ea"/>
                <a:cs typeface="+mn-cs"/>
              </a:rPr>
              <a:t>Picture source &amp; IP</a:t>
            </a: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definitions from EU-CBRN glossary of </a:t>
            </a:r>
            <a:r>
              <a:rPr lang="en-US" sz="800" b="0" kern="1200" dirty="0" err="1">
                <a:solidFill>
                  <a:schemeClr val="tx1"/>
                </a:solidFill>
                <a:effectLst/>
                <a:latin typeface="+mn-lt"/>
                <a:ea typeface="+mn-ea"/>
                <a:cs typeface="+mn-cs"/>
              </a:rPr>
              <a:t>wikipedia</a:t>
            </a:r>
            <a:endParaRPr lang="en-GB" sz="800" dirty="0"/>
          </a:p>
        </p:txBody>
      </p:sp>
    </p:spTree>
    <p:extLst>
      <p:ext uri="{BB962C8B-B14F-4D97-AF65-F5344CB8AC3E}">
        <p14:creationId xmlns:p14="http://schemas.microsoft.com/office/powerpoint/2010/main" val="14426662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 Minimum infective dose</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can recall a number of definitions that are replacing the terms and definitions on the former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 the Minimum Infective Dose (MID) is useful not only for an indication of bacteria causing diseases, but also for other diseases caused by biological agents.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Mention that dose-response relationships are replacing doses like  LD50, and so on, because relationships better describe the causative effects of biological agents on diseases than indicative numbers as used in the MID</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definitions modified from EU-CBRN glossary or </a:t>
            </a:r>
            <a:r>
              <a:rPr lang="en-US" sz="800" b="0" kern="1200" dirty="0" err="1">
                <a:solidFill>
                  <a:schemeClr val="tx1"/>
                </a:solidFill>
                <a:effectLst/>
                <a:latin typeface="+mn-lt"/>
                <a:ea typeface="+mn-ea"/>
                <a:cs typeface="+mn-cs"/>
              </a:rPr>
              <a:t>wikipedia</a:t>
            </a:r>
            <a:endParaRPr lang="en-GB" sz="800" dirty="0"/>
          </a:p>
        </p:txBody>
      </p:sp>
    </p:spTree>
    <p:extLst>
      <p:ext uri="{BB962C8B-B14F-4D97-AF65-F5344CB8AC3E}">
        <p14:creationId xmlns:p14="http://schemas.microsoft.com/office/powerpoint/2010/main" val="409344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can recall what is meant by antimicrobial resistance and recall a number of treatments of infection.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the MID antibiotics do not work against viruses, and that the treatment of viruses is more limited than treatment of bacteria using antibiotics. In addition, treatment of toxins is even more limited than treatments against viruses. Finally, treatment of bacteria is getting more difficult, because AMR is increasing due to prolonged (over)use, misuse, and persistence of antibiotics in the environment. </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definitions modified from EU-CBRN glossary or </a:t>
            </a:r>
            <a:r>
              <a:rPr lang="en-US" sz="800" b="0" kern="1200" dirty="0" err="1">
                <a:solidFill>
                  <a:schemeClr val="tx1"/>
                </a:solidFill>
                <a:effectLst/>
                <a:latin typeface="+mn-lt"/>
                <a:ea typeface="+mn-ea"/>
                <a:cs typeface="+mn-cs"/>
              </a:rPr>
              <a:t>wikipedia</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814481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Radionuclides &amp; Notation</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know that all material is built from atoms, elements. Atoms contain electrons, protons and neutrons. The trainees learn about isotopes and their notation</a:t>
            </a:r>
          </a:p>
          <a:p>
            <a:r>
              <a:rPr lang="en-US" sz="800" b="1" kern="1200" dirty="0">
                <a:solidFill>
                  <a:schemeClr val="tx1"/>
                </a:solidFill>
                <a:effectLst/>
                <a:latin typeface="+mn-lt"/>
                <a:ea typeface="+mn-ea"/>
                <a:cs typeface="+mn-cs"/>
              </a:rPr>
              <a:t>Instructions for the trainer: </a:t>
            </a:r>
          </a:p>
          <a:p>
            <a:r>
              <a:rPr lang="en-US" sz="800" kern="1200" dirty="0">
                <a:solidFill>
                  <a:schemeClr val="tx1"/>
                </a:solidFill>
                <a:effectLst/>
                <a:latin typeface="+mn-lt"/>
                <a:ea typeface="+mn-ea"/>
                <a:cs typeface="+mn-cs"/>
              </a:rPr>
              <a:t>Explain that </a:t>
            </a:r>
          </a:p>
          <a:p>
            <a:r>
              <a:rPr lang="en-US" sz="800" kern="1200" dirty="0">
                <a:solidFill>
                  <a:schemeClr val="tx1"/>
                </a:solidFill>
                <a:effectLst/>
                <a:latin typeface="+mn-lt"/>
                <a:ea typeface="+mn-ea"/>
                <a:cs typeface="+mn-cs"/>
              </a:rPr>
              <a:t>All material is built from atoms. </a:t>
            </a:r>
          </a:p>
          <a:p>
            <a:r>
              <a:rPr lang="en-US" sz="800" b="0" kern="1200" dirty="0">
                <a:solidFill>
                  <a:schemeClr val="tx1"/>
                </a:solidFill>
                <a:effectLst/>
                <a:latin typeface="+mn-lt"/>
                <a:ea typeface="+mn-ea"/>
                <a:cs typeface="+mn-cs"/>
              </a:rPr>
              <a:t>Atoms have a shell of electrons and a nucleus that contains protons and neutrons.</a:t>
            </a:r>
          </a:p>
          <a:p>
            <a:r>
              <a:rPr lang="en-US" sz="800" b="0" kern="1200" dirty="0">
                <a:solidFill>
                  <a:schemeClr val="tx1"/>
                </a:solidFill>
                <a:effectLst/>
                <a:latin typeface="+mn-lt"/>
                <a:ea typeface="+mn-ea"/>
                <a:cs typeface="+mn-cs"/>
              </a:rPr>
              <a:t>Protons and neutrons have the same mass (approx. 0.14%), electrons have 0.05%2% of the mass of a proton</a:t>
            </a:r>
          </a:p>
          <a:p>
            <a:r>
              <a:rPr lang="en-US" sz="800" b="0" kern="1200" dirty="0">
                <a:solidFill>
                  <a:schemeClr val="tx1"/>
                </a:solidFill>
                <a:effectLst/>
                <a:latin typeface="+mn-lt"/>
                <a:ea typeface="+mn-ea"/>
                <a:cs typeface="+mn-cs"/>
              </a:rPr>
              <a:t>The number of electrons equals the number of protons in an atom. </a:t>
            </a:r>
          </a:p>
          <a:p>
            <a:r>
              <a:rPr lang="en-US" sz="800" b="0" kern="1200" dirty="0">
                <a:solidFill>
                  <a:schemeClr val="tx1"/>
                </a:solidFill>
                <a:effectLst/>
                <a:latin typeface="+mn-lt"/>
                <a:ea typeface="+mn-ea"/>
                <a:cs typeface="+mn-cs"/>
              </a:rPr>
              <a:t>Atoms with the same number of protons are the same chemical element and thus have the same name (Carbon, Hydrogen, Oxygen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Atoms group together and form molecules, metals, salts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Atoms with the same number of protons, but a different number of neutrons are called Isotopes. </a:t>
            </a:r>
          </a:p>
          <a:p>
            <a:r>
              <a:rPr lang="en-US" sz="800" b="0" kern="1200" dirty="0">
                <a:solidFill>
                  <a:schemeClr val="tx1"/>
                </a:solidFill>
                <a:effectLst/>
                <a:latin typeface="+mn-lt"/>
                <a:ea typeface="+mn-ea"/>
                <a:cs typeface="+mn-cs"/>
              </a:rPr>
              <a:t>Isotopes have the same chemical properties</a:t>
            </a:r>
          </a:p>
          <a:p>
            <a:r>
              <a:rPr lang="en-US" sz="800" b="0" kern="1200" dirty="0">
                <a:solidFill>
                  <a:schemeClr val="tx1"/>
                </a:solidFill>
                <a:effectLst/>
                <a:latin typeface="+mn-lt"/>
                <a:ea typeface="+mn-ea"/>
                <a:cs typeface="+mn-cs"/>
              </a:rPr>
              <a:t>Some isotopes are unstable and decay: they are radioactive. </a:t>
            </a:r>
          </a:p>
          <a:p>
            <a:r>
              <a:rPr lang="en-US" sz="800" b="0" kern="1200" dirty="0">
                <a:solidFill>
                  <a:schemeClr val="tx1"/>
                </a:solidFill>
                <a:effectLst/>
                <a:latin typeface="+mn-lt"/>
                <a:ea typeface="+mn-ea"/>
                <a:cs typeface="+mn-cs"/>
              </a:rPr>
              <a:t>Explain that the total mass of an atom is the sum of the number of protons and neutrons, the electron mass is negligible compared to protons and neutrons</a:t>
            </a:r>
          </a:p>
          <a:p>
            <a:r>
              <a:rPr lang="en-US" sz="800" b="0" kern="1200" dirty="0">
                <a:solidFill>
                  <a:schemeClr val="tx1"/>
                </a:solidFill>
                <a:effectLst/>
                <a:latin typeface="+mn-lt"/>
                <a:ea typeface="+mn-ea"/>
                <a:cs typeface="+mn-cs"/>
              </a:rPr>
              <a:t>The most common form of Carbon has 6 protons + 6 neutrons = 12. Therefore, we speak of Carbon-12, C-12,  or </a:t>
            </a:r>
            <a:r>
              <a:rPr lang="en-US" sz="800" b="0" kern="1200" baseline="30000" dirty="0">
                <a:solidFill>
                  <a:schemeClr val="tx1"/>
                </a:solidFill>
                <a:effectLst/>
                <a:latin typeface="+mn-lt"/>
                <a:ea typeface="+mn-ea"/>
                <a:cs typeface="+mn-cs"/>
              </a:rPr>
              <a:t>12</a:t>
            </a:r>
            <a:r>
              <a:rPr lang="en-US" sz="800" b="0" kern="1200" baseline="-25000" dirty="0">
                <a:solidFill>
                  <a:schemeClr val="tx1"/>
                </a:solidFill>
                <a:effectLst/>
                <a:latin typeface="+mn-lt"/>
                <a:ea typeface="+mn-ea"/>
                <a:cs typeface="+mn-cs"/>
              </a:rPr>
              <a:t>6</a:t>
            </a:r>
            <a:r>
              <a:rPr lang="en-US" sz="800" b="0" kern="1200" dirty="0">
                <a:solidFill>
                  <a:schemeClr val="tx1"/>
                </a:solidFill>
                <a:effectLst/>
                <a:latin typeface="+mn-lt"/>
                <a:ea typeface="+mn-ea"/>
                <a:cs typeface="+mn-cs"/>
              </a:rPr>
              <a:t>C,  or  </a:t>
            </a:r>
            <a:r>
              <a:rPr lang="en-US" sz="800" b="0" kern="1200" baseline="30000" dirty="0">
                <a:solidFill>
                  <a:schemeClr val="tx1"/>
                </a:solidFill>
                <a:effectLst/>
                <a:latin typeface="+mn-lt"/>
                <a:ea typeface="+mn-ea"/>
                <a:cs typeface="+mn-cs"/>
              </a:rPr>
              <a:t>12</a:t>
            </a:r>
            <a:r>
              <a:rPr lang="en-US" sz="800" b="0" kern="1200" dirty="0">
                <a:solidFill>
                  <a:schemeClr val="tx1"/>
                </a:solidFill>
                <a:effectLst/>
                <a:latin typeface="+mn-lt"/>
                <a:ea typeface="+mn-ea"/>
                <a:cs typeface="+mn-cs"/>
              </a:rPr>
              <a:t>C</a:t>
            </a:r>
          </a:p>
          <a:p>
            <a:r>
              <a:rPr lang="en-US" sz="800" b="0" kern="1200" dirty="0">
                <a:solidFill>
                  <a:schemeClr val="tx1"/>
                </a:solidFill>
                <a:effectLst/>
                <a:latin typeface="+mn-lt"/>
                <a:ea typeface="+mn-ea"/>
                <a:cs typeface="+mn-cs"/>
              </a:rPr>
              <a:t>There are 2 naturally occurring isotopes:  C-13 and C-14</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Optional:</a:t>
            </a:r>
          </a:p>
          <a:p>
            <a:r>
              <a:rPr lang="en-US" sz="800" b="0" kern="1200" dirty="0">
                <a:solidFill>
                  <a:schemeClr val="tx1"/>
                </a:solidFill>
                <a:effectLst/>
                <a:latin typeface="+mn-lt"/>
                <a:ea typeface="+mn-ea"/>
                <a:cs typeface="+mn-cs"/>
              </a:rPr>
              <a:t>Stable atoms have roughly an equal number of protons and neutrons, however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the higher the number of protons the larger to overshoot of neutrons is required to form a stable nucleus.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Clip Art of a Carbon atom</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735527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 Radioactive decay</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learn that radioactive atoms have an unbalanced number of protons and neutrons.</a:t>
            </a:r>
          </a:p>
          <a:p>
            <a:r>
              <a:rPr lang="en-US" sz="800" kern="1200" dirty="0">
                <a:solidFill>
                  <a:schemeClr val="tx1"/>
                </a:solidFill>
                <a:effectLst/>
                <a:latin typeface="+mn-lt"/>
                <a:ea typeface="+mn-ea"/>
                <a:cs typeface="+mn-cs"/>
              </a:rPr>
              <a:t>Unbalanced nuclei decay, the original element (mother) becomes a different element (daughter) and emits radiation.</a:t>
            </a:r>
          </a:p>
          <a:p>
            <a:r>
              <a:rPr lang="en-US" sz="800" b="1" kern="1200" dirty="0">
                <a:solidFill>
                  <a:schemeClr val="tx1"/>
                </a:solidFill>
                <a:effectLst/>
                <a:latin typeface="+mn-lt"/>
                <a:ea typeface="+mn-ea"/>
                <a:cs typeface="+mn-cs"/>
              </a:rPr>
              <a:t>Instructions for the trainer: </a:t>
            </a:r>
          </a:p>
          <a:p>
            <a:r>
              <a:rPr lang="en-US" sz="800" kern="1200" dirty="0">
                <a:solidFill>
                  <a:schemeClr val="tx1"/>
                </a:solidFill>
                <a:effectLst/>
                <a:latin typeface="+mn-lt"/>
                <a:ea typeface="+mn-ea"/>
                <a:cs typeface="+mn-cs"/>
              </a:rPr>
              <a:t>Explain that radioactive atoms have an unbalanced number of protons and neutrons in their nuclei </a:t>
            </a:r>
          </a:p>
          <a:p>
            <a:r>
              <a:rPr lang="en-US" sz="800" kern="1200" dirty="0">
                <a:solidFill>
                  <a:schemeClr val="tx1"/>
                </a:solidFill>
                <a:effectLst/>
                <a:latin typeface="+mn-lt"/>
                <a:ea typeface="+mn-ea"/>
                <a:cs typeface="+mn-cs"/>
              </a:rPr>
              <a:t>Unbalanced nuclei decay (the "mother"), the original element becomes a different element (the "daughter" product) emitting radiation within the process.</a:t>
            </a:r>
          </a:p>
          <a:p>
            <a:r>
              <a:rPr lang="en-US" sz="800" kern="1200" dirty="0">
                <a:solidFill>
                  <a:schemeClr val="tx1"/>
                </a:solidFill>
                <a:effectLst/>
                <a:latin typeface="+mn-lt"/>
                <a:ea typeface="+mn-ea"/>
                <a:cs typeface="+mn-cs"/>
              </a:rPr>
              <a:t>Decay is quite a complex process with many different branches via different intermediate states leading to the same daughter, or even branches to different daughters.</a:t>
            </a:r>
          </a:p>
          <a:p>
            <a:r>
              <a:rPr lang="en-US" sz="800" kern="1200" dirty="0">
                <a:solidFill>
                  <a:schemeClr val="tx1"/>
                </a:solidFill>
                <a:effectLst/>
                <a:latin typeface="+mn-lt"/>
                <a:ea typeface="+mn-ea"/>
                <a:cs typeface="+mn-cs"/>
              </a:rPr>
              <a:t>Characteristic gamma radiation is produced along these multiple decay  branches.</a:t>
            </a:r>
          </a:p>
          <a:p>
            <a:r>
              <a:rPr lang="en-US" sz="800" kern="1200" dirty="0">
                <a:solidFill>
                  <a:schemeClr val="tx1"/>
                </a:solidFill>
                <a:effectLst/>
                <a:latin typeface="+mn-lt"/>
                <a:ea typeface="+mn-ea"/>
                <a:cs typeface="+mn-cs"/>
              </a:rPr>
              <a:t>Branching ratios during decay are statistically fixed, a fixed percentage takes route 'A'  and another part takes route 'B' </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Most common are:</a:t>
            </a:r>
          </a:p>
          <a:p>
            <a:r>
              <a:rPr lang="en-US" sz="800" kern="1200" dirty="0">
                <a:solidFill>
                  <a:schemeClr val="tx1"/>
                </a:solidFill>
                <a:effectLst/>
                <a:latin typeface="+mn-lt"/>
                <a:ea typeface="+mn-ea"/>
                <a:cs typeface="+mn-cs"/>
              </a:rPr>
              <a:t>- beta-emitters:  a neutron decays into a proton (that stays in the nucleus) and an electron is sent/emitted (beta radiation). Often the daughter is briefly in an excited state and emits a gamma to release its energy</a:t>
            </a:r>
          </a:p>
          <a:p>
            <a:r>
              <a:rPr lang="en-US" sz="800" kern="1200" dirty="0">
                <a:solidFill>
                  <a:schemeClr val="tx1"/>
                </a:solidFill>
                <a:effectLst/>
                <a:latin typeface="+mn-lt"/>
                <a:ea typeface="+mn-ea"/>
                <a:cs typeface="+mn-cs"/>
              </a:rPr>
              <a:t>- alpha-emitters:  the nucleus emits an entire Helium nucleus (an alpha particle), accompanied with gamma-radiation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The example shows: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 decay of C-14, a neutron become a proton and emits an electron (</a:t>
            </a:r>
            <a:r>
              <a:rPr lang="en-US" sz="800" b="0" kern="1200" dirty="0">
                <a:solidFill>
                  <a:schemeClr val="tx1"/>
                </a:solidFill>
                <a:effectLst/>
                <a:latin typeface="+mn-lt"/>
                <a:ea typeface="+mn-ea"/>
                <a:cs typeface="+mn-cs"/>
              </a:rPr>
              <a:t>and an anti-neutrino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 first step of U-238  decay that emits an alpha particle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0" kern="1200" dirty="0">
                <a:solidFill>
                  <a:schemeClr val="tx1"/>
                </a:solidFill>
                <a:effectLst/>
                <a:latin typeface="+mn-lt"/>
                <a:ea typeface="+mn-ea"/>
                <a:cs typeface="+mn-cs"/>
              </a:rPr>
              <a:t>https://en.wikipedia.org/wiki/List_of_radioactive_nuclides_by_half-life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Clip Art of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Left: Clip Art decay of C14 (Carbon) into N14 (Nitrogen) by emitting an electron,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Right: graph activity as a function of time</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0" kern="1200" dirty="0">
                <a:solidFill>
                  <a:schemeClr val="tx1"/>
                </a:solidFill>
                <a:effectLst/>
                <a:latin typeface="+mn-lt"/>
                <a:ea typeface="+mn-ea"/>
                <a:cs typeface="+mn-cs"/>
              </a:rPr>
              <a:t> Melody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39338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learning objective</a:t>
            </a:r>
            <a:endParaRPr lang="en-US" sz="800" dirty="0"/>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have an idea what to expect from the rest of the lesson.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this part of the curriculum will provide more detailed information about the different CBRN agents.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Images/icons of hazard representing the four groups of biological agents</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nl-NL"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812845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Radioactive decay modes</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learn other radioactive decay modes</a:t>
            </a:r>
          </a:p>
          <a:p>
            <a:r>
              <a:rPr lang="en-US" sz="800" b="1" kern="1200" dirty="0">
                <a:solidFill>
                  <a:schemeClr val="tx1"/>
                </a:solidFill>
                <a:effectLst/>
                <a:latin typeface="+mn-lt"/>
                <a:ea typeface="+mn-ea"/>
                <a:cs typeface="+mn-cs"/>
              </a:rPr>
              <a:t>Instructions for the trainer: </a:t>
            </a:r>
          </a:p>
          <a:p>
            <a:r>
              <a:rPr lang="en-US" sz="800" kern="1200" dirty="0">
                <a:solidFill>
                  <a:schemeClr val="tx1"/>
                </a:solidFill>
                <a:effectLst/>
                <a:latin typeface="+mn-lt"/>
                <a:ea typeface="+mn-ea"/>
                <a:cs typeface="+mn-cs"/>
              </a:rPr>
              <a:t>The slide is optional, it shows other decay modes.</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Explain that o</a:t>
            </a:r>
            <a:r>
              <a:rPr lang="en-US" sz="800" kern="1200" dirty="0">
                <a:solidFill>
                  <a:schemeClr val="tx1"/>
                </a:solidFill>
                <a:effectLst/>
                <a:latin typeface="+mn-lt"/>
                <a:ea typeface="+mn-ea"/>
                <a:cs typeface="+mn-cs"/>
              </a:rPr>
              <a:t>ther more complex transition processes occur as well </a:t>
            </a:r>
          </a:p>
          <a:p>
            <a:r>
              <a:rPr lang="en-US" sz="800" kern="1200" dirty="0">
                <a:solidFill>
                  <a:schemeClr val="tx1"/>
                </a:solidFill>
                <a:effectLst/>
                <a:latin typeface="+mn-lt"/>
                <a:ea typeface="+mn-ea"/>
                <a:cs typeface="+mn-cs"/>
              </a:rPr>
              <a:t>Beside alpha and beta decay there is:</a:t>
            </a:r>
          </a:p>
          <a:p>
            <a:r>
              <a:rPr lang="en-US" sz="800" kern="1200" dirty="0">
                <a:solidFill>
                  <a:schemeClr val="tx1"/>
                </a:solidFill>
                <a:effectLst/>
                <a:latin typeface="+mn-lt"/>
                <a:ea typeface="+mn-ea"/>
                <a:cs typeface="+mn-cs"/>
              </a:rPr>
              <a:t>- positron or anti-electron emission: a neutron of the nucleus becomes a proton and emits a positron (and an electron-neutrino)</a:t>
            </a:r>
          </a:p>
          <a:p>
            <a:r>
              <a:rPr lang="en-US" sz="800" kern="1200" dirty="0">
                <a:solidFill>
                  <a:schemeClr val="tx1"/>
                </a:solidFill>
                <a:effectLst/>
                <a:latin typeface="+mn-lt"/>
                <a:ea typeface="+mn-ea"/>
                <a:cs typeface="+mn-cs"/>
              </a:rPr>
              <a:t>- electron capture:  an electron of the inner shell of the atom is absorbed and a neutron becomes a proton (</a:t>
            </a:r>
            <a:r>
              <a:rPr lang="en-US" sz="900" b="0" i="0" kern="1200" dirty="0">
                <a:solidFill>
                  <a:schemeClr val="tx1"/>
                </a:solidFill>
                <a:effectLst/>
                <a:latin typeface="+mn-lt"/>
                <a:ea typeface="+mn-ea"/>
                <a:cs typeface="+mn-cs"/>
              </a:rPr>
              <a:t>and emits an electron-neutrino)</a:t>
            </a:r>
            <a:endParaRPr lang="en-US" sz="80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 spontaneous fission: a heavy nucleus falls into two big chunks, emitting a neutron </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Besides these decay processes that produce radiation, more radiation is produced when the daughter nucleus, X', releases its excess energy: X-rays and beta's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31333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Units</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learn about units of radiation and the notation for the powers of thousand</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Discuss the items on the sheet</a:t>
            </a:r>
          </a:p>
          <a:p>
            <a:r>
              <a:rPr lang="en-US" sz="800" b="0" kern="1200" dirty="0">
                <a:solidFill>
                  <a:schemeClr val="tx1"/>
                </a:solidFill>
                <a:effectLst/>
                <a:latin typeface="+mn-lt"/>
                <a:ea typeface="+mn-ea"/>
                <a:cs typeface="+mn-cs"/>
              </a:rPr>
              <a:t>The Sieverts given here, applies to the "total effective dose". The total effective dose takes into account what internal organ has received the radiation and how vital that organ is to survive. An extreme example </a:t>
            </a:r>
            <a:r>
              <a:rPr lang="en-US" sz="800" noProof="0" dirty="0"/>
              <a:t>could say that </a:t>
            </a:r>
            <a:r>
              <a:rPr lang="en-US" sz="800" b="0" kern="1200" dirty="0">
                <a:solidFill>
                  <a:schemeClr val="tx1"/>
                </a:solidFill>
                <a:effectLst/>
                <a:latin typeface="+mn-lt"/>
                <a:ea typeface="+mn-ea"/>
                <a:cs typeface="+mn-cs"/>
              </a:rPr>
              <a:t>intestines should be protected from radiation at all costs while the brain does not need protection at all as it is a non vital organ.</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Absorbed dose is expressed as absorbed energy per kg</a:t>
            </a:r>
          </a:p>
          <a:p>
            <a:r>
              <a:rPr lang="en-US" sz="800" b="0" kern="1200" dirty="0">
                <a:solidFill>
                  <a:schemeClr val="tx1"/>
                </a:solidFill>
                <a:effectLst/>
                <a:latin typeface="+mn-lt"/>
                <a:ea typeface="+mn-ea"/>
                <a:cs typeface="+mn-cs"/>
              </a:rPr>
              <a:t>1 Sieverts leads t</a:t>
            </a:r>
            <a:r>
              <a:rPr lang="en-US" sz="800" dirty="0"/>
              <a:t>o a 5% increased risk of developing a lethal tumor later in life (20-30years) </a:t>
            </a:r>
            <a:endParaRPr lang="en-US" sz="800" b="0" kern="1200" dirty="0">
              <a:solidFill>
                <a:schemeClr val="tx1"/>
              </a:solidFill>
              <a:effectLst/>
              <a:latin typeface="+mn-lt"/>
              <a:ea typeface="+mn-ea"/>
              <a:cs typeface="+mn-cs"/>
            </a:endParaRPr>
          </a:p>
          <a:p>
            <a:r>
              <a:rPr lang="en-US" sz="800" dirty="0"/>
              <a:t>It is a stochastic dose-effect relation.</a:t>
            </a:r>
          </a:p>
          <a:p>
            <a:r>
              <a:rPr lang="en-US" sz="800" dirty="0"/>
              <a:t>Other ways to explain that:  exposure of a population to 1 mSv per year, leads to 5 extra cases per 100.000 citizens</a:t>
            </a:r>
          </a:p>
          <a:p>
            <a:r>
              <a:rPr lang="en-US" sz="800" dirty="0"/>
              <a:t>Note that the total cases of cancer deaths is 200- 300 per year per 100.000 citizens</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With respect to units: Stress t</a:t>
            </a:r>
            <a:r>
              <a:rPr lang="en-US" sz="800" b="0" kern="1200" noProof="0" dirty="0">
                <a:solidFill>
                  <a:schemeClr val="tx1"/>
                </a:solidFill>
                <a:effectLst/>
                <a:latin typeface="+mn-lt"/>
                <a:ea typeface="+mn-ea"/>
                <a:cs typeface="+mn-cs"/>
              </a:rPr>
              <a:t>hat </a:t>
            </a:r>
            <a:r>
              <a:rPr lang="en-US" sz="800" noProof="0" dirty="0"/>
              <a:t>capitalization is NOT optional:</a:t>
            </a:r>
            <a:r>
              <a:rPr lang="nl-NL" sz="800" dirty="0"/>
              <a:t> </a:t>
            </a:r>
            <a:r>
              <a:rPr lang="en-US" sz="800" b="0" kern="1200" dirty="0">
                <a:solidFill>
                  <a:schemeClr val="tx1"/>
                </a:solidFill>
                <a:effectLst/>
                <a:latin typeface="+mn-lt"/>
                <a:ea typeface="+mn-ea"/>
                <a:cs typeface="+mn-cs"/>
              </a:rPr>
              <a:t>small caps and upper caps mean different thinks when they are used in units!</a:t>
            </a:r>
          </a:p>
          <a:p>
            <a:r>
              <a:rPr lang="en-US" sz="800" b="0" kern="1200" dirty="0">
                <a:solidFill>
                  <a:schemeClr val="tx1"/>
                </a:solidFill>
                <a:effectLst/>
                <a:latin typeface="+mn-lt"/>
                <a:ea typeface="+mn-ea"/>
                <a:cs typeface="+mn-cs"/>
              </a:rPr>
              <a:t>The 'm' and 'M' and 'p' en 'P' are too far apart in size to cause a  serous misunderstanding but still may causes uncertainties during the situation at hand.</a:t>
            </a:r>
          </a:p>
          <a:p>
            <a:r>
              <a:rPr lang="en-US" sz="800" b="0" kern="1200" dirty="0">
                <a:solidFill>
                  <a:schemeClr val="tx1"/>
                </a:solidFill>
                <a:effectLst/>
                <a:latin typeface="+mn-lt"/>
                <a:ea typeface="+mn-ea"/>
                <a:cs typeface="+mn-cs"/>
              </a:rPr>
              <a:t>Too often the </a:t>
            </a:r>
            <a:r>
              <a:rPr lang="nl-NL" sz="800" kern="1200" dirty="0">
                <a:effectLst/>
              </a:rPr>
              <a:t>μ is </a:t>
            </a:r>
            <a:r>
              <a:rPr lang="en-US" sz="800" kern="1200" noProof="0" dirty="0">
                <a:effectLst/>
              </a:rPr>
              <a:t>erroneously interchanged into an 'm' during communications or altered digitally into an m or M in communication systems.</a:t>
            </a:r>
          </a:p>
          <a:p>
            <a:r>
              <a:rPr lang="en-US" sz="800" kern="1200" noProof="0" dirty="0">
                <a:effectLst/>
              </a:rPr>
              <a:t> </a:t>
            </a:r>
            <a:endParaRPr lang="en-US" sz="800" b="0" kern="1200" dirty="0">
              <a:solidFill>
                <a:schemeClr val="tx1"/>
              </a:solidFill>
              <a:effectLst/>
              <a:latin typeface="+mn-lt"/>
              <a:ea typeface="+mn-ea"/>
              <a:cs typeface="+mn-cs"/>
            </a:endParaRPr>
          </a:p>
          <a:p>
            <a:r>
              <a:rPr lang="en-US" sz="800" dirty="0"/>
              <a:t>Note that:</a:t>
            </a:r>
          </a:p>
          <a:p>
            <a:r>
              <a:rPr lang="en-US" sz="800" dirty="0"/>
              <a:t>the unit for activity is rather small leading to </a:t>
            </a:r>
            <a:r>
              <a:rPr lang="en-US" sz="800" dirty="0" err="1"/>
              <a:t>MBq</a:t>
            </a:r>
            <a:r>
              <a:rPr lang="en-US" sz="800" dirty="0"/>
              <a:t> and </a:t>
            </a:r>
            <a:r>
              <a:rPr lang="en-US" sz="800" dirty="0" err="1"/>
              <a:t>TBq</a:t>
            </a:r>
            <a:r>
              <a:rPr lang="en-US" sz="800" dirty="0"/>
              <a:t> for commonly used 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unit for risks /dose is rather large leading to normally acquired doses and allowed doses that are small </a:t>
            </a:r>
            <a:r>
              <a:rPr lang="nl-NL" sz="800" kern="1200" dirty="0" err="1">
                <a:effectLst/>
              </a:rPr>
              <a:t>μS</a:t>
            </a:r>
            <a:r>
              <a:rPr lang="en-US" sz="800" dirty="0"/>
              <a:t>v to a few </a:t>
            </a:r>
            <a:r>
              <a:rPr lang="en-US" sz="800" dirty="0" err="1"/>
              <a:t>milliSv</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 -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964975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Dose scale mSv</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learn about normal every-day life exposure rates</a:t>
            </a:r>
          </a:p>
          <a:p>
            <a:r>
              <a:rPr lang="en-US" sz="800" b="1" kern="1200" dirty="0">
                <a:solidFill>
                  <a:schemeClr val="tx1"/>
                </a:solidFill>
                <a:effectLst/>
                <a:latin typeface="+mn-lt"/>
                <a:ea typeface="+mn-ea"/>
                <a:cs typeface="+mn-cs"/>
              </a:rPr>
              <a:t>Instructions for the trainer: </a:t>
            </a:r>
          </a:p>
          <a:p>
            <a:r>
              <a:rPr lang="en-US" sz="800" dirty="0"/>
              <a:t>Optional slide to give a feeling for what 1 mSv dose compares 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Clip Art showing the average dose for a single trip Amsterdam Tokyo</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https://upload.wikimedia.org/wikipedia/commons/thumb/5/57/Airplane_silhouette_S.png/1280px-Airplane_silhouette_S.png, 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555788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Dose scale in mSv</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gain an understanding of the Sieverts scale</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Explain that the left part of the slide comprises the low dose exposures and the right part of the slide the high doses.</a:t>
            </a:r>
          </a:p>
          <a:p>
            <a:r>
              <a:rPr lang="en-US" sz="800" b="0" kern="1200" dirty="0">
                <a:solidFill>
                  <a:schemeClr val="tx1"/>
                </a:solidFill>
                <a:effectLst/>
                <a:latin typeface="+mn-lt"/>
                <a:ea typeface="+mn-ea"/>
                <a:cs typeface="+mn-cs"/>
              </a:rPr>
              <a:t>Low doses: </a:t>
            </a:r>
          </a:p>
          <a:p>
            <a:r>
              <a:rPr lang="en-US" sz="800" b="0" kern="1200" dirty="0">
                <a:solidFill>
                  <a:schemeClr val="tx1"/>
                </a:solidFill>
                <a:effectLst/>
                <a:latin typeface="+mn-lt"/>
                <a:ea typeface="+mn-ea"/>
                <a:cs typeface="+mn-cs"/>
              </a:rPr>
              <a:t>Dose limits for civilian at the premises of an installation (e.g. a Nuclear Power Plant) and radiological worker are expressed as an allowed dose </a:t>
            </a:r>
            <a:r>
              <a:rPr lang="en-US" sz="800" b="0" i="1" kern="1200" dirty="0">
                <a:solidFill>
                  <a:schemeClr val="tx1"/>
                </a:solidFill>
                <a:effectLst/>
                <a:latin typeface="+mn-lt"/>
                <a:ea typeface="+mn-ea"/>
                <a:cs typeface="+mn-cs"/>
              </a:rPr>
              <a:t>per year</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High doses:</a:t>
            </a:r>
          </a:p>
          <a:p>
            <a:r>
              <a:rPr lang="en-US" sz="800" b="0" kern="1200" dirty="0">
                <a:solidFill>
                  <a:schemeClr val="tx1"/>
                </a:solidFill>
                <a:effectLst/>
                <a:latin typeface="+mn-lt"/>
                <a:ea typeface="+mn-ea"/>
                <a:cs typeface="+mn-cs"/>
              </a:rPr>
              <a:t>The received dose during radiotherapy are (extremely) high, but are localized to the target i.e. the tumor. </a:t>
            </a:r>
          </a:p>
          <a:p>
            <a:r>
              <a:rPr lang="en-US" sz="800" b="0" kern="1200" dirty="0">
                <a:solidFill>
                  <a:schemeClr val="tx1"/>
                </a:solidFill>
                <a:effectLst/>
                <a:latin typeface="+mn-lt"/>
                <a:ea typeface="+mn-ea"/>
                <a:cs typeface="+mn-cs"/>
              </a:rPr>
              <a:t>Strictly speaking, the concept of the Sieverts dose not apply in the right part, one should use Gray which is the absorbed energy per kg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61454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Exposure &amp; Contamination</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learn about levels of risk from exposure and contamination </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Explain that </a:t>
            </a:r>
          </a:p>
          <a:p>
            <a:r>
              <a:rPr lang="en-US" sz="800" b="0" kern="1200" dirty="0">
                <a:solidFill>
                  <a:schemeClr val="tx1"/>
                </a:solidFill>
                <a:effectLst/>
                <a:latin typeface="+mn-lt"/>
                <a:ea typeface="+mn-ea"/>
                <a:cs typeface="+mn-cs"/>
              </a:rPr>
              <a:t>external exposure to radiation implies less risks than contamination on the skin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contamination of the skin implies far less risks than internal contamination through ingestion or inhalation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Usually, it is unlikely to inhale a substantial amount of radioactive material, it would need to be suspended in air as a powder or aerosol.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Ingestion can be easily avoided: do not eat or drink or touch your mouth or nose, decontamination is possible with water and soap, rinsing  </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Good to know that external radiation does not lead to becoming radioactive yourself, this is different to contamination where you can act as a source of radiation to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Smileys indicating the associated risks with the type of exposure to radiation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6905228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 Identify through emitted Gammas</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Then trainees learn that the energy of the emitted gamma's have a fixed pattern for each nuclide. It is used to identity the nuclide</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Repeat that after radioactive decay the daughter nucleus is often still in an intermediate state containing too much energy. A gamma (or a series of gammas) with fixed energy is emitted shortly after the first transition step (from mother to daughter)</a:t>
            </a:r>
          </a:p>
          <a:p>
            <a:r>
              <a:rPr lang="en-US" sz="800" b="0" kern="1200" dirty="0">
                <a:solidFill>
                  <a:schemeClr val="tx1"/>
                </a:solidFill>
                <a:effectLst/>
                <a:latin typeface="+mn-lt"/>
                <a:ea typeface="+mn-ea"/>
                <a:cs typeface="+mn-cs"/>
              </a:rPr>
              <a:t>These specific energies are used to identify the radioactive materials. It requires a gamma-energy analyzing measuring device, spectrometer using a Germanium crystal or </a:t>
            </a:r>
            <a:r>
              <a:rPr lang="en-US" sz="800" b="0" kern="1200" dirty="0" err="1">
                <a:solidFill>
                  <a:schemeClr val="tx1"/>
                </a:solidFill>
                <a:effectLst/>
                <a:latin typeface="+mn-lt"/>
                <a:ea typeface="+mn-ea"/>
                <a:cs typeface="+mn-cs"/>
              </a:rPr>
              <a:t>NaI</a:t>
            </a:r>
            <a:r>
              <a:rPr lang="en-US" sz="800" b="0" kern="1200" dirty="0">
                <a:solidFill>
                  <a:schemeClr val="tx1"/>
                </a:solidFill>
                <a:effectLst/>
                <a:latin typeface="+mn-lt"/>
                <a:ea typeface="+mn-ea"/>
                <a:cs typeface="+mn-cs"/>
              </a:rPr>
              <a:t>-crystal.</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Note that:</a:t>
            </a:r>
          </a:p>
          <a:p>
            <a:r>
              <a:rPr lang="en-US" sz="800" b="0" kern="1200" dirty="0">
                <a:solidFill>
                  <a:schemeClr val="tx1"/>
                </a:solidFill>
                <a:effectLst/>
                <a:latin typeface="+mn-lt"/>
                <a:ea typeface="+mn-ea"/>
                <a:cs typeface="+mn-cs"/>
              </a:rPr>
              <a:t>Simpler handheld devices can be used under the assumption that the normal common nuclides are encountered. </a:t>
            </a:r>
          </a:p>
          <a:p>
            <a:r>
              <a:rPr lang="en-US" sz="800" b="0" kern="1200" dirty="0">
                <a:solidFill>
                  <a:schemeClr val="tx1"/>
                </a:solidFill>
                <a:effectLst/>
                <a:latin typeface="+mn-lt"/>
                <a:ea typeface="+mn-ea"/>
                <a:cs typeface="+mn-cs"/>
              </a:rPr>
              <a:t>Full gamma-spectroscopy is required if nothing can be assumed about the encountered material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an operational gamma spectrometry system, measured spectrum of Cs-137 en Co-60 handheld to identify nuclides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5432258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Measuring devices</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know what a radiation detector look like</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Explain that common radiation detectors, as shown on the slide, usually measure a combination of radiation type. </a:t>
            </a:r>
          </a:p>
          <a:p>
            <a:r>
              <a:rPr lang="en-US" sz="800" b="0" kern="1200" dirty="0">
                <a:solidFill>
                  <a:schemeClr val="tx1"/>
                </a:solidFill>
                <a:effectLst/>
                <a:latin typeface="+mn-lt"/>
                <a:ea typeface="+mn-ea"/>
                <a:cs typeface="+mn-cs"/>
              </a:rPr>
              <a:t>Some detectors distinguish between the different types of radiation, (i.e. the list separately the amount alpha, beta or gamma) </a:t>
            </a:r>
          </a:p>
          <a:p>
            <a:r>
              <a:rPr lang="en-US" sz="800" b="0" kern="1200" dirty="0">
                <a:solidFill>
                  <a:schemeClr val="tx1"/>
                </a:solidFill>
                <a:effectLst/>
                <a:latin typeface="+mn-lt"/>
                <a:ea typeface="+mn-ea"/>
                <a:cs typeface="+mn-cs"/>
              </a:rPr>
              <a:t>other detectors are can measure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handhelds to measure radiation</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844018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First actions</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FR knows what to do when they encounter a radioactive source and other actions are not required </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Explain the three easiest ways to reduce your external radiation exposure as shown on the slide:</a:t>
            </a:r>
          </a:p>
          <a:p>
            <a:r>
              <a:rPr lang="en-US" sz="800" b="0" kern="1200" dirty="0">
                <a:solidFill>
                  <a:schemeClr val="tx1"/>
                </a:solidFill>
                <a:effectLst/>
                <a:latin typeface="+mn-lt"/>
                <a:ea typeface="+mn-ea"/>
                <a:cs typeface="+mn-cs"/>
              </a:rPr>
              <a:t>- keep you distance</a:t>
            </a:r>
          </a:p>
          <a:p>
            <a:r>
              <a:rPr lang="en-US" sz="800" b="0" kern="1200" dirty="0">
                <a:solidFill>
                  <a:schemeClr val="tx1"/>
                </a:solidFill>
                <a:effectLst/>
                <a:latin typeface="+mn-lt"/>
                <a:ea typeface="+mn-ea"/>
                <a:cs typeface="+mn-cs"/>
              </a:rPr>
              <a:t>- stand behind a heavy/solid object like a brick wall, fire truck with a water tank, or cover the source with a heavy object (e.g. a brick, a filled sandbag)</a:t>
            </a:r>
          </a:p>
          <a:p>
            <a:r>
              <a:rPr lang="en-US" sz="800" b="0" kern="1200" dirty="0">
                <a:solidFill>
                  <a:schemeClr val="tx1"/>
                </a:solidFill>
                <a:effectLst/>
                <a:latin typeface="+mn-lt"/>
                <a:ea typeface="+mn-ea"/>
                <a:cs typeface="+mn-cs"/>
              </a:rPr>
              <a:t>- limit your time near the source</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Illustrated on the right:</a:t>
            </a:r>
          </a:p>
          <a:p>
            <a:r>
              <a:rPr lang="en-US" sz="800" b="0" kern="1200" dirty="0">
                <a:solidFill>
                  <a:schemeClr val="tx1"/>
                </a:solidFill>
                <a:effectLst/>
                <a:latin typeface="+mn-lt"/>
                <a:ea typeface="+mn-ea"/>
                <a:cs typeface="+mn-cs"/>
              </a:rPr>
              <a:t>- inverse square law: increasing your distance twice reduces your exposure a fourfold, triple your distance reduces your exposure nine fold  </a:t>
            </a:r>
          </a:p>
          <a:p>
            <a:r>
              <a:rPr lang="en-US" sz="800" b="0" kern="1200" dirty="0">
                <a:solidFill>
                  <a:schemeClr val="tx1"/>
                </a:solidFill>
                <a:effectLst/>
                <a:latin typeface="+mn-lt"/>
                <a:ea typeface="+mn-ea"/>
                <a:cs typeface="+mn-cs"/>
              </a:rPr>
              <a:t>- the same reduction of gamma radiation is obtained using roughly the drawn amount of water, concrete, iron or lead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GB" sz="800" b="0" kern="1200" noProof="0" dirty="0">
                <a:solidFill>
                  <a:schemeClr val="tx1"/>
                </a:solidFill>
                <a:effectLst/>
                <a:latin typeface="+mn-lt"/>
                <a:ea typeface="+mn-ea"/>
                <a:cs typeface="+mn-cs"/>
              </a:rPr>
              <a:t>Visualisation of first action a FR can do when a radioactive source is found. Explanation of the inverse square law. Amount of material needed to obtain the same reduction of a gamma source</a:t>
            </a:r>
            <a:endParaRPr lang="en-GB" sz="80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734705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Medical first aid</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The trainees learn that first aid for victims involved in an incident with RN material should focus on the normal medical first aid</a:t>
            </a:r>
          </a:p>
          <a:p>
            <a:r>
              <a:rPr lang="en-US" sz="800" b="1" kern="1200" dirty="0">
                <a:solidFill>
                  <a:schemeClr val="tx1"/>
                </a:solidFill>
                <a:effectLst/>
                <a:latin typeface="+mn-lt"/>
                <a:ea typeface="+mn-ea"/>
                <a:cs typeface="+mn-cs"/>
              </a:rPr>
              <a:t>Instructions for the trainer: </a:t>
            </a:r>
          </a:p>
          <a:p>
            <a:r>
              <a:rPr lang="en-US" sz="800" b="0" kern="1200" dirty="0">
                <a:solidFill>
                  <a:schemeClr val="tx1"/>
                </a:solidFill>
                <a:effectLst/>
                <a:latin typeface="+mn-lt"/>
                <a:ea typeface="+mn-ea"/>
                <a:cs typeface="+mn-cs"/>
              </a:rPr>
              <a:t>Explain that the allowed dose for a FR whilst performing life saving actions is high compared to dose limits for citizens and radiological workers.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It is the trade off between a certain death of the victim now to an accessed </a:t>
            </a:r>
            <a:r>
              <a:rPr lang="en-US" sz="800" b="0" i="1" kern="1200" dirty="0">
                <a:solidFill>
                  <a:schemeClr val="tx1"/>
                </a:solidFill>
                <a:effectLst/>
                <a:latin typeface="+mn-lt"/>
                <a:ea typeface="+mn-ea"/>
                <a:cs typeface="+mn-cs"/>
              </a:rPr>
              <a:t>risk</a:t>
            </a:r>
            <a:r>
              <a:rPr lang="en-US" sz="800" b="0" kern="1200" dirty="0">
                <a:solidFill>
                  <a:schemeClr val="tx1"/>
                </a:solidFill>
                <a:effectLst/>
                <a:latin typeface="+mn-lt"/>
                <a:ea typeface="+mn-ea"/>
                <a:cs typeface="+mn-cs"/>
              </a:rPr>
              <a:t> for the first responder to develop cancer 20 years later.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It differs from country to country what the dose limit is, and if a strict dose limit applies and under what circumstances a FR may receive a high dose of radiation. </a:t>
            </a:r>
          </a:p>
          <a:p>
            <a:r>
              <a:rPr lang="en-US" sz="800" dirty="0"/>
              <a:t>Voluntarily, with informed consent, the received dose may amount to a one to five percent increased risk to develop cancer (after 20 -30 years). </a:t>
            </a: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Additionally, consider the risk of causing additional severe physical injury to a victim by withholding normal first aid compared to the gains of moving a victim quickly away from the radioactive 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radioactive source is quite unlikely the primary threat.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Therefore, first aid to a victim can focus on applying the normal medical first aid, like immobilizer (e.g. cervical vertebrae neck brace), intravenous drip etc.</a:t>
            </a:r>
          </a:p>
          <a:p>
            <a:r>
              <a:rPr lang="en-US" sz="800" b="0" kern="1200" dirty="0">
                <a:solidFill>
                  <a:schemeClr val="tx1"/>
                </a:solidFill>
                <a:effectLst/>
                <a:latin typeface="+mn-lt"/>
                <a:ea typeface="+mn-ea"/>
                <a:cs typeface="+mn-cs"/>
              </a:rPr>
              <a:t>Briefly discuss the moral dilemmas involved.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939106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Take home message</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are reminded of the take home message</a:t>
            </a:r>
          </a:p>
          <a:p>
            <a:r>
              <a:rPr lang="en-US" sz="800" b="1" kern="1200" dirty="0">
                <a:solidFill>
                  <a:schemeClr val="tx1"/>
                </a:solidFill>
                <a:effectLst/>
                <a:latin typeface="+mn-lt"/>
                <a:ea typeface="+mn-ea"/>
                <a:cs typeface="+mn-cs"/>
              </a:rPr>
              <a:t>Instructions for the trainer: </a:t>
            </a:r>
          </a:p>
          <a:p>
            <a:r>
              <a:rPr lang="en-GB" sz="800" b="0" kern="1200" noProof="0" dirty="0">
                <a:solidFill>
                  <a:schemeClr val="tx1"/>
                </a:solidFill>
                <a:effectLst/>
                <a:latin typeface="+mn-lt"/>
                <a:ea typeface="+mn-ea"/>
                <a:cs typeface="+mn-cs"/>
              </a:rPr>
              <a:t>Depending on your expertise and what your focus was during this module, you can summarise with a few remarks.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0528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Categories of agents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After this slide the trainees have a better understanding of different categories of agents.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u="sng" kern="1200" dirty="0">
                <a:solidFill>
                  <a:schemeClr val="tx1"/>
                </a:solidFill>
                <a:effectLst/>
                <a:latin typeface="+mn-lt"/>
                <a:ea typeface="+mn-ea"/>
                <a:cs typeface="+mn-cs"/>
              </a:rPr>
              <a:t>Type.</a:t>
            </a:r>
            <a:r>
              <a:rPr lang="en-US" sz="800" kern="1200" dirty="0">
                <a:solidFill>
                  <a:schemeClr val="tx1"/>
                </a:solidFill>
                <a:effectLst/>
                <a:latin typeface="+mn-lt"/>
                <a:ea typeface="+mn-ea"/>
                <a:cs typeface="+mn-cs"/>
              </a:rPr>
              <a:t> A categorization of chemical agents is presented that is often used. Different (other) types of categorization are possible, for example one could also choose to categorize agents based on the toxicity or the aggregation status at room temperature (gas, liquid, solid). Another categorization often used is to divide the substances into two different groups: Toxic Industrial Chemical (TIC) and Chemical Warfare Agents (CWA). TICs have an industrial application but can be used as warfare agents due to their (toxic) properties. Chemical Warfare Agents (CWAs) are </a:t>
            </a:r>
            <a:r>
              <a:rPr lang="en-US" sz="800" u="none" kern="1200" dirty="0">
                <a:solidFill>
                  <a:schemeClr val="tx1"/>
                </a:solidFill>
                <a:effectLst/>
                <a:latin typeface="+mn-lt"/>
                <a:ea typeface="+mn-ea"/>
                <a:cs typeface="+mn-cs"/>
              </a:rPr>
              <a:t>almost </a:t>
            </a:r>
            <a:r>
              <a:rPr lang="en-US" sz="800" kern="1200" dirty="0">
                <a:solidFill>
                  <a:schemeClr val="tx1"/>
                </a:solidFill>
                <a:effectLst/>
                <a:latin typeface="+mn-lt"/>
                <a:ea typeface="+mn-ea"/>
                <a:cs typeface="+mn-cs"/>
              </a:rPr>
              <a:t>solely developed for warfare or combat purposes.</a:t>
            </a:r>
            <a:r>
              <a:rPr lang="en-US" sz="800" u="none" kern="1200" dirty="0">
                <a:solidFill>
                  <a:schemeClr val="tx1"/>
                </a:solidFill>
                <a:effectLst>
                  <a:outerShdw blurRad="38100" dist="38100" dir="2700000" algn="tl">
                    <a:srgbClr val="000000">
                      <a:alpha val="43137"/>
                    </a:srgbClr>
                  </a:outerShdw>
                </a:effectLst>
                <a:latin typeface="+mn-lt"/>
                <a:ea typeface="+mn-ea"/>
                <a:cs typeface="+mn-cs"/>
              </a:rPr>
              <a:t> Some</a:t>
            </a:r>
            <a:r>
              <a:rPr lang="en-US" sz="800" kern="1200" dirty="0">
                <a:solidFill>
                  <a:schemeClr val="tx1"/>
                </a:solidFill>
                <a:effectLst/>
                <a:latin typeface="+mn-lt"/>
                <a:ea typeface="+mn-ea"/>
                <a:cs typeface="+mn-cs"/>
              </a:rPr>
              <a:t> of the less toxic nerve agents are used as pesticides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sng" kern="1200" dirty="0">
                <a:solidFill>
                  <a:schemeClr val="tx1"/>
                </a:solidFill>
                <a:effectLst/>
                <a:latin typeface="+mn-lt"/>
                <a:ea typeface="+mn-ea"/>
                <a:cs typeface="+mn-cs"/>
              </a:rPr>
              <a:t>Examples.</a:t>
            </a:r>
            <a:r>
              <a:rPr lang="en-US" sz="800" kern="1200" dirty="0">
                <a:solidFill>
                  <a:schemeClr val="tx1"/>
                </a:solidFill>
                <a:effectLst/>
                <a:latin typeface="+mn-lt"/>
                <a:ea typeface="+mn-ea"/>
                <a:cs typeface="+mn-cs"/>
              </a:rPr>
              <a:t> Are given, but many more examples could be given. Especially the warfare agents are developed in many variables, even so called ‘winter and summer versions’. References on the internet will provide a more extended listing. A reference on Wikipedia is given in these 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sng" kern="1200" dirty="0">
                <a:solidFill>
                  <a:schemeClr val="tx1"/>
                </a:solidFill>
                <a:effectLst/>
                <a:latin typeface="+mn-lt"/>
                <a:ea typeface="+mn-ea"/>
                <a:cs typeface="+mn-cs"/>
              </a:rPr>
              <a:t>Effect.</a:t>
            </a:r>
            <a:r>
              <a:rPr lang="en-US" sz="800" kern="1200" dirty="0">
                <a:solidFill>
                  <a:schemeClr val="tx1"/>
                </a:solidFill>
                <a:effectLst/>
                <a:latin typeface="+mn-lt"/>
                <a:ea typeface="+mn-ea"/>
                <a:cs typeface="+mn-cs"/>
              </a:rPr>
              <a:t> The effects of the agents differ. In general, all agents except the “Incapacitating agents” are considered lethal. However, the toxicity of the substances and expected mortality rate in combat would differ greatly. Mustard gas is much less toxic than VX, however a victim of a mustard gas attack may be in hospital for treatment for months (so soldiers in the field would be unable to fight further after such an attack). Of course, there are a lot of variables that influence the effect on potential victims including dose, way of exposure, personal protection, etc. By the way: in rare cases ‘Incapacitating agents’ are lethal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r>
              <a:rPr lang="en-US" sz="800" u="sng" kern="1200" dirty="0">
                <a:solidFill>
                  <a:schemeClr val="tx1"/>
                </a:solidFill>
                <a:effectLst/>
                <a:latin typeface="+mn-lt"/>
                <a:ea typeface="+mn-ea"/>
                <a:cs typeface="+mn-cs"/>
              </a:rPr>
              <a:t>Persistency</a:t>
            </a:r>
            <a:r>
              <a:rPr lang="en-US" sz="800" kern="1200" dirty="0">
                <a:solidFill>
                  <a:schemeClr val="tx1"/>
                </a:solidFill>
                <a:effectLst/>
                <a:latin typeface="+mn-lt"/>
                <a:ea typeface="+mn-ea"/>
                <a:cs typeface="+mn-cs"/>
              </a:rPr>
              <a:t>. This term is used to indicate: “how long does an agent last in the field?”. An important parameter in this regard is the aggregation state or, in case of a liquid, volatility. As most trainees can imagine very well, a cloud of toxic gas (for example chlorine) can disappear swiftly if the meteorological conditions are right (high temperatures, wind, rain, etc. will all influence the gas concentration). Therefore, the persistency of a gas (in general) is considered low. The persistency of fluids depends, for example, partly on the volatility. A volatile fluid will have a low persistency while a non-volatile fluid will have a high persistency.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The narrowed pupil is typical for exposure to a nerve agent. The principle of a nerve agent: exposure will cause an overstimulation of the nerve systems because an enzyme needed to stop stimulation cannot function properly.</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Examples, effects and persistency are handled in more detail in the next slides.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https://en.wikipedia.org/wiki/List_of_chemical_warfare_agents </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a:p>
            <a:endParaRPr lang="en-US" sz="80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5766972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thank you for your attention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0" kern="1200" dirty="0">
                <a:solidFill>
                  <a:schemeClr val="tx1"/>
                </a:solidFill>
                <a:effectLst/>
                <a:latin typeface="+mn-lt"/>
                <a:ea typeface="+mn-ea"/>
                <a:cs typeface="+mn-cs"/>
              </a:rPr>
              <a:t> trainees and trainer wrap up this part of the curriculum and can enter the next topic.</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Time for questions or remarks.</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Calibri" panose="020F0502020204030204" pitchFamily="34" charset="0"/>
              </a:rPr>
              <a:t>References for additional information</a:t>
            </a:r>
            <a:r>
              <a:rPr lang="en-US" sz="800" b="0" i="0" kern="1200" dirty="0">
                <a:solidFill>
                  <a:schemeClr val="tx1"/>
                </a:solidFill>
                <a:effectLst/>
                <a:latin typeface="+mn-lt"/>
                <a:ea typeface="+mn-ea"/>
                <a:cs typeface="Calibri" panose="020F0502020204030204" pitchFamily="34" charset="0"/>
              </a:rPr>
              <a:t>: </a:t>
            </a:r>
          </a:p>
          <a:p>
            <a:r>
              <a:rPr lang="en-US" sz="800" b="1" kern="1200" dirty="0">
                <a:solidFill>
                  <a:schemeClr val="tx1"/>
                </a:solidFill>
                <a:effectLst/>
                <a:latin typeface="+mn-lt"/>
                <a:ea typeface="+mn-ea"/>
                <a:cs typeface="Calibri" panose="020F0502020204030204" pitchFamily="34" charset="0"/>
              </a:rPr>
              <a:t>Depicted illustration:</a:t>
            </a:r>
            <a:r>
              <a:rPr lang="en-US" sz="800" b="0" kern="1200" dirty="0">
                <a:solidFill>
                  <a:schemeClr val="tx1"/>
                </a:solidFill>
                <a:effectLst/>
                <a:latin typeface="+mn-lt"/>
                <a:ea typeface="+mn-ea"/>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Calibri" panose="020F0502020204030204" pitchFamily="34" charset="0"/>
              </a:rPr>
              <a:t>Picture source &amp; IP</a:t>
            </a:r>
            <a:r>
              <a:rPr lang="en-US" sz="800" b="1" kern="1200" dirty="0">
                <a:solidFill>
                  <a:schemeClr val="tx1"/>
                </a:solidFill>
                <a:effectLst/>
                <a:latin typeface="+mn-lt"/>
                <a:ea typeface="+mn-ea"/>
                <a:cs typeface="Calibri" panose="020F0502020204030204" pitchFamily="34" charset="0"/>
              </a:rPr>
              <a:t>:</a:t>
            </a:r>
            <a:r>
              <a:rPr lang="en-US" sz="800" b="0" kern="1200" dirty="0">
                <a:solidFill>
                  <a:schemeClr val="tx1"/>
                </a:solidFill>
                <a:effectLst/>
                <a:latin typeface="+mn-lt"/>
                <a:ea typeface="+mn-ea"/>
                <a:cs typeface="Calibri" panose="020F0502020204030204" pitchFamily="34" charset="0"/>
              </a:rPr>
              <a:t> </a:t>
            </a:r>
            <a:endParaRPr lang="nl-NL" sz="800" kern="1200" dirty="0">
              <a:solidFill>
                <a:schemeClr val="tx1"/>
              </a:solidFill>
              <a:effectLst/>
              <a:latin typeface="+mn-lt"/>
              <a:ea typeface="+mn-ea"/>
              <a:cs typeface="Calibri" panose="020F0502020204030204" pitchFamily="34" charset="0"/>
            </a:endParaRPr>
          </a:p>
          <a:p>
            <a:r>
              <a:rPr lang="en-US" sz="800" b="1" kern="1200" dirty="0">
                <a:solidFill>
                  <a:schemeClr val="tx1"/>
                </a:solidFill>
                <a:effectLst/>
                <a:latin typeface="+mn-lt"/>
                <a:ea typeface="+mn-ea"/>
                <a:cs typeface="Calibri" panose="020F0502020204030204" pitchFamily="34" charset="0"/>
              </a:rPr>
              <a:t>Text source &amp; IP: </a:t>
            </a:r>
            <a:endParaRPr lang="en-GB" sz="800" dirty="0"/>
          </a:p>
        </p:txBody>
      </p:sp>
    </p:spTree>
    <p:extLst>
      <p:ext uri="{BB962C8B-B14F-4D97-AF65-F5344CB8AC3E}">
        <p14:creationId xmlns:p14="http://schemas.microsoft.com/office/powerpoint/2010/main" val="1862534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Chemical warfare world war I </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know different types of agents have been used in WWI, often chemicals used in industrial processes.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none" kern="1200" dirty="0">
                <a:solidFill>
                  <a:schemeClr val="tx1"/>
                </a:solidFill>
                <a:effectLst/>
                <a:latin typeface="+mn-lt"/>
                <a:ea typeface="+mn-ea"/>
                <a:cs typeface="+mn-cs"/>
              </a:rPr>
              <a:t>These are </a:t>
            </a:r>
            <a:r>
              <a:rPr lang="en-US" sz="800" kern="1200" dirty="0">
                <a:solidFill>
                  <a:schemeClr val="tx1"/>
                </a:solidFill>
                <a:effectLst/>
                <a:latin typeface="+mn-lt"/>
                <a:ea typeface="+mn-ea"/>
                <a:cs typeface="+mn-cs"/>
              </a:rPr>
              <a:t>examples of agents used in WWI, but many more were tried/used. A lot of the chemical were TICs, but the blister agents (all kind of mustard gases) were especially designed for warfare. If you feel comfortable you might say something about the chemical structure, but you could also suggest the trainees read the text on this themselves (on these four slides) if they want more information. These four slides are also added as ‘fact sheets’ for some of the more well-known agents.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https://www.compoundchem.com/2014/05/17/chemical-warfare-ww1/</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232922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Chemical warfare nerve agents</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know different types of agents have been used in WWI, often chemicals used in industrial processes.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none" kern="1200" dirty="0">
                <a:solidFill>
                  <a:schemeClr val="tx1"/>
                </a:solidFill>
                <a:effectLst/>
                <a:latin typeface="+mn-lt"/>
                <a:ea typeface="+mn-ea"/>
                <a:cs typeface="+mn-cs"/>
              </a:rPr>
              <a:t>These are </a:t>
            </a:r>
            <a:r>
              <a:rPr lang="en-US" sz="800" kern="1200" dirty="0">
                <a:solidFill>
                  <a:schemeClr val="tx1"/>
                </a:solidFill>
                <a:effectLst/>
                <a:latin typeface="+mn-lt"/>
                <a:ea typeface="+mn-ea"/>
                <a:cs typeface="+mn-cs"/>
              </a:rPr>
              <a:t>examples of agents used in WWI, but many more were tried/used. A lot of the chemical were TICs, but the blister agents (all kind of mustard gases) were especially designed for warfare. If you feel comfortable you might say something about the chemical structure, but you could also suggest the trainees read the text on this themselves (on these four slides) if they want more information. These four slides are also added as ‘fact sheets’ for some of the more well-known agents.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nl-NL" sz="900" kern="1200" dirty="0">
                <a:solidFill>
                  <a:schemeClr val="tx1"/>
                </a:solidFill>
                <a:effectLst/>
                <a:latin typeface="+mn-lt"/>
                <a:ea typeface="+mn-ea"/>
                <a:cs typeface="+mn-cs"/>
              </a:rPr>
              <a:t>https://www.compoundchem.com/2014/10/07/nerveagentspart1/</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1165781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Chemical warfare nerve agents</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these slides the trainees learned about the existence of V agents and their development.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none" kern="1200" dirty="0">
                <a:solidFill>
                  <a:schemeClr val="tx1"/>
                </a:solidFill>
                <a:effectLst/>
                <a:latin typeface="+mn-lt"/>
                <a:ea typeface="+mn-ea"/>
                <a:cs typeface="+mn-cs"/>
              </a:rPr>
              <a:t>These are all nerve agents, </a:t>
            </a:r>
            <a:r>
              <a:rPr lang="en-US" sz="800" kern="1200" dirty="0">
                <a:solidFill>
                  <a:schemeClr val="tx1"/>
                </a:solidFill>
                <a:effectLst/>
                <a:latin typeface="+mn-lt"/>
                <a:ea typeface="+mn-ea"/>
                <a:cs typeface="+mn-cs"/>
              </a:rPr>
              <a:t>developed after WWII. This so called ‘V’ series contains nerve agents much more toxic than those developed before. There are all kind of variants. These variants sometimes will be referred to as ‘American VX’ or ‘Russian VX’. All these were especially designed for warfare. If you feel comfortable you might say something about the chemical structure, but you could also suggest the trainees read the text on this themselves (on these four slides) if they want more information. These four slides are also added as ‘fact sheets’ for some of the more well-known agents.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https://www.compoundchem.com/2015/02/19/nerveagentspart2/</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22305862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 What are </a:t>
            </a:r>
            <a:r>
              <a:rPr lang="en-US" sz="800" b="0" kern="1200" dirty="0" err="1">
                <a:solidFill>
                  <a:schemeClr val="tx1"/>
                </a:solidFill>
                <a:effectLst/>
                <a:latin typeface="+mn-lt"/>
                <a:ea typeface="+mn-ea"/>
                <a:cs typeface="+mn-cs"/>
              </a:rPr>
              <a:t>Novichok</a:t>
            </a:r>
            <a:r>
              <a:rPr lang="en-US" sz="800" b="0" kern="1200" dirty="0">
                <a:solidFill>
                  <a:schemeClr val="tx1"/>
                </a:solidFill>
                <a:effectLst/>
                <a:latin typeface="+mn-lt"/>
                <a:ea typeface="+mn-ea"/>
                <a:cs typeface="+mn-cs"/>
              </a:rPr>
              <a:t> nerve agents?</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these slides the trainees know in which category </a:t>
            </a:r>
            <a:r>
              <a:rPr lang="en-US" sz="800" kern="1200" dirty="0" err="1">
                <a:solidFill>
                  <a:schemeClr val="tx1"/>
                </a:solidFill>
                <a:effectLst/>
                <a:latin typeface="+mn-lt"/>
                <a:ea typeface="+mn-ea"/>
                <a:cs typeface="+mn-cs"/>
              </a:rPr>
              <a:t>Novichok</a:t>
            </a:r>
            <a:r>
              <a:rPr lang="en-US" sz="800" kern="1200" dirty="0">
                <a:solidFill>
                  <a:schemeClr val="tx1"/>
                </a:solidFill>
                <a:effectLst/>
                <a:latin typeface="+mn-lt"/>
                <a:ea typeface="+mn-ea"/>
                <a:cs typeface="+mn-cs"/>
              </a:rPr>
              <a:t> belongs.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u="none" kern="1200" dirty="0">
                <a:solidFill>
                  <a:schemeClr val="tx1"/>
                </a:solidFill>
                <a:effectLst/>
                <a:latin typeface="+mn-lt"/>
                <a:ea typeface="+mn-ea"/>
                <a:cs typeface="+mn-cs"/>
              </a:rPr>
              <a:t>These are all nerve agents similar to the V series but presumed even more toxic. These were all developed in Russia. </a:t>
            </a:r>
            <a:r>
              <a:rPr lang="en-US" sz="800" kern="1200" dirty="0">
                <a:solidFill>
                  <a:schemeClr val="tx1"/>
                </a:solidFill>
                <a:effectLst/>
                <a:latin typeface="+mn-lt"/>
                <a:ea typeface="+mn-ea"/>
                <a:cs typeface="+mn-cs"/>
              </a:rPr>
              <a:t>There are all kind of variants (which explains why there are also different aggregation states possible). </a:t>
            </a:r>
            <a:r>
              <a:rPr lang="en-US" sz="800" kern="1200" dirty="0" err="1">
                <a:solidFill>
                  <a:schemeClr val="tx1"/>
                </a:solidFill>
                <a:effectLst/>
                <a:latin typeface="+mn-lt"/>
                <a:ea typeface="+mn-ea"/>
                <a:cs typeface="+mn-cs"/>
              </a:rPr>
              <a:t>Novichok</a:t>
            </a:r>
            <a:r>
              <a:rPr lang="en-US" sz="800" kern="1200" dirty="0">
                <a:solidFill>
                  <a:schemeClr val="tx1"/>
                </a:solidFill>
                <a:effectLst/>
                <a:latin typeface="+mn-lt"/>
                <a:ea typeface="+mn-ea"/>
                <a:cs typeface="+mn-cs"/>
              </a:rPr>
              <a:t> agents became world news after the poisoning of ‘the former Russian Spy’ Sergei </a:t>
            </a:r>
            <a:r>
              <a:rPr lang="en-US" sz="800" kern="1200" dirty="0" err="1">
                <a:solidFill>
                  <a:schemeClr val="tx1"/>
                </a:solidFill>
                <a:effectLst/>
                <a:latin typeface="+mn-lt"/>
                <a:ea typeface="+mn-ea"/>
                <a:cs typeface="+mn-cs"/>
              </a:rPr>
              <a:t>Skripal</a:t>
            </a:r>
            <a:r>
              <a:rPr lang="en-US" sz="800" kern="1200" dirty="0">
                <a:solidFill>
                  <a:schemeClr val="tx1"/>
                </a:solidFill>
                <a:effectLst/>
                <a:latin typeface="+mn-lt"/>
                <a:ea typeface="+mn-ea"/>
                <a:cs typeface="+mn-cs"/>
              </a:rPr>
              <a:t> and his daughter. A link to more information is given in the reference session of these notes. These four slides are also added as ‘fact sheets’ for some of the more well-known agents.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https://en.wikipedia.org/wiki/Poisoning_of_Sergei_and_Yulia_Skripal</a:t>
            </a:r>
          </a:p>
          <a:p>
            <a:r>
              <a:rPr lang="en-US" sz="800" b="1" kern="1200" dirty="0">
                <a:solidFill>
                  <a:schemeClr val="tx1"/>
                </a:solidFill>
                <a:effectLst/>
                <a:latin typeface="+mn-lt"/>
                <a:ea typeface="+mn-ea"/>
                <a:cs typeface="+mn-cs"/>
              </a:rPr>
              <a:t>Depicted illustration: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https://www.compoundchem.com/2018/03/12/novichok/</a:t>
            </a:r>
          </a:p>
          <a:p>
            <a:r>
              <a:rPr lang="en-US" sz="800" b="1" kern="1200" dirty="0">
                <a:solidFill>
                  <a:schemeClr val="tx1"/>
                </a:solidFill>
                <a:effectLst/>
                <a:latin typeface="+mn-lt"/>
                <a:ea typeface="+mn-ea"/>
                <a:cs typeface="+mn-cs"/>
              </a:rPr>
              <a:t>Text source &amp; IP: </a:t>
            </a:r>
            <a:endParaRPr lang="en-GB" sz="800" dirty="0"/>
          </a:p>
        </p:txBody>
      </p:sp>
    </p:spTree>
    <p:extLst>
      <p:ext uri="{BB962C8B-B14F-4D97-AF65-F5344CB8AC3E}">
        <p14:creationId xmlns:p14="http://schemas.microsoft.com/office/powerpoint/2010/main" val="1965310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Chemical agents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trainees will understand what is meant by the term ‘persistency’ and that persistency differs greatly for different agents.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r>
              <a:rPr lang="en-US" sz="800" u="sng" kern="1200" dirty="0">
                <a:solidFill>
                  <a:schemeClr val="tx1"/>
                </a:solidFill>
                <a:effectLst/>
                <a:latin typeface="+mn-lt"/>
                <a:ea typeface="+mn-ea"/>
                <a:cs typeface="+mn-cs"/>
              </a:rPr>
              <a:t>Persistency</a:t>
            </a:r>
            <a:r>
              <a:rPr lang="en-US" sz="800" kern="1200" dirty="0">
                <a:solidFill>
                  <a:schemeClr val="tx1"/>
                </a:solidFill>
                <a:effectLst/>
                <a:latin typeface="+mn-lt"/>
                <a:ea typeface="+mn-ea"/>
                <a:cs typeface="+mn-cs"/>
              </a:rPr>
              <a:t>. This term is used to indicate: “how long does an agent last in the field?”. An important parameter in this regard is the aggregation state or, in the case of a liquid, volatility. As most trainees can imagine very well a cloud of toxic gas (for example chlorine) can disappear swiftly if the meteorological conditions are right (high temperatures, wind, rain, etc. will all influence the gas concentration). Therefor the persistency of a gas (in general) is considered low. The persistency of fluids depends for example partly on the volatility. A volatile fluid will have a low persistency while a non-volatile fluid will have a high persistency. </a:t>
            </a:r>
          </a:p>
          <a:p>
            <a:r>
              <a:rPr lang="en-US" sz="800" kern="1200" dirty="0">
                <a:solidFill>
                  <a:schemeClr val="tx1"/>
                </a:solidFill>
                <a:effectLst/>
                <a:latin typeface="+mn-lt"/>
                <a:ea typeface="+mn-ea"/>
                <a:cs typeface="+mn-cs"/>
              </a:rPr>
              <a:t>As shown on the slide, both the type of agent and the weather conditions play an important role in the persistency. Notice that some nerve agents are considered volatile (Sarin, Soman, Tabun) while VX is considered persistent. Notice that the volatility has a relation with the dominant exposure route. For example: the respiratory exposure route is dominant for a gas like Hydrogen Cyanide while the dermal exposure route will be more likely for thickened mustard agent.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Clip Art showing the Persistency of agents and the average effectiveness of chemicals</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Melody</a:t>
            </a: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a:p>
            <a:endParaRPr lang="en-US" sz="80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4266910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kern="1200" dirty="0">
                <a:solidFill>
                  <a:schemeClr val="tx1"/>
                </a:solidFill>
                <a:effectLst/>
                <a:latin typeface="+mn-lt"/>
                <a:ea typeface="+mn-ea"/>
                <a:cs typeface="+mn-cs"/>
              </a:rPr>
              <a:t>To </a:t>
            </a:r>
            <a:r>
              <a:rPr lang="en-US" sz="800" u="sng" kern="1200" dirty="0">
                <a:solidFill>
                  <a:schemeClr val="tx1"/>
                </a:solidFill>
                <a:effectLst/>
                <a:latin typeface="+mn-lt"/>
                <a:ea typeface="+mn-ea"/>
                <a:cs typeface="+mn-cs"/>
              </a:rPr>
              <a:t>describe </a:t>
            </a:r>
            <a:r>
              <a:rPr lang="en-US" sz="800" kern="1200" dirty="0">
                <a:solidFill>
                  <a:schemeClr val="tx1"/>
                </a:solidFill>
                <a:effectLst/>
                <a:latin typeface="+mn-lt"/>
                <a:ea typeface="+mn-ea"/>
                <a:cs typeface="+mn-cs"/>
              </a:rPr>
              <a:t>historical, ethical, sociological and scientific aspects of CBRN</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a:t>
            </a:r>
            <a:r>
              <a:rPr lang="en-US" sz="800" b="0" kern="1200" dirty="0">
                <a:solidFill>
                  <a:schemeClr val="tx1"/>
                </a:solidFill>
                <a:effectLst/>
                <a:latin typeface="+mn-lt"/>
                <a:ea typeface="+mn-ea"/>
                <a:cs typeface="+mn-cs"/>
              </a:rPr>
              <a:t> 3.1.3: </a:t>
            </a:r>
            <a:r>
              <a:rPr lang="en-US" sz="800" dirty="0"/>
              <a:t>Advanced information on C, B, R and N agents</a:t>
            </a: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a:t>
            </a:r>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these slides the trainees can recall the four biological groups: parasites, bacteria, viruses, and toxins. </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Explain that biological agents are categorized into four groups. Fungi are a fifth group, but not many fungi are biological agents of concern.</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 </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Images/icons of hazard representing the four groups of biological agents. Images of the four groups of biological agents. Image with indication of physical sizes of the various biological agents.</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sources &amp; IP</a:t>
            </a:r>
            <a:r>
              <a:rPr lang="en-US" sz="800" b="1" kern="1200" dirty="0">
                <a:solidFill>
                  <a:schemeClr val="tx1"/>
                </a:solidFill>
                <a:effectLst/>
                <a:latin typeface="+mn-lt"/>
                <a:ea typeface="+mn-ea"/>
                <a:cs typeface="+mn-cs"/>
              </a:rPr>
              <a:t>:  </a:t>
            </a:r>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Parasites: Photo by https://pixnio.com/science/microscopy-images/malaria-plasmodium/two-species-of-malarial-parasites-p-vivax-and-p-ovale-can-cause-relapsing-illness-in-humans, by Dr. Mae Melvin, </a:t>
            </a:r>
            <a:r>
              <a:rPr lang="en-US" sz="800" b="0" kern="1200" dirty="0" err="1">
                <a:solidFill>
                  <a:schemeClr val="tx1"/>
                </a:solidFill>
                <a:effectLst/>
                <a:latin typeface="+mn-lt"/>
                <a:ea typeface="+mn-ea"/>
                <a:cs typeface="+mn-cs"/>
              </a:rPr>
              <a:t>USCDCP</a:t>
            </a:r>
            <a:r>
              <a:rPr lang="en-US" sz="800" b="0" kern="1200" dirty="0">
                <a:solidFill>
                  <a:schemeClr val="tx1"/>
                </a:solidFill>
                <a:effectLst/>
                <a:latin typeface="+mn-lt"/>
                <a:ea typeface="+mn-ea"/>
                <a:cs typeface="+mn-cs"/>
              </a:rPr>
              <a:t>, Creative Commons license</a:t>
            </a:r>
          </a:p>
          <a:p>
            <a:r>
              <a:rPr lang="en-US" sz="800" b="0" kern="1200" dirty="0">
                <a:solidFill>
                  <a:schemeClr val="tx1"/>
                </a:solidFill>
                <a:effectLst/>
                <a:latin typeface="+mn-lt"/>
                <a:ea typeface="+mn-ea"/>
                <a:cs typeface="+mn-cs"/>
              </a:rPr>
              <a:t>Bacteria: Photo by https://pixnio.com/science/microscopy-images/scanning-electron-micrograph-sem-of-a-number-of-pseudomonas-aeruginosa-bacteria, by Janice Haney </a:t>
            </a:r>
            <a:r>
              <a:rPr lang="en-US" sz="800" b="0" kern="1200" dirty="0" err="1">
                <a:solidFill>
                  <a:schemeClr val="tx1"/>
                </a:solidFill>
                <a:effectLst/>
                <a:latin typeface="+mn-lt"/>
                <a:ea typeface="+mn-ea"/>
                <a:cs typeface="+mn-cs"/>
              </a:rPr>
              <a:t>Carr</a:t>
            </a:r>
            <a:r>
              <a:rPr lang="en-US" sz="800" b="0" kern="1200" dirty="0">
                <a:solidFill>
                  <a:schemeClr val="tx1"/>
                </a:solidFill>
                <a:effectLst/>
                <a:latin typeface="+mn-lt"/>
                <a:ea typeface="+mn-ea"/>
                <a:cs typeface="+mn-cs"/>
              </a:rPr>
              <a:t>, </a:t>
            </a:r>
            <a:r>
              <a:rPr lang="en-US" sz="800" b="0" kern="1200" dirty="0" err="1">
                <a:solidFill>
                  <a:schemeClr val="tx1"/>
                </a:solidFill>
                <a:effectLst/>
                <a:latin typeface="+mn-lt"/>
                <a:ea typeface="+mn-ea"/>
                <a:cs typeface="+mn-cs"/>
              </a:rPr>
              <a:t>USCDCP</a:t>
            </a:r>
            <a:r>
              <a:rPr lang="en-US" sz="800" b="0" kern="1200" dirty="0">
                <a:solidFill>
                  <a:schemeClr val="tx1"/>
                </a:solidFill>
                <a:effectLst/>
                <a:latin typeface="+mn-lt"/>
                <a:ea typeface="+mn-ea"/>
                <a:cs typeface="+mn-cs"/>
              </a:rPr>
              <a:t>, Creative Commons license</a:t>
            </a:r>
          </a:p>
          <a:p>
            <a:r>
              <a:rPr lang="en-US" sz="800" b="0" kern="1200" dirty="0">
                <a:solidFill>
                  <a:schemeClr val="tx1"/>
                </a:solidFill>
                <a:effectLst/>
                <a:latin typeface="+mn-lt"/>
                <a:ea typeface="+mn-ea"/>
                <a:cs typeface="+mn-cs"/>
              </a:rPr>
              <a:t>Viruses: Photo by https://pixnio.com/science/microscopy-images/ebola-hemorrhagic-fever-virus/ebola-hemorrhagic-fever-ebola-hf-is-a-severe-often-fatal-disease-in-humans-and-nonhuman-primates-2, by Frederick Murphy, </a:t>
            </a:r>
            <a:r>
              <a:rPr lang="en-US" sz="800" b="0" kern="1200" dirty="0" err="1">
                <a:solidFill>
                  <a:schemeClr val="tx1"/>
                </a:solidFill>
                <a:effectLst/>
                <a:latin typeface="+mn-lt"/>
                <a:ea typeface="+mn-ea"/>
                <a:cs typeface="+mn-cs"/>
              </a:rPr>
              <a:t>USCDCP,Creative</a:t>
            </a:r>
            <a:r>
              <a:rPr lang="en-US" sz="800" b="0" kern="1200" dirty="0">
                <a:solidFill>
                  <a:schemeClr val="tx1"/>
                </a:solidFill>
                <a:effectLst/>
                <a:latin typeface="+mn-lt"/>
                <a:ea typeface="+mn-ea"/>
                <a:cs typeface="+mn-cs"/>
              </a:rPr>
              <a:t> Commons license</a:t>
            </a:r>
          </a:p>
          <a:p>
            <a:r>
              <a:rPr lang="en-US" sz="800" b="0" kern="1200" dirty="0">
                <a:solidFill>
                  <a:schemeClr val="tx1"/>
                </a:solidFill>
                <a:effectLst/>
                <a:latin typeface="+mn-lt"/>
                <a:ea typeface="+mn-ea"/>
                <a:cs typeface="+mn-cs"/>
              </a:rPr>
              <a:t>Toxins: Botulin toxin: https://en.wikipedia.org/wiki/Botulinum_toxin#/media/File:Botulinum_toxin_3BTA.png (public domain)</a:t>
            </a: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a:p>
            <a:endParaRPr lang="en-US" sz="80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12706297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1">
    <p:spTree>
      <p:nvGrpSpPr>
        <p:cNvPr id="1" name=""/>
        <p:cNvGrpSpPr/>
        <p:nvPr/>
      </p:nvGrpSpPr>
      <p:grpSpPr>
        <a:xfrm>
          <a:off x="0" y="0"/>
          <a:ext cx="0" cy="0"/>
          <a:chOff x="0" y="0"/>
          <a:chExt cx="0" cy="0"/>
        </a:xfrm>
      </p:grpSpPr>
      <p:sp>
        <p:nvSpPr>
          <p:cNvPr id="17" name="Tijdelijke aanduiding voor tekst 16">
            <a:extLst>
              <a:ext uri="{FF2B5EF4-FFF2-40B4-BE49-F238E27FC236}">
                <a16:creationId xmlns:a16="http://schemas.microsoft.com/office/drawing/2014/main" id="{84146CB0-6BC6-4934-BF0B-44A468D39617}"/>
              </a:ext>
            </a:extLst>
          </p:cNvPr>
          <p:cNvSpPr>
            <a:spLocks noGrp="1"/>
          </p:cNvSpPr>
          <p:nvPr>
            <p:ph type="body" sz="quarter" idx="12"/>
          </p:nvPr>
        </p:nvSpPr>
        <p:spPr>
          <a:xfrm>
            <a:off x="590550" y="5139525"/>
            <a:ext cx="10953749" cy="556425"/>
          </a:xfrm>
          <a:prstGeom prst="rect">
            <a:avLst/>
          </a:prstGeom>
        </p:spPr>
        <p:txBody>
          <a:bodyPr lIns="0" tIns="0" rIns="0" bIns="0" anchor="b" anchorCtr="0">
            <a:noAutofit/>
          </a:bodyPr>
          <a:lstStyle>
            <a:lvl1pPr marL="0" indent="0" algn="ctr">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BE" dirty="0"/>
          </a:p>
        </p:txBody>
      </p:sp>
      <p:sp>
        <p:nvSpPr>
          <p:cNvPr id="2687" name="Title Placeholder 1"/>
          <p:cNvSpPr>
            <a:spLocks noGrp="1"/>
          </p:cNvSpPr>
          <p:nvPr>
            <p:ph type="title"/>
          </p:nvPr>
        </p:nvSpPr>
        <p:spPr>
          <a:xfrm>
            <a:off x="590550" y="3948020"/>
            <a:ext cx="10953749" cy="909730"/>
          </a:xfrm>
          <a:prstGeom prst="rect">
            <a:avLst/>
          </a:prstGeom>
        </p:spPr>
        <p:txBody>
          <a:bodyPr vert="horz" lIns="91440" tIns="45720" rIns="91440" bIns="45720" rtlCol="0" anchor="t">
            <a:normAutofit/>
          </a:bodyPr>
          <a:lstStyle>
            <a:lvl1pPr algn="ctr">
              <a:defRPr sz="6000">
                <a:solidFill>
                  <a:schemeClr val="accent1"/>
                </a:solidFill>
              </a:defRPr>
            </a:lvl1pPr>
          </a:lstStyle>
          <a:p>
            <a:r>
              <a:rPr lang="en-US"/>
              <a:t>Click to edit Master title style</a:t>
            </a:r>
          </a:p>
        </p:txBody>
      </p:sp>
      <p:pic>
        <p:nvPicPr>
          <p:cNvPr id="7" name="Picture 6"/>
          <p:cNvPicPr>
            <a:picLocks noChangeAspect="1"/>
          </p:cNvPicPr>
          <p:nvPr userDrawn="1"/>
        </p:nvPicPr>
        <p:blipFill>
          <a:blip r:embed="rId2"/>
          <a:stretch>
            <a:fillRect/>
          </a:stretch>
        </p:blipFill>
        <p:spPr>
          <a:xfrm>
            <a:off x="4945060" y="1179353"/>
            <a:ext cx="2301880" cy="2486892"/>
          </a:xfrm>
          <a:prstGeom prst="rect">
            <a:avLst/>
          </a:prstGeom>
        </p:spPr>
      </p:pic>
    </p:spTree>
    <p:extLst>
      <p:ext uri="{BB962C8B-B14F-4D97-AF65-F5344CB8AC3E}">
        <p14:creationId xmlns:p14="http://schemas.microsoft.com/office/powerpoint/2010/main" val="4095081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phic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099"/>
            <a:ext cx="5329237" cy="558801"/>
          </a:xfrm>
          <a:prstGeom prst="rect">
            <a:avLst/>
          </a:prstGeom>
        </p:spPr>
        <p:txBody>
          <a:bodyPr lIns="0" tIns="0" rIns="0" bIns="0">
            <a:noAutofit/>
          </a:bodyPr>
          <a:lstStyle>
            <a:lvl1pPr>
              <a:defRPr sz="4400"/>
            </a:lvl1pPr>
          </a:lstStyle>
          <a:p>
            <a:endParaRPr lang="en-BE"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6553200" y="800101"/>
            <a:ext cx="4872038" cy="5257800"/>
          </a:xfrm>
          <a:prstGeom prst="rect">
            <a:avLst/>
          </a:prstGeom>
        </p:spPr>
        <p:txBody>
          <a:bodyPr>
            <a:normAutofit/>
          </a:bodyPr>
          <a:lstStyle>
            <a:lvl1pPr marL="0" indent="0" algn="ctr">
              <a:buFontTx/>
              <a:buNone/>
              <a:defRPr sz="1800" b="0"/>
            </a:lvl1pPr>
          </a:lstStyle>
          <a:p>
            <a:endParaRPr lang="en-BE" dirty="0"/>
          </a:p>
        </p:txBody>
      </p:sp>
      <p:sp>
        <p:nvSpPr>
          <p:cNvPr id="5" name="Text Placeholder 4"/>
          <p:cNvSpPr>
            <a:spLocks noGrp="1"/>
          </p:cNvSpPr>
          <p:nvPr>
            <p:ph type="body" sz="quarter" idx="16" hasCustomPrompt="1"/>
          </p:nvPr>
        </p:nvSpPr>
        <p:spPr>
          <a:xfrm>
            <a:off x="766762" y="1469037"/>
            <a:ext cx="5329237" cy="4588864"/>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7"/>
          </p:nvPr>
        </p:nvSpPr>
        <p:spPr/>
        <p:txBody>
          <a:bodyPr/>
          <a:lstStyle/>
          <a:p>
            <a:r>
              <a:rPr lang="en-US"/>
              <a:t>MELODY #x.xx Course title</a:t>
            </a:r>
          </a:p>
        </p:txBody>
      </p:sp>
    </p:spTree>
    <p:extLst>
      <p:ext uri="{BB962C8B-B14F-4D97-AF65-F5344CB8AC3E}">
        <p14:creationId xmlns:p14="http://schemas.microsoft.com/office/powerpoint/2010/main" val="112962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4" y="800100"/>
            <a:ext cx="5983288" cy="838200"/>
          </a:xfrm>
          <a:prstGeom prst="rect">
            <a:avLst/>
          </a:prstGeom>
        </p:spPr>
        <p:txBody>
          <a:bodyPr lIns="0" tIns="0" rIns="0" bIns="0">
            <a:normAutofit/>
          </a:bodyPr>
          <a:lstStyle>
            <a:lvl1pPr>
              <a:defRPr sz="4400"/>
            </a:lvl1pPr>
          </a:lstStyle>
          <a:p>
            <a:endParaRPr lang="en-BE" dirty="0"/>
          </a:p>
        </p:txBody>
      </p:sp>
      <p:sp>
        <p:nvSpPr>
          <p:cNvPr id="8" name="Tijdelijke aanduiding voor afbeelding 7">
            <a:extLst>
              <a:ext uri="{FF2B5EF4-FFF2-40B4-BE49-F238E27FC236}">
                <a16:creationId xmlns:a16="http://schemas.microsoft.com/office/drawing/2014/main" id="{DA1F5B52-3085-476E-BB6D-6FEB75BDE4A8}"/>
              </a:ext>
            </a:extLst>
          </p:cNvPr>
          <p:cNvSpPr>
            <a:spLocks noGrp="1"/>
          </p:cNvSpPr>
          <p:nvPr>
            <p:ph type="pic" sz="quarter" idx="11"/>
          </p:nvPr>
        </p:nvSpPr>
        <p:spPr>
          <a:xfrm>
            <a:off x="7000875" y="0"/>
            <a:ext cx="5191125" cy="6858000"/>
          </a:xfrm>
          <a:prstGeom prst="rect">
            <a:avLst/>
          </a:prstGeom>
        </p:spPr>
        <p:txBody>
          <a:bodyPr anchor="ctr" anchorCtr="0"/>
          <a:lstStyle>
            <a:lvl1pPr marL="0" indent="0" algn="ctr">
              <a:buFontTx/>
              <a:buNone/>
              <a:defRPr/>
            </a:lvl1pPr>
          </a:lstStyle>
          <a:p>
            <a:endParaRPr lang="en-BE" dirty="0"/>
          </a:p>
        </p:txBody>
      </p:sp>
      <p:sp>
        <p:nvSpPr>
          <p:cNvPr id="11" name="Text Placeholder 10"/>
          <p:cNvSpPr>
            <a:spLocks noGrp="1"/>
          </p:cNvSpPr>
          <p:nvPr>
            <p:ph type="body" sz="quarter" idx="13" hasCustomPrompt="1"/>
          </p:nvPr>
        </p:nvSpPr>
        <p:spPr>
          <a:xfrm>
            <a:off x="766763" y="1731364"/>
            <a:ext cx="6010275" cy="4326536"/>
          </a:xfrm>
        </p:spPr>
        <p:txBody>
          <a:bodyPr/>
          <a:lstStyle>
            <a:lvl1pPr marL="355600" indent="-355600">
              <a:defRPr/>
            </a:lvl1pPr>
            <a:lvl2pPr marL="622300" indent="-266700">
              <a:defRPr/>
            </a:lvl2pPr>
            <a:lvl3pPr marL="990600" indent="-266700">
              <a:defRPr/>
            </a:lvl3pPr>
            <a:lvl4pPr marL="1524000" indent="-266700">
              <a:defRPr/>
            </a:lvl4pPr>
            <a:lvl5pPr marL="1968500" indent="-35560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4"/>
          </p:nvPr>
        </p:nvSpPr>
        <p:spPr/>
        <p:txBody>
          <a:bodyPr/>
          <a:lstStyle/>
          <a:p>
            <a:r>
              <a:rPr lang="en-US"/>
              <a:t>MELODY #x.xx Course title</a:t>
            </a:r>
          </a:p>
        </p:txBody>
      </p:sp>
    </p:spTree>
    <p:extLst>
      <p:ext uri="{BB962C8B-B14F-4D97-AF65-F5344CB8AC3E}">
        <p14:creationId xmlns:p14="http://schemas.microsoft.com/office/powerpoint/2010/main" val="2046339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7F4BDD94-FB2C-4502-A2BB-86CAD3E59940}"/>
              </a:ext>
            </a:extLst>
          </p:cNvPr>
          <p:cNvSpPr>
            <a:spLocks noGrp="1"/>
          </p:cNvSpPr>
          <p:nvPr>
            <p:ph type="body" sz="quarter" idx="11" hasCustomPrompt="1"/>
          </p:nvPr>
        </p:nvSpPr>
        <p:spPr>
          <a:xfrm>
            <a:off x="766763" y="2324100"/>
            <a:ext cx="10658474" cy="2197100"/>
          </a:xfrm>
          <a:prstGeom prst="rect">
            <a:avLst/>
          </a:prstGeom>
        </p:spPr>
        <p:txBody>
          <a:bodyPr lIns="1371600" tIns="0" rIns="1371600" bIns="0" anchor="ctr" anchorCtr="0">
            <a:noAutofit/>
          </a:bodyPr>
          <a:lstStyle>
            <a:lvl1pPr marL="0" indent="0" algn="ctr">
              <a:spcBef>
                <a:spcPts val="600"/>
              </a:spcBef>
              <a:buFontTx/>
              <a:buNone/>
              <a:defRPr sz="4400">
                <a:solidFill>
                  <a:schemeClr val="accent1"/>
                </a:solidFill>
                <a:latin typeface="FranklinGotTExtCon" pitchFamily="2" charset="0"/>
                <a:cs typeface="Segoe UI Semibold" panose="020B0702040204020203" pitchFamily="34" charset="0"/>
              </a:defRPr>
            </a:lvl1pPr>
          </a:lstStyle>
          <a:p>
            <a:pPr lvl="0"/>
            <a:r>
              <a:rPr lang="nl-NL"/>
              <a:t>Click to add a quote</a:t>
            </a:r>
            <a:endParaRPr lang="nl-NL" dirty="0"/>
          </a:p>
        </p:txBody>
      </p:sp>
      <p:sp>
        <p:nvSpPr>
          <p:cNvPr id="11" name="Tijdelijke aanduiding voor tekst 10">
            <a:extLst>
              <a:ext uri="{FF2B5EF4-FFF2-40B4-BE49-F238E27FC236}">
                <a16:creationId xmlns:a16="http://schemas.microsoft.com/office/drawing/2014/main" id="{0BF1D710-5F93-4654-8D54-CD40B1D335E1}"/>
              </a:ext>
            </a:extLst>
          </p:cNvPr>
          <p:cNvSpPr>
            <a:spLocks noGrp="1"/>
          </p:cNvSpPr>
          <p:nvPr>
            <p:ph type="body" sz="quarter" idx="12" hasCustomPrompt="1"/>
          </p:nvPr>
        </p:nvSpPr>
        <p:spPr>
          <a:xfrm>
            <a:off x="766763" y="4768439"/>
            <a:ext cx="10658474" cy="881063"/>
          </a:xfrm>
          <a:prstGeom prst="rect">
            <a:avLst/>
          </a:prstGeom>
        </p:spPr>
        <p:txBody>
          <a:bodyPr lIns="1828800" tIns="0" rIns="1828800" bIns="0">
            <a:normAutofit/>
          </a:bodyPr>
          <a:lstStyle>
            <a:lvl1pPr marL="0" indent="0" algn="ctr">
              <a:buFontTx/>
              <a:buNone/>
              <a:defRPr sz="2000" b="0" baseline="0">
                <a:solidFill>
                  <a:schemeClr val="accent3"/>
                </a:solidFill>
                <a:latin typeface="Segoe UI Semibold" panose="020B0702040204020203" pitchFamily="34" charset="0"/>
                <a:cs typeface="Segoe UI Semibold" panose="020B0702040204020203" pitchFamily="34" charset="0"/>
              </a:defRPr>
            </a:lvl1pPr>
          </a:lstStyle>
          <a:p>
            <a:pPr lvl="0"/>
            <a:r>
              <a:rPr lang="nl-BE"/>
              <a:t>Click to add a name</a:t>
            </a:r>
            <a:endParaRPr lang="en-BE" dirty="0"/>
          </a:p>
        </p:txBody>
      </p:sp>
      <p:sp>
        <p:nvSpPr>
          <p:cNvPr id="208"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3"/>
          </p:nvPr>
        </p:nvSpPr>
        <p:spPr/>
        <p:txBody>
          <a:bodyPr/>
          <a:lstStyle/>
          <a:p>
            <a:r>
              <a:rPr lang="en-US"/>
              <a:t>MELODY #x.xx Course title</a:t>
            </a:r>
          </a:p>
        </p:txBody>
      </p:sp>
    </p:spTree>
    <p:extLst>
      <p:ext uri="{BB962C8B-B14F-4D97-AF65-F5344CB8AC3E}">
        <p14:creationId xmlns:p14="http://schemas.microsoft.com/office/powerpoint/2010/main" val="4286410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with info">
    <p:spTree>
      <p:nvGrpSpPr>
        <p:cNvPr id="1" name=""/>
        <p:cNvGrpSpPr/>
        <p:nvPr/>
      </p:nvGrpSpPr>
      <p:grpSpPr>
        <a:xfrm>
          <a:off x="0" y="0"/>
          <a:ext cx="0" cy="0"/>
          <a:chOff x="0" y="0"/>
          <a:chExt cx="0" cy="0"/>
        </a:xfrm>
      </p:grpSpPr>
      <p:sp>
        <p:nvSpPr>
          <p:cNvPr id="81" name="Rectangle 80"/>
          <p:cNvSpPr/>
          <p:nvPr/>
        </p:nvSpPr>
        <p:spPr>
          <a:xfrm>
            <a:off x="3485781" y="800100"/>
            <a:ext cx="2574956" cy="525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773727" y="800100"/>
            <a:ext cx="2574956" cy="525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6181893" y="800100"/>
            <a:ext cx="2574956" cy="525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ranklinGotTExtCon" pitchFamily="2" charset="0"/>
            </a:endParaRPr>
          </a:p>
        </p:txBody>
      </p:sp>
      <p:sp>
        <p:nvSpPr>
          <p:cNvPr id="96" name="Picture Placeholder 94"/>
          <p:cNvSpPr>
            <a:spLocks noGrp="1"/>
          </p:cNvSpPr>
          <p:nvPr>
            <p:ph type="pic" sz="quarter" idx="10"/>
          </p:nvPr>
        </p:nvSpPr>
        <p:spPr>
          <a:xfrm>
            <a:off x="856548"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9" name="Text Placeholder 97"/>
          <p:cNvSpPr>
            <a:spLocks noGrp="1"/>
          </p:cNvSpPr>
          <p:nvPr>
            <p:ph type="body" sz="quarter" idx="11"/>
          </p:nvPr>
        </p:nvSpPr>
        <p:spPr>
          <a:xfrm>
            <a:off x="85654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1" name="Text Placeholder 97"/>
          <p:cNvSpPr>
            <a:spLocks noGrp="1"/>
          </p:cNvSpPr>
          <p:nvPr>
            <p:ph type="body" sz="quarter" idx="12"/>
          </p:nvPr>
        </p:nvSpPr>
        <p:spPr>
          <a:xfrm>
            <a:off x="85654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2" name="Picture Placeholder 94"/>
          <p:cNvSpPr>
            <a:spLocks noGrp="1"/>
          </p:cNvSpPr>
          <p:nvPr>
            <p:ph type="pic" sz="quarter" idx="13"/>
          </p:nvPr>
        </p:nvSpPr>
        <p:spPr>
          <a:xfrm>
            <a:off x="356810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3" name="Text Placeholder 97"/>
          <p:cNvSpPr>
            <a:spLocks noGrp="1"/>
          </p:cNvSpPr>
          <p:nvPr>
            <p:ph type="body" sz="quarter" idx="14"/>
          </p:nvPr>
        </p:nvSpPr>
        <p:spPr>
          <a:xfrm>
            <a:off x="3568107"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4" name="Text Placeholder 97"/>
          <p:cNvSpPr>
            <a:spLocks noGrp="1"/>
          </p:cNvSpPr>
          <p:nvPr>
            <p:ph type="body" sz="quarter" idx="15"/>
          </p:nvPr>
        </p:nvSpPr>
        <p:spPr>
          <a:xfrm>
            <a:off x="3568107"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5" name="Picture Placeholder 94"/>
          <p:cNvSpPr>
            <a:spLocks noGrp="1"/>
          </p:cNvSpPr>
          <p:nvPr>
            <p:ph type="pic" sz="quarter" idx="16"/>
          </p:nvPr>
        </p:nvSpPr>
        <p:spPr>
          <a:xfrm>
            <a:off x="6261673"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6" name="Text Placeholder 97"/>
          <p:cNvSpPr>
            <a:spLocks noGrp="1"/>
          </p:cNvSpPr>
          <p:nvPr>
            <p:ph type="body" sz="quarter" idx="17"/>
          </p:nvPr>
        </p:nvSpPr>
        <p:spPr>
          <a:xfrm>
            <a:off x="626916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7" name="Text Placeholder 97"/>
          <p:cNvSpPr>
            <a:spLocks noGrp="1"/>
          </p:cNvSpPr>
          <p:nvPr>
            <p:ph type="body" sz="quarter" idx="18"/>
          </p:nvPr>
        </p:nvSpPr>
        <p:spPr>
          <a:xfrm>
            <a:off x="626916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2" name="Rectangle 91"/>
          <p:cNvSpPr/>
          <p:nvPr userDrawn="1"/>
        </p:nvSpPr>
        <p:spPr>
          <a:xfrm>
            <a:off x="8874897" y="800100"/>
            <a:ext cx="2574956" cy="525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Picture Placeholder 94"/>
          <p:cNvSpPr>
            <a:spLocks noGrp="1"/>
          </p:cNvSpPr>
          <p:nvPr>
            <p:ph type="pic" sz="quarter" idx="19"/>
          </p:nvPr>
        </p:nvSpPr>
        <p:spPr>
          <a:xfrm>
            <a:off x="895467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4" name="Text Placeholder 97"/>
          <p:cNvSpPr>
            <a:spLocks noGrp="1"/>
          </p:cNvSpPr>
          <p:nvPr>
            <p:ph type="body" sz="quarter" idx="20"/>
          </p:nvPr>
        </p:nvSpPr>
        <p:spPr>
          <a:xfrm>
            <a:off x="8962172"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5" name="Text Placeholder 97"/>
          <p:cNvSpPr>
            <a:spLocks noGrp="1"/>
          </p:cNvSpPr>
          <p:nvPr>
            <p:ph type="body" sz="quarter" idx="21"/>
          </p:nvPr>
        </p:nvSpPr>
        <p:spPr>
          <a:xfrm>
            <a:off x="8962172"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2" name="Footer Placeholder 1"/>
          <p:cNvSpPr>
            <a:spLocks noGrp="1"/>
          </p:cNvSpPr>
          <p:nvPr>
            <p:ph type="ftr" sz="quarter" idx="22"/>
          </p:nvPr>
        </p:nvSpPr>
        <p:spPr/>
        <p:txBody>
          <a:bodyPr/>
          <a:lstStyle/>
          <a:p>
            <a:r>
              <a:rPr lang="en-US"/>
              <a:t>MELODY #x.xx Course title</a:t>
            </a:r>
          </a:p>
        </p:txBody>
      </p:sp>
      <p:sp>
        <p:nvSpPr>
          <p:cNvPr id="3" name="Slide Number Placeholder 2"/>
          <p:cNvSpPr>
            <a:spLocks noGrp="1"/>
          </p:cNvSpPr>
          <p:nvPr>
            <p:ph type="sldNum" sz="quarter" idx="23"/>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78493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info 2">
    <p:spTree>
      <p:nvGrpSpPr>
        <p:cNvPr id="1" name=""/>
        <p:cNvGrpSpPr/>
        <p:nvPr/>
      </p:nvGrpSpPr>
      <p:grpSpPr>
        <a:xfrm>
          <a:off x="0" y="0"/>
          <a:ext cx="0" cy="0"/>
          <a:chOff x="0" y="0"/>
          <a:chExt cx="0" cy="0"/>
        </a:xfrm>
      </p:grpSpPr>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0" y="0"/>
            <a:ext cx="12192000" cy="68580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&gt;&gt;&gt;&gt;&gt;&gt;&gt;&gt;&gt; Click to add picture &gt;</a:t>
            </a:r>
            <a:endParaRPr lang="en-BE" dirty="0"/>
          </a:p>
        </p:txBody>
      </p:sp>
      <p:sp>
        <p:nvSpPr>
          <p:cNvPr id="9" name="Tijdelijke aanduiding voor tekst 25">
            <a:extLst>
              <a:ext uri="{FF2B5EF4-FFF2-40B4-BE49-F238E27FC236}">
                <a16:creationId xmlns:a16="http://schemas.microsoft.com/office/drawing/2014/main" id="{6A895D29-FC6A-432A-8385-E2F1D027CD96}"/>
              </a:ext>
            </a:extLst>
          </p:cNvPr>
          <p:cNvSpPr>
            <a:spLocks noGrp="1" noChangeAspect="1"/>
          </p:cNvSpPr>
          <p:nvPr>
            <p:ph type="body" sz="quarter" idx="13" hasCustomPrompt="1"/>
          </p:nvPr>
        </p:nvSpPr>
        <p:spPr>
          <a:xfrm flipH="1">
            <a:off x="7620000" y="1333500"/>
            <a:ext cx="3327400" cy="4343400"/>
          </a:xfrm>
          <a:prstGeom prst="rect">
            <a:avLst/>
          </a:prstGeom>
          <a:blipFill dpi="0" rotWithShape="1">
            <a:blip r:embed="rId2"/>
            <a:srcRect/>
            <a:stretch>
              <a:fillRect/>
            </a:stretch>
          </a:blipFill>
        </p:spPr>
        <p:txBody>
          <a:bodyPr lIns="1005840" tIns="2194560" rIns="182880" bIns="1188720"/>
          <a:lstStyle>
            <a:lvl1pPr marL="0" indent="0">
              <a:buFontTx/>
              <a:buNone/>
              <a:defRPr sz="2400" b="1">
                <a:solidFill>
                  <a:schemeClr val="bg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BE"/>
              <a:t> </a:t>
            </a:r>
            <a:endParaRPr lang="en-BE" dirty="0"/>
          </a:p>
        </p:txBody>
      </p:sp>
      <p:sp>
        <p:nvSpPr>
          <p:cNvPr id="253" name="Titel 1">
            <a:extLst>
              <a:ext uri="{FF2B5EF4-FFF2-40B4-BE49-F238E27FC236}">
                <a16:creationId xmlns:a16="http://schemas.microsoft.com/office/drawing/2014/main" id="{F8EDE2AA-5EC7-4E82-852A-FE7B050223C2}"/>
              </a:ext>
            </a:extLst>
          </p:cNvPr>
          <p:cNvSpPr>
            <a:spLocks noGrp="1"/>
          </p:cNvSpPr>
          <p:nvPr>
            <p:ph type="title"/>
          </p:nvPr>
        </p:nvSpPr>
        <p:spPr>
          <a:xfrm>
            <a:off x="7780020" y="1479973"/>
            <a:ext cx="2992891" cy="1357231"/>
          </a:xfrm>
          <a:prstGeom prst="rect">
            <a:avLst/>
          </a:prstGeom>
        </p:spPr>
        <p:txBody>
          <a:bodyPr lIns="0" tIns="0" rIns="0" bIns="0">
            <a:noAutofit/>
          </a:bodyPr>
          <a:lstStyle>
            <a:lvl1pPr>
              <a:defRPr lang="en-BE" sz="4800" b="0" kern="1200" dirty="0">
                <a:solidFill>
                  <a:schemeClr val="bg1"/>
                </a:solidFill>
                <a:latin typeface="FranklinGotTExtCon" pitchFamily="2" charset="0"/>
                <a:ea typeface="+mn-ea"/>
                <a:cs typeface="+mn-cs"/>
              </a:defRPr>
            </a:lvl1pPr>
          </a:lstStyle>
          <a:p>
            <a:r>
              <a:rPr lang="en-US"/>
              <a:t>Click to edit Master title style</a:t>
            </a:r>
            <a:endParaRPr lang="en-BE" dirty="0"/>
          </a:p>
        </p:txBody>
      </p:sp>
      <p:sp>
        <p:nvSpPr>
          <p:cNvPr id="25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7780275" y="2931187"/>
            <a:ext cx="2983043" cy="2606013"/>
          </a:xfrm>
          <a:prstGeom prst="rect">
            <a:avLst/>
          </a:prstGeom>
        </p:spPr>
        <p:txBody>
          <a:bodyPr lIns="0" tIns="0" rIns="0" bIns="91440">
            <a:normAutofit/>
          </a:bodyPr>
          <a:lstStyle>
            <a:lvl1pPr marL="0" indent="0">
              <a:buFontTx/>
              <a:buNone/>
              <a:defRPr lang="nl-NL" sz="2400" kern="1200" dirty="0">
                <a:solidFill>
                  <a:schemeClr val="accent2"/>
                </a:solidFill>
                <a:latin typeface="+mj-lt"/>
                <a:ea typeface="+mn-ea"/>
                <a:cs typeface="+mn-cs"/>
              </a:defRPr>
            </a:lvl1pPr>
          </a:lstStyle>
          <a:p>
            <a:pPr lvl="0"/>
            <a:r>
              <a:rPr lang="en-US"/>
              <a:t>Edit Master text styles</a:t>
            </a:r>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7055229"/>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42603228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a:t>MELODY #x.xx Course title</a:t>
            </a:r>
          </a:p>
        </p:txBody>
      </p:sp>
    </p:spTree>
    <p:extLst>
      <p:ext uri="{BB962C8B-B14F-4D97-AF65-F5344CB8AC3E}">
        <p14:creationId xmlns:p14="http://schemas.microsoft.com/office/powerpoint/2010/main" val="316967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a:t>MELODY #x.xx Course title</a:t>
            </a:r>
          </a:p>
        </p:txBody>
      </p:sp>
    </p:spTree>
    <p:extLst>
      <p:ext uri="{BB962C8B-B14F-4D97-AF65-F5344CB8AC3E}">
        <p14:creationId xmlns:p14="http://schemas.microsoft.com/office/powerpoint/2010/main" val="818958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405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footer">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MELODY #x.xx Course title</a:t>
            </a:r>
          </a:p>
        </p:txBody>
      </p:sp>
      <p:sp>
        <p:nvSpPr>
          <p:cNvPr id="5" name="Slide Number Placeholder 4"/>
          <p:cNvSpPr>
            <a:spLocks noGrp="1"/>
          </p:cNvSpPr>
          <p:nvPr>
            <p:ph type="sldNum" sz="quarter" idx="11"/>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3961214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B625ABE2-4787-4DCE-8BBA-59C73CFF5EFD}"/>
              </a:ext>
            </a:extLst>
          </p:cNvPr>
          <p:cNvSpPr>
            <a:spLocks noGrp="1"/>
          </p:cNvSpPr>
          <p:nvPr>
            <p:ph type="body" sz="quarter" idx="12" hasCustomPrompt="1"/>
          </p:nvPr>
        </p:nvSpPr>
        <p:spPr>
          <a:xfrm>
            <a:off x="9220200" y="1794669"/>
            <a:ext cx="2097363" cy="3243262"/>
          </a:xfrm>
          <a:prstGeom prst="rect">
            <a:avLst/>
          </a:prstGeom>
        </p:spPr>
        <p:txBody>
          <a:bodyPr anchor="ctr">
            <a:noAutofit/>
          </a:bodyPr>
          <a:lstStyle>
            <a:lvl1pPr marL="0" indent="0">
              <a:lnSpc>
                <a:spcPct val="150000"/>
              </a:lnSpc>
              <a:spcBef>
                <a:spcPts val="0"/>
              </a:spcBef>
              <a:spcAft>
                <a:spcPts val="0"/>
              </a:spcAft>
              <a:buFont typeface="Georgia" panose="02040502050405020303" pitchFamily="18" charset="0"/>
              <a:buNone/>
              <a:defRPr sz="2800" b="1">
                <a:solidFill>
                  <a:schemeClr val="accent2"/>
                </a:solidFill>
                <a:latin typeface="+mj-lt"/>
              </a:defRPr>
            </a:lvl1pPr>
          </a:lstStyle>
          <a:p>
            <a:pPr lvl="0"/>
            <a:r>
              <a:rPr lang="nl-NL" dirty="0"/>
              <a:t> 3</a:t>
            </a:r>
          </a:p>
          <a:p>
            <a:pPr lvl="0"/>
            <a:r>
              <a:rPr lang="nl-NL" dirty="0"/>
              <a:t> 4</a:t>
            </a:r>
          </a:p>
          <a:p>
            <a:pPr lvl="0"/>
            <a:r>
              <a:rPr lang="nl-NL" dirty="0"/>
              <a:t> 5</a:t>
            </a:r>
          </a:p>
          <a:p>
            <a:pPr lvl="0"/>
            <a:r>
              <a:rPr lang="nl-NL" dirty="0"/>
              <a:t> 6</a:t>
            </a:r>
          </a:p>
          <a:p>
            <a:pPr lvl="0"/>
            <a:r>
              <a:rPr lang="nl-NL"/>
              <a:t> 7</a:t>
            </a:r>
            <a:endParaRPr lang="en-BE" dirty="0"/>
          </a:p>
        </p:txBody>
      </p:sp>
      <p:sp>
        <p:nvSpPr>
          <p:cNvPr id="5" name="Tijdelijke aanduiding voor tekst 4">
            <a:extLst>
              <a:ext uri="{FF2B5EF4-FFF2-40B4-BE49-F238E27FC236}">
                <a16:creationId xmlns:a16="http://schemas.microsoft.com/office/drawing/2014/main" id="{3AEE0936-214A-4172-9057-144F7932C4E7}"/>
              </a:ext>
            </a:extLst>
          </p:cNvPr>
          <p:cNvSpPr>
            <a:spLocks noGrp="1"/>
          </p:cNvSpPr>
          <p:nvPr>
            <p:ph type="body" sz="quarter" idx="13" hasCustomPrompt="1"/>
          </p:nvPr>
        </p:nvSpPr>
        <p:spPr>
          <a:xfrm>
            <a:off x="719529" y="1794669"/>
            <a:ext cx="7986322" cy="3276600"/>
          </a:xfrm>
          <a:prstGeom prst="rect">
            <a:avLst/>
          </a:prstGeom>
        </p:spPr>
        <p:txBody>
          <a:bodyPr lIns="0" tIns="0" rIns="0" bIns="0" anchor="ctr">
            <a:normAutofit/>
          </a:bodyPr>
          <a:lstStyle>
            <a:lvl1pPr marL="0" indent="0" algn="r">
              <a:lnSpc>
                <a:spcPct val="150000"/>
              </a:lnSpc>
              <a:spcBef>
                <a:spcPts val="0"/>
              </a:spcBef>
              <a:buFontTx/>
              <a:buNone/>
              <a:defRPr sz="2800"/>
            </a:lvl1pPr>
          </a:lstStyle>
          <a:p>
            <a:pPr lvl="0"/>
            <a:r>
              <a:rPr lang="en-US"/>
              <a:t>Click to add subtitle</a:t>
            </a:r>
            <a:endParaRPr lang="en-BE" dirty="0"/>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4"/>
          </p:nvPr>
        </p:nvSpPr>
        <p:spPr/>
        <p:txBody>
          <a:bodyPr/>
          <a:lstStyle/>
          <a:p>
            <a:r>
              <a:rPr lang="en-US"/>
              <a:t>MELODY #x.xx Course title</a:t>
            </a:r>
          </a:p>
        </p:txBody>
      </p:sp>
    </p:spTree>
    <p:extLst>
      <p:ext uri="{BB962C8B-B14F-4D97-AF65-F5344CB8AC3E}">
        <p14:creationId xmlns:p14="http://schemas.microsoft.com/office/powerpoint/2010/main" val="634681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el slide 1">
    <p:spTree>
      <p:nvGrpSpPr>
        <p:cNvPr id="1" name=""/>
        <p:cNvGrpSpPr/>
        <p:nvPr/>
      </p:nvGrpSpPr>
      <p:grpSpPr>
        <a:xfrm>
          <a:off x="0" y="0"/>
          <a:ext cx="0" cy="0"/>
          <a:chOff x="0" y="0"/>
          <a:chExt cx="0" cy="0"/>
        </a:xfrm>
      </p:grpSpPr>
      <p:sp>
        <p:nvSpPr>
          <p:cNvPr id="3" name="Rectangle 2"/>
          <p:cNvSpPr/>
          <p:nvPr userDrawn="1"/>
        </p:nvSpPr>
        <p:spPr>
          <a:xfrm>
            <a:off x="1224613" y="2263515"/>
            <a:ext cx="5209082" cy="2345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C9C767-9A67-4216-A05F-95382F81BAEA}"/>
              </a:ext>
            </a:extLst>
          </p:cNvPr>
          <p:cNvSpPr>
            <a:spLocks noGrp="1"/>
          </p:cNvSpPr>
          <p:nvPr>
            <p:ph type="title" hasCustomPrompt="1"/>
          </p:nvPr>
        </p:nvSpPr>
        <p:spPr>
          <a:xfrm>
            <a:off x="2247900" y="2254251"/>
            <a:ext cx="8839200" cy="2352674"/>
          </a:xfrm>
          <a:prstGeom prst="rect">
            <a:avLst/>
          </a:prstGeom>
          <a:solidFill>
            <a:schemeClr val="accent1"/>
          </a:solidFill>
        </p:spPr>
        <p:txBody>
          <a:bodyPr lIns="182880" tIns="182880" rIns="182880" bIns="182880" anchor="ctr" anchorCtr="0">
            <a:normAutofit/>
          </a:bodyPr>
          <a:lstStyle>
            <a:lvl1pPr>
              <a:defRPr sz="4400">
                <a:solidFill>
                  <a:schemeClr val="bg1"/>
                </a:solidFill>
              </a:defRPr>
            </a:lvl1pPr>
          </a:lstStyle>
          <a:p>
            <a:r>
              <a:rPr lang="en-US"/>
              <a:t>Click to add subtitle</a:t>
            </a:r>
            <a:endParaRPr lang="en-BE" dirty="0"/>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pic>
        <p:nvPicPr>
          <p:cNvPr id="6" name="Picture 5"/>
          <p:cNvPicPr>
            <a:picLocks noChangeAspect="1"/>
          </p:cNvPicPr>
          <p:nvPr userDrawn="1"/>
        </p:nvPicPr>
        <p:blipFill>
          <a:blip r:embed="rId2"/>
          <a:stretch>
            <a:fillRect/>
          </a:stretch>
        </p:blipFill>
        <p:spPr>
          <a:xfrm flipH="1">
            <a:off x="1016545" y="2926279"/>
            <a:ext cx="719712" cy="801221"/>
          </a:xfrm>
          <a:prstGeom prst="rect">
            <a:avLst/>
          </a:prstGeom>
        </p:spPr>
      </p:pic>
      <p:sp>
        <p:nvSpPr>
          <p:cNvPr id="4" name="Footer Placeholder 3"/>
          <p:cNvSpPr>
            <a:spLocks noGrp="1"/>
          </p:cNvSpPr>
          <p:nvPr>
            <p:ph type="ftr" sz="quarter" idx="10"/>
          </p:nvPr>
        </p:nvSpPr>
        <p:spPr/>
        <p:txBody>
          <a:bodyPr/>
          <a:lstStyle/>
          <a:p>
            <a:r>
              <a:rPr lang="en-US"/>
              <a:t>MELODY #x.xx Course title</a:t>
            </a:r>
          </a:p>
        </p:txBody>
      </p:sp>
    </p:spTree>
    <p:extLst>
      <p:ext uri="{BB962C8B-B14F-4D97-AF65-F5344CB8AC3E}">
        <p14:creationId xmlns:p14="http://schemas.microsoft.com/office/powerpoint/2010/main" val="2248975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ing slide with icons">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766763" y="1827482"/>
            <a:ext cx="1470223"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p>
        </p:txBody>
      </p:sp>
      <p:sp>
        <p:nvSpPr>
          <p:cNvPr id="8" name="Tijdelijke aanduiding voor afbeelding 3">
            <a:extLst>
              <a:ext uri="{FF2B5EF4-FFF2-40B4-BE49-F238E27FC236}">
                <a16:creationId xmlns:a16="http://schemas.microsoft.com/office/drawing/2014/main" id="{09AA0D7A-FE33-4F8C-9C9B-2DF71EA202B7}"/>
              </a:ext>
            </a:extLst>
          </p:cNvPr>
          <p:cNvSpPr>
            <a:spLocks noGrp="1"/>
          </p:cNvSpPr>
          <p:nvPr>
            <p:ph type="pic" sz="quarter" idx="16" hasCustomPrompt="1"/>
          </p:nvPr>
        </p:nvSpPr>
        <p:spPr>
          <a:xfrm>
            <a:off x="6563784" y="1810727"/>
            <a:ext cx="1517650"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endParaRPr lang="en-BE" dirty="0"/>
          </a:p>
        </p:txBody>
      </p:sp>
      <p:sp>
        <p:nvSpPr>
          <p:cNvPr id="10"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2305175" y="1822478"/>
            <a:ext cx="3333623"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12" name="Tijdelijke aanduiding voor tekst 9">
            <a:extLst>
              <a:ext uri="{FF2B5EF4-FFF2-40B4-BE49-F238E27FC236}">
                <a16:creationId xmlns:a16="http://schemas.microsoft.com/office/drawing/2014/main" id="{21D06019-3674-4CC0-8571-2CD83FD684EB}"/>
              </a:ext>
            </a:extLst>
          </p:cNvPr>
          <p:cNvSpPr>
            <a:spLocks noGrp="1"/>
          </p:cNvSpPr>
          <p:nvPr>
            <p:ph type="body" sz="quarter" idx="18"/>
          </p:nvPr>
        </p:nvSpPr>
        <p:spPr>
          <a:xfrm>
            <a:off x="8155264" y="1810727"/>
            <a:ext cx="3269974"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3" name="Title 2"/>
          <p:cNvSpPr>
            <a:spLocks noGrp="1"/>
          </p:cNvSpPr>
          <p:nvPr>
            <p:ph type="title"/>
          </p:nvPr>
        </p:nvSpPr>
        <p:spPr>
          <a:xfrm>
            <a:off x="766762" y="806211"/>
            <a:ext cx="10658476" cy="884477"/>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20" hasCustomPrompt="1"/>
          </p:nvPr>
        </p:nvSpPr>
        <p:spPr>
          <a:xfrm>
            <a:off x="6569814"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#x.xx Course title</a:t>
            </a:r>
          </a:p>
        </p:txBody>
      </p:sp>
    </p:spTree>
    <p:extLst>
      <p:ext uri="{BB962C8B-B14F-4D97-AF65-F5344CB8AC3E}">
        <p14:creationId xmlns:p14="http://schemas.microsoft.com/office/powerpoint/2010/main" val="2010326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#x.xx Course title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2"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3" name="Text Placeholder 5"/>
          <p:cNvSpPr>
            <a:spLocks noGrp="1"/>
          </p:cNvSpPr>
          <p:nvPr>
            <p:ph type="body" sz="quarter" idx="22" hasCustomPrompt="1"/>
          </p:nvPr>
        </p:nvSpPr>
        <p:spPr>
          <a:xfrm>
            <a:off x="6544415"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6544414"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41742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3348035"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#x.xx Course title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0" name="Text Placeholder 5"/>
          <p:cNvSpPr>
            <a:spLocks noGrp="1"/>
          </p:cNvSpPr>
          <p:nvPr>
            <p:ph type="body" sz="quarter" idx="22" hasCustomPrompt="1"/>
          </p:nvPr>
        </p:nvSpPr>
        <p:spPr>
          <a:xfrm>
            <a:off x="4443415"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6" name="Text Placeholder 5"/>
          <p:cNvSpPr>
            <a:spLocks noGrp="1"/>
          </p:cNvSpPr>
          <p:nvPr>
            <p:ph type="body" sz="quarter" idx="24" hasCustomPrompt="1"/>
          </p:nvPr>
        </p:nvSpPr>
        <p:spPr>
          <a:xfrm>
            <a:off x="8101014"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817578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10682284"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#x.xx Course title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105202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2" y="800496"/>
            <a:ext cx="10658475" cy="985576"/>
          </a:xfrm>
          <a:prstGeom prst="rect">
            <a:avLst/>
          </a:prstGeom>
        </p:spPr>
        <p:txBody>
          <a:bodyPr lIns="0" tIns="0" rIns="0" bIns="0">
            <a:noAutofit/>
          </a:bodyPr>
          <a:lstStyle>
            <a:lvl1pPr>
              <a:defRPr sz="4400"/>
            </a:lvl1pPr>
          </a:lstStyle>
          <a:p>
            <a:endParaRPr lang="en-BE" dirty="0"/>
          </a:p>
        </p:txBody>
      </p:sp>
      <p:sp>
        <p:nvSpPr>
          <p:cNvPr id="81" name="Text Placeholder 4"/>
          <p:cNvSpPr>
            <a:spLocks noGrp="1"/>
          </p:cNvSpPr>
          <p:nvPr>
            <p:ph type="body" sz="quarter" idx="15" hasCustomPrompt="1"/>
          </p:nvPr>
        </p:nvSpPr>
        <p:spPr>
          <a:xfrm>
            <a:off x="766762" y="1786072"/>
            <a:ext cx="10658475" cy="4301992"/>
          </a:xfrm>
        </p:spPr>
        <p:txBody>
          <a:bodyPr/>
          <a:lstStyle>
            <a:lvl1pPr>
              <a:defRPr baseline="0"/>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6"/>
          </p:nvPr>
        </p:nvSpPr>
        <p:spPr/>
        <p:txBody>
          <a:bodyPr/>
          <a:lstStyle/>
          <a:p>
            <a:r>
              <a:rPr lang="en-US"/>
              <a:t>MELODY #x.xx Course title</a:t>
            </a:r>
          </a:p>
        </p:txBody>
      </p:sp>
    </p:spTree>
    <p:extLst>
      <p:ext uri="{BB962C8B-B14F-4D97-AF65-F5344CB8AC3E}">
        <p14:creationId xmlns:p14="http://schemas.microsoft.com/office/powerpoint/2010/main" val="383487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100"/>
            <a:ext cx="10658475" cy="711201"/>
          </a:xfrm>
          <a:prstGeom prst="rect">
            <a:avLst/>
          </a:prstGeom>
        </p:spPr>
        <p:txBody>
          <a:bodyPr lIns="0" tIns="0" rIns="0" bIns="0">
            <a:normAutofit/>
          </a:bodyPr>
          <a:lstStyle>
            <a:lvl1pPr>
              <a:defRPr sz="4400"/>
            </a:lvl1pPr>
          </a:lstStyle>
          <a:p>
            <a:endParaRPr lang="en-BE" dirty="0"/>
          </a:p>
        </p:txBody>
      </p:sp>
      <p:sp>
        <p:nvSpPr>
          <p:cNvPr id="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6553200" y="1638300"/>
            <a:ext cx="4872038" cy="698501"/>
          </a:xfrm>
          <a:prstGeom prst="rect">
            <a:avLst/>
          </a:prstGeom>
        </p:spPr>
        <p:txBody>
          <a:bodyPr lIns="0" tIns="0" rIns="0" bIns="91440">
            <a:normAutofit/>
          </a:bodyPr>
          <a:lstStyle>
            <a:lvl1pPr marL="0" indent="0">
              <a:buFontTx/>
              <a:buNone/>
              <a:defRPr sz="2800" b="0">
                <a:solidFill>
                  <a:schemeClr val="accent1"/>
                </a:solidFill>
                <a:latin typeface="+mj-lt"/>
                <a:cs typeface="Segoe UI Semibold" panose="020B0702040204020203" pitchFamily="34" charset="0"/>
              </a:defRPr>
            </a:lvl1pPr>
          </a:lstStyle>
          <a:p>
            <a:pPr lvl="0"/>
            <a:endParaRPr lang="nl-NL"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766762" y="1638300"/>
            <a:ext cx="4872037" cy="4419600"/>
          </a:xfrm>
          <a:prstGeom prst="rect">
            <a:avLst/>
          </a:prstGeom>
        </p:spPr>
        <p:txBody>
          <a:bodyPr>
            <a:normAutofit/>
          </a:bodyPr>
          <a:lstStyle>
            <a:lvl1pPr marL="0" indent="0" algn="ctr">
              <a:buFontTx/>
              <a:buNone/>
              <a:defRPr sz="1800" b="0"/>
            </a:lvl1pPr>
          </a:lstStyle>
          <a:p>
            <a:endParaRPr lang="en-BE" dirty="0"/>
          </a:p>
        </p:txBody>
      </p:sp>
      <p:sp>
        <p:nvSpPr>
          <p:cNvPr id="11" name="Text Placeholder 5"/>
          <p:cNvSpPr>
            <a:spLocks noGrp="1"/>
          </p:cNvSpPr>
          <p:nvPr>
            <p:ph type="body" sz="quarter" idx="20" hasCustomPrompt="1"/>
          </p:nvPr>
        </p:nvSpPr>
        <p:spPr>
          <a:xfrm>
            <a:off x="6544414" y="2463800"/>
            <a:ext cx="4872037" cy="35941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21"/>
          </p:nvPr>
        </p:nvSpPr>
        <p:spPr/>
        <p:txBody>
          <a:bodyPr/>
          <a:lstStyle/>
          <a:p>
            <a:r>
              <a:rPr lang="en-US"/>
              <a:t>MELODY #x.xx Course title</a:t>
            </a:r>
          </a:p>
        </p:txBody>
      </p:sp>
    </p:spTree>
    <p:extLst>
      <p:ext uri="{BB962C8B-B14F-4D97-AF65-F5344CB8AC3E}">
        <p14:creationId xmlns:p14="http://schemas.microsoft.com/office/powerpoint/2010/main" val="1940906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806211"/>
            <a:ext cx="10663238" cy="884477"/>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766763" y="1825625"/>
            <a:ext cx="1065847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title="AlexandriaAlternativeReference"/>
          <p:cNvSpPr txBox="1"/>
          <p:nvPr userDrawn="1"/>
        </p:nvSpPr>
        <p:spPr>
          <a:xfrm>
            <a:off x="1117063" y="6587241"/>
            <a:ext cx="1440000" cy="21544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tab pos="3780000" algn="r"/>
              </a:tabLst>
              <a:defRPr/>
            </a:pPr>
            <a:r>
              <a:rPr kumimoji="0" lang="en-US"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rPr>
              <a:t> </a:t>
            </a:r>
            <a:endParaRPr kumimoji="0" lang="nl-BE" sz="800" b="0" i="1" u="none" strike="noStrike" kern="1200" cap="none" spc="0" normalizeH="0" baseline="0" noProof="0" dirty="0">
              <a:ln>
                <a:noFill/>
              </a:ln>
              <a:solidFill>
                <a:prstClr val="white">
                  <a:lumMod val="50000"/>
                </a:prstClr>
              </a:solidFill>
              <a:effectLst/>
              <a:uLnTx/>
              <a:uFillTx/>
              <a:latin typeface="Segoe UI" pitchFamily="34" charset="0"/>
              <a:ea typeface="Segoe UI" pitchFamily="34" charset="0"/>
              <a:cs typeface="Segoe UI" pitchFamily="34" charset="0"/>
            </a:endParaRPr>
          </a:p>
        </p:txBody>
      </p:sp>
      <p:sp>
        <p:nvSpPr>
          <p:cNvPr id="15"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11353799" y="6479665"/>
            <a:ext cx="369833" cy="143176"/>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6" name="Footer Placeholder 5"/>
          <p:cNvSpPr>
            <a:spLocks noGrp="1"/>
          </p:cNvSpPr>
          <p:nvPr>
            <p:ph type="ftr" sz="quarter" idx="3"/>
          </p:nvPr>
        </p:nvSpPr>
        <p:spPr>
          <a:xfrm>
            <a:off x="452927" y="6479664"/>
            <a:ext cx="10776247" cy="148485"/>
          </a:xfrm>
          <a:prstGeom prst="rect">
            <a:avLst/>
          </a:prstGeom>
        </p:spPr>
        <p:txBody>
          <a:bodyPr lIns="0" tIns="0" rIns="0" bIns="0" anchor="ctr"/>
          <a:lstStyle>
            <a:lvl1pPr>
              <a:defRPr sz="1000" b="1"/>
            </a:lvl1pPr>
          </a:lstStyle>
          <a:p>
            <a:r>
              <a:rPr lang="en-US"/>
              <a:t>MELODY #x.xx Course title</a:t>
            </a:r>
          </a:p>
        </p:txBody>
      </p:sp>
    </p:spTree>
    <p:extLst>
      <p:ext uri="{BB962C8B-B14F-4D97-AF65-F5344CB8AC3E}">
        <p14:creationId xmlns:p14="http://schemas.microsoft.com/office/powerpoint/2010/main" val="682264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702" r:id="rId5"/>
    <p:sldLayoutId id="2147483703" r:id="rId6"/>
    <p:sldLayoutId id="2147483704" r:id="rId7"/>
    <p:sldLayoutId id="2147483694" r:id="rId8"/>
    <p:sldLayoutId id="2147483670" r:id="rId9"/>
    <p:sldLayoutId id="2147483671" r:id="rId10"/>
    <p:sldLayoutId id="2147483667" r:id="rId11"/>
    <p:sldLayoutId id="2147483665" r:id="rId12"/>
    <p:sldLayoutId id="2147483698" r:id="rId13"/>
    <p:sldLayoutId id="2147483699" r:id="rId14"/>
    <p:sldLayoutId id="2147483685" r:id="rId15"/>
    <p:sldLayoutId id="2147483701" r:id="rId16"/>
    <p:sldLayoutId id="2147483697" r:id="rId17"/>
    <p:sldLayoutId id="2147483700"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p:titleStyle>
    <p:body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83">
          <p15:clr>
            <a:srgbClr val="F26B43"/>
          </p15:clr>
        </p15:guide>
        <p15:guide id="4" pos="7197">
          <p15:clr>
            <a:srgbClr val="F26B43"/>
          </p15:clr>
        </p15:guide>
        <p15:guide id="5" orient="horz" pos="504">
          <p15:clr>
            <a:srgbClr val="F26B43"/>
          </p15:clr>
        </p15:guide>
        <p15:guide id="6" orient="horz" pos="3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28.em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31.emf"/><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37.emf"/><Relationship Id="rId4" Type="http://schemas.openxmlformats.org/officeDocument/2006/relationships/image" Target="../media/image36.emf"/></Relationships>
</file>

<file path=ppt/slides/_rels/slide2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41.jpeg"/><Relationship Id="rId5" Type="http://schemas.openxmlformats.org/officeDocument/2006/relationships/image" Target="../media/image40.emf"/><Relationship Id="rId4" Type="http://schemas.openxmlformats.org/officeDocument/2006/relationships/image" Target="../media/image39.emf"/></Relationships>
</file>

<file path=ppt/slides/_rels/slide2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43.emf"/><Relationship Id="rId7"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bin"/><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bin"/><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en-US" sz="2800" b="0" kern="1200" dirty="0">
                <a:solidFill>
                  <a:schemeClr val="tx1"/>
                </a:solidFill>
                <a:effectLst/>
                <a:latin typeface="+mn-lt"/>
                <a:ea typeface="+mn-ea"/>
                <a:cs typeface="+mn-cs"/>
              </a:rPr>
              <a:t>3.1.3: </a:t>
            </a:r>
            <a:r>
              <a:rPr lang="en-US" sz="2800" dirty="0"/>
              <a:t>Advanced information on C, B, R and N agents</a:t>
            </a:r>
          </a:p>
        </p:txBody>
      </p:sp>
      <p:sp>
        <p:nvSpPr>
          <p:cNvPr id="3" name="Title 2"/>
          <p:cNvSpPr>
            <a:spLocks noGrp="1"/>
          </p:cNvSpPr>
          <p:nvPr>
            <p:ph type="title"/>
          </p:nvPr>
        </p:nvSpPr>
        <p:spPr/>
        <p:txBody>
          <a:bodyPr anchor="ctr">
            <a:normAutofit fontScale="90000"/>
          </a:bodyPr>
          <a:lstStyle/>
          <a:p>
            <a:r>
              <a:rPr lang="en-US" dirty="0"/>
              <a:t>Module 3 CBRN Extras</a:t>
            </a:r>
          </a:p>
        </p:txBody>
      </p:sp>
    </p:spTree>
    <p:extLst>
      <p:ext uri="{BB962C8B-B14F-4D97-AF65-F5344CB8AC3E}">
        <p14:creationId xmlns:p14="http://schemas.microsoft.com/office/powerpoint/2010/main" val="1531690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Biological agents</a:t>
            </a:r>
            <a:endParaRPr lang="en-US" dirty="0"/>
          </a:p>
        </p:txBody>
      </p:sp>
      <p:sp>
        <p:nvSpPr>
          <p:cNvPr id="4" name="Text Placeholder 3"/>
          <p:cNvSpPr>
            <a:spLocks noGrp="1"/>
          </p:cNvSpPr>
          <p:nvPr>
            <p:ph type="body" sz="quarter" idx="16"/>
          </p:nvPr>
        </p:nvSpPr>
        <p:spPr>
          <a:xfrm>
            <a:off x="299170" y="1529533"/>
            <a:ext cx="11216692" cy="4858480"/>
          </a:xfrm>
        </p:spPr>
        <p:txBody>
          <a:bodyPr>
            <a:normAutofit fontScale="92500" lnSpcReduction="20000"/>
          </a:bodyPr>
          <a:lstStyle/>
          <a:p>
            <a:r>
              <a:rPr lang="en-US" sz="2800" dirty="0"/>
              <a:t>Release of biological agents can lead to exposure</a:t>
            </a:r>
          </a:p>
          <a:p>
            <a:r>
              <a:rPr lang="en-US" sz="2800" dirty="0"/>
              <a:t>Exposure can lead to infection. Infection can lead to illness</a:t>
            </a:r>
          </a:p>
          <a:p>
            <a:r>
              <a:rPr lang="en-US" sz="2800" dirty="0"/>
              <a:t>This process is defined by a number of factors:</a:t>
            </a:r>
          </a:p>
          <a:p>
            <a:pPr lvl="1"/>
            <a:r>
              <a:rPr lang="en-US" sz="2800" dirty="0"/>
              <a:t>Type of host:</a:t>
            </a:r>
            <a:r>
              <a:rPr lang="en-US" dirty="0"/>
              <a:t> </a:t>
            </a:r>
          </a:p>
          <a:p>
            <a:pPr lvl="2"/>
            <a:r>
              <a:rPr lang="en-US" sz="2400" dirty="0"/>
              <a:t>Human or animal</a:t>
            </a:r>
          </a:p>
          <a:p>
            <a:pPr lvl="2"/>
            <a:r>
              <a:rPr lang="en-US" sz="2400" dirty="0"/>
              <a:t>Age of host</a:t>
            </a:r>
          </a:p>
          <a:p>
            <a:pPr lvl="1"/>
            <a:r>
              <a:rPr lang="en-US" sz="2800" dirty="0"/>
              <a:t>Health status of host</a:t>
            </a:r>
          </a:p>
          <a:p>
            <a:pPr lvl="2"/>
            <a:r>
              <a:rPr lang="en-US" sz="2400" dirty="0"/>
              <a:t>Type of exposure:</a:t>
            </a:r>
          </a:p>
          <a:p>
            <a:pPr lvl="2"/>
            <a:r>
              <a:rPr lang="en-US" sz="2400" dirty="0"/>
              <a:t>Direct contact, inhalation, ingestion</a:t>
            </a:r>
          </a:p>
          <a:p>
            <a:pPr lvl="1"/>
            <a:r>
              <a:rPr lang="en-US" sz="2800" dirty="0"/>
              <a:t>Type of biological agent</a:t>
            </a:r>
          </a:p>
          <a:p>
            <a:pPr lvl="2"/>
            <a:r>
              <a:rPr lang="en-US" dirty="0"/>
              <a:t> </a:t>
            </a:r>
            <a:r>
              <a:rPr lang="en-US" sz="2400" dirty="0"/>
              <a:t>Parasite, bacterium, virus, toxin</a:t>
            </a:r>
          </a:p>
          <a:p>
            <a:pPr lvl="2"/>
            <a:r>
              <a:rPr lang="en-US" sz="2400" dirty="0"/>
              <a:t> Strain: pathogenicity/virulence</a:t>
            </a:r>
          </a:p>
        </p:txBody>
      </p:sp>
      <p:sp>
        <p:nvSpPr>
          <p:cNvPr id="5" name="Slide Number Placeholder 4"/>
          <p:cNvSpPr>
            <a:spLocks noGrp="1"/>
          </p:cNvSpPr>
          <p:nvPr>
            <p:ph type="sldNum" sz="quarter" idx="4"/>
          </p:nvPr>
        </p:nvSpPr>
        <p:spPr/>
        <p:txBody>
          <a:bodyPr/>
          <a:lstStyle/>
          <a:p>
            <a:fld id="{A814E660-BF25-4843-B2A0-93C6E2B6253B}" type="slidenum">
              <a:rPr lang="en-BE" smtClean="0"/>
              <a:pPr/>
              <a:t>10</a:t>
            </a:fld>
            <a:endParaRPr lang="en-BE" dirty="0"/>
          </a:p>
        </p:txBody>
      </p:sp>
      <p:grpSp>
        <p:nvGrpSpPr>
          <p:cNvPr id="6" name="Group 5">
            <a:extLst>
              <a:ext uri="{FF2B5EF4-FFF2-40B4-BE49-F238E27FC236}">
                <a16:creationId xmlns:a16="http://schemas.microsoft.com/office/drawing/2014/main" id="{828733D9-B96F-424E-9A21-9C91A513C15F}"/>
              </a:ext>
            </a:extLst>
          </p:cNvPr>
          <p:cNvGrpSpPr/>
          <p:nvPr/>
        </p:nvGrpSpPr>
        <p:grpSpPr>
          <a:xfrm>
            <a:off x="5907516" y="3002078"/>
            <a:ext cx="6107550" cy="2634137"/>
            <a:chOff x="5999468" y="3044608"/>
            <a:chExt cx="6107550" cy="2634137"/>
          </a:xfrm>
        </p:grpSpPr>
        <p:sp>
          <p:nvSpPr>
            <p:cNvPr id="45" name="Text Box 5">
              <a:extLst>
                <a:ext uri="{FF2B5EF4-FFF2-40B4-BE49-F238E27FC236}">
                  <a16:creationId xmlns:a16="http://schemas.microsoft.com/office/drawing/2014/main" id="{7E37E0E9-5307-42DF-A9B4-002C658F0DED}"/>
                </a:ext>
              </a:extLst>
            </p:cNvPr>
            <p:cNvSpPr txBox="1">
              <a:spLocks noChangeArrowheads="1"/>
            </p:cNvSpPr>
            <p:nvPr/>
          </p:nvSpPr>
          <p:spPr bwMode="auto">
            <a:xfrm>
              <a:off x="6093356" y="3044608"/>
              <a:ext cx="6013661" cy="584553"/>
            </a:xfrm>
            <a:prstGeom prst="rect">
              <a:avLst/>
            </a:prstGeom>
            <a:solidFill>
              <a:srgbClr val="FF0000"/>
            </a:solidFill>
            <a:ln w="9525" algn="ctr">
              <a:solidFill>
                <a:schemeClr val="tx1"/>
              </a:solidFill>
              <a:miter lim="800000"/>
              <a:headEnd/>
              <a:tailEnd/>
            </a:ln>
          </p:spPr>
          <p:txBody>
            <a:bodyPr wrap="square" lIns="91221" tIns="45610" rIns="91221" bIns="45610">
              <a:spAutoFit/>
            </a:bodyPr>
            <a:lstStyle>
              <a:lvl1pPr marL="342900" indent="-342900" eaLnBrk="0" hangingPunct="0">
                <a:defRPr>
                  <a:solidFill>
                    <a:schemeClr val="tx1"/>
                  </a:solidFill>
                  <a:latin typeface="Verdana" panose="020B0604030504040204" pitchFamily="34" charset="0"/>
                  <a:cs typeface="Arial" panose="020B0604020202020204" pitchFamily="34" charset="0"/>
                </a:defRPr>
              </a:lvl1pPr>
              <a:lvl2pPr marL="742950" indent="-285750" eaLnBrk="0" hangingPunct="0">
                <a:buChar char="–"/>
                <a:defRPr>
                  <a:solidFill>
                    <a:schemeClr val="tx1"/>
                  </a:solidFill>
                  <a:latin typeface="Verdana" panose="020B0604030504040204" pitchFamily="34" charset="0"/>
                  <a:cs typeface="Arial" panose="020B0604020202020204" pitchFamily="34" charset="0"/>
                </a:defRPr>
              </a:lvl2pPr>
              <a:lvl3pPr marL="1143000" indent="-228600" eaLnBrk="0" hangingPunct="0">
                <a:buChar char="›"/>
                <a:defRPr>
                  <a:solidFill>
                    <a:schemeClr val="tx1"/>
                  </a:solidFill>
                  <a:latin typeface="Verdana" panose="020B0604030504040204" pitchFamily="34" charset="0"/>
                  <a:cs typeface="Arial" panose="020B0604020202020204" pitchFamily="34" charset="0"/>
                </a:defRPr>
              </a:lvl3pPr>
              <a:lvl4pPr marL="1600200" indent="-228600" eaLnBrk="0" hangingPunct="0">
                <a:defRPr>
                  <a:solidFill>
                    <a:schemeClr val="tx1"/>
                  </a:solidFill>
                  <a:latin typeface="Verdana" panose="020B0604030504040204" pitchFamily="34" charset="0"/>
                  <a:cs typeface="Arial" panose="020B0604020202020204" pitchFamily="34" charset="0"/>
                </a:defRPr>
              </a:lvl4pPr>
              <a:lvl5pPr marL="2057400" indent="-228600" eaLnBrk="0" hangingPunc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eaLnBrk="1" hangingPunct="1">
                <a:buFont typeface="Verdana" panose="020B0604030504040204" pitchFamily="34" charset="0"/>
                <a:buNone/>
              </a:pPr>
              <a:r>
                <a:rPr lang="nl-NL" altLang="nl-NL" sz="3200" dirty="0" err="1">
                  <a:solidFill>
                    <a:schemeClr val="bg1"/>
                  </a:solidFill>
                </a:rPr>
                <a:t>Vulnerable</a:t>
              </a:r>
              <a:r>
                <a:rPr lang="nl-NL" altLang="nl-NL" sz="3200" dirty="0">
                  <a:solidFill>
                    <a:schemeClr val="bg1"/>
                  </a:solidFill>
                </a:rPr>
                <a:t> </a:t>
              </a:r>
              <a:r>
                <a:rPr lang="nl-NL" altLang="nl-NL" sz="3200" dirty="0" err="1">
                  <a:solidFill>
                    <a:schemeClr val="bg1"/>
                  </a:solidFill>
                </a:rPr>
                <a:t>groups</a:t>
              </a:r>
              <a:r>
                <a:rPr lang="nl-NL" altLang="nl-NL" sz="3200" dirty="0">
                  <a:solidFill>
                    <a:schemeClr val="bg1"/>
                  </a:solidFill>
                </a:rPr>
                <a:t>: </a:t>
              </a:r>
              <a:r>
                <a:rPr lang="nl-NL" altLang="nl-NL" sz="3200" b="1" dirty="0">
                  <a:solidFill>
                    <a:schemeClr val="bg1"/>
                  </a:solidFill>
                </a:rPr>
                <a:t>YOPI</a:t>
              </a:r>
              <a:endParaRPr lang="en-US" altLang="nl-NL" sz="3200" b="1" dirty="0">
                <a:solidFill>
                  <a:schemeClr val="bg1"/>
                </a:solidFill>
              </a:endParaRPr>
            </a:p>
          </p:txBody>
        </p:sp>
        <p:pic>
          <p:nvPicPr>
            <p:cNvPr id="52" name="Graphic 51" descr="Baby">
              <a:extLst>
                <a:ext uri="{FF2B5EF4-FFF2-40B4-BE49-F238E27FC236}">
                  <a16:creationId xmlns:a16="http://schemas.microsoft.com/office/drawing/2014/main" id="{430E065E-6976-464F-A6F1-16320B5779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99468" y="4454745"/>
              <a:ext cx="1204121" cy="1224000"/>
            </a:xfrm>
            <a:prstGeom prst="rect">
              <a:avLst/>
            </a:prstGeom>
          </p:spPr>
        </p:pic>
        <p:pic>
          <p:nvPicPr>
            <p:cNvPr id="53" name="Graphic 52" descr="Pregnant lady">
              <a:extLst>
                <a:ext uri="{FF2B5EF4-FFF2-40B4-BE49-F238E27FC236}">
                  <a16:creationId xmlns:a16="http://schemas.microsoft.com/office/drawing/2014/main" id="{AAD30732-E4C0-4741-A93B-0A88367A95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2581" y="4454745"/>
              <a:ext cx="1204121" cy="1224000"/>
            </a:xfrm>
            <a:prstGeom prst="rect">
              <a:avLst/>
            </a:prstGeom>
          </p:spPr>
        </p:pic>
        <p:pic>
          <p:nvPicPr>
            <p:cNvPr id="54" name="Graphic 53" descr="Man with cane">
              <a:extLst>
                <a:ext uri="{FF2B5EF4-FFF2-40B4-BE49-F238E27FC236}">
                  <a16:creationId xmlns:a16="http://schemas.microsoft.com/office/drawing/2014/main" id="{EB4AED5F-A529-4E7A-9322-32432CAA4F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5964" y="4454745"/>
              <a:ext cx="1204121" cy="1224000"/>
            </a:xfrm>
            <a:prstGeom prst="rect">
              <a:avLst/>
            </a:prstGeom>
          </p:spPr>
        </p:pic>
        <p:pic>
          <p:nvPicPr>
            <p:cNvPr id="55" name="Picture 54">
              <a:extLst>
                <a:ext uri="{FF2B5EF4-FFF2-40B4-BE49-F238E27FC236}">
                  <a16:creationId xmlns:a16="http://schemas.microsoft.com/office/drawing/2014/main" id="{7D889EA8-ED8F-4217-AA17-0B1006012A0B}"/>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0594138" y="4464684"/>
              <a:ext cx="1204121" cy="1204121"/>
            </a:xfrm>
            <a:prstGeom prst="rect">
              <a:avLst/>
            </a:prstGeom>
          </p:spPr>
        </p:pic>
        <p:sp>
          <p:nvSpPr>
            <p:cNvPr id="48" name="TextBox 47">
              <a:extLst>
                <a:ext uri="{FF2B5EF4-FFF2-40B4-BE49-F238E27FC236}">
                  <a16:creationId xmlns:a16="http://schemas.microsoft.com/office/drawing/2014/main" id="{0CAFF333-8711-4D3E-8447-A7A912823C7B}"/>
                </a:ext>
              </a:extLst>
            </p:cNvPr>
            <p:cNvSpPr txBox="1"/>
            <p:nvPr/>
          </p:nvSpPr>
          <p:spPr>
            <a:xfrm>
              <a:off x="6093357" y="3636722"/>
              <a:ext cx="969490" cy="400110"/>
            </a:xfrm>
            <a:prstGeom prst="rect">
              <a:avLst/>
            </a:prstGeom>
            <a:noFill/>
          </p:spPr>
          <p:txBody>
            <a:bodyPr wrap="square" rtlCol="0">
              <a:spAutoFit/>
            </a:bodyPr>
            <a:lstStyle/>
            <a:p>
              <a:r>
                <a:rPr lang="en-US" sz="2000" b="1" dirty="0">
                  <a:solidFill>
                    <a:srgbClr val="FF0000"/>
                  </a:solidFill>
                </a:rPr>
                <a:t>Y</a:t>
              </a:r>
              <a:r>
                <a:rPr lang="en-US" sz="2000" b="1" dirty="0"/>
                <a:t>oung</a:t>
              </a:r>
              <a:endParaRPr lang="nl-NL" sz="2000" b="1" dirty="0"/>
            </a:p>
          </p:txBody>
        </p:sp>
        <p:sp>
          <p:nvSpPr>
            <p:cNvPr id="49" name="TextBox 48">
              <a:extLst>
                <a:ext uri="{FF2B5EF4-FFF2-40B4-BE49-F238E27FC236}">
                  <a16:creationId xmlns:a16="http://schemas.microsoft.com/office/drawing/2014/main" id="{7B04639A-E40A-443D-9F59-636020D9E1F4}"/>
                </a:ext>
              </a:extLst>
            </p:cNvPr>
            <p:cNvSpPr txBox="1"/>
            <p:nvPr/>
          </p:nvSpPr>
          <p:spPr>
            <a:xfrm>
              <a:off x="7687920" y="3636722"/>
              <a:ext cx="614620" cy="400110"/>
            </a:xfrm>
            <a:prstGeom prst="rect">
              <a:avLst/>
            </a:prstGeom>
            <a:noFill/>
          </p:spPr>
          <p:txBody>
            <a:bodyPr wrap="none" rtlCol="0">
              <a:spAutoFit/>
            </a:bodyPr>
            <a:lstStyle/>
            <a:p>
              <a:r>
                <a:rPr lang="en-US" sz="2000" b="1" dirty="0">
                  <a:solidFill>
                    <a:srgbClr val="FF0000"/>
                  </a:solidFill>
                </a:rPr>
                <a:t>O</a:t>
              </a:r>
              <a:r>
                <a:rPr lang="en-US" sz="2000" b="1" dirty="0"/>
                <a:t>ld</a:t>
              </a:r>
              <a:endParaRPr lang="nl-NL" sz="2000" b="1" dirty="0"/>
            </a:p>
          </p:txBody>
        </p:sp>
        <p:sp>
          <p:nvSpPr>
            <p:cNvPr id="50" name="TextBox 49">
              <a:extLst>
                <a:ext uri="{FF2B5EF4-FFF2-40B4-BE49-F238E27FC236}">
                  <a16:creationId xmlns:a16="http://schemas.microsoft.com/office/drawing/2014/main" id="{3EBDB40E-31E9-4327-BBAF-EE714AFB945E}"/>
                </a:ext>
              </a:extLst>
            </p:cNvPr>
            <p:cNvSpPr txBox="1"/>
            <p:nvPr/>
          </p:nvSpPr>
          <p:spPr>
            <a:xfrm>
              <a:off x="8927614" y="3636722"/>
              <a:ext cx="1300628" cy="400110"/>
            </a:xfrm>
            <a:prstGeom prst="rect">
              <a:avLst/>
            </a:prstGeom>
            <a:noFill/>
          </p:spPr>
          <p:txBody>
            <a:bodyPr wrap="none" rtlCol="0">
              <a:spAutoFit/>
            </a:bodyPr>
            <a:lstStyle/>
            <a:p>
              <a:r>
                <a:rPr lang="en-US" sz="2000" b="1" dirty="0">
                  <a:solidFill>
                    <a:srgbClr val="FF0000"/>
                  </a:solidFill>
                </a:rPr>
                <a:t>P</a:t>
              </a:r>
              <a:r>
                <a:rPr lang="en-US" sz="2000" b="1" dirty="0"/>
                <a:t>regnant</a:t>
              </a:r>
              <a:endParaRPr lang="nl-NL" sz="2000" b="1" dirty="0"/>
            </a:p>
          </p:txBody>
        </p:sp>
        <p:sp>
          <p:nvSpPr>
            <p:cNvPr id="51" name="TextBox 50">
              <a:extLst>
                <a:ext uri="{FF2B5EF4-FFF2-40B4-BE49-F238E27FC236}">
                  <a16:creationId xmlns:a16="http://schemas.microsoft.com/office/drawing/2014/main" id="{0DB1EDBB-B6B6-4F54-A2B5-E0DFC5B34FAB}"/>
                </a:ext>
              </a:extLst>
            </p:cNvPr>
            <p:cNvSpPr txBox="1"/>
            <p:nvPr/>
          </p:nvSpPr>
          <p:spPr>
            <a:xfrm>
              <a:off x="10255140" y="3636722"/>
              <a:ext cx="1851878" cy="707886"/>
            </a:xfrm>
            <a:prstGeom prst="rect">
              <a:avLst/>
            </a:prstGeom>
            <a:noFill/>
          </p:spPr>
          <p:txBody>
            <a:bodyPr wrap="none" rtlCol="0">
              <a:spAutoFit/>
            </a:bodyPr>
            <a:lstStyle/>
            <a:p>
              <a:pPr algn="ctr"/>
              <a:r>
                <a:rPr lang="en-US" sz="2000" b="1" dirty="0">
                  <a:solidFill>
                    <a:srgbClr val="FF0000"/>
                  </a:solidFill>
                </a:rPr>
                <a:t>I</a:t>
              </a:r>
              <a:r>
                <a:rPr lang="en-US" sz="2000" b="1" dirty="0"/>
                <a:t>mmuno-</a:t>
              </a:r>
            </a:p>
            <a:p>
              <a:pPr algn="ctr"/>
              <a:r>
                <a:rPr lang="en-US" sz="2000" b="1" dirty="0"/>
                <a:t>compromised</a:t>
              </a:r>
              <a:endParaRPr lang="nl-NL" sz="2000" b="1" dirty="0"/>
            </a:p>
          </p:txBody>
        </p:sp>
      </p:grpSp>
      <p:sp>
        <p:nvSpPr>
          <p:cNvPr id="17" name="Footer Placeholder 5">
            <a:extLst>
              <a:ext uri="{FF2B5EF4-FFF2-40B4-BE49-F238E27FC236}">
                <a16:creationId xmlns:a16="http://schemas.microsoft.com/office/drawing/2014/main" id="{1164BCA8-4606-4EF4-B75E-EAD27DD10699}"/>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8226953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452334EB-AA21-45EB-9A2A-E90C93D4155C}"/>
              </a:ext>
            </a:extLst>
          </p:cNvPr>
          <p:cNvSpPr>
            <a:spLocks noGrp="1"/>
          </p:cNvSpPr>
          <p:nvPr>
            <p:ph type="body" sz="quarter" idx="16"/>
          </p:nvPr>
        </p:nvSpPr>
        <p:spPr>
          <a:xfrm>
            <a:off x="434110" y="1545110"/>
            <a:ext cx="10956870" cy="4830643"/>
          </a:xfrm>
        </p:spPr>
        <p:txBody>
          <a:bodyPr>
            <a:normAutofit/>
          </a:bodyPr>
          <a:lstStyle/>
          <a:p>
            <a:r>
              <a:rPr lang="en-US" dirty="0"/>
              <a:t>Single- or multicellular organisms that obtain nourishment and shelter from other organisms</a:t>
            </a:r>
          </a:p>
          <a:p>
            <a:r>
              <a:rPr lang="en-US" dirty="0"/>
              <a:t>Examples:</a:t>
            </a:r>
          </a:p>
          <a:p>
            <a:pPr lvl="1"/>
            <a:r>
              <a:rPr lang="en-US" dirty="0"/>
              <a:t>Plasmodium falciparum (malaria)</a:t>
            </a:r>
          </a:p>
          <a:p>
            <a:pPr lvl="2"/>
            <a:r>
              <a:rPr lang="en-US" dirty="0"/>
              <a:t>Exposure: vectors (mosquitoes)</a:t>
            </a:r>
          </a:p>
          <a:p>
            <a:pPr lvl="1"/>
            <a:r>
              <a:rPr lang="en-US" dirty="0"/>
              <a:t>Toxoplasma gondii (toxoplasmosis)</a:t>
            </a:r>
          </a:p>
          <a:p>
            <a:pPr lvl="2"/>
            <a:r>
              <a:rPr lang="en-US" dirty="0"/>
              <a:t>Exposure: litter boxes (cats), undercooked meat</a:t>
            </a:r>
          </a:p>
          <a:p>
            <a:pPr lvl="1"/>
            <a:r>
              <a:rPr lang="en-US" dirty="0"/>
              <a:t>Cryptosporidium (gastroenteritis, diarrhea)</a:t>
            </a:r>
          </a:p>
          <a:p>
            <a:pPr lvl="2"/>
            <a:r>
              <a:rPr lang="en-US" dirty="0"/>
              <a:t>Exposure: swimming (lakes)</a:t>
            </a:r>
          </a:p>
          <a:p>
            <a:endParaRPr lang="en-US" dirty="0"/>
          </a:p>
        </p:txBody>
      </p:sp>
      <p:sp>
        <p:nvSpPr>
          <p:cNvPr id="2" name="Title 1"/>
          <p:cNvSpPr>
            <a:spLocks noGrp="1"/>
          </p:cNvSpPr>
          <p:nvPr>
            <p:ph type="title"/>
          </p:nvPr>
        </p:nvSpPr>
        <p:spPr>
          <a:xfrm>
            <a:off x="766763" y="800099"/>
            <a:ext cx="8717479" cy="558801"/>
          </a:xfrm>
        </p:spPr>
        <p:txBody>
          <a:bodyPr/>
          <a:lstStyle/>
          <a:p>
            <a:r>
              <a:rPr lang="da-DK" dirty="0"/>
              <a:t>Biological agents, Parasites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11</a:t>
            </a:fld>
            <a:endParaRPr lang="en-BE" dirty="0"/>
          </a:p>
        </p:txBody>
      </p:sp>
      <p:grpSp>
        <p:nvGrpSpPr>
          <p:cNvPr id="6" name="Group 5">
            <a:extLst>
              <a:ext uri="{FF2B5EF4-FFF2-40B4-BE49-F238E27FC236}">
                <a16:creationId xmlns:a16="http://schemas.microsoft.com/office/drawing/2014/main" id="{8B719BDD-3CDE-4258-B411-C76F43AEED8A}"/>
              </a:ext>
            </a:extLst>
          </p:cNvPr>
          <p:cNvGrpSpPr/>
          <p:nvPr/>
        </p:nvGrpSpPr>
        <p:grpSpPr>
          <a:xfrm>
            <a:off x="7449276" y="2584842"/>
            <a:ext cx="4069932" cy="2721272"/>
            <a:chOff x="7419857" y="2488681"/>
            <a:chExt cx="4069932" cy="2721272"/>
          </a:xfrm>
        </p:grpSpPr>
        <p:pic>
          <p:nvPicPr>
            <p:cNvPr id="19" name="Picture 18">
              <a:extLst>
                <a:ext uri="{FF2B5EF4-FFF2-40B4-BE49-F238E27FC236}">
                  <a16:creationId xmlns:a16="http://schemas.microsoft.com/office/drawing/2014/main" id="{6E76958B-2910-4076-B7F6-9342BBC40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9857" y="2488681"/>
              <a:ext cx="4069932" cy="2721272"/>
            </a:xfrm>
            <a:prstGeom prst="rect">
              <a:avLst/>
            </a:prstGeom>
          </p:spPr>
        </p:pic>
        <p:sp>
          <p:nvSpPr>
            <p:cNvPr id="20" name="Arrow: Right 19">
              <a:extLst>
                <a:ext uri="{FF2B5EF4-FFF2-40B4-BE49-F238E27FC236}">
                  <a16:creationId xmlns:a16="http://schemas.microsoft.com/office/drawing/2014/main" id="{618C0373-FD23-423D-BD66-2A09360318C8}"/>
                </a:ext>
              </a:extLst>
            </p:cNvPr>
            <p:cNvSpPr/>
            <p:nvPr/>
          </p:nvSpPr>
          <p:spPr>
            <a:xfrm rot="7665743">
              <a:off x="9285744" y="3166604"/>
              <a:ext cx="724619" cy="3893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Box 20">
              <a:extLst>
                <a:ext uri="{FF2B5EF4-FFF2-40B4-BE49-F238E27FC236}">
                  <a16:creationId xmlns:a16="http://schemas.microsoft.com/office/drawing/2014/main" id="{55A3C8FF-E1FB-4596-B088-6F4AFEDC02C5}"/>
                </a:ext>
              </a:extLst>
            </p:cNvPr>
            <p:cNvSpPr txBox="1"/>
            <p:nvPr/>
          </p:nvSpPr>
          <p:spPr>
            <a:xfrm>
              <a:off x="9198871" y="2610516"/>
              <a:ext cx="1761123" cy="400110"/>
            </a:xfrm>
            <a:prstGeom prst="rect">
              <a:avLst/>
            </a:prstGeom>
            <a:noFill/>
          </p:spPr>
          <p:txBody>
            <a:bodyPr wrap="none" rtlCol="0">
              <a:spAutoFit/>
            </a:bodyPr>
            <a:lstStyle/>
            <a:p>
              <a:r>
                <a:rPr lang="en-US" sz="2000" b="1" i="1" dirty="0"/>
                <a:t>P. falciparum</a:t>
              </a:r>
              <a:endParaRPr lang="nl-NL" sz="2000" b="1" i="1" dirty="0"/>
            </a:p>
          </p:txBody>
        </p:sp>
      </p:grpSp>
      <p:sp>
        <p:nvSpPr>
          <p:cNvPr id="11" name="Footer Placeholder 5">
            <a:extLst>
              <a:ext uri="{FF2B5EF4-FFF2-40B4-BE49-F238E27FC236}">
                <a16:creationId xmlns:a16="http://schemas.microsoft.com/office/drawing/2014/main" id="{265FAF44-D63F-43AC-8A09-77D0BE753C64}"/>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9411978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7484102" cy="558801"/>
          </a:xfrm>
        </p:spPr>
        <p:txBody>
          <a:bodyPr/>
          <a:lstStyle/>
          <a:p>
            <a:r>
              <a:rPr lang="da-DK" dirty="0"/>
              <a:t>Biological agents, Bacteria </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12</a:t>
            </a:fld>
            <a:endParaRPr lang="en-BE" dirty="0"/>
          </a:p>
        </p:txBody>
      </p:sp>
      <p:pic>
        <p:nvPicPr>
          <p:cNvPr id="10" name="Picture 9">
            <a:extLst>
              <a:ext uri="{FF2B5EF4-FFF2-40B4-BE49-F238E27FC236}">
                <a16:creationId xmlns:a16="http://schemas.microsoft.com/office/drawing/2014/main" id="{75E75793-8BBD-4A79-B5DD-78929D09F8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0865" y="3506695"/>
            <a:ext cx="3408739" cy="2856593"/>
          </a:xfrm>
          <a:prstGeom prst="rect">
            <a:avLst/>
          </a:prstGeom>
        </p:spPr>
      </p:pic>
      <p:sp>
        <p:nvSpPr>
          <p:cNvPr id="7" name="Text Placeholder 6">
            <a:extLst>
              <a:ext uri="{FF2B5EF4-FFF2-40B4-BE49-F238E27FC236}">
                <a16:creationId xmlns:a16="http://schemas.microsoft.com/office/drawing/2014/main" id="{B3BE5D55-0688-4D0E-BC41-11F2EF27DC0D}"/>
              </a:ext>
            </a:extLst>
          </p:cNvPr>
          <p:cNvSpPr>
            <a:spLocks noGrp="1"/>
          </p:cNvSpPr>
          <p:nvPr>
            <p:ph type="body" sz="quarter" idx="16"/>
          </p:nvPr>
        </p:nvSpPr>
        <p:spPr>
          <a:xfrm>
            <a:off x="766762" y="1469036"/>
            <a:ext cx="11051432" cy="4928327"/>
          </a:xfrm>
        </p:spPr>
        <p:txBody>
          <a:bodyPr>
            <a:normAutofit/>
          </a:bodyPr>
          <a:lstStyle/>
          <a:p>
            <a:r>
              <a:rPr lang="en-GB" dirty="0"/>
              <a:t>Microscopic single-celled organisms, thrive in diverse environments </a:t>
            </a:r>
          </a:p>
          <a:p>
            <a:r>
              <a:rPr lang="en-GB" dirty="0"/>
              <a:t>Cell surfaces can be covered by whip-like extensions: flagella or pili</a:t>
            </a:r>
          </a:p>
          <a:p>
            <a:r>
              <a:rPr lang="en-GB" dirty="0"/>
              <a:t>Prokaryotes, DNA is free-floating within the cell (no nucleus, like eukaryotes)</a:t>
            </a:r>
          </a:p>
          <a:p>
            <a:r>
              <a:rPr lang="en-GB" dirty="0"/>
              <a:t>Classification on cell walls, shape (cocci, bacilli, or spirilla), or genetic makeup</a:t>
            </a:r>
          </a:p>
          <a:p>
            <a:r>
              <a:rPr lang="en-GB" dirty="0"/>
              <a:t>Examples:</a:t>
            </a:r>
          </a:p>
          <a:p>
            <a:pPr lvl="1"/>
            <a:r>
              <a:rPr lang="en-GB" dirty="0"/>
              <a:t>Salmonella (food poisoning, </a:t>
            </a:r>
            <a:r>
              <a:rPr lang="en-GB" dirty="0" err="1"/>
              <a:t>diarrhea</a:t>
            </a:r>
            <a:r>
              <a:rPr lang="en-GB" dirty="0"/>
              <a:t>)</a:t>
            </a:r>
          </a:p>
          <a:p>
            <a:pPr lvl="2"/>
            <a:r>
              <a:rPr lang="en-GB" dirty="0"/>
              <a:t>Exposure: undercooked meat (cross contamination)</a:t>
            </a:r>
          </a:p>
          <a:p>
            <a:pPr lvl="1"/>
            <a:r>
              <a:rPr lang="en-GB" dirty="0"/>
              <a:t>Legionella (legionnaires disease, pneumonia)</a:t>
            </a:r>
          </a:p>
          <a:p>
            <a:pPr lvl="2"/>
            <a:r>
              <a:rPr lang="en-GB" dirty="0"/>
              <a:t>Exposure: aerosols </a:t>
            </a:r>
          </a:p>
          <a:p>
            <a:pPr lvl="1"/>
            <a:r>
              <a:rPr lang="en-GB" dirty="0"/>
              <a:t>Bacillus anthracis (anthrax)</a:t>
            </a:r>
          </a:p>
          <a:p>
            <a:pPr lvl="2"/>
            <a:r>
              <a:rPr lang="en-GB" dirty="0"/>
              <a:t>Exposure: </a:t>
            </a:r>
            <a:r>
              <a:rPr lang="en-GB" dirty="0" err="1"/>
              <a:t>a.o.</a:t>
            </a:r>
            <a:r>
              <a:rPr lang="en-GB" dirty="0"/>
              <a:t> aerosols </a:t>
            </a:r>
          </a:p>
        </p:txBody>
      </p:sp>
      <p:sp>
        <p:nvSpPr>
          <p:cNvPr id="9" name="Footer Placeholder 5">
            <a:extLst>
              <a:ext uri="{FF2B5EF4-FFF2-40B4-BE49-F238E27FC236}">
                <a16:creationId xmlns:a16="http://schemas.microsoft.com/office/drawing/2014/main" id="{29134361-A5E6-494C-BBA4-05E2CE64A650}"/>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5847577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6516539" cy="558801"/>
          </a:xfrm>
        </p:spPr>
        <p:txBody>
          <a:bodyPr/>
          <a:lstStyle/>
          <a:p>
            <a:r>
              <a:rPr lang="da-DK" dirty="0"/>
              <a:t>Biological agents, Viruses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13</a:t>
            </a:fld>
            <a:endParaRPr lang="en-BE" dirty="0"/>
          </a:p>
        </p:txBody>
      </p:sp>
      <p:pic>
        <p:nvPicPr>
          <p:cNvPr id="9" name="Picture 8">
            <a:extLst>
              <a:ext uri="{FF2B5EF4-FFF2-40B4-BE49-F238E27FC236}">
                <a16:creationId xmlns:a16="http://schemas.microsoft.com/office/drawing/2014/main" id="{4A4750DF-2616-4001-B572-D3B6FBA746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2158" y="3442294"/>
            <a:ext cx="3993080" cy="3111611"/>
          </a:xfrm>
          <a:prstGeom prst="rect">
            <a:avLst/>
          </a:prstGeom>
        </p:spPr>
      </p:pic>
      <p:sp>
        <p:nvSpPr>
          <p:cNvPr id="7" name="Text Placeholder 6">
            <a:extLst>
              <a:ext uri="{FF2B5EF4-FFF2-40B4-BE49-F238E27FC236}">
                <a16:creationId xmlns:a16="http://schemas.microsoft.com/office/drawing/2014/main" id="{E13A4B0B-7D97-4DF9-B41A-8F3E0F60AD24}"/>
              </a:ext>
            </a:extLst>
          </p:cNvPr>
          <p:cNvSpPr>
            <a:spLocks noGrp="1"/>
          </p:cNvSpPr>
          <p:nvPr>
            <p:ph type="body" sz="quarter" idx="16"/>
          </p:nvPr>
        </p:nvSpPr>
        <p:spPr>
          <a:xfrm>
            <a:off x="766762" y="1469037"/>
            <a:ext cx="11237396" cy="4928328"/>
          </a:xfrm>
        </p:spPr>
        <p:txBody>
          <a:bodyPr/>
          <a:lstStyle/>
          <a:p>
            <a:r>
              <a:rPr lang="en-US" dirty="0"/>
              <a:t>Small particle that are capable of infecting cells and potentially cause disease</a:t>
            </a:r>
          </a:p>
          <a:p>
            <a:r>
              <a:rPr lang="en-US" dirty="0"/>
              <a:t>Can infect all types of life forms, from animals and plants to microorganisms</a:t>
            </a:r>
          </a:p>
          <a:p>
            <a:r>
              <a:rPr lang="en-US" dirty="0"/>
              <a:t>Replicate only inside the living cells of other organisms</a:t>
            </a:r>
          </a:p>
          <a:p>
            <a:r>
              <a:rPr lang="en-US" dirty="0"/>
              <a:t>All viruses contain genetic material, DNA or RNA, enclosed in a protein case </a:t>
            </a:r>
          </a:p>
          <a:p>
            <a:r>
              <a:rPr lang="en-US" dirty="0"/>
              <a:t>Examples:</a:t>
            </a:r>
          </a:p>
          <a:p>
            <a:pPr lvl="1"/>
            <a:r>
              <a:rPr lang="en-US" dirty="0"/>
              <a:t>Ebola (Viral hemorrhagic fever)</a:t>
            </a:r>
          </a:p>
          <a:p>
            <a:pPr lvl="3"/>
            <a:r>
              <a:rPr lang="en-US" dirty="0"/>
              <a:t>Exposure: Direct (skin) contact</a:t>
            </a:r>
          </a:p>
          <a:p>
            <a:pPr lvl="1"/>
            <a:r>
              <a:rPr lang="en-US" dirty="0"/>
              <a:t>Influenza (flu)</a:t>
            </a:r>
          </a:p>
          <a:p>
            <a:pPr lvl="2"/>
            <a:r>
              <a:rPr lang="en-US" dirty="0"/>
              <a:t>Exposure: aerosols, direct contact </a:t>
            </a:r>
          </a:p>
          <a:p>
            <a:pPr lvl="1"/>
            <a:r>
              <a:rPr lang="en-US" dirty="0"/>
              <a:t>Epstein Barr virus (Pfeiffer)</a:t>
            </a:r>
          </a:p>
          <a:p>
            <a:pPr lvl="2"/>
            <a:r>
              <a:rPr lang="en-US" dirty="0"/>
              <a:t>Exposure: ‘kissing disease’</a:t>
            </a:r>
            <a:endParaRPr lang="nl-NL" dirty="0"/>
          </a:p>
        </p:txBody>
      </p:sp>
      <p:sp>
        <p:nvSpPr>
          <p:cNvPr id="8" name="Footer Placeholder 5">
            <a:extLst>
              <a:ext uri="{FF2B5EF4-FFF2-40B4-BE49-F238E27FC236}">
                <a16:creationId xmlns:a16="http://schemas.microsoft.com/office/drawing/2014/main" id="{4211C981-40B4-46D5-8EA2-3034592775C8}"/>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544944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6750456" cy="558801"/>
          </a:xfrm>
        </p:spPr>
        <p:txBody>
          <a:bodyPr/>
          <a:lstStyle/>
          <a:p>
            <a:r>
              <a:rPr lang="da-DK" dirty="0"/>
              <a:t>Biological agents, Toxins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14</a:t>
            </a:fld>
            <a:endParaRPr lang="en-BE" dirty="0"/>
          </a:p>
        </p:txBody>
      </p:sp>
      <p:pic>
        <p:nvPicPr>
          <p:cNvPr id="10" name="Picture 2" descr="Cartoon representation of Botulinum toxin. PDB entry 3BTA">
            <a:extLst>
              <a:ext uri="{FF2B5EF4-FFF2-40B4-BE49-F238E27FC236}">
                <a16:creationId xmlns:a16="http://schemas.microsoft.com/office/drawing/2014/main" id="{CDC37A8B-57AF-4413-A71A-0153A79FEC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066911" y="3384001"/>
            <a:ext cx="2643644" cy="319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a:extLst>
              <a:ext uri="{FF2B5EF4-FFF2-40B4-BE49-F238E27FC236}">
                <a16:creationId xmlns:a16="http://schemas.microsoft.com/office/drawing/2014/main" id="{F4DA1B72-7857-4A45-AF66-4968FFAC857A}"/>
              </a:ext>
            </a:extLst>
          </p:cNvPr>
          <p:cNvSpPr>
            <a:spLocks noGrp="1"/>
          </p:cNvSpPr>
          <p:nvPr>
            <p:ph type="body" sz="quarter" idx="16"/>
          </p:nvPr>
        </p:nvSpPr>
        <p:spPr>
          <a:xfrm>
            <a:off x="434110" y="1459684"/>
            <a:ext cx="10956871" cy="4928329"/>
          </a:xfrm>
        </p:spPr>
        <p:txBody>
          <a:bodyPr/>
          <a:lstStyle/>
          <a:p>
            <a:r>
              <a:rPr lang="en-GB" dirty="0"/>
              <a:t>Produced in living cells or organisms. Small molecules, peptides, or proteins capable of causing disease on contact with body tissues interacting with biological macromolecules (e.g. enzymes or cellular receptors)</a:t>
            </a:r>
          </a:p>
          <a:p>
            <a:r>
              <a:rPr lang="en-GB" dirty="0"/>
              <a:t>Examples:</a:t>
            </a:r>
          </a:p>
          <a:p>
            <a:pPr lvl="1"/>
            <a:r>
              <a:rPr lang="en-GB" dirty="0"/>
              <a:t>Botulinum toxin </a:t>
            </a:r>
          </a:p>
          <a:p>
            <a:pPr lvl="2"/>
            <a:r>
              <a:rPr lang="en-GB" dirty="0"/>
              <a:t>Bacterial origin: clostridium botulinum</a:t>
            </a:r>
          </a:p>
          <a:p>
            <a:pPr lvl="2"/>
            <a:r>
              <a:rPr lang="en-GB" dirty="0"/>
              <a:t>Exposure: injection (cosmetics: </a:t>
            </a:r>
            <a:r>
              <a:rPr lang="en-GB" dirty="0" err="1"/>
              <a:t>botox</a:t>
            </a:r>
            <a:r>
              <a:rPr lang="en-GB" dirty="0"/>
              <a:t>/</a:t>
            </a:r>
            <a:r>
              <a:rPr lang="en-GB" dirty="0" err="1"/>
              <a:t>dysport</a:t>
            </a:r>
            <a:r>
              <a:rPr lang="en-GB" dirty="0"/>
              <a:t>), direct contact</a:t>
            </a:r>
          </a:p>
          <a:p>
            <a:pPr lvl="1"/>
            <a:r>
              <a:rPr lang="en-GB" dirty="0"/>
              <a:t>Ricin </a:t>
            </a:r>
          </a:p>
          <a:p>
            <a:pPr lvl="2"/>
            <a:r>
              <a:rPr lang="en-GB" dirty="0"/>
              <a:t>Plant origin: </a:t>
            </a:r>
            <a:r>
              <a:rPr lang="en-GB" dirty="0" err="1"/>
              <a:t>ricinus</a:t>
            </a:r>
            <a:r>
              <a:rPr lang="en-GB" dirty="0"/>
              <a:t> communis (castor bean)</a:t>
            </a:r>
          </a:p>
          <a:p>
            <a:pPr lvl="2"/>
            <a:r>
              <a:rPr lang="en-GB" dirty="0"/>
              <a:t>Exposure: aerosols, food, injection </a:t>
            </a:r>
          </a:p>
          <a:p>
            <a:pPr lvl="1"/>
            <a:r>
              <a:rPr lang="en-GB" dirty="0"/>
              <a:t>Staphylococcus </a:t>
            </a:r>
            <a:r>
              <a:rPr lang="en-GB" dirty="0" err="1"/>
              <a:t>areus</a:t>
            </a:r>
            <a:r>
              <a:rPr lang="en-GB" dirty="0"/>
              <a:t> </a:t>
            </a:r>
            <a:r>
              <a:rPr lang="en-GB" dirty="0" err="1"/>
              <a:t>enterotoxine</a:t>
            </a:r>
            <a:r>
              <a:rPr lang="en-GB" dirty="0"/>
              <a:t> B (food poisoning)</a:t>
            </a:r>
          </a:p>
          <a:p>
            <a:pPr lvl="2"/>
            <a:r>
              <a:rPr lang="en-GB" dirty="0"/>
              <a:t>Bacterial origin : S. aureus</a:t>
            </a:r>
          </a:p>
        </p:txBody>
      </p:sp>
      <p:sp>
        <p:nvSpPr>
          <p:cNvPr id="9" name="Footer Placeholder 5">
            <a:extLst>
              <a:ext uri="{FF2B5EF4-FFF2-40B4-BE49-F238E27FC236}">
                <a16:creationId xmlns:a16="http://schemas.microsoft.com/office/drawing/2014/main" id="{13E0AF89-3244-4018-B9B0-7251F4C52AA3}"/>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47854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6484642" cy="558801"/>
          </a:xfrm>
        </p:spPr>
        <p:txBody>
          <a:bodyPr/>
          <a:lstStyle/>
          <a:p>
            <a:r>
              <a:rPr lang="da-DK" dirty="0"/>
              <a:t>Biological agents, doses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15</a:t>
            </a:fld>
            <a:endParaRPr lang="en-BE" dirty="0"/>
          </a:p>
        </p:txBody>
      </p:sp>
      <p:sp>
        <p:nvSpPr>
          <p:cNvPr id="7" name="Text Placeholder 6">
            <a:extLst>
              <a:ext uri="{FF2B5EF4-FFF2-40B4-BE49-F238E27FC236}">
                <a16:creationId xmlns:a16="http://schemas.microsoft.com/office/drawing/2014/main" id="{6818E54D-DF30-42D5-8B0F-6A3B2A806078}"/>
              </a:ext>
            </a:extLst>
          </p:cNvPr>
          <p:cNvSpPr>
            <a:spLocks noGrp="1"/>
          </p:cNvSpPr>
          <p:nvPr>
            <p:ph type="body" sz="quarter" idx="16"/>
          </p:nvPr>
        </p:nvSpPr>
        <p:spPr>
          <a:xfrm>
            <a:off x="486237" y="1459685"/>
            <a:ext cx="11237396" cy="4928328"/>
          </a:xfrm>
        </p:spPr>
        <p:txBody>
          <a:bodyPr/>
          <a:lstStyle/>
          <a:p>
            <a:r>
              <a:rPr lang="en-US" dirty="0"/>
              <a:t>Infectious dose </a:t>
            </a:r>
          </a:p>
          <a:p>
            <a:pPr lvl="1"/>
            <a:r>
              <a:rPr lang="en-US" dirty="0"/>
              <a:t>amount of a particular infectious agent necessary to infect a host (human or animal). </a:t>
            </a:r>
          </a:p>
          <a:p>
            <a:r>
              <a:rPr lang="en-US" dirty="0"/>
              <a:t>Infectious dose 50% </a:t>
            </a:r>
          </a:p>
          <a:p>
            <a:pPr lvl="1"/>
            <a:r>
              <a:rPr lang="en-US" dirty="0"/>
              <a:t>Amount required to cause an infection in half of the exposed hosts</a:t>
            </a:r>
          </a:p>
          <a:p>
            <a:r>
              <a:rPr lang="en-US" dirty="0"/>
              <a:t>LD50 (lethal dose 50%):</a:t>
            </a:r>
          </a:p>
          <a:p>
            <a:pPr lvl="1"/>
            <a:r>
              <a:rPr lang="en-US" dirty="0"/>
              <a:t>Amount required to cause death in half of the hosts exposed.</a:t>
            </a:r>
            <a:br>
              <a:rPr lang="en-US" dirty="0"/>
            </a:br>
            <a:r>
              <a:rPr lang="en-US" dirty="0"/>
              <a:t>Standard unit of acute toxicity in mg/kg bodyweight.</a:t>
            </a:r>
          </a:p>
          <a:p>
            <a:r>
              <a:rPr lang="en-US" dirty="0"/>
              <a:t>Lethal dose:</a:t>
            </a:r>
          </a:p>
          <a:p>
            <a:pPr lvl="1"/>
            <a:r>
              <a:rPr lang="en-US" dirty="0"/>
              <a:t>Amount to cause death when taken into the body by a single absorption</a:t>
            </a:r>
            <a:endParaRPr lang="nl-NL" dirty="0"/>
          </a:p>
        </p:txBody>
      </p:sp>
      <p:sp>
        <p:nvSpPr>
          <p:cNvPr id="8" name="Footer Placeholder 5">
            <a:extLst>
              <a:ext uri="{FF2B5EF4-FFF2-40B4-BE49-F238E27FC236}">
                <a16:creationId xmlns:a16="http://schemas.microsoft.com/office/drawing/2014/main" id="{1E27BA60-98F5-45C4-B14F-DB859C7F5F6D}"/>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580853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10956870" cy="558801"/>
          </a:xfrm>
        </p:spPr>
        <p:txBody>
          <a:bodyPr/>
          <a:lstStyle/>
          <a:p>
            <a:r>
              <a:rPr lang="da-DK" dirty="0"/>
              <a:t>Biological agents, Minimum infective dose</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16</a:t>
            </a:fld>
            <a:endParaRPr lang="en-BE" dirty="0"/>
          </a:p>
        </p:txBody>
      </p:sp>
      <p:sp>
        <p:nvSpPr>
          <p:cNvPr id="8" name="Text Placeholder 6">
            <a:extLst>
              <a:ext uri="{FF2B5EF4-FFF2-40B4-BE49-F238E27FC236}">
                <a16:creationId xmlns:a16="http://schemas.microsoft.com/office/drawing/2014/main" id="{CCC5F42B-4941-4CA6-8CFE-8119FC2681E5}"/>
              </a:ext>
            </a:extLst>
          </p:cNvPr>
          <p:cNvSpPr>
            <a:spLocks noGrp="1"/>
          </p:cNvSpPr>
          <p:nvPr>
            <p:ph type="body" sz="quarter" idx="16"/>
          </p:nvPr>
        </p:nvSpPr>
        <p:spPr>
          <a:xfrm>
            <a:off x="434110" y="1472600"/>
            <a:ext cx="11237396" cy="4928328"/>
          </a:xfrm>
        </p:spPr>
        <p:txBody>
          <a:bodyPr/>
          <a:lstStyle/>
          <a:p>
            <a:r>
              <a:rPr lang="en-US" dirty="0"/>
              <a:t>Dose to contaminate foods to cause infection in or from the digestive tract</a:t>
            </a:r>
          </a:p>
          <a:p>
            <a:r>
              <a:rPr lang="en-US" dirty="0"/>
              <a:t>MID was defined as the number of bacteria ingested from which a pathology is observed in the consumer:</a:t>
            </a:r>
          </a:p>
          <a:p>
            <a:pPr lvl="2"/>
            <a:r>
              <a:rPr lang="en-US" dirty="0"/>
              <a:t>Salmonella:	15 – 20 cells</a:t>
            </a:r>
          </a:p>
          <a:p>
            <a:pPr lvl="2"/>
            <a:r>
              <a:rPr lang="en-US" dirty="0" err="1"/>
              <a:t>Francisella</a:t>
            </a:r>
            <a:r>
              <a:rPr lang="en-US" dirty="0"/>
              <a:t> </a:t>
            </a:r>
            <a:r>
              <a:rPr lang="en-US" dirty="0" err="1"/>
              <a:t>tularensis</a:t>
            </a:r>
            <a:r>
              <a:rPr lang="en-US" dirty="0"/>
              <a:t>:	10 – 50 cells</a:t>
            </a:r>
          </a:p>
          <a:p>
            <a:pPr lvl="2"/>
            <a:r>
              <a:rPr lang="en-US" dirty="0"/>
              <a:t>Coxiella </a:t>
            </a:r>
            <a:r>
              <a:rPr lang="en-US" dirty="0" err="1"/>
              <a:t>burnetii</a:t>
            </a:r>
            <a:r>
              <a:rPr lang="en-US" dirty="0"/>
              <a:t>: 	100 – 500 cells</a:t>
            </a:r>
          </a:p>
          <a:p>
            <a:pPr lvl="2"/>
            <a:r>
              <a:rPr lang="en-US" dirty="0"/>
              <a:t>Vibrio cholerae: 	&gt;1.000.000 cells</a:t>
            </a:r>
          </a:p>
          <a:p>
            <a:r>
              <a:rPr lang="en-US" dirty="0"/>
              <a:t>Dose–response relationship (or exposure–response relationship):</a:t>
            </a:r>
          </a:p>
          <a:p>
            <a:pPr lvl="1"/>
            <a:r>
              <a:rPr lang="en-US" dirty="0"/>
              <a:t>Magnitude of the response of an organism as a function of exposure (dose) to a stimulus or stressor (chemical or biological agent) after a certain exposure time</a:t>
            </a:r>
          </a:p>
          <a:p>
            <a:pPr lvl="1"/>
            <a:r>
              <a:rPr lang="en-US" dirty="0"/>
              <a:t>Dose–response relationships can  be described by  dose–response curves</a:t>
            </a:r>
          </a:p>
          <a:p>
            <a:endParaRPr lang="nl-NL" dirty="0"/>
          </a:p>
        </p:txBody>
      </p:sp>
      <p:sp>
        <p:nvSpPr>
          <p:cNvPr id="7" name="Footer Placeholder 5">
            <a:extLst>
              <a:ext uri="{FF2B5EF4-FFF2-40B4-BE49-F238E27FC236}">
                <a16:creationId xmlns:a16="http://schemas.microsoft.com/office/drawing/2014/main" id="{64AB6748-CAA2-477B-A8FC-383F2CE917B4}"/>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2245496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Biological agents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17</a:t>
            </a:fld>
            <a:endParaRPr lang="en-BE" dirty="0"/>
          </a:p>
        </p:txBody>
      </p:sp>
      <p:sp>
        <p:nvSpPr>
          <p:cNvPr id="9" name="Text Placeholder 6">
            <a:extLst>
              <a:ext uri="{FF2B5EF4-FFF2-40B4-BE49-F238E27FC236}">
                <a16:creationId xmlns:a16="http://schemas.microsoft.com/office/drawing/2014/main" id="{2CDFAFA2-3AA5-45B7-8C2B-ACFBE5466C24}"/>
              </a:ext>
            </a:extLst>
          </p:cNvPr>
          <p:cNvSpPr>
            <a:spLocks noGrp="1"/>
          </p:cNvSpPr>
          <p:nvPr>
            <p:ph type="body" sz="quarter" idx="16"/>
          </p:nvPr>
        </p:nvSpPr>
        <p:spPr>
          <a:xfrm>
            <a:off x="766762" y="1469037"/>
            <a:ext cx="11237396" cy="4928328"/>
          </a:xfrm>
        </p:spPr>
        <p:txBody>
          <a:bodyPr/>
          <a:lstStyle/>
          <a:p>
            <a:r>
              <a:rPr lang="en-US" dirty="0"/>
              <a:t>Treatment of infections:</a:t>
            </a:r>
          </a:p>
          <a:p>
            <a:pPr lvl="1"/>
            <a:r>
              <a:rPr lang="en-US" dirty="0"/>
              <a:t>Bacteria:	antibiotics</a:t>
            </a:r>
          </a:p>
          <a:p>
            <a:pPr lvl="1"/>
            <a:r>
              <a:rPr lang="en-US" dirty="0"/>
              <a:t>Viruses:	viral inhibitors (severe illness)</a:t>
            </a:r>
          </a:p>
          <a:p>
            <a:pPr lvl="1"/>
            <a:r>
              <a:rPr lang="en-US" dirty="0"/>
              <a:t>Toxins:	antiserum (limited treatments)</a:t>
            </a:r>
          </a:p>
          <a:p>
            <a:r>
              <a:rPr lang="en-US" dirty="0"/>
              <a:t>Antimicrobial resistance (AMR)</a:t>
            </a:r>
          </a:p>
          <a:p>
            <a:pPr lvl="1"/>
            <a:r>
              <a:rPr lang="en-US" dirty="0"/>
              <a:t>Ability of a microorganism (bacteria, viruses, and some parasites) to stop an antimicrobial from working (such as antibiotics, antivirals and antimalarials). As a result, standard treatments become ineffective, infections persist and may spread to others.</a:t>
            </a:r>
          </a:p>
          <a:p>
            <a:pPr marL="88900" indent="0">
              <a:buNone/>
            </a:pPr>
            <a:endParaRPr lang="nl-NL" dirty="0"/>
          </a:p>
        </p:txBody>
      </p:sp>
      <p:sp>
        <p:nvSpPr>
          <p:cNvPr id="7" name="Footer Placeholder 5">
            <a:extLst>
              <a:ext uri="{FF2B5EF4-FFF2-40B4-BE49-F238E27FC236}">
                <a16:creationId xmlns:a16="http://schemas.microsoft.com/office/drawing/2014/main" id="{E4083FF7-6053-47F8-B71E-D4A5BFF5A28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87367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18</a:t>
            </a:fld>
            <a:endParaRPr lang="en-BE" dirty="0"/>
          </a:p>
        </p:txBody>
      </p:sp>
      <p:sp>
        <p:nvSpPr>
          <p:cNvPr id="11" name="TextBox 10">
            <a:extLst>
              <a:ext uri="{FF2B5EF4-FFF2-40B4-BE49-F238E27FC236}">
                <a16:creationId xmlns:a16="http://schemas.microsoft.com/office/drawing/2014/main" id="{08FE3050-7060-4659-A0B8-DACD94BE7166}"/>
              </a:ext>
            </a:extLst>
          </p:cNvPr>
          <p:cNvSpPr txBox="1"/>
          <p:nvPr/>
        </p:nvSpPr>
        <p:spPr>
          <a:xfrm>
            <a:off x="1066284" y="1660474"/>
            <a:ext cx="1809021" cy="461665"/>
          </a:xfrm>
          <a:prstGeom prst="rect">
            <a:avLst/>
          </a:prstGeom>
          <a:noFill/>
        </p:spPr>
        <p:txBody>
          <a:bodyPr wrap="none" rtlCol="0">
            <a:spAutoFit/>
          </a:bodyPr>
          <a:lstStyle/>
          <a:p>
            <a:r>
              <a:rPr lang="en-US" sz="2400" dirty="0"/>
              <a:t>Carbon atom</a:t>
            </a:r>
          </a:p>
        </p:txBody>
      </p:sp>
      <p:sp>
        <p:nvSpPr>
          <p:cNvPr id="16" name="TextBox 15">
            <a:extLst>
              <a:ext uri="{FF2B5EF4-FFF2-40B4-BE49-F238E27FC236}">
                <a16:creationId xmlns:a16="http://schemas.microsoft.com/office/drawing/2014/main" id="{871F7DB6-E92D-4315-AF8F-0B861269E5A5}"/>
              </a:ext>
            </a:extLst>
          </p:cNvPr>
          <p:cNvSpPr txBox="1"/>
          <p:nvPr/>
        </p:nvSpPr>
        <p:spPr>
          <a:xfrm>
            <a:off x="1112384" y="5050492"/>
            <a:ext cx="5575437" cy="1200329"/>
          </a:xfrm>
          <a:prstGeom prst="rect">
            <a:avLst/>
          </a:prstGeom>
          <a:noFill/>
        </p:spPr>
        <p:txBody>
          <a:bodyPr wrap="none" rtlCol="0">
            <a:spAutoFit/>
          </a:bodyPr>
          <a:lstStyle/>
          <a:p>
            <a:r>
              <a:rPr lang="en-US" sz="2400" dirty="0"/>
              <a:t># protons  	  chemical element</a:t>
            </a:r>
          </a:p>
          <a:p>
            <a:r>
              <a:rPr lang="en-US" sz="2400" dirty="0"/>
              <a:t>Carbon:</a:t>
            </a:r>
          </a:p>
          <a:p>
            <a:r>
              <a:rPr lang="en-US" sz="2400" dirty="0"/>
              <a:t>total mass: 6 protons + 6 neutrons = 12</a:t>
            </a:r>
          </a:p>
        </p:txBody>
      </p:sp>
      <p:sp>
        <p:nvSpPr>
          <p:cNvPr id="17" name="Arrow: Left-Right 16">
            <a:extLst>
              <a:ext uri="{FF2B5EF4-FFF2-40B4-BE49-F238E27FC236}">
                <a16:creationId xmlns:a16="http://schemas.microsoft.com/office/drawing/2014/main" id="{1DE4759F-A4BB-4867-8414-45175AA3A082}"/>
              </a:ext>
            </a:extLst>
          </p:cNvPr>
          <p:cNvSpPr/>
          <p:nvPr/>
        </p:nvSpPr>
        <p:spPr>
          <a:xfrm>
            <a:off x="2622893" y="5199156"/>
            <a:ext cx="504825" cy="1714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F3E43CC-1456-4198-ADCF-4754D530570F}"/>
              </a:ext>
            </a:extLst>
          </p:cNvPr>
          <p:cNvGrpSpPr/>
          <p:nvPr/>
        </p:nvGrpSpPr>
        <p:grpSpPr>
          <a:xfrm>
            <a:off x="7123356" y="1722009"/>
            <a:ext cx="5019900" cy="3901517"/>
            <a:chOff x="7172459" y="1708174"/>
            <a:chExt cx="5019900" cy="3901517"/>
          </a:xfrm>
        </p:grpSpPr>
        <p:sp>
          <p:nvSpPr>
            <p:cNvPr id="15" name="TextBox 14">
              <a:extLst>
                <a:ext uri="{FF2B5EF4-FFF2-40B4-BE49-F238E27FC236}">
                  <a16:creationId xmlns:a16="http://schemas.microsoft.com/office/drawing/2014/main" id="{54252D62-451E-4F02-9FE9-A0372A935F6C}"/>
                </a:ext>
              </a:extLst>
            </p:cNvPr>
            <p:cNvSpPr txBox="1"/>
            <p:nvPr/>
          </p:nvSpPr>
          <p:spPr>
            <a:xfrm>
              <a:off x="7172459" y="1708174"/>
              <a:ext cx="5019900" cy="3901517"/>
            </a:xfrm>
            <a:prstGeom prst="rect">
              <a:avLst/>
            </a:prstGeom>
            <a:noFill/>
          </p:spPr>
          <p:txBody>
            <a:bodyPr wrap="none" rtlCol="0">
              <a:spAutoFit/>
            </a:bodyPr>
            <a:lstStyle/>
            <a:p>
              <a:r>
                <a:rPr lang="en-US" sz="2400" dirty="0"/>
                <a:t>Isotopes:</a:t>
              </a:r>
            </a:p>
            <a:p>
              <a:pPr marL="800100" lvl="1" indent="-342900">
                <a:buFont typeface="Arial" panose="020B0604020202020204" pitchFamily="34" charset="0"/>
                <a:buChar char="•"/>
              </a:pPr>
              <a:r>
                <a:rPr lang="en-US" sz="2400" dirty="0"/>
                <a:t>same number of protons</a:t>
              </a:r>
            </a:p>
            <a:p>
              <a:pPr marL="800100" lvl="1" indent="-342900">
                <a:buFont typeface="Arial" panose="020B0604020202020204" pitchFamily="34" charset="0"/>
                <a:buChar char="•"/>
              </a:pPr>
              <a:r>
                <a:rPr lang="en-US" sz="2400" dirty="0"/>
                <a:t>different number of neutrons</a:t>
              </a:r>
            </a:p>
            <a:p>
              <a:pPr marL="800100" lvl="1" indent="-342900">
                <a:buFont typeface="Arial" panose="020B0604020202020204" pitchFamily="34" charset="0"/>
                <a:buChar char="•"/>
              </a:pPr>
              <a:r>
                <a:rPr lang="en-US" sz="2400" dirty="0"/>
                <a:t>stable or unstable/radioactive</a:t>
              </a:r>
            </a:p>
            <a:p>
              <a:endParaRPr lang="en-US" sz="2400" dirty="0"/>
            </a:p>
            <a:p>
              <a:r>
                <a:rPr lang="en-US" sz="2400" dirty="0"/>
                <a:t>Examples:</a:t>
              </a:r>
            </a:p>
            <a:p>
              <a:pPr>
                <a:lnSpc>
                  <a:spcPct val="150000"/>
                </a:lnSpc>
              </a:pPr>
              <a:r>
                <a:rPr lang="en-US" sz="2400" dirty="0"/>
                <a:t>C-12,        : 6 protons, 6 neutrons</a:t>
              </a:r>
            </a:p>
            <a:p>
              <a:pPr>
                <a:lnSpc>
                  <a:spcPct val="150000"/>
                </a:lnSpc>
              </a:pPr>
              <a:r>
                <a:rPr lang="en-US" sz="2400" dirty="0"/>
                <a:t>C-13,	      : 6 protons, 7 neutrons</a:t>
              </a:r>
            </a:p>
            <a:p>
              <a:pPr>
                <a:lnSpc>
                  <a:spcPct val="150000"/>
                </a:lnSpc>
              </a:pPr>
              <a:r>
                <a:rPr lang="en-US" sz="2400" dirty="0"/>
                <a:t>C-14, 	      : 6 protons, 8 neutrons</a:t>
              </a:r>
            </a:p>
          </p:txBody>
        </p:sp>
        <p:grpSp>
          <p:nvGrpSpPr>
            <p:cNvPr id="18" name="Group 17">
              <a:extLst>
                <a:ext uri="{FF2B5EF4-FFF2-40B4-BE49-F238E27FC236}">
                  <a16:creationId xmlns:a16="http://schemas.microsoft.com/office/drawing/2014/main" id="{F5289252-A95D-4407-A5BC-4A94D97C22AC}"/>
                </a:ext>
              </a:extLst>
            </p:cNvPr>
            <p:cNvGrpSpPr/>
            <p:nvPr/>
          </p:nvGrpSpPr>
          <p:grpSpPr>
            <a:xfrm>
              <a:off x="7926378" y="3944221"/>
              <a:ext cx="541494" cy="1640575"/>
              <a:chOff x="8329610" y="3945752"/>
              <a:chExt cx="541494" cy="1693467"/>
            </a:xfrm>
          </p:grpSpPr>
          <p:grpSp>
            <p:nvGrpSpPr>
              <p:cNvPr id="19" name="Group 18">
                <a:extLst>
                  <a:ext uri="{FF2B5EF4-FFF2-40B4-BE49-F238E27FC236}">
                    <a16:creationId xmlns:a16="http://schemas.microsoft.com/office/drawing/2014/main" id="{43BEDD6F-BA4C-4F85-91BC-A0DB2FE6078B}"/>
                  </a:ext>
                </a:extLst>
              </p:cNvPr>
              <p:cNvGrpSpPr/>
              <p:nvPr/>
            </p:nvGrpSpPr>
            <p:grpSpPr>
              <a:xfrm>
                <a:off x="8329610" y="3945752"/>
                <a:ext cx="541494" cy="543968"/>
                <a:chOff x="4462899" y="5060429"/>
                <a:chExt cx="541494" cy="543968"/>
              </a:xfrm>
            </p:grpSpPr>
            <p:sp>
              <p:nvSpPr>
                <p:cNvPr id="28" name="TextBox 27">
                  <a:extLst>
                    <a:ext uri="{FF2B5EF4-FFF2-40B4-BE49-F238E27FC236}">
                      <a16:creationId xmlns:a16="http://schemas.microsoft.com/office/drawing/2014/main" id="{AC043C15-C29A-4B05-87FC-D6709593794C}"/>
                    </a:ext>
                  </a:extLst>
                </p:cNvPr>
                <p:cNvSpPr txBox="1"/>
                <p:nvPr/>
              </p:nvSpPr>
              <p:spPr>
                <a:xfrm>
                  <a:off x="4462899" y="5060429"/>
                  <a:ext cx="367408" cy="307777"/>
                </a:xfrm>
                <a:prstGeom prst="rect">
                  <a:avLst/>
                </a:prstGeom>
                <a:noFill/>
              </p:spPr>
              <p:txBody>
                <a:bodyPr wrap="none" rtlCol="0">
                  <a:spAutoFit/>
                </a:bodyPr>
                <a:lstStyle/>
                <a:p>
                  <a:r>
                    <a:rPr lang="en-US" sz="1400" dirty="0"/>
                    <a:t>12</a:t>
                  </a:r>
                </a:p>
              </p:txBody>
            </p:sp>
            <p:sp>
              <p:nvSpPr>
                <p:cNvPr id="29" name="TextBox 28">
                  <a:extLst>
                    <a:ext uri="{FF2B5EF4-FFF2-40B4-BE49-F238E27FC236}">
                      <a16:creationId xmlns:a16="http://schemas.microsoft.com/office/drawing/2014/main" id="{E30950BF-382B-4C37-97B0-A00569B24AAF}"/>
                    </a:ext>
                  </a:extLst>
                </p:cNvPr>
                <p:cNvSpPr txBox="1"/>
                <p:nvPr/>
              </p:nvSpPr>
              <p:spPr>
                <a:xfrm>
                  <a:off x="4508584" y="5296620"/>
                  <a:ext cx="276038" cy="307777"/>
                </a:xfrm>
                <a:prstGeom prst="rect">
                  <a:avLst/>
                </a:prstGeom>
                <a:noFill/>
              </p:spPr>
              <p:txBody>
                <a:bodyPr wrap="square" rtlCol="0">
                  <a:spAutoFit/>
                </a:bodyPr>
                <a:lstStyle/>
                <a:p>
                  <a:r>
                    <a:rPr lang="en-US" sz="1400" dirty="0"/>
                    <a:t>6</a:t>
                  </a:r>
                </a:p>
              </p:txBody>
            </p:sp>
            <p:sp>
              <p:nvSpPr>
                <p:cNvPr id="30" name="TextBox 29">
                  <a:extLst>
                    <a:ext uri="{FF2B5EF4-FFF2-40B4-BE49-F238E27FC236}">
                      <a16:creationId xmlns:a16="http://schemas.microsoft.com/office/drawing/2014/main" id="{6BCD9C27-3B94-40FD-AA91-00674C0525BB}"/>
                    </a:ext>
                  </a:extLst>
                </p:cNvPr>
                <p:cNvSpPr txBox="1"/>
                <p:nvPr/>
              </p:nvSpPr>
              <p:spPr>
                <a:xfrm>
                  <a:off x="4656221" y="5121915"/>
                  <a:ext cx="348172" cy="461665"/>
                </a:xfrm>
                <a:prstGeom prst="rect">
                  <a:avLst/>
                </a:prstGeom>
                <a:noFill/>
              </p:spPr>
              <p:txBody>
                <a:bodyPr wrap="none" rtlCol="0">
                  <a:spAutoFit/>
                </a:bodyPr>
                <a:lstStyle/>
                <a:p>
                  <a:r>
                    <a:rPr lang="en-US" sz="2400" dirty="0"/>
                    <a:t>C</a:t>
                  </a:r>
                </a:p>
              </p:txBody>
            </p:sp>
          </p:grpSp>
          <p:grpSp>
            <p:nvGrpSpPr>
              <p:cNvPr id="20" name="Group 19">
                <a:extLst>
                  <a:ext uri="{FF2B5EF4-FFF2-40B4-BE49-F238E27FC236}">
                    <a16:creationId xmlns:a16="http://schemas.microsoft.com/office/drawing/2014/main" id="{565675CB-5F9E-460F-82EF-0646E2057B81}"/>
                  </a:ext>
                </a:extLst>
              </p:cNvPr>
              <p:cNvGrpSpPr/>
              <p:nvPr/>
            </p:nvGrpSpPr>
            <p:grpSpPr>
              <a:xfrm>
                <a:off x="8329610" y="4494674"/>
                <a:ext cx="541494" cy="543968"/>
                <a:chOff x="4462899" y="5060429"/>
                <a:chExt cx="541494" cy="543968"/>
              </a:xfrm>
            </p:grpSpPr>
            <p:sp>
              <p:nvSpPr>
                <p:cNvPr id="25" name="TextBox 24">
                  <a:extLst>
                    <a:ext uri="{FF2B5EF4-FFF2-40B4-BE49-F238E27FC236}">
                      <a16:creationId xmlns:a16="http://schemas.microsoft.com/office/drawing/2014/main" id="{6E2602BC-041A-4BA5-94E2-7A0C9B07478E}"/>
                    </a:ext>
                  </a:extLst>
                </p:cNvPr>
                <p:cNvSpPr txBox="1"/>
                <p:nvPr/>
              </p:nvSpPr>
              <p:spPr>
                <a:xfrm>
                  <a:off x="4462899" y="5060429"/>
                  <a:ext cx="367408" cy="307777"/>
                </a:xfrm>
                <a:prstGeom prst="rect">
                  <a:avLst/>
                </a:prstGeom>
                <a:noFill/>
              </p:spPr>
              <p:txBody>
                <a:bodyPr wrap="none" rtlCol="0">
                  <a:spAutoFit/>
                </a:bodyPr>
                <a:lstStyle/>
                <a:p>
                  <a:r>
                    <a:rPr lang="en-US" sz="1400" dirty="0"/>
                    <a:t>13</a:t>
                  </a:r>
                </a:p>
              </p:txBody>
            </p:sp>
            <p:sp>
              <p:nvSpPr>
                <p:cNvPr id="26" name="TextBox 25">
                  <a:extLst>
                    <a:ext uri="{FF2B5EF4-FFF2-40B4-BE49-F238E27FC236}">
                      <a16:creationId xmlns:a16="http://schemas.microsoft.com/office/drawing/2014/main" id="{87D8B99B-0964-4270-B4E5-F192623824F2}"/>
                    </a:ext>
                  </a:extLst>
                </p:cNvPr>
                <p:cNvSpPr txBox="1"/>
                <p:nvPr/>
              </p:nvSpPr>
              <p:spPr>
                <a:xfrm>
                  <a:off x="4508584" y="5296620"/>
                  <a:ext cx="276038" cy="307777"/>
                </a:xfrm>
                <a:prstGeom prst="rect">
                  <a:avLst/>
                </a:prstGeom>
                <a:noFill/>
              </p:spPr>
              <p:txBody>
                <a:bodyPr wrap="square" rtlCol="0">
                  <a:spAutoFit/>
                </a:bodyPr>
                <a:lstStyle/>
                <a:p>
                  <a:r>
                    <a:rPr lang="en-US" sz="1400" dirty="0"/>
                    <a:t>6</a:t>
                  </a:r>
                </a:p>
              </p:txBody>
            </p:sp>
            <p:sp>
              <p:nvSpPr>
                <p:cNvPr id="27" name="TextBox 26">
                  <a:extLst>
                    <a:ext uri="{FF2B5EF4-FFF2-40B4-BE49-F238E27FC236}">
                      <a16:creationId xmlns:a16="http://schemas.microsoft.com/office/drawing/2014/main" id="{1FCEA385-0D18-4501-98BD-62BD9F474AE9}"/>
                    </a:ext>
                  </a:extLst>
                </p:cNvPr>
                <p:cNvSpPr txBox="1"/>
                <p:nvPr/>
              </p:nvSpPr>
              <p:spPr>
                <a:xfrm>
                  <a:off x="4656221" y="5121915"/>
                  <a:ext cx="348172" cy="461665"/>
                </a:xfrm>
                <a:prstGeom prst="rect">
                  <a:avLst/>
                </a:prstGeom>
                <a:noFill/>
              </p:spPr>
              <p:txBody>
                <a:bodyPr wrap="none" rtlCol="0">
                  <a:spAutoFit/>
                </a:bodyPr>
                <a:lstStyle/>
                <a:p>
                  <a:r>
                    <a:rPr lang="en-US" sz="2400" dirty="0"/>
                    <a:t>C</a:t>
                  </a:r>
                </a:p>
              </p:txBody>
            </p:sp>
          </p:grpSp>
          <p:grpSp>
            <p:nvGrpSpPr>
              <p:cNvPr id="21" name="Group 20">
                <a:extLst>
                  <a:ext uri="{FF2B5EF4-FFF2-40B4-BE49-F238E27FC236}">
                    <a16:creationId xmlns:a16="http://schemas.microsoft.com/office/drawing/2014/main" id="{EE760EF5-0967-4908-9E1F-29B0DB2988FE}"/>
                  </a:ext>
                </a:extLst>
              </p:cNvPr>
              <p:cNvGrpSpPr/>
              <p:nvPr/>
            </p:nvGrpSpPr>
            <p:grpSpPr>
              <a:xfrm>
                <a:off x="8329610" y="5095251"/>
                <a:ext cx="541494" cy="543968"/>
                <a:chOff x="4462899" y="5060429"/>
                <a:chExt cx="541494" cy="543968"/>
              </a:xfrm>
            </p:grpSpPr>
            <p:sp>
              <p:nvSpPr>
                <p:cNvPr id="22" name="TextBox 21">
                  <a:extLst>
                    <a:ext uri="{FF2B5EF4-FFF2-40B4-BE49-F238E27FC236}">
                      <a16:creationId xmlns:a16="http://schemas.microsoft.com/office/drawing/2014/main" id="{0DB5259F-BEF6-41AB-8647-5E99BDF0685D}"/>
                    </a:ext>
                  </a:extLst>
                </p:cNvPr>
                <p:cNvSpPr txBox="1"/>
                <p:nvPr/>
              </p:nvSpPr>
              <p:spPr>
                <a:xfrm>
                  <a:off x="4462899" y="5060429"/>
                  <a:ext cx="367408" cy="307777"/>
                </a:xfrm>
                <a:prstGeom prst="rect">
                  <a:avLst/>
                </a:prstGeom>
                <a:noFill/>
              </p:spPr>
              <p:txBody>
                <a:bodyPr wrap="none" rtlCol="0">
                  <a:spAutoFit/>
                </a:bodyPr>
                <a:lstStyle/>
                <a:p>
                  <a:r>
                    <a:rPr lang="en-US" sz="1400" dirty="0"/>
                    <a:t>14</a:t>
                  </a:r>
                </a:p>
              </p:txBody>
            </p:sp>
            <p:sp>
              <p:nvSpPr>
                <p:cNvPr id="23" name="TextBox 22">
                  <a:extLst>
                    <a:ext uri="{FF2B5EF4-FFF2-40B4-BE49-F238E27FC236}">
                      <a16:creationId xmlns:a16="http://schemas.microsoft.com/office/drawing/2014/main" id="{565C4907-75B9-4B73-B8F2-F651D1684114}"/>
                    </a:ext>
                  </a:extLst>
                </p:cNvPr>
                <p:cNvSpPr txBox="1"/>
                <p:nvPr/>
              </p:nvSpPr>
              <p:spPr>
                <a:xfrm>
                  <a:off x="4508584" y="5296620"/>
                  <a:ext cx="276038" cy="307777"/>
                </a:xfrm>
                <a:prstGeom prst="rect">
                  <a:avLst/>
                </a:prstGeom>
                <a:noFill/>
              </p:spPr>
              <p:txBody>
                <a:bodyPr wrap="square" rtlCol="0">
                  <a:spAutoFit/>
                </a:bodyPr>
                <a:lstStyle/>
                <a:p>
                  <a:r>
                    <a:rPr lang="en-US" sz="1400" dirty="0"/>
                    <a:t>6</a:t>
                  </a:r>
                </a:p>
              </p:txBody>
            </p:sp>
            <p:sp>
              <p:nvSpPr>
                <p:cNvPr id="24" name="TextBox 23">
                  <a:extLst>
                    <a:ext uri="{FF2B5EF4-FFF2-40B4-BE49-F238E27FC236}">
                      <a16:creationId xmlns:a16="http://schemas.microsoft.com/office/drawing/2014/main" id="{355B3941-7A32-44CE-9FF0-EE2FFB8FEA37}"/>
                    </a:ext>
                  </a:extLst>
                </p:cNvPr>
                <p:cNvSpPr txBox="1"/>
                <p:nvPr/>
              </p:nvSpPr>
              <p:spPr>
                <a:xfrm>
                  <a:off x="4656221" y="5121915"/>
                  <a:ext cx="348172" cy="461665"/>
                </a:xfrm>
                <a:prstGeom prst="rect">
                  <a:avLst/>
                </a:prstGeom>
                <a:noFill/>
              </p:spPr>
              <p:txBody>
                <a:bodyPr wrap="none" rtlCol="0">
                  <a:spAutoFit/>
                </a:bodyPr>
                <a:lstStyle/>
                <a:p>
                  <a:r>
                    <a:rPr lang="en-US" sz="2400" dirty="0"/>
                    <a:t>C</a:t>
                  </a:r>
                </a:p>
              </p:txBody>
            </p:sp>
          </p:grpSp>
        </p:grpSp>
      </p:grpSp>
      <p:grpSp>
        <p:nvGrpSpPr>
          <p:cNvPr id="9" name="Group 8">
            <a:extLst>
              <a:ext uri="{FF2B5EF4-FFF2-40B4-BE49-F238E27FC236}">
                <a16:creationId xmlns:a16="http://schemas.microsoft.com/office/drawing/2014/main" id="{BCD283F6-DC53-4C6A-B0C7-B17FC99AE1E9}"/>
              </a:ext>
            </a:extLst>
          </p:cNvPr>
          <p:cNvGrpSpPr/>
          <p:nvPr/>
        </p:nvGrpSpPr>
        <p:grpSpPr>
          <a:xfrm>
            <a:off x="3546508" y="3354625"/>
            <a:ext cx="3293452" cy="1154483"/>
            <a:chOff x="3574641" y="3670783"/>
            <a:chExt cx="3293452" cy="1154483"/>
          </a:xfrm>
        </p:grpSpPr>
        <p:sp>
          <p:nvSpPr>
            <p:cNvPr id="14" name="TextBox 13">
              <a:extLst>
                <a:ext uri="{FF2B5EF4-FFF2-40B4-BE49-F238E27FC236}">
                  <a16:creationId xmlns:a16="http://schemas.microsoft.com/office/drawing/2014/main" id="{75B7FC57-4216-4090-9504-BB2D06DC386B}"/>
                </a:ext>
              </a:extLst>
            </p:cNvPr>
            <p:cNvSpPr txBox="1"/>
            <p:nvPr/>
          </p:nvSpPr>
          <p:spPr>
            <a:xfrm>
              <a:off x="4013594" y="3670783"/>
              <a:ext cx="2854499" cy="1154483"/>
            </a:xfrm>
            <a:prstGeom prst="rect">
              <a:avLst/>
            </a:prstGeom>
            <a:noFill/>
          </p:spPr>
          <p:txBody>
            <a:bodyPr wrap="none" rtlCol="0">
              <a:spAutoFit/>
            </a:bodyPr>
            <a:lstStyle/>
            <a:p>
              <a:pPr>
                <a:lnSpc>
                  <a:spcPct val="150000"/>
                </a:lnSpc>
                <a:tabLst>
                  <a:tab pos="1074738" algn="l"/>
                </a:tabLst>
              </a:pPr>
              <a:r>
                <a:rPr lang="en-US" sz="1600" dirty="0"/>
                <a:t>6 protons	charge+	1, mass 1</a:t>
              </a:r>
            </a:p>
            <a:p>
              <a:pPr>
                <a:lnSpc>
                  <a:spcPct val="150000"/>
                </a:lnSpc>
                <a:tabLst>
                  <a:tab pos="1074738" algn="l"/>
                  <a:tab pos="1800225" algn="l"/>
                </a:tabLst>
              </a:pPr>
              <a:r>
                <a:rPr lang="en-US" sz="1600" dirty="0"/>
                <a:t>6 neutrons	charge 	0, mass 1</a:t>
              </a:r>
            </a:p>
            <a:p>
              <a:pPr>
                <a:lnSpc>
                  <a:spcPct val="150000"/>
                </a:lnSpc>
                <a:tabLst>
                  <a:tab pos="1074738" algn="l"/>
                </a:tabLst>
              </a:pPr>
              <a:r>
                <a:rPr lang="en-US" sz="1600" dirty="0"/>
                <a:t>6 electrons	charge -	1, mass 0</a:t>
              </a:r>
            </a:p>
          </p:txBody>
        </p:sp>
        <p:pic>
          <p:nvPicPr>
            <p:cNvPr id="8" name="Picture 7">
              <a:extLst>
                <a:ext uri="{FF2B5EF4-FFF2-40B4-BE49-F238E27FC236}">
                  <a16:creationId xmlns:a16="http://schemas.microsoft.com/office/drawing/2014/main" id="{BC48A5C5-9B95-46F3-8EA9-CE6FC87F9A18}"/>
                </a:ext>
              </a:extLst>
            </p:cNvPr>
            <p:cNvPicPr>
              <a:picLocks noChangeAspect="1"/>
            </p:cNvPicPr>
            <p:nvPr/>
          </p:nvPicPr>
          <p:blipFill rotWithShape="1">
            <a:blip r:embed="rId3"/>
            <a:srcRect r="24259" b="38742"/>
            <a:stretch/>
          </p:blipFill>
          <p:spPr>
            <a:xfrm>
              <a:off x="3574641" y="3734841"/>
              <a:ext cx="418282" cy="1086419"/>
            </a:xfrm>
            <a:prstGeom prst="rect">
              <a:avLst/>
            </a:prstGeom>
          </p:spPr>
        </p:pic>
      </p:grpSp>
      <p:pic>
        <p:nvPicPr>
          <p:cNvPr id="32" name="Picture 31">
            <a:extLst>
              <a:ext uri="{FF2B5EF4-FFF2-40B4-BE49-F238E27FC236}">
                <a16:creationId xmlns:a16="http://schemas.microsoft.com/office/drawing/2014/main" id="{551AC9AD-8B35-490A-B2EB-4F4EA5912702}"/>
              </a:ext>
            </a:extLst>
          </p:cNvPr>
          <p:cNvPicPr>
            <a:picLocks noChangeAspect="1"/>
          </p:cNvPicPr>
          <p:nvPr/>
        </p:nvPicPr>
        <p:blipFill>
          <a:blip r:embed="rId4"/>
          <a:stretch>
            <a:fillRect/>
          </a:stretch>
        </p:blipFill>
        <p:spPr>
          <a:xfrm>
            <a:off x="1136055" y="2166498"/>
            <a:ext cx="2364768" cy="2493848"/>
          </a:xfrm>
          <a:prstGeom prst="rect">
            <a:avLst/>
          </a:prstGeom>
        </p:spPr>
      </p:pic>
      <p:sp>
        <p:nvSpPr>
          <p:cNvPr id="33" name="Title 1">
            <a:extLst>
              <a:ext uri="{FF2B5EF4-FFF2-40B4-BE49-F238E27FC236}">
                <a16:creationId xmlns:a16="http://schemas.microsoft.com/office/drawing/2014/main" id="{EE2BF703-60DE-4604-B3E4-3D74CD3C2E8B}"/>
              </a:ext>
            </a:extLst>
          </p:cNvPr>
          <p:cNvSpPr txBox="1">
            <a:spLocks/>
          </p:cNvSpPr>
          <p:nvPr/>
        </p:nvSpPr>
        <p:spPr>
          <a:xfrm>
            <a:off x="1029842" y="826978"/>
            <a:ext cx="7089858" cy="558801"/>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a:lstStyle>
          <a:p>
            <a:r>
              <a:rPr lang="da-DK" dirty="0"/>
              <a:t>Radionuclides &amp; Notation</a:t>
            </a:r>
            <a:endParaRPr lang="en-US" dirty="0"/>
          </a:p>
        </p:txBody>
      </p:sp>
      <p:sp>
        <p:nvSpPr>
          <p:cNvPr id="34" name="Footer Placeholder 5">
            <a:extLst>
              <a:ext uri="{FF2B5EF4-FFF2-40B4-BE49-F238E27FC236}">
                <a16:creationId xmlns:a16="http://schemas.microsoft.com/office/drawing/2014/main" id="{71A5948A-69A9-497A-9BDE-42D15129357F}"/>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923573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799200"/>
            <a:ext cx="6949490" cy="558801"/>
          </a:xfrm>
        </p:spPr>
        <p:txBody>
          <a:bodyPr/>
          <a:lstStyle/>
          <a:p>
            <a:r>
              <a:rPr lang="da-DK" dirty="0"/>
              <a:t>Radioactive decay</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19</a:t>
            </a:fld>
            <a:endParaRPr lang="en-BE" dirty="0"/>
          </a:p>
        </p:txBody>
      </p:sp>
      <p:grpSp>
        <p:nvGrpSpPr>
          <p:cNvPr id="37" name="Group 36">
            <a:extLst>
              <a:ext uri="{FF2B5EF4-FFF2-40B4-BE49-F238E27FC236}">
                <a16:creationId xmlns:a16="http://schemas.microsoft.com/office/drawing/2014/main" id="{B7E512E9-D657-4117-B5D5-26E6D28DF696}"/>
              </a:ext>
            </a:extLst>
          </p:cNvPr>
          <p:cNvGrpSpPr/>
          <p:nvPr/>
        </p:nvGrpSpPr>
        <p:grpSpPr>
          <a:xfrm>
            <a:off x="5630853" y="3545583"/>
            <a:ext cx="1254831" cy="536591"/>
            <a:chOff x="4462899" y="5060429"/>
            <a:chExt cx="1254831" cy="553891"/>
          </a:xfrm>
        </p:grpSpPr>
        <p:sp>
          <p:nvSpPr>
            <p:cNvPr id="38" name="TextBox 37">
              <a:extLst>
                <a:ext uri="{FF2B5EF4-FFF2-40B4-BE49-F238E27FC236}">
                  <a16:creationId xmlns:a16="http://schemas.microsoft.com/office/drawing/2014/main" id="{B5378A3D-14C4-41FD-9744-A0CBA9CB8325}"/>
                </a:ext>
              </a:extLst>
            </p:cNvPr>
            <p:cNvSpPr txBox="1"/>
            <p:nvPr/>
          </p:nvSpPr>
          <p:spPr>
            <a:xfrm>
              <a:off x="4462899" y="5060429"/>
              <a:ext cx="377026" cy="317700"/>
            </a:xfrm>
            <a:prstGeom prst="rect">
              <a:avLst/>
            </a:prstGeom>
            <a:noFill/>
          </p:spPr>
          <p:txBody>
            <a:bodyPr wrap="none" rtlCol="0">
              <a:spAutoFit/>
            </a:bodyPr>
            <a:lstStyle/>
            <a:p>
              <a:r>
                <a:rPr lang="en-US" sz="1400" dirty="0"/>
                <a:t>14</a:t>
              </a:r>
            </a:p>
          </p:txBody>
        </p:sp>
        <p:sp>
          <p:nvSpPr>
            <p:cNvPr id="39" name="TextBox 38">
              <a:extLst>
                <a:ext uri="{FF2B5EF4-FFF2-40B4-BE49-F238E27FC236}">
                  <a16:creationId xmlns:a16="http://schemas.microsoft.com/office/drawing/2014/main" id="{77984A7B-84AE-4AAB-961C-74E856061B64}"/>
                </a:ext>
              </a:extLst>
            </p:cNvPr>
            <p:cNvSpPr txBox="1"/>
            <p:nvPr/>
          </p:nvSpPr>
          <p:spPr>
            <a:xfrm>
              <a:off x="4508584" y="5296620"/>
              <a:ext cx="276038" cy="317700"/>
            </a:xfrm>
            <a:prstGeom prst="rect">
              <a:avLst/>
            </a:prstGeom>
            <a:noFill/>
          </p:spPr>
          <p:txBody>
            <a:bodyPr wrap="square" rtlCol="0">
              <a:spAutoFit/>
            </a:bodyPr>
            <a:lstStyle/>
            <a:p>
              <a:r>
                <a:rPr lang="en-US" sz="1400" dirty="0"/>
                <a:t>7</a:t>
              </a:r>
            </a:p>
          </p:txBody>
        </p:sp>
        <p:sp>
          <p:nvSpPr>
            <p:cNvPr id="40" name="TextBox 39">
              <a:extLst>
                <a:ext uri="{FF2B5EF4-FFF2-40B4-BE49-F238E27FC236}">
                  <a16:creationId xmlns:a16="http://schemas.microsoft.com/office/drawing/2014/main" id="{76656B33-39EC-48E4-9FF9-161676BC1AE9}"/>
                </a:ext>
              </a:extLst>
            </p:cNvPr>
            <p:cNvSpPr txBox="1"/>
            <p:nvPr/>
          </p:nvSpPr>
          <p:spPr>
            <a:xfrm>
              <a:off x="4656221" y="5121915"/>
              <a:ext cx="1061509" cy="476549"/>
            </a:xfrm>
            <a:prstGeom prst="rect">
              <a:avLst/>
            </a:prstGeom>
            <a:noFill/>
          </p:spPr>
          <p:txBody>
            <a:bodyPr wrap="none" rtlCol="0">
              <a:spAutoFit/>
            </a:bodyPr>
            <a:lstStyle/>
            <a:p>
              <a:r>
                <a:rPr lang="en-US" sz="2400" dirty="0"/>
                <a:t>N   + e</a:t>
              </a:r>
              <a:r>
                <a:rPr lang="en-US" sz="2400" baseline="30000" dirty="0"/>
                <a:t>-</a:t>
              </a:r>
            </a:p>
          </p:txBody>
        </p:sp>
      </p:grpSp>
      <p:grpSp>
        <p:nvGrpSpPr>
          <p:cNvPr id="41" name="Group 40">
            <a:extLst>
              <a:ext uri="{FF2B5EF4-FFF2-40B4-BE49-F238E27FC236}">
                <a16:creationId xmlns:a16="http://schemas.microsoft.com/office/drawing/2014/main" id="{132C7F22-F467-4148-B13F-C6332BD28EB2}"/>
              </a:ext>
            </a:extLst>
          </p:cNvPr>
          <p:cNvGrpSpPr/>
          <p:nvPr/>
        </p:nvGrpSpPr>
        <p:grpSpPr>
          <a:xfrm>
            <a:off x="1677391" y="3489412"/>
            <a:ext cx="541494" cy="526978"/>
            <a:chOff x="4462899" y="5060429"/>
            <a:chExt cx="541494" cy="543968"/>
          </a:xfrm>
        </p:grpSpPr>
        <p:sp>
          <p:nvSpPr>
            <p:cNvPr id="42" name="TextBox 41">
              <a:extLst>
                <a:ext uri="{FF2B5EF4-FFF2-40B4-BE49-F238E27FC236}">
                  <a16:creationId xmlns:a16="http://schemas.microsoft.com/office/drawing/2014/main" id="{EA5A8BC8-5E28-4956-BEBD-DE98352DF6D1}"/>
                </a:ext>
              </a:extLst>
            </p:cNvPr>
            <p:cNvSpPr txBox="1"/>
            <p:nvPr/>
          </p:nvSpPr>
          <p:spPr>
            <a:xfrm>
              <a:off x="4462899" y="5060429"/>
              <a:ext cx="367408" cy="307777"/>
            </a:xfrm>
            <a:prstGeom prst="rect">
              <a:avLst/>
            </a:prstGeom>
            <a:noFill/>
          </p:spPr>
          <p:txBody>
            <a:bodyPr wrap="none" rtlCol="0">
              <a:spAutoFit/>
            </a:bodyPr>
            <a:lstStyle/>
            <a:p>
              <a:r>
                <a:rPr lang="en-US" sz="1400" dirty="0"/>
                <a:t>14</a:t>
              </a:r>
            </a:p>
          </p:txBody>
        </p:sp>
        <p:sp>
          <p:nvSpPr>
            <p:cNvPr id="43" name="TextBox 42">
              <a:extLst>
                <a:ext uri="{FF2B5EF4-FFF2-40B4-BE49-F238E27FC236}">
                  <a16:creationId xmlns:a16="http://schemas.microsoft.com/office/drawing/2014/main" id="{9C915809-5855-4C13-A260-DC76F7944683}"/>
                </a:ext>
              </a:extLst>
            </p:cNvPr>
            <p:cNvSpPr txBox="1"/>
            <p:nvPr/>
          </p:nvSpPr>
          <p:spPr>
            <a:xfrm>
              <a:off x="4508584" y="5296620"/>
              <a:ext cx="276038" cy="307777"/>
            </a:xfrm>
            <a:prstGeom prst="rect">
              <a:avLst/>
            </a:prstGeom>
            <a:noFill/>
          </p:spPr>
          <p:txBody>
            <a:bodyPr wrap="square" rtlCol="0">
              <a:spAutoFit/>
            </a:bodyPr>
            <a:lstStyle/>
            <a:p>
              <a:r>
                <a:rPr lang="en-US" sz="1400" dirty="0"/>
                <a:t>6</a:t>
              </a:r>
            </a:p>
          </p:txBody>
        </p:sp>
        <p:sp>
          <p:nvSpPr>
            <p:cNvPr id="44" name="TextBox 43">
              <a:extLst>
                <a:ext uri="{FF2B5EF4-FFF2-40B4-BE49-F238E27FC236}">
                  <a16:creationId xmlns:a16="http://schemas.microsoft.com/office/drawing/2014/main" id="{F2D8D4F8-DEA5-4777-94EC-FFEFF0D5094C}"/>
                </a:ext>
              </a:extLst>
            </p:cNvPr>
            <p:cNvSpPr txBox="1"/>
            <p:nvPr/>
          </p:nvSpPr>
          <p:spPr>
            <a:xfrm>
              <a:off x="4656221" y="5121915"/>
              <a:ext cx="348172" cy="461665"/>
            </a:xfrm>
            <a:prstGeom prst="rect">
              <a:avLst/>
            </a:prstGeom>
            <a:noFill/>
          </p:spPr>
          <p:txBody>
            <a:bodyPr wrap="none" rtlCol="0">
              <a:spAutoFit/>
            </a:bodyPr>
            <a:lstStyle/>
            <a:p>
              <a:r>
                <a:rPr lang="en-US" sz="2400" dirty="0"/>
                <a:t>C</a:t>
              </a:r>
            </a:p>
          </p:txBody>
        </p:sp>
      </p:grpSp>
      <p:sp>
        <p:nvSpPr>
          <p:cNvPr id="45" name="Arrow: Right 44">
            <a:extLst>
              <a:ext uri="{FF2B5EF4-FFF2-40B4-BE49-F238E27FC236}">
                <a16:creationId xmlns:a16="http://schemas.microsoft.com/office/drawing/2014/main" id="{44B1AFF3-DD3C-4209-A43C-B6D999A47A6E}"/>
              </a:ext>
            </a:extLst>
          </p:cNvPr>
          <p:cNvSpPr/>
          <p:nvPr/>
        </p:nvSpPr>
        <p:spPr>
          <a:xfrm>
            <a:off x="3470029" y="3590038"/>
            <a:ext cx="1429126"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9A17F93B-4F8E-4A4F-B795-358837E5E4F7}"/>
              </a:ext>
            </a:extLst>
          </p:cNvPr>
          <p:cNvSpPr txBox="1"/>
          <p:nvPr/>
        </p:nvSpPr>
        <p:spPr>
          <a:xfrm>
            <a:off x="427754" y="4313445"/>
            <a:ext cx="7654322" cy="1569660"/>
          </a:xfrm>
          <a:prstGeom prst="rect">
            <a:avLst/>
          </a:prstGeom>
          <a:noFill/>
        </p:spPr>
        <p:txBody>
          <a:bodyPr wrap="square" rtlCol="0">
            <a:spAutoFit/>
          </a:bodyPr>
          <a:lstStyle/>
          <a:p>
            <a:r>
              <a:rPr lang="en-US" sz="2400" dirty="0"/>
              <a:t>Neutron decays into Proton + Electron (=  </a:t>
            </a:r>
            <a:r>
              <a:rPr lang="el-GR" sz="2400" dirty="0"/>
              <a:t>β</a:t>
            </a:r>
            <a:r>
              <a:rPr lang="en-US" sz="2400" dirty="0"/>
              <a:t>-radiation)</a:t>
            </a:r>
          </a:p>
          <a:p>
            <a:r>
              <a:rPr lang="en-US" sz="2400" dirty="0"/>
              <a:t>Carbon-14 becomes Nitrogen-14 (stable) </a:t>
            </a:r>
          </a:p>
          <a:p>
            <a:r>
              <a:rPr lang="en-US" sz="2400" dirty="0"/>
              <a:t>Other way</a:t>
            </a:r>
          </a:p>
          <a:p>
            <a:r>
              <a:rPr lang="en-US" sz="2400" dirty="0"/>
              <a:t>examples:	</a:t>
            </a:r>
            <a:endParaRPr lang="en-US" dirty="0"/>
          </a:p>
        </p:txBody>
      </p:sp>
      <p:sp>
        <p:nvSpPr>
          <p:cNvPr id="47" name="TextBox 46">
            <a:extLst>
              <a:ext uri="{FF2B5EF4-FFF2-40B4-BE49-F238E27FC236}">
                <a16:creationId xmlns:a16="http://schemas.microsoft.com/office/drawing/2014/main" id="{51161066-4499-4A84-A1E8-0B7B36AC401A}"/>
              </a:ext>
            </a:extLst>
          </p:cNvPr>
          <p:cNvSpPr txBox="1"/>
          <p:nvPr/>
        </p:nvSpPr>
        <p:spPr>
          <a:xfrm>
            <a:off x="8255656" y="3689200"/>
            <a:ext cx="3503844" cy="1938992"/>
          </a:xfrm>
          <a:prstGeom prst="rect">
            <a:avLst/>
          </a:prstGeom>
          <a:noFill/>
        </p:spPr>
        <p:txBody>
          <a:bodyPr wrap="none" rtlCol="0">
            <a:spAutoFit/>
          </a:bodyPr>
          <a:lstStyle/>
          <a:p>
            <a:r>
              <a:rPr lang="en-US" sz="2400" dirty="0"/>
              <a:t>Decay of isotopes:</a:t>
            </a:r>
          </a:p>
          <a:p>
            <a:pPr marL="342900" indent="-342900">
              <a:buFont typeface="Arial" panose="020B0604020202020204" pitchFamily="34" charset="0"/>
              <a:buChar char="•"/>
            </a:pPr>
            <a:r>
              <a:rPr lang="en-US" sz="2400" dirty="0"/>
              <a:t>spontaneous</a:t>
            </a:r>
          </a:p>
          <a:p>
            <a:pPr marL="342900" indent="-342900">
              <a:buFont typeface="Arial" panose="020B0604020202020204" pitchFamily="34" charset="0"/>
              <a:buChar char="•"/>
            </a:pPr>
            <a:r>
              <a:rPr lang="en-US" sz="2400" dirty="0"/>
              <a:t>amount decays at fixed</a:t>
            </a:r>
            <a:br>
              <a:rPr lang="en-US" sz="2400" dirty="0"/>
            </a:br>
            <a:r>
              <a:rPr lang="en-US" sz="2400" dirty="0"/>
              <a:t>rate:  T</a:t>
            </a:r>
            <a:r>
              <a:rPr lang="en-US" sz="2400" baseline="-25000" dirty="0"/>
              <a:t>½</a:t>
            </a:r>
            <a:r>
              <a:rPr lang="en-US" sz="2400" dirty="0"/>
              <a:t> (half-life time)</a:t>
            </a:r>
          </a:p>
          <a:p>
            <a:pPr marL="342900" indent="-342900">
              <a:buFont typeface="Arial" panose="020B0604020202020204" pitchFamily="34" charset="0"/>
              <a:buChar char="•"/>
            </a:pPr>
            <a:r>
              <a:rPr lang="en-US" sz="2400" dirty="0"/>
              <a:t>range T</a:t>
            </a:r>
            <a:r>
              <a:rPr lang="en-US" sz="2400" baseline="-25000" dirty="0"/>
              <a:t>½</a:t>
            </a:r>
            <a:r>
              <a:rPr lang="en-US" sz="2400" dirty="0"/>
              <a:t> : 10</a:t>
            </a:r>
            <a:r>
              <a:rPr lang="en-US" sz="2400" baseline="30000" dirty="0"/>
              <a:t>-24</a:t>
            </a:r>
            <a:r>
              <a:rPr lang="en-US" sz="2400" dirty="0"/>
              <a:t> to 10</a:t>
            </a:r>
            <a:r>
              <a:rPr lang="en-US" sz="2400" baseline="30000" dirty="0"/>
              <a:t>30</a:t>
            </a:r>
            <a:r>
              <a:rPr lang="en-US" sz="2400" dirty="0"/>
              <a:t> s</a:t>
            </a:r>
          </a:p>
        </p:txBody>
      </p:sp>
      <p:grpSp>
        <p:nvGrpSpPr>
          <p:cNvPr id="48" name="Group 47">
            <a:extLst>
              <a:ext uri="{FF2B5EF4-FFF2-40B4-BE49-F238E27FC236}">
                <a16:creationId xmlns:a16="http://schemas.microsoft.com/office/drawing/2014/main" id="{F3D84F0D-4F87-4843-8F07-FF988832F638}"/>
              </a:ext>
            </a:extLst>
          </p:cNvPr>
          <p:cNvGrpSpPr/>
          <p:nvPr/>
        </p:nvGrpSpPr>
        <p:grpSpPr>
          <a:xfrm>
            <a:off x="2759030" y="5523655"/>
            <a:ext cx="658570" cy="536591"/>
            <a:chOff x="4429365" y="5060429"/>
            <a:chExt cx="658570" cy="553891"/>
          </a:xfrm>
        </p:grpSpPr>
        <p:sp>
          <p:nvSpPr>
            <p:cNvPr id="49" name="TextBox 48">
              <a:extLst>
                <a:ext uri="{FF2B5EF4-FFF2-40B4-BE49-F238E27FC236}">
                  <a16:creationId xmlns:a16="http://schemas.microsoft.com/office/drawing/2014/main" id="{A21CB2E8-51E4-43FE-9CA5-AF81D0E91C2D}"/>
                </a:ext>
              </a:extLst>
            </p:cNvPr>
            <p:cNvSpPr txBox="1"/>
            <p:nvPr/>
          </p:nvSpPr>
          <p:spPr>
            <a:xfrm>
              <a:off x="4429365" y="5060429"/>
              <a:ext cx="458780" cy="317700"/>
            </a:xfrm>
            <a:prstGeom prst="rect">
              <a:avLst/>
            </a:prstGeom>
            <a:noFill/>
          </p:spPr>
          <p:txBody>
            <a:bodyPr wrap="none" rtlCol="0">
              <a:spAutoFit/>
            </a:bodyPr>
            <a:lstStyle/>
            <a:p>
              <a:r>
                <a:rPr lang="en-US" sz="1400" dirty="0"/>
                <a:t>238</a:t>
              </a:r>
            </a:p>
          </p:txBody>
        </p:sp>
        <p:sp>
          <p:nvSpPr>
            <p:cNvPr id="50" name="TextBox 49">
              <a:extLst>
                <a:ext uri="{FF2B5EF4-FFF2-40B4-BE49-F238E27FC236}">
                  <a16:creationId xmlns:a16="http://schemas.microsoft.com/office/drawing/2014/main" id="{AEBFF876-C872-469E-B46C-B162ACCAFFA3}"/>
                </a:ext>
              </a:extLst>
            </p:cNvPr>
            <p:cNvSpPr txBox="1"/>
            <p:nvPr/>
          </p:nvSpPr>
          <p:spPr>
            <a:xfrm>
              <a:off x="4508583" y="5296620"/>
              <a:ext cx="458780" cy="317700"/>
            </a:xfrm>
            <a:prstGeom prst="rect">
              <a:avLst/>
            </a:prstGeom>
            <a:noFill/>
          </p:spPr>
          <p:txBody>
            <a:bodyPr wrap="square" rtlCol="0">
              <a:spAutoFit/>
            </a:bodyPr>
            <a:lstStyle/>
            <a:p>
              <a:r>
                <a:rPr lang="en-US" sz="1400" dirty="0"/>
                <a:t>92</a:t>
              </a:r>
            </a:p>
          </p:txBody>
        </p:sp>
        <p:sp>
          <p:nvSpPr>
            <p:cNvPr id="51" name="TextBox 50">
              <a:extLst>
                <a:ext uri="{FF2B5EF4-FFF2-40B4-BE49-F238E27FC236}">
                  <a16:creationId xmlns:a16="http://schemas.microsoft.com/office/drawing/2014/main" id="{DDD83C15-69D2-41C8-AFFA-AABB2DD83F41}"/>
                </a:ext>
              </a:extLst>
            </p:cNvPr>
            <p:cNvSpPr txBox="1"/>
            <p:nvPr/>
          </p:nvSpPr>
          <p:spPr>
            <a:xfrm>
              <a:off x="4637171" y="5121918"/>
              <a:ext cx="450764" cy="476549"/>
            </a:xfrm>
            <a:prstGeom prst="rect">
              <a:avLst/>
            </a:prstGeom>
            <a:noFill/>
          </p:spPr>
          <p:txBody>
            <a:bodyPr wrap="none" rtlCol="0">
              <a:spAutoFit/>
            </a:bodyPr>
            <a:lstStyle/>
            <a:p>
              <a:r>
                <a:rPr lang="en-US" sz="2400" dirty="0"/>
                <a:t> U</a:t>
              </a:r>
            </a:p>
          </p:txBody>
        </p:sp>
      </p:grpSp>
      <p:sp>
        <p:nvSpPr>
          <p:cNvPr id="52" name="TextBox 51">
            <a:extLst>
              <a:ext uri="{FF2B5EF4-FFF2-40B4-BE49-F238E27FC236}">
                <a16:creationId xmlns:a16="http://schemas.microsoft.com/office/drawing/2014/main" id="{9E65DEAC-7842-4D40-B6E0-BA437A6980F0}"/>
              </a:ext>
            </a:extLst>
          </p:cNvPr>
          <p:cNvSpPr txBox="1"/>
          <p:nvPr/>
        </p:nvSpPr>
        <p:spPr>
          <a:xfrm>
            <a:off x="5142269" y="5543994"/>
            <a:ext cx="276038" cy="307777"/>
          </a:xfrm>
          <a:prstGeom prst="rect">
            <a:avLst/>
          </a:prstGeom>
          <a:noFill/>
        </p:spPr>
        <p:txBody>
          <a:bodyPr wrap="none" rtlCol="0">
            <a:spAutoFit/>
          </a:bodyPr>
          <a:lstStyle/>
          <a:p>
            <a:r>
              <a:rPr lang="en-US" sz="1400" dirty="0"/>
              <a:t>4</a:t>
            </a:r>
          </a:p>
        </p:txBody>
      </p:sp>
      <p:sp>
        <p:nvSpPr>
          <p:cNvPr id="53" name="TextBox 52">
            <a:extLst>
              <a:ext uri="{FF2B5EF4-FFF2-40B4-BE49-F238E27FC236}">
                <a16:creationId xmlns:a16="http://schemas.microsoft.com/office/drawing/2014/main" id="{42CCC542-1AE2-4D1E-9769-E599EC59E5D9}"/>
              </a:ext>
            </a:extLst>
          </p:cNvPr>
          <p:cNvSpPr txBox="1"/>
          <p:nvPr/>
        </p:nvSpPr>
        <p:spPr>
          <a:xfrm>
            <a:off x="5138741" y="5752469"/>
            <a:ext cx="276038" cy="307777"/>
          </a:xfrm>
          <a:prstGeom prst="rect">
            <a:avLst/>
          </a:prstGeom>
          <a:noFill/>
        </p:spPr>
        <p:txBody>
          <a:bodyPr wrap="square" rtlCol="0">
            <a:spAutoFit/>
          </a:bodyPr>
          <a:lstStyle/>
          <a:p>
            <a:r>
              <a:rPr lang="en-US" sz="1400" dirty="0"/>
              <a:t>2</a:t>
            </a:r>
          </a:p>
        </p:txBody>
      </p:sp>
      <p:grpSp>
        <p:nvGrpSpPr>
          <p:cNvPr id="54" name="Group 53">
            <a:extLst>
              <a:ext uri="{FF2B5EF4-FFF2-40B4-BE49-F238E27FC236}">
                <a16:creationId xmlns:a16="http://schemas.microsoft.com/office/drawing/2014/main" id="{7A88B11C-2BE6-4372-886C-672F9B2DA2D9}"/>
              </a:ext>
            </a:extLst>
          </p:cNvPr>
          <p:cNvGrpSpPr/>
          <p:nvPr/>
        </p:nvGrpSpPr>
        <p:grpSpPr>
          <a:xfrm>
            <a:off x="4146473" y="5523655"/>
            <a:ext cx="3650376" cy="536591"/>
            <a:chOff x="4483355" y="5379277"/>
            <a:chExt cx="3650376" cy="536591"/>
          </a:xfrm>
        </p:grpSpPr>
        <p:sp>
          <p:nvSpPr>
            <p:cNvPr id="55" name="TextBox 54">
              <a:extLst>
                <a:ext uri="{FF2B5EF4-FFF2-40B4-BE49-F238E27FC236}">
                  <a16:creationId xmlns:a16="http://schemas.microsoft.com/office/drawing/2014/main" id="{F6027655-4BF2-4EEC-BB74-4038E82D3112}"/>
                </a:ext>
              </a:extLst>
            </p:cNvPr>
            <p:cNvSpPr txBox="1"/>
            <p:nvPr/>
          </p:nvSpPr>
          <p:spPr>
            <a:xfrm>
              <a:off x="5576621" y="5446524"/>
              <a:ext cx="2557110" cy="461665"/>
            </a:xfrm>
            <a:prstGeom prst="rect">
              <a:avLst/>
            </a:prstGeom>
            <a:noFill/>
          </p:spPr>
          <p:txBody>
            <a:bodyPr wrap="none" rtlCol="0">
              <a:spAutoFit/>
            </a:bodyPr>
            <a:lstStyle/>
            <a:p>
              <a:r>
                <a:rPr lang="en-US" sz="2400" dirty="0"/>
                <a:t>He  (alpha particle)</a:t>
              </a:r>
            </a:p>
          </p:txBody>
        </p:sp>
        <p:grpSp>
          <p:nvGrpSpPr>
            <p:cNvPr id="56" name="Group 55">
              <a:extLst>
                <a:ext uri="{FF2B5EF4-FFF2-40B4-BE49-F238E27FC236}">
                  <a16:creationId xmlns:a16="http://schemas.microsoft.com/office/drawing/2014/main" id="{38F5A88B-3EBF-4922-856D-64E6C61350F2}"/>
                </a:ext>
              </a:extLst>
            </p:cNvPr>
            <p:cNvGrpSpPr/>
            <p:nvPr/>
          </p:nvGrpSpPr>
          <p:grpSpPr>
            <a:xfrm>
              <a:off x="4483355" y="5379277"/>
              <a:ext cx="1128313" cy="536591"/>
              <a:chOff x="4429365" y="5060429"/>
              <a:chExt cx="1128313" cy="553891"/>
            </a:xfrm>
          </p:grpSpPr>
          <p:sp>
            <p:nvSpPr>
              <p:cNvPr id="57" name="TextBox 56">
                <a:extLst>
                  <a:ext uri="{FF2B5EF4-FFF2-40B4-BE49-F238E27FC236}">
                    <a16:creationId xmlns:a16="http://schemas.microsoft.com/office/drawing/2014/main" id="{FEDA19FA-9B94-4CB4-8978-45B283DE2C3A}"/>
                  </a:ext>
                </a:extLst>
              </p:cNvPr>
              <p:cNvSpPr txBox="1"/>
              <p:nvPr/>
            </p:nvSpPr>
            <p:spPr>
              <a:xfrm>
                <a:off x="4429365" y="5060429"/>
                <a:ext cx="458780" cy="317700"/>
              </a:xfrm>
              <a:prstGeom prst="rect">
                <a:avLst/>
              </a:prstGeom>
              <a:noFill/>
            </p:spPr>
            <p:txBody>
              <a:bodyPr wrap="none" rtlCol="0">
                <a:spAutoFit/>
              </a:bodyPr>
              <a:lstStyle/>
              <a:p>
                <a:r>
                  <a:rPr lang="en-US" sz="1400" dirty="0"/>
                  <a:t>234</a:t>
                </a:r>
              </a:p>
            </p:txBody>
          </p:sp>
          <p:sp>
            <p:nvSpPr>
              <p:cNvPr id="58" name="TextBox 57">
                <a:extLst>
                  <a:ext uri="{FF2B5EF4-FFF2-40B4-BE49-F238E27FC236}">
                    <a16:creationId xmlns:a16="http://schemas.microsoft.com/office/drawing/2014/main" id="{A50D76E3-4681-41DF-B7A3-39E44191B3A4}"/>
                  </a:ext>
                </a:extLst>
              </p:cNvPr>
              <p:cNvSpPr txBox="1"/>
              <p:nvPr/>
            </p:nvSpPr>
            <p:spPr>
              <a:xfrm>
                <a:off x="4508583" y="5296620"/>
                <a:ext cx="458780" cy="317700"/>
              </a:xfrm>
              <a:prstGeom prst="rect">
                <a:avLst/>
              </a:prstGeom>
              <a:noFill/>
            </p:spPr>
            <p:txBody>
              <a:bodyPr wrap="square" rtlCol="0">
                <a:spAutoFit/>
              </a:bodyPr>
              <a:lstStyle/>
              <a:p>
                <a:r>
                  <a:rPr lang="en-US" sz="1400" dirty="0"/>
                  <a:t>90</a:t>
                </a:r>
              </a:p>
            </p:txBody>
          </p:sp>
          <p:sp>
            <p:nvSpPr>
              <p:cNvPr id="59" name="TextBox 58">
                <a:extLst>
                  <a:ext uri="{FF2B5EF4-FFF2-40B4-BE49-F238E27FC236}">
                    <a16:creationId xmlns:a16="http://schemas.microsoft.com/office/drawing/2014/main" id="{4A4DCCC0-C5BD-410B-B053-76B537E3363B}"/>
                  </a:ext>
                </a:extLst>
              </p:cNvPr>
              <p:cNvSpPr txBox="1"/>
              <p:nvPr/>
            </p:nvSpPr>
            <p:spPr>
              <a:xfrm>
                <a:off x="4630821" y="5121918"/>
                <a:ext cx="926857" cy="476549"/>
              </a:xfrm>
              <a:prstGeom prst="rect">
                <a:avLst/>
              </a:prstGeom>
              <a:noFill/>
            </p:spPr>
            <p:txBody>
              <a:bodyPr wrap="none" rtlCol="0">
                <a:spAutoFit/>
              </a:bodyPr>
              <a:lstStyle/>
              <a:p>
                <a:r>
                  <a:rPr lang="en-US" sz="2400" dirty="0"/>
                  <a:t> Th  + </a:t>
                </a:r>
              </a:p>
            </p:txBody>
          </p:sp>
        </p:grpSp>
      </p:grpSp>
      <p:sp>
        <p:nvSpPr>
          <p:cNvPr id="60" name="Arrow: Right 59">
            <a:extLst>
              <a:ext uri="{FF2B5EF4-FFF2-40B4-BE49-F238E27FC236}">
                <a16:creationId xmlns:a16="http://schemas.microsoft.com/office/drawing/2014/main" id="{AE4D9D80-76BA-4FD7-80CB-D920F3D91F78}"/>
              </a:ext>
            </a:extLst>
          </p:cNvPr>
          <p:cNvSpPr/>
          <p:nvPr/>
        </p:nvSpPr>
        <p:spPr>
          <a:xfrm>
            <a:off x="3482919" y="5648869"/>
            <a:ext cx="592585"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31A1E3E7-A735-4176-8887-F9CD18433469}"/>
              </a:ext>
            </a:extLst>
          </p:cNvPr>
          <p:cNvSpPr txBox="1"/>
          <p:nvPr/>
        </p:nvSpPr>
        <p:spPr>
          <a:xfrm>
            <a:off x="1537266" y="3112228"/>
            <a:ext cx="898003" cy="369332"/>
          </a:xfrm>
          <a:prstGeom prst="rect">
            <a:avLst/>
          </a:prstGeom>
          <a:noFill/>
        </p:spPr>
        <p:txBody>
          <a:bodyPr wrap="none" rtlCol="0">
            <a:spAutoFit/>
          </a:bodyPr>
          <a:lstStyle/>
          <a:p>
            <a:r>
              <a:rPr lang="en-US" dirty="0"/>
              <a:t>Mother</a:t>
            </a:r>
          </a:p>
        </p:txBody>
      </p:sp>
      <p:sp>
        <p:nvSpPr>
          <p:cNvPr id="62" name="TextBox 61">
            <a:extLst>
              <a:ext uri="{FF2B5EF4-FFF2-40B4-BE49-F238E27FC236}">
                <a16:creationId xmlns:a16="http://schemas.microsoft.com/office/drawing/2014/main" id="{5EBC4359-2AC2-4EA9-8B7F-D33B4DAFDFCD}"/>
              </a:ext>
            </a:extLst>
          </p:cNvPr>
          <p:cNvSpPr txBox="1"/>
          <p:nvPr/>
        </p:nvSpPr>
        <p:spPr>
          <a:xfrm>
            <a:off x="5802186" y="3114161"/>
            <a:ext cx="1058495" cy="369332"/>
          </a:xfrm>
          <a:prstGeom prst="rect">
            <a:avLst/>
          </a:prstGeom>
          <a:noFill/>
        </p:spPr>
        <p:txBody>
          <a:bodyPr wrap="none" rtlCol="0">
            <a:spAutoFit/>
          </a:bodyPr>
          <a:lstStyle/>
          <a:p>
            <a:r>
              <a:rPr lang="en-US" dirty="0"/>
              <a:t>Daughter</a:t>
            </a:r>
          </a:p>
        </p:txBody>
      </p:sp>
      <p:pic>
        <p:nvPicPr>
          <p:cNvPr id="4" name="Picture 3">
            <a:extLst>
              <a:ext uri="{FF2B5EF4-FFF2-40B4-BE49-F238E27FC236}">
                <a16:creationId xmlns:a16="http://schemas.microsoft.com/office/drawing/2014/main" id="{74202324-ECF4-4CD3-BF9F-05D89B74AA0C}"/>
              </a:ext>
            </a:extLst>
          </p:cNvPr>
          <p:cNvPicPr>
            <a:picLocks noChangeAspect="1"/>
          </p:cNvPicPr>
          <p:nvPr/>
        </p:nvPicPr>
        <p:blipFill rotWithShape="1">
          <a:blip r:embed="rId3">
            <a:extLst>
              <a:ext uri="{28A0092B-C50C-407E-A947-70E740481C1C}">
                <a14:useLocalDpi xmlns:a14="http://schemas.microsoft.com/office/drawing/2010/main" val="0"/>
              </a:ext>
            </a:extLst>
          </a:blip>
          <a:srcRect t="97" b="97"/>
          <a:stretch/>
        </p:blipFill>
        <p:spPr>
          <a:xfrm>
            <a:off x="1289917" y="1955491"/>
            <a:ext cx="5642170" cy="1113586"/>
          </a:xfrm>
          <a:prstGeom prst="rect">
            <a:avLst/>
          </a:prstGeom>
        </p:spPr>
      </p:pic>
      <p:cxnSp>
        <p:nvCxnSpPr>
          <p:cNvPr id="36" name="Straight Arrow Connector 35">
            <a:extLst>
              <a:ext uri="{FF2B5EF4-FFF2-40B4-BE49-F238E27FC236}">
                <a16:creationId xmlns:a16="http://schemas.microsoft.com/office/drawing/2014/main" id="{135CD807-EE99-45AC-A4A4-8CDD0E9B00E4}"/>
              </a:ext>
            </a:extLst>
          </p:cNvPr>
          <p:cNvCxnSpPr>
            <a:cxnSpLocks/>
          </p:cNvCxnSpPr>
          <p:nvPr/>
        </p:nvCxnSpPr>
        <p:spPr>
          <a:xfrm flipH="1" flipV="1">
            <a:off x="6251336" y="2463722"/>
            <a:ext cx="1350111" cy="723408"/>
          </a:xfrm>
          <a:prstGeom prst="straightConnector1">
            <a:avLst/>
          </a:prstGeom>
          <a:ln w="34925">
            <a:solidFill>
              <a:schemeClr val="tx2">
                <a:lumMod val="60000"/>
                <a:lumOff val="40000"/>
              </a:schemeClr>
            </a:solidFill>
            <a:headEnd type="triangle"/>
            <a:tailEnd type="none" w="med" len="lg"/>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1900862D-3FDD-48C8-94DD-8BDDD7EDFD30}"/>
              </a:ext>
            </a:extLst>
          </p:cNvPr>
          <p:cNvPicPr>
            <a:picLocks noChangeAspect="1"/>
          </p:cNvPicPr>
          <p:nvPr/>
        </p:nvPicPr>
        <p:blipFill>
          <a:blip r:embed="rId4"/>
          <a:stretch>
            <a:fillRect/>
          </a:stretch>
        </p:blipFill>
        <p:spPr>
          <a:xfrm>
            <a:off x="7652474" y="3165899"/>
            <a:ext cx="144375" cy="144000"/>
          </a:xfrm>
          <a:prstGeom prst="rect">
            <a:avLst/>
          </a:prstGeom>
        </p:spPr>
      </p:pic>
      <p:pic>
        <p:nvPicPr>
          <p:cNvPr id="19" name="Picture 18">
            <a:extLst>
              <a:ext uri="{FF2B5EF4-FFF2-40B4-BE49-F238E27FC236}">
                <a16:creationId xmlns:a16="http://schemas.microsoft.com/office/drawing/2014/main" id="{AAC7312F-DFB6-4E74-8413-29ECEBAED9C1}"/>
              </a:ext>
            </a:extLst>
          </p:cNvPr>
          <p:cNvPicPr>
            <a:picLocks noChangeAspect="1"/>
          </p:cNvPicPr>
          <p:nvPr/>
        </p:nvPicPr>
        <p:blipFill>
          <a:blip r:embed="rId5"/>
          <a:stretch>
            <a:fillRect/>
          </a:stretch>
        </p:blipFill>
        <p:spPr>
          <a:xfrm>
            <a:off x="8271118" y="868116"/>
            <a:ext cx="3535980" cy="2904484"/>
          </a:xfrm>
          <a:prstGeom prst="rect">
            <a:avLst/>
          </a:prstGeom>
        </p:spPr>
      </p:pic>
      <p:sp>
        <p:nvSpPr>
          <p:cNvPr id="64" name="Footer Placeholder 5">
            <a:extLst>
              <a:ext uri="{FF2B5EF4-FFF2-40B4-BE49-F238E27FC236}">
                <a16:creationId xmlns:a16="http://schemas.microsoft.com/office/drawing/2014/main" id="{198E6B86-28C4-42C9-B6E2-95B684D91D53}"/>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759134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590550" y="5139525"/>
            <a:ext cx="11409192" cy="556425"/>
          </a:xfrm>
        </p:spPr>
        <p:txBody>
          <a:bodyPr anchor="ctr"/>
          <a:lstStyle/>
          <a:p>
            <a:r>
              <a:rPr lang="en-US" sz="2800" kern="1200" dirty="0">
                <a:solidFill>
                  <a:schemeClr val="tx1"/>
                </a:solidFill>
                <a:effectLst/>
                <a:latin typeface="+mn-lt"/>
                <a:ea typeface="+mn-ea"/>
                <a:cs typeface="+mn-cs"/>
              </a:rPr>
              <a:t>To </a:t>
            </a:r>
            <a:r>
              <a:rPr lang="en-US" sz="2800" u="sng" kern="1200" dirty="0">
                <a:solidFill>
                  <a:schemeClr val="tx1"/>
                </a:solidFill>
                <a:effectLst/>
                <a:latin typeface="+mn-lt"/>
                <a:ea typeface="+mn-ea"/>
                <a:cs typeface="+mn-cs"/>
              </a:rPr>
              <a:t>describe </a:t>
            </a:r>
            <a:r>
              <a:rPr lang="en-US" sz="2800" kern="1200" dirty="0">
                <a:solidFill>
                  <a:schemeClr val="tx1"/>
                </a:solidFill>
                <a:effectLst/>
                <a:latin typeface="+mn-lt"/>
                <a:ea typeface="+mn-ea"/>
                <a:cs typeface="+mn-cs"/>
              </a:rPr>
              <a:t>historical, ethical, sociological and scientific aspects of CBRN</a:t>
            </a:r>
            <a:r>
              <a:rPr lang="en-US" sz="2800" b="1" kern="1200" dirty="0">
                <a:solidFill>
                  <a:schemeClr val="tx1"/>
                </a:solidFill>
                <a:effectLst/>
                <a:latin typeface="+mn-lt"/>
                <a:ea typeface="+mn-ea"/>
                <a:cs typeface="+mn-cs"/>
              </a:rPr>
              <a:t> </a:t>
            </a:r>
            <a:endParaRPr lang="en-US" dirty="0"/>
          </a:p>
        </p:txBody>
      </p:sp>
      <p:sp>
        <p:nvSpPr>
          <p:cNvPr id="3" name="Title 2"/>
          <p:cNvSpPr>
            <a:spLocks noGrp="1"/>
          </p:cNvSpPr>
          <p:nvPr>
            <p:ph type="title"/>
          </p:nvPr>
        </p:nvSpPr>
        <p:spPr>
          <a:xfrm>
            <a:off x="207034" y="3948020"/>
            <a:ext cx="11645660" cy="909730"/>
          </a:xfrm>
        </p:spPr>
        <p:txBody>
          <a:bodyPr anchor="ctr">
            <a:noAutofit/>
          </a:bodyPr>
          <a:lstStyle/>
          <a:p>
            <a:r>
              <a:rPr lang="en-US" sz="4000" dirty="0"/>
              <a:t>Learning objective</a:t>
            </a:r>
          </a:p>
        </p:txBody>
      </p:sp>
    </p:spTree>
    <p:extLst>
      <p:ext uri="{BB962C8B-B14F-4D97-AF65-F5344CB8AC3E}">
        <p14:creationId xmlns:p14="http://schemas.microsoft.com/office/powerpoint/2010/main" val="2098090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099"/>
            <a:ext cx="6949490" cy="558801"/>
          </a:xfrm>
        </p:spPr>
        <p:txBody>
          <a:bodyPr/>
          <a:lstStyle/>
          <a:p>
            <a:r>
              <a:rPr lang="da-DK" dirty="0"/>
              <a:t>Radioactive decay modes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20</a:t>
            </a:fld>
            <a:endParaRPr lang="en-BE" dirty="0"/>
          </a:p>
        </p:txBody>
      </p:sp>
      <p:graphicFrame>
        <p:nvGraphicFramePr>
          <p:cNvPr id="11" name="Table 12">
            <a:extLst>
              <a:ext uri="{FF2B5EF4-FFF2-40B4-BE49-F238E27FC236}">
                <a16:creationId xmlns:a16="http://schemas.microsoft.com/office/drawing/2014/main" id="{BE61621A-F8CD-4616-B10E-7E3B2F57DE2A}"/>
              </a:ext>
            </a:extLst>
          </p:cNvPr>
          <p:cNvGraphicFramePr>
            <a:graphicFrameLocks noGrp="1"/>
          </p:cNvGraphicFramePr>
          <p:nvPr>
            <p:extLst>
              <p:ext uri="{D42A27DB-BD31-4B8C-83A1-F6EECF244321}">
                <p14:modId xmlns:p14="http://schemas.microsoft.com/office/powerpoint/2010/main" val="1696318587"/>
              </p:ext>
            </p:extLst>
          </p:nvPr>
        </p:nvGraphicFramePr>
        <p:xfrm>
          <a:off x="1603375" y="1441205"/>
          <a:ext cx="9264650" cy="4956154"/>
        </p:xfrm>
        <a:graphic>
          <a:graphicData uri="http://schemas.openxmlformats.org/drawingml/2006/table">
            <a:tbl>
              <a:tblPr firstRow="1" bandRow="1">
                <a:tableStyleId>{F5AB1C69-6EDB-4FF4-983F-18BD219EF322}</a:tableStyleId>
              </a:tblPr>
              <a:tblGrid>
                <a:gridCol w="2899145">
                  <a:extLst>
                    <a:ext uri="{9D8B030D-6E8A-4147-A177-3AD203B41FA5}">
                      <a16:colId xmlns:a16="http://schemas.microsoft.com/office/drawing/2014/main" val="1595263207"/>
                    </a:ext>
                  </a:extLst>
                </a:gridCol>
                <a:gridCol w="2117074">
                  <a:extLst>
                    <a:ext uri="{9D8B030D-6E8A-4147-A177-3AD203B41FA5}">
                      <a16:colId xmlns:a16="http://schemas.microsoft.com/office/drawing/2014/main" val="916236391"/>
                    </a:ext>
                  </a:extLst>
                </a:gridCol>
                <a:gridCol w="4248431">
                  <a:extLst>
                    <a:ext uri="{9D8B030D-6E8A-4147-A177-3AD203B41FA5}">
                      <a16:colId xmlns:a16="http://schemas.microsoft.com/office/drawing/2014/main" val="1830847534"/>
                    </a:ext>
                  </a:extLst>
                </a:gridCol>
              </a:tblGrid>
              <a:tr h="708022">
                <a:tc>
                  <a:txBody>
                    <a:bodyPr/>
                    <a:lstStyle/>
                    <a:p>
                      <a:r>
                        <a:rPr lang="en-US" dirty="0"/>
                        <a:t>Decay</a:t>
                      </a:r>
                      <a:endParaRPr lang="nl-NL" dirty="0"/>
                    </a:p>
                  </a:txBody>
                  <a:tcPr anchor="b"/>
                </a:tc>
                <a:tc>
                  <a:txBody>
                    <a:bodyPr/>
                    <a:lstStyle/>
                    <a:p>
                      <a:r>
                        <a:rPr lang="en-US" dirty="0"/>
                        <a:t>Emitted radiation</a:t>
                      </a:r>
                      <a:endParaRPr lang="nl-NL" dirty="0"/>
                    </a:p>
                  </a:txBody>
                  <a:tcPr anchor="b"/>
                </a:tc>
                <a:tc>
                  <a:txBody>
                    <a:bodyPr/>
                    <a:lstStyle/>
                    <a:p>
                      <a:r>
                        <a:rPr lang="en-US" dirty="0"/>
                        <a:t>Equation</a:t>
                      </a:r>
                      <a:endParaRPr lang="nl-NL" dirty="0"/>
                    </a:p>
                  </a:txBody>
                  <a:tcPr anchor="b"/>
                </a:tc>
                <a:extLst>
                  <a:ext uri="{0D108BD9-81ED-4DB2-BD59-A6C34878D82A}">
                    <a16:rowId xmlns:a16="http://schemas.microsoft.com/office/drawing/2014/main" val="4278353644"/>
                  </a:ext>
                </a:extLst>
              </a:tr>
              <a:tr h="708022">
                <a:tc>
                  <a:txBody>
                    <a:bodyPr/>
                    <a:lstStyle/>
                    <a:p>
                      <a:r>
                        <a:rPr lang="en-US" sz="2000" dirty="0"/>
                        <a:t>Alpha</a:t>
                      </a:r>
                      <a:endParaRPr lang="nl-NL" sz="2000" dirty="0"/>
                    </a:p>
                  </a:txBody>
                  <a:tcPr anchor="ctr"/>
                </a:tc>
                <a:tc>
                  <a:txBody>
                    <a:bodyPr/>
                    <a:lstStyle/>
                    <a:p>
                      <a:endParaRPr lang="nl-NL" dirty="0"/>
                    </a:p>
                  </a:txBody>
                  <a:tcPr/>
                </a:tc>
                <a:tc>
                  <a:txBody>
                    <a:bodyPr/>
                    <a:lstStyle/>
                    <a:p>
                      <a:endParaRPr lang="nl-NL"/>
                    </a:p>
                  </a:txBody>
                  <a:tcPr/>
                </a:tc>
                <a:extLst>
                  <a:ext uri="{0D108BD9-81ED-4DB2-BD59-A6C34878D82A}">
                    <a16:rowId xmlns:a16="http://schemas.microsoft.com/office/drawing/2014/main" val="1404357508"/>
                  </a:ext>
                </a:extLst>
              </a:tr>
              <a:tr h="708022">
                <a:tc>
                  <a:txBody>
                    <a:bodyPr/>
                    <a:lstStyle/>
                    <a:p>
                      <a:r>
                        <a:rPr lang="en-US" sz="2000" dirty="0"/>
                        <a:t>Beta</a:t>
                      </a:r>
                      <a:endParaRPr lang="nl-NL" sz="2000" dirty="0"/>
                    </a:p>
                  </a:txBody>
                  <a:tcPr anchor="ctr"/>
                </a:tc>
                <a:tc>
                  <a:txBody>
                    <a:bodyPr/>
                    <a:lstStyle/>
                    <a:p>
                      <a:endParaRPr lang="nl-NL"/>
                    </a:p>
                  </a:txBody>
                  <a:tcPr/>
                </a:tc>
                <a:tc>
                  <a:txBody>
                    <a:bodyPr/>
                    <a:lstStyle/>
                    <a:p>
                      <a:endParaRPr lang="nl-NL"/>
                    </a:p>
                  </a:txBody>
                  <a:tcPr/>
                </a:tc>
                <a:extLst>
                  <a:ext uri="{0D108BD9-81ED-4DB2-BD59-A6C34878D82A}">
                    <a16:rowId xmlns:a16="http://schemas.microsoft.com/office/drawing/2014/main" val="206938563"/>
                  </a:ext>
                </a:extLst>
              </a:tr>
              <a:tr h="708022">
                <a:tc>
                  <a:txBody>
                    <a:bodyPr/>
                    <a:lstStyle/>
                    <a:p>
                      <a:r>
                        <a:rPr lang="en-US" sz="2000" dirty="0"/>
                        <a:t>Positron emission</a:t>
                      </a:r>
                      <a:endParaRPr lang="nl-NL" sz="2000" dirty="0"/>
                    </a:p>
                  </a:txBody>
                  <a:tcPr anchor="ctr"/>
                </a:tc>
                <a:tc>
                  <a:txBody>
                    <a:bodyPr/>
                    <a:lstStyle/>
                    <a:p>
                      <a:endParaRPr lang="nl-NL"/>
                    </a:p>
                  </a:txBody>
                  <a:tcPr/>
                </a:tc>
                <a:tc>
                  <a:txBody>
                    <a:bodyPr/>
                    <a:lstStyle/>
                    <a:p>
                      <a:endParaRPr lang="nl-NL"/>
                    </a:p>
                  </a:txBody>
                  <a:tcPr/>
                </a:tc>
                <a:extLst>
                  <a:ext uri="{0D108BD9-81ED-4DB2-BD59-A6C34878D82A}">
                    <a16:rowId xmlns:a16="http://schemas.microsoft.com/office/drawing/2014/main" val="1712463631"/>
                  </a:ext>
                </a:extLst>
              </a:tr>
              <a:tr h="708022">
                <a:tc>
                  <a:txBody>
                    <a:bodyPr/>
                    <a:lstStyle/>
                    <a:p>
                      <a:r>
                        <a:rPr lang="en-US" sz="2000" dirty="0"/>
                        <a:t>Electron capture</a:t>
                      </a:r>
                      <a:endParaRPr lang="nl-NL" sz="2000" dirty="0"/>
                    </a:p>
                  </a:txBody>
                  <a:tcPr anchor="ctr"/>
                </a:tc>
                <a:tc>
                  <a:txBody>
                    <a:bodyPr/>
                    <a:lstStyle/>
                    <a:p>
                      <a:endParaRPr lang="nl-NL"/>
                    </a:p>
                  </a:txBody>
                  <a:tcPr/>
                </a:tc>
                <a:tc>
                  <a:txBody>
                    <a:bodyPr/>
                    <a:lstStyle/>
                    <a:p>
                      <a:endParaRPr lang="nl-NL"/>
                    </a:p>
                  </a:txBody>
                  <a:tcPr/>
                </a:tc>
                <a:extLst>
                  <a:ext uri="{0D108BD9-81ED-4DB2-BD59-A6C34878D82A}">
                    <a16:rowId xmlns:a16="http://schemas.microsoft.com/office/drawing/2014/main" val="1836062281"/>
                  </a:ext>
                </a:extLst>
              </a:tr>
              <a:tr h="708022">
                <a:tc>
                  <a:txBody>
                    <a:bodyPr/>
                    <a:lstStyle/>
                    <a:p>
                      <a:r>
                        <a:rPr lang="en-US" sz="2000" dirty="0"/>
                        <a:t>Gamma emission</a:t>
                      </a:r>
                      <a:endParaRPr lang="nl-NL" sz="2000" dirty="0"/>
                    </a:p>
                  </a:txBody>
                  <a:tcPr anchor="ctr"/>
                </a:tc>
                <a:tc>
                  <a:txBody>
                    <a:bodyPr/>
                    <a:lstStyle/>
                    <a:p>
                      <a:endParaRPr lang="nl-NL"/>
                    </a:p>
                  </a:txBody>
                  <a:tcPr/>
                </a:tc>
                <a:tc>
                  <a:txBody>
                    <a:bodyPr/>
                    <a:lstStyle/>
                    <a:p>
                      <a:endParaRPr lang="nl-NL"/>
                    </a:p>
                  </a:txBody>
                  <a:tcPr/>
                </a:tc>
                <a:extLst>
                  <a:ext uri="{0D108BD9-81ED-4DB2-BD59-A6C34878D82A}">
                    <a16:rowId xmlns:a16="http://schemas.microsoft.com/office/drawing/2014/main" val="1570147098"/>
                  </a:ext>
                </a:extLst>
              </a:tr>
              <a:tr h="708022">
                <a:tc>
                  <a:txBody>
                    <a:bodyPr/>
                    <a:lstStyle/>
                    <a:p>
                      <a:r>
                        <a:rPr lang="en-US" sz="2000" dirty="0"/>
                        <a:t>Spontaneous fission</a:t>
                      </a:r>
                      <a:endParaRPr lang="nl-NL" sz="2000" dirty="0"/>
                    </a:p>
                  </a:txBody>
                  <a:tcPr anchor="ctr"/>
                </a:tc>
                <a:tc>
                  <a:txBody>
                    <a:bodyPr/>
                    <a:lstStyle/>
                    <a:p>
                      <a:endParaRPr lang="nl-NL"/>
                    </a:p>
                  </a:txBody>
                  <a:tcPr/>
                </a:tc>
                <a:tc>
                  <a:txBody>
                    <a:bodyPr/>
                    <a:lstStyle/>
                    <a:p>
                      <a:endParaRPr lang="nl-NL" dirty="0"/>
                    </a:p>
                  </a:txBody>
                  <a:tcPr/>
                </a:tc>
                <a:extLst>
                  <a:ext uri="{0D108BD9-81ED-4DB2-BD59-A6C34878D82A}">
                    <a16:rowId xmlns:a16="http://schemas.microsoft.com/office/drawing/2014/main" val="2487960821"/>
                  </a:ext>
                </a:extLst>
              </a:tr>
            </a:tbl>
          </a:graphicData>
        </a:graphic>
      </p:graphicFrame>
      <p:pic>
        <p:nvPicPr>
          <p:cNvPr id="18" name="Picture 17">
            <a:extLst>
              <a:ext uri="{FF2B5EF4-FFF2-40B4-BE49-F238E27FC236}">
                <a16:creationId xmlns:a16="http://schemas.microsoft.com/office/drawing/2014/main" id="{C6E3B314-37A2-42F1-B1BC-661C1B5301C1}"/>
              </a:ext>
            </a:extLst>
          </p:cNvPr>
          <p:cNvPicPr>
            <a:picLocks noChangeAspect="1"/>
          </p:cNvPicPr>
          <p:nvPr/>
        </p:nvPicPr>
        <p:blipFill>
          <a:blip r:embed="rId3"/>
          <a:stretch>
            <a:fillRect/>
          </a:stretch>
        </p:blipFill>
        <p:spPr>
          <a:xfrm>
            <a:off x="4492625" y="2122666"/>
            <a:ext cx="6375400" cy="4274693"/>
          </a:xfrm>
          <a:prstGeom prst="rect">
            <a:avLst/>
          </a:prstGeom>
        </p:spPr>
      </p:pic>
      <p:sp>
        <p:nvSpPr>
          <p:cNvPr id="7" name="Footer Placeholder 5">
            <a:extLst>
              <a:ext uri="{FF2B5EF4-FFF2-40B4-BE49-F238E27FC236}">
                <a16:creationId xmlns:a16="http://schemas.microsoft.com/office/drawing/2014/main" id="{5F4ECCB3-D369-4DC4-856E-E03587EA92AF}"/>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518227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099"/>
            <a:ext cx="8216814" cy="558801"/>
          </a:xfrm>
        </p:spPr>
        <p:txBody>
          <a:bodyPr/>
          <a:lstStyle/>
          <a:p>
            <a:r>
              <a:rPr lang="da-DK" dirty="0"/>
              <a:t>Units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21</a:t>
            </a:fld>
            <a:endParaRPr lang="en-BE" dirty="0"/>
          </a:p>
        </p:txBody>
      </p:sp>
      <p:graphicFrame>
        <p:nvGraphicFramePr>
          <p:cNvPr id="16" name="Table 15">
            <a:extLst>
              <a:ext uri="{FF2B5EF4-FFF2-40B4-BE49-F238E27FC236}">
                <a16:creationId xmlns:a16="http://schemas.microsoft.com/office/drawing/2014/main" id="{CD99E86C-DC5E-488B-AADC-C35F48966980}"/>
              </a:ext>
            </a:extLst>
          </p:cNvPr>
          <p:cNvGraphicFramePr>
            <a:graphicFrameLocks noGrp="1"/>
          </p:cNvGraphicFramePr>
          <p:nvPr/>
        </p:nvGraphicFramePr>
        <p:xfrm>
          <a:off x="9094197" y="2153431"/>
          <a:ext cx="2704778" cy="4186446"/>
        </p:xfrm>
        <a:graphic>
          <a:graphicData uri="http://schemas.openxmlformats.org/drawingml/2006/table">
            <a:tbl>
              <a:tblPr firstRow="1" firstCol="1" bandRow="1">
                <a:tableStyleId>{5940675A-B579-460E-94D1-54222C63F5DA}</a:tableStyleId>
              </a:tblPr>
              <a:tblGrid>
                <a:gridCol w="1194636">
                  <a:extLst>
                    <a:ext uri="{9D8B030D-6E8A-4147-A177-3AD203B41FA5}">
                      <a16:colId xmlns:a16="http://schemas.microsoft.com/office/drawing/2014/main" val="2732981994"/>
                    </a:ext>
                  </a:extLst>
                </a:gridCol>
                <a:gridCol w="555455">
                  <a:extLst>
                    <a:ext uri="{9D8B030D-6E8A-4147-A177-3AD203B41FA5}">
                      <a16:colId xmlns:a16="http://schemas.microsoft.com/office/drawing/2014/main" val="2117635997"/>
                    </a:ext>
                  </a:extLst>
                </a:gridCol>
                <a:gridCol w="954687">
                  <a:extLst>
                    <a:ext uri="{9D8B030D-6E8A-4147-A177-3AD203B41FA5}">
                      <a16:colId xmlns:a16="http://schemas.microsoft.com/office/drawing/2014/main" val="2723525160"/>
                    </a:ext>
                  </a:extLst>
                </a:gridCol>
              </a:tblGrid>
              <a:tr h="380586">
                <a:tc>
                  <a:txBody>
                    <a:bodyPr/>
                    <a:lstStyle/>
                    <a:p>
                      <a:pPr>
                        <a:spcAft>
                          <a:spcPts val="0"/>
                        </a:spcAft>
                      </a:pPr>
                      <a:r>
                        <a:rPr lang="nl-NL" sz="2400" kern="1200">
                          <a:effectLst/>
                        </a:rPr>
                        <a:t>Peta</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P</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+15</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186966819"/>
                  </a:ext>
                </a:extLst>
              </a:tr>
              <a:tr h="380586">
                <a:tc>
                  <a:txBody>
                    <a:bodyPr/>
                    <a:lstStyle/>
                    <a:p>
                      <a:pPr>
                        <a:spcAft>
                          <a:spcPts val="0"/>
                        </a:spcAft>
                      </a:pPr>
                      <a:r>
                        <a:rPr lang="nl-NL" sz="2400" kern="1200" dirty="0" err="1">
                          <a:effectLst/>
                        </a:rPr>
                        <a:t>Tera</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T</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+12</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2579727832"/>
                  </a:ext>
                </a:extLst>
              </a:tr>
              <a:tr h="380586">
                <a:tc>
                  <a:txBody>
                    <a:bodyPr/>
                    <a:lstStyle/>
                    <a:p>
                      <a:pPr>
                        <a:spcAft>
                          <a:spcPts val="0"/>
                        </a:spcAft>
                      </a:pPr>
                      <a:r>
                        <a:rPr lang="nl-NL" sz="2400" kern="1200">
                          <a:effectLst/>
                        </a:rPr>
                        <a:t>Giga</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G</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+9</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1269665950"/>
                  </a:ext>
                </a:extLst>
              </a:tr>
              <a:tr h="380586">
                <a:tc>
                  <a:txBody>
                    <a:bodyPr/>
                    <a:lstStyle/>
                    <a:p>
                      <a:pPr>
                        <a:spcAft>
                          <a:spcPts val="0"/>
                        </a:spcAft>
                      </a:pPr>
                      <a:r>
                        <a:rPr lang="nl-NL" sz="2400" kern="1200">
                          <a:effectLst/>
                        </a:rPr>
                        <a:t>Mega</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M</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+6</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2891173418"/>
                  </a:ext>
                </a:extLst>
              </a:tr>
              <a:tr h="380586">
                <a:tc>
                  <a:txBody>
                    <a:bodyPr/>
                    <a:lstStyle/>
                    <a:p>
                      <a:pPr>
                        <a:spcAft>
                          <a:spcPts val="0"/>
                        </a:spcAft>
                      </a:pPr>
                      <a:r>
                        <a:rPr lang="nl-NL" sz="2400" kern="1200" dirty="0">
                          <a:effectLst/>
                        </a:rPr>
                        <a:t>kilo</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k</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+3</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503948252"/>
                  </a:ext>
                </a:extLst>
              </a:tr>
              <a:tr h="380586">
                <a:tc>
                  <a:txBody>
                    <a:bodyPr/>
                    <a:lstStyle/>
                    <a:p>
                      <a:pPr>
                        <a:spcAft>
                          <a:spcPts val="0"/>
                        </a:spcAft>
                      </a:pPr>
                      <a:r>
                        <a:rPr lang="nl-NL" sz="2400" kern="1200">
                          <a:effectLst/>
                        </a:rPr>
                        <a:t>1</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0</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219630696"/>
                  </a:ext>
                </a:extLst>
              </a:tr>
              <a:tr h="380586">
                <a:tc>
                  <a:txBody>
                    <a:bodyPr/>
                    <a:lstStyle/>
                    <a:p>
                      <a:pPr>
                        <a:spcAft>
                          <a:spcPts val="0"/>
                        </a:spcAft>
                      </a:pPr>
                      <a:r>
                        <a:rPr lang="nl-NL" sz="2400" kern="1200">
                          <a:effectLst/>
                        </a:rPr>
                        <a:t>milli</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m</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-3</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896422432"/>
                  </a:ext>
                </a:extLst>
              </a:tr>
              <a:tr h="380586">
                <a:tc>
                  <a:txBody>
                    <a:bodyPr/>
                    <a:lstStyle/>
                    <a:p>
                      <a:pPr>
                        <a:spcAft>
                          <a:spcPts val="0"/>
                        </a:spcAft>
                      </a:pPr>
                      <a:r>
                        <a:rPr lang="nl-NL" sz="2400" kern="1200">
                          <a:effectLst/>
                        </a:rPr>
                        <a:t>micro</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μ</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-6</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012877878"/>
                  </a:ext>
                </a:extLst>
              </a:tr>
              <a:tr h="380586">
                <a:tc>
                  <a:txBody>
                    <a:bodyPr/>
                    <a:lstStyle/>
                    <a:p>
                      <a:pPr>
                        <a:spcAft>
                          <a:spcPts val="0"/>
                        </a:spcAft>
                      </a:pPr>
                      <a:r>
                        <a:rPr lang="nl-NL" sz="2400" kern="1200">
                          <a:effectLst/>
                        </a:rPr>
                        <a:t>nano</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n</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-9</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2088645644"/>
                  </a:ext>
                </a:extLst>
              </a:tr>
              <a:tr h="380586">
                <a:tc>
                  <a:txBody>
                    <a:bodyPr/>
                    <a:lstStyle/>
                    <a:p>
                      <a:pPr>
                        <a:spcAft>
                          <a:spcPts val="0"/>
                        </a:spcAft>
                      </a:pPr>
                      <a:r>
                        <a:rPr lang="nl-NL" sz="2400" kern="1200">
                          <a:effectLst/>
                        </a:rPr>
                        <a:t>pico</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p</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-12</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3231618223"/>
                  </a:ext>
                </a:extLst>
              </a:tr>
              <a:tr h="380586">
                <a:tc>
                  <a:txBody>
                    <a:bodyPr/>
                    <a:lstStyle/>
                    <a:p>
                      <a:pPr>
                        <a:spcAft>
                          <a:spcPts val="0"/>
                        </a:spcAft>
                      </a:pPr>
                      <a:r>
                        <a:rPr lang="nl-NL" sz="2400" kern="1200" dirty="0" err="1">
                          <a:effectLst/>
                        </a:rPr>
                        <a:t>femto</a:t>
                      </a:r>
                      <a:r>
                        <a:rPr lang="nl-NL" sz="2400" kern="1200" dirty="0">
                          <a:effectLst/>
                        </a:rPr>
                        <a:t> </a:t>
                      </a:r>
                      <a:endParaRPr lang="nl-NL" sz="24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a:effectLst/>
                        </a:rPr>
                        <a:t>f</a:t>
                      </a:r>
                      <a:endParaRPr lang="nl-NL" sz="2400" kern="12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tc>
                  <a:txBody>
                    <a:bodyPr/>
                    <a:lstStyle/>
                    <a:p>
                      <a:pPr>
                        <a:spcAft>
                          <a:spcPts val="0"/>
                        </a:spcAft>
                      </a:pPr>
                      <a:r>
                        <a:rPr lang="nl-NL" sz="2400" kern="1200" dirty="0">
                          <a:effectLst/>
                        </a:rPr>
                        <a:t>10</a:t>
                      </a:r>
                      <a:r>
                        <a:rPr lang="nl-NL" sz="2400" kern="1200" baseline="40000" dirty="0">
                          <a:effectLst/>
                        </a:rPr>
                        <a:t>-15</a:t>
                      </a:r>
                      <a:endParaRPr lang="nl-NL" sz="2400" kern="1200" baseline="400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nchor="b"/>
                </a:tc>
                <a:extLst>
                  <a:ext uri="{0D108BD9-81ED-4DB2-BD59-A6C34878D82A}">
                    <a16:rowId xmlns:a16="http://schemas.microsoft.com/office/drawing/2014/main" val="2727991999"/>
                  </a:ext>
                </a:extLst>
              </a:tr>
            </a:tbl>
          </a:graphicData>
        </a:graphic>
      </p:graphicFrame>
      <p:sp>
        <p:nvSpPr>
          <p:cNvPr id="26" name="TextBox 25">
            <a:extLst>
              <a:ext uri="{FF2B5EF4-FFF2-40B4-BE49-F238E27FC236}">
                <a16:creationId xmlns:a16="http://schemas.microsoft.com/office/drawing/2014/main" id="{E945B640-83E7-4968-B219-8237F4EB1155}"/>
              </a:ext>
            </a:extLst>
          </p:cNvPr>
          <p:cNvSpPr txBox="1"/>
          <p:nvPr/>
        </p:nvSpPr>
        <p:spPr>
          <a:xfrm>
            <a:off x="9000485" y="1660953"/>
            <a:ext cx="3067635" cy="461665"/>
          </a:xfrm>
          <a:prstGeom prst="rect">
            <a:avLst/>
          </a:prstGeom>
          <a:noFill/>
        </p:spPr>
        <p:txBody>
          <a:bodyPr wrap="none" rtlCol="0">
            <a:spAutoFit/>
          </a:bodyPr>
          <a:lstStyle/>
          <a:p>
            <a:r>
              <a:rPr lang="en-US" sz="2000" dirty="0"/>
              <a:t>Powers of thousand</a:t>
            </a:r>
            <a:r>
              <a:rPr lang="en-US" sz="2400" dirty="0"/>
              <a:t> </a:t>
            </a:r>
            <a:r>
              <a:rPr lang="en-US" sz="2000" dirty="0"/>
              <a:t>=10</a:t>
            </a:r>
            <a:r>
              <a:rPr lang="en-US" sz="2000" baseline="40000" dirty="0"/>
              <a:t>3</a:t>
            </a:r>
          </a:p>
        </p:txBody>
      </p:sp>
      <p:cxnSp>
        <p:nvCxnSpPr>
          <p:cNvPr id="27" name="Straight Arrow Connector 26">
            <a:extLst>
              <a:ext uri="{FF2B5EF4-FFF2-40B4-BE49-F238E27FC236}">
                <a16:creationId xmlns:a16="http://schemas.microsoft.com/office/drawing/2014/main" id="{A9FB5029-693A-4636-9371-0A57BDE3116A}"/>
              </a:ext>
            </a:extLst>
          </p:cNvPr>
          <p:cNvCxnSpPr>
            <a:cxnSpLocks/>
          </p:cNvCxnSpPr>
          <p:nvPr/>
        </p:nvCxnSpPr>
        <p:spPr>
          <a:xfrm flipV="1">
            <a:off x="8243186" y="3524415"/>
            <a:ext cx="782777" cy="5984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88DB951-1184-4B81-83D2-01D1D578BC2A}"/>
              </a:ext>
            </a:extLst>
          </p:cNvPr>
          <p:cNvCxnSpPr>
            <a:cxnSpLocks/>
          </p:cNvCxnSpPr>
          <p:nvPr/>
        </p:nvCxnSpPr>
        <p:spPr>
          <a:xfrm>
            <a:off x="8228852" y="4358643"/>
            <a:ext cx="751581" cy="264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14A56C44-9656-4BB3-82A1-128411C0B57C}"/>
              </a:ext>
            </a:extLst>
          </p:cNvPr>
          <p:cNvSpPr txBox="1"/>
          <p:nvPr/>
        </p:nvSpPr>
        <p:spPr>
          <a:xfrm>
            <a:off x="7724770" y="3646489"/>
            <a:ext cx="486030" cy="1200329"/>
          </a:xfrm>
          <a:prstGeom prst="rect">
            <a:avLst/>
          </a:prstGeom>
          <a:noFill/>
        </p:spPr>
        <p:txBody>
          <a:bodyPr wrap="none" rtlCol="0">
            <a:spAutoFit/>
          </a:bodyPr>
          <a:lstStyle/>
          <a:p>
            <a:r>
              <a:rPr lang="en-US" sz="7200" dirty="0">
                <a:solidFill>
                  <a:srgbClr val="FF0000"/>
                </a:solidFill>
              </a:rPr>
              <a:t>!</a:t>
            </a:r>
          </a:p>
        </p:txBody>
      </p:sp>
      <p:cxnSp>
        <p:nvCxnSpPr>
          <p:cNvPr id="30" name="Straight Arrow Connector 29">
            <a:extLst>
              <a:ext uri="{FF2B5EF4-FFF2-40B4-BE49-F238E27FC236}">
                <a16:creationId xmlns:a16="http://schemas.microsoft.com/office/drawing/2014/main" id="{57269F88-D914-48A2-9CB7-5C973826E869}"/>
              </a:ext>
            </a:extLst>
          </p:cNvPr>
          <p:cNvCxnSpPr>
            <a:cxnSpLocks/>
          </p:cNvCxnSpPr>
          <p:nvPr/>
        </p:nvCxnSpPr>
        <p:spPr>
          <a:xfrm>
            <a:off x="8243185" y="4464322"/>
            <a:ext cx="782777" cy="6059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E0C1C30-A5EC-41AA-8ABB-557361C66952}"/>
              </a:ext>
            </a:extLst>
          </p:cNvPr>
          <p:cNvSpPr>
            <a:spLocks noGrp="1"/>
          </p:cNvSpPr>
          <p:nvPr>
            <p:ph type="body" sz="quarter" idx="16"/>
          </p:nvPr>
        </p:nvSpPr>
        <p:spPr>
          <a:xfrm>
            <a:off x="766761" y="1469037"/>
            <a:ext cx="8471367" cy="4588864"/>
          </a:xfrm>
        </p:spPr>
        <p:txBody>
          <a:bodyPr>
            <a:normAutofit lnSpcReduction="10000"/>
          </a:bodyPr>
          <a:lstStyle/>
          <a:p>
            <a:pPr>
              <a:spcBef>
                <a:spcPts val="600"/>
              </a:spcBef>
            </a:pPr>
            <a:r>
              <a:rPr lang="en-US" dirty="0"/>
              <a:t>Activity </a:t>
            </a:r>
          </a:p>
          <a:p>
            <a:pPr lvl="1"/>
            <a:r>
              <a:rPr lang="en-US" dirty="0"/>
              <a:t>#of atoms that decays per second Becquerel (</a:t>
            </a:r>
            <a:r>
              <a:rPr lang="en-US" dirty="0" err="1"/>
              <a:t>Bq</a:t>
            </a:r>
            <a:r>
              <a:rPr lang="en-US" dirty="0"/>
              <a:t>)</a:t>
            </a:r>
          </a:p>
          <a:p>
            <a:pPr lvl="2"/>
            <a:r>
              <a:rPr lang="en-US" dirty="0"/>
              <a:t>Samples: </a:t>
            </a:r>
            <a:r>
              <a:rPr lang="en-US" dirty="0" err="1"/>
              <a:t>Bq</a:t>
            </a:r>
            <a:r>
              <a:rPr lang="en-US" dirty="0"/>
              <a:t> - </a:t>
            </a:r>
            <a:r>
              <a:rPr lang="en-US" dirty="0" err="1"/>
              <a:t>kBq</a:t>
            </a:r>
            <a:endParaRPr lang="en-US" dirty="0"/>
          </a:p>
          <a:p>
            <a:pPr lvl="2"/>
            <a:r>
              <a:rPr lang="en-US" dirty="0"/>
              <a:t>Test sources: </a:t>
            </a:r>
            <a:r>
              <a:rPr lang="en-US" dirty="0" err="1"/>
              <a:t>kBq</a:t>
            </a:r>
            <a:r>
              <a:rPr lang="en-US" dirty="0"/>
              <a:t> - </a:t>
            </a:r>
            <a:r>
              <a:rPr lang="en-US" dirty="0" err="1"/>
              <a:t>MBq</a:t>
            </a:r>
            <a:endParaRPr lang="en-US" dirty="0"/>
          </a:p>
          <a:p>
            <a:pPr lvl="2"/>
            <a:r>
              <a:rPr lang="en-US" dirty="0"/>
              <a:t>Strong source: </a:t>
            </a:r>
            <a:r>
              <a:rPr lang="en-US" dirty="0" err="1"/>
              <a:t>MBq</a:t>
            </a:r>
            <a:r>
              <a:rPr lang="en-US" dirty="0"/>
              <a:t> - </a:t>
            </a:r>
            <a:r>
              <a:rPr lang="en-US" dirty="0" err="1"/>
              <a:t>TBq</a:t>
            </a:r>
            <a:endParaRPr lang="en-US" dirty="0"/>
          </a:p>
          <a:p>
            <a:pPr lvl="1"/>
            <a:r>
              <a:rPr lang="en-US" dirty="0"/>
              <a:t>does not say much about its mass:</a:t>
            </a:r>
          </a:p>
          <a:p>
            <a:pPr lvl="2"/>
            <a:r>
              <a:rPr lang="en-US" dirty="0"/>
              <a:t>100 </a:t>
            </a:r>
            <a:r>
              <a:rPr lang="en-US" dirty="0" err="1"/>
              <a:t>MBq</a:t>
            </a:r>
            <a:r>
              <a:rPr lang="en-US" dirty="0"/>
              <a:t> U-238  = 8 kg</a:t>
            </a:r>
          </a:p>
          <a:p>
            <a:pPr lvl="2"/>
            <a:r>
              <a:rPr lang="en-US" dirty="0"/>
              <a:t>100 </a:t>
            </a:r>
            <a:r>
              <a:rPr lang="en-US" dirty="0" err="1"/>
              <a:t>MBq</a:t>
            </a:r>
            <a:r>
              <a:rPr lang="en-US" dirty="0"/>
              <a:t> I-131   = 22 ng</a:t>
            </a:r>
          </a:p>
          <a:p>
            <a:pPr lvl="1"/>
            <a:r>
              <a:rPr lang="en-US" dirty="0"/>
              <a:t>may lead to exposure</a:t>
            </a:r>
          </a:p>
          <a:p>
            <a:pPr>
              <a:spcBef>
                <a:spcPts val="600"/>
              </a:spcBef>
            </a:pPr>
            <a:r>
              <a:rPr lang="en-US" dirty="0"/>
              <a:t>Exposure leads to absorbed dose Gray (</a:t>
            </a:r>
            <a:r>
              <a:rPr lang="en-US" dirty="0" err="1"/>
              <a:t>Gy</a:t>
            </a:r>
            <a:r>
              <a:rPr lang="en-US" dirty="0"/>
              <a:t>)</a:t>
            </a:r>
          </a:p>
          <a:p>
            <a:pPr>
              <a:spcBef>
                <a:spcPts val="600"/>
              </a:spcBef>
            </a:pPr>
            <a:r>
              <a:rPr lang="en-US" dirty="0"/>
              <a:t>Where in the body and how much yields acquired risk</a:t>
            </a:r>
          </a:p>
          <a:p>
            <a:pPr>
              <a:spcBef>
                <a:spcPts val="600"/>
              </a:spcBef>
            </a:pPr>
            <a:r>
              <a:rPr lang="en-US" dirty="0"/>
              <a:t>Risk is expressed in Sieverts (</a:t>
            </a:r>
            <a:r>
              <a:rPr lang="en-US" dirty="0" err="1"/>
              <a:t>Sv</a:t>
            </a:r>
            <a:r>
              <a:rPr lang="en-US" dirty="0"/>
              <a:t>)</a:t>
            </a:r>
          </a:p>
          <a:p>
            <a:pPr lvl="2"/>
            <a:endParaRPr lang="en-US" dirty="0"/>
          </a:p>
          <a:p>
            <a:endParaRPr lang="en-US" dirty="0"/>
          </a:p>
        </p:txBody>
      </p:sp>
      <p:sp>
        <p:nvSpPr>
          <p:cNvPr id="14" name="Footer Placeholder 5">
            <a:extLst>
              <a:ext uri="{FF2B5EF4-FFF2-40B4-BE49-F238E27FC236}">
                <a16:creationId xmlns:a16="http://schemas.microsoft.com/office/drawing/2014/main" id="{C4B2151B-E14F-4DA7-A7CC-10176B86757C}"/>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2140648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099"/>
            <a:ext cx="8216814" cy="558801"/>
          </a:xfrm>
        </p:spPr>
        <p:txBody>
          <a:bodyPr/>
          <a:lstStyle/>
          <a:p>
            <a:r>
              <a:rPr lang="da-DK" dirty="0"/>
              <a:t>Dose scale mSv</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22</a:t>
            </a:fld>
            <a:endParaRPr lang="en-BE" dirty="0"/>
          </a:p>
        </p:txBody>
      </p:sp>
      <p:graphicFrame>
        <p:nvGraphicFramePr>
          <p:cNvPr id="13" name="Table 12">
            <a:extLst>
              <a:ext uri="{FF2B5EF4-FFF2-40B4-BE49-F238E27FC236}">
                <a16:creationId xmlns:a16="http://schemas.microsoft.com/office/drawing/2014/main" id="{8BEC2F96-5619-4477-B6AC-1CD56F690B97}"/>
              </a:ext>
            </a:extLst>
          </p:cNvPr>
          <p:cNvGraphicFramePr>
            <a:graphicFrameLocks noGrp="1"/>
          </p:cNvGraphicFramePr>
          <p:nvPr>
            <p:extLst>
              <p:ext uri="{D42A27DB-BD31-4B8C-83A1-F6EECF244321}">
                <p14:modId xmlns:p14="http://schemas.microsoft.com/office/powerpoint/2010/main" val="1358144883"/>
              </p:ext>
            </p:extLst>
          </p:nvPr>
        </p:nvGraphicFramePr>
        <p:xfrm>
          <a:off x="579187" y="1798355"/>
          <a:ext cx="6655802" cy="3972678"/>
        </p:xfrm>
        <a:graphic>
          <a:graphicData uri="http://schemas.openxmlformats.org/drawingml/2006/table">
            <a:tbl>
              <a:tblPr firstRow="1" firstCol="1" bandRow="1">
                <a:tableStyleId>{5C22544A-7EE6-4342-B048-85BDC9FD1C3A}</a:tableStyleId>
              </a:tblPr>
              <a:tblGrid>
                <a:gridCol w="2957086">
                  <a:extLst>
                    <a:ext uri="{9D8B030D-6E8A-4147-A177-3AD203B41FA5}">
                      <a16:colId xmlns:a16="http://schemas.microsoft.com/office/drawing/2014/main" val="3724762134"/>
                    </a:ext>
                  </a:extLst>
                </a:gridCol>
                <a:gridCol w="1570104">
                  <a:extLst>
                    <a:ext uri="{9D8B030D-6E8A-4147-A177-3AD203B41FA5}">
                      <a16:colId xmlns:a16="http://schemas.microsoft.com/office/drawing/2014/main" val="155291136"/>
                    </a:ext>
                  </a:extLst>
                </a:gridCol>
                <a:gridCol w="2128612">
                  <a:extLst>
                    <a:ext uri="{9D8B030D-6E8A-4147-A177-3AD203B41FA5}">
                      <a16:colId xmlns:a16="http://schemas.microsoft.com/office/drawing/2014/main" val="2289383887"/>
                    </a:ext>
                  </a:extLst>
                </a:gridCol>
              </a:tblGrid>
              <a:tr h="458486">
                <a:tc gridSpan="3">
                  <a:txBody>
                    <a:bodyPr/>
                    <a:lstStyle/>
                    <a:p>
                      <a:pPr algn="ctr">
                        <a:spcAft>
                          <a:spcPts val="0"/>
                        </a:spcAft>
                      </a:pPr>
                      <a:r>
                        <a:rPr lang="nl-NL" sz="2000" kern="1200" dirty="0" err="1">
                          <a:effectLst/>
                        </a:rPr>
                        <a:t>Averaged</a:t>
                      </a:r>
                      <a:r>
                        <a:rPr lang="nl-NL" sz="2000" kern="1200" dirty="0">
                          <a:effectLst/>
                        </a:rPr>
                        <a:t> </a:t>
                      </a:r>
                      <a:r>
                        <a:rPr lang="nl-NL" sz="2000" kern="1200" dirty="0" err="1">
                          <a:effectLst/>
                        </a:rPr>
                        <a:t>yearly</a:t>
                      </a:r>
                      <a:r>
                        <a:rPr lang="nl-NL" sz="2000" kern="1200" dirty="0">
                          <a:effectLst/>
                        </a:rPr>
                        <a:t> </a:t>
                      </a:r>
                      <a:r>
                        <a:rPr lang="nl-NL" sz="2000" kern="1200" dirty="0" err="1">
                          <a:effectLst/>
                        </a:rPr>
                        <a:t>dose</a:t>
                      </a:r>
                      <a:r>
                        <a:rPr lang="nl-NL" sz="2000" kern="1200" dirty="0">
                          <a:effectLst/>
                        </a:rPr>
                        <a:t> </a:t>
                      </a:r>
                      <a:r>
                        <a:rPr lang="nl-NL" sz="2000" kern="1200" dirty="0" err="1">
                          <a:effectLst/>
                        </a:rPr>
                        <a:t>from</a:t>
                      </a:r>
                      <a:r>
                        <a:rPr lang="nl-NL" sz="2000" kern="1200" dirty="0">
                          <a:effectLst/>
                        </a:rPr>
                        <a:t> </a:t>
                      </a:r>
                      <a:r>
                        <a:rPr lang="nl-NL" sz="2000" kern="1200" dirty="0" err="1">
                          <a:effectLst/>
                        </a:rPr>
                        <a:t>cosmic</a:t>
                      </a:r>
                      <a:r>
                        <a:rPr lang="nl-NL" sz="2000" kern="1200" dirty="0">
                          <a:effectLst/>
                        </a:rPr>
                        <a:t> </a:t>
                      </a:r>
                      <a:r>
                        <a:rPr lang="nl-NL" sz="2000" kern="1200" dirty="0" err="1">
                          <a:effectLst/>
                        </a:rPr>
                        <a:t>radiation</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023B7E"/>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31842293"/>
                  </a:ext>
                </a:extLst>
              </a:tr>
              <a:tr h="393275">
                <a:tc>
                  <a:txBody>
                    <a:bodyPr/>
                    <a:lstStyle/>
                    <a:p>
                      <a:pPr>
                        <a:spcAft>
                          <a:spcPts val="0"/>
                        </a:spcAft>
                      </a:pPr>
                      <a:r>
                        <a:rPr lang="nl-NL" sz="2000" kern="1200" dirty="0">
                          <a:effectLst/>
                        </a:rPr>
                        <a:t>Area</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023B7E"/>
                    </a:solidFill>
                  </a:tcPr>
                </a:tc>
                <a:tc>
                  <a:txBody>
                    <a:bodyPr/>
                    <a:lstStyle/>
                    <a:p>
                      <a:pPr>
                        <a:spcAft>
                          <a:spcPts val="0"/>
                        </a:spcAft>
                      </a:pPr>
                      <a:r>
                        <a:rPr lang="nl-NL" sz="2000" kern="1200" dirty="0" err="1">
                          <a:effectLst/>
                        </a:rPr>
                        <a:t>height</a:t>
                      </a:r>
                      <a:r>
                        <a:rPr lang="nl-NL" sz="2000" kern="1200" dirty="0">
                          <a:effectLst/>
                        </a:rPr>
                        <a:t> (m)</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87BCFD"/>
                    </a:solidFill>
                  </a:tcPr>
                </a:tc>
                <a:tc>
                  <a:txBody>
                    <a:bodyPr/>
                    <a:lstStyle/>
                    <a:p>
                      <a:pPr>
                        <a:spcAft>
                          <a:spcPts val="0"/>
                        </a:spcAft>
                      </a:pPr>
                      <a:r>
                        <a:rPr lang="nl-NL" sz="2000" kern="1200" dirty="0" err="1">
                          <a:effectLst/>
                          <a:latin typeface="Calibri" panose="020F0502020204030204" pitchFamily="34" charset="0"/>
                          <a:ea typeface="Times New Roman" panose="02020603050405020304" pitchFamily="18" charset="0"/>
                          <a:cs typeface="Arial" panose="020B0604020202020204" pitchFamily="34" charset="0"/>
                        </a:rPr>
                        <a:t>Dose</a:t>
                      </a:r>
                      <a:r>
                        <a:rPr lang="nl-NL" sz="2000" kern="1200" dirty="0">
                          <a:effectLst/>
                          <a:latin typeface="Calibri" panose="020F0502020204030204" pitchFamily="34" charset="0"/>
                          <a:ea typeface="Times New Roman" panose="02020603050405020304" pitchFamily="18" charset="0"/>
                          <a:cs typeface="Arial" panose="020B0604020202020204" pitchFamily="34" charset="0"/>
                        </a:rPr>
                        <a:t> (</a:t>
                      </a:r>
                      <a:r>
                        <a:rPr lang="nl-NL" sz="2000" kern="1200" dirty="0" err="1">
                          <a:effectLst/>
                          <a:latin typeface="Calibri" panose="020F0502020204030204" pitchFamily="34" charset="0"/>
                          <a:ea typeface="Times New Roman" panose="02020603050405020304" pitchFamily="18" charset="0"/>
                          <a:cs typeface="Arial" panose="020B0604020202020204" pitchFamily="34" charset="0"/>
                        </a:rPr>
                        <a:t>mSv</a:t>
                      </a:r>
                      <a:r>
                        <a:rPr lang="nl-NL" sz="2000" kern="1200" dirty="0">
                          <a:effectLst/>
                          <a:latin typeface="Calibri" panose="020F0502020204030204" pitchFamily="34" charset="0"/>
                          <a:ea typeface="Times New Roman" panose="02020603050405020304" pitchFamily="18" charset="0"/>
                          <a:cs typeface="Arial" panose="020B0604020202020204" pitchFamily="34" charset="0"/>
                        </a:rPr>
                        <a:t>)</a:t>
                      </a:r>
                    </a:p>
                  </a:txBody>
                  <a:tcPr marL="68580" marR="68580" marT="0" marB="0">
                    <a:solidFill>
                      <a:srgbClr val="87BCFD"/>
                    </a:solidFill>
                  </a:tcPr>
                </a:tc>
                <a:extLst>
                  <a:ext uri="{0D108BD9-81ED-4DB2-BD59-A6C34878D82A}">
                    <a16:rowId xmlns:a16="http://schemas.microsoft.com/office/drawing/2014/main" val="2799044530"/>
                  </a:ext>
                </a:extLst>
              </a:tr>
              <a:tr h="2404769">
                <a:tc>
                  <a:txBody>
                    <a:bodyPr/>
                    <a:lstStyle/>
                    <a:p>
                      <a:pPr>
                        <a:spcAft>
                          <a:spcPts val="0"/>
                        </a:spcAft>
                      </a:pPr>
                      <a:r>
                        <a:rPr lang="nl-NL" sz="2000" kern="1200" dirty="0">
                          <a:effectLst/>
                        </a:rPr>
                        <a:t>La Paz, Bolivia</a:t>
                      </a:r>
                    </a:p>
                    <a:p>
                      <a:pPr>
                        <a:spcAft>
                          <a:spcPts val="0"/>
                        </a:spcAft>
                      </a:pPr>
                      <a:r>
                        <a:rPr lang="nl-NL" sz="2000" kern="1200" dirty="0">
                          <a:effectLst/>
                        </a:rPr>
                        <a:t>Lhasa, China</a:t>
                      </a:r>
                    </a:p>
                    <a:p>
                      <a:pPr>
                        <a:spcAft>
                          <a:spcPts val="0"/>
                        </a:spcAft>
                      </a:pPr>
                      <a:r>
                        <a:rPr lang="nl-NL" sz="2000" kern="1200" dirty="0">
                          <a:effectLst/>
                        </a:rPr>
                        <a:t>Quito, </a:t>
                      </a:r>
                      <a:r>
                        <a:rPr lang="nl-NL" sz="2000" kern="1200" dirty="0" err="1">
                          <a:effectLst/>
                        </a:rPr>
                        <a:t>Equador</a:t>
                      </a:r>
                      <a:endParaRPr lang="nl-NL" sz="2000" kern="1200" dirty="0">
                        <a:effectLst/>
                      </a:endParaRPr>
                    </a:p>
                    <a:p>
                      <a:pPr>
                        <a:spcAft>
                          <a:spcPts val="0"/>
                        </a:spcAft>
                      </a:pPr>
                      <a:r>
                        <a:rPr lang="nl-NL" sz="2000" kern="1200" dirty="0">
                          <a:effectLst/>
                        </a:rPr>
                        <a:t>Mexico City, Mexico</a:t>
                      </a:r>
                    </a:p>
                    <a:p>
                      <a:pPr>
                        <a:spcAft>
                          <a:spcPts val="0"/>
                        </a:spcAft>
                      </a:pPr>
                      <a:r>
                        <a:rPr lang="nl-NL" sz="2000" kern="1200" dirty="0">
                          <a:effectLst/>
                        </a:rPr>
                        <a:t>Nairobi, Kenya</a:t>
                      </a:r>
                    </a:p>
                    <a:p>
                      <a:pPr>
                        <a:spcAft>
                          <a:spcPts val="0"/>
                        </a:spcAft>
                      </a:pPr>
                      <a:r>
                        <a:rPr lang="nl-NL" sz="2000" kern="1200" dirty="0">
                          <a:effectLst/>
                        </a:rPr>
                        <a:t>Denver, ISA</a:t>
                      </a:r>
                    </a:p>
                    <a:p>
                      <a:pPr>
                        <a:spcAft>
                          <a:spcPts val="0"/>
                        </a:spcAft>
                      </a:pPr>
                      <a:r>
                        <a:rPr lang="nl-NL" sz="2000" kern="1200" dirty="0">
                          <a:effectLst/>
                        </a:rPr>
                        <a:t>Teheran, Iran</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023B7E"/>
                    </a:solidFill>
                  </a:tcPr>
                </a:tc>
                <a:tc>
                  <a:txBody>
                    <a:bodyPr/>
                    <a:lstStyle/>
                    <a:p>
                      <a:pPr>
                        <a:spcAft>
                          <a:spcPts val="0"/>
                        </a:spcAft>
                      </a:pPr>
                      <a:r>
                        <a:rPr lang="nl-NL" sz="2000" kern="1200" dirty="0">
                          <a:effectLst/>
                        </a:rPr>
                        <a:t>3900</a:t>
                      </a:r>
                    </a:p>
                    <a:p>
                      <a:pPr>
                        <a:spcAft>
                          <a:spcPts val="0"/>
                        </a:spcAft>
                      </a:pPr>
                      <a:r>
                        <a:rPr lang="nl-NL" sz="2000" kern="1200" dirty="0">
                          <a:effectLst/>
                        </a:rPr>
                        <a:t>3600</a:t>
                      </a:r>
                    </a:p>
                    <a:p>
                      <a:pPr>
                        <a:spcAft>
                          <a:spcPts val="0"/>
                        </a:spcAft>
                      </a:pPr>
                      <a:r>
                        <a:rPr lang="nl-NL" sz="2000" kern="1200" dirty="0">
                          <a:effectLst/>
                        </a:rPr>
                        <a:t>2840</a:t>
                      </a:r>
                    </a:p>
                    <a:p>
                      <a:pPr>
                        <a:spcAft>
                          <a:spcPts val="0"/>
                        </a:spcAft>
                      </a:pPr>
                      <a:r>
                        <a:rPr lang="nl-NL" sz="2000" kern="1200" dirty="0">
                          <a:effectLst/>
                        </a:rPr>
                        <a:t>2240</a:t>
                      </a:r>
                    </a:p>
                    <a:p>
                      <a:pPr>
                        <a:spcAft>
                          <a:spcPts val="0"/>
                        </a:spcAft>
                      </a:pPr>
                      <a:r>
                        <a:rPr lang="nl-NL" sz="2000" kern="1200" dirty="0">
                          <a:effectLst/>
                        </a:rPr>
                        <a:t>1660</a:t>
                      </a:r>
                    </a:p>
                    <a:p>
                      <a:pPr>
                        <a:spcAft>
                          <a:spcPts val="0"/>
                        </a:spcAft>
                      </a:pPr>
                      <a:r>
                        <a:rPr lang="nl-NL" sz="2000" kern="1200" dirty="0">
                          <a:effectLst/>
                        </a:rPr>
                        <a:t>1610</a:t>
                      </a:r>
                    </a:p>
                    <a:p>
                      <a:pPr>
                        <a:spcAft>
                          <a:spcPts val="0"/>
                        </a:spcAft>
                      </a:pPr>
                      <a:r>
                        <a:rPr lang="nl-NL" sz="2000" kern="1200" dirty="0">
                          <a:effectLst/>
                        </a:rPr>
                        <a:t>1180</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D2EDFB"/>
                    </a:solidFill>
                  </a:tcPr>
                </a:tc>
                <a:tc>
                  <a:txBody>
                    <a:bodyPr/>
                    <a:lstStyle/>
                    <a:p>
                      <a:pPr>
                        <a:spcAft>
                          <a:spcPts val="0"/>
                        </a:spcAft>
                      </a:pPr>
                      <a:r>
                        <a:rPr lang="nl-NL" sz="2000" kern="1200" dirty="0">
                          <a:effectLst/>
                        </a:rPr>
                        <a:t>2.0</a:t>
                      </a:r>
                    </a:p>
                    <a:p>
                      <a:pPr>
                        <a:spcAft>
                          <a:spcPts val="0"/>
                        </a:spcAft>
                      </a:pPr>
                      <a:r>
                        <a:rPr lang="nl-NL" sz="2000" kern="1200" dirty="0">
                          <a:effectLst/>
                        </a:rPr>
                        <a:t>1.7</a:t>
                      </a:r>
                    </a:p>
                    <a:p>
                      <a:pPr>
                        <a:spcAft>
                          <a:spcPts val="0"/>
                        </a:spcAft>
                      </a:pPr>
                      <a:r>
                        <a:rPr lang="nl-NL" sz="2000" kern="1200" dirty="0">
                          <a:effectLst/>
                        </a:rPr>
                        <a:t>1.1</a:t>
                      </a:r>
                    </a:p>
                    <a:p>
                      <a:pPr>
                        <a:spcAft>
                          <a:spcPts val="0"/>
                        </a:spcAft>
                      </a:pPr>
                      <a:r>
                        <a:rPr lang="nl-NL" sz="2000" kern="1200" dirty="0">
                          <a:effectLst/>
                        </a:rPr>
                        <a:t>0.8</a:t>
                      </a:r>
                    </a:p>
                    <a:p>
                      <a:pPr>
                        <a:spcAft>
                          <a:spcPts val="0"/>
                        </a:spcAft>
                      </a:pPr>
                      <a:r>
                        <a:rPr lang="nl-NL" sz="2000" kern="1200" dirty="0">
                          <a:effectLst/>
                        </a:rPr>
                        <a:t>0.6</a:t>
                      </a:r>
                    </a:p>
                    <a:p>
                      <a:pPr>
                        <a:spcAft>
                          <a:spcPts val="0"/>
                        </a:spcAft>
                      </a:pPr>
                      <a:r>
                        <a:rPr lang="nl-NL" sz="2000" kern="1200" dirty="0">
                          <a:effectLst/>
                        </a:rPr>
                        <a:t>0.6</a:t>
                      </a:r>
                    </a:p>
                    <a:p>
                      <a:pPr>
                        <a:spcAft>
                          <a:spcPts val="0"/>
                        </a:spcAft>
                      </a:pPr>
                      <a:r>
                        <a:rPr lang="nl-NL" sz="2000" kern="1200" dirty="0">
                          <a:effectLst/>
                        </a:rPr>
                        <a:t>0.4</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D2EDFB"/>
                    </a:solidFill>
                  </a:tcPr>
                </a:tc>
                <a:extLst>
                  <a:ext uri="{0D108BD9-81ED-4DB2-BD59-A6C34878D82A}">
                    <a16:rowId xmlns:a16="http://schemas.microsoft.com/office/drawing/2014/main" val="1859640575"/>
                  </a:ext>
                </a:extLst>
              </a:tr>
              <a:tr h="354988">
                <a:tc>
                  <a:txBody>
                    <a:bodyPr/>
                    <a:lstStyle/>
                    <a:p>
                      <a:pPr>
                        <a:spcAft>
                          <a:spcPts val="0"/>
                        </a:spcAft>
                      </a:pPr>
                      <a:r>
                        <a:rPr lang="nl-NL" sz="2000" kern="1200" dirty="0">
                          <a:effectLst/>
                        </a:rPr>
                        <a:t>Sea level</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023B7E"/>
                    </a:solidFill>
                  </a:tcPr>
                </a:tc>
                <a:tc>
                  <a:txBody>
                    <a:bodyPr/>
                    <a:lstStyle/>
                    <a:p>
                      <a:pPr>
                        <a:spcAft>
                          <a:spcPts val="0"/>
                        </a:spcAft>
                      </a:pPr>
                      <a:r>
                        <a:rPr lang="nl-NL" sz="2000" kern="1200" dirty="0">
                          <a:effectLst/>
                        </a:rPr>
                        <a:t> </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87BCFD"/>
                    </a:solidFill>
                  </a:tcPr>
                </a:tc>
                <a:tc>
                  <a:txBody>
                    <a:bodyPr/>
                    <a:lstStyle/>
                    <a:p>
                      <a:pPr>
                        <a:spcAft>
                          <a:spcPts val="0"/>
                        </a:spcAft>
                      </a:pPr>
                      <a:r>
                        <a:rPr lang="nl-NL" sz="2000" kern="1200" dirty="0">
                          <a:effectLst/>
                        </a:rPr>
                        <a:t>0.3</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87BCFD"/>
                    </a:solidFill>
                  </a:tcPr>
                </a:tc>
                <a:extLst>
                  <a:ext uri="{0D108BD9-81ED-4DB2-BD59-A6C34878D82A}">
                    <a16:rowId xmlns:a16="http://schemas.microsoft.com/office/drawing/2014/main" val="2226723775"/>
                  </a:ext>
                </a:extLst>
              </a:tr>
              <a:tr h="361160">
                <a:tc>
                  <a:txBody>
                    <a:bodyPr/>
                    <a:lstStyle/>
                    <a:p>
                      <a:pPr>
                        <a:spcAft>
                          <a:spcPts val="0"/>
                        </a:spcAft>
                      </a:pPr>
                      <a:r>
                        <a:rPr lang="nl-NL" sz="2000" kern="1200" dirty="0">
                          <a:effectLst/>
                        </a:rPr>
                        <a:t>World </a:t>
                      </a:r>
                      <a:r>
                        <a:rPr lang="en-US" sz="2000" kern="1200" noProof="0" dirty="0">
                          <a:effectLst/>
                        </a:rPr>
                        <a:t>average</a:t>
                      </a:r>
                      <a:endParaRPr lang="en-US" sz="2000" kern="1200" noProof="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Aft>
                          <a:spcPts val="0"/>
                        </a:spcAft>
                      </a:pPr>
                      <a:r>
                        <a:rPr lang="nl-NL" sz="2000" kern="1200" dirty="0">
                          <a:effectLst/>
                        </a:rPr>
                        <a:t> </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D2EDFB"/>
                    </a:solidFill>
                  </a:tcPr>
                </a:tc>
                <a:tc>
                  <a:txBody>
                    <a:bodyPr/>
                    <a:lstStyle/>
                    <a:p>
                      <a:pPr>
                        <a:spcAft>
                          <a:spcPts val="0"/>
                        </a:spcAft>
                      </a:pPr>
                      <a:r>
                        <a:rPr lang="nl-NL" sz="2000" kern="1200" dirty="0">
                          <a:effectLst/>
                        </a:rPr>
                        <a:t>0.4</a:t>
                      </a:r>
                      <a:endParaRPr lang="nl-NL" sz="2000" kern="12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solidFill>
                      <a:srgbClr val="D2EDFB"/>
                    </a:solidFill>
                  </a:tcPr>
                </a:tc>
                <a:extLst>
                  <a:ext uri="{0D108BD9-81ED-4DB2-BD59-A6C34878D82A}">
                    <a16:rowId xmlns:a16="http://schemas.microsoft.com/office/drawing/2014/main" val="826966941"/>
                  </a:ext>
                </a:extLst>
              </a:tr>
            </a:tbl>
          </a:graphicData>
        </a:graphic>
      </p:graphicFrame>
      <p:sp>
        <p:nvSpPr>
          <p:cNvPr id="14" name="TextBox 13">
            <a:extLst>
              <a:ext uri="{FF2B5EF4-FFF2-40B4-BE49-F238E27FC236}">
                <a16:creationId xmlns:a16="http://schemas.microsoft.com/office/drawing/2014/main" id="{24247240-F09E-488F-908B-7A8159C527A4}"/>
              </a:ext>
            </a:extLst>
          </p:cNvPr>
          <p:cNvSpPr txBox="1"/>
          <p:nvPr/>
        </p:nvSpPr>
        <p:spPr>
          <a:xfrm>
            <a:off x="11016352" y="3021943"/>
            <a:ext cx="912879" cy="430887"/>
          </a:xfrm>
          <a:prstGeom prst="rect">
            <a:avLst/>
          </a:prstGeom>
          <a:noFill/>
        </p:spPr>
        <p:txBody>
          <a:bodyPr wrap="none" rtlCol="0">
            <a:spAutoFit/>
          </a:bodyPr>
          <a:lstStyle/>
          <a:p>
            <a:r>
              <a:rPr lang="en-US" sz="2200" dirty="0"/>
              <a:t>Tokyo </a:t>
            </a:r>
          </a:p>
        </p:txBody>
      </p:sp>
      <p:sp>
        <p:nvSpPr>
          <p:cNvPr id="18" name="TextBox 17">
            <a:extLst>
              <a:ext uri="{FF2B5EF4-FFF2-40B4-BE49-F238E27FC236}">
                <a16:creationId xmlns:a16="http://schemas.microsoft.com/office/drawing/2014/main" id="{9DC95399-7B27-4AA3-A8BB-3359BD00A8B3}"/>
              </a:ext>
            </a:extLst>
          </p:cNvPr>
          <p:cNvSpPr txBox="1"/>
          <p:nvPr/>
        </p:nvSpPr>
        <p:spPr>
          <a:xfrm>
            <a:off x="7805466" y="3395218"/>
            <a:ext cx="1635576" cy="461665"/>
          </a:xfrm>
          <a:prstGeom prst="rect">
            <a:avLst/>
          </a:prstGeom>
          <a:noFill/>
        </p:spPr>
        <p:txBody>
          <a:bodyPr wrap="none" rtlCol="0">
            <a:spAutoFit/>
          </a:bodyPr>
          <a:lstStyle/>
          <a:p>
            <a:r>
              <a:rPr lang="en-US" sz="2400" dirty="0"/>
              <a:t>Amsterdam</a:t>
            </a:r>
            <a:endParaRPr lang="en-US" dirty="0"/>
          </a:p>
        </p:txBody>
      </p:sp>
      <p:sp>
        <p:nvSpPr>
          <p:cNvPr id="19" name="TextBox 18">
            <a:extLst>
              <a:ext uri="{FF2B5EF4-FFF2-40B4-BE49-F238E27FC236}">
                <a16:creationId xmlns:a16="http://schemas.microsoft.com/office/drawing/2014/main" id="{8D2F9BD9-07E9-4DFE-B74E-CBF16CED3B7C}"/>
              </a:ext>
            </a:extLst>
          </p:cNvPr>
          <p:cNvSpPr txBox="1"/>
          <p:nvPr/>
        </p:nvSpPr>
        <p:spPr>
          <a:xfrm>
            <a:off x="9628086" y="4032865"/>
            <a:ext cx="1388265" cy="461665"/>
          </a:xfrm>
          <a:prstGeom prst="rect">
            <a:avLst/>
          </a:prstGeom>
          <a:noFill/>
        </p:spPr>
        <p:txBody>
          <a:bodyPr wrap="none" rtlCol="0">
            <a:spAutoFit/>
          </a:bodyPr>
          <a:lstStyle/>
          <a:p>
            <a:r>
              <a:rPr lang="en-US" sz="2400" dirty="0"/>
              <a:t>0.03 mSv </a:t>
            </a:r>
            <a:endParaRPr lang="en-US" dirty="0"/>
          </a:p>
        </p:txBody>
      </p:sp>
      <p:pic>
        <p:nvPicPr>
          <p:cNvPr id="8" name="Picture 7">
            <a:extLst>
              <a:ext uri="{FF2B5EF4-FFF2-40B4-BE49-F238E27FC236}">
                <a16:creationId xmlns:a16="http://schemas.microsoft.com/office/drawing/2014/main" id="{4601B95A-0CDB-479A-88AA-656514D2FDF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469159" y="2947954"/>
            <a:ext cx="1547192" cy="876339"/>
          </a:xfrm>
          <a:prstGeom prst="rect">
            <a:avLst/>
          </a:prstGeom>
        </p:spPr>
      </p:pic>
      <p:sp>
        <p:nvSpPr>
          <p:cNvPr id="11" name="Footer Placeholder 5">
            <a:extLst>
              <a:ext uri="{FF2B5EF4-FFF2-40B4-BE49-F238E27FC236}">
                <a16:creationId xmlns:a16="http://schemas.microsoft.com/office/drawing/2014/main" id="{6D269BA4-016D-43FC-9615-D83399C5D573}"/>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930411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099"/>
            <a:ext cx="8216814" cy="558801"/>
          </a:xfrm>
        </p:spPr>
        <p:txBody>
          <a:bodyPr/>
          <a:lstStyle/>
          <a:p>
            <a:r>
              <a:rPr lang="da-DK" dirty="0"/>
              <a:t>Dose scale mSv</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23</a:t>
            </a:fld>
            <a:endParaRPr lang="en-BE" dirty="0"/>
          </a:p>
        </p:txBody>
      </p:sp>
      <p:grpSp>
        <p:nvGrpSpPr>
          <p:cNvPr id="11" name="Group 10">
            <a:extLst>
              <a:ext uri="{FF2B5EF4-FFF2-40B4-BE49-F238E27FC236}">
                <a16:creationId xmlns:a16="http://schemas.microsoft.com/office/drawing/2014/main" id="{9A5849CB-B35D-437E-92F5-13B0E9E1A6C9}"/>
              </a:ext>
            </a:extLst>
          </p:cNvPr>
          <p:cNvGrpSpPr/>
          <p:nvPr/>
        </p:nvGrpSpPr>
        <p:grpSpPr>
          <a:xfrm>
            <a:off x="1390028" y="1699788"/>
            <a:ext cx="9184097" cy="4085248"/>
            <a:chOff x="3280542" y="2426891"/>
            <a:chExt cx="7768488" cy="4085248"/>
          </a:xfrm>
        </p:grpSpPr>
        <p:grpSp>
          <p:nvGrpSpPr>
            <p:cNvPr id="12" name="Group 11">
              <a:extLst>
                <a:ext uri="{FF2B5EF4-FFF2-40B4-BE49-F238E27FC236}">
                  <a16:creationId xmlns:a16="http://schemas.microsoft.com/office/drawing/2014/main" id="{AB77CC2B-5452-4BC0-AD8B-9197979A280E}"/>
                </a:ext>
              </a:extLst>
            </p:cNvPr>
            <p:cNvGrpSpPr/>
            <p:nvPr/>
          </p:nvGrpSpPr>
          <p:grpSpPr>
            <a:xfrm>
              <a:off x="3280542" y="3796523"/>
              <a:ext cx="7768488" cy="2715616"/>
              <a:chOff x="3280542" y="3796523"/>
              <a:chExt cx="7768488" cy="2715616"/>
            </a:xfrm>
          </p:grpSpPr>
          <p:pic>
            <p:nvPicPr>
              <p:cNvPr id="23" name="Picture 22">
                <a:extLst>
                  <a:ext uri="{FF2B5EF4-FFF2-40B4-BE49-F238E27FC236}">
                    <a16:creationId xmlns:a16="http://schemas.microsoft.com/office/drawing/2014/main" id="{AC61AD68-81D9-4DDE-ACD0-802070CE69B8}"/>
                  </a:ext>
                </a:extLst>
              </p:cNvPr>
              <p:cNvPicPr>
                <a:picLocks noChangeAspect="1"/>
              </p:cNvPicPr>
              <p:nvPr/>
            </p:nvPicPr>
            <p:blipFill>
              <a:blip r:embed="rId3"/>
              <a:stretch>
                <a:fillRect/>
              </a:stretch>
            </p:blipFill>
            <p:spPr>
              <a:xfrm>
                <a:off x="3280542" y="3796523"/>
                <a:ext cx="7768488" cy="1697085"/>
              </a:xfrm>
              <a:prstGeom prst="rect">
                <a:avLst/>
              </a:prstGeom>
            </p:spPr>
          </p:pic>
          <p:grpSp>
            <p:nvGrpSpPr>
              <p:cNvPr id="24" name="Group 23">
                <a:extLst>
                  <a:ext uri="{FF2B5EF4-FFF2-40B4-BE49-F238E27FC236}">
                    <a16:creationId xmlns:a16="http://schemas.microsoft.com/office/drawing/2014/main" id="{64389F72-EECB-408D-9364-99EB792C7BE5}"/>
                  </a:ext>
                </a:extLst>
              </p:cNvPr>
              <p:cNvGrpSpPr/>
              <p:nvPr/>
            </p:nvGrpSpPr>
            <p:grpSpPr>
              <a:xfrm>
                <a:off x="3404398" y="5495618"/>
                <a:ext cx="7435052" cy="1016521"/>
                <a:chOff x="3404398" y="5495618"/>
                <a:chExt cx="7435052" cy="1016521"/>
              </a:xfrm>
            </p:grpSpPr>
            <p:sp>
              <p:nvSpPr>
                <p:cNvPr id="25" name="TextBox 24">
                  <a:extLst>
                    <a:ext uri="{FF2B5EF4-FFF2-40B4-BE49-F238E27FC236}">
                      <a16:creationId xmlns:a16="http://schemas.microsoft.com/office/drawing/2014/main" id="{CFC6B581-6A4E-4F2C-82E9-D7C53ED0DD9E}"/>
                    </a:ext>
                  </a:extLst>
                </p:cNvPr>
                <p:cNvSpPr txBox="1"/>
                <p:nvPr/>
              </p:nvSpPr>
              <p:spPr>
                <a:xfrm>
                  <a:off x="3404398" y="5505143"/>
                  <a:ext cx="1171575" cy="1006996"/>
                </a:xfrm>
                <a:prstGeom prst="rect">
                  <a:avLst/>
                </a:prstGeom>
                <a:solidFill>
                  <a:srgbClr val="1A2155"/>
                </a:solidFill>
              </p:spPr>
              <p:txBody>
                <a:bodyPr wrap="square" lIns="72000" tIns="36000" rIns="36000" bIns="36000" rtlCol="0">
                  <a:noAutofit/>
                </a:bodyPr>
                <a:lstStyle/>
                <a:p>
                  <a:r>
                    <a:rPr lang="en-US" dirty="0">
                      <a:solidFill>
                        <a:srgbClr val="D2EDFB"/>
                      </a:solidFill>
                    </a:rPr>
                    <a:t>dose limit</a:t>
                  </a:r>
                </a:p>
                <a:p>
                  <a:r>
                    <a:rPr lang="en-US" dirty="0">
                      <a:solidFill>
                        <a:srgbClr val="D2EDFB"/>
                      </a:solidFill>
                    </a:rPr>
                    <a:t>premises</a:t>
                  </a:r>
                </a:p>
                <a:p>
                  <a:r>
                    <a:rPr lang="en-US" dirty="0">
                      <a:solidFill>
                        <a:srgbClr val="D2EDFB"/>
                      </a:solidFill>
                    </a:rPr>
                    <a:t>installation</a:t>
                  </a:r>
                </a:p>
              </p:txBody>
            </p:sp>
            <p:sp>
              <p:nvSpPr>
                <p:cNvPr id="26" name="TextBox 25">
                  <a:extLst>
                    <a:ext uri="{FF2B5EF4-FFF2-40B4-BE49-F238E27FC236}">
                      <a16:creationId xmlns:a16="http://schemas.microsoft.com/office/drawing/2014/main" id="{ADF1AD65-2A2A-42C9-AEEE-16A533ED1A5E}"/>
                    </a:ext>
                  </a:extLst>
                </p:cNvPr>
                <p:cNvSpPr txBox="1"/>
                <p:nvPr/>
              </p:nvSpPr>
              <p:spPr>
                <a:xfrm>
                  <a:off x="4623598" y="5495618"/>
                  <a:ext cx="1171575" cy="1006996"/>
                </a:xfrm>
                <a:prstGeom prst="rect">
                  <a:avLst/>
                </a:prstGeom>
                <a:solidFill>
                  <a:srgbClr val="1A2155"/>
                </a:solidFill>
              </p:spPr>
              <p:txBody>
                <a:bodyPr wrap="square" lIns="72000" tIns="36000" rIns="36000" bIns="36000" rtlCol="0">
                  <a:noAutofit/>
                </a:bodyPr>
                <a:lstStyle/>
                <a:p>
                  <a:r>
                    <a:rPr lang="en-US" dirty="0">
                      <a:solidFill>
                        <a:srgbClr val="D2EDFB"/>
                      </a:solidFill>
                    </a:rPr>
                    <a:t>dose limit</a:t>
                  </a:r>
                </a:p>
                <a:p>
                  <a:r>
                    <a:rPr lang="en-US" dirty="0">
                      <a:solidFill>
                        <a:srgbClr val="D2EDFB"/>
                      </a:solidFill>
                    </a:rPr>
                    <a:t>civilian</a:t>
                  </a:r>
                </a:p>
              </p:txBody>
            </p:sp>
            <p:sp>
              <p:nvSpPr>
                <p:cNvPr id="27" name="TextBox 26">
                  <a:extLst>
                    <a:ext uri="{FF2B5EF4-FFF2-40B4-BE49-F238E27FC236}">
                      <a16:creationId xmlns:a16="http://schemas.microsoft.com/office/drawing/2014/main" id="{C9579064-31A5-4626-92F9-2C71F90A1DA5}"/>
                    </a:ext>
                  </a:extLst>
                </p:cNvPr>
                <p:cNvSpPr txBox="1"/>
                <p:nvPr/>
              </p:nvSpPr>
              <p:spPr>
                <a:xfrm>
                  <a:off x="5842798" y="5495618"/>
                  <a:ext cx="1171575" cy="1006996"/>
                </a:xfrm>
                <a:prstGeom prst="rect">
                  <a:avLst/>
                </a:prstGeom>
                <a:solidFill>
                  <a:srgbClr val="1A2155"/>
                </a:solidFill>
              </p:spPr>
              <p:txBody>
                <a:bodyPr wrap="square" lIns="36000" tIns="36000" rIns="36000" bIns="36000" rtlCol="0">
                  <a:noAutofit/>
                </a:bodyPr>
                <a:lstStyle/>
                <a:p>
                  <a:r>
                    <a:rPr lang="en-US" dirty="0">
                      <a:solidFill>
                        <a:srgbClr val="D2EDFB"/>
                      </a:solidFill>
                    </a:rPr>
                    <a:t>dose limit</a:t>
                  </a:r>
                </a:p>
                <a:p>
                  <a:r>
                    <a:rPr lang="en-US" dirty="0">
                      <a:solidFill>
                        <a:srgbClr val="D2EDFB"/>
                      </a:solidFill>
                    </a:rPr>
                    <a:t>radiological</a:t>
                  </a:r>
                </a:p>
                <a:p>
                  <a:r>
                    <a:rPr lang="en-US" dirty="0">
                      <a:solidFill>
                        <a:srgbClr val="D2EDFB"/>
                      </a:solidFill>
                    </a:rPr>
                    <a:t>worker</a:t>
                  </a:r>
                </a:p>
              </p:txBody>
            </p:sp>
            <p:sp>
              <p:nvSpPr>
                <p:cNvPr id="28" name="TextBox 27">
                  <a:extLst>
                    <a:ext uri="{FF2B5EF4-FFF2-40B4-BE49-F238E27FC236}">
                      <a16:creationId xmlns:a16="http://schemas.microsoft.com/office/drawing/2014/main" id="{890934CB-7EBD-40AC-A014-2AE586B7885D}"/>
                    </a:ext>
                  </a:extLst>
                </p:cNvPr>
                <p:cNvSpPr txBox="1"/>
                <p:nvPr/>
              </p:nvSpPr>
              <p:spPr>
                <a:xfrm>
                  <a:off x="7071523" y="5505143"/>
                  <a:ext cx="1171575" cy="1006996"/>
                </a:xfrm>
                <a:prstGeom prst="rect">
                  <a:avLst/>
                </a:prstGeom>
                <a:solidFill>
                  <a:srgbClr val="1A2155"/>
                </a:solidFill>
              </p:spPr>
              <p:txBody>
                <a:bodyPr wrap="square" lIns="72000" tIns="36000" rIns="36000" bIns="36000" rtlCol="0">
                  <a:noAutofit/>
                </a:bodyPr>
                <a:lstStyle/>
                <a:p>
                  <a:r>
                    <a:rPr lang="en-US" dirty="0">
                      <a:solidFill>
                        <a:srgbClr val="D2EDFB"/>
                      </a:solidFill>
                    </a:rPr>
                    <a:t>change in blood count</a:t>
                  </a:r>
                </a:p>
              </p:txBody>
            </p:sp>
            <p:sp>
              <p:nvSpPr>
                <p:cNvPr id="29" name="TextBox 28">
                  <a:extLst>
                    <a:ext uri="{FF2B5EF4-FFF2-40B4-BE49-F238E27FC236}">
                      <a16:creationId xmlns:a16="http://schemas.microsoft.com/office/drawing/2014/main" id="{34571E03-7115-493E-905C-37DD168D6E61}"/>
                    </a:ext>
                  </a:extLst>
                </p:cNvPr>
                <p:cNvSpPr txBox="1"/>
                <p:nvPr/>
              </p:nvSpPr>
              <p:spPr>
                <a:xfrm>
                  <a:off x="8314538" y="5505143"/>
                  <a:ext cx="1171575" cy="1006996"/>
                </a:xfrm>
                <a:prstGeom prst="rect">
                  <a:avLst/>
                </a:prstGeom>
                <a:solidFill>
                  <a:srgbClr val="1A2155"/>
                </a:solidFill>
              </p:spPr>
              <p:txBody>
                <a:bodyPr wrap="square" lIns="72000" tIns="36000" rIns="36000" bIns="36000" rtlCol="0">
                  <a:noAutofit/>
                </a:bodyPr>
                <a:lstStyle/>
                <a:p>
                  <a:r>
                    <a:rPr lang="en-US" dirty="0">
                      <a:solidFill>
                        <a:srgbClr val="D2EDFB"/>
                      </a:solidFill>
                    </a:rPr>
                    <a:t>start radiation poisoning</a:t>
                  </a:r>
                </a:p>
              </p:txBody>
            </p:sp>
            <p:sp>
              <p:nvSpPr>
                <p:cNvPr id="30" name="TextBox 29">
                  <a:extLst>
                    <a:ext uri="{FF2B5EF4-FFF2-40B4-BE49-F238E27FC236}">
                      <a16:creationId xmlns:a16="http://schemas.microsoft.com/office/drawing/2014/main" id="{29989CEE-AB32-46DC-9294-A542E629547C}"/>
                    </a:ext>
                  </a:extLst>
                </p:cNvPr>
                <p:cNvSpPr txBox="1"/>
                <p:nvPr/>
              </p:nvSpPr>
              <p:spPr>
                <a:xfrm>
                  <a:off x="9557553" y="5505143"/>
                  <a:ext cx="1281897" cy="1006996"/>
                </a:xfrm>
                <a:prstGeom prst="rect">
                  <a:avLst/>
                </a:prstGeom>
                <a:solidFill>
                  <a:srgbClr val="1A2155"/>
                </a:solidFill>
              </p:spPr>
              <p:txBody>
                <a:bodyPr wrap="square" lIns="36000" tIns="36000" rIns="36000" bIns="36000" rtlCol="0">
                  <a:noAutofit/>
                </a:bodyPr>
                <a:lstStyle/>
                <a:p>
                  <a:r>
                    <a:rPr lang="en-US" dirty="0">
                      <a:solidFill>
                        <a:srgbClr val="D2EDFB"/>
                      </a:solidFill>
                    </a:rPr>
                    <a:t>radiotherapy</a:t>
                  </a:r>
                </a:p>
                <a:p>
                  <a:r>
                    <a:rPr lang="en-US" dirty="0">
                      <a:solidFill>
                        <a:srgbClr val="D2EDFB"/>
                      </a:solidFill>
                    </a:rPr>
                    <a:t>total body: death</a:t>
                  </a:r>
                </a:p>
              </p:txBody>
            </p:sp>
          </p:grpSp>
        </p:grpSp>
        <p:cxnSp>
          <p:nvCxnSpPr>
            <p:cNvPr id="15" name="Straight Arrow Connector 14">
              <a:extLst>
                <a:ext uri="{FF2B5EF4-FFF2-40B4-BE49-F238E27FC236}">
                  <a16:creationId xmlns:a16="http://schemas.microsoft.com/office/drawing/2014/main" id="{B0AE7F64-5C50-46AE-91CE-1DB715D411F2}"/>
                </a:ext>
              </a:extLst>
            </p:cNvPr>
            <p:cNvCxnSpPr>
              <a:cxnSpLocks/>
            </p:cNvCxnSpPr>
            <p:nvPr/>
          </p:nvCxnSpPr>
          <p:spPr>
            <a:xfrm>
              <a:off x="3857625" y="3564618"/>
              <a:ext cx="3156748" cy="0"/>
            </a:xfrm>
            <a:prstGeom prst="straightConnector1">
              <a:avLst/>
            </a:prstGeom>
            <a:ln w="38100">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55A3727-1B71-4747-B337-F44223EB08C3}"/>
                </a:ext>
              </a:extLst>
            </p:cNvPr>
            <p:cNvSpPr txBox="1"/>
            <p:nvPr/>
          </p:nvSpPr>
          <p:spPr>
            <a:xfrm>
              <a:off x="4104352" y="3093428"/>
              <a:ext cx="2663293" cy="461665"/>
            </a:xfrm>
            <a:prstGeom prst="rect">
              <a:avLst/>
            </a:prstGeom>
            <a:noFill/>
          </p:spPr>
          <p:txBody>
            <a:bodyPr wrap="none" rtlCol="0">
              <a:spAutoFit/>
            </a:bodyPr>
            <a:lstStyle/>
            <a:p>
              <a:r>
                <a:rPr lang="en-US" sz="2400" dirty="0">
                  <a:solidFill>
                    <a:srgbClr val="4472C4"/>
                  </a:solidFill>
                </a:rPr>
                <a:t>Medical Diagnostics</a:t>
              </a:r>
            </a:p>
          </p:txBody>
        </p:sp>
        <p:cxnSp>
          <p:nvCxnSpPr>
            <p:cNvPr id="20" name="Straight Arrow Connector 19">
              <a:extLst>
                <a:ext uri="{FF2B5EF4-FFF2-40B4-BE49-F238E27FC236}">
                  <a16:creationId xmlns:a16="http://schemas.microsoft.com/office/drawing/2014/main" id="{6B28114F-F2D3-44AA-9134-59A287ACF093}"/>
                </a:ext>
              </a:extLst>
            </p:cNvPr>
            <p:cNvCxnSpPr>
              <a:cxnSpLocks/>
            </p:cNvCxnSpPr>
            <p:nvPr/>
          </p:nvCxnSpPr>
          <p:spPr>
            <a:xfrm flipV="1">
              <a:off x="7654380" y="2602307"/>
              <a:ext cx="0" cy="947609"/>
            </a:xfrm>
            <a:prstGeom prst="straightConnector1">
              <a:avLst/>
            </a:prstGeom>
            <a:ln w="38100">
              <a:solidFill>
                <a:srgbClr val="FF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4D1F4D4-4F6C-4A63-84B2-2A78338FAEA7}"/>
                </a:ext>
              </a:extLst>
            </p:cNvPr>
            <p:cNvSpPr txBox="1"/>
            <p:nvPr/>
          </p:nvSpPr>
          <p:spPr>
            <a:xfrm>
              <a:off x="4188861" y="2426891"/>
              <a:ext cx="2597121" cy="461665"/>
            </a:xfrm>
            <a:prstGeom prst="rect">
              <a:avLst/>
            </a:prstGeom>
            <a:noFill/>
          </p:spPr>
          <p:txBody>
            <a:bodyPr wrap="none" rtlCol="0">
              <a:spAutoFit/>
            </a:bodyPr>
            <a:lstStyle/>
            <a:p>
              <a:r>
                <a:rPr lang="en-US" sz="2400" dirty="0"/>
                <a:t>Stochastics, chance</a:t>
              </a:r>
            </a:p>
          </p:txBody>
        </p:sp>
        <p:sp>
          <p:nvSpPr>
            <p:cNvPr id="22" name="TextBox 21">
              <a:extLst>
                <a:ext uri="{FF2B5EF4-FFF2-40B4-BE49-F238E27FC236}">
                  <a16:creationId xmlns:a16="http://schemas.microsoft.com/office/drawing/2014/main" id="{00CB1F15-A07F-480F-AABB-BFC1B2BDDB0B}"/>
                </a:ext>
              </a:extLst>
            </p:cNvPr>
            <p:cNvSpPr txBox="1"/>
            <p:nvPr/>
          </p:nvSpPr>
          <p:spPr>
            <a:xfrm>
              <a:off x="8495778" y="2473057"/>
              <a:ext cx="1980670" cy="830997"/>
            </a:xfrm>
            <a:prstGeom prst="rect">
              <a:avLst/>
            </a:prstGeom>
            <a:noFill/>
            <a:ln>
              <a:noFill/>
            </a:ln>
          </p:spPr>
          <p:txBody>
            <a:bodyPr wrap="none" rtlCol="0">
              <a:spAutoFit/>
            </a:bodyPr>
            <a:lstStyle/>
            <a:p>
              <a:r>
                <a:rPr lang="en-US" sz="2400" dirty="0"/>
                <a:t>Deterministic</a:t>
              </a:r>
            </a:p>
            <a:p>
              <a:r>
                <a:rPr lang="en-US" sz="2400" dirty="0"/>
                <a:t>tissue damage</a:t>
              </a:r>
            </a:p>
          </p:txBody>
        </p:sp>
      </p:grpSp>
      <p:sp>
        <p:nvSpPr>
          <p:cNvPr id="31" name="Right Brace 30">
            <a:extLst>
              <a:ext uri="{FF2B5EF4-FFF2-40B4-BE49-F238E27FC236}">
                <a16:creationId xmlns:a16="http://schemas.microsoft.com/office/drawing/2014/main" id="{72436541-A411-4B96-9111-BFEA0633FDDB}"/>
              </a:ext>
            </a:extLst>
          </p:cNvPr>
          <p:cNvSpPr/>
          <p:nvPr/>
        </p:nvSpPr>
        <p:spPr>
          <a:xfrm rot="5400000">
            <a:off x="3504569" y="4246597"/>
            <a:ext cx="331567" cy="3528034"/>
          </a:xfrm>
          <a:prstGeom prst="rightBrace">
            <a:avLst>
              <a:gd name="adj1" fmla="val 8333"/>
              <a:gd name="adj2" fmla="val 49659"/>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a:extLst>
              <a:ext uri="{FF2B5EF4-FFF2-40B4-BE49-F238E27FC236}">
                <a16:creationId xmlns:a16="http://schemas.microsoft.com/office/drawing/2014/main" id="{F095F7E5-9C42-4948-861F-B998E186BA4D}"/>
              </a:ext>
            </a:extLst>
          </p:cNvPr>
          <p:cNvSpPr txBox="1"/>
          <p:nvPr/>
        </p:nvSpPr>
        <p:spPr>
          <a:xfrm>
            <a:off x="3189098" y="6154015"/>
            <a:ext cx="962508" cy="369332"/>
          </a:xfrm>
          <a:prstGeom prst="rect">
            <a:avLst/>
          </a:prstGeom>
          <a:noFill/>
        </p:spPr>
        <p:txBody>
          <a:bodyPr wrap="none" rtlCol="0">
            <a:spAutoFit/>
          </a:bodyPr>
          <a:lstStyle/>
          <a:p>
            <a:r>
              <a:rPr lang="en-US" dirty="0"/>
              <a:t>per year</a:t>
            </a:r>
          </a:p>
        </p:txBody>
      </p:sp>
      <p:sp>
        <p:nvSpPr>
          <p:cNvPr id="34" name="Footer Placeholder 5">
            <a:extLst>
              <a:ext uri="{FF2B5EF4-FFF2-40B4-BE49-F238E27FC236}">
                <a16:creationId xmlns:a16="http://schemas.microsoft.com/office/drawing/2014/main" id="{B3635030-7580-4C31-85E1-579B391C2B69}"/>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112323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496"/>
            <a:ext cx="10658475" cy="985576"/>
          </a:xfrm>
        </p:spPr>
        <p:txBody>
          <a:bodyPr/>
          <a:lstStyle/>
          <a:p>
            <a:r>
              <a:rPr lang="da-DK" dirty="0"/>
              <a:t>Exposure &amp; contamination</a:t>
            </a:r>
            <a:endParaRPr lang="en-US" dirty="0"/>
          </a:p>
        </p:txBody>
      </p:sp>
      <p:sp>
        <p:nvSpPr>
          <p:cNvPr id="3" name="Text Placeholder 2"/>
          <p:cNvSpPr>
            <a:spLocks noGrp="1"/>
          </p:cNvSpPr>
          <p:nvPr>
            <p:ph type="body" sz="quarter" idx="15"/>
          </p:nvPr>
        </p:nvSpPr>
        <p:spPr/>
        <p:txBody>
          <a:bodyPr/>
          <a:lstStyle/>
          <a:p>
            <a:r>
              <a:rPr lang="en-US" dirty="0"/>
              <a:t>External exposure stops when sources are covered, or you walk away</a:t>
            </a:r>
          </a:p>
          <a:p>
            <a:pPr lvl="1"/>
            <a:r>
              <a:rPr lang="en-US" dirty="0"/>
              <a:t>you have not become radioactive</a:t>
            </a:r>
          </a:p>
          <a:p>
            <a:r>
              <a:rPr lang="en-US" dirty="0"/>
              <a:t>Contamination on the skin </a:t>
            </a:r>
          </a:p>
          <a:p>
            <a:pPr lvl="1"/>
            <a:r>
              <a:rPr lang="en-US" dirty="0"/>
              <a:t>you can transfer the activity to other parts and other people</a:t>
            </a:r>
          </a:p>
          <a:p>
            <a:pPr lvl="1"/>
            <a:r>
              <a:rPr lang="en-US" dirty="0"/>
              <a:t>decontamination possible with water and soap, rinsing</a:t>
            </a:r>
          </a:p>
          <a:p>
            <a:r>
              <a:rPr lang="en-US" dirty="0"/>
              <a:t>Contamination internally through inhalation or ingestion</a:t>
            </a:r>
          </a:p>
          <a:p>
            <a:pPr lvl="1"/>
            <a:r>
              <a:rPr lang="en-US" dirty="0"/>
              <a:t>excretion through normal biological processes only</a:t>
            </a:r>
            <a:br>
              <a:rPr lang="en-US" dirty="0"/>
            </a:br>
            <a:r>
              <a:rPr lang="en-US" dirty="0"/>
              <a:t>chemicals can be taken to speed up excretion of a few elements</a:t>
            </a:r>
          </a:p>
        </p:txBody>
      </p:sp>
      <p:sp>
        <p:nvSpPr>
          <p:cNvPr id="4" name="Slide Number Placeholder 3"/>
          <p:cNvSpPr>
            <a:spLocks noGrp="1"/>
          </p:cNvSpPr>
          <p:nvPr>
            <p:ph type="sldNum" sz="quarter" idx="4"/>
          </p:nvPr>
        </p:nvSpPr>
        <p:spPr/>
        <p:txBody>
          <a:bodyPr/>
          <a:lstStyle/>
          <a:p>
            <a:fld id="{A814E660-BF25-4843-B2A0-93C6E2B6253B}" type="slidenum">
              <a:rPr lang="en-BE" smtClean="0"/>
              <a:pPr/>
              <a:t>24</a:t>
            </a:fld>
            <a:endParaRPr lang="en-BE" dirty="0"/>
          </a:p>
        </p:txBody>
      </p:sp>
      <p:grpSp>
        <p:nvGrpSpPr>
          <p:cNvPr id="7" name="Group 6">
            <a:extLst>
              <a:ext uri="{FF2B5EF4-FFF2-40B4-BE49-F238E27FC236}">
                <a16:creationId xmlns:a16="http://schemas.microsoft.com/office/drawing/2014/main" id="{E0B6A31A-639A-45E6-B814-37E62C163EEA}"/>
              </a:ext>
            </a:extLst>
          </p:cNvPr>
          <p:cNvGrpSpPr/>
          <p:nvPr/>
        </p:nvGrpSpPr>
        <p:grpSpPr>
          <a:xfrm>
            <a:off x="10634258" y="1584490"/>
            <a:ext cx="1089375" cy="3959039"/>
            <a:chOff x="10275712" y="1927865"/>
            <a:chExt cx="1089375" cy="3959039"/>
          </a:xfrm>
        </p:grpSpPr>
        <p:pic>
          <p:nvPicPr>
            <p:cNvPr id="8" name="Picture 7">
              <a:extLst>
                <a:ext uri="{FF2B5EF4-FFF2-40B4-BE49-F238E27FC236}">
                  <a16:creationId xmlns:a16="http://schemas.microsoft.com/office/drawing/2014/main" id="{1FB85065-9B40-4E32-8318-4BBC8450DD27}"/>
                </a:ext>
              </a:extLst>
            </p:cNvPr>
            <p:cNvPicPr>
              <a:picLocks noChangeAspect="1"/>
            </p:cNvPicPr>
            <p:nvPr/>
          </p:nvPicPr>
          <p:blipFill>
            <a:blip r:embed="rId3"/>
            <a:stretch>
              <a:fillRect/>
            </a:stretch>
          </p:blipFill>
          <p:spPr>
            <a:xfrm>
              <a:off x="10275712" y="1927865"/>
              <a:ext cx="1089375" cy="1236000"/>
            </a:xfrm>
            <a:prstGeom prst="rect">
              <a:avLst/>
            </a:prstGeom>
          </p:spPr>
        </p:pic>
        <p:pic>
          <p:nvPicPr>
            <p:cNvPr id="9" name="Picture 8">
              <a:extLst>
                <a:ext uri="{FF2B5EF4-FFF2-40B4-BE49-F238E27FC236}">
                  <a16:creationId xmlns:a16="http://schemas.microsoft.com/office/drawing/2014/main" id="{153AF52F-3F97-4543-91C1-CA47AE127CAE}"/>
                </a:ext>
              </a:extLst>
            </p:cNvPr>
            <p:cNvPicPr>
              <a:picLocks noChangeAspect="1"/>
            </p:cNvPicPr>
            <p:nvPr/>
          </p:nvPicPr>
          <p:blipFill>
            <a:blip r:embed="rId4"/>
            <a:stretch>
              <a:fillRect/>
            </a:stretch>
          </p:blipFill>
          <p:spPr>
            <a:xfrm>
              <a:off x="10328212" y="3535384"/>
              <a:ext cx="1036875" cy="1008000"/>
            </a:xfrm>
            <a:prstGeom prst="rect">
              <a:avLst/>
            </a:prstGeom>
          </p:spPr>
        </p:pic>
        <p:pic>
          <p:nvPicPr>
            <p:cNvPr id="10" name="Picture 9">
              <a:extLst>
                <a:ext uri="{FF2B5EF4-FFF2-40B4-BE49-F238E27FC236}">
                  <a16:creationId xmlns:a16="http://schemas.microsoft.com/office/drawing/2014/main" id="{FFCC0E99-EBD0-4303-B559-4F66B02E0A52}"/>
                </a:ext>
              </a:extLst>
            </p:cNvPr>
            <p:cNvPicPr>
              <a:picLocks noChangeAspect="1"/>
            </p:cNvPicPr>
            <p:nvPr/>
          </p:nvPicPr>
          <p:blipFill>
            <a:blip r:embed="rId5"/>
            <a:stretch>
              <a:fillRect/>
            </a:stretch>
          </p:blipFill>
          <p:spPr>
            <a:xfrm>
              <a:off x="10275712" y="4914904"/>
              <a:ext cx="1063125" cy="972000"/>
            </a:xfrm>
            <a:prstGeom prst="rect">
              <a:avLst/>
            </a:prstGeom>
          </p:spPr>
        </p:pic>
      </p:grpSp>
      <p:sp>
        <p:nvSpPr>
          <p:cNvPr id="13" name="Footer Placeholder 5">
            <a:extLst>
              <a:ext uri="{FF2B5EF4-FFF2-40B4-BE49-F238E27FC236}">
                <a16:creationId xmlns:a16="http://schemas.microsoft.com/office/drawing/2014/main" id="{9A654D3C-339F-4134-96A0-9A6801B5A102}"/>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937141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800" y="800099"/>
            <a:ext cx="8216814" cy="558801"/>
          </a:xfrm>
        </p:spPr>
        <p:txBody>
          <a:bodyPr/>
          <a:lstStyle/>
          <a:p>
            <a:r>
              <a:rPr lang="da-DK" dirty="0"/>
              <a:t>Identify through emitted Gammas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25</a:t>
            </a:fld>
            <a:endParaRPr lang="en-BE" dirty="0"/>
          </a:p>
        </p:txBody>
      </p:sp>
      <p:sp>
        <p:nvSpPr>
          <p:cNvPr id="17" name="TextBox 16">
            <a:extLst>
              <a:ext uri="{FF2B5EF4-FFF2-40B4-BE49-F238E27FC236}">
                <a16:creationId xmlns:a16="http://schemas.microsoft.com/office/drawing/2014/main" id="{E9950E43-A938-46E9-B02D-28524E5213DF}"/>
              </a:ext>
            </a:extLst>
          </p:cNvPr>
          <p:cNvSpPr txBox="1"/>
          <p:nvPr/>
        </p:nvSpPr>
        <p:spPr>
          <a:xfrm>
            <a:off x="1091667" y="2126511"/>
            <a:ext cx="7778091" cy="461665"/>
          </a:xfrm>
          <a:prstGeom prst="rect">
            <a:avLst/>
          </a:prstGeom>
          <a:noFill/>
        </p:spPr>
        <p:txBody>
          <a:bodyPr wrap="none" rtlCol="0">
            <a:spAutoFit/>
          </a:bodyPr>
          <a:lstStyle/>
          <a:p>
            <a:r>
              <a:rPr lang="en-US" sz="2400" dirty="0"/>
              <a:t>Gammas with fixed energies are used to identify nuclide</a:t>
            </a:r>
          </a:p>
        </p:txBody>
      </p:sp>
      <p:pic>
        <p:nvPicPr>
          <p:cNvPr id="18" name="Picture 17">
            <a:extLst>
              <a:ext uri="{FF2B5EF4-FFF2-40B4-BE49-F238E27FC236}">
                <a16:creationId xmlns:a16="http://schemas.microsoft.com/office/drawing/2014/main" id="{2E06775A-8629-4198-94A3-7A73DC1F9E99}"/>
              </a:ext>
            </a:extLst>
          </p:cNvPr>
          <p:cNvPicPr>
            <a:picLocks noChangeAspect="1"/>
          </p:cNvPicPr>
          <p:nvPr/>
        </p:nvPicPr>
        <p:blipFill>
          <a:blip r:embed="rId3"/>
          <a:stretch>
            <a:fillRect/>
          </a:stretch>
        </p:blipFill>
        <p:spPr>
          <a:xfrm>
            <a:off x="947740" y="3147832"/>
            <a:ext cx="3631185" cy="2901610"/>
          </a:xfrm>
          <a:prstGeom prst="rect">
            <a:avLst/>
          </a:prstGeom>
        </p:spPr>
      </p:pic>
      <p:pic>
        <p:nvPicPr>
          <p:cNvPr id="19" name="Picture 18">
            <a:extLst>
              <a:ext uri="{FF2B5EF4-FFF2-40B4-BE49-F238E27FC236}">
                <a16:creationId xmlns:a16="http://schemas.microsoft.com/office/drawing/2014/main" id="{5D7C562E-8828-4FB6-AF1B-D3B6634FF5A1}"/>
              </a:ext>
            </a:extLst>
          </p:cNvPr>
          <p:cNvPicPr>
            <a:picLocks noChangeAspect="1"/>
          </p:cNvPicPr>
          <p:nvPr/>
        </p:nvPicPr>
        <p:blipFill>
          <a:blip r:embed="rId4"/>
          <a:stretch>
            <a:fillRect/>
          </a:stretch>
        </p:blipFill>
        <p:spPr>
          <a:xfrm>
            <a:off x="4655314" y="3006129"/>
            <a:ext cx="4433888" cy="3087738"/>
          </a:xfrm>
          <a:prstGeom prst="rect">
            <a:avLst/>
          </a:prstGeom>
        </p:spPr>
      </p:pic>
      <p:sp>
        <p:nvSpPr>
          <p:cNvPr id="20" name="TextBox 19">
            <a:extLst>
              <a:ext uri="{FF2B5EF4-FFF2-40B4-BE49-F238E27FC236}">
                <a16:creationId xmlns:a16="http://schemas.microsoft.com/office/drawing/2014/main" id="{865BA69F-C819-4AD4-980A-A0BE74E97FD3}"/>
              </a:ext>
            </a:extLst>
          </p:cNvPr>
          <p:cNvSpPr txBox="1"/>
          <p:nvPr/>
        </p:nvSpPr>
        <p:spPr>
          <a:xfrm rot="16200000">
            <a:off x="4613481" y="3915174"/>
            <a:ext cx="1166962" cy="461665"/>
          </a:xfrm>
          <a:prstGeom prst="rect">
            <a:avLst/>
          </a:prstGeom>
          <a:noFill/>
        </p:spPr>
        <p:txBody>
          <a:bodyPr wrap="square" rtlCol="0">
            <a:spAutoFit/>
          </a:bodyPr>
          <a:lstStyle/>
          <a:p>
            <a:r>
              <a:rPr lang="en-US" sz="2400" b="1" dirty="0">
                <a:solidFill>
                  <a:srgbClr val="4B4BB3"/>
                </a:solidFill>
              </a:rPr>
              <a:t>counts</a:t>
            </a:r>
          </a:p>
        </p:txBody>
      </p:sp>
      <p:sp>
        <p:nvSpPr>
          <p:cNvPr id="21" name="TextBox 20">
            <a:extLst>
              <a:ext uri="{FF2B5EF4-FFF2-40B4-BE49-F238E27FC236}">
                <a16:creationId xmlns:a16="http://schemas.microsoft.com/office/drawing/2014/main" id="{4C99E1B4-7B7A-4525-A243-4BEA3269AF38}"/>
              </a:ext>
            </a:extLst>
          </p:cNvPr>
          <p:cNvSpPr txBox="1"/>
          <p:nvPr/>
        </p:nvSpPr>
        <p:spPr>
          <a:xfrm rot="16200000">
            <a:off x="704409" y="3932005"/>
            <a:ext cx="1200626" cy="461665"/>
          </a:xfrm>
          <a:prstGeom prst="rect">
            <a:avLst/>
          </a:prstGeom>
          <a:noFill/>
        </p:spPr>
        <p:txBody>
          <a:bodyPr wrap="square" rtlCol="0">
            <a:spAutoFit/>
          </a:bodyPr>
          <a:lstStyle/>
          <a:p>
            <a:r>
              <a:rPr lang="en-US" sz="2400" b="1" dirty="0">
                <a:solidFill>
                  <a:srgbClr val="4B4BB3"/>
                </a:solidFill>
              </a:rPr>
              <a:t>counts</a:t>
            </a:r>
          </a:p>
        </p:txBody>
      </p:sp>
      <p:sp>
        <p:nvSpPr>
          <p:cNvPr id="22" name="TextBox 21">
            <a:extLst>
              <a:ext uri="{FF2B5EF4-FFF2-40B4-BE49-F238E27FC236}">
                <a16:creationId xmlns:a16="http://schemas.microsoft.com/office/drawing/2014/main" id="{B06E4E4D-3E67-4305-BC05-BD1B653CE593}"/>
              </a:ext>
            </a:extLst>
          </p:cNvPr>
          <p:cNvSpPr txBox="1"/>
          <p:nvPr/>
        </p:nvSpPr>
        <p:spPr>
          <a:xfrm>
            <a:off x="6654973" y="3100861"/>
            <a:ext cx="915635" cy="461665"/>
          </a:xfrm>
          <a:prstGeom prst="rect">
            <a:avLst/>
          </a:prstGeom>
          <a:noFill/>
        </p:spPr>
        <p:txBody>
          <a:bodyPr wrap="none" rtlCol="0">
            <a:spAutoFit/>
          </a:bodyPr>
          <a:lstStyle/>
          <a:p>
            <a:r>
              <a:rPr lang="en-US" sz="2400" dirty="0"/>
              <a:t>Co-60</a:t>
            </a:r>
          </a:p>
        </p:txBody>
      </p:sp>
      <p:sp>
        <p:nvSpPr>
          <p:cNvPr id="23" name="TextBox 22">
            <a:extLst>
              <a:ext uri="{FF2B5EF4-FFF2-40B4-BE49-F238E27FC236}">
                <a16:creationId xmlns:a16="http://schemas.microsoft.com/office/drawing/2014/main" id="{EBAA1B43-D1F6-444B-B59B-7894E1A2DBFC}"/>
              </a:ext>
            </a:extLst>
          </p:cNvPr>
          <p:cNvSpPr txBox="1"/>
          <p:nvPr/>
        </p:nvSpPr>
        <p:spPr>
          <a:xfrm>
            <a:off x="2305514" y="3071944"/>
            <a:ext cx="1029449" cy="461665"/>
          </a:xfrm>
          <a:prstGeom prst="rect">
            <a:avLst/>
          </a:prstGeom>
          <a:noFill/>
        </p:spPr>
        <p:txBody>
          <a:bodyPr wrap="none" rtlCol="0">
            <a:spAutoFit/>
          </a:bodyPr>
          <a:lstStyle/>
          <a:p>
            <a:r>
              <a:rPr lang="en-US" sz="2400" dirty="0"/>
              <a:t>Cs-137</a:t>
            </a:r>
          </a:p>
        </p:txBody>
      </p:sp>
      <p:pic>
        <p:nvPicPr>
          <p:cNvPr id="4" name="Picture 3">
            <a:extLst>
              <a:ext uri="{FF2B5EF4-FFF2-40B4-BE49-F238E27FC236}">
                <a16:creationId xmlns:a16="http://schemas.microsoft.com/office/drawing/2014/main" id="{7F43C38D-27F5-42F7-890D-21DFD8EA0A04}"/>
              </a:ext>
            </a:extLst>
          </p:cNvPr>
          <p:cNvPicPr>
            <a:picLocks noChangeAspect="1"/>
          </p:cNvPicPr>
          <p:nvPr/>
        </p:nvPicPr>
        <p:blipFill rotWithShape="1">
          <a:blip r:embed="rId5"/>
          <a:srcRect l="-53" t="1750" r="15975" b="6099"/>
          <a:stretch/>
        </p:blipFill>
        <p:spPr>
          <a:xfrm>
            <a:off x="9648347" y="2373480"/>
            <a:ext cx="2219765" cy="2292715"/>
          </a:xfrm>
          <a:prstGeom prst="rect">
            <a:avLst/>
          </a:prstGeom>
        </p:spPr>
      </p:pic>
      <p:pic>
        <p:nvPicPr>
          <p:cNvPr id="8" name="Picture 7">
            <a:extLst>
              <a:ext uri="{FF2B5EF4-FFF2-40B4-BE49-F238E27FC236}">
                <a16:creationId xmlns:a16="http://schemas.microsoft.com/office/drawing/2014/main" id="{56F5D0B2-1DD2-4888-8F93-A268E3F8B69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7472" y="4663449"/>
            <a:ext cx="2580640" cy="1584960"/>
          </a:xfrm>
          <a:prstGeom prst="rect">
            <a:avLst/>
          </a:prstGeom>
        </p:spPr>
      </p:pic>
      <p:sp>
        <p:nvSpPr>
          <p:cNvPr id="15" name="Footer Placeholder 5">
            <a:extLst>
              <a:ext uri="{FF2B5EF4-FFF2-40B4-BE49-F238E27FC236}">
                <a16:creationId xmlns:a16="http://schemas.microsoft.com/office/drawing/2014/main" id="{69903E64-679C-4AA5-9110-E1A9DA05AAF8}"/>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707966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DC4C80-6B91-40AE-8FA4-F15FF08A90D2}"/>
              </a:ext>
            </a:extLst>
          </p:cNvPr>
          <p:cNvPicPr>
            <a:picLocks noChangeAspect="1"/>
          </p:cNvPicPr>
          <p:nvPr/>
        </p:nvPicPr>
        <p:blipFill>
          <a:blip r:embed="rId3"/>
          <a:stretch>
            <a:fillRect/>
          </a:stretch>
        </p:blipFill>
        <p:spPr>
          <a:xfrm>
            <a:off x="6342539" y="1869489"/>
            <a:ext cx="5381094" cy="3205850"/>
          </a:xfrm>
          <a:prstGeom prst="rect">
            <a:avLst/>
          </a:prstGeom>
        </p:spPr>
      </p:pic>
      <p:sp>
        <p:nvSpPr>
          <p:cNvPr id="2" name="Title 1"/>
          <p:cNvSpPr>
            <a:spLocks noGrp="1"/>
          </p:cNvSpPr>
          <p:nvPr>
            <p:ph type="title"/>
          </p:nvPr>
        </p:nvSpPr>
        <p:spPr>
          <a:xfrm>
            <a:off x="795600" y="800099"/>
            <a:ext cx="8216814" cy="558801"/>
          </a:xfrm>
        </p:spPr>
        <p:txBody>
          <a:bodyPr/>
          <a:lstStyle/>
          <a:p>
            <a:r>
              <a:rPr lang="da-DK" dirty="0"/>
              <a:t>Measuring devices, RN</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26</a:t>
            </a:fld>
            <a:endParaRPr lang="en-BE" dirty="0"/>
          </a:p>
        </p:txBody>
      </p:sp>
      <p:sp>
        <p:nvSpPr>
          <p:cNvPr id="38" name="Text Placeholder 3">
            <a:extLst>
              <a:ext uri="{FF2B5EF4-FFF2-40B4-BE49-F238E27FC236}">
                <a16:creationId xmlns:a16="http://schemas.microsoft.com/office/drawing/2014/main" id="{0AFE85E3-7959-4E82-82EF-566098E378AD}"/>
              </a:ext>
            </a:extLst>
          </p:cNvPr>
          <p:cNvSpPr>
            <a:spLocks noGrp="1"/>
          </p:cNvSpPr>
          <p:nvPr>
            <p:ph type="body" sz="quarter" idx="16"/>
          </p:nvPr>
        </p:nvSpPr>
        <p:spPr>
          <a:xfrm>
            <a:off x="766761" y="1785600"/>
            <a:ext cx="11216692" cy="4830643"/>
          </a:xfrm>
        </p:spPr>
        <p:txBody>
          <a:bodyPr>
            <a:normAutofit/>
          </a:bodyPr>
          <a:lstStyle/>
          <a:p>
            <a:r>
              <a:rPr lang="en-US" dirty="0"/>
              <a:t>Gamma devices</a:t>
            </a:r>
          </a:p>
          <a:p>
            <a:pPr lvl="1"/>
            <a:r>
              <a:rPr lang="en-US" dirty="0"/>
              <a:t>Measures # photons/second</a:t>
            </a:r>
          </a:p>
          <a:p>
            <a:pPr lvl="1"/>
            <a:r>
              <a:rPr lang="en-US" dirty="0"/>
              <a:t>Converts to external dose rate mSv/h</a:t>
            </a:r>
          </a:p>
          <a:p>
            <a:pPr lvl="1"/>
            <a:r>
              <a:rPr lang="en-US" dirty="0"/>
              <a:t>Can measures from a distance</a:t>
            </a:r>
          </a:p>
          <a:p>
            <a:r>
              <a:rPr lang="en-US" dirty="0"/>
              <a:t>Betas and alpha devices</a:t>
            </a:r>
          </a:p>
          <a:p>
            <a:pPr lvl="1"/>
            <a:r>
              <a:rPr lang="en-US" dirty="0"/>
              <a:t>Measures # counts/second</a:t>
            </a:r>
          </a:p>
          <a:p>
            <a:pPr lvl="1"/>
            <a:r>
              <a:rPr lang="en-US" dirty="0"/>
              <a:t>Converts to Bq/cm</a:t>
            </a:r>
            <a:r>
              <a:rPr lang="en-US" baseline="30000" dirty="0"/>
              <a:t>2</a:t>
            </a:r>
            <a:r>
              <a:rPr lang="en-US" dirty="0"/>
              <a:t>, if nuclide is known</a:t>
            </a:r>
          </a:p>
          <a:p>
            <a:pPr lvl="1"/>
            <a:r>
              <a:rPr lang="en-US" dirty="0"/>
              <a:t>Measures only at close range </a:t>
            </a:r>
            <a:br>
              <a:rPr lang="en-US" dirty="0"/>
            </a:br>
            <a:r>
              <a:rPr lang="en-US" dirty="0"/>
              <a:t>(betas&lt;10cm, alphas &lt;1cm)</a:t>
            </a:r>
          </a:p>
        </p:txBody>
      </p:sp>
      <p:sp>
        <p:nvSpPr>
          <p:cNvPr id="8" name="Footer Placeholder 5">
            <a:extLst>
              <a:ext uri="{FF2B5EF4-FFF2-40B4-BE49-F238E27FC236}">
                <a16:creationId xmlns:a16="http://schemas.microsoft.com/office/drawing/2014/main" id="{52A3C278-A837-4B58-806F-004B6FCBE7AB}"/>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880201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90E17D-9BD0-4240-9C79-D9312E22568B}"/>
              </a:ext>
            </a:extLst>
          </p:cNvPr>
          <p:cNvPicPr>
            <a:picLocks noChangeAspect="1"/>
          </p:cNvPicPr>
          <p:nvPr/>
        </p:nvPicPr>
        <p:blipFill>
          <a:blip r:embed="rId3"/>
          <a:stretch>
            <a:fillRect/>
          </a:stretch>
        </p:blipFill>
        <p:spPr>
          <a:xfrm>
            <a:off x="8489311" y="4089704"/>
            <a:ext cx="3449109" cy="2296192"/>
          </a:xfrm>
          <a:prstGeom prst="rect">
            <a:avLst/>
          </a:prstGeom>
        </p:spPr>
      </p:pic>
      <p:sp>
        <p:nvSpPr>
          <p:cNvPr id="2" name="Title 1"/>
          <p:cNvSpPr>
            <a:spLocks noGrp="1"/>
          </p:cNvSpPr>
          <p:nvPr>
            <p:ph type="title"/>
          </p:nvPr>
        </p:nvSpPr>
        <p:spPr>
          <a:xfrm>
            <a:off x="1155600" y="800099"/>
            <a:ext cx="8216814" cy="558801"/>
          </a:xfrm>
        </p:spPr>
        <p:txBody>
          <a:bodyPr/>
          <a:lstStyle/>
          <a:p>
            <a:r>
              <a:rPr lang="da-DK" dirty="0"/>
              <a:t>First Actions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27</a:t>
            </a:fld>
            <a:endParaRPr lang="en-BE" dirty="0"/>
          </a:p>
        </p:txBody>
      </p:sp>
      <p:grpSp>
        <p:nvGrpSpPr>
          <p:cNvPr id="8" name="Group 7">
            <a:extLst>
              <a:ext uri="{FF2B5EF4-FFF2-40B4-BE49-F238E27FC236}">
                <a16:creationId xmlns:a16="http://schemas.microsoft.com/office/drawing/2014/main" id="{2CB0D84C-EA5C-4FB4-8373-A474627FCB49}"/>
              </a:ext>
            </a:extLst>
          </p:cNvPr>
          <p:cNvGrpSpPr/>
          <p:nvPr/>
        </p:nvGrpSpPr>
        <p:grpSpPr>
          <a:xfrm>
            <a:off x="9213870" y="4206542"/>
            <a:ext cx="2191759" cy="1743805"/>
            <a:chOff x="9213870" y="4206542"/>
            <a:chExt cx="2191759" cy="1743805"/>
          </a:xfrm>
        </p:grpSpPr>
        <p:sp>
          <p:nvSpPr>
            <p:cNvPr id="15" name="TextBox 14">
              <a:extLst>
                <a:ext uri="{FF2B5EF4-FFF2-40B4-BE49-F238E27FC236}">
                  <a16:creationId xmlns:a16="http://schemas.microsoft.com/office/drawing/2014/main" id="{7F99CDEF-6B0E-4D2A-95E0-27DA8AA39D08}"/>
                </a:ext>
              </a:extLst>
            </p:cNvPr>
            <p:cNvSpPr txBox="1"/>
            <p:nvPr/>
          </p:nvSpPr>
          <p:spPr>
            <a:xfrm>
              <a:off x="9213870" y="4930348"/>
              <a:ext cx="569387" cy="253916"/>
            </a:xfrm>
            <a:prstGeom prst="rect">
              <a:avLst/>
            </a:prstGeom>
            <a:noFill/>
          </p:spPr>
          <p:txBody>
            <a:bodyPr wrap="none" rtlCol="0">
              <a:spAutoFit/>
            </a:bodyPr>
            <a:lstStyle/>
            <a:p>
              <a:r>
                <a:rPr lang="en-US" sz="1050" b="1" dirty="0">
                  <a:solidFill>
                    <a:schemeClr val="bg1"/>
                  </a:solidFill>
                </a:rPr>
                <a:t>Water</a:t>
              </a:r>
            </a:p>
          </p:txBody>
        </p:sp>
        <p:sp>
          <p:nvSpPr>
            <p:cNvPr id="16" name="TextBox 15">
              <a:extLst>
                <a:ext uri="{FF2B5EF4-FFF2-40B4-BE49-F238E27FC236}">
                  <a16:creationId xmlns:a16="http://schemas.microsoft.com/office/drawing/2014/main" id="{3F545D5E-481D-4B22-92D3-1B4C277411A4}"/>
                </a:ext>
              </a:extLst>
            </p:cNvPr>
            <p:cNvSpPr txBox="1"/>
            <p:nvPr/>
          </p:nvSpPr>
          <p:spPr>
            <a:xfrm rot="216652">
              <a:off x="10233527" y="5673348"/>
              <a:ext cx="753924" cy="276999"/>
            </a:xfrm>
            <a:prstGeom prst="rect">
              <a:avLst/>
            </a:prstGeom>
            <a:noFill/>
          </p:spPr>
          <p:txBody>
            <a:bodyPr wrap="none" rtlCol="0">
              <a:spAutoFit/>
            </a:bodyPr>
            <a:lstStyle/>
            <a:p>
              <a:r>
                <a:rPr lang="en-US" sz="1200" b="1" dirty="0">
                  <a:solidFill>
                    <a:schemeClr val="tx1">
                      <a:lumMod val="50000"/>
                      <a:lumOff val="50000"/>
                    </a:schemeClr>
                  </a:solidFill>
                </a:rPr>
                <a:t>Concrete</a:t>
              </a:r>
            </a:p>
          </p:txBody>
        </p:sp>
        <p:sp>
          <p:nvSpPr>
            <p:cNvPr id="17" name="Rectangle 16">
              <a:extLst>
                <a:ext uri="{FF2B5EF4-FFF2-40B4-BE49-F238E27FC236}">
                  <a16:creationId xmlns:a16="http://schemas.microsoft.com/office/drawing/2014/main" id="{5AD4482C-26C7-417B-9F9B-9E1D72FFA613}"/>
                </a:ext>
              </a:extLst>
            </p:cNvPr>
            <p:cNvSpPr/>
            <p:nvPr/>
          </p:nvSpPr>
          <p:spPr>
            <a:xfrm>
              <a:off x="10371600" y="4206542"/>
              <a:ext cx="260383" cy="146429"/>
            </a:xfrm>
            <a:prstGeom prst="rect">
              <a:avLst/>
            </a:prstGeom>
          </p:spPr>
          <p:txBody>
            <a:bodyPr wrap="none" lIns="108000" tIns="36000" rIns="72000" bIns="72000">
              <a:noAutofit/>
            </a:bodyPr>
            <a:lstStyle/>
            <a:p>
              <a:r>
                <a:rPr lang="en-US" sz="1200" b="1" dirty="0">
                  <a:solidFill>
                    <a:schemeClr val="bg1"/>
                  </a:solidFill>
                </a:rPr>
                <a:t>Lead</a:t>
              </a:r>
            </a:p>
          </p:txBody>
        </p:sp>
        <p:sp>
          <p:nvSpPr>
            <p:cNvPr id="18" name="Rectangle 17">
              <a:extLst>
                <a:ext uri="{FF2B5EF4-FFF2-40B4-BE49-F238E27FC236}">
                  <a16:creationId xmlns:a16="http://schemas.microsoft.com/office/drawing/2014/main" id="{7B980D32-1A8E-449C-971F-7C15E40F17D6}"/>
                </a:ext>
              </a:extLst>
            </p:cNvPr>
            <p:cNvSpPr/>
            <p:nvPr/>
          </p:nvSpPr>
          <p:spPr>
            <a:xfrm>
              <a:off x="10863493" y="4960801"/>
              <a:ext cx="542136" cy="276999"/>
            </a:xfrm>
            <a:prstGeom prst="rect">
              <a:avLst/>
            </a:prstGeom>
          </p:spPr>
          <p:txBody>
            <a:bodyPr wrap="none">
              <a:spAutoFit/>
            </a:bodyPr>
            <a:lstStyle/>
            <a:p>
              <a:r>
                <a:rPr lang="en-US" sz="1200" b="1" dirty="0">
                  <a:solidFill>
                    <a:schemeClr val="bg1"/>
                  </a:solidFill>
                </a:rPr>
                <a:t>Sand</a:t>
              </a:r>
            </a:p>
          </p:txBody>
        </p:sp>
      </p:grpSp>
      <p:pic>
        <p:nvPicPr>
          <p:cNvPr id="4" name="Picture 3">
            <a:extLst>
              <a:ext uri="{FF2B5EF4-FFF2-40B4-BE49-F238E27FC236}">
                <a16:creationId xmlns:a16="http://schemas.microsoft.com/office/drawing/2014/main" id="{80C8DA98-F6FF-44F8-9521-72F4458AD454}"/>
              </a:ext>
            </a:extLst>
          </p:cNvPr>
          <p:cNvPicPr>
            <a:picLocks noChangeAspect="1"/>
          </p:cNvPicPr>
          <p:nvPr/>
        </p:nvPicPr>
        <p:blipFill>
          <a:blip r:embed="rId4"/>
          <a:stretch>
            <a:fillRect/>
          </a:stretch>
        </p:blipFill>
        <p:spPr>
          <a:xfrm>
            <a:off x="8489310" y="1528118"/>
            <a:ext cx="3702689" cy="2352538"/>
          </a:xfrm>
          <a:prstGeom prst="rect">
            <a:avLst/>
          </a:prstGeom>
        </p:spPr>
      </p:pic>
      <p:pic>
        <p:nvPicPr>
          <p:cNvPr id="9" name="Picture 8">
            <a:extLst>
              <a:ext uri="{FF2B5EF4-FFF2-40B4-BE49-F238E27FC236}">
                <a16:creationId xmlns:a16="http://schemas.microsoft.com/office/drawing/2014/main" id="{9B7A61F2-AEAF-4455-B774-9A5C616250E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128218" y="1414129"/>
            <a:ext cx="2173820" cy="4581385"/>
          </a:xfrm>
          <a:prstGeom prst="rect">
            <a:avLst/>
          </a:prstGeom>
        </p:spPr>
      </p:pic>
      <p:pic>
        <p:nvPicPr>
          <p:cNvPr id="14" name="Picture 13">
            <a:extLst>
              <a:ext uri="{FF2B5EF4-FFF2-40B4-BE49-F238E27FC236}">
                <a16:creationId xmlns:a16="http://schemas.microsoft.com/office/drawing/2014/main" id="{4882D840-C9D8-4350-83AD-C192C551C19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52486" y="1427632"/>
            <a:ext cx="2173820" cy="4581384"/>
          </a:xfrm>
          <a:prstGeom prst="rect">
            <a:avLst/>
          </a:prstGeom>
        </p:spPr>
      </p:pic>
      <p:pic>
        <p:nvPicPr>
          <p:cNvPr id="19" name="Picture 18">
            <a:extLst>
              <a:ext uri="{FF2B5EF4-FFF2-40B4-BE49-F238E27FC236}">
                <a16:creationId xmlns:a16="http://schemas.microsoft.com/office/drawing/2014/main" id="{34164B6B-55AC-4522-8668-C906AA21B34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5599906" y="1429560"/>
            <a:ext cx="2173820" cy="4581384"/>
          </a:xfrm>
          <a:prstGeom prst="rect">
            <a:avLst/>
          </a:prstGeom>
        </p:spPr>
      </p:pic>
      <p:sp>
        <p:nvSpPr>
          <p:cNvPr id="20" name="Footer Placeholder 5">
            <a:extLst>
              <a:ext uri="{FF2B5EF4-FFF2-40B4-BE49-F238E27FC236}">
                <a16:creationId xmlns:a16="http://schemas.microsoft.com/office/drawing/2014/main" id="{7E9A4880-7403-4715-BC94-CD7A2DAD3077}"/>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476639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5600" y="800099"/>
            <a:ext cx="8216814" cy="558801"/>
          </a:xfrm>
        </p:spPr>
        <p:txBody>
          <a:bodyPr/>
          <a:lstStyle/>
          <a:p>
            <a:r>
              <a:rPr lang="da-DK" dirty="0"/>
              <a:t>Medical first aid</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28</a:t>
            </a:fld>
            <a:endParaRPr lang="en-BE" dirty="0"/>
          </a:p>
        </p:txBody>
      </p:sp>
      <p:sp>
        <p:nvSpPr>
          <p:cNvPr id="19" name="Text Placeholder 3">
            <a:extLst>
              <a:ext uri="{FF2B5EF4-FFF2-40B4-BE49-F238E27FC236}">
                <a16:creationId xmlns:a16="http://schemas.microsoft.com/office/drawing/2014/main" id="{C3EAABA1-C8DF-4EB4-8E47-8610C3EB6203}"/>
              </a:ext>
            </a:extLst>
          </p:cNvPr>
          <p:cNvSpPr>
            <a:spLocks noGrp="1"/>
          </p:cNvSpPr>
          <p:nvPr>
            <p:ph type="body" sz="quarter" idx="16"/>
          </p:nvPr>
        </p:nvSpPr>
        <p:spPr>
          <a:xfrm>
            <a:off x="766761" y="1661540"/>
            <a:ext cx="11216692" cy="4830643"/>
          </a:xfrm>
        </p:spPr>
        <p:txBody>
          <a:bodyPr>
            <a:normAutofit/>
          </a:bodyPr>
          <a:lstStyle/>
          <a:p>
            <a:r>
              <a:rPr lang="en-US" dirty="0"/>
              <a:t>Allowed dose for FR whilst performing life save actions is high. </a:t>
            </a:r>
          </a:p>
          <a:p>
            <a:endParaRPr lang="en-US" dirty="0"/>
          </a:p>
          <a:p>
            <a:r>
              <a:rPr lang="en-US" dirty="0"/>
              <a:t>Why? </a:t>
            </a:r>
          </a:p>
          <a:p>
            <a:pPr lvl="1"/>
            <a:r>
              <a:rPr lang="en-US" dirty="0"/>
              <a:t>Life threating situation and certain death for the victim versus </a:t>
            </a:r>
            <a:br>
              <a:rPr lang="en-US" dirty="0"/>
            </a:br>
            <a:r>
              <a:rPr lang="en-US" dirty="0"/>
              <a:t>the increased </a:t>
            </a:r>
            <a:r>
              <a:rPr lang="en-US" i="1" dirty="0"/>
              <a:t>risk</a:t>
            </a:r>
            <a:r>
              <a:rPr lang="en-US" dirty="0"/>
              <a:t> for the FR to develop cancer 20 -30 years later</a:t>
            </a:r>
          </a:p>
          <a:p>
            <a:endParaRPr lang="en-US" dirty="0"/>
          </a:p>
        </p:txBody>
      </p:sp>
      <p:sp>
        <p:nvSpPr>
          <p:cNvPr id="7" name="Footer Placeholder 5">
            <a:extLst>
              <a:ext uri="{FF2B5EF4-FFF2-40B4-BE49-F238E27FC236}">
                <a16:creationId xmlns:a16="http://schemas.microsoft.com/office/drawing/2014/main" id="{33F9A97E-388F-4277-B057-54F3C419C30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987351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5600" y="800099"/>
            <a:ext cx="8216814" cy="558801"/>
          </a:xfrm>
        </p:spPr>
        <p:txBody>
          <a:bodyPr/>
          <a:lstStyle/>
          <a:p>
            <a:r>
              <a:rPr lang="da-DK" dirty="0"/>
              <a:t>Take home message</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29</a:t>
            </a:fld>
            <a:endParaRPr lang="en-BE" dirty="0"/>
          </a:p>
        </p:txBody>
      </p:sp>
      <p:sp>
        <p:nvSpPr>
          <p:cNvPr id="19" name="Text Placeholder 3">
            <a:extLst>
              <a:ext uri="{FF2B5EF4-FFF2-40B4-BE49-F238E27FC236}">
                <a16:creationId xmlns:a16="http://schemas.microsoft.com/office/drawing/2014/main" id="{C3EAABA1-C8DF-4EB4-8E47-8610C3EB6203}"/>
              </a:ext>
            </a:extLst>
          </p:cNvPr>
          <p:cNvSpPr>
            <a:spLocks noGrp="1"/>
          </p:cNvSpPr>
          <p:nvPr>
            <p:ph type="body" sz="quarter" idx="16"/>
          </p:nvPr>
        </p:nvSpPr>
        <p:spPr>
          <a:xfrm>
            <a:off x="766761" y="1661540"/>
            <a:ext cx="11216692" cy="4830643"/>
          </a:xfrm>
        </p:spPr>
        <p:txBody>
          <a:bodyPr>
            <a:normAutofit/>
          </a:bodyPr>
          <a:lstStyle/>
          <a:p>
            <a:r>
              <a:rPr lang="en-US" dirty="0"/>
              <a:t>Chemical (warfare) agents:</a:t>
            </a:r>
          </a:p>
          <a:p>
            <a:pPr lvl="1" fontAlgn="t"/>
            <a:r>
              <a:rPr lang="en-US" dirty="0"/>
              <a:t>Choking agents, Blister agents, Blood agents, Nerve agents, and Incapacitating agents</a:t>
            </a:r>
          </a:p>
          <a:p>
            <a:pPr lvl="1" fontAlgn="t"/>
            <a:r>
              <a:rPr lang="en-US" dirty="0"/>
              <a:t>Persistency differs per agent and depends on weather conditions</a:t>
            </a:r>
          </a:p>
          <a:p>
            <a:r>
              <a:rPr lang="en-US" dirty="0"/>
              <a:t>Biological agents:</a:t>
            </a:r>
          </a:p>
          <a:p>
            <a:pPr lvl="1"/>
            <a:r>
              <a:rPr lang="en-US" dirty="0"/>
              <a:t>Parasites, bacteria, viruses, and toxins </a:t>
            </a:r>
          </a:p>
          <a:p>
            <a:pPr lvl="1"/>
            <a:r>
              <a:rPr lang="en-US" dirty="0"/>
              <a:t>Dose–response relationship varies per agent</a:t>
            </a:r>
          </a:p>
          <a:p>
            <a:r>
              <a:rPr lang="en-US" dirty="0"/>
              <a:t>Radiological and nuclear material:</a:t>
            </a:r>
          </a:p>
          <a:p>
            <a:pPr lvl="1"/>
            <a:r>
              <a:rPr lang="en-US" dirty="0"/>
              <a:t>All material is built from atoms, containing electrons, protons and neutrons</a:t>
            </a:r>
          </a:p>
          <a:p>
            <a:pPr lvl="1"/>
            <a:r>
              <a:rPr lang="en-US" dirty="0"/>
              <a:t>Radioactive atoms have an unbalanced number of protons and neutrons</a:t>
            </a:r>
          </a:p>
          <a:p>
            <a:endParaRPr lang="en-US" dirty="0"/>
          </a:p>
        </p:txBody>
      </p:sp>
      <p:sp>
        <p:nvSpPr>
          <p:cNvPr id="7" name="Footer Placeholder 5">
            <a:extLst>
              <a:ext uri="{FF2B5EF4-FFF2-40B4-BE49-F238E27FC236}">
                <a16:creationId xmlns:a16="http://schemas.microsoft.com/office/drawing/2014/main" id="{D1585F03-399B-4783-A463-09A8670F45C6}"/>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889449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5329237" cy="668938"/>
          </a:xfrm>
        </p:spPr>
        <p:txBody>
          <a:bodyPr/>
          <a:lstStyle/>
          <a:p>
            <a:r>
              <a:rPr lang="da-DK" dirty="0"/>
              <a:t>Chemical agents</a:t>
            </a:r>
            <a:endParaRPr lang="en-US" dirty="0"/>
          </a:p>
        </p:txBody>
      </p:sp>
      <p:sp>
        <p:nvSpPr>
          <p:cNvPr id="4" name="Text Placeholder 3"/>
          <p:cNvSpPr>
            <a:spLocks noGrp="1"/>
          </p:cNvSpPr>
          <p:nvPr>
            <p:ph type="body" sz="quarter" idx="16"/>
          </p:nvPr>
        </p:nvSpPr>
        <p:spPr>
          <a:xfrm>
            <a:off x="766761" y="1469037"/>
            <a:ext cx="11216692" cy="4588864"/>
          </a:xfrm>
        </p:spPr>
        <p:txBody>
          <a:bodyPr>
            <a:normAutofit/>
          </a:bodyPr>
          <a:lstStyle/>
          <a:p>
            <a:r>
              <a:rPr lang="en-GB" dirty="0"/>
              <a:t>Categories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88900" indent="0">
              <a:buNone/>
            </a:pPr>
            <a:r>
              <a:rPr lang="en-US" sz="2000" i="1" dirty="0"/>
              <a:t>The type of agents marked with T are also sometimes categorized as Toxic Industrial Chemical (TIC), meaning these substances have an industrial application while the type of agents marked W are almost solely developed for warfare or combat purposes. </a:t>
            </a:r>
            <a:endParaRPr lang="nl-NL" sz="2000" i="1"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3</a:t>
            </a:fld>
            <a:endParaRPr lang="en-BE" dirty="0"/>
          </a:p>
        </p:txBody>
      </p:sp>
      <p:graphicFrame>
        <p:nvGraphicFramePr>
          <p:cNvPr id="12" name="Table 11">
            <a:extLst>
              <a:ext uri="{FF2B5EF4-FFF2-40B4-BE49-F238E27FC236}">
                <a16:creationId xmlns:a16="http://schemas.microsoft.com/office/drawing/2014/main" id="{5BE5FA48-0789-42B8-A148-1BBBE4FEC105}"/>
              </a:ext>
            </a:extLst>
          </p:cNvPr>
          <p:cNvGraphicFramePr>
            <a:graphicFrameLocks noGrp="1"/>
          </p:cNvGraphicFramePr>
          <p:nvPr>
            <p:extLst>
              <p:ext uri="{D42A27DB-BD31-4B8C-83A1-F6EECF244321}">
                <p14:modId xmlns:p14="http://schemas.microsoft.com/office/powerpoint/2010/main" val="2672336056"/>
              </p:ext>
            </p:extLst>
          </p:nvPr>
        </p:nvGraphicFramePr>
        <p:xfrm>
          <a:off x="766761" y="2345655"/>
          <a:ext cx="10956873" cy="2225040"/>
        </p:xfrm>
        <a:graphic>
          <a:graphicData uri="http://schemas.openxmlformats.org/drawingml/2006/table">
            <a:tbl>
              <a:tblPr firstRow="1" bandRow="1">
                <a:tableStyleId>{5C22544A-7EE6-4342-B048-85BDC9FD1C3A}</a:tableStyleId>
              </a:tblPr>
              <a:tblGrid>
                <a:gridCol w="2853836">
                  <a:extLst>
                    <a:ext uri="{9D8B030D-6E8A-4147-A177-3AD203B41FA5}">
                      <a16:colId xmlns:a16="http://schemas.microsoft.com/office/drawing/2014/main" val="558657318"/>
                    </a:ext>
                  </a:extLst>
                </a:gridCol>
                <a:gridCol w="2583065">
                  <a:extLst>
                    <a:ext uri="{9D8B030D-6E8A-4147-A177-3AD203B41FA5}">
                      <a16:colId xmlns:a16="http://schemas.microsoft.com/office/drawing/2014/main" val="1358050230"/>
                    </a:ext>
                  </a:extLst>
                </a:gridCol>
                <a:gridCol w="4016133">
                  <a:extLst>
                    <a:ext uri="{9D8B030D-6E8A-4147-A177-3AD203B41FA5}">
                      <a16:colId xmlns:a16="http://schemas.microsoft.com/office/drawing/2014/main" val="715226442"/>
                    </a:ext>
                  </a:extLst>
                </a:gridCol>
                <a:gridCol w="1503839">
                  <a:extLst>
                    <a:ext uri="{9D8B030D-6E8A-4147-A177-3AD203B41FA5}">
                      <a16:colId xmlns:a16="http://schemas.microsoft.com/office/drawing/2014/main" val="9939186"/>
                    </a:ext>
                  </a:extLst>
                </a:gridCol>
              </a:tblGrid>
              <a:tr h="370840">
                <a:tc>
                  <a:txBody>
                    <a:bodyPr/>
                    <a:lstStyle/>
                    <a:p>
                      <a:r>
                        <a:rPr lang="en-US" dirty="0"/>
                        <a:t>Type of agent</a:t>
                      </a:r>
                      <a:endParaRPr lang="nl-NL" dirty="0"/>
                    </a:p>
                  </a:txBody>
                  <a:tcPr/>
                </a:tc>
                <a:tc>
                  <a:txBody>
                    <a:bodyPr/>
                    <a:lstStyle/>
                    <a:p>
                      <a:r>
                        <a:rPr lang="en-US" dirty="0"/>
                        <a:t>Examples</a:t>
                      </a:r>
                      <a:endParaRPr lang="nl-NL" dirty="0"/>
                    </a:p>
                  </a:txBody>
                  <a:tcPr/>
                </a:tc>
                <a:tc>
                  <a:txBody>
                    <a:bodyPr/>
                    <a:lstStyle/>
                    <a:p>
                      <a:r>
                        <a:rPr lang="en-US" dirty="0"/>
                        <a:t>Effect</a:t>
                      </a:r>
                      <a:endParaRPr lang="nl-NL" dirty="0"/>
                    </a:p>
                  </a:txBody>
                  <a:tcPr/>
                </a:tc>
                <a:tc>
                  <a:txBody>
                    <a:bodyPr/>
                    <a:lstStyle/>
                    <a:p>
                      <a:r>
                        <a:rPr lang="en-US" dirty="0"/>
                        <a:t>Persistency</a:t>
                      </a:r>
                      <a:endParaRPr lang="nl-NL" dirty="0"/>
                    </a:p>
                  </a:txBody>
                  <a:tcPr/>
                </a:tc>
                <a:extLst>
                  <a:ext uri="{0D108BD9-81ED-4DB2-BD59-A6C34878D82A}">
                    <a16:rowId xmlns:a16="http://schemas.microsoft.com/office/drawing/2014/main" val="3180107891"/>
                  </a:ext>
                </a:extLst>
              </a:tr>
              <a:tr h="370840">
                <a:tc>
                  <a:txBody>
                    <a:bodyPr/>
                    <a:lstStyle/>
                    <a:p>
                      <a:r>
                        <a:rPr lang="en-US" dirty="0"/>
                        <a:t>Choking agents (T)</a:t>
                      </a:r>
                      <a:endParaRPr lang="nl-NL" dirty="0"/>
                    </a:p>
                  </a:txBody>
                  <a:tcPr/>
                </a:tc>
                <a:tc>
                  <a:txBody>
                    <a:bodyPr/>
                    <a:lstStyle/>
                    <a:p>
                      <a:r>
                        <a:rPr lang="en-US" dirty="0"/>
                        <a:t>Chlorine, phosgene</a:t>
                      </a:r>
                      <a:endParaRPr lang="nl-NL" dirty="0"/>
                    </a:p>
                  </a:txBody>
                  <a:tcPr/>
                </a:tc>
                <a:tc>
                  <a:txBody>
                    <a:bodyPr/>
                    <a:lstStyle/>
                    <a:p>
                      <a:r>
                        <a:rPr lang="en-US" dirty="0"/>
                        <a:t>Injury of the lungs</a:t>
                      </a:r>
                      <a:endParaRPr lang="nl-NL" dirty="0"/>
                    </a:p>
                  </a:txBody>
                  <a:tcPr/>
                </a:tc>
                <a:tc>
                  <a:txBody>
                    <a:bodyPr/>
                    <a:lstStyle/>
                    <a:p>
                      <a:r>
                        <a:rPr lang="en-US" dirty="0"/>
                        <a:t>Low</a:t>
                      </a:r>
                      <a:endParaRPr lang="nl-NL" dirty="0"/>
                    </a:p>
                  </a:txBody>
                  <a:tcPr/>
                </a:tc>
                <a:extLst>
                  <a:ext uri="{0D108BD9-81ED-4DB2-BD59-A6C34878D82A}">
                    <a16:rowId xmlns:a16="http://schemas.microsoft.com/office/drawing/2014/main" val="1734465305"/>
                  </a:ext>
                </a:extLst>
              </a:tr>
              <a:tr h="370840">
                <a:tc>
                  <a:txBody>
                    <a:bodyPr/>
                    <a:lstStyle/>
                    <a:p>
                      <a:r>
                        <a:rPr lang="en-US" dirty="0"/>
                        <a:t>Blister agents (W)</a:t>
                      </a:r>
                      <a:endParaRPr lang="nl-NL" dirty="0"/>
                    </a:p>
                  </a:txBody>
                  <a:tcPr/>
                </a:tc>
                <a:tc>
                  <a:txBody>
                    <a:bodyPr/>
                    <a:lstStyle/>
                    <a:p>
                      <a:r>
                        <a:rPr lang="en-US" dirty="0"/>
                        <a:t>Mustard, lewisite</a:t>
                      </a:r>
                      <a:endParaRPr lang="nl-NL" dirty="0"/>
                    </a:p>
                  </a:txBody>
                  <a:tcPr/>
                </a:tc>
                <a:tc>
                  <a:txBody>
                    <a:bodyPr/>
                    <a:lstStyle/>
                    <a:p>
                      <a:r>
                        <a:rPr lang="en-US" dirty="0"/>
                        <a:t>Blisters on the skin</a:t>
                      </a:r>
                      <a:endParaRPr lang="nl-NL" dirty="0"/>
                    </a:p>
                  </a:txBody>
                  <a:tcPr/>
                </a:tc>
                <a:tc>
                  <a:txBody>
                    <a:bodyPr/>
                    <a:lstStyle/>
                    <a:p>
                      <a:r>
                        <a:rPr lang="en-US" dirty="0"/>
                        <a:t>High</a:t>
                      </a:r>
                      <a:endParaRPr lang="nl-NL" dirty="0"/>
                    </a:p>
                  </a:txBody>
                  <a:tcPr/>
                </a:tc>
                <a:extLst>
                  <a:ext uri="{0D108BD9-81ED-4DB2-BD59-A6C34878D82A}">
                    <a16:rowId xmlns:a16="http://schemas.microsoft.com/office/drawing/2014/main" val="1068255132"/>
                  </a:ext>
                </a:extLst>
              </a:tr>
              <a:tr h="370840">
                <a:tc>
                  <a:txBody>
                    <a:bodyPr/>
                    <a:lstStyle/>
                    <a:p>
                      <a:r>
                        <a:rPr lang="en-US" dirty="0"/>
                        <a:t>Blood agents (T)</a:t>
                      </a:r>
                      <a:endParaRPr lang="nl-NL" dirty="0"/>
                    </a:p>
                  </a:txBody>
                  <a:tcPr/>
                </a:tc>
                <a:tc>
                  <a:txBody>
                    <a:bodyPr/>
                    <a:lstStyle/>
                    <a:p>
                      <a:r>
                        <a:rPr lang="en-US" dirty="0"/>
                        <a:t>Cyanides, arsine</a:t>
                      </a:r>
                      <a:endParaRPr lang="nl-NL" dirty="0"/>
                    </a:p>
                  </a:txBody>
                  <a:tcPr/>
                </a:tc>
                <a:tc>
                  <a:txBody>
                    <a:bodyPr/>
                    <a:lstStyle/>
                    <a:p>
                      <a:r>
                        <a:rPr lang="en-US" dirty="0"/>
                        <a:t>Frustrates oxygen transfer in blood </a:t>
                      </a:r>
                      <a:endParaRPr lang="nl-NL" dirty="0"/>
                    </a:p>
                  </a:txBody>
                  <a:tcPr/>
                </a:tc>
                <a:tc>
                  <a:txBody>
                    <a:bodyPr/>
                    <a:lstStyle/>
                    <a:p>
                      <a:r>
                        <a:rPr lang="en-US" dirty="0"/>
                        <a:t>Low</a:t>
                      </a:r>
                      <a:endParaRPr lang="nl-NL" dirty="0"/>
                    </a:p>
                  </a:txBody>
                  <a:tcPr/>
                </a:tc>
                <a:extLst>
                  <a:ext uri="{0D108BD9-81ED-4DB2-BD59-A6C34878D82A}">
                    <a16:rowId xmlns:a16="http://schemas.microsoft.com/office/drawing/2014/main" val="2338197718"/>
                  </a:ext>
                </a:extLst>
              </a:tr>
              <a:tr h="370840">
                <a:tc>
                  <a:txBody>
                    <a:bodyPr/>
                    <a:lstStyle/>
                    <a:p>
                      <a:r>
                        <a:rPr lang="en-US" dirty="0"/>
                        <a:t>Nerve agents (W)</a:t>
                      </a:r>
                      <a:endParaRPr lang="nl-NL" dirty="0"/>
                    </a:p>
                  </a:txBody>
                  <a:tcPr/>
                </a:tc>
                <a:tc>
                  <a:txBody>
                    <a:bodyPr/>
                    <a:lstStyle/>
                    <a:p>
                      <a:r>
                        <a:rPr lang="en-US" dirty="0"/>
                        <a:t>Sarin, VX</a:t>
                      </a:r>
                      <a:endParaRPr lang="nl-NL" dirty="0"/>
                    </a:p>
                  </a:txBody>
                  <a:tcPr/>
                </a:tc>
                <a:tc>
                  <a:txBody>
                    <a:bodyPr/>
                    <a:lstStyle/>
                    <a:p>
                      <a:r>
                        <a:rPr lang="en-US" dirty="0"/>
                        <a:t>Stimulates nerve impulses</a:t>
                      </a:r>
                      <a:endParaRPr lang="nl-NL" dirty="0"/>
                    </a:p>
                  </a:txBody>
                  <a:tcPr/>
                </a:tc>
                <a:tc>
                  <a:txBody>
                    <a:bodyPr/>
                    <a:lstStyle/>
                    <a:p>
                      <a:r>
                        <a:rPr lang="en-US" dirty="0"/>
                        <a:t>Variable </a:t>
                      </a:r>
                    </a:p>
                  </a:txBody>
                  <a:tcPr/>
                </a:tc>
                <a:extLst>
                  <a:ext uri="{0D108BD9-81ED-4DB2-BD59-A6C34878D82A}">
                    <a16:rowId xmlns:a16="http://schemas.microsoft.com/office/drawing/2014/main" val="4270239527"/>
                  </a:ext>
                </a:extLst>
              </a:tr>
              <a:tr h="370840">
                <a:tc>
                  <a:txBody>
                    <a:bodyPr/>
                    <a:lstStyle/>
                    <a:p>
                      <a:r>
                        <a:rPr lang="en-US" dirty="0"/>
                        <a:t>Incapacitating agents (W)</a:t>
                      </a:r>
                      <a:endParaRPr lang="nl-NL" dirty="0"/>
                    </a:p>
                  </a:txBody>
                  <a:tcPr/>
                </a:tc>
                <a:tc>
                  <a:txBody>
                    <a:bodyPr/>
                    <a:lstStyle/>
                    <a:p>
                      <a:r>
                        <a:rPr lang="en-US" dirty="0"/>
                        <a:t>Tear gas, pepper spray</a:t>
                      </a:r>
                      <a:endParaRPr lang="nl-NL" dirty="0"/>
                    </a:p>
                  </a:txBody>
                  <a:tcPr/>
                </a:tc>
                <a:tc>
                  <a:txBody>
                    <a:bodyPr/>
                    <a:lstStyle/>
                    <a:p>
                      <a:r>
                        <a:rPr lang="en-US" dirty="0"/>
                        <a:t>Effects functioning, but non-lethal </a:t>
                      </a:r>
                      <a:endParaRPr lang="nl-NL" dirty="0"/>
                    </a:p>
                  </a:txBody>
                  <a:tcPr/>
                </a:tc>
                <a:tc>
                  <a:txBody>
                    <a:bodyPr/>
                    <a:lstStyle/>
                    <a:p>
                      <a:r>
                        <a:rPr lang="en-US" dirty="0"/>
                        <a:t>Variable</a:t>
                      </a:r>
                      <a:endParaRPr lang="nl-NL" dirty="0"/>
                    </a:p>
                  </a:txBody>
                  <a:tcPr/>
                </a:tc>
                <a:extLst>
                  <a:ext uri="{0D108BD9-81ED-4DB2-BD59-A6C34878D82A}">
                    <a16:rowId xmlns:a16="http://schemas.microsoft.com/office/drawing/2014/main" val="1805626815"/>
                  </a:ext>
                </a:extLst>
              </a:tr>
            </a:tbl>
          </a:graphicData>
        </a:graphic>
      </p:graphicFrame>
      <p:sp>
        <p:nvSpPr>
          <p:cNvPr id="8" name="Footer Placeholder 5">
            <a:extLst>
              <a:ext uri="{FF2B5EF4-FFF2-40B4-BE49-F238E27FC236}">
                <a16:creationId xmlns:a16="http://schemas.microsoft.com/office/drawing/2014/main" id="{FD7786F3-0AD1-47BF-A701-652C612DE8D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1539806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r>
              <a:rPr lang="da-DK" dirty="0"/>
              <a:t>Thank you for your attention</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30</a:t>
            </a:fld>
            <a:endParaRPr lang="en-BE"/>
          </a:p>
        </p:txBody>
      </p:sp>
      <p:pic>
        <p:nvPicPr>
          <p:cNvPr id="7" name="Picture 6"/>
          <p:cNvPicPr>
            <a:picLocks noChangeAspect="1"/>
          </p:cNvPicPr>
          <p:nvPr/>
        </p:nvPicPr>
        <p:blipFill>
          <a:blip r:embed="rId3"/>
          <a:stretch>
            <a:fillRect/>
          </a:stretch>
        </p:blipFill>
        <p:spPr>
          <a:xfrm flipH="1">
            <a:off x="5404932" y="1657351"/>
            <a:ext cx="1344036" cy="1496250"/>
          </a:xfrm>
          <a:prstGeom prst="rect">
            <a:avLst/>
          </a:prstGeom>
        </p:spPr>
      </p:pic>
      <p:sp>
        <p:nvSpPr>
          <p:cNvPr id="8" name="Footer Placeholder 5">
            <a:extLst>
              <a:ext uri="{FF2B5EF4-FFF2-40B4-BE49-F238E27FC236}">
                <a16:creationId xmlns:a16="http://schemas.microsoft.com/office/drawing/2014/main" id="{13B49E76-295B-4BD1-9BFE-33AB8EBFD561}"/>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40204388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4</a:t>
            </a:fld>
            <a:endParaRPr lang="en-BE" dirty="0"/>
          </a:p>
        </p:txBody>
      </p:sp>
      <p:pic>
        <p:nvPicPr>
          <p:cNvPr id="4" name="Picture 3">
            <a:extLst>
              <a:ext uri="{FF2B5EF4-FFF2-40B4-BE49-F238E27FC236}">
                <a16:creationId xmlns:a16="http://schemas.microsoft.com/office/drawing/2014/main" id="{0E25DD63-A185-413A-89A9-B82F44F44A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5398" y="0"/>
            <a:ext cx="9696602" cy="6858000"/>
          </a:xfrm>
          <a:prstGeom prst="rect">
            <a:avLst/>
          </a:prstGeom>
        </p:spPr>
      </p:pic>
    </p:spTree>
    <p:extLst>
      <p:ext uri="{BB962C8B-B14F-4D97-AF65-F5344CB8AC3E}">
        <p14:creationId xmlns:p14="http://schemas.microsoft.com/office/powerpoint/2010/main" val="1043035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5</a:t>
            </a:fld>
            <a:endParaRPr lang="en-BE" dirty="0"/>
          </a:p>
        </p:txBody>
      </p:sp>
      <p:pic>
        <p:nvPicPr>
          <p:cNvPr id="4" name="Picture 3">
            <a:extLst>
              <a:ext uri="{FF2B5EF4-FFF2-40B4-BE49-F238E27FC236}">
                <a16:creationId xmlns:a16="http://schemas.microsoft.com/office/drawing/2014/main" id="{91CD121E-3438-4D2C-A696-45D7876843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5398" y="0"/>
            <a:ext cx="9696602" cy="6858000"/>
          </a:xfrm>
          <a:prstGeom prst="rect">
            <a:avLst/>
          </a:prstGeom>
        </p:spPr>
      </p:pic>
    </p:spTree>
    <p:extLst>
      <p:ext uri="{BB962C8B-B14F-4D97-AF65-F5344CB8AC3E}">
        <p14:creationId xmlns:p14="http://schemas.microsoft.com/office/powerpoint/2010/main" val="310270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6</a:t>
            </a:fld>
            <a:endParaRPr lang="en-BE" dirty="0"/>
          </a:p>
        </p:txBody>
      </p:sp>
      <p:pic>
        <p:nvPicPr>
          <p:cNvPr id="4" name="Picture 3">
            <a:extLst>
              <a:ext uri="{FF2B5EF4-FFF2-40B4-BE49-F238E27FC236}">
                <a16:creationId xmlns:a16="http://schemas.microsoft.com/office/drawing/2014/main" id="{51AC5931-0CE2-4F85-90DF-6D04A11074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5398" y="0"/>
            <a:ext cx="9696602" cy="6858000"/>
          </a:xfrm>
          <a:prstGeom prst="rect">
            <a:avLst/>
          </a:prstGeom>
        </p:spPr>
      </p:pic>
    </p:spTree>
    <p:extLst>
      <p:ext uri="{BB962C8B-B14F-4D97-AF65-F5344CB8AC3E}">
        <p14:creationId xmlns:p14="http://schemas.microsoft.com/office/powerpoint/2010/main" val="1543542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7</a:t>
            </a:fld>
            <a:endParaRPr lang="en-BE" dirty="0"/>
          </a:p>
        </p:txBody>
      </p:sp>
      <p:pic>
        <p:nvPicPr>
          <p:cNvPr id="4" name="Picture 3">
            <a:extLst>
              <a:ext uri="{FF2B5EF4-FFF2-40B4-BE49-F238E27FC236}">
                <a16:creationId xmlns:a16="http://schemas.microsoft.com/office/drawing/2014/main" id="{6D8EA1CF-313D-4DCE-ADC6-E8C72E0D0E9C}"/>
              </a:ext>
            </a:extLst>
          </p:cNvPr>
          <p:cNvPicPr>
            <a:picLocks noChangeAspect="1"/>
          </p:cNvPicPr>
          <p:nvPr/>
        </p:nvPicPr>
        <p:blipFill rotWithShape="1">
          <a:blip r:embed="rId3">
            <a:extLst>
              <a:ext uri="{28A0092B-C50C-407E-A947-70E740481C1C}">
                <a14:useLocalDpi xmlns:a14="http://schemas.microsoft.com/office/drawing/2010/main" val="0"/>
              </a:ext>
            </a:extLst>
          </a:blip>
          <a:srcRect l="1863" t="3352" r="2065" b="3352"/>
          <a:stretch/>
        </p:blipFill>
        <p:spPr>
          <a:xfrm>
            <a:off x="2556000" y="113126"/>
            <a:ext cx="9612000" cy="6597323"/>
          </a:xfrm>
          <a:prstGeom prst="rect">
            <a:avLst/>
          </a:prstGeom>
        </p:spPr>
      </p:pic>
    </p:spTree>
    <p:extLst>
      <p:ext uri="{BB962C8B-B14F-4D97-AF65-F5344CB8AC3E}">
        <p14:creationId xmlns:p14="http://schemas.microsoft.com/office/powerpoint/2010/main" val="3185439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8</a:t>
            </a:fld>
            <a:endParaRPr lang="en-BE" dirty="0"/>
          </a:p>
        </p:txBody>
      </p:sp>
      <p:sp>
        <p:nvSpPr>
          <p:cNvPr id="12" name="Title 1">
            <a:extLst>
              <a:ext uri="{FF2B5EF4-FFF2-40B4-BE49-F238E27FC236}">
                <a16:creationId xmlns:a16="http://schemas.microsoft.com/office/drawing/2014/main" id="{273E4344-C528-4DB3-8D91-6F3D9947A9E5}"/>
              </a:ext>
            </a:extLst>
          </p:cNvPr>
          <p:cNvSpPr>
            <a:spLocks noGrp="1"/>
          </p:cNvSpPr>
          <p:nvPr>
            <p:ph type="title"/>
          </p:nvPr>
        </p:nvSpPr>
        <p:spPr>
          <a:xfrm>
            <a:off x="766763" y="800099"/>
            <a:ext cx="5329237" cy="558801"/>
          </a:xfrm>
        </p:spPr>
        <p:txBody>
          <a:bodyPr/>
          <a:lstStyle/>
          <a:p>
            <a:r>
              <a:rPr lang="da-DK"/>
              <a:t>Chemical agents</a:t>
            </a:r>
            <a:endParaRPr lang="en-US" dirty="0"/>
          </a:p>
        </p:txBody>
      </p:sp>
      <p:sp>
        <p:nvSpPr>
          <p:cNvPr id="14" name="TextBox 13">
            <a:extLst>
              <a:ext uri="{FF2B5EF4-FFF2-40B4-BE49-F238E27FC236}">
                <a16:creationId xmlns:a16="http://schemas.microsoft.com/office/drawing/2014/main" id="{50D77696-78CD-4A17-A183-A29F4A3FFEC2}"/>
              </a:ext>
            </a:extLst>
          </p:cNvPr>
          <p:cNvSpPr txBox="1"/>
          <p:nvPr/>
        </p:nvSpPr>
        <p:spPr>
          <a:xfrm>
            <a:off x="1618412" y="1477306"/>
            <a:ext cx="2613279" cy="400110"/>
          </a:xfrm>
          <a:prstGeom prst="rect">
            <a:avLst/>
          </a:prstGeom>
          <a:noFill/>
        </p:spPr>
        <p:txBody>
          <a:bodyPr wrap="none" rtlCol="0">
            <a:spAutoFit/>
          </a:bodyPr>
          <a:lstStyle/>
          <a:p>
            <a:r>
              <a:rPr lang="en-US" sz="2000" dirty="0"/>
              <a:t>Persistency of agents:</a:t>
            </a:r>
          </a:p>
        </p:txBody>
      </p:sp>
      <p:pic>
        <p:nvPicPr>
          <p:cNvPr id="16" name="Picture 2">
            <a:extLst>
              <a:ext uri="{FF2B5EF4-FFF2-40B4-BE49-F238E27FC236}">
                <a16:creationId xmlns:a16="http://schemas.microsoft.com/office/drawing/2014/main" id="{95836154-C117-4819-B28E-7CEDC4904E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6331146" y="867706"/>
            <a:ext cx="4773517" cy="5127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id="{0F157778-C829-486D-81BD-E6C31DE41272}"/>
              </a:ext>
            </a:extLst>
          </p:cNvPr>
          <p:cNvPicPr>
            <a:picLocks noChangeAspect="1"/>
          </p:cNvPicPr>
          <p:nvPr/>
        </p:nvPicPr>
        <p:blipFill rotWithShape="1">
          <a:blip r:embed="rId4">
            <a:extLst>
              <a:ext uri="{28A0092B-C50C-407E-A947-70E740481C1C}">
                <a14:useLocalDpi xmlns:a14="http://schemas.microsoft.com/office/drawing/2010/main" val="0"/>
              </a:ext>
            </a:extLst>
          </a:blip>
          <a:srcRect t="2998"/>
          <a:stretch/>
        </p:blipFill>
        <p:spPr>
          <a:xfrm>
            <a:off x="1540042" y="1788696"/>
            <a:ext cx="3646935" cy="4137367"/>
          </a:xfrm>
          <a:prstGeom prst="rect">
            <a:avLst/>
          </a:prstGeom>
        </p:spPr>
      </p:pic>
      <p:sp>
        <p:nvSpPr>
          <p:cNvPr id="9" name="Footer Placeholder 5">
            <a:extLst>
              <a:ext uri="{FF2B5EF4-FFF2-40B4-BE49-F238E27FC236}">
                <a16:creationId xmlns:a16="http://schemas.microsoft.com/office/drawing/2014/main" id="{4197CFB6-8213-4C05-86FB-31B7BD091108}"/>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3582051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D7D695-944B-4AC3-A603-85ED87DC48D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5024430" y="638884"/>
            <a:ext cx="975038" cy="900000"/>
          </a:xfrm>
          <a:prstGeom prst="rect">
            <a:avLst/>
          </a:prstGeom>
        </p:spPr>
      </p:pic>
      <p:sp>
        <p:nvSpPr>
          <p:cNvPr id="2" name="Title 1"/>
          <p:cNvSpPr>
            <a:spLocks noGrp="1"/>
          </p:cNvSpPr>
          <p:nvPr>
            <p:ph type="title"/>
          </p:nvPr>
        </p:nvSpPr>
        <p:spPr/>
        <p:txBody>
          <a:bodyPr/>
          <a:lstStyle/>
          <a:p>
            <a:r>
              <a:rPr lang="da-DK" dirty="0"/>
              <a:t>Biological agents</a:t>
            </a:r>
            <a:endParaRPr lang="en-US" dirty="0"/>
          </a:p>
        </p:txBody>
      </p:sp>
      <p:sp>
        <p:nvSpPr>
          <p:cNvPr id="4" name="Text Placeholder 3"/>
          <p:cNvSpPr>
            <a:spLocks noGrp="1"/>
          </p:cNvSpPr>
          <p:nvPr>
            <p:ph type="body" sz="quarter" idx="16"/>
          </p:nvPr>
        </p:nvSpPr>
        <p:spPr>
          <a:xfrm>
            <a:off x="766761" y="1469037"/>
            <a:ext cx="11216692" cy="4588864"/>
          </a:xfrm>
        </p:spPr>
        <p:txBody>
          <a:bodyPr>
            <a:normAutofit/>
          </a:bodyPr>
          <a:lstStyle/>
          <a:p>
            <a:r>
              <a:rPr lang="en-US" dirty="0"/>
              <a:t>Biological agents can be categorized into four large groups</a:t>
            </a:r>
          </a:p>
          <a:p>
            <a:r>
              <a:rPr lang="en-US" dirty="0"/>
              <a:t>Cannot be observed with the naked eye, although larger than C and RN</a:t>
            </a:r>
          </a:p>
          <a:p>
            <a:pPr lvl="1"/>
            <a:endParaRPr lang="en-US" dirty="0"/>
          </a:p>
          <a:p>
            <a:pPr lvl="1"/>
            <a:endParaRPr lang="en-US" dirty="0"/>
          </a:p>
          <a:p>
            <a:pPr lvl="1"/>
            <a:endParaRPr lang="en-US" dirty="0"/>
          </a:p>
          <a:p>
            <a:pPr lvl="1"/>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9</a:t>
            </a:fld>
            <a:endParaRPr lang="en-BE" dirty="0"/>
          </a:p>
        </p:txBody>
      </p:sp>
      <p:sp>
        <p:nvSpPr>
          <p:cNvPr id="9" name="TextBox 8">
            <a:extLst>
              <a:ext uri="{FF2B5EF4-FFF2-40B4-BE49-F238E27FC236}">
                <a16:creationId xmlns:a16="http://schemas.microsoft.com/office/drawing/2014/main" id="{9F7FCF90-FBE2-445E-AD8D-0CC4A5F52D96}"/>
              </a:ext>
            </a:extLst>
          </p:cNvPr>
          <p:cNvSpPr txBox="1"/>
          <p:nvPr/>
        </p:nvSpPr>
        <p:spPr>
          <a:xfrm>
            <a:off x="877383" y="2628909"/>
            <a:ext cx="1335243" cy="448904"/>
          </a:xfrm>
          <a:prstGeom prst="rect">
            <a:avLst/>
          </a:prstGeom>
          <a:noFill/>
        </p:spPr>
        <p:txBody>
          <a:bodyPr wrap="none" rtlCol="0">
            <a:spAutoFit/>
          </a:bodyPr>
          <a:lstStyle/>
          <a:p>
            <a:r>
              <a:rPr lang="en-US" sz="2400" b="1" dirty="0"/>
              <a:t>Parasites</a:t>
            </a:r>
            <a:endParaRPr lang="nl-NL" sz="2400" b="1" dirty="0"/>
          </a:p>
        </p:txBody>
      </p:sp>
      <p:sp>
        <p:nvSpPr>
          <p:cNvPr id="10" name="TextBox 9">
            <a:extLst>
              <a:ext uri="{FF2B5EF4-FFF2-40B4-BE49-F238E27FC236}">
                <a16:creationId xmlns:a16="http://schemas.microsoft.com/office/drawing/2014/main" id="{D244589B-7D6F-4D25-B0CB-583FA0B974CC}"/>
              </a:ext>
            </a:extLst>
          </p:cNvPr>
          <p:cNvSpPr txBox="1"/>
          <p:nvPr/>
        </p:nvSpPr>
        <p:spPr>
          <a:xfrm>
            <a:off x="4335057" y="2628909"/>
            <a:ext cx="1112288" cy="446326"/>
          </a:xfrm>
          <a:prstGeom prst="rect">
            <a:avLst/>
          </a:prstGeom>
          <a:noFill/>
        </p:spPr>
        <p:txBody>
          <a:bodyPr wrap="none" rtlCol="0">
            <a:spAutoFit/>
          </a:bodyPr>
          <a:lstStyle/>
          <a:p>
            <a:r>
              <a:rPr lang="en-US" sz="2400" b="1" dirty="0"/>
              <a:t>Bacteria</a:t>
            </a:r>
            <a:endParaRPr lang="nl-NL" sz="2400" b="1" dirty="0"/>
          </a:p>
        </p:txBody>
      </p:sp>
      <p:sp>
        <p:nvSpPr>
          <p:cNvPr id="11" name="TextBox 10">
            <a:extLst>
              <a:ext uri="{FF2B5EF4-FFF2-40B4-BE49-F238E27FC236}">
                <a16:creationId xmlns:a16="http://schemas.microsoft.com/office/drawing/2014/main" id="{BBD90E35-DF1C-4CFE-90B5-FE6B6C8A5655}"/>
              </a:ext>
            </a:extLst>
          </p:cNvPr>
          <p:cNvSpPr txBox="1"/>
          <p:nvPr/>
        </p:nvSpPr>
        <p:spPr>
          <a:xfrm>
            <a:off x="7653429" y="2628909"/>
            <a:ext cx="1003901" cy="426896"/>
          </a:xfrm>
          <a:prstGeom prst="rect">
            <a:avLst/>
          </a:prstGeom>
          <a:noFill/>
        </p:spPr>
        <p:txBody>
          <a:bodyPr wrap="none" rtlCol="0">
            <a:spAutoFit/>
          </a:bodyPr>
          <a:lstStyle/>
          <a:p>
            <a:r>
              <a:rPr lang="en-US" sz="2400" b="1" dirty="0"/>
              <a:t>Viruses</a:t>
            </a:r>
            <a:endParaRPr lang="nl-NL" sz="2400" b="1" dirty="0"/>
          </a:p>
        </p:txBody>
      </p:sp>
      <p:grpSp>
        <p:nvGrpSpPr>
          <p:cNvPr id="13" name="Group 12">
            <a:extLst>
              <a:ext uri="{FF2B5EF4-FFF2-40B4-BE49-F238E27FC236}">
                <a16:creationId xmlns:a16="http://schemas.microsoft.com/office/drawing/2014/main" id="{B2536E31-E2CC-4962-960B-3B82A19F79CC}"/>
              </a:ext>
            </a:extLst>
          </p:cNvPr>
          <p:cNvGrpSpPr/>
          <p:nvPr/>
        </p:nvGrpSpPr>
        <p:grpSpPr>
          <a:xfrm>
            <a:off x="-91409" y="4954393"/>
            <a:ext cx="12348000" cy="630189"/>
            <a:chOff x="-105697" y="6025942"/>
            <a:chExt cx="12365567" cy="630189"/>
          </a:xfrm>
        </p:grpSpPr>
        <p:sp>
          <p:nvSpPr>
            <p:cNvPr id="14" name="Rectangle 13">
              <a:extLst>
                <a:ext uri="{FF2B5EF4-FFF2-40B4-BE49-F238E27FC236}">
                  <a16:creationId xmlns:a16="http://schemas.microsoft.com/office/drawing/2014/main" id="{F217CFAF-1CC7-47F1-9BB0-3B43924A5CFB}"/>
                </a:ext>
              </a:extLst>
            </p:cNvPr>
            <p:cNvSpPr/>
            <p:nvPr/>
          </p:nvSpPr>
          <p:spPr>
            <a:xfrm>
              <a:off x="263292" y="6025942"/>
              <a:ext cx="11693991" cy="275493"/>
            </a:xfrm>
            <a:prstGeom prst="rect">
              <a:avLst/>
            </a:prstGeom>
            <a:gradFill flip="none" rotWithShape="1">
              <a:gsLst>
                <a:gs pos="0">
                  <a:srgbClr val="FFFF00"/>
                </a:gs>
                <a:gs pos="48000">
                  <a:schemeClr val="accent6">
                    <a:lumMod val="97000"/>
                    <a:lumOff val="3000"/>
                  </a:schemeClr>
                </a:gs>
                <a:gs pos="100000">
                  <a:schemeClr val="accent6">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5" name="Group 14">
              <a:extLst>
                <a:ext uri="{FF2B5EF4-FFF2-40B4-BE49-F238E27FC236}">
                  <a16:creationId xmlns:a16="http://schemas.microsoft.com/office/drawing/2014/main" id="{D9E7EE33-97F4-494B-B41E-62089CC0E864}"/>
                </a:ext>
              </a:extLst>
            </p:cNvPr>
            <p:cNvGrpSpPr/>
            <p:nvPr/>
          </p:nvGrpSpPr>
          <p:grpSpPr>
            <a:xfrm>
              <a:off x="2822910" y="6035069"/>
              <a:ext cx="665567" cy="621062"/>
              <a:chOff x="877383" y="6220508"/>
              <a:chExt cx="665567" cy="621062"/>
            </a:xfrm>
          </p:grpSpPr>
          <p:sp>
            <p:nvSpPr>
              <p:cNvPr id="28" name="TextBox 27">
                <a:extLst>
                  <a:ext uri="{FF2B5EF4-FFF2-40B4-BE49-F238E27FC236}">
                    <a16:creationId xmlns:a16="http://schemas.microsoft.com/office/drawing/2014/main" id="{9DA7581A-B1ED-4DEB-8FBD-7A467590991C}"/>
                  </a:ext>
                </a:extLst>
              </p:cNvPr>
              <p:cNvSpPr txBox="1"/>
              <p:nvPr/>
            </p:nvSpPr>
            <p:spPr>
              <a:xfrm>
                <a:off x="877383" y="6472238"/>
                <a:ext cx="665567" cy="369332"/>
              </a:xfrm>
              <a:prstGeom prst="rect">
                <a:avLst/>
              </a:prstGeom>
              <a:noFill/>
            </p:spPr>
            <p:txBody>
              <a:bodyPr wrap="none" rtlCol="0">
                <a:spAutoFit/>
              </a:bodyPr>
              <a:lstStyle/>
              <a:p>
                <a:r>
                  <a:rPr lang="en-US" dirty="0"/>
                  <a:t>1 </a:t>
                </a:r>
                <a:r>
                  <a:rPr lang="el-GR" dirty="0"/>
                  <a:t>μ</a:t>
                </a:r>
                <a:r>
                  <a:rPr lang="en-US" dirty="0"/>
                  <a:t>m</a:t>
                </a:r>
                <a:endParaRPr lang="nl-NL" dirty="0"/>
              </a:p>
            </p:txBody>
          </p:sp>
          <p:cxnSp>
            <p:nvCxnSpPr>
              <p:cNvPr id="29" name="Straight Connector 28">
                <a:extLst>
                  <a:ext uri="{FF2B5EF4-FFF2-40B4-BE49-F238E27FC236}">
                    <a16:creationId xmlns:a16="http://schemas.microsoft.com/office/drawing/2014/main" id="{8C5A532E-42D7-4F93-AC08-06C262DA2B64}"/>
                  </a:ext>
                </a:extLst>
              </p:cNvPr>
              <p:cNvCxnSpPr/>
              <p:nvPr/>
            </p:nvCxnSpPr>
            <p:spPr>
              <a:xfrm>
                <a:off x="1210166"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53B9512F-B311-411F-94C4-DC701B8B27E8}"/>
                </a:ext>
              </a:extLst>
            </p:cNvPr>
            <p:cNvGrpSpPr/>
            <p:nvPr/>
          </p:nvGrpSpPr>
          <p:grpSpPr>
            <a:xfrm>
              <a:off x="-105697" y="6025942"/>
              <a:ext cx="782587" cy="621062"/>
              <a:chOff x="877383" y="6220508"/>
              <a:chExt cx="782587" cy="621062"/>
            </a:xfrm>
          </p:grpSpPr>
          <p:sp>
            <p:nvSpPr>
              <p:cNvPr id="26" name="TextBox 25">
                <a:extLst>
                  <a:ext uri="{FF2B5EF4-FFF2-40B4-BE49-F238E27FC236}">
                    <a16:creationId xmlns:a16="http://schemas.microsoft.com/office/drawing/2014/main" id="{783ADBF6-FAF3-4EBF-B742-33C296241546}"/>
                  </a:ext>
                </a:extLst>
              </p:cNvPr>
              <p:cNvSpPr txBox="1"/>
              <p:nvPr/>
            </p:nvSpPr>
            <p:spPr>
              <a:xfrm>
                <a:off x="877383" y="6472238"/>
                <a:ext cx="782587" cy="369332"/>
              </a:xfrm>
              <a:prstGeom prst="rect">
                <a:avLst/>
              </a:prstGeom>
              <a:noFill/>
            </p:spPr>
            <p:txBody>
              <a:bodyPr wrap="none" rtlCol="0">
                <a:spAutoFit/>
              </a:bodyPr>
              <a:lstStyle/>
              <a:p>
                <a:r>
                  <a:rPr lang="en-US" dirty="0"/>
                  <a:t>10 </a:t>
                </a:r>
                <a:r>
                  <a:rPr lang="el-GR" dirty="0"/>
                  <a:t>μ</a:t>
                </a:r>
                <a:r>
                  <a:rPr lang="en-US" dirty="0"/>
                  <a:t>m</a:t>
                </a:r>
                <a:endParaRPr lang="nl-NL" dirty="0"/>
              </a:p>
            </p:txBody>
          </p:sp>
          <p:cxnSp>
            <p:nvCxnSpPr>
              <p:cNvPr id="27" name="Straight Connector 26">
                <a:extLst>
                  <a:ext uri="{FF2B5EF4-FFF2-40B4-BE49-F238E27FC236}">
                    <a16:creationId xmlns:a16="http://schemas.microsoft.com/office/drawing/2014/main" id="{4039D3DB-DC39-4356-BCCE-E33863A38D24}"/>
                  </a:ext>
                </a:extLst>
              </p:cNvPr>
              <p:cNvCxnSpPr/>
              <p:nvPr/>
            </p:nvCxnSpPr>
            <p:spPr>
              <a:xfrm>
                <a:off x="1268676"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27546466-1CA1-4D09-B3EC-E10A7D8FC85E}"/>
                </a:ext>
              </a:extLst>
            </p:cNvPr>
            <p:cNvGrpSpPr/>
            <p:nvPr/>
          </p:nvGrpSpPr>
          <p:grpSpPr>
            <a:xfrm>
              <a:off x="5634497" y="6031874"/>
              <a:ext cx="894797" cy="621062"/>
              <a:chOff x="877383" y="6220508"/>
              <a:chExt cx="894797" cy="621062"/>
            </a:xfrm>
          </p:grpSpPr>
          <p:sp>
            <p:nvSpPr>
              <p:cNvPr id="24" name="TextBox 23">
                <a:extLst>
                  <a:ext uri="{FF2B5EF4-FFF2-40B4-BE49-F238E27FC236}">
                    <a16:creationId xmlns:a16="http://schemas.microsoft.com/office/drawing/2014/main" id="{B43FC86B-F5C6-4428-A137-CC723C0A53AB}"/>
                  </a:ext>
                </a:extLst>
              </p:cNvPr>
              <p:cNvSpPr txBox="1"/>
              <p:nvPr/>
            </p:nvSpPr>
            <p:spPr>
              <a:xfrm>
                <a:off x="877383" y="6472238"/>
                <a:ext cx="894797" cy="369332"/>
              </a:xfrm>
              <a:prstGeom prst="rect">
                <a:avLst/>
              </a:prstGeom>
              <a:noFill/>
            </p:spPr>
            <p:txBody>
              <a:bodyPr wrap="none" rtlCol="0">
                <a:spAutoFit/>
              </a:bodyPr>
              <a:lstStyle/>
              <a:p>
                <a:r>
                  <a:rPr lang="en-US" dirty="0"/>
                  <a:t>100 nm</a:t>
                </a:r>
                <a:endParaRPr lang="nl-NL" dirty="0"/>
              </a:p>
            </p:txBody>
          </p:sp>
          <p:cxnSp>
            <p:nvCxnSpPr>
              <p:cNvPr id="25" name="Straight Connector 24">
                <a:extLst>
                  <a:ext uri="{FF2B5EF4-FFF2-40B4-BE49-F238E27FC236}">
                    <a16:creationId xmlns:a16="http://schemas.microsoft.com/office/drawing/2014/main" id="{DA54356C-E150-4BB6-8FCA-0CB10696F39C}"/>
                  </a:ext>
                </a:extLst>
              </p:cNvPr>
              <p:cNvCxnSpPr/>
              <p:nvPr/>
            </p:nvCxnSpPr>
            <p:spPr>
              <a:xfrm>
                <a:off x="1324781"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2753D317-2BAA-4781-892B-A26B95D7B006}"/>
                </a:ext>
              </a:extLst>
            </p:cNvPr>
            <p:cNvGrpSpPr/>
            <p:nvPr/>
          </p:nvGrpSpPr>
          <p:grpSpPr>
            <a:xfrm>
              <a:off x="8675314" y="6029958"/>
              <a:ext cx="777777" cy="621062"/>
              <a:chOff x="877383" y="6220508"/>
              <a:chExt cx="777777" cy="621062"/>
            </a:xfrm>
          </p:grpSpPr>
          <p:sp>
            <p:nvSpPr>
              <p:cNvPr id="22" name="TextBox 21">
                <a:extLst>
                  <a:ext uri="{FF2B5EF4-FFF2-40B4-BE49-F238E27FC236}">
                    <a16:creationId xmlns:a16="http://schemas.microsoft.com/office/drawing/2014/main" id="{95BFAEEE-D192-45B8-9687-8A0A09CCDE1A}"/>
                  </a:ext>
                </a:extLst>
              </p:cNvPr>
              <p:cNvSpPr txBox="1"/>
              <p:nvPr/>
            </p:nvSpPr>
            <p:spPr>
              <a:xfrm>
                <a:off x="877383" y="6472238"/>
                <a:ext cx="777777" cy="369332"/>
              </a:xfrm>
              <a:prstGeom prst="rect">
                <a:avLst/>
              </a:prstGeom>
              <a:noFill/>
            </p:spPr>
            <p:txBody>
              <a:bodyPr wrap="none" rtlCol="0">
                <a:spAutoFit/>
              </a:bodyPr>
              <a:lstStyle/>
              <a:p>
                <a:r>
                  <a:rPr lang="en-US" dirty="0"/>
                  <a:t>10 nm</a:t>
                </a:r>
                <a:endParaRPr lang="nl-NL" dirty="0"/>
              </a:p>
            </p:txBody>
          </p:sp>
          <p:cxnSp>
            <p:nvCxnSpPr>
              <p:cNvPr id="23" name="Straight Connector 22">
                <a:extLst>
                  <a:ext uri="{FF2B5EF4-FFF2-40B4-BE49-F238E27FC236}">
                    <a16:creationId xmlns:a16="http://schemas.microsoft.com/office/drawing/2014/main" id="{67B9EE4E-2B54-45FC-B031-8B6AA22D2693}"/>
                  </a:ext>
                </a:extLst>
              </p:cNvPr>
              <p:cNvCxnSpPr/>
              <p:nvPr/>
            </p:nvCxnSpPr>
            <p:spPr>
              <a:xfrm>
                <a:off x="1266271"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D6DE1327-F70D-4B7E-A25C-464AD1E4E2E1}"/>
                </a:ext>
              </a:extLst>
            </p:cNvPr>
            <p:cNvGrpSpPr/>
            <p:nvPr/>
          </p:nvGrpSpPr>
          <p:grpSpPr>
            <a:xfrm>
              <a:off x="11599112" y="6025942"/>
              <a:ext cx="660758" cy="621062"/>
              <a:chOff x="877383" y="6220508"/>
              <a:chExt cx="660758" cy="621062"/>
            </a:xfrm>
          </p:grpSpPr>
          <p:sp>
            <p:nvSpPr>
              <p:cNvPr id="20" name="TextBox 19">
                <a:extLst>
                  <a:ext uri="{FF2B5EF4-FFF2-40B4-BE49-F238E27FC236}">
                    <a16:creationId xmlns:a16="http://schemas.microsoft.com/office/drawing/2014/main" id="{01BFB737-05BC-4B81-AD69-C488F4E8929A}"/>
                  </a:ext>
                </a:extLst>
              </p:cNvPr>
              <p:cNvSpPr txBox="1"/>
              <p:nvPr/>
            </p:nvSpPr>
            <p:spPr>
              <a:xfrm>
                <a:off x="877383" y="6472238"/>
                <a:ext cx="660758" cy="369332"/>
              </a:xfrm>
              <a:prstGeom prst="rect">
                <a:avLst/>
              </a:prstGeom>
              <a:noFill/>
            </p:spPr>
            <p:txBody>
              <a:bodyPr wrap="none" rtlCol="0">
                <a:spAutoFit/>
              </a:bodyPr>
              <a:lstStyle/>
              <a:p>
                <a:r>
                  <a:rPr lang="en-US" dirty="0"/>
                  <a:t>1 nm</a:t>
                </a:r>
                <a:endParaRPr lang="nl-NL" dirty="0"/>
              </a:p>
            </p:txBody>
          </p:sp>
          <p:cxnSp>
            <p:nvCxnSpPr>
              <p:cNvPr id="21" name="Straight Connector 20">
                <a:extLst>
                  <a:ext uri="{FF2B5EF4-FFF2-40B4-BE49-F238E27FC236}">
                    <a16:creationId xmlns:a16="http://schemas.microsoft.com/office/drawing/2014/main" id="{CAE53DF5-1134-473F-A999-12604F1B9204}"/>
                  </a:ext>
                </a:extLst>
              </p:cNvPr>
              <p:cNvCxnSpPr/>
              <p:nvPr/>
            </p:nvCxnSpPr>
            <p:spPr>
              <a:xfrm>
                <a:off x="1207762"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0" name="TextBox 29">
            <a:extLst>
              <a:ext uri="{FF2B5EF4-FFF2-40B4-BE49-F238E27FC236}">
                <a16:creationId xmlns:a16="http://schemas.microsoft.com/office/drawing/2014/main" id="{3680CD49-30BA-46E1-BD0D-5ACCBC160D2C}"/>
              </a:ext>
            </a:extLst>
          </p:cNvPr>
          <p:cNvSpPr txBox="1"/>
          <p:nvPr/>
        </p:nvSpPr>
        <p:spPr>
          <a:xfrm>
            <a:off x="10401106" y="2628909"/>
            <a:ext cx="932902" cy="439862"/>
          </a:xfrm>
          <a:prstGeom prst="rect">
            <a:avLst/>
          </a:prstGeom>
          <a:noFill/>
        </p:spPr>
        <p:txBody>
          <a:bodyPr wrap="none" rtlCol="0">
            <a:spAutoFit/>
          </a:bodyPr>
          <a:lstStyle/>
          <a:p>
            <a:r>
              <a:rPr lang="en-US" sz="2400" b="1" dirty="0"/>
              <a:t>Toxins</a:t>
            </a:r>
            <a:endParaRPr lang="nl-NL" sz="2400" b="1" dirty="0"/>
          </a:p>
        </p:txBody>
      </p:sp>
      <p:grpSp>
        <p:nvGrpSpPr>
          <p:cNvPr id="31" name="Group 30">
            <a:extLst>
              <a:ext uri="{FF2B5EF4-FFF2-40B4-BE49-F238E27FC236}">
                <a16:creationId xmlns:a16="http://schemas.microsoft.com/office/drawing/2014/main" id="{3A6C93E8-EED5-49ED-A56F-54F6E328CC75}"/>
              </a:ext>
            </a:extLst>
          </p:cNvPr>
          <p:cNvGrpSpPr/>
          <p:nvPr/>
        </p:nvGrpSpPr>
        <p:grpSpPr>
          <a:xfrm>
            <a:off x="3293433" y="6122463"/>
            <a:ext cx="8789086" cy="510372"/>
            <a:chOff x="3293433" y="5908145"/>
            <a:chExt cx="8789086" cy="510372"/>
          </a:xfrm>
        </p:grpSpPr>
        <p:grpSp>
          <p:nvGrpSpPr>
            <p:cNvPr id="32" name="Group 31">
              <a:extLst>
                <a:ext uri="{FF2B5EF4-FFF2-40B4-BE49-F238E27FC236}">
                  <a16:creationId xmlns:a16="http://schemas.microsoft.com/office/drawing/2014/main" id="{57A2DDB8-37BF-4AF9-B2E6-42980879D39D}"/>
                </a:ext>
              </a:extLst>
            </p:cNvPr>
            <p:cNvGrpSpPr/>
            <p:nvPr/>
          </p:nvGrpSpPr>
          <p:grpSpPr>
            <a:xfrm>
              <a:off x="3293433" y="5908145"/>
              <a:ext cx="8789086" cy="275489"/>
              <a:chOff x="3293939" y="5890062"/>
              <a:chExt cx="8789086" cy="639242"/>
            </a:xfrm>
          </p:grpSpPr>
          <p:cxnSp>
            <p:nvCxnSpPr>
              <p:cNvPr id="34" name="Straight Connector 33">
                <a:extLst>
                  <a:ext uri="{FF2B5EF4-FFF2-40B4-BE49-F238E27FC236}">
                    <a16:creationId xmlns:a16="http://schemas.microsoft.com/office/drawing/2014/main" id="{375EEC6F-F466-4772-84C7-FE01FA9C41E1}"/>
                  </a:ext>
                </a:extLst>
              </p:cNvPr>
              <p:cNvCxnSpPr/>
              <p:nvPr/>
            </p:nvCxnSpPr>
            <p:spPr>
              <a:xfrm>
                <a:off x="12083025" y="6529304"/>
                <a:ext cx="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0E57BFB-F70E-4861-9C1A-FDF3F66F46C1}"/>
                  </a:ext>
                </a:extLst>
              </p:cNvPr>
              <p:cNvCxnSpPr/>
              <p:nvPr/>
            </p:nvCxnSpPr>
            <p:spPr>
              <a:xfrm>
                <a:off x="11924824" y="5890062"/>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9C71A3E-7A29-4D3B-A127-92216C288A7A}"/>
                  </a:ext>
                </a:extLst>
              </p:cNvPr>
              <p:cNvCxnSpPr>
                <a:cxnSpLocks/>
              </p:cNvCxnSpPr>
              <p:nvPr/>
            </p:nvCxnSpPr>
            <p:spPr>
              <a:xfrm>
                <a:off x="3293939" y="6161745"/>
                <a:ext cx="864989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9A0A6BD-76E5-4C99-98DA-FC2F813D70A9}"/>
                  </a:ext>
                </a:extLst>
              </p:cNvPr>
              <p:cNvCxnSpPr/>
              <p:nvPr/>
            </p:nvCxnSpPr>
            <p:spPr>
              <a:xfrm>
                <a:off x="7524574" y="6144193"/>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4CF2DDB-6F59-46AC-8980-AC4A01DF90AB}"/>
                  </a:ext>
                </a:extLst>
              </p:cNvPr>
              <p:cNvCxnSpPr/>
              <p:nvPr/>
            </p:nvCxnSpPr>
            <p:spPr>
              <a:xfrm>
                <a:off x="3293939" y="5890062"/>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id="{9CB251DA-1382-48AC-A197-DCD9C50377B5}"/>
                </a:ext>
              </a:extLst>
            </p:cNvPr>
            <p:cNvSpPr txBox="1"/>
            <p:nvPr/>
          </p:nvSpPr>
          <p:spPr>
            <a:xfrm>
              <a:off x="6454254" y="6049185"/>
              <a:ext cx="2165721" cy="369332"/>
            </a:xfrm>
            <a:prstGeom prst="rect">
              <a:avLst/>
            </a:prstGeom>
            <a:noFill/>
          </p:spPr>
          <p:txBody>
            <a:bodyPr wrap="none" rtlCol="0">
              <a:spAutoFit/>
            </a:bodyPr>
            <a:lstStyle/>
            <a:p>
              <a:r>
                <a:rPr lang="en-US" dirty="0"/>
                <a:t>Electron microscope</a:t>
              </a:r>
              <a:endParaRPr lang="nl-NL" dirty="0"/>
            </a:p>
          </p:txBody>
        </p:sp>
      </p:grpSp>
      <p:pic>
        <p:nvPicPr>
          <p:cNvPr id="39" name="Picture 38">
            <a:extLst>
              <a:ext uri="{FF2B5EF4-FFF2-40B4-BE49-F238E27FC236}">
                <a16:creationId xmlns:a16="http://schemas.microsoft.com/office/drawing/2014/main" id="{93201F99-A12E-4C9C-B243-F8FC6C14BDDB}"/>
              </a:ext>
            </a:extLst>
          </p:cNvPr>
          <p:cNvPicPr>
            <a:picLocks noChangeAspect="1"/>
          </p:cNvPicPr>
          <p:nvPr/>
        </p:nvPicPr>
        <p:blipFill>
          <a:blip r:embed="rId4"/>
          <a:stretch>
            <a:fillRect/>
          </a:stretch>
        </p:blipFill>
        <p:spPr>
          <a:xfrm>
            <a:off x="162532" y="5806017"/>
            <a:ext cx="2761727" cy="591363"/>
          </a:xfrm>
          <a:prstGeom prst="rect">
            <a:avLst/>
          </a:prstGeom>
        </p:spPr>
      </p:pic>
      <p:pic>
        <p:nvPicPr>
          <p:cNvPr id="40" name="Picture 39">
            <a:extLst>
              <a:ext uri="{FF2B5EF4-FFF2-40B4-BE49-F238E27FC236}">
                <a16:creationId xmlns:a16="http://schemas.microsoft.com/office/drawing/2014/main" id="{22F4B2C3-4B18-4FFC-91C6-ECD2A047B0B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694" y="3057860"/>
            <a:ext cx="2465944" cy="1648800"/>
          </a:xfrm>
          <a:prstGeom prst="rect">
            <a:avLst/>
          </a:prstGeom>
        </p:spPr>
      </p:pic>
      <p:pic>
        <p:nvPicPr>
          <p:cNvPr id="41" name="Picture 40">
            <a:extLst>
              <a:ext uri="{FF2B5EF4-FFF2-40B4-BE49-F238E27FC236}">
                <a16:creationId xmlns:a16="http://schemas.microsoft.com/office/drawing/2014/main" id="{7F6EDE3E-9C3F-4124-9984-FEC134ACE3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8622" y="3058233"/>
            <a:ext cx="2348575" cy="1648800"/>
          </a:xfrm>
          <a:prstGeom prst="rect">
            <a:avLst/>
          </a:prstGeom>
        </p:spPr>
      </p:pic>
      <p:pic>
        <p:nvPicPr>
          <p:cNvPr id="42" name="Picture 41">
            <a:extLst>
              <a:ext uri="{FF2B5EF4-FFF2-40B4-BE49-F238E27FC236}">
                <a16:creationId xmlns:a16="http://schemas.microsoft.com/office/drawing/2014/main" id="{4B258176-8B1E-429C-8BB4-C1D0EF2590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91121" y="3055805"/>
            <a:ext cx="2115880" cy="1648800"/>
          </a:xfrm>
          <a:prstGeom prst="rect">
            <a:avLst/>
          </a:prstGeom>
        </p:spPr>
      </p:pic>
      <p:pic>
        <p:nvPicPr>
          <p:cNvPr id="43" name="Picture 42">
            <a:extLst>
              <a:ext uri="{FF2B5EF4-FFF2-40B4-BE49-F238E27FC236}">
                <a16:creationId xmlns:a16="http://schemas.microsoft.com/office/drawing/2014/main" id="{9F7026B5-B381-4BE2-83BB-AC29BD649FF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200000">
            <a:off x="10096267" y="2921757"/>
            <a:ext cx="1666116" cy="2016000"/>
          </a:xfrm>
          <a:prstGeom prst="rect">
            <a:avLst/>
          </a:prstGeom>
        </p:spPr>
      </p:pic>
      <p:sp>
        <p:nvSpPr>
          <p:cNvPr id="45" name="Footer Placeholder 5">
            <a:extLst>
              <a:ext uri="{FF2B5EF4-FFF2-40B4-BE49-F238E27FC236}">
                <a16:creationId xmlns:a16="http://schemas.microsoft.com/office/drawing/2014/main" id="{DD0FC8C7-733E-4291-B1A0-38AE2071A4A6}"/>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MELODY presentation 3.1.3: CBRN Advanced information on C, B, R and N agents</a:t>
            </a:r>
          </a:p>
        </p:txBody>
      </p:sp>
    </p:spTree>
    <p:extLst>
      <p:ext uri="{BB962C8B-B14F-4D97-AF65-F5344CB8AC3E}">
        <p14:creationId xmlns:p14="http://schemas.microsoft.com/office/powerpoint/2010/main" val="2018551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515151"/>
      </a:dk2>
      <a:lt2>
        <a:srgbClr val="E7E6E6"/>
      </a:lt2>
      <a:accent1>
        <a:srgbClr val="023B7E"/>
      </a:accent1>
      <a:accent2>
        <a:srgbClr val="8CD3F6"/>
      </a:accent2>
      <a:accent3>
        <a:srgbClr val="035ECD"/>
      </a:accent3>
      <a:accent4>
        <a:srgbClr val="1FA8ED"/>
      </a:accent4>
      <a:accent5>
        <a:srgbClr val="D2EDFB"/>
      </a:accent5>
      <a:accent6>
        <a:srgbClr val="87BCFD"/>
      </a:accent6>
      <a:hlink>
        <a:srgbClr val="4C9BFC"/>
      </a:hlink>
      <a:folHlink>
        <a:srgbClr val="B3D5FD"/>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12411</TotalTime>
  <Words>9432</Words>
  <Application>Microsoft Office PowerPoint</Application>
  <PresentationFormat>Widescreen</PresentationFormat>
  <Paragraphs>931</Paragraphs>
  <Slides>30</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FranklinGotTExtCon</vt:lpstr>
      <vt:lpstr>Georgia</vt:lpstr>
      <vt:lpstr>Segoe UI</vt:lpstr>
      <vt:lpstr>Segoe UI Semibold</vt:lpstr>
      <vt:lpstr>Verdana</vt:lpstr>
      <vt:lpstr>Office Theme</vt:lpstr>
      <vt:lpstr>Module 3 CBRN Extras</vt:lpstr>
      <vt:lpstr>Learning objective</vt:lpstr>
      <vt:lpstr>Chemical agents</vt:lpstr>
      <vt:lpstr>PowerPoint Presentation</vt:lpstr>
      <vt:lpstr>PowerPoint Presentation</vt:lpstr>
      <vt:lpstr>PowerPoint Presentation</vt:lpstr>
      <vt:lpstr>PowerPoint Presentation</vt:lpstr>
      <vt:lpstr>Chemical agents</vt:lpstr>
      <vt:lpstr>Biological agents</vt:lpstr>
      <vt:lpstr>Biological agents</vt:lpstr>
      <vt:lpstr>Biological agents, Parasites</vt:lpstr>
      <vt:lpstr>Biological agents, Bacteria </vt:lpstr>
      <vt:lpstr>Biological agents, Viruses</vt:lpstr>
      <vt:lpstr>Biological agents, Toxins</vt:lpstr>
      <vt:lpstr>Biological agents, doses</vt:lpstr>
      <vt:lpstr>Biological agents, Minimum infective dose</vt:lpstr>
      <vt:lpstr>Biological agents</vt:lpstr>
      <vt:lpstr>PowerPoint Presentation</vt:lpstr>
      <vt:lpstr>Radioactive decay</vt:lpstr>
      <vt:lpstr>Radioactive decay modes</vt:lpstr>
      <vt:lpstr>Units</vt:lpstr>
      <vt:lpstr>Dose scale mSv</vt:lpstr>
      <vt:lpstr>Dose scale mSv</vt:lpstr>
      <vt:lpstr>Exposure &amp; contamination</vt:lpstr>
      <vt:lpstr>Identify through emitted Gammas</vt:lpstr>
      <vt:lpstr>Measuring devices, RN</vt:lpstr>
      <vt:lpstr>First Actions</vt:lpstr>
      <vt:lpstr>Medical first aid</vt:lpstr>
      <vt:lpstr>Take home message</vt:lpstr>
      <vt:lpstr>PowerPoint Presentation</vt:lpstr>
    </vt:vector>
  </TitlesOfParts>
  <Company>SCK 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Dillen Roel</dc:creator>
  <cp:lastModifiedBy>Peter den Outer</cp:lastModifiedBy>
  <cp:revision>600</cp:revision>
  <cp:lastPrinted>2020-01-20T09:16:47Z</cp:lastPrinted>
  <dcterms:created xsi:type="dcterms:W3CDTF">2019-10-21T09:10:33Z</dcterms:created>
  <dcterms:modified xsi:type="dcterms:W3CDTF">2022-11-16T12:04:59Z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ID">
    <vt:lpwstr>36860591</vt:lpwstr>
  </property>
  <property fmtid="{D5CDD505-2E9C-101B-9397-08002B2CF9AE}" pid="4" name="Name">
    <vt:lpwstr>PowerPoint Presentation with sample slides.pptx</vt:lpwstr>
  </property>
  <property fmtid="{D5CDD505-2E9C-101B-9397-08002B2CF9AE}" pid="5" name="SuppMarkings">
    <vt:lpwstr> </vt:lpwstr>
  </property>
  <property fmtid="{D5CDD505-2E9C-101B-9397-08002B2CF9AE}" pid="6" name="Security Clearance">
    <vt:lpwstr> </vt:lpwstr>
  </property>
  <property fmtid="{D5CDD505-2E9C-101B-9397-08002B2CF9AE}" pid="7" name="HyperLink">
    <vt:lpwstr>https://ecm.sckcen.be/OTCS/llisapi.dll/open/36860591</vt:lpwstr>
  </property>
  <property fmtid="{D5CDD505-2E9C-101B-9397-08002B2CF9AE}" pid="8" name="Common Attributes_Reference Number">
    <vt:lpwstr>&lt;generated automatically&gt;</vt:lpwstr>
  </property>
  <property fmtid="{D5CDD505-2E9C-101B-9397-08002B2CF9AE}" pid="9" name="Common Attributes_Short Reference">
    <vt:lpwstr>&lt;generated automatically&gt;</vt:lpwstr>
  </property>
  <property fmtid="{D5CDD505-2E9C-101B-9397-08002B2CF9AE}" pid="10" name="Common Attributes_Alternative Reference">
    <vt:lpwstr> </vt:lpwstr>
  </property>
  <property fmtid="{D5CDD505-2E9C-101B-9397-08002B2CF9AE}" pid="11" name="Common Attributes_Document Type">
    <vt:lpwstr>Presentation</vt:lpwstr>
  </property>
  <property fmtid="{D5CDD505-2E9C-101B-9397-08002B2CF9AE}" pid="12" name="Common Attributes_Author_Author Name">
    <vt:lpwstr>&lt;default creator&gt;</vt:lpwstr>
  </property>
  <property fmtid="{D5CDD505-2E9C-101B-9397-08002B2CF9AE}" pid="13" name="Common Attributes_Author_Author Affiliation">
    <vt:lpwstr>SCK•CEN</vt:lpwstr>
  </property>
  <property fmtid="{D5CDD505-2E9C-101B-9397-08002B2CF9AE}" pid="14" name="Common Attributes_Information Security Classification">
    <vt:lpwstr>Restricted</vt:lpwstr>
  </property>
  <property fmtid="{D5CDD505-2E9C-101B-9397-08002B2CF9AE}" pid="15" name="Common Attributes_ISC Motivation">
    <vt:lpwstr>ISC was automatically assigned.</vt:lpwstr>
  </property>
  <property fmtid="{D5CDD505-2E9C-101B-9397-08002B2CF9AE}" pid="16" name="Event Attributes_Event_Event Type">
    <vt:lpwstr> </vt:lpwstr>
  </property>
  <property fmtid="{D5CDD505-2E9C-101B-9397-08002B2CF9AE}" pid="17" name="Event Attributes_Event_Event Name">
    <vt:lpwstr> </vt:lpwstr>
  </property>
  <property fmtid="{D5CDD505-2E9C-101B-9397-08002B2CF9AE}" pid="18" name="Event Attributes_Event_Event Start Date">
    <vt:filetime>1899-12-29T23:00:00Z</vt:filetime>
  </property>
  <property fmtid="{D5CDD505-2E9C-101B-9397-08002B2CF9AE}" pid="19" name="Event Attributes_Event_Event End Date">
    <vt:filetime>1899-12-29T23:00:00Z</vt:filetime>
  </property>
  <property fmtid="{D5CDD505-2E9C-101B-9397-08002B2CF9AE}" pid="20" name="Event Attributes_Event_Event Location">
    <vt:lpwstr> </vt:lpwstr>
  </property>
</Properties>
</file>