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handoutMasterIdLst>
    <p:handoutMasterId r:id="rId13"/>
  </p:handoutMasterIdLst>
  <p:sldIdLst>
    <p:sldId id="256" r:id="rId2"/>
    <p:sldId id="301" r:id="rId3"/>
    <p:sldId id="274" r:id="rId4"/>
    <p:sldId id="275" r:id="rId5"/>
    <p:sldId id="276" r:id="rId6"/>
    <p:sldId id="277" r:id="rId7"/>
    <p:sldId id="278" r:id="rId8"/>
    <p:sldId id="279" r:id="rId9"/>
    <p:sldId id="299" r:id="rId10"/>
    <p:sldId id="30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21E4AEA4-8DFA-4A89-87EB-49C32662AFE0}">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934" autoAdjust="0"/>
    <p:restoredTop sz="88257" autoAdjust="0"/>
  </p:normalViewPr>
  <p:slideViewPr>
    <p:cSldViewPr snapToGrid="0">
      <p:cViewPr varScale="1">
        <p:scale>
          <a:sx n="100" d="100"/>
          <a:sy n="100" d="100"/>
        </p:scale>
        <p:origin x="1338" y="96"/>
      </p:cViewPr>
      <p:guideLst/>
    </p:cSldViewPr>
  </p:slideViewPr>
  <p:notesTextViewPr>
    <p:cViewPr>
      <p:scale>
        <a:sx n="150" d="100"/>
        <a:sy n="150" d="100"/>
      </p:scale>
      <p:origin x="0" y="0"/>
    </p:cViewPr>
  </p:notesTextViewPr>
  <p:notesViewPr>
    <p:cSldViewPr snapToGrid="0" showGuides="1">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572824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Notes Placeholder 40"/>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2" name="Slide Image Placeholder 4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3943898767"/>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900" kern="1200">
        <a:solidFill>
          <a:schemeClr val="tx1"/>
        </a:solidFill>
        <a:latin typeface="+mn-lt"/>
        <a:ea typeface="+mn-ea"/>
        <a:cs typeface="+mn-cs"/>
      </a:defRPr>
    </a:lvl1pPr>
    <a:lvl2pPr marL="457200" algn="l" defTabSz="914400" rtl="0" eaLnBrk="1" latinLnBrk="0" hangingPunct="1">
      <a:defRPr sz="900" kern="1200">
        <a:solidFill>
          <a:schemeClr val="tx1"/>
        </a:solidFill>
        <a:latin typeface="+mn-lt"/>
        <a:ea typeface="+mn-ea"/>
        <a:cs typeface="+mn-cs"/>
      </a:defRPr>
    </a:lvl2pPr>
    <a:lvl3pPr marL="914400" algn="l" defTabSz="914400" rtl="0" eaLnBrk="1" latinLnBrk="0" hangingPunct="1">
      <a:defRPr sz="900" kern="1200">
        <a:solidFill>
          <a:schemeClr val="tx1"/>
        </a:solidFill>
        <a:latin typeface="+mn-lt"/>
        <a:ea typeface="+mn-ea"/>
        <a:cs typeface="+mn-cs"/>
      </a:defRPr>
    </a:lvl3pPr>
    <a:lvl4pPr marL="1371600" algn="l" defTabSz="914400" rtl="0" eaLnBrk="1" latinLnBrk="0" hangingPunct="1">
      <a:defRPr sz="900" kern="1200">
        <a:solidFill>
          <a:schemeClr val="tx1"/>
        </a:solidFill>
        <a:latin typeface="+mn-lt"/>
        <a:ea typeface="+mn-ea"/>
        <a:cs typeface="+mn-cs"/>
      </a:defRPr>
    </a:lvl4pPr>
    <a:lvl5pPr marL="1828800" algn="l" defTabSz="914400" rtl="0" eaLnBrk="1" latinLnBrk="0" hangingPunct="1">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Module 2: CBRN Basics</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a:t>
            </a:r>
            <a:r>
              <a:rPr lang="en-US" sz="800" dirty="0"/>
              <a:t>know </a:t>
            </a:r>
            <a:r>
              <a:rPr lang="en-US" sz="800" kern="1200" dirty="0">
                <a:solidFill>
                  <a:schemeClr val="tx1"/>
                </a:solidFill>
                <a:effectLst/>
                <a:latin typeface="+mn-lt"/>
                <a:ea typeface="+mn-ea"/>
                <a:cs typeface="+mn-cs"/>
              </a:rPr>
              <a:t>what part of the curriculum is presented and who is the targeted audience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636526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a:solidFill>
                  <a:schemeClr val="tx1"/>
                </a:solidFill>
                <a:effectLst/>
                <a:latin typeface="+mn-lt"/>
                <a:ea typeface="+mn-ea"/>
                <a:cs typeface="+mn-cs"/>
              </a:rPr>
              <a:t>recall </a:t>
            </a:r>
            <a:r>
              <a:rPr lang="en-US" sz="800" b="0" kern="1200">
                <a:solidFill>
                  <a:schemeClr val="tx1"/>
                </a:solidFill>
                <a:effectLst/>
                <a:latin typeface="+mn-lt"/>
                <a:ea typeface="+mn-ea"/>
                <a:cs typeface="+mn-cs"/>
              </a:rPr>
              <a:t>safe </a:t>
            </a:r>
            <a:r>
              <a:rPr lang="en-US" sz="800" b="0" kern="1200" dirty="0">
                <a:solidFill>
                  <a:schemeClr val="tx1"/>
                </a:solidFill>
                <a:effectLst/>
                <a:latin typeface="+mn-lt"/>
                <a:ea typeface="+mn-ea"/>
                <a:cs typeface="+mn-cs"/>
              </a:rPr>
              <a:t>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thank you for your attention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a:t>
            </a:r>
            <a:r>
              <a:rPr lang="en-US" sz="800" b="0" kern="1200" dirty="0">
                <a:solidFill>
                  <a:schemeClr val="tx1"/>
                </a:solidFill>
                <a:effectLst/>
                <a:latin typeface="+mn-lt"/>
                <a:ea typeface="+mn-ea"/>
                <a:cs typeface="+mn-cs"/>
              </a:rPr>
              <a:t> trainees and trainer wrap up this part of the curriculum and can </a:t>
            </a:r>
            <a:r>
              <a:rPr lang="en-US" sz="800" dirty="0"/>
              <a:t>move on to </a:t>
            </a:r>
            <a:r>
              <a:rPr lang="en-US" sz="800" b="0" kern="1200" dirty="0">
                <a:solidFill>
                  <a:schemeClr val="tx1"/>
                </a:solidFill>
                <a:effectLst/>
                <a:latin typeface="+mn-lt"/>
                <a:ea typeface="+mn-ea"/>
                <a:cs typeface="+mn-cs"/>
              </a:rPr>
              <a:t>the next topic</a:t>
            </a:r>
            <a:r>
              <a:rPr lang="en-US" sz="800" dirty="0"/>
              <a:t>. </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Time for questions or remarks</a:t>
            </a:r>
            <a:r>
              <a:rPr lang="en-US" sz="800" dirty="0"/>
              <a:t>.</a:t>
            </a:r>
            <a:endParaRPr lang="en-US" sz="800" b="0" kern="1200" dirty="0">
              <a:solidFill>
                <a:schemeClr val="tx1"/>
              </a:solidFill>
              <a:effectLst/>
              <a:latin typeface="+mn-lt"/>
              <a:ea typeface="+mn-ea"/>
              <a:cs typeface="+mn-cs"/>
            </a:endParaRP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8625343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learning objective</a:t>
            </a:r>
            <a:endParaRPr lang="en-US" sz="800" b="0" kern="1200" dirty="0">
              <a:solidFill>
                <a:srgbClr val="FF0000"/>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trainees </a:t>
            </a:r>
            <a:r>
              <a:rPr lang="en-US" sz="800" dirty="0"/>
              <a:t>know </a:t>
            </a:r>
            <a:r>
              <a:rPr lang="en-US" sz="800" kern="1200" dirty="0">
                <a:solidFill>
                  <a:schemeClr val="tx1"/>
                </a:solidFill>
                <a:effectLst/>
                <a:latin typeface="+mn-lt"/>
                <a:ea typeface="+mn-ea"/>
                <a:cs typeface="+mn-cs"/>
              </a:rPr>
              <a:t>what part of the curriculum is presented and who is the targeted audience</a:t>
            </a:r>
          </a:p>
          <a:p>
            <a:r>
              <a:rPr lang="en-US" sz="800" b="1" kern="1200" dirty="0">
                <a:solidFill>
                  <a:schemeClr val="tx1"/>
                </a:solidFill>
                <a:effectLst/>
                <a:latin typeface="+mn-lt"/>
                <a:ea typeface="+mn-ea"/>
                <a:cs typeface="+mn-cs"/>
              </a:rPr>
              <a:t>Instructions for the trainer:</a:t>
            </a:r>
            <a:r>
              <a:rPr lang="en-US" sz="800" kern="1200" dirty="0">
                <a:solidFill>
                  <a:schemeClr val="tx1"/>
                </a:solidFill>
                <a:effectLst/>
                <a:latin typeface="+mn-lt"/>
                <a:ea typeface="+mn-ea"/>
                <a:cs typeface="+mn-cs"/>
              </a:rPr>
              <a:t> </a:t>
            </a:r>
          </a:p>
          <a:p>
            <a:pPr marL="0" indent="0">
              <a:buFont typeface="Arial" panose="020B0604020202020204" pitchFamily="34" charset="0"/>
              <a:buNone/>
            </a:pPr>
            <a:endParaRPr lang="en-US" sz="800"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a:t>
            </a:r>
            <a:r>
              <a:rPr lang="en-US" sz="800" i="0" kern="1200" dirty="0">
                <a:solidFill>
                  <a:schemeClr val="tx1"/>
                </a:solidFill>
                <a:effectLst/>
                <a:latin typeface="+mn-lt"/>
                <a:ea typeface="+mn-ea"/>
                <a:cs typeface="+mn-cs"/>
              </a:rPr>
              <a:t>  </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19646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Module: </a:t>
            </a:r>
            <a:r>
              <a:rPr lang="en-GB" sz="800" b="0" kern="1200" noProof="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Learning objective:</a:t>
            </a:r>
            <a:r>
              <a:rPr lang="en-GB" sz="800" b="0" kern="1200" noProof="0" dirty="0">
                <a:solidFill>
                  <a:schemeClr val="tx1"/>
                </a:solidFill>
                <a:effectLst/>
                <a:latin typeface="+mn-lt"/>
                <a:ea typeface="+mn-ea"/>
                <a:cs typeface="+mn-cs"/>
              </a:rPr>
              <a:t> To </a:t>
            </a:r>
            <a:r>
              <a:rPr lang="en-GB" sz="800" b="0" u="sng" kern="1200" noProof="0" dirty="0">
                <a:solidFill>
                  <a:schemeClr val="tx1"/>
                </a:solidFill>
                <a:effectLst/>
                <a:latin typeface="+mn-lt"/>
                <a:ea typeface="+mn-ea"/>
                <a:cs typeface="+mn-cs"/>
              </a:rPr>
              <a:t>recall </a:t>
            </a:r>
            <a:r>
              <a:rPr lang="en-GB" sz="800" b="0" kern="1200" noProof="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Melody Presentation:</a:t>
            </a:r>
            <a:r>
              <a:rPr lang="en-GB" sz="800" b="0" kern="1200" noProof="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Target audience: </a:t>
            </a:r>
            <a:r>
              <a:rPr lang="en-GB" sz="800" b="0" kern="1200" noProof="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Title slide</a:t>
            </a:r>
            <a:r>
              <a:rPr lang="en-GB" sz="800" b="0" kern="1200" noProof="0" dirty="0">
                <a:solidFill>
                  <a:schemeClr val="tx1"/>
                </a:solidFill>
                <a:effectLst/>
                <a:latin typeface="+mn-lt"/>
                <a:ea typeface="+mn-ea"/>
                <a:cs typeface="+mn-cs"/>
              </a:rPr>
              <a:t>: </a:t>
            </a:r>
            <a:r>
              <a:rPr lang="en-GB" sz="800" noProof="0" dirty="0"/>
              <a:t>Basic safety in the field, zoning</a:t>
            </a:r>
            <a:endParaRPr lang="en-GB"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Result</a:t>
            </a:r>
            <a:r>
              <a:rPr lang="en-GB" sz="800" b="1" noProof="0" dirty="0"/>
              <a:t>: </a:t>
            </a:r>
            <a:r>
              <a:rPr lang="en-GB" sz="800" kern="1200" noProof="0" dirty="0">
                <a:solidFill>
                  <a:schemeClr val="tx1"/>
                </a:solidFill>
                <a:effectLst/>
                <a:latin typeface="+mn-lt"/>
                <a:ea typeface="+mn-ea"/>
                <a:cs typeface="+mn-cs"/>
              </a:rPr>
              <a:t>After this slide, trainees know that three </a:t>
            </a:r>
            <a:r>
              <a:rPr lang="en-GB" sz="800" noProof="0" dirty="0"/>
              <a:t>zones </a:t>
            </a:r>
            <a:r>
              <a:rPr lang="en-GB" sz="800" kern="1200" noProof="0" dirty="0">
                <a:solidFill>
                  <a:schemeClr val="tx1"/>
                </a:solidFill>
                <a:effectLst/>
                <a:latin typeface="+mn-lt"/>
                <a:ea typeface="+mn-ea"/>
                <a:cs typeface="+mn-cs"/>
              </a:rPr>
              <a:t>are usually set in place</a:t>
            </a:r>
            <a:r>
              <a:rPr lang="en-GB" sz="800" noProof="0" dirty="0"/>
              <a:t>.</a:t>
            </a:r>
            <a:endParaRPr lang="en-GB" sz="800"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Instructions for the trainer:  </a:t>
            </a:r>
          </a:p>
          <a:p>
            <a:r>
              <a:rPr lang="en-GB" sz="800" kern="1200" noProof="0" dirty="0">
                <a:solidFill>
                  <a:schemeClr val="tx1"/>
                </a:solidFill>
                <a:effectLst/>
                <a:latin typeface="+mn-lt"/>
                <a:ea typeface="+mn-ea"/>
                <a:cs typeface="+mn-cs"/>
              </a:rPr>
              <a:t>Explain that usually threes zones are used: hot, warm and cold. Access is restricted to designated personnel only.</a:t>
            </a:r>
          </a:p>
          <a:p>
            <a:pPr marL="171450" lvl="0" indent="-171450">
              <a:buFont typeface="Arial" panose="020B0604020202020204" pitchFamily="34" charset="0"/>
              <a:buChar char="•"/>
            </a:pPr>
            <a:r>
              <a:rPr lang="en-GB" sz="800" kern="1200" noProof="0" dirty="0">
                <a:solidFill>
                  <a:schemeClr val="tx1"/>
                </a:solidFill>
                <a:effectLst/>
                <a:latin typeface="+mn-lt"/>
                <a:ea typeface="+mn-ea"/>
                <a:cs typeface="+mn-cs"/>
              </a:rPr>
              <a:t>Cold zone: the clean areas, workspace for first responders, locations of standby ambulance, fire truck, police cars, etc. </a:t>
            </a:r>
          </a:p>
          <a:p>
            <a:pPr marL="171450" lvl="0" indent="-171450">
              <a:buFont typeface="Arial" panose="020B0604020202020204" pitchFamily="34" charset="0"/>
              <a:buChar char="•"/>
            </a:pPr>
            <a:r>
              <a:rPr lang="en-GB" sz="800" kern="1200" noProof="0" dirty="0">
                <a:solidFill>
                  <a:schemeClr val="tx1"/>
                </a:solidFill>
                <a:effectLst/>
                <a:latin typeface="+mn-lt"/>
                <a:ea typeface="+mn-ea"/>
                <a:cs typeface="+mn-cs"/>
              </a:rPr>
              <a:t>Warm zone: area to facilitate access to hot zone, area for decontamination, donning and doffing of PPE (which takes place at the border of warm and cold zone)</a:t>
            </a:r>
          </a:p>
          <a:p>
            <a:pPr marL="171450" lvl="0" indent="-171450">
              <a:buFont typeface="Arial" panose="020B0604020202020204" pitchFamily="34" charset="0"/>
              <a:buChar char="•"/>
            </a:pPr>
            <a:r>
              <a:rPr lang="en-GB" sz="800" kern="1200" noProof="0" dirty="0">
                <a:solidFill>
                  <a:schemeClr val="tx1"/>
                </a:solidFill>
                <a:effectLst/>
                <a:latin typeface="+mn-lt"/>
                <a:ea typeface="+mn-ea"/>
                <a:cs typeface="+mn-cs"/>
              </a:rPr>
              <a:t>Hot zone:</a:t>
            </a:r>
            <a:r>
              <a:rPr lang="en-GB" sz="800" noProof="0" dirty="0"/>
              <a:t> </a:t>
            </a:r>
            <a:r>
              <a:rPr lang="en-GB" sz="800" kern="1200" noProof="0" dirty="0">
                <a:solidFill>
                  <a:schemeClr val="tx1"/>
                </a:solidFill>
                <a:effectLst/>
                <a:latin typeface="+mn-lt"/>
                <a:ea typeface="+mn-ea"/>
                <a:cs typeface="+mn-cs"/>
              </a:rPr>
              <a:t>potentially hazardous area immediately surrounding the impact area of the CBRN-agent. Severe safety </a:t>
            </a:r>
            <a:r>
              <a:rPr lang="en-GB" sz="800" noProof="0" dirty="0"/>
              <a:t>measures </a:t>
            </a:r>
            <a:r>
              <a:rPr lang="en-GB" sz="800" kern="1200" noProof="0" dirty="0">
                <a:solidFill>
                  <a:schemeClr val="tx1"/>
                </a:solidFill>
                <a:effectLst/>
                <a:latin typeface="+mn-lt"/>
                <a:ea typeface="+mn-ea"/>
                <a:cs typeface="+mn-cs"/>
              </a:rPr>
              <a:t>necessary such as personal protection equipment, evacuation</a:t>
            </a:r>
          </a:p>
          <a:p>
            <a:r>
              <a:rPr lang="en-GB" sz="800" kern="1200" noProof="0" dirty="0">
                <a:solidFill>
                  <a:schemeClr val="tx1"/>
                </a:solidFill>
                <a:effectLst/>
                <a:latin typeface="+mn-lt"/>
                <a:ea typeface="+mn-ea"/>
                <a:cs typeface="+mn-cs"/>
              </a:rPr>
              <a:t>The layout of the zones is down wind, while evacuation, access routes, control </a:t>
            </a:r>
            <a:r>
              <a:rPr lang="en-GB" sz="800" kern="1200" noProof="0" dirty="0" err="1">
                <a:solidFill>
                  <a:schemeClr val="tx1"/>
                </a:solidFill>
                <a:effectLst/>
                <a:latin typeface="+mn-lt"/>
                <a:ea typeface="+mn-ea"/>
                <a:cs typeface="+mn-cs"/>
              </a:rPr>
              <a:t>centers</a:t>
            </a:r>
            <a:r>
              <a:rPr lang="en-GB" sz="800" kern="1200" noProof="0" dirty="0">
                <a:solidFill>
                  <a:schemeClr val="tx1"/>
                </a:solidFill>
                <a:effectLst/>
                <a:latin typeface="+mn-lt"/>
                <a:ea typeface="+mn-ea"/>
                <a:cs typeface="+mn-cs"/>
              </a:rPr>
              <a:t> are upwind. </a:t>
            </a: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Note that in the European CBRN glossary only two zones are identified: an </a:t>
            </a:r>
            <a:r>
              <a:rPr lang="en-GB" sz="800" noProof="0" dirty="0"/>
              <a:t>Inner safety perimeter (hot zone), and an Outer Safety Perimeter (cold zone) </a:t>
            </a:r>
            <a:endParaRPr lang="en-GB" sz="800" kern="1200" noProof="0" dirty="0">
              <a:solidFill>
                <a:schemeClr val="tx1"/>
              </a:solidFill>
              <a:effectLst/>
              <a:latin typeface="+mn-lt"/>
              <a:ea typeface="+mn-ea"/>
              <a:cs typeface="+mn-cs"/>
            </a:endParaRP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Distances depend on the dispersal of the CBRN material</a:t>
            </a:r>
          </a:p>
          <a:p>
            <a:r>
              <a:rPr lang="en-GB" sz="800" kern="1200" noProof="0" dirty="0">
                <a:solidFill>
                  <a:schemeClr val="tx1"/>
                </a:solidFill>
                <a:effectLst/>
                <a:latin typeface="+mn-lt"/>
                <a:ea typeface="+mn-ea"/>
                <a:cs typeface="+mn-cs"/>
              </a:rPr>
              <a:t>Operational distances may differ per country and situation</a:t>
            </a:r>
          </a:p>
          <a:p>
            <a:r>
              <a:rPr lang="en-GB" sz="800" kern="1200" noProof="0" dirty="0">
                <a:solidFill>
                  <a:schemeClr val="tx1"/>
                </a:solidFill>
                <a:effectLst/>
                <a:latin typeface="+mn-lt"/>
                <a:ea typeface="+mn-ea"/>
                <a:cs typeface="+mn-cs"/>
              </a:rPr>
              <a:t>Operational distances are always guidelines. </a:t>
            </a:r>
            <a:r>
              <a:rPr lang="en-GB" sz="800" noProof="0" dirty="0"/>
              <a:t>Distances </a:t>
            </a:r>
            <a:r>
              <a:rPr lang="en-GB" sz="800" kern="1200" noProof="0" dirty="0">
                <a:solidFill>
                  <a:schemeClr val="tx1"/>
                </a:solidFill>
                <a:effectLst/>
                <a:latin typeface="+mn-lt"/>
                <a:ea typeface="+mn-ea"/>
                <a:cs typeface="+mn-cs"/>
              </a:rPr>
              <a:t>are indications and not absolute</a:t>
            </a:r>
          </a:p>
          <a:p>
            <a:r>
              <a:rPr lang="en-GB" sz="800" kern="1200" noProof="0" dirty="0">
                <a:solidFill>
                  <a:schemeClr val="tx1"/>
                </a:solidFill>
                <a:effectLst/>
                <a:latin typeface="+mn-lt"/>
                <a:ea typeface="+mn-ea"/>
                <a:cs typeface="+mn-cs"/>
              </a:rPr>
              <a:t>Corridors between the zones are set up and should be guarded, unprotected </a:t>
            </a:r>
            <a:r>
              <a:rPr lang="en-GB" sz="800" noProof="0" dirty="0"/>
              <a:t>first responders </a:t>
            </a:r>
            <a:r>
              <a:rPr lang="en-GB" sz="800" kern="1200" noProof="0" dirty="0">
                <a:solidFill>
                  <a:schemeClr val="tx1"/>
                </a:solidFill>
                <a:effectLst/>
                <a:latin typeface="+mn-lt"/>
                <a:ea typeface="+mn-ea"/>
                <a:cs typeface="+mn-cs"/>
              </a:rPr>
              <a:t>will typically guard the cold zone </a:t>
            </a:r>
          </a:p>
          <a:p>
            <a:endParaRPr lang="en-GB" sz="800" kern="1200" noProof="0" dirty="0">
              <a:solidFill>
                <a:schemeClr val="tx1"/>
              </a:solidFill>
              <a:effectLst/>
              <a:latin typeface="+mn-lt"/>
              <a:ea typeface="+mn-ea"/>
              <a:cs typeface="+mn-cs"/>
            </a:endParaRPr>
          </a:p>
          <a:p>
            <a:r>
              <a:rPr lang="en-GB" sz="800" kern="1200" noProof="0" dirty="0">
                <a:solidFill>
                  <a:schemeClr val="tx1"/>
                </a:solidFill>
                <a:effectLst/>
                <a:latin typeface="+mn-lt"/>
                <a:ea typeface="+mn-ea"/>
                <a:cs typeface="+mn-cs"/>
              </a:rPr>
              <a:t>Sizes and position will be established by CBRN-experts</a:t>
            </a:r>
          </a:p>
          <a:p>
            <a:r>
              <a:rPr lang="en-GB" sz="800" kern="1200" noProof="0" dirty="0">
                <a:solidFill>
                  <a:schemeClr val="tx1"/>
                </a:solidFill>
                <a:effectLst/>
                <a:latin typeface="+mn-lt"/>
                <a:ea typeface="+mn-ea"/>
                <a:cs typeface="+mn-cs"/>
              </a:rPr>
              <a:t>If nothing is known on arrival, the distances given on the slide can be used</a:t>
            </a:r>
          </a:p>
          <a:p>
            <a:r>
              <a:rPr lang="en-GB" sz="800" kern="1200" noProof="0" dirty="0">
                <a:solidFill>
                  <a:schemeClr val="tx1"/>
                </a:solidFill>
                <a:effectLst/>
                <a:latin typeface="+mn-lt"/>
                <a:ea typeface="+mn-ea"/>
                <a:cs typeface="+mn-cs"/>
              </a:rPr>
              <a:t>Ask if the trainees know of different zoning distances </a:t>
            </a:r>
          </a:p>
          <a:p>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kern="1200" noProof="0" dirty="0">
                <a:solidFill>
                  <a:schemeClr val="tx1"/>
                </a:solidFill>
                <a:effectLst/>
                <a:latin typeface="+mn-lt"/>
                <a:ea typeface="+mn-ea"/>
                <a:cs typeface="+mn-cs"/>
              </a:rPr>
              <a:t>References for additional information</a:t>
            </a:r>
            <a:r>
              <a:rPr lang="en-GB" sz="800" b="1" noProof="0" dirty="0"/>
              <a:t>:</a:t>
            </a:r>
            <a:r>
              <a:rPr lang="en-GB" sz="800" b="1" i="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https://standards.iteh.ai/catalog/standards/cen/a8e8738c-16f5-4753-930a-4741cfae4e21/en-17173-2020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u="sng"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u="sng" kern="1200" noProof="0" dirty="0">
                <a:solidFill>
                  <a:schemeClr val="tx1"/>
                </a:solidFill>
                <a:effectLst/>
                <a:latin typeface="+mn-lt"/>
                <a:ea typeface="+mn-ea"/>
                <a:cs typeface="+mn-cs"/>
              </a:rPr>
              <a:t>EU </a:t>
            </a:r>
            <a:r>
              <a:rPr lang="en-GB" sz="800" b="0" u="sng" kern="1200" noProof="0" dirty="0" err="1">
                <a:solidFill>
                  <a:schemeClr val="tx1"/>
                </a:solidFill>
                <a:effectLst/>
                <a:latin typeface="+mn-lt"/>
                <a:ea typeface="+mn-ea"/>
                <a:cs typeface="+mn-cs"/>
              </a:rPr>
              <a:t>CBRNE</a:t>
            </a:r>
            <a:r>
              <a:rPr lang="en-GB" sz="800" b="0" u="sng" kern="1200" noProof="0" dirty="0">
                <a:solidFill>
                  <a:schemeClr val="tx1"/>
                </a:solidFill>
                <a:effectLst/>
                <a:latin typeface="+mn-lt"/>
                <a:ea typeface="+mn-ea"/>
                <a:cs typeface="+mn-cs"/>
              </a:rPr>
              <a:t> glossary (app)</a:t>
            </a:r>
            <a:r>
              <a:rPr lang="en-GB" sz="800" b="0" kern="1200" noProof="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https://play.google.com/store/apps/details?id=eu.europa.publications.cbrne&amp;hl=nl&amp;gl=US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Handbook for FIRST RESPONDERS, Hazardous Materials – </a:t>
            </a:r>
            <a:r>
              <a:rPr lang="en-GB" sz="800" b="0" kern="1200" noProof="0" dirty="0" err="1">
                <a:solidFill>
                  <a:schemeClr val="tx1"/>
                </a:solidFill>
                <a:effectLst/>
                <a:latin typeface="+mn-lt"/>
                <a:ea typeface="+mn-ea"/>
                <a:cs typeface="+mn-cs"/>
              </a:rPr>
              <a:t>CBRNE</a:t>
            </a:r>
            <a:r>
              <a:rPr lang="en-GB" sz="800" b="0" kern="1200" noProof="0" dirty="0">
                <a:solidFill>
                  <a:schemeClr val="tx1"/>
                </a:solidFill>
                <a:effectLst/>
                <a:latin typeface="+mn-lt"/>
                <a:ea typeface="+mn-ea"/>
                <a:cs typeface="+mn-cs"/>
              </a:rPr>
              <a:t>.  </a:t>
            </a:r>
            <a:r>
              <a:rPr lang="en-GB" sz="800" b="0" kern="1200" noProof="0" dirty="0" err="1">
                <a:solidFill>
                  <a:schemeClr val="tx1"/>
                </a:solidFill>
                <a:effectLst/>
                <a:latin typeface="+mn-lt"/>
                <a:ea typeface="+mn-ea"/>
                <a:cs typeface="+mn-cs"/>
              </a:rPr>
              <a:t>DSB</a:t>
            </a:r>
            <a:r>
              <a:rPr lang="en-GB" sz="800" b="0" kern="1200" noProof="0" dirty="0">
                <a:solidFill>
                  <a:schemeClr val="tx1"/>
                </a:solidFill>
                <a:effectLst/>
                <a:latin typeface="+mn-lt"/>
                <a:ea typeface="+mn-ea"/>
                <a:cs typeface="+mn-cs"/>
              </a:rPr>
              <a:t>/</a:t>
            </a:r>
            <a:r>
              <a:rPr lang="en-GB" sz="800" b="0" kern="1200" noProof="0" dirty="0" err="1">
                <a:solidFill>
                  <a:schemeClr val="tx1"/>
                </a:solidFill>
                <a:effectLst/>
                <a:latin typeface="+mn-lt"/>
                <a:ea typeface="+mn-ea"/>
                <a:cs typeface="+mn-cs"/>
              </a:rPr>
              <a:t>MSB</a:t>
            </a:r>
            <a:r>
              <a:rPr lang="en-GB" sz="800" b="0" kern="1200" noProof="0" dirty="0">
                <a:solidFill>
                  <a:schemeClr val="tx1"/>
                </a:solidFill>
                <a:effectLst/>
                <a:latin typeface="+mn-lt"/>
                <a:ea typeface="+mn-ea"/>
                <a:cs typeface="+mn-cs"/>
              </a:rPr>
              <a:t> (2014) ISBN 978-91-7383-412-4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Tmt-handbook-20091. 2009 ISBN 978-82-90362-28-2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Scandinavian First Responders Handbook, Order No. MSB643 - February 2014 ISBN: 978- 91-7383- 412-4</a:t>
            </a:r>
          </a:p>
          <a:p>
            <a:endParaRPr lang="en-GB" sz="800" b="1" kern="1200" noProof="0" dirty="0">
              <a:solidFill>
                <a:schemeClr val="tx1"/>
              </a:solidFill>
              <a:effectLst/>
              <a:latin typeface="+mn-lt"/>
              <a:ea typeface="+mn-ea"/>
              <a:cs typeface="+mn-cs"/>
            </a:endParaRPr>
          </a:p>
          <a:p>
            <a:r>
              <a:rPr lang="en-GB" sz="800" b="1" kern="1200" noProof="0" dirty="0">
                <a:solidFill>
                  <a:schemeClr val="tx1"/>
                </a:solidFill>
                <a:effectLst/>
                <a:latin typeface="+mn-lt"/>
                <a:ea typeface="+mn-ea"/>
                <a:cs typeface="+mn-cs"/>
              </a:rPr>
              <a:t>Depicted illustration: </a:t>
            </a:r>
          </a:p>
          <a:p>
            <a:r>
              <a:rPr lang="en-GB" sz="800" b="0" kern="1200" noProof="0" dirty="0">
                <a:solidFill>
                  <a:schemeClr val="tx1"/>
                </a:solidFill>
                <a:effectLst/>
                <a:latin typeface="+mn-lt"/>
                <a:ea typeface="+mn-ea"/>
                <a:cs typeface="+mn-cs"/>
              </a:rPr>
              <a:t>Barrier tape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i="0" u="none" strike="noStrike" kern="1200" noProof="0" dirty="0">
                <a:solidFill>
                  <a:schemeClr val="tx1"/>
                </a:solidFill>
                <a:effectLst/>
                <a:latin typeface="+mn-lt"/>
                <a:ea typeface="+mn-ea"/>
                <a:cs typeface="+mn-cs"/>
              </a:rPr>
              <a:t>Picture source &amp; IP</a:t>
            </a:r>
            <a:r>
              <a:rPr lang="en-GB" sz="800" b="1" kern="1200" noProof="0" dirty="0">
                <a:solidFill>
                  <a:schemeClr val="tx1"/>
                </a:solidFill>
                <a:effectLst/>
                <a:latin typeface="+mn-lt"/>
                <a:ea typeface="+mn-ea"/>
                <a:cs typeface="+mn-cs"/>
              </a:rPr>
              <a:t>:</a:t>
            </a:r>
            <a:r>
              <a:rPr lang="en-GB" sz="800" b="0" kern="1200" noProof="0" dirty="0">
                <a:solidFill>
                  <a:schemeClr val="tx1"/>
                </a:solidFill>
                <a:effectLst/>
                <a:latin typeface="+mn-lt"/>
                <a:ea typeface="+mn-ea"/>
                <a:cs typeface="+mn-cs"/>
              </a:rPr>
              <a:t> MELODY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kern="1200" noProof="0" dirty="0">
                <a:solidFill>
                  <a:schemeClr val="tx1"/>
                </a:solidFill>
                <a:effectLst/>
                <a:latin typeface="+mn-lt"/>
                <a:ea typeface="+mn-ea"/>
                <a:cs typeface="+mn-cs"/>
              </a:rPr>
              <a:t>Text source &amp; IP: </a:t>
            </a:r>
            <a:r>
              <a:rPr lang="en-GB" sz="800" b="0" kern="1200" noProof="0" dirty="0">
                <a:solidFill>
                  <a:schemeClr val="tx1"/>
                </a:solidFill>
                <a:effectLst/>
                <a:latin typeface="+mn-lt"/>
                <a:ea typeface="+mn-ea"/>
                <a:cs typeface="+mn-cs"/>
              </a:rPr>
              <a:t>tmt-handbook-20091. 2009 ISBN 978-82-90362-28-2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Scandinavian First Responders Handbook, Order No. MSB643 - February 2014 ISBN: 978- 91-7383- 412-4</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kern="1200" noProof="0" dirty="0">
                <a:solidFill>
                  <a:schemeClr val="tx1"/>
                </a:solidFill>
                <a:effectLst/>
                <a:latin typeface="+mn-lt"/>
                <a:ea typeface="+mn-ea"/>
                <a:cs typeface="+mn-cs"/>
              </a:rPr>
              <a:t>EU PROJECT 54 TRAINING COURSE HANDBOOK – </a:t>
            </a:r>
            <a:r>
              <a:rPr lang="en-GB" sz="800" b="0" kern="1200" noProof="0" dirty="0" err="1">
                <a:solidFill>
                  <a:schemeClr val="tx1"/>
                </a:solidFill>
                <a:effectLst/>
                <a:latin typeface="+mn-lt"/>
                <a:ea typeface="+mn-ea"/>
                <a:cs typeface="+mn-cs"/>
              </a:rPr>
              <a:t>CBRNE</a:t>
            </a:r>
            <a:r>
              <a:rPr lang="en-GB" sz="800" b="0" kern="1200" noProof="0" dirty="0">
                <a:solidFill>
                  <a:schemeClr val="tx1"/>
                </a:solidFill>
                <a:effectLst/>
                <a:latin typeface="+mn-lt"/>
                <a:ea typeface="+mn-ea"/>
                <a:cs typeface="+mn-cs"/>
              </a:rPr>
              <a:t> Standard Operating Procedures (2019)</a:t>
            </a:r>
            <a:endParaRPr lang="en-GB" sz="800" kern="1200" noProof="0" dirty="0">
              <a:solidFill>
                <a:schemeClr val="tx1"/>
              </a:solidFill>
              <a:effectLst/>
              <a:latin typeface="+mn-lt"/>
              <a:ea typeface="+mn-ea"/>
              <a:cs typeface="+mn-cs"/>
            </a:endParaRPr>
          </a:p>
        </p:txBody>
      </p:sp>
    </p:spTree>
    <p:extLst>
      <p:ext uri="{BB962C8B-B14F-4D97-AF65-F5344CB8AC3E}">
        <p14:creationId xmlns:p14="http://schemas.microsoft.com/office/powerpoint/2010/main" val="3366872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Realistic setup of zones</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After this slide, trainees know how three zones may appear in a more realistic situation</a:t>
            </a:r>
            <a:r>
              <a:rPr lang="en-US" sz="800" dirty="0"/>
              <a:t>.</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p>
          <a:p>
            <a:pPr>
              <a:buFont typeface="Arial" panose="020B0604020202020204" pitchFamily="34" charset="0"/>
              <a:buNone/>
              <a:defRPr/>
            </a:pPr>
            <a:r>
              <a:rPr lang="en-GB" sz="800" kern="1200" noProof="0" dirty="0">
                <a:solidFill>
                  <a:schemeClr val="tx1"/>
                </a:solidFill>
                <a:effectLst/>
                <a:latin typeface="+mn-lt"/>
                <a:ea typeface="+mn-ea"/>
                <a:cs typeface="+mn-cs"/>
              </a:rPr>
              <a:t>Just as an eye opener show this example of a more realistic setup of the three zones. Logical boundaries like streets, buildings and objects such as </a:t>
            </a:r>
            <a:r>
              <a:rPr lang="en-GB" sz="800" noProof="0" dirty="0"/>
              <a:t>first responder cars</a:t>
            </a:r>
            <a:r>
              <a:rPr lang="en-GB" sz="800" kern="1200" noProof="0" dirty="0">
                <a:solidFill>
                  <a:schemeClr val="tx1"/>
                </a:solidFill>
                <a:effectLst/>
                <a:latin typeface="+mn-lt"/>
                <a:ea typeface="+mn-ea"/>
                <a:cs typeface="+mn-cs"/>
              </a:rPr>
              <a:t>, trees etc. are used to set the boundaries of the zones</a:t>
            </a:r>
            <a:r>
              <a:rPr lang="en-GB" sz="800" noProof="0" dirty="0"/>
              <a:t>.</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800" kern="1200" noProof="0" dirty="0">
                <a:solidFill>
                  <a:schemeClr val="tx1"/>
                </a:solidFill>
                <a:effectLst/>
                <a:latin typeface="+mn-lt"/>
                <a:ea typeface="+mn-ea"/>
                <a:cs typeface="+mn-cs"/>
              </a:rPr>
              <a:t>Note that in the European CBRN glossary only two zones are identified: an </a:t>
            </a:r>
            <a:r>
              <a:rPr lang="en-GB" sz="800" noProof="0" dirty="0"/>
              <a:t>Inner safety perimeter (hot zone), and an Outer Safety Perimeter (cold zone) </a:t>
            </a: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800" kern="1200" dirty="0">
              <a:solidFill>
                <a:schemeClr val="tx1"/>
              </a:solidFill>
              <a:effectLst/>
              <a:latin typeface="+mn-lt"/>
              <a:ea typeface="+mn-ea"/>
              <a:cs typeface="+mn-cs"/>
            </a:endParaRPr>
          </a:p>
          <a:p>
            <a:pPr>
              <a:defRPr/>
            </a:pPr>
            <a:r>
              <a:rPr lang="en-US" sz="800" b="1" i="0" kern="1200" dirty="0">
                <a:solidFill>
                  <a:schemeClr val="tx1"/>
                </a:solidFill>
                <a:effectLst/>
                <a:latin typeface="+mn-lt"/>
                <a:ea typeface="+mn-ea"/>
                <a:cs typeface="+mn-cs"/>
              </a:rPr>
              <a:t>References for additional information</a:t>
            </a:r>
            <a:r>
              <a:rPr lang="en-US" sz="800" b="1" dirty="0"/>
              <a:t>:</a:t>
            </a:r>
          </a:p>
          <a:p>
            <a:r>
              <a:rPr lang="en-US" sz="800" b="1" kern="1200" dirty="0">
                <a:solidFill>
                  <a:schemeClr val="tx1"/>
                </a:solidFill>
                <a:effectLst/>
                <a:latin typeface="+mn-lt"/>
                <a:ea typeface="+mn-ea"/>
                <a:cs typeface="+mn-cs"/>
              </a:rPr>
              <a:t>Depicted illustration: </a:t>
            </a:r>
          </a:p>
          <a:p>
            <a:r>
              <a:rPr lang="en-US" sz="800" b="1" kern="1200" dirty="0">
                <a:solidFill>
                  <a:schemeClr val="tx1"/>
                </a:solidFill>
                <a:effectLst/>
                <a:latin typeface="+mn-lt"/>
                <a:ea typeface="+mn-ea"/>
                <a:cs typeface="+mn-cs"/>
              </a:rPr>
              <a:t>Left: initial zones</a:t>
            </a:r>
          </a:p>
          <a:p>
            <a:r>
              <a:rPr lang="en-US" sz="800" b="1" kern="1200" dirty="0">
                <a:solidFill>
                  <a:schemeClr val="tx1"/>
                </a:solidFill>
                <a:effectLst/>
                <a:latin typeface="+mn-lt"/>
                <a:ea typeface="+mn-ea"/>
                <a:cs typeface="+mn-cs"/>
              </a:rPr>
              <a:t>Right:  A more realistic setup of the three zones using streets, buildings, trees, cars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p>
          <a:p>
            <a:r>
              <a:rPr lang="en-US" sz="800" b="0" kern="1200" dirty="0">
                <a:solidFill>
                  <a:schemeClr val="tx1"/>
                </a:solidFill>
                <a:effectLst/>
                <a:latin typeface="+mn-lt"/>
                <a:ea typeface="+mn-ea"/>
                <a:cs typeface="+mn-cs"/>
              </a:rPr>
              <a:t>Melody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Elements: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https://depositphotos.com/148094647/stock-illustration-realistic-cars-and-trucks-police.html</a:t>
            </a:r>
          </a:p>
          <a:p>
            <a:r>
              <a:rPr lang="en-US" sz="800" b="0" kern="1200" dirty="0">
                <a:solidFill>
                  <a:schemeClr val="tx1"/>
                </a:solidFill>
                <a:effectLst/>
                <a:latin typeface="+mn-lt"/>
                <a:ea typeface="+mn-ea"/>
                <a:cs typeface="+mn-cs"/>
              </a:rPr>
              <a:t>Tank Truck:  https://www.shutterstock.com/image-vector/truck-trailer-template-vector-isolated-car-471356600, licensed by </a:t>
            </a:r>
            <a:r>
              <a:rPr lang="en-US" sz="800" b="0" kern="1200" dirty="0" err="1">
                <a:solidFill>
                  <a:schemeClr val="tx1"/>
                </a:solidFill>
                <a:effectLst/>
                <a:latin typeface="+mn-lt"/>
                <a:ea typeface="+mn-ea"/>
                <a:cs typeface="+mn-cs"/>
              </a:rPr>
              <a:t>shutterstock</a:t>
            </a:r>
            <a:r>
              <a:rPr lang="en-US" sz="800" b="0" kern="1200" dirty="0">
                <a:solidFill>
                  <a:schemeClr val="tx1"/>
                </a:solidFill>
                <a:effectLst/>
                <a:latin typeface="+mn-lt"/>
                <a:ea typeface="+mn-ea"/>
                <a:cs typeface="+mn-cs"/>
              </a:rPr>
              <a:t>, purchased by </a:t>
            </a:r>
            <a:r>
              <a:rPr lang="en-US" sz="800" b="0" kern="1200" dirty="0" err="1">
                <a:solidFill>
                  <a:schemeClr val="tx1"/>
                </a:solidFill>
                <a:effectLst/>
                <a:latin typeface="+mn-lt"/>
                <a:ea typeface="+mn-ea"/>
                <a:cs typeface="+mn-cs"/>
              </a:rPr>
              <a:t>SCK</a:t>
            </a:r>
            <a:r>
              <a:rPr lang="en-US" sz="800" b="0" kern="1200" dirty="0">
                <a:solidFill>
                  <a:schemeClr val="tx1"/>
                </a:solidFill>
                <a:effectLst/>
                <a:latin typeface="+mn-lt"/>
                <a:ea typeface="+mn-ea"/>
                <a:cs typeface="+mn-cs"/>
              </a:rPr>
              <a:t>-CEN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 </a:t>
            </a:r>
            <a:endParaRPr lang="nl-NL" sz="8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9898102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0" kern="1200" dirty="0">
                <a:solidFill>
                  <a:schemeClr val="tx1"/>
                </a:solidFill>
                <a:effectLst/>
                <a:latin typeface="+mn-lt"/>
                <a:ea typeface="+mn-ea"/>
                <a:cs typeface="+mn-cs"/>
              </a:rPr>
              <a:t>: </a:t>
            </a:r>
            <a:r>
              <a:rPr lang="en-US" sz="800" dirty="0"/>
              <a:t>Basic safety in the field, zoning tips:</a:t>
            </a:r>
          </a:p>
          <a:p>
            <a:r>
              <a:rPr lang="en-US" sz="800" b="1" kern="1200" dirty="0">
                <a:solidFill>
                  <a:schemeClr val="tx1"/>
                </a:solidFill>
                <a:effectLst/>
                <a:latin typeface="+mn-lt"/>
                <a:ea typeface="+mn-ea"/>
                <a:cs typeface="+mn-cs"/>
              </a:rPr>
              <a:t>Result</a:t>
            </a:r>
            <a:r>
              <a:rPr lang="en-US" sz="800" kern="1200" dirty="0">
                <a:solidFill>
                  <a:schemeClr val="tx1"/>
                </a:solidFill>
                <a:effectLst/>
                <a:latin typeface="+mn-lt"/>
                <a:ea typeface="+mn-ea"/>
                <a:cs typeface="+mn-cs"/>
              </a:rPr>
              <a:t>: </a:t>
            </a:r>
            <a:r>
              <a:rPr lang="en-US" sz="800" dirty="0"/>
              <a:t>Awareness </a:t>
            </a:r>
            <a:r>
              <a:rPr lang="en-US" sz="800" kern="1200" dirty="0">
                <a:solidFill>
                  <a:schemeClr val="tx1"/>
                </a:solidFill>
                <a:effectLst/>
                <a:latin typeface="+mn-lt"/>
                <a:ea typeface="+mn-ea"/>
                <a:cs typeface="+mn-cs"/>
              </a:rPr>
              <a:t>is created that helps prevention of cross contamination and how to deal with zones</a:t>
            </a:r>
            <a:r>
              <a:rPr lang="en-US" sz="800" dirty="0"/>
              <a:t>.</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p>
          <a:p>
            <a:r>
              <a:rPr lang="en-US" sz="800" b="0" kern="1200" dirty="0">
                <a:solidFill>
                  <a:schemeClr val="tx1"/>
                </a:solidFill>
                <a:effectLst/>
                <a:latin typeface="+mn-lt"/>
                <a:ea typeface="+mn-ea"/>
                <a:cs typeface="+mn-cs"/>
              </a:rPr>
              <a:t>Go through the listed items that can be used to </a:t>
            </a:r>
            <a:r>
              <a:rPr lang="en-US" sz="800" dirty="0"/>
              <a:t>increase awareness to </a:t>
            </a:r>
            <a:r>
              <a:rPr lang="en-US" sz="800" b="0" kern="1200" dirty="0">
                <a:solidFill>
                  <a:schemeClr val="tx1"/>
                </a:solidFill>
                <a:effectLst/>
                <a:latin typeface="+mn-lt"/>
                <a:ea typeface="+mn-ea"/>
                <a:cs typeface="+mn-cs"/>
              </a:rPr>
              <a:t>prevent (cross) contamination</a:t>
            </a:r>
          </a:p>
          <a:p>
            <a:endParaRPr lang="en-US" sz="800" b="0" kern="1200" dirty="0">
              <a:solidFill>
                <a:schemeClr val="tx1"/>
              </a:solidFill>
              <a:effectLst/>
              <a:latin typeface="+mn-lt"/>
              <a:ea typeface="+mn-ea"/>
              <a:cs typeface="+mn-cs"/>
            </a:endParaRPr>
          </a:p>
          <a:p>
            <a:r>
              <a:rPr lang="en-US" sz="800" dirty="0"/>
              <a:t>Cross-contamination is the exposure to hazardous substances through contact with contaminated people or objects.</a:t>
            </a:r>
            <a:endParaRPr lang="en-US" sz="800" b="0" kern="1200" dirty="0">
              <a:solidFill>
                <a:schemeClr val="tx1"/>
              </a:solidFill>
              <a:effectLst/>
              <a:latin typeface="+mn-lt"/>
              <a:ea typeface="+mn-ea"/>
              <a:cs typeface="+mn-cs"/>
            </a:endParaRPr>
          </a:p>
          <a:p>
            <a:endParaRPr lang="en-US" sz="800" b="0" kern="1200" dirty="0">
              <a:solidFill>
                <a:schemeClr val="tx1"/>
              </a:solidFill>
              <a:effectLst/>
              <a:latin typeface="+mn-lt"/>
              <a:ea typeface="+mn-ea"/>
              <a:cs typeface="+mn-cs"/>
            </a:endParaRPr>
          </a:p>
          <a:p>
            <a:r>
              <a:rPr lang="en-US" sz="800" b="0" kern="1200" dirty="0">
                <a:solidFill>
                  <a:schemeClr val="tx1"/>
                </a:solidFill>
                <a:effectLst/>
                <a:latin typeface="+mn-lt"/>
                <a:ea typeface="+mn-ea"/>
                <a:cs typeface="+mn-cs"/>
              </a:rPr>
              <a:t>Explain that: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Logging the time </a:t>
            </a:r>
            <a:r>
              <a:rPr lang="en-GB" sz="800" dirty="0"/>
              <a:t>that </a:t>
            </a:r>
            <a:r>
              <a:rPr lang="en-GB" sz="800" kern="1200" dirty="0">
                <a:solidFill>
                  <a:schemeClr val="tx1"/>
                </a:solidFill>
                <a:effectLst/>
                <a:latin typeface="+mn-lt"/>
                <a:ea typeface="+mn-ea"/>
                <a:cs typeface="+mn-cs"/>
              </a:rPr>
              <a:t>a </a:t>
            </a:r>
            <a:r>
              <a:rPr lang="en-GB" sz="800" dirty="0"/>
              <a:t>first responder </a:t>
            </a:r>
            <a:r>
              <a:rPr lang="en-GB" sz="800" kern="1200" dirty="0">
                <a:solidFill>
                  <a:schemeClr val="tx1"/>
                </a:solidFill>
                <a:effectLst/>
                <a:latin typeface="+mn-lt"/>
                <a:ea typeface="+mn-ea"/>
                <a:cs typeface="+mn-cs"/>
              </a:rPr>
              <a:t>has been at the scene can </a:t>
            </a:r>
            <a:r>
              <a:rPr lang="en-GB" sz="800" dirty="0"/>
              <a:t>help </a:t>
            </a:r>
            <a:r>
              <a:rPr lang="en-GB" sz="800" kern="1200" dirty="0">
                <a:solidFill>
                  <a:schemeClr val="tx1"/>
                </a:solidFill>
                <a:effectLst/>
                <a:latin typeface="+mn-lt"/>
                <a:ea typeface="+mn-ea"/>
                <a:cs typeface="+mn-cs"/>
              </a:rPr>
              <a:t>determine whether exposure to the CBRN-material could have taken place and what the associated risks are. Especially for RN, the time spent at the scene greatly influences the accumulated health risks.</a:t>
            </a:r>
          </a:p>
          <a:p>
            <a:pPr marL="171450" indent="-171450">
              <a:buFont typeface="Arial" panose="020B0604020202020204" pitchFamily="34" charset="0"/>
              <a:buChar char="•"/>
            </a:pPr>
            <a:r>
              <a:rPr lang="en-GB" sz="800" kern="1200" dirty="0">
                <a:solidFill>
                  <a:schemeClr val="tx1"/>
                </a:solidFill>
                <a:effectLst/>
                <a:latin typeface="+mn-lt"/>
                <a:ea typeface="+mn-ea"/>
                <a:cs typeface="+mn-cs"/>
              </a:rPr>
              <a:t>Zoning is also meant to contain the CBRN material. Crossing from one </a:t>
            </a:r>
            <a:r>
              <a:rPr lang="en-GB" sz="800" dirty="0"/>
              <a:t>zone </a:t>
            </a:r>
            <a:r>
              <a:rPr lang="en-GB" sz="800" kern="1200" dirty="0">
                <a:solidFill>
                  <a:schemeClr val="tx1"/>
                </a:solidFill>
                <a:effectLst/>
                <a:latin typeface="+mn-lt"/>
                <a:ea typeface="+mn-ea"/>
                <a:cs typeface="+mn-cs"/>
              </a:rPr>
              <a:t>to </a:t>
            </a:r>
            <a:r>
              <a:rPr lang="en-GB" sz="800" dirty="0"/>
              <a:t>another </a:t>
            </a:r>
            <a:r>
              <a:rPr lang="en-GB" sz="800" kern="1200" dirty="0">
                <a:solidFill>
                  <a:schemeClr val="tx1"/>
                </a:solidFill>
                <a:effectLst/>
                <a:latin typeface="+mn-lt"/>
                <a:ea typeface="+mn-ea"/>
                <a:cs typeface="+mn-cs"/>
              </a:rPr>
              <a:t>needs justification as it possibly spreads the CBRN-agent,</a:t>
            </a:r>
          </a:p>
          <a:p>
            <a:pPr marL="171450" indent="-171450">
              <a:buFont typeface="Arial" panose="020B0604020202020204" pitchFamily="34" charset="0"/>
              <a:buChar char="•"/>
            </a:pPr>
            <a:r>
              <a:rPr lang="en-GB" sz="800" kern="1200" dirty="0">
                <a:solidFill>
                  <a:schemeClr val="tx1"/>
                </a:solidFill>
                <a:effectLst/>
                <a:latin typeface="+mn-lt"/>
                <a:ea typeface="+mn-ea"/>
                <a:cs typeface="+mn-cs"/>
              </a:rPr>
              <a:t>Anything brought into the hot zone might be lost for future use as confirmed decontamination might not be possible </a:t>
            </a:r>
            <a:r>
              <a:rPr lang="en-GB" sz="800" dirty="0"/>
              <a:t>and decontamination may damage </a:t>
            </a:r>
            <a:r>
              <a:rPr lang="en-GB" sz="800" kern="1200" dirty="0">
                <a:solidFill>
                  <a:schemeClr val="tx1"/>
                </a:solidFill>
                <a:effectLst/>
                <a:latin typeface="+mn-lt"/>
                <a:ea typeface="+mn-ea"/>
                <a:cs typeface="+mn-cs"/>
              </a:rPr>
              <a:t>or </a:t>
            </a:r>
            <a:r>
              <a:rPr lang="en-GB" sz="800" dirty="0"/>
              <a:t>destroy </a:t>
            </a:r>
            <a:r>
              <a:rPr lang="en-GB" sz="800" kern="1200" dirty="0">
                <a:solidFill>
                  <a:schemeClr val="tx1"/>
                </a:solidFill>
                <a:effectLst/>
                <a:latin typeface="+mn-lt"/>
                <a:ea typeface="+mn-ea"/>
                <a:cs typeface="+mn-cs"/>
              </a:rPr>
              <a:t>the object. </a:t>
            </a:r>
            <a:endParaRPr lang="nl-NL" sz="8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800" kern="1200" dirty="0">
                <a:solidFill>
                  <a:schemeClr val="tx1"/>
                </a:solidFill>
                <a:effectLst/>
                <a:latin typeface="+mn-lt"/>
                <a:ea typeface="+mn-ea"/>
                <a:cs typeface="+mn-cs"/>
              </a:rPr>
              <a:t>The limits set for zoning do not guarantee safety. Incidents can chance quickly, wind direction and weather may change during the incident, meaning that formerly safe locations are not safe anymore.</a:t>
            </a:r>
          </a:p>
          <a:p>
            <a:pPr marL="171450" indent="-171450">
              <a:buFont typeface="Arial" panose="020B0604020202020204" pitchFamily="34" charset="0"/>
              <a:buChar char="•"/>
            </a:pPr>
            <a:r>
              <a:rPr lang="en-GB" sz="800" kern="1200" dirty="0">
                <a:solidFill>
                  <a:schemeClr val="tx1"/>
                </a:solidFill>
                <a:effectLst/>
                <a:latin typeface="+mn-lt"/>
                <a:ea typeface="+mn-ea"/>
                <a:cs typeface="+mn-cs"/>
              </a:rPr>
              <a:t>Unnecessary spreading of CBRN-material should not happen. Reporting a possible contamination prevents dispersion and cross contamination outside the zone</a:t>
            </a:r>
            <a:r>
              <a:rPr lang="en-GB" sz="800" dirty="0"/>
              <a:t>.</a:t>
            </a:r>
          </a:p>
          <a:p>
            <a:pPr marL="171450" indent="-171450">
              <a:buFont typeface="Arial" panose="020B0604020202020204" pitchFamily="34" charset="0"/>
              <a:buChar char="•"/>
            </a:pPr>
            <a:endParaRPr lang="en-GB"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r>
              <a:rPr lang="en-US" sz="800" b="1" i="0" kern="1200" dirty="0">
                <a:solidFill>
                  <a:schemeClr val="tx1"/>
                </a:solidFill>
                <a:effectLst/>
                <a:latin typeface="+mn-lt"/>
                <a:ea typeface="+mn-ea"/>
                <a:cs typeface="+mn-cs"/>
              </a:rPr>
              <a:t> </a:t>
            </a:r>
            <a:endParaRPr lang="nl-NL" sz="800" b="1"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17832976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 </a:t>
            </a:r>
            <a:r>
              <a:rPr lang="en-US" sz="800" dirty="0"/>
              <a:t>Basic safety in the field, tips &amp; tricks</a:t>
            </a: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a:t>
            </a:r>
            <a:r>
              <a:rPr lang="en-US" sz="800" dirty="0"/>
              <a:t>trainees </a:t>
            </a:r>
            <a:r>
              <a:rPr lang="en-US" sz="800" kern="1200" dirty="0">
                <a:solidFill>
                  <a:schemeClr val="tx1"/>
                </a:solidFill>
                <a:effectLst/>
                <a:latin typeface="+mn-lt"/>
                <a:ea typeface="+mn-ea"/>
                <a:cs typeface="+mn-cs"/>
              </a:rPr>
              <a:t>learn that easily performed actions may </a:t>
            </a:r>
            <a:r>
              <a:rPr lang="en-US" sz="800" dirty="0"/>
              <a:t>avoid </a:t>
            </a:r>
            <a:r>
              <a:rPr lang="en-US" sz="800" kern="1200" dirty="0">
                <a:solidFill>
                  <a:schemeClr val="tx1"/>
                </a:solidFill>
                <a:effectLst/>
                <a:latin typeface="+mn-lt"/>
                <a:ea typeface="+mn-ea"/>
                <a:cs typeface="+mn-cs"/>
              </a:rPr>
              <a:t>contamination or cross-contamination. Signs </a:t>
            </a:r>
            <a:r>
              <a:rPr lang="en-GB" sz="800" kern="1200" dirty="0">
                <a:solidFill>
                  <a:schemeClr val="tx1"/>
                </a:solidFill>
                <a:effectLst/>
                <a:latin typeface="+mn-lt"/>
                <a:ea typeface="+mn-ea"/>
                <a:cs typeface="+mn-cs"/>
              </a:rPr>
              <a:t>on (disposed) wrappings indicate the likely presence of that material. </a:t>
            </a:r>
            <a:r>
              <a:rPr lang="en-US" sz="800" kern="1200" dirty="0">
                <a:solidFill>
                  <a:schemeClr val="tx1"/>
                </a:solidFill>
                <a:effectLst/>
                <a:latin typeface="+mn-lt"/>
                <a:ea typeface="+mn-ea"/>
                <a:cs typeface="+mn-cs"/>
              </a:rPr>
              <a:t>Life saving actions on </a:t>
            </a:r>
            <a:r>
              <a:rPr lang="en-US" sz="800" dirty="0"/>
              <a:t>radiologically </a:t>
            </a:r>
            <a:r>
              <a:rPr lang="en-US" sz="800" kern="1200" dirty="0">
                <a:solidFill>
                  <a:schemeClr val="tx1"/>
                </a:solidFill>
                <a:effectLst/>
                <a:latin typeface="+mn-lt"/>
                <a:ea typeface="+mn-ea"/>
                <a:cs typeface="+mn-cs"/>
              </a:rPr>
              <a:t>contaminated people need to be carried out immediately. </a:t>
            </a:r>
          </a:p>
          <a:p>
            <a:r>
              <a:rPr lang="en-US" sz="800" b="1" kern="1200" dirty="0">
                <a:solidFill>
                  <a:schemeClr val="tx1"/>
                </a:solidFill>
                <a:effectLst/>
                <a:latin typeface="+mn-lt"/>
                <a:ea typeface="+mn-ea"/>
                <a:cs typeface="+mn-cs"/>
              </a:rPr>
              <a:t>Instructions for the trainer: </a:t>
            </a:r>
          </a:p>
          <a:p>
            <a:r>
              <a:rPr lang="en-GB" sz="800" kern="1200" dirty="0">
                <a:solidFill>
                  <a:schemeClr val="tx1"/>
                </a:solidFill>
                <a:effectLst/>
                <a:latin typeface="+mn-lt"/>
                <a:ea typeface="+mn-ea"/>
                <a:cs typeface="+mn-cs"/>
              </a:rPr>
              <a:t>Explain that the "do not eat/drink and smoke</a:t>
            </a:r>
            <a:r>
              <a:rPr lang="en-GB" sz="800" dirty="0"/>
              <a:t>“ </a:t>
            </a:r>
            <a:r>
              <a:rPr lang="en-GB" sz="800" kern="1200" dirty="0">
                <a:solidFill>
                  <a:schemeClr val="tx1"/>
                </a:solidFill>
                <a:effectLst/>
                <a:latin typeface="+mn-lt"/>
                <a:ea typeface="+mn-ea"/>
                <a:cs typeface="+mn-cs"/>
              </a:rPr>
              <a:t>rule is an easy and effective way </a:t>
            </a:r>
            <a:r>
              <a:rPr lang="en-GB" sz="800" dirty="0"/>
              <a:t>to avoid </a:t>
            </a:r>
            <a:r>
              <a:rPr lang="en-GB" sz="800" kern="1200" dirty="0">
                <a:solidFill>
                  <a:schemeClr val="tx1"/>
                </a:solidFill>
                <a:effectLst/>
                <a:latin typeface="+mn-lt"/>
                <a:ea typeface="+mn-ea"/>
                <a:cs typeface="+mn-cs"/>
              </a:rPr>
              <a:t>ingestion</a:t>
            </a:r>
            <a:r>
              <a:rPr lang="en-GB" sz="800" dirty="0"/>
              <a:t>. The</a:t>
            </a:r>
            <a:r>
              <a:rPr lang="en-GB" sz="800" kern="1200" dirty="0">
                <a:solidFill>
                  <a:schemeClr val="tx1"/>
                </a:solidFill>
                <a:effectLst/>
                <a:latin typeface="+mn-lt"/>
                <a:ea typeface="+mn-ea"/>
                <a:cs typeface="+mn-cs"/>
              </a:rPr>
              <a:t> skin contact route: hand touches contamination. T</a:t>
            </a:r>
            <a:r>
              <a:rPr lang="en-GB" sz="800" dirty="0"/>
              <a:t>hen </a:t>
            </a:r>
            <a:r>
              <a:rPr lang="en-GB" sz="800" kern="1200" dirty="0">
                <a:solidFill>
                  <a:schemeClr val="tx1"/>
                </a:solidFill>
                <a:effectLst/>
                <a:latin typeface="+mn-lt"/>
                <a:ea typeface="+mn-ea"/>
                <a:cs typeface="+mn-cs"/>
              </a:rPr>
              <a:t>later </a:t>
            </a:r>
            <a:r>
              <a:rPr lang="en-GB" sz="800" dirty="0"/>
              <a:t>that </a:t>
            </a:r>
            <a:r>
              <a:rPr lang="en-GB" sz="800" kern="1200" dirty="0">
                <a:solidFill>
                  <a:schemeClr val="tx1"/>
                </a:solidFill>
                <a:effectLst/>
                <a:latin typeface="+mn-lt"/>
                <a:ea typeface="+mn-ea"/>
                <a:cs typeface="+mn-cs"/>
              </a:rPr>
              <a:t>hand </a:t>
            </a:r>
            <a:r>
              <a:rPr lang="en-GB" sz="800" dirty="0"/>
              <a:t>touches </a:t>
            </a:r>
            <a:r>
              <a:rPr lang="en-GB" sz="800" kern="1200" dirty="0">
                <a:solidFill>
                  <a:schemeClr val="tx1"/>
                </a:solidFill>
                <a:effectLst/>
                <a:latin typeface="+mn-lt"/>
                <a:ea typeface="+mn-ea"/>
                <a:cs typeface="+mn-cs"/>
              </a:rPr>
              <a:t>skin (face) or cigarettes, drink bottles etc. </a:t>
            </a:r>
          </a:p>
          <a:p>
            <a:r>
              <a:rPr lang="en-GB" sz="800" kern="1200" dirty="0">
                <a:solidFill>
                  <a:schemeClr val="tx1"/>
                </a:solidFill>
                <a:effectLst/>
                <a:latin typeface="+mn-lt"/>
                <a:ea typeface="+mn-ea"/>
                <a:cs typeface="+mn-cs"/>
              </a:rPr>
              <a:t>Extra care should be taken when moving around to perform your designated task. Containers/glassware should be left as they are, they may contain volatile substances that can be harmful when inhaled or spilled on skin. </a:t>
            </a:r>
          </a:p>
          <a:p>
            <a:r>
              <a:rPr lang="en-GB" sz="800" kern="1200" dirty="0">
                <a:solidFill>
                  <a:schemeClr val="tx1"/>
                </a:solidFill>
                <a:effectLst/>
                <a:latin typeface="+mn-lt"/>
                <a:ea typeface="+mn-ea"/>
                <a:cs typeface="+mn-cs"/>
              </a:rPr>
              <a:t>Be aware of booby traps, as Drugs labs are often equipped with traps to destroy forensic traces and </a:t>
            </a:r>
            <a:r>
              <a:rPr lang="en-GB" sz="800" dirty="0"/>
              <a:t>increase the difficulty for </a:t>
            </a:r>
            <a:r>
              <a:rPr lang="en-GB" sz="800" kern="1200" dirty="0">
                <a:solidFill>
                  <a:schemeClr val="tx1"/>
                </a:solidFill>
                <a:effectLst/>
                <a:latin typeface="+mn-lt"/>
                <a:ea typeface="+mn-ea"/>
                <a:cs typeface="+mn-cs"/>
              </a:rPr>
              <a:t>the authorities </a:t>
            </a:r>
            <a:r>
              <a:rPr lang="en-GB" sz="800" dirty="0"/>
              <a:t>to respond safely and effectively.</a:t>
            </a:r>
            <a:endParaRPr lang="en-GB" sz="800" kern="1200" dirty="0">
              <a:solidFill>
                <a:schemeClr val="tx1"/>
              </a:solidFill>
              <a:effectLst/>
              <a:latin typeface="+mn-lt"/>
              <a:ea typeface="+mn-ea"/>
              <a:cs typeface="+mn-cs"/>
            </a:endParaRPr>
          </a:p>
          <a:p>
            <a:r>
              <a:rPr lang="en-US" sz="800" kern="1200" dirty="0">
                <a:solidFill>
                  <a:schemeClr val="tx1"/>
                </a:solidFill>
                <a:effectLst/>
                <a:latin typeface="+mn-lt"/>
                <a:ea typeface="+mn-ea"/>
                <a:cs typeface="+mn-cs"/>
              </a:rPr>
              <a:t>The aim is </a:t>
            </a:r>
            <a:r>
              <a:rPr lang="en-US" sz="800" dirty="0"/>
              <a:t>first responders </a:t>
            </a:r>
            <a:r>
              <a:rPr lang="en-US" sz="800" kern="1200" dirty="0">
                <a:solidFill>
                  <a:schemeClr val="tx1"/>
                </a:solidFill>
                <a:effectLst/>
                <a:latin typeface="+mn-lt"/>
                <a:ea typeface="+mn-ea"/>
                <a:cs typeface="+mn-cs"/>
              </a:rPr>
              <a:t>not to make the CBRN-aspect (release, contamination) worse while executing </a:t>
            </a:r>
            <a:r>
              <a:rPr lang="en-US" sz="800" dirty="0"/>
              <a:t>their tasks</a:t>
            </a:r>
            <a:r>
              <a:rPr lang="en-US" sz="800" kern="1200" dirty="0">
                <a:solidFill>
                  <a:schemeClr val="tx1"/>
                </a:solidFill>
                <a:effectLst/>
                <a:latin typeface="+mn-lt"/>
                <a:ea typeface="+mn-ea"/>
                <a:cs typeface="+mn-cs"/>
              </a:rPr>
              <a:t>.</a:t>
            </a:r>
          </a:p>
          <a:p>
            <a:r>
              <a:rPr lang="en-GB" sz="800" kern="1200" dirty="0">
                <a:solidFill>
                  <a:schemeClr val="tx1"/>
                </a:solidFill>
                <a:effectLst/>
                <a:latin typeface="+mn-lt"/>
                <a:ea typeface="+mn-ea"/>
                <a:cs typeface="+mn-cs"/>
              </a:rPr>
              <a:t>Shouting allows </a:t>
            </a:r>
            <a:r>
              <a:rPr lang="en-GB" sz="800" dirty="0"/>
              <a:t>first responders </a:t>
            </a:r>
            <a:r>
              <a:rPr lang="en-GB" sz="800" kern="1200" dirty="0">
                <a:solidFill>
                  <a:schemeClr val="tx1"/>
                </a:solidFill>
                <a:effectLst/>
                <a:latin typeface="+mn-lt"/>
                <a:ea typeface="+mn-ea"/>
                <a:cs typeface="+mn-cs"/>
              </a:rPr>
              <a:t>to increase </a:t>
            </a:r>
            <a:r>
              <a:rPr lang="en-GB" sz="800" dirty="0"/>
              <a:t>their </a:t>
            </a:r>
            <a:r>
              <a:rPr lang="en-GB" sz="800" kern="1200" dirty="0">
                <a:solidFill>
                  <a:schemeClr val="tx1"/>
                </a:solidFill>
                <a:effectLst/>
                <a:latin typeface="+mn-lt"/>
                <a:ea typeface="+mn-ea"/>
                <a:cs typeface="+mn-cs"/>
              </a:rPr>
              <a:t>distance and reduces </a:t>
            </a:r>
            <a:r>
              <a:rPr lang="en-GB" sz="800" dirty="0"/>
              <a:t>their </a:t>
            </a:r>
            <a:r>
              <a:rPr lang="en-GB" sz="800" kern="1200" dirty="0">
                <a:solidFill>
                  <a:schemeClr val="tx1"/>
                </a:solidFill>
                <a:effectLst/>
                <a:latin typeface="+mn-lt"/>
                <a:ea typeface="+mn-ea"/>
                <a:cs typeface="+mn-cs"/>
              </a:rPr>
              <a:t>risk </a:t>
            </a:r>
            <a:r>
              <a:rPr lang="en-GB" sz="800" dirty="0"/>
              <a:t>of </a:t>
            </a:r>
            <a:r>
              <a:rPr lang="en-GB" sz="800" kern="1200" dirty="0">
                <a:solidFill>
                  <a:schemeClr val="tx1"/>
                </a:solidFill>
                <a:effectLst/>
                <a:latin typeface="+mn-lt"/>
                <a:ea typeface="+mn-ea"/>
                <a:cs typeface="+mn-cs"/>
              </a:rPr>
              <a:t>exposure. </a:t>
            </a:r>
          </a:p>
          <a:p>
            <a:r>
              <a:rPr lang="en-GB" sz="800" kern="1200" dirty="0">
                <a:solidFill>
                  <a:schemeClr val="tx1"/>
                </a:solidFill>
                <a:effectLst/>
                <a:latin typeface="+mn-lt"/>
                <a:ea typeface="+mn-ea"/>
                <a:cs typeface="+mn-cs"/>
              </a:rPr>
              <a:t>Signs as mentioned in MTC#2.6 on (disposed) wrappings indicate </a:t>
            </a:r>
            <a:r>
              <a:rPr lang="en-GB" sz="800" dirty="0"/>
              <a:t>the </a:t>
            </a:r>
            <a:r>
              <a:rPr lang="en-GB" sz="800" kern="1200" dirty="0">
                <a:solidFill>
                  <a:schemeClr val="tx1"/>
                </a:solidFill>
                <a:effectLst/>
                <a:latin typeface="+mn-lt"/>
                <a:ea typeface="+mn-ea"/>
                <a:cs typeface="+mn-cs"/>
              </a:rPr>
              <a:t>likely presence of that material</a:t>
            </a:r>
            <a:r>
              <a:rPr lang="en-GB" sz="800" dirty="0"/>
              <a:t>.</a:t>
            </a:r>
          </a:p>
          <a:p>
            <a:endParaRPr lang="en-GB"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b="1" dirty="0"/>
              <a:t>:</a:t>
            </a:r>
            <a:r>
              <a:rPr lang="en-US" sz="800" b="1" i="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https://www.remm.nlm.gov/remm_FirstResponder.htm</a:t>
            </a:r>
            <a:endParaRPr lang="nl-NL" sz="800" b="0" i="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err="1">
                <a:solidFill>
                  <a:schemeClr val="tx1"/>
                </a:solidFill>
                <a:effectLst/>
                <a:latin typeface="+mn-lt"/>
                <a:ea typeface="+mn-ea"/>
                <a:cs typeface="+mn-cs"/>
              </a:rPr>
              <a:t>UK_REMOVE_training_PRACTICAL</a:t>
            </a:r>
            <a:r>
              <a:rPr lang="en-US" sz="800" b="0" kern="1200" dirty="0">
                <a:solidFill>
                  <a:schemeClr val="tx1"/>
                </a:solidFill>
                <a:effectLst/>
                <a:latin typeface="+mn-lt"/>
                <a:ea typeface="+mn-ea"/>
                <a:cs typeface="+mn-cs"/>
              </a:rPr>
              <a:t> TIPS.pdf</a:t>
            </a:r>
          </a:p>
        </p:txBody>
      </p:sp>
    </p:spTree>
    <p:extLst>
      <p:ext uri="{BB962C8B-B14F-4D97-AF65-F5344CB8AC3E}">
        <p14:creationId xmlns:p14="http://schemas.microsoft.com/office/powerpoint/2010/main" val="1246117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a:t>
            </a:r>
            <a:r>
              <a:rPr lang="en-US" sz="800" dirty="0"/>
              <a:t>Basic safety in the field, RN-situation</a:t>
            </a:r>
            <a:endParaRPr lang="nl-NL"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dirty="0"/>
              <a:t>Resul</a:t>
            </a:r>
            <a:r>
              <a:rPr lang="en-US" sz="800" dirty="0"/>
              <a:t>t</a:t>
            </a:r>
            <a:r>
              <a:rPr lang="en-US" sz="800" kern="1200" dirty="0">
                <a:solidFill>
                  <a:schemeClr val="tx1"/>
                </a:solidFill>
                <a:effectLst/>
                <a:latin typeface="+mn-lt"/>
                <a:ea typeface="+mn-ea"/>
                <a:cs typeface="+mn-cs"/>
              </a:rPr>
              <a:t>: The </a:t>
            </a:r>
            <a:r>
              <a:rPr lang="en-US" sz="800" dirty="0"/>
              <a:t>trainees </a:t>
            </a:r>
            <a:r>
              <a:rPr lang="en-US" sz="800" kern="1200" dirty="0">
                <a:solidFill>
                  <a:schemeClr val="tx1"/>
                </a:solidFill>
                <a:effectLst/>
                <a:latin typeface="+mn-lt"/>
                <a:ea typeface="+mn-ea"/>
                <a:cs typeface="+mn-cs"/>
              </a:rPr>
              <a:t>learn that at scenes involving </a:t>
            </a:r>
            <a:r>
              <a:rPr lang="en-US" sz="800" dirty="0"/>
              <a:t>possible </a:t>
            </a:r>
            <a:r>
              <a:rPr lang="en-US" sz="800" kern="1200" dirty="0">
                <a:solidFill>
                  <a:schemeClr val="tx1"/>
                </a:solidFill>
                <a:effectLst/>
                <a:latin typeface="+mn-lt"/>
                <a:ea typeface="+mn-ea"/>
                <a:cs typeface="+mn-cs"/>
              </a:rPr>
              <a:t>RN material, the life saving tasks </a:t>
            </a:r>
            <a:r>
              <a:rPr lang="en-US" sz="800" dirty="0"/>
              <a:t>are </a:t>
            </a:r>
            <a:r>
              <a:rPr lang="en-US" sz="800" kern="1200" dirty="0">
                <a:solidFill>
                  <a:schemeClr val="tx1"/>
                </a:solidFill>
                <a:effectLst/>
                <a:latin typeface="+mn-lt"/>
                <a:ea typeface="+mn-ea"/>
                <a:cs typeface="+mn-cs"/>
              </a:rPr>
              <a:t>still most important and should be carried out immediately, and that easily performed actions may reduce radiological risks </a:t>
            </a:r>
            <a:r>
              <a:rPr lang="en-US" sz="800" dirty="0"/>
              <a:t>considerably </a:t>
            </a:r>
            <a:r>
              <a:rPr lang="en-US" sz="800" kern="1200" dirty="0">
                <a:solidFill>
                  <a:schemeClr val="tx1"/>
                </a:solidFill>
                <a:effectLst/>
                <a:latin typeface="+mn-lt"/>
                <a:ea typeface="+mn-ea"/>
                <a:cs typeface="+mn-cs"/>
              </a:rPr>
              <a:t>while performing these tasks</a:t>
            </a:r>
            <a:r>
              <a:rPr lang="en-US" sz="800" dirty="0"/>
              <a:t>.</a:t>
            </a:r>
            <a:endParaRPr lang="en-US" sz="8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Explain that some general things can be said when it is likely that the incident involves RN material.</a:t>
            </a:r>
          </a:p>
          <a:p>
            <a:r>
              <a:rPr lang="en-GB" sz="800" dirty="0">
                <a:latin typeface="+mn-lt"/>
              </a:rPr>
              <a:t>If not much information is known or can be gained by observations, explain what still should be done:  </a:t>
            </a:r>
          </a:p>
          <a:p>
            <a:r>
              <a:rPr lang="en-GB" sz="800" dirty="0">
                <a:latin typeface="+mn-lt"/>
              </a:rPr>
              <a:t>life saving actions, </a:t>
            </a:r>
            <a:r>
              <a:rPr lang="en-US" sz="800" dirty="0">
                <a:latin typeface="+mn-lt"/>
              </a:rPr>
              <a:t>prevention of severe health effects or injuries and the development of catastrophic conditions.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dirty="0">
                <a:latin typeface="+mn-lt"/>
              </a:rPr>
              <a:t>Explain that these are the only actions to be carried out close to the possible RN material, in any other case victims should be moved away from the potential RN hazard.</a:t>
            </a:r>
          </a:p>
          <a:p>
            <a:r>
              <a:rPr lang="en-GB" sz="800" kern="1200" dirty="0">
                <a:solidFill>
                  <a:schemeClr val="tx1"/>
                </a:solidFill>
                <a:effectLst/>
                <a:latin typeface="+mn-lt"/>
                <a:ea typeface="+mn-ea"/>
                <a:cs typeface="+mn-cs"/>
              </a:rPr>
              <a:t>Recall that exposure to radiation is strongly dependent on distance. To get near injured victims or gain access, move an obvious source away first. Do NOT use your hands but use a wrench, broom or </a:t>
            </a:r>
            <a:r>
              <a:rPr lang="en-GB" sz="800" dirty="0"/>
              <a:t>stick </a:t>
            </a:r>
            <a:r>
              <a:rPr lang="en-GB" sz="800" kern="1200" dirty="0">
                <a:solidFill>
                  <a:schemeClr val="tx1"/>
                </a:solidFill>
                <a:effectLst/>
                <a:latin typeface="+mn-lt"/>
                <a:ea typeface="+mn-ea"/>
                <a:cs typeface="+mn-cs"/>
              </a:rPr>
              <a:t>instead. It makes a huge difference </a:t>
            </a:r>
            <a:r>
              <a:rPr lang="en-GB" sz="800" dirty="0"/>
              <a:t>to the </a:t>
            </a:r>
            <a:r>
              <a:rPr lang="en-GB" sz="800" kern="1200" dirty="0">
                <a:solidFill>
                  <a:schemeClr val="tx1"/>
                </a:solidFill>
                <a:effectLst/>
                <a:latin typeface="+mn-lt"/>
                <a:ea typeface="+mn-ea"/>
                <a:cs typeface="+mn-cs"/>
              </a:rPr>
              <a:t>radiological risk: using </a:t>
            </a:r>
            <a:r>
              <a:rPr lang="en-GB" sz="800" dirty="0">
                <a:latin typeface="+mn-lt"/>
              </a:rPr>
              <a:t>a wrench instead of your hands reduces your risk easily by a factor 400 or likewise you gain a 400 fold timespan to handle. </a:t>
            </a:r>
          </a:p>
          <a:p>
            <a:endParaRPr lang="en-GB" sz="800" dirty="0">
              <a:latin typeface="+mn-lt"/>
            </a:endParaRPr>
          </a:p>
          <a:p>
            <a:r>
              <a:rPr lang="en-GB" sz="800" dirty="0">
                <a:latin typeface="+mn-lt"/>
              </a:rPr>
              <a:t>Life saving actions on (suspected) contaminated people can be carried out while wearing basic protection such as waterproof clothing and </a:t>
            </a:r>
            <a:r>
              <a:rPr lang="en-GB" sz="800" dirty="0"/>
              <a:t>a </a:t>
            </a:r>
            <a:r>
              <a:rPr lang="en-GB" sz="800" dirty="0">
                <a:latin typeface="+mn-lt"/>
              </a:rPr>
              <a:t>face mask, a "kiss of </a:t>
            </a:r>
            <a:r>
              <a:rPr lang="en-GB" sz="800" dirty="0"/>
              <a:t>life</a:t>
            </a:r>
            <a:r>
              <a:rPr lang="en-GB" sz="800" dirty="0">
                <a:latin typeface="+mn-lt"/>
              </a:rPr>
              <a:t>" device can be used. </a:t>
            </a:r>
          </a:p>
          <a:p>
            <a:r>
              <a:rPr lang="en-GB" sz="800" dirty="0">
                <a:latin typeface="+mn-lt"/>
              </a:rPr>
              <a:t>Afterwards the </a:t>
            </a:r>
            <a:r>
              <a:rPr lang="en-GB" sz="800" dirty="0"/>
              <a:t>first responders </a:t>
            </a:r>
            <a:r>
              <a:rPr lang="en-GB" sz="800" dirty="0">
                <a:latin typeface="+mn-lt"/>
              </a:rPr>
              <a:t>should be checked </a:t>
            </a:r>
            <a:r>
              <a:rPr lang="en-GB" sz="800" dirty="0"/>
              <a:t>for </a:t>
            </a:r>
            <a:r>
              <a:rPr lang="en-GB" sz="800" dirty="0">
                <a:latin typeface="+mn-lt"/>
              </a:rPr>
              <a:t>contamination and </a:t>
            </a:r>
            <a:r>
              <a:rPr lang="en-GB" sz="800" dirty="0"/>
              <a:t>they should safely </a:t>
            </a:r>
            <a:r>
              <a:rPr lang="en-GB" sz="800" dirty="0">
                <a:latin typeface="+mn-lt"/>
              </a:rPr>
              <a:t>dispose of their clothing. </a:t>
            </a:r>
          </a:p>
          <a:p>
            <a:endParaRPr lang="en-GB" sz="800" dirty="0">
              <a:latin typeface="+mn-lt"/>
            </a:endParaRPr>
          </a:p>
          <a:p>
            <a:r>
              <a:rPr lang="en-GB" sz="800" dirty="0">
                <a:latin typeface="+mn-lt"/>
              </a:rPr>
              <a:t>Female workers who may be pregnant should notify their </a:t>
            </a:r>
            <a:r>
              <a:rPr lang="nl-NL" sz="800" kern="1200" dirty="0">
                <a:solidFill>
                  <a:schemeClr val="tx1"/>
                </a:solidFill>
                <a:effectLst/>
                <a:highlight>
                  <a:srgbClr val="FFFF00"/>
                </a:highlight>
                <a:latin typeface="+mn-lt"/>
                <a:ea typeface="+mn-ea"/>
                <a:cs typeface="+mn-cs"/>
              </a:rPr>
              <a:t>supervisor</a:t>
            </a:r>
            <a:r>
              <a:rPr lang="en-GB" sz="800" dirty="0"/>
              <a:t> </a:t>
            </a:r>
            <a:r>
              <a:rPr lang="en-GB" sz="800" dirty="0">
                <a:latin typeface="+mn-lt"/>
              </a:rPr>
              <a:t>and must be excluded from these actions.</a:t>
            </a:r>
          </a:p>
          <a:p>
            <a:endParaRPr lang="en-US" sz="800" b="1" kern="1200" dirty="0">
              <a:solidFill>
                <a:schemeClr val="tx1"/>
              </a:solidFill>
              <a:effectLst/>
              <a:latin typeface="+mn-lt"/>
              <a:ea typeface="+mn-ea"/>
              <a:cs typeface="+mn-cs"/>
            </a:endParaRPr>
          </a:p>
          <a:p>
            <a:r>
              <a:rPr lang="en-US" sz="800" b="1" i="0" kern="1200" dirty="0">
                <a:solidFill>
                  <a:schemeClr val="tx1"/>
                </a:solidFill>
                <a:effectLst/>
                <a:latin typeface="+mn-lt"/>
                <a:ea typeface="+mn-ea"/>
                <a:cs typeface="+mn-cs"/>
              </a:rPr>
              <a:t>References for additional information</a:t>
            </a:r>
            <a:r>
              <a:rPr lang="en-US" sz="800" b="1" dirty="0"/>
              <a:t>:</a:t>
            </a:r>
            <a:r>
              <a:rPr lang="en-US" sz="800" b="1" i="0" kern="1200" dirty="0">
                <a:solidFill>
                  <a:schemeClr val="tx1"/>
                </a:solidFill>
                <a:effectLst/>
                <a:latin typeface="+mn-lt"/>
                <a:ea typeface="+mn-ea"/>
                <a:cs typeface="+mn-cs"/>
              </a:rPr>
              <a:t> </a:t>
            </a:r>
            <a:r>
              <a:rPr lang="en-US" sz="800" b="0" i="0" kern="1200" dirty="0">
                <a:solidFill>
                  <a:schemeClr val="tx1"/>
                </a:solidFill>
                <a:effectLst/>
                <a:latin typeface="+mn-lt"/>
                <a:ea typeface="+mn-ea"/>
                <a:cs typeface="+mn-cs"/>
              </a:rPr>
              <a:t>https://www.remm.nlm.gov/remm_FirstResponder.htm</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 </a:t>
            </a:r>
            <a:r>
              <a:rPr lang="en-GB" sz="800" dirty="0">
                <a:latin typeface="Arial" pitchFamily="34"/>
              </a:rPr>
              <a:t>"kiss of live" device </a:t>
            </a:r>
            <a:endParaRPr lang="en-US" sz="800" kern="1200" dirty="0">
              <a:solidFill>
                <a:schemeClr val="tx1"/>
              </a:solidFill>
              <a:effectLst/>
              <a:latin typeface="+mn-lt"/>
              <a:ea typeface="+mn-ea"/>
              <a:cs typeface="+mn-cs"/>
            </a:endParaRP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endParaRPr lang="nl-NL"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r>
              <a:rPr lang="en-US" sz="800" b="0" kern="1200" dirty="0" err="1">
                <a:solidFill>
                  <a:schemeClr val="tx1"/>
                </a:solidFill>
                <a:effectLst/>
                <a:latin typeface="+mn-lt"/>
                <a:ea typeface="+mn-ea"/>
                <a:cs typeface="+mn-cs"/>
              </a:rPr>
              <a:t>UK_REMOVE_training_PRACTICAL</a:t>
            </a:r>
            <a:r>
              <a:rPr lang="en-US" sz="800" b="0" kern="1200" dirty="0">
                <a:solidFill>
                  <a:schemeClr val="tx1"/>
                </a:solidFill>
                <a:effectLst/>
                <a:latin typeface="+mn-lt"/>
                <a:ea typeface="+mn-ea"/>
                <a:cs typeface="+mn-cs"/>
              </a:rPr>
              <a:t> TIPS.pdf</a:t>
            </a:r>
          </a:p>
        </p:txBody>
      </p:sp>
    </p:spTree>
    <p:extLst>
      <p:ext uri="{BB962C8B-B14F-4D97-AF65-F5344CB8AC3E}">
        <p14:creationId xmlns:p14="http://schemas.microsoft.com/office/powerpoint/2010/main" val="2755432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Title slide</a:t>
            </a:r>
            <a:r>
              <a:rPr lang="en-US" sz="800" b="1" dirty="0"/>
              <a:t>:</a:t>
            </a:r>
            <a:r>
              <a:rPr lang="en-US" sz="800" b="0" kern="1200" dirty="0">
                <a:solidFill>
                  <a:schemeClr val="tx1"/>
                </a:solidFill>
                <a:effectLst/>
                <a:latin typeface="+mn-lt"/>
                <a:ea typeface="+mn-ea"/>
                <a:cs typeface="+mn-cs"/>
              </a:rPr>
              <a:t> </a:t>
            </a:r>
            <a:r>
              <a:rPr lang="en-US" sz="800" dirty="0"/>
              <a:t>Basic safety in the field, zoning RN</a:t>
            </a:r>
            <a:endParaRPr lang="nl-NL" sz="800" b="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Result</a:t>
            </a:r>
            <a:r>
              <a:rPr lang="en-US" sz="800" b="1" dirty="0"/>
              <a:t>:</a:t>
            </a:r>
            <a:r>
              <a:rPr lang="en-US" sz="800" kern="1200" dirty="0">
                <a:solidFill>
                  <a:schemeClr val="tx1"/>
                </a:solidFill>
                <a:effectLst/>
                <a:latin typeface="+mn-lt"/>
                <a:ea typeface="+mn-ea"/>
                <a:cs typeface="+mn-cs"/>
              </a:rPr>
              <a:t> The trainees learn that preset </a:t>
            </a:r>
            <a:r>
              <a:rPr lang="en-US" sz="800" dirty="0"/>
              <a:t>perimeters </a:t>
            </a:r>
            <a:r>
              <a:rPr lang="en-US" sz="800" kern="1200" dirty="0">
                <a:solidFill>
                  <a:schemeClr val="tx1"/>
                </a:solidFill>
                <a:effectLst/>
                <a:latin typeface="+mn-lt"/>
                <a:ea typeface="+mn-ea"/>
                <a:cs typeface="+mn-cs"/>
              </a:rPr>
              <a:t>are used for zoning around RN-material. Later,</a:t>
            </a:r>
            <a:r>
              <a:rPr lang="en-US" sz="800" dirty="0"/>
              <a:t> ‘</a:t>
            </a:r>
            <a:r>
              <a:rPr lang="en-US" sz="800" kern="1200" dirty="0">
                <a:solidFill>
                  <a:schemeClr val="tx1"/>
                </a:solidFill>
                <a:effectLst/>
                <a:latin typeface="+mn-lt"/>
                <a:ea typeface="+mn-ea"/>
                <a:cs typeface="+mn-cs"/>
              </a:rPr>
              <a:t>real time</a:t>
            </a:r>
            <a:r>
              <a:rPr lang="en-US" sz="800" dirty="0"/>
              <a:t>’</a:t>
            </a:r>
            <a:r>
              <a:rPr lang="en-US" sz="800" kern="1200" dirty="0">
                <a:solidFill>
                  <a:schemeClr val="tx1"/>
                </a:solidFill>
                <a:effectLst/>
                <a:latin typeface="+mn-lt"/>
                <a:ea typeface="+mn-ea"/>
                <a:cs typeface="+mn-cs"/>
              </a:rPr>
              <a:t> measurements are used to set these </a:t>
            </a:r>
            <a:r>
              <a:rPr lang="en-US" sz="800" dirty="0"/>
              <a:t>perimeters </a:t>
            </a:r>
            <a:r>
              <a:rPr lang="en-US" sz="800" kern="1200" dirty="0">
                <a:solidFill>
                  <a:schemeClr val="tx1"/>
                </a:solidFill>
                <a:effectLst/>
                <a:latin typeface="+mn-lt"/>
                <a:ea typeface="+mn-ea"/>
                <a:cs typeface="+mn-cs"/>
              </a:rPr>
              <a:t>for RN incidents </a:t>
            </a:r>
            <a:r>
              <a:rPr lang="en-US" sz="800" dirty="0"/>
              <a:t>(</a:t>
            </a:r>
            <a:r>
              <a:rPr lang="en-US" sz="800" kern="1200" dirty="0">
                <a:solidFill>
                  <a:schemeClr val="tx1"/>
                </a:solidFill>
                <a:effectLst/>
                <a:latin typeface="+mn-lt"/>
                <a:ea typeface="+mn-ea"/>
                <a:cs typeface="+mn-cs"/>
              </a:rPr>
              <a:t>not involving a dirty bomb</a:t>
            </a:r>
            <a:r>
              <a:rPr lang="en-US" sz="800" dirty="0"/>
              <a:t>).</a:t>
            </a:r>
            <a:endParaRPr lang="en-US" sz="800"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Instructions for the trainer:  </a:t>
            </a:r>
            <a:r>
              <a:rPr lang="en-US" sz="800" b="0" kern="1200" dirty="0">
                <a:solidFill>
                  <a:schemeClr val="tx1"/>
                </a:solidFill>
                <a:effectLst/>
                <a:latin typeface="+mn-lt"/>
                <a:ea typeface="+mn-ea"/>
                <a:cs typeface="+mn-cs"/>
              </a:rPr>
              <a:t>Explain that preset </a:t>
            </a:r>
            <a:r>
              <a:rPr lang="en-US" sz="800" dirty="0"/>
              <a:t>perimeters </a:t>
            </a:r>
            <a:r>
              <a:rPr lang="en-US" sz="800" b="0" kern="1200" dirty="0">
                <a:solidFill>
                  <a:schemeClr val="tx1"/>
                </a:solidFill>
                <a:effectLst/>
                <a:latin typeface="+mn-lt"/>
                <a:ea typeface="+mn-ea"/>
                <a:cs typeface="+mn-cs"/>
              </a:rPr>
              <a:t>of 20-30 </a:t>
            </a:r>
            <a:r>
              <a:rPr lang="en-US" sz="800" dirty="0"/>
              <a:t>meters </a:t>
            </a:r>
            <a:r>
              <a:rPr lang="en-US" sz="800" b="0" kern="1200" dirty="0">
                <a:solidFill>
                  <a:schemeClr val="tx1"/>
                </a:solidFill>
                <a:effectLst/>
                <a:latin typeface="+mn-lt"/>
                <a:ea typeface="+mn-ea"/>
                <a:cs typeface="+mn-cs"/>
              </a:rPr>
              <a:t>around a RN incident defines the hot zone and </a:t>
            </a:r>
            <a:r>
              <a:rPr lang="en-US" sz="800" dirty="0"/>
              <a:t>100 meters for </a:t>
            </a:r>
            <a:r>
              <a:rPr lang="en-US" sz="800" b="0" kern="1200" dirty="0">
                <a:solidFill>
                  <a:schemeClr val="tx1"/>
                </a:solidFill>
                <a:effectLst/>
                <a:latin typeface="+mn-lt"/>
                <a:ea typeface="+mn-ea"/>
                <a:cs typeface="+mn-cs"/>
              </a:rPr>
              <a:t>the warm zone. Later when RN-experts have arrived, these </a:t>
            </a:r>
            <a:r>
              <a:rPr lang="en-US" sz="800" dirty="0"/>
              <a:t>perimeters  </a:t>
            </a:r>
            <a:r>
              <a:rPr lang="en-US" sz="800" b="0" kern="1200" dirty="0">
                <a:solidFill>
                  <a:schemeClr val="tx1"/>
                </a:solidFill>
                <a:effectLst/>
                <a:latin typeface="+mn-lt"/>
                <a:ea typeface="+mn-ea"/>
                <a:cs typeface="+mn-cs"/>
              </a:rPr>
              <a:t>might </a:t>
            </a:r>
            <a:r>
              <a:rPr lang="en-US" sz="800" dirty="0"/>
              <a:t>change </a:t>
            </a:r>
            <a:r>
              <a:rPr lang="en-US" sz="800" b="0" kern="1200" dirty="0">
                <a:solidFill>
                  <a:schemeClr val="tx1"/>
                </a:solidFill>
                <a:effectLst/>
                <a:latin typeface="+mn-lt"/>
                <a:ea typeface="+mn-ea"/>
                <a:cs typeface="+mn-cs"/>
              </a:rPr>
              <a:t>based on </a:t>
            </a:r>
            <a:r>
              <a:rPr lang="en-US" sz="800" dirty="0"/>
              <a:t>‘</a:t>
            </a:r>
            <a:r>
              <a:rPr lang="en-US" sz="800" b="0" kern="1200" dirty="0">
                <a:solidFill>
                  <a:schemeClr val="tx1"/>
                </a:solidFill>
                <a:effectLst/>
                <a:latin typeface="+mn-lt"/>
                <a:ea typeface="+mn-ea"/>
                <a:cs typeface="+mn-cs"/>
              </a:rPr>
              <a:t>real time</a:t>
            </a:r>
            <a:r>
              <a:rPr lang="en-US" sz="800" dirty="0"/>
              <a:t>’</a:t>
            </a:r>
            <a:r>
              <a:rPr lang="en-US" sz="800" b="0" kern="1200" dirty="0">
                <a:solidFill>
                  <a:schemeClr val="tx1"/>
                </a:solidFill>
                <a:effectLst/>
                <a:latin typeface="+mn-lt"/>
                <a:ea typeface="+mn-ea"/>
                <a:cs typeface="+mn-cs"/>
              </a:rPr>
              <a:t> measurements. </a:t>
            </a:r>
          </a:p>
          <a:p>
            <a:r>
              <a:rPr lang="en-US" sz="800" b="0" kern="1200" dirty="0">
                <a:solidFill>
                  <a:schemeClr val="tx1"/>
                </a:solidFill>
                <a:effectLst/>
                <a:latin typeface="+mn-lt"/>
                <a:ea typeface="+mn-ea"/>
                <a:cs typeface="+mn-cs"/>
              </a:rPr>
              <a:t>Undetonated bombs have a warm zone </a:t>
            </a:r>
            <a:r>
              <a:rPr lang="en-US" sz="800" dirty="0"/>
              <a:t>perimeter </a:t>
            </a:r>
            <a:r>
              <a:rPr lang="en-US" sz="800" b="0" kern="1200" dirty="0">
                <a:solidFill>
                  <a:schemeClr val="tx1"/>
                </a:solidFill>
                <a:effectLst/>
                <a:latin typeface="+mn-lt"/>
                <a:ea typeface="+mn-ea"/>
                <a:cs typeface="+mn-cs"/>
              </a:rPr>
              <a:t>of </a:t>
            </a:r>
            <a:r>
              <a:rPr lang="en-US" sz="800" dirty="0"/>
              <a:t>500 meters</a:t>
            </a:r>
            <a:r>
              <a:rPr lang="en-US" sz="800" b="0" kern="1200" dirty="0">
                <a:solidFill>
                  <a:schemeClr val="tx1"/>
                </a:solidFill>
                <a:effectLst/>
                <a:latin typeface="+mn-lt"/>
                <a:ea typeface="+mn-ea"/>
                <a:cs typeface="+mn-cs"/>
              </a:rPr>
              <a:t>. This distance is linked to the destructive force of the </a:t>
            </a:r>
            <a:r>
              <a:rPr lang="en-US" sz="800" dirty="0"/>
              <a:t>explosive </a:t>
            </a:r>
            <a:r>
              <a:rPr lang="en-US" sz="800" b="0" kern="1200" dirty="0">
                <a:solidFill>
                  <a:schemeClr val="tx1"/>
                </a:solidFill>
                <a:effectLst/>
                <a:latin typeface="+mn-lt"/>
                <a:ea typeface="+mn-ea"/>
                <a:cs typeface="+mn-cs"/>
              </a:rPr>
              <a:t>device and </a:t>
            </a:r>
            <a:r>
              <a:rPr lang="en-US" sz="800" dirty="0"/>
              <a:t>is </a:t>
            </a:r>
            <a:r>
              <a:rPr lang="en-US" sz="800" b="0" kern="1200" dirty="0">
                <a:solidFill>
                  <a:schemeClr val="tx1"/>
                </a:solidFill>
                <a:effectLst/>
                <a:latin typeface="+mn-lt"/>
                <a:ea typeface="+mn-ea"/>
                <a:cs typeface="+mn-cs"/>
              </a:rPr>
              <a:t>not </a:t>
            </a:r>
            <a:r>
              <a:rPr lang="en-US" sz="800" dirty="0"/>
              <a:t>based </a:t>
            </a:r>
            <a:r>
              <a:rPr lang="en-US" sz="800" b="0" kern="1200" dirty="0">
                <a:solidFill>
                  <a:schemeClr val="tx1"/>
                </a:solidFill>
                <a:effectLst/>
                <a:latin typeface="+mn-lt"/>
                <a:ea typeface="+mn-ea"/>
                <a:cs typeface="+mn-cs"/>
              </a:rPr>
              <a:t>on the radiological risk. </a:t>
            </a:r>
            <a:r>
              <a:rPr lang="en-US" sz="800" dirty="0"/>
              <a:t>‘Real </a:t>
            </a:r>
            <a:r>
              <a:rPr lang="en-US" sz="800" b="0" kern="1200" dirty="0">
                <a:solidFill>
                  <a:schemeClr val="tx1"/>
                </a:solidFill>
                <a:effectLst/>
                <a:latin typeface="+mn-lt"/>
                <a:ea typeface="+mn-ea"/>
                <a:cs typeface="+mn-cs"/>
              </a:rPr>
              <a:t>time</a:t>
            </a:r>
            <a:r>
              <a:rPr lang="en-US" sz="800" dirty="0"/>
              <a:t>’</a:t>
            </a:r>
            <a:r>
              <a:rPr lang="en-US" sz="800" b="0" kern="1200" dirty="0">
                <a:solidFill>
                  <a:schemeClr val="tx1"/>
                </a:solidFill>
                <a:effectLst/>
                <a:latin typeface="+mn-lt"/>
                <a:ea typeface="+mn-ea"/>
                <a:cs typeface="+mn-cs"/>
              </a:rPr>
              <a:t> measurements by RN-experts may </a:t>
            </a:r>
            <a:r>
              <a:rPr lang="en-US" sz="800" dirty="0"/>
              <a:t>also </a:t>
            </a:r>
            <a:r>
              <a:rPr lang="en-US" sz="800" b="0" kern="1200" dirty="0">
                <a:solidFill>
                  <a:schemeClr val="tx1"/>
                </a:solidFill>
                <a:effectLst/>
                <a:latin typeface="+mn-lt"/>
                <a:ea typeface="+mn-ea"/>
                <a:cs typeface="+mn-cs"/>
              </a:rPr>
              <a:t>change previously set </a:t>
            </a:r>
            <a:r>
              <a:rPr lang="en-US" sz="800" dirty="0"/>
              <a:t>perimeters</a:t>
            </a:r>
            <a:r>
              <a:rPr lang="en-US" sz="800" b="0" kern="1200" dirty="0">
                <a:solidFill>
                  <a:schemeClr val="tx1"/>
                </a:solidFill>
                <a:effectLst/>
                <a:latin typeface="+mn-lt"/>
                <a:ea typeface="+mn-ea"/>
                <a:cs typeface="+mn-cs"/>
              </a:rPr>
              <a:t>. Detonated dirty bombs have either a minimal warm zone of </a:t>
            </a:r>
            <a:r>
              <a:rPr lang="en-US" sz="800" dirty="0"/>
              <a:t>500 meters </a:t>
            </a:r>
            <a:r>
              <a:rPr lang="en-US" sz="800" b="0" kern="1200" dirty="0">
                <a:solidFill>
                  <a:schemeClr val="tx1"/>
                </a:solidFill>
                <a:effectLst/>
                <a:latin typeface="+mn-lt"/>
                <a:ea typeface="+mn-ea"/>
                <a:cs typeface="+mn-cs"/>
              </a:rPr>
              <a:t>or the size of destructive area when that exceeds </a:t>
            </a:r>
            <a:r>
              <a:rPr lang="en-US" sz="800" dirty="0"/>
              <a:t>500 meters</a:t>
            </a:r>
            <a:r>
              <a:rPr lang="en-US" sz="800" b="0" kern="1200" dirty="0">
                <a:solidFill>
                  <a:schemeClr val="tx1"/>
                </a:solidFill>
                <a:effectLst/>
                <a:latin typeface="+mn-lt"/>
                <a:ea typeface="+mn-ea"/>
                <a:cs typeface="+mn-cs"/>
              </a:rPr>
              <a:t>.</a:t>
            </a:r>
          </a:p>
          <a:p>
            <a:endParaRPr lang="en-US" sz="800" dirty="0"/>
          </a:p>
          <a:p>
            <a:r>
              <a:rPr lang="en-US" sz="800" b="1" i="0" kern="1200" dirty="0">
                <a:solidFill>
                  <a:schemeClr val="tx1"/>
                </a:solidFill>
                <a:effectLst/>
                <a:latin typeface="+mn-lt"/>
                <a:ea typeface="+mn-ea"/>
                <a:cs typeface="+mn-cs"/>
              </a:rPr>
              <a:t>References for additional information:</a:t>
            </a:r>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r>
              <a:rPr lang="en-US" sz="800" b="0" kern="1200" dirty="0">
                <a:solidFill>
                  <a:schemeClr val="tx1"/>
                </a:solidFill>
                <a:effectLst/>
                <a:latin typeface="+mn-lt"/>
                <a:ea typeface="+mn-ea"/>
                <a:cs typeface="+mn-cs"/>
              </a:rPr>
              <a:t> a gamma radiation detector. These type of detectors are used to set the boundary of the hot zone in for an RN-incident</a:t>
            </a:r>
          </a:p>
          <a:p>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 </a:t>
            </a:r>
            <a:r>
              <a:rPr lang="en-US" sz="800" b="0" kern="1200" dirty="0">
                <a:solidFill>
                  <a:schemeClr val="tx1"/>
                </a:solidFill>
                <a:effectLst/>
                <a:latin typeface="+mn-lt"/>
                <a:ea typeface="+mn-ea"/>
                <a:cs typeface="+mn-cs"/>
              </a:rPr>
              <a:t>https://commons.wikimedia.org/wiki/File:Geigerz%C3%A4hler2.jpg</a:t>
            </a:r>
            <a:r>
              <a:rPr lang="de-DE" sz="800" dirty="0"/>
              <a:t> </a:t>
            </a:r>
            <a:r>
              <a:rPr lang="de-DE" sz="800" dirty="0" err="1"/>
              <a:t>under</a:t>
            </a:r>
            <a:r>
              <a:rPr lang="de-DE" sz="800" dirty="0"/>
              <a:t> CC BY-SA</a:t>
            </a:r>
            <a:endParaRPr lang="nl-NL" sz="800" u="none"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Text source &amp; IP: </a:t>
            </a:r>
            <a:endParaRPr lang="en-US" sz="800" b="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25527167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Module: </a:t>
            </a:r>
            <a:r>
              <a:rPr lang="en-US" sz="800" b="0" kern="1200" dirty="0">
                <a:solidFill>
                  <a:schemeClr val="tx1"/>
                </a:solidFill>
                <a:effectLst/>
                <a:latin typeface="+mn-lt"/>
                <a:ea typeface="+mn-ea"/>
                <a:cs typeface="+mn-cs"/>
              </a:rPr>
              <a:t>2 CBRN Basics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Learning objective:</a:t>
            </a:r>
            <a:r>
              <a:rPr lang="en-US" sz="800" b="0" kern="1200" dirty="0">
                <a:solidFill>
                  <a:schemeClr val="tx1"/>
                </a:solidFill>
                <a:effectLst/>
                <a:latin typeface="+mn-lt"/>
                <a:ea typeface="+mn-ea"/>
                <a:cs typeface="+mn-cs"/>
              </a:rPr>
              <a:t> To </a:t>
            </a:r>
            <a:r>
              <a:rPr lang="en-US" sz="800" b="0" u="sng" kern="1200" dirty="0">
                <a:solidFill>
                  <a:schemeClr val="tx1"/>
                </a:solidFill>
                <a:effectLst/>
                <a:latin typeface="+mn-lt"/>
                <a:ea typeface="+mn-ea"/>
                <a:cs typeface="+mn-cs"/>
              </a:rPr>
              <a:t>recall </a:t>
            </a:r>
            <a:r>
              <a:rPr lang="en-US" sz="800" b="0" kern="1200" dirty="0">
                <a:solidFill>
                  <a:schemeClr val="tx1"/>
                </a:solidFill>
                <a:effectLst/>
                <a:latin typeface="+mn-lt"/>
                <a:ea typeface="+mn-ea"/>
                <a:cs typeface="+mn-cs"/>
              </a:rPr>
              <a:t>safe arrival procedures and basic safety in the field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Melody Presentation:</a:t>
            </a:r>
            <a:r>
              <a:rPr lang="en-US" sz="800" b="0" kern="1200" dirty="0">
                <a:solidFill>
                  <a:schemeClr val="tx1"/>
                </a:solidFill>
                <a:effectLst/>
                <a:latin typeface="+mn-lt"/>
                <a:ea typeface="+mn-ea"/>
                <a:cs typeface="+mn-cs"/>
              </a:rPr>
              <a:t> 2.4.2 Basic safety in the field (rules of thumb, zoning, etc.)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Target audience: </a:t>
            </a:r>
            <a:r>
              <a:rPr lang="en-US" sz="800" b="0" kern="1200" dirty="0">
                <a:solidFill>
                  <a:schemeClr val="tx1"/>
                </a:solidFill>
                <a:effectLst/>
                <a:latin typeface="+mn-lt"/>
                <a:ea typeface="+mn-ea"/>
                <a:cs typeface="+mn-cs"/>
              </a:rPr>
              <a:t>Dispatch Officer, Fire Brigade, Police, Ambulance Services</a:t>
            </a:r>
          </a:p>
          <a:p>
            <a:endParaRPr lang="en-US" sz="800" b="1"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Title slide</a:t>
            </a:r>
            <a:r>
              <a:rPr lang="en-US" sz="800" b="1" dirty="0"/>
              <a:t>: </a:t>
            </a:r>
            <a:r>
              <a:rPr lang="en-US" sz="800" b="0" kern="1200" dirty="0">
                <a:solidFill>
                  <a:schemeClr val="tx1"/>
                </a:solidFill>
                <a:effectLst/>
                <a:latin typeface="+mn-lt"/>
                <a:ea typeface="+mn-ea"/>
                <a:cs typeface="+mn-cs"/>
              </a:rPr>
              <a:t>Take home message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Result</a:t>
            </a:r>
            <a:r>
              <a:rPr lang="en-US" sz="800" b="1" dirty="0"/>
              <a:t>:</a:t>
            </a:r>
            <a:r>
              <a:rPr lang="en-US" sz="800" b="1" kern="1200" dirty="0">
                <a:solidFill>
                  <a:schemeClr val="tx1"/>
                </a:solidFill>
                <a:effectLst/>
                <a:latin typeface="+mn-lt"/>
                <a:ea typeface="+mn-ea"/>
                <a:cs typeface="+mn-cs"/>
              </a:rPr>
              <a:t> </a:t>
            </a:r>
            <a:r>
              <a:rPr lang="en-US" sz="800" kern="1200" dirty="0">
                <a:solidFill>
                  <a:schemeClr val="tx1"/>
                </a:solidFill>
                <a:effectLst/>
                <a:latin typeface="+mn-lt"/>
                <a:ea typeface="+mn-ea"/>
                <a:cs typeface="+mn-cs"/>
              </a:rPr>
              <a:t>The trainees are familiar with how to set up zoning and how to perform life saving actions on contaminated people.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Instructions for the trainer:</a:t>
            </a:r>
            <a:r>
              <a:rPr lang="en-US" sz="800" b="0" kern="1200" dirty="0">
                <a:solidFill>
                  <a:schemeClr val="tx1"/>
                </a:solidFill>
                <a:effectLst/>
                <a:latin typeface="+mn-lt"/>
                <a:ea typeface="+mn-ea"/>
                <a:cs typeface="+mn-cs"/>
              </a:rPr>
              <a:t> </a:t>
            </a:r>
            <a:endParaRPr lang="en-US" sz="80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i="0" kern="1200" dirty="0">
                <a:solidFill>
                  <a:schemeClr val="tx1"/>
                </a:solidFill>
                <a:effectLst/>
                <a:latin typeface="+mn-lt"/>
                <a:ea typeface="+mn-ea"/>
                <a:cs typeface="+mn-cs"/>
              </a:rPr>
              <a:t>The take home message: set up zones and be aware that they may change over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t>Perform life saving actions on contaminated people.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kern="1200" noProof="0" dirty="0">
                <a:solidFill>
                  <a:schemeClr val="tx1"/>
                </a:solidFill>
                <a:effectLst/>
                <a:latin typeface="+mn-lt"/>
                <a:ea typeface="+mn-ea"/>
                <a:cs typeface="+mn-cs"/>
              </a:rPr>
              <a:t>Note that in the European CBRN glossary only two zones are identified: an </a:t>
            </a:r>
            <a:r>
              <a:rPr lang="en-GB" sz="800" noProof="0" dirty="0"/>
              <a:t>Inner safety perimeter (hot zone), and an Outer Safety Perimeter (cold zone) </a:t>
            </a:r>
            <a:endParaRPr lang="en-GB" sz="800"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800" b="1" kern="1200" noProof="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kern="1200" dirty="0">
                <a:solidFill>
                  <a:schemeClr val="tx1"/>
                </a:solidFill>
                <a:effectLst/>
                <a:latin typeface="+mn-lt"/>
                <a:ea typeface="+mn-ea"/>
                <a:cs typeface="+mn-cs"/>
              </a:rPr>
              <a:t>References for additional information</a:t>
            </a:r>
            <a:r>
              <a:rPr lang="en-US" sz="800" i="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EN 17173:2020 European CBRNE glossary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https://standards.iteh.ai/catalog/standards/cen/a8e8738c-16f5-4753-930a-4741cfae4e21/en-17173-2020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800" b="0" u="sng"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u="sng" kern="1200" dirty="0">
                <a:solidFill>
                  <a:schemeClr val="tx1"/>
                </a:solidFill>
                <a:effectLst/>
                <a:latin typeface="+mn-lt"/>
                <a:ea typeface="+mn-ea"/>
                <a:cs typeface="+mn-cs"/>
              </a:rPr>
              <a:t>EU CBRNE glossary (app)</a:t>
            </a:r>
            <a:r>
              <a:rPr lang="en-US" sz="800" b="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kern="1200" dirty="0">
                <a:solidFill>
                  <a:schemeClr val="tx1"/>
                </a:solidFill>
                <a:effectLst/>
                <a:latin typeface="+mn-lt"/>
                <a:ea typeface="+mn-ea"/>
                <a:cs typeface="+mn-cs"/>
              </a:rPr>
              <a:t>https://play.google.com/store/apps/details?id=eu.europa.publications.cbrne&amp;hl=nl&amp;gl=US</a:t>
            </a:r>
          </a:p>
          <a:p>
            <a:endParaRPr lang="en-US" sz="800" b="1" kern="1200" dirty="0">
              <a:solidFill>
                <a:schemeClr val="tx1"/>
              </a:solidFill>
              <a:effectLst/>
              <a:latin typeface="+mn-lt"/>
              <a:ea typeface="+mn-ea"/>
              <a:cs typeface="+mn-cs"/>
            </a:endParaRPr>
          </a:p>
          <a:p>
            <a:r>
              <a:rPr lang="en-US" sz="800" b="1" kern="1200" dirty="0">
                <a:solidFill>
                  <a:schemeClr val="tx1"/>
                </a:solidFill>
                <a:effectLst/>
                <a:latin typeface="+mn-lt"/>
                <a:ea typeface="+mn-ea"/>
                <a:cs typeface="+mn-cs"/>
              </a:rPr>
              <a:t>Depicted illustration:</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i="0" u="none" strike="noStrike" kern="1200" dirty="0">
                <a:solidFill>
                  <a:schemeClr val="tx1"/>
                </a:solidFill>
                <a:effectLst/>
                <a:latin typeface="+mn-lt"/>
                <a:ea typeface="+mn-ea"/>
                <a:cs typeface="+mn-cs"/>
              </a:rPr>
              <a:t>Picture source &amp; IP</a:t>
            </a:r>
            <a:r>
              <a:rPr lang="en-US" sz="800" b="1" kern="1200" dirty="0">
                <a:solidFill>
                  <a:schemeClr val="tx1"/>
                </a:solidFill>
                <a:effectLst/>
                <a:latin typeface="+mn-lt"/>
                <a:ea typeface="+mn-ea"/>
                <a:cs typeface="+mn-cs"/>
              </a:rPr>
              <a:t>:</a:t>
            </a:r>
            <a:endParaRPr lang="en-US" sz="800" b="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800" b="1" kern="1200" dirty="0">
                <a:solidFill>
                  <a:schemeClr val="tx1"/>
                </a:solidFill>
                <a:effectLst/>
                <a:latin typeface="+mn-lt"/>
                <a:ea typeface="+mn-ea"/>
                <a:cs typeface="+mn-cs"/>
              </a:rPr>
              <a:t>Text source &amp; IP:</a:t>
            </a:r>
            <a:endParaRPr lang="en-US" sz="800" b="0" kern="1200" dirty="0">
              <a:solidFill>
                <a:schemeClr val="tx1"/>
              </a:solidFill>
              <a:effectLst/>
              <a:latin typeface="+mn-lt"/>
              <a:ea typeface="+mn-ea"/>
              <a:cs typeface="+mn-cs"/>
            </a:endParaRPr>
          </a:p>
          <a:p>
            <a:endParaRPr lang="en-GB" sz="800" dirty="0"/>
          </a:p>
        </p:txBody>
      </p:sp>
    </p:spTree>
    <p:extLst>
      <p:ext uri="{BB962C8B-B14F-4D97-AF65-F5344CB8AC3E}">
        <p14:creationId xmlns:p14="http://schemas.microsoft.com/office/powerpoint/2010/main" val="401483221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Slide 1">
    <p:spTree>
      <p:nvGrpSpPr>
        <p:cNvPr id="1" name=""/>
        <p:cNvGrpSpPr/>
        <p:nvPr/>
      </p:nvGrpSpPr>
      <p:grpSpPr>
        <a:xfrm>
          <a:off x="0" y="0"/>
          <a:ext cx="0" cy="0"/>
          <a:chOff x="0" y="0"/>
          <a:chExt cx="0" cy="0"/>
        </a:xfrm>
      </p:grpSpPr>
      <p:sp>
        <p:nvSpPr>
          <p:cNvPr id="17" name="Tijdelijke aanduiding voor tekst 16">
            <a:extLst>
              <a:ext uri="{FF2B5EF4-FFF2-40B4-BE49-F238E27FC236}">
                <a16:creationId xmlns:a16="http://schemas.microsoft.com/office/drawing/2014/main" id="{84146CB0-6BC6-4934-BF0B-44A468D39617}"/>
              </a:ext>
            </a:extLst>
          </p:cNvPr>
          <p:cNvSpPr>
            <a:spLocks noGrp="1"/>
          </p:cNvSpPr>
          <p:nvPr>
            <p:ph type="body" sz="quarter" idx="12"/>
          </p:nvPr>
        </p:nvSpPr>
        <p:spPr>
          <a:xfrm>
            <a:off x="590550" y="5139525"/>
            <a:ext cx="10953749" cy="556425"/>
          </a:xfrm>
          <a:prstGeom prst="rect">
            <a:avLst/>
          </a:prstGeom>
        </p:spPr>
        <p:txBody>
          <a:bodyPr lIns="0" tIns="0" rIns="0" bIns="0" anchor="b" anchorCtr="0">
            <a:noAutofit/>
          </a:bodyPr>
          <a:lstStyle>
            <a:lvl1pPr marL="0" indent="0" algn="ctr">
              <a:buFontTx/>
              <a:buNone/>
              <a:defRPr sz="2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endParaRPr lang="en-BE" dirty="0"/>
          </a:p>
        </p:txBody>
      </p:sp>
      <p:sp>
        <p:nvSpPr>
          <p:cNvPr id="2687" name="Title Placeholder 1"/>
          <p:cNvSpPr>
            <a:spLocks noGrp="1"/>
          </p:cNvSpPr>
          <p:nvPr>
            <p:ph type="title"/>
          </p:nvPr>
        </p:nvSpPr>
        <p:spPr>
          <a:xfrm>
            <a:off x="590550" y="3948020"/>
            <a:ext cx="10953749" cy="909730"/>
          </a:xfrm>
          <a:prstGeom prst="rect">
            <a:avLst/>
          </a:prstGeom>
        </p:spPr>
        <p:txBody>
          <a:bodyPr vert="horz" lIns="91440" tIns="45720" rIns="91440" bIns="45720" rtlCol="0" anchor="t">
            <a:normAutofit/>
          </a:bodyPr>
          <a:lstStyle>
            <a:lvl1pPr algn="ctr">
              <a:defRPr sz="6000">
                <a:solidFill>
                  <a:schemeClr val="accent1"/>
                </a:solidFill>
              </a:defRPr>
            </a:lvl1pPr>
          </a:lstStyle>
          <a:p>
            <a:r>
              <a:rPr lang="en-US"/>
              <a:t>Click to edit Master title style</a:t>
            </a:r>
          </a:p>
        </p:txBody>
      </p:sp>
      <p:pic>
        <p:nvPicPr>
          <p:cNvPr id="7" name="Picture 6"/>
          <p:cNvPicPr>
            <a:picLocks noChangeAspect="1"/>
          </p:cNvPicPr>
          <p:nvPr userDrawn="1"/>
        </p:nvPicPr>
        <p:blipFill>
          <a:blip r:embed="rId2"/>
          <a:stretch>
            <a:fillRect/>
          </a:stretch>
        </p:blipFill>
        <p:spPr>
          <a:xfrm>
            <a:off x="4945060" y="1179353"/>
            <a:ext cx="2301880" cy="2486892"/>
          </a:xfrm>
          <a:prstGeom prst="rect">
            <a:avLst/>
          </a:prstGeom>
        </p:spPr>
      </p:pic>
    </p:spTree>
    <p:extLst>
      <p:ext uri="{BB962C8B-B14F-4D97-AF65-F5344CB8AC3E}">
        <p14:creationId xmlns:p14="http://schemas.microsoft.com/office/powerpoint/2010/main" val="40950814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phic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099"/>
            <a:ext cx="5329237" cy="558801"/>
          </a:xfrm>
          <a:prstGeom prst="rect">
            <a:avLst/>
          </a:prstGeom>
        </p:spPr>
        <p:txBody>
          <a:bodyPr lIns="0" tIns="0" rIns="0" bIns="0">
            <a:noAutofit/>
          </a:bodyPr>
          <a:lstStyle>
            <a:lvl1pPr>
              <a:defRPr sz="4400"/>
            </a:lvl1pPr>
          </a:lstStyle>
          <a:p>
            <a:endParaRPr lang="en-BE"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6553200" y="800101"/>
            <a:ext cx="4872038" cy="5257800"/>
          </a:xfrm>
          <a:prstGeom prst="rect">
            <a:avLst/>
          </a:prstGeom>
        </p:spPr>
        <p:txBody>
          <a:bodyPr>
            <a:normAutofit/>
          </a:bodyPr>
          <a:lstStyle>
            <a:lvl1pPr marL="0" indent="0" algn="ctr">
              <a:buFontTx/>
              <a:buNone/>
              <a:defRPr sz="1800" b="0"/>
            </a:lvl1pPr>
          </a:lstStyle>
          <a:p>
            <a:endParaRPr lang="en-BE" dirty="0"/>
          </a:p>
        </p:txBody>
      </p:sp>
      <p:sp>
        <p:nvSpPr>
          <p:cNvPr id="5" name="Text Placeholder 4"/>
          <p:cNvSpPr>
            <a:spLocks noGrp="1"/>
          </p:cNvSpPr>
          <p:nvPr>
            <p:ph type="body" sz="quarter" idx="16" hasCustomPrompt="1"/>
          </p:nvPr>
        </p:nvSpPr>
        <p:spPr>
          <a:xfrm>
            <a:off x="766762" y="1469037"/>
            <a:ext cx="5329237" cy="4588864"/>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7"/>
          </p:nvPr>
        </p:nvSpPr>
        <p:spPr/>
        <p:txBody>
          <a:bodyPr/>
          <a:lstStyle/>
          <a:p>
            <a:r>
              <a:rPr lang="en-US"/>
              <a:t>MELODY # 2.4.2 Basic safety in the field </a:t>
            </a:r>
          </a:p>
        </p:txBody>
      </p:sp>
    </p:spTree>
    <p:extLst>
      <p:ext uri="{BB962C8B-B14F-4D97-AF65-F5344CB8AC3E}">
        <p14:creationId xmlns:p14="http://schemas.microsoft.com/office/powerpoint/2010/main" val="1129623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mp; Pictur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4" y="800100"/>
            <a:ext cx="5983288" cy="838200"/>
          </a:xfrm>
          <a:prstGeom prst="rect">
            <a:avLst/>
          </a:prstGeom>
        </p:spPr>
        <p:txBody>
          <a:bodyPr lIns="0" tIns="0" rIns="0" bIns="0">
            <a:normAutofit/>
          </a:bodyPr>
          <a:lstStyle>
            <a:lvl1pPr>
              <a:defRPr sz="4400"/>
            </a:lvl1pPr>
          </a:lstStyle>
          <a:p>
            <a:endParaRPr lang="en-BE" dirty="0"/>
          </a:p>
        </p:txBody>
      </p:sp>
      <p:sp>
        <p:nvSpPr>
          <p:cNvPr id="8" name="Tijdelijke aanduiding voor afbeelding 7">
            <a:extLst>
              <a:ext uri="{FF2B5EF4-FFF2-40B4-BE49-F238E27FC236}">
                <a16:creationId xmlns:a16="http://schemas.microsoft.com/office/drawing/2014/main" id="{DA1F5B52-3085-476E-BB6D-6FEB75BDE4A8}"/>
              </a:ext>
            </a:extLst>
          </p:cNvPr>
          <p:cNvSpPr>
            <a:spLocks noGrp="1"/>
          </p:cNvSpPr>
          <p:nvPr>
            <p:ph type="pic" sz="quarter" idx="11"/>
          </p:nvPr>
        </p:nvSpPr>
        <p:spPr>
          <a:xfrm>
            <a:off x="7000875" y="0"/>
            <a:ext cx="5191125" cy="6858000"/>
          </a:xfrm>
          <a:prstGeom prst="rect">
            <a:avLst/>
          </a:prstGeom>
        </p:spPr>
        <p:txBody>
          <a:bodyPr anchor="ctr" anchorCtr="0"/>
          <a:lstStyle>
            <a:lvl1pPr marL="0" indent="0" algn="ctr">
              <a:buFontTx/>
              <a:buNone/>
              <a:defRPr/>
            </a:lvl1pPr>
          </a:lstStyle>
          <a:p>
            <a:endParaRPr lang="en-BE" dirty="0"/>
          </a:p>
        </p:txBody>
      </p:sp>
      <p:sp>
        <p:nvSpPr>
          <p:cNvPr id="11" name="Text Placeholder 10"/>
          <p:cNvSpPr>
            <a:spLocks noGrp="1"/>
          </p:cNvSpPr>
          <p:nvPr>
            <p:ph type="body" sz="quarter" idx="13" hasCustomPrompt="1"/>
          </p:nvPr>
        </p:nvSpPr>
        <p:spPr>
          <a:xfrm>
            <a:off x="766763" y="1731364"/>
            <a:ext cx="6010275" cy="4326536"/>
          </a:xfrm>
        </p:spPr>
        <p:txBody>
          <a:bodyPr/>
          <a:lstStyle>
            <a:lvl1pPr marL="355600" indent="-355600">
              <a:defRPr/>
            </a:lvl1pPr>
            <a:lvl2pPr marL="622300" indent="-266700">
              <a:defRPr/>
            </a:lvl2pPr>
            <a:lvl3pPr marL="990600" indent="-266700">
              <a:defRPr/>
            </a:lvl3pPr>
            <a:lvl4pPr marL="1524000" indent="-266700">
              <a:defRPr/>
            </a:lvl4pPr>
            <a:lvl5pPr marL="1968500" indent="-355600">
              <a:defRPr/>
            </a:lvl5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4"/>
          </p:nvPr>
        </p:nvSpPr>
        <p:spPr/>
        <p:txBody>
          <a:bodyPr/>
          <a:lstStyle/>
          <a:p>
            <a:r>
              <a:rPr lang="en-US"/>
              <a:t>MELODY # 2.4.2 Basic safety in the field </a:t>
            </a:r>
          </a:p>
        </p:txBody>
      </p:sp>
    </p:spTree>
    <p:extLst>
      <p:ext uri="{BB962C8B-B14F-4D97-AF65-F5344CB8AC3E}">
        <p14:creationId xmlns:p14="http://schemas.microsoft.com/office/powerpoint/2010/main" val="20463399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1">
    <p:spTree>
      <p:nvGrpSpPr>
        <p:cNvPr id="1" name=""/>
        <p:cNvGrpSpPr/>
        <p:nvPr/>
      </p:nvGrpSpPr>
      <p:grpSpPr>
        <a:xfrm>
          <a:off x="0" y="0"/>
          <a:ext cx="0" cy="0"/>
          <a:chOff x="0" y="0"/>
          <a:chExt cx="0" cy="0"/>
        </a:xfrm>
      </p:grpSpPr>
      <p:sp>
        <p:nvSpPr>
          <p:cNvPr id="9" name="Tijdelijke aanduiding voor tekst 8">
            <a:extLst>
              <a:ext uri="{FF2B5EF4-FFF2-40B4-BE49-F238E27FC236}">
                <a16:creationId xmlns:a16="http://schemas.microsoft.com/office/drawing/2014/main" id="{7F4BDD94-FB2C-4502-A2BB-86CAD3E59940}"/>
              </a:ext>
            </a:extLst>
          </p:cNvPr>
          <p:cNvSpPr>
            <a:spLocks noGrp="1"/>
          </p:cNvSpPr>
          <p:nvPr>
            <p:ph type="body" sz="quarter" idx="11" hasCustomPrompt="1"/>
          </p:nvPr>
        </p:nvSpPr>
        <p:spPr>
          <a:xfrm>
            <a:off x="766763" y="2324100"/>
            <a:ext cx="10658474" cy="2197100"/>
          </a:xfrm>
          <a:prstGeom prst="rect">
            <a:avLst/>
          </a:prstGeom>
        </p:spPr>
        <p:txBody>
          <a:bodyPr lIns="1371600" tIns="0" rIns="1371600" bIns="0" anchor="ctr" anchorCtr="0">
            <a:noAutofit/>
          </a:bodyPr>
          <a:lstStyle>
            <a:lvl1pPr marL="0" indent="0" algn="ctr">
              <a:spcBef>
                <a:spcPts val="600"/>
              </a:spcBef>
              <a:buFontTx/>
              <a:buNone/>
              <a:defRPr sz="4400">
                <a:solidFill>
                  <a:schemeClr val="accent1"/>
                </a:solidFill>
                <a:latin typeface="FranklinGotTExtCon" pitchFamily="2" charset="0"/>
                <a:cs typeface="Segoe UI Semibold" panose="020B0702040204020203" pitchFamily="34" charset="0"/>
              </a:defRPr>
            </a:lvl1pPr>
          </a:lstStyle>
          <a:p>
            <a:pPr lvl="0"/>
            <a:r>
              <a:rPr lang="nl-NL"/>
              <a:t>Click to add a quote</a:t>
            </a:r>
            <a:endParaRPr lang="nl-NL" dirty="0"/>
          </a:p>
        </p:txBody>
      </p:sp>
      <p:sp>
        <p:nvSpPr>
          <p:cNvPr id="11" name="Tijdelijke aanduiding voor tekst 10">
            <a:extLst>
              <a:ext uri="{FF2B5EF4-FFF2-40B4-BE49-F238E27FC236}">
                <a16:creationId xmlns:a16="http://schemas.microsoft.com/office/drawing/2014/main" id="{0BF1D710-5F93-4654-8D54-CD40B1D335E1}"/>
              </a:ext>
            </a:extLst>
          </p:cNvPr>
          <p:cNvSpPr>
            <a:spLocks noGrp="1"/>
          </p:cNvSpPr>
          <p:nvPr>
            <p:ph type="body" sz="quarter" idx="12" hasCustomPrompt="1"/>
          </p:nvPr>
        </p:nvSpPr>
        <p:spPr>
          <a:xfrm>
            <a:off x="766763" y="4768439"/>
            <a:ext cx="10658474" cy="881063"/>
          </a:xfrm>
          <a:prstGeom prst="rect">
            <a:avLst/>
          </a:prstGeom>
        </p:spPr>
        <p:txBody>
          <a:bodyPr lIns="1828800" tIns="0" rIns="1828800" bIns="0">
            <a:normAutofit/>
          </a:bodyPr>
          <a:lstStyle>
            <a:lvl1pPr marL="0" indent="0" algn="ctr">
              <a:buFontTx/>
              <a:buNone/>
              <a:defRPr sz="2000" b="0" baseline="0">
                <a:solidFill>
                  <a:schemeClr val="accent3"/>
                </a:solidFill>
                <a:latin typeface="Segoe UI Semibold" panose="020B0702040204020203" pitchFamily="34" charset="0"/>
                <a:cs typeface="Segoe UI Semibold" panose="020B0702040204020203" pitchFamily="34" charset="0"/>
              </a:defRPr>
            </a:lvl1pPr>
          </a:lstStyle>
          <a:p>
            <a:pPr lvl="0"/>
            <a:r>
              <a:rPr lang="nl-BE"/>
              <a:t>Click to add a name</a:t>
            </a:r>
            <a:endParaRPr lang="en-BE" dirty="0"/>
          </a:p>
        </p:txBody>
      </p:sp>
      <p:sp>
        <p:nvSpPr>
          <p:cNvPr id="208"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3"/>
          </p:nvPr>
        </p:nvSpPr>
        <p:spPr/>
        <p:txBody>
          <a:bodyPr/>
          <a:lstStyle/>
          <a:p>
            <a:r>
              <a:rPr lang="en-US"/>
              <a:t>MELODY # 2.4.2 Basic safety in the field </a:t>
            </a:r>
          </a:p>
        </p:txBody>
      </p:sp>
    </p:spTree>
    <p:extLst>
      <p:ext uri="{BB962C8B-B14F-4D97-AF65-F5344CB8AC3E}">
        <p14:creationId xmlns:p14="http://schemas.microsoft.com/office/powerpoint/2010/main" val="42864105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ictures with info">
    <p:spTree>
      <p:nvGrpSpPr>
        <p:cNvPr id="1" name=""/>
        <p:cNvGrpSpPr/>
        <p:nvPr/>
      </p:nvGrpSpPr>
      <p:grpSpPr>
        <a:xfrm>
          <a:off x="0" y="0"/>
          <a:ext cx="0" cy="0"/>
          <a:chOff x="0" y="0"/>
          <a:chExt cx="0" cy="0"/>
        </a:xfrm>
      </p:grpSpPr>
      <p:sp>
        <p:nvSpPr>
          <p:cNvPr id="81" name="Rectangle 80"/>
          <p:cNvSpPr/>
          <p:nvPr/>
        </p:nvSpPr>
        <p:spPr>
          <a:xfrm>
            <a:off x="3485781" y="800100"/>
            <a:ext cx="2574956" cy="5257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773727" y="800100"/>
            <a:ext cx="2574956" cy="5257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90"/>
          <p:cNvSpPr/>
          <p:nvPr/>
        </p:nvSpPr>
        <p:spPr>
          <a:xfrm>
            <a:off x="6181893" y="800100"/>
            <a:ext cx="2574956" cy="52578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FranklinGotTExtCon" pitchFamily="2" charset="0"/>
            </a:endParaRPr>
          </a:p>
        </p:txBody>
      </p:sp>
      <p:sp>
        <p:nvSpPr>
          <p:cNvPr id="96" name="Picture Placeholder 94"/>
          <p:cNvSpPr>
            <a:spLocks noGrp="1"/>
          </p:cNvSpPr>
          <p:nvPr>
            <p:ph type="pic" sz="quarter" idx="10"/>
          </p:nvPr>
        </p:nvSpPr>
        <p:spPr>
          <a:xfrm>
            <a:off x="856548"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9" name="Text Placeholder 97"/>
          <p:cNvSpPr>
            <a:spLocks noGrp="1"/>
          </p:cNvSpPr>
          <p:nvPr>
            <p:ph type="body" sz="quarter" idx="11"/>
          </p:nvPr>
        </p:nvSpPr>
        <p:spPr>
          <a:xfrm>
            <a:off x="85654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1" name="Text Placeholder 97"/>
          <p:cNvSpPr>
            <a:spLocks noGrp="1"/>
          </p:cNvSpPr>
          <p:nvPr>
            <p:ph type="body" sz="quarter" idx="12"/>
          </p:nvPr>
        </p:nvSpPr>
        <p:spPr>
          <a:xfrm>
            <a:off x="85654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2" name="Picture Placeholder 94"/>
          <p:cNvSpPr>
            <a:spLocks noGrp="1"/>
          </p:cNvSpPr>
          <p:nvPr>
            <p:ph type="pic" sz="quarter" idx="13"/>
          </p:nvPr>
        </p:nvSpPr>
        <p:spPr>
          <a:xfrm>
            <a:off x="356810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3" name="Text Placeholder 97"/>
          <p:cNvSpPr>
            <a:spLocks noGrp="1"/>
          </p:cNvSpPr>
          <p:nvPr>
            <p:ph type="body" sz="quarter" idx="14"/>
          </p:nvPr>
        </p:nvSpPr>
        <p:spPr>
          <a:xfrm>
            <a:off x="3568107"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4" name="Text Placeholder 97"/>
          <p:cNvSpPr>
            <a:spLocks noGrp="1"/>
          </p:cNvSpPr>
          <p:nvPr>
            <p:ph type="body" sz="quarter" idx="15"/>
          </p:nvPr>
        </p:nvSpPr>
        <p:spPr>
          <a:xfrm>
            <a:off x="3568107"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5" name="Picture Placeholder 94"/>
          <p:cNvSpPr>
            <a:spLocks noGrp="1"/>
          </p:cNvSpPr>
          <p:nvPr>
            <p:ph type="pic" sz="quarter" idx="16"/>
          </p:nvPr>
        </p:nvSpPr>
        <p:spPr>
          <a:xfrm>
            <a:off x="6261673"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106" name="Text Placeholder 97"/>
          <p:cNvSpPr>
            <a:spLocks noGrp="1"/>
          </p:cNvSpPr>
          <p:nvPr>
            <p:ph type="body" sz="quarter" idx="17"/>
          </p:nvPr>
        </p:nvSpPr>
        <p:spPr>
          <a:xfrm>
            <a:off x="6269168"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107" name="Text Placeholder 97"/>
          <p:cNvSpPr>
            <a:spLocks noGrp="1"/>
          </p:cNvSpPr>
          <p:nvPr>
            <p:ph type="body" sz="quarter" idx="18"/>
          </p:nvPr>
        </p:nvSpPr>
        <p:spPr>
          <a:xfrm>
            <a:off x="6269168"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2" name="Rectangle 91"/>
          <p:cNvSpPr/>
          <p:nvPr userDrawn="1"/>
        </p:nvSpPr>
        <p:spPr>
          <a:xfrm>
            <a:off x="8874897" y="800100"/>
            <a:ext cx="2574956" cy="5257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Picture Placeholder 94"/>
          <p:cNvSpPr>
            <a:spLocks noGrp="1"/>
          </p:cNvSpPr>
          <p:nvPr>
            <p:ph type="pic" sz="quarter" idx="19"/>
          </p:nvPr>
        </p:nvSpPr>
        <p:spPr>
          <a:xfrm>
            <a:off x="8954677" y="1897062"/>
            <a:ext cx="2405005" cy="3063875"/>
          </a:xfrm>
        </p:spPr>
        <p:txBody>
          <a:bodyPr anchor="ctr"/>
          <a:lstStyle>
            <a:lvl1pPr marL="88900" indent="0" algn="ctr">
              <a:buNone/>
              <a:defRPr>
                <a:solidFill>
                  <a:schemeClr val="bg1"/>
                </a:solidFill>
              </a:defRPr>
            </a:lvl1pPr>
          </a:lstStyle>
          <a:p>
            <a:r>
              <a:rPr lang="en-US"/>
              <a:t>Click icon to add picture</a:t>
            </a:r>
          </a:p>
        </p:txBody>
      </p:sp>
      <p:sp>
        <p:nvSpPr>
          <p:cNvPr id="94" name="Text Placeholder 97"/>
          <p:cNvSpPr>
            <a:spLocks noGrp="1"/>
          </p:cNvSpPr>
          <p:nvPr>
            <p:ph type="body" sz="quarter" idx="20"/>
          </p:nvPr>
        </p:nvSpPr>
        <p:spPr>
          <a:xfrm>
            <a:off x="8962172" y="982663"/>
            <a:ext cx="2405005" cy="712787"/>
          </a:xfrm>
        </p:spPr>
        <p:txBody>
          <a:bodyPr>
            <a:noAutofit/>
          </a:bodyPr>
          <a:lstStyle>
            <a:lvl1pPr marL="0" indent="0" algn="ctr" defTabSz="914400" rtl="0" eaLnBrk="1" latinLnBrk="0" hangingPunct="1">
              <a:lnSpc>
                <a:spcPct val="100000"/>
              </a:lnSpc>
              <a:spcBef>
                <a:spcPct val="0"/>
              </a:spcBef>
              <a:buNone/>
              <a:defRPr lang="en-US" sz="1900" b="0" kern="1200" smtClean="0">
                <a:solidFill>
                  <a:schemeClr val="bg1"/>
                </a:solidFill>
                <a:latin typeface="FranklinGotTExtCon" pitchFamily="2" charset="0"/>
                <a:ea typeface="+mj-ea"/>
                <a:cs typeface="+mj-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95" name="Text Placeholder 97"/>
          <p:cNvSpPr>
            <a:spLocks noGrp="1"/>
          </p:cNvSpPr>
          <p:nvPr>
            <p:ph type="body" sz="quarter" idx="21"/>
          </p:nvPr>
        </p:nvSpPr>
        <p:spPr>
          <a:xfrm>
            <a:off x="8962172" y="5162550"/>
            <a:ext cx="2405005" cy="817426"/>
          </a:xfrm>
        </p:spPr>
        <p:txBody>
          <a:bodyPr anchor="b">
            <a:noAutofit/>
          </a:bodyPr>
          <a:lstStyle>
            <a:lvl1pPr marL="0" indent="0" algn="ctr" defTabSz="914400" rtl="0" eaLnBrk="1" latinLnBrk="0" hangingPunct="1">
              <a:lnSpc>
                <a:spcPct val="100000"/>
              </a:lnSpc>
              <a:spcBef>
                <a:spcPct val="0"/>
              </a:spcBef>
              <a:buNone/>
              <a:defRPr lang="en-US" sz="1300" kern="1200">
                <a:solidFill>
                  <a:schemeClr val="bg1"/>
                </a:solidFill>
                <a:latin typeface="FranklinGotTExtCon" pitchFamily="2" charset="0"/>
                <a:ea typeface="+mn-ea"/>
                <a:cs typeface="+mn-cs"/>
              </a:defRPr>
            </a:lvl1pPr>
            <a:lvl2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2pPr>
            <a:lvl3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3pPr>
            <a:lvl4pPr marL="0" indent="0" algn="ctr" defTabSz="914400" rtl="0" eaLnBrk="1" latinLnBrk="0" hangingPunct="1">
              <a:lnSpc>
                <a:spcPct val="100000"/>
              </a:lnSpc>
              <a:spcBef>
                <a:spcPct val="0"/>
              </a:spcBef>
              <a:buNone/>
              <a:defRPr lang="en-US" sz="1900" b="1" kern="1200" smtClean="0">
                <a:solidFill>
                  <a:schemeClr val="bg1"/>
                </a:solidFill>
                <a:latin typeface="+mj-lt"/>
                <a:ea typeface="+mj-ea"/>
                <a:cs typeface="+mj-cs"/>
              </a:defRPr>
            </a:lvl4pPr>
            <a:lvl5pPr marL="0" indent="0" algn="ctr" defTabSz="914400" rtl="0" eaLnBrk="1" latinLnBrk="0" hangingPunct="1">
              <a:lnSpc>
                <a:spcPct val="100000"/>
              </a:lnSpc>
              <a:spcBef>
                <a:spcPct val="0"/>
              </a:spcBef>
              <a:buNone/>
              <a:defRPr lang="en-US" sz="1900" b="1" kern="1200">
                <a:solidFill>
                  <a:schemeClr val="bg1"/>
                </a:solidFill>
                <a:latin typeface="+mj-lt"/>
                <a:ea typeface="+mj-ea"/>
                <a:cs typeface="+mj-cs"/>
              </a:defRPr>
            </a:lvl5pPr>
          </a:lstStyle>
          <a:p>
            <a:pPr lvl="0"/>
            <a:r>
              <a:rPr lang="en-US"/>
              <a:t>Edit Master text styles</a:t>
            </a:r>
          </a:p>
        </p:txBody>
      </p:sp>
      <p:sp>
        <p:nvSpPr>
          <p:cNvPr id="2" name="Footer Placeholder 1"/>
          <p:cNvSpPr>
            <a:spLocks noGrp="1"/>
          </p:cNvSpPr>
          <p:nvPr>
            <p:ph type="ftr" sz="quarter" idx="22"/>
          </p:nvPr>
        </p:nvSpPr>
        <p:spPr/>
        <p:txBody>
          <a:bodyPr/>
          <a:lstStyle/>
          <a:p>
            <a:r>
              <a:rPr lang="en-US"/>
              <a:t>MELODY # 2.4.2 Basic safety in the field </a:t>
            </a:r>
          </a:p>
        </p:txBody>
      </p:sp>
      <p:sp>
        <p:nvSpPr>
          <p:cNvPr id="3" name="Slide Number Placeholder 2"/>
          <p:cNvSpPr>
            <a:spLocks noGrp="1"/>
          </p:cNvSpPr>
          <p:nvPr>
            <p:ph type="sldNum" sz="quarter" idx="23"/>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7849310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info 2">
    <p:spTree>
      <p:nvGrpSpPr>
        <p:cNvPr id="1" name=""/>
        <p:cNvGrpSpPr/>
        <p:nvPr/>
      </p:nvGrpSpPr>
      <p:grpSpPr>
        <a:xfrm>
          <a:off x="0" y="0"/>
          <a:ext cx="0" cy="0"/>
          <a:chOff x="0" y="0"/>
          <a:chExt cx="0" cy="0"/>
        </a:xfrm>
      </p:grpSpPr>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0" y="0"/>
            <a:ext cx="12192000" cy="68580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&gt;&gt;&gt;&gt;&gt;&gt;&gt;&gt;&gt; Click to add picture &gt;</a:t>
            </a:r>
            <a:endParaRPr lang="en-BE" dirty="0"/>
          </a:p>
        </p:txBody>
      </p:sp>
      <p:sp>
        <p:nvSpPr>
          <p:cNvPr id="9" name="Tijdelijke aanduiding voor tekst 25">
            <a:extLst>
              <a:ext uri="{FF2B5EF4-FFF2-40B4-BE49-F238E27FC236}">
                <a16:creationId xmlns:a16="http://schemas.microsoft.com/office/drawing/2014/main" id="{6A895D29-FC6A-432A-8385-E2F1D027CD96}"/>
              </a:ext>
            </a:extLst>
          </p:cNvPr>
          <p:cNvSpPr>
            <a:spLocks noGrp="1" noChangeAspect="1"/>
          </p:cNvSpPr>
          <p:nvPr>
            <p:ph type="body" sz="quarter" idx="13" hasCustomPrompt="1"/>
          </p:nvPr>
        </p:nvSpPr>
        <p:spPr>
          <a:xfrm flipH="1">
            <a:off x="7620000" y="1333500"/>
            <a:ext cx="3327400" cy="4343400"/>
          </a:xfrm>
          <a:prstGeom prst="rect">
            <a:avLst/>
          </a:prstGeom>
          <a:blipFill dpi="0" rotWithShape="1">
            <a:blip r:embed="rId2"/>
            <a:srcRect/>
            <a:stretch>
              <a:fillRect/>
            </a:stretch>
          </a:blipFill>
        </p:spPr>
        <p:txBody>
          <a:bodyPr lIns="1005840" tIns="2194560" rIns="182880" bIns="1188720"/>
          <a:lstStyle>
            <a:lvl1pPr marL="0" indent="0">
              <a:buFontTx/>
              <a:buNone/>
              <a:defRPr sz="2400" b="1">
                <a:solidFill>
                  <a:schemeClr val="bg1"/>
                </a:solidFill>
                <a:latin typeface="+mj-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BE"/>
              <a:t> </a:t>
            </a:r>
            <a:endParaRPr lang="en-BE" dirty="0"/>
          </a:p>
        </p:txBody>
      </p:sp>
      <p:sp>
        <p:nvSpPr>
          <p:cNvPr id="253" name="Titel 1">
            <a:extLst>
              <a:ext uri="{FF2B5EF4-FFF2-40B4-BE49-F238E27FC236}">
                <a16:creationId xmlns:a16="http://schemas.microsoft.com/office/drawing/2014/main" id="{F8EDE2AA-5EC7-4E82-852A-FE7B050223C2}"/>
              </a:ext>
            </a:extLst>
          </p:cNvPr>
          <p:cNvSpPr>
            <a:spLocks noGrp="1"/>
          </p:cNvSpPr>
          <p:nvPr>
            <p:ph type="title"/>
          </p:nvPr>
        </p:nvSpPr>
        <p:spPr>
          <a:xfrm>
            <a:off x="7780020" y="1479973"/>
            <a:ext cx="2992891" cy="1357231"/>
          </a:xfrm>
          <a:prstGeom prst="rect">
            <a:avLst/>
          </a:prstGeom>
        </p:spPr>
        <p:txBody>
          <a:bodyPr lIns="0" tIns="0" rIns="0" bIns="0">
            <a:noAutofit/>
          </a:bodyPr>
          <a:lstStyle>
            <a:lvl1pPr>
              <a:defRPr lang="en-BE" sz="4800" b="0" kern="1200" dirty="0">
                <a:solidFill>
                  <a:schemeClr val="bg1"/>
                </a:solidFill>
                <a:latin typeface="FranklinGotTExtCon" pitchFamily="2" charset="0"/>
                <a:ea typeface="+mn-ea"/>
                <a:cs typeface="+mn-cs"/>
              </a:defRPr>
            </a:lvl1pPr>
          </a:lstStyle>
          <a:p>
            <a:r>
              <a:rPr lang="en-US"/>
              <a:t>Click to edit Master title style</a:t>
            </a:r>
            <a:endParaRPr lang="en-BE" dirty="0"/>
          </a:p>
        </p:txBody>
      </p:sp>
      <p:sp>
        <p:nvSpPr>
          <p:cNvPr id="25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7780275" y="2931187"/>
            <a:ext cx="2983043" cy="2606013"/>
          </a:xfrm>
          <a:prstGeom prst="rect">
            <a:avLst/>
          </a:prstGeom>
        </p:spPr>
        <p:txBody>
          <a:bodyPr lIns="0" tIns="0" rIns="0" bIns="91440">
            <a:normAutofit/>
          </a:bodyPr>
          <a:lstStyle>
            <a:lvl1pPr marL="0" indent="0">
              <a:buFontTx/>
              <a:buNone/>
              <a:defRPr lang="nl-NL" sz="2400" kern="1200" dirty="0">
                <a:solidFill>
                  <a:schemeClr val="accent2"/>
                </a:solidFill>
                <a:latin typeface="+mj-lt"/>
                <a:ea typeface="+mn-ea"/>
                <a:cs typeface="+mn-cs"/>
              </a:defRPr>
            </a:lvl1pPr>
          </a:lstStyle>
          <a:p>
            <a:pPr lvl="0"/>
            <a:r>
              <a:rPr lang="en-US"/>
              <a:t>Edit Master text styles</a:t>
            </a:r>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7055229"/>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42603228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 2.4.2 Basic safety in the field </a:t>
            </a:r>
          </a:p>
        </p:txBody>
      </p:sp>
    </p:spTree>
    <p:extLst>
      <p:ext uri="{BB962C8B-B14F-4D97-AF65-F5344CB8AC3E}">
        <p14:creationId xmlns:p14="http://schemas.microsoft.com/office/powerpoint/2010/main" val="3169672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Icon &amp; Text 1">
    <p:spTree>
      <p:nvGrpSpPr>
        <p:cNvPr id="1" name=""/>
        <p:cNvGrpSpPr/>
        <p:nvPr/>
      </p:nvGrpSpPr>
      <p:grpSpPr>
        <a:xfrm>
          <a:off x="0" y="0"/>
          <a:ext cx="0" cy="0"/>
          <a:chOff x="0" y="0"/>
          <a:chExt cx="0" cy="0"/>
        </a:xfrm>
      </p:grpSpPr>
      <p:sp>
        <p:nvSpPr>
          <p:cNvPr id="15"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5067299" y="1905000"/>
            <a:ext cx="2160000" cy="1346400"/>
          </a:xfrm>
          <a:prstGeom prst="rect">
            <a:avLst/>
          </a:prstGeom>
        </p:spPr>
        <p:txBody>
          <a:bodyPr>
            <a:normAutofit/>
          </a:bodyPr>
          <a:lstStyle>
            <a:lvl1pPr marL="0" indent="0" algn="ctr">
              <a:lnSpc>
                <a:spcPct val="100000"/>
              </a:lnSpc>
              <a:spcBef>
                <a:spcPts val="300"/>
              </a:spcBef>
              <a:buFontTx/>
              <a:buNone/>
              <a:defRPr sz="1100">
                <a:solidFill>
                  <a:schemeClr val="tx1"/>
                </a:solidFill>
              </a:defRPr>
            </a:lvl1pPr>
          </a:lstStyle>
          <a:p>
            <a:r>
              <a:rPr lang="en-US"/>
              <a:t>add icon</a:t>
            </a:r>
          </a:p>
        </p:txBody>
      </p:sp>
      <p:sp>
        <p:nvSpPr>
          <p:cNvPr id="16"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766763" y="3647804"/>
            <a:ext cx="10661665" cy="2168795"/>
          </a:xfrm>
          <a:prstGeom prst="rect">
            <a:avLst/>
          </a:prstGeom>
        </p:spPr>
        <p:txBody>
          <a:bodyPr lIns="0" tIns="0" rIns="0" bIns="0" anchor="ctr" anchorCtr="0">
            <a:noAutofit/>
          </a:bodyPr>
          <a:lstStyle>
            <a:lvl1pPr marL="0" indent="0" algn="ctr">
              <a:buFontTx/>
              <a:buNone/>
              <a:defRPr sz="36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8"/>
          </p:nvPr>
        </p:nvSpPr>
        <p:spPr/>
        <p:txBody>
          <a:bodyPr/>
          <a:lstStyle/>
          <a:p>
            <a:r>
              <a:rPr lang="en-US"/>
              <a:t>MELODY # 2.4.2 Basic safety in the field </a:t>
            </a:r>
          </a:p>
        </p:txBody>
      </p:sp>
    </p:spTree>
    <p:extLst>
      <p:ext uri="{BB962C8B-B14F-4D97-AF65-F5344CB8AC3E}">
        <p14:creationId xmlns:p14="http://schemas.microsoft.com/office/powerpoint/2010/main" val="8189581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74054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footer">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US"/>
              <a:t>MELODY # 2.4.2 Basic safety in the field </a:t>
            </a:r>
          </a:p>
        </p:txBody>
      </p:sp>
      <p:sp>
        <p:nvSpPr>
          <p:cNvPr id="5" name="Slide Number Placeholder 4"/>
          <p:cNvSpPr>
            <a:spLocks noGrp="1"/>
          </p:cNvSpPr>
          <p:nvPr>
            <p:ph type="sldNum" sz="quarter" idx="11"/>
          </p:nvPr>
        </p:nvSpPr>
        <p:spPr/>
        <p:txBody>
          <a:bodyPr/>
          <a:lstStyle/>
          <a:p>
            <a:fld id="{A814E660-BF25-4843-B2A0-93C6E2B6253B}" type="slidenum">
              <a:rPr lang="en-BE" smtClean="0"/>
              <a:pPr/>
              <a:t>‹#›</a:t>
            </a:fld>
            <a:endParaRPr lang="en-BE" dirty="0"/>
          </a:p>
        </p:txBody>
      </p:sp>
    </p:spTree>
    <p:extLst>
      <p:ext uri="{BB962C8B-B14F-4D97-AF65-F5344CB8AC3E}">
        <p14:creationId xmlns:p14="http://schemas.microsoft.com/office/powerpoint/2010/main" val="396121425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p:spTree>
      <p:nvGrpSpPr>
        <p:cNvPr id="1" name=""/>
        <p:cNvGrpSpPr/>
        <p:nvPr/>
      </p:nvGrpSpPr>
      <p:grpSpPr>
        <a:xfrm>
          <a:off x="0" y="0"/>
          <a:ext cx="0" cy="0"/>
          <a:chOff x="0" y="0"/>
          <a:chExt cx="0" cy="0"/>
        </a:xfrm>
      </p:grpSpPr>
      <p:sp>
        <p:nvSpPr>
          <p:cNvPr id="15" name="Tijdelijke aanduiding voor tekst 14">
            <a:extLst>
              <a:ext uri="{FF2B5EF4-FFF2-40B4-BE49-F238E27FC236}">
                <a16:creationId xmlns:a16="http://schemas.microsoft.com/office/drawing/2014/main" id="{B625ABE2-4787-4DCE-8BBA-59C73CFF5EFD}"/>
              </a:ext>
            </a:extLst>
          </p:cNvPr>
          <p:cNvSpPr>
            <a:spLocks noGrp="1"/>
          </p:cNvSpPr>
          <p:nvPr>
            <p:ph type="body" sz="quarter" idx="12" hasCustomPrompt="1"/>
          </p:nvPr>
        </p:nvSpPr>
        <p:spPr>
          <a:xfrm>
            <a:off x="9220200" y="1794669"/>
            <a:ext cx="2097363" cy="3243262"/>
          </a:xfrm>
          <a:prstGeom prst="rect">
            <a:avLst/>
          </a:prstGeom>
        </p:spPr>
        <p:txBody>
          <a:bodyPr anchor="ctr">
            <a:noAutofit/>
          </a:bodyPr>
          <a:lstStyle>
            <a:lvl1pPr marL="0" indent="0">
              <a:lnSpc>
                <a:spcPct val="150000"/>
              </a:lnSpc>
              <a:spcBef>
                <a:spcPts val="0"/>
              </a:spcBef>
              <a:spcAft>
                <a:spcPts val="0"/>
              </a:spcAft>
              <a:buFont typeface="Georgia" panose="02040502050405020303" pitchFamily="18" charset="0"/>
              <a:buNone/>
              <a:defRPr sz="2800" b="1">
                <a:solidFill>
                  <a:schemeClr val="accent2"/>
                </a:solidFill>
                <a:latin typeface="+mj-lt"/>
              </a:defRPr>
            </a:lvl1pPr>
          </a:lstStyle>
          <a:p>
            <a:pPr lvl="0"/>
            <a:r>
              <a:rPr lang="nl-NL" dirty="0"/>
              <a:t> 3</a:t>
            </a:r>
          </a:p>
          <a:p>
            <a:pPr lvl="0"/>
            <a:r>
              <a:rPr lang="nl-NL" dirty="0"/>
              <a:t> 4</a:t>
            </a:r>
          </a:p>
          <a:p>
            <a:pPr lvl="0"/>
            <a:r>
              <a:rPr lang="nl-NL" dirty="0"/>
              <a:t> 5</a:t>
            </a:r>
          </a:p>
          <a:p>
            <a:pPr lvl="0"/>
            <a:r>
              <a:rPr lang="nl-NL" dirty="0"/>
              <a:t> 6</a:t>
            </a:r>
          </a:p>
          <a:p>
            <a:pPr lvl="0"/>
            <a:r>
              <a:rPr lang="nl-NL"/>
              <a:t> 7</a:t>
            </a:r>
            <a:endParaRPr lang="en-BE" dirty="0"/>
          </a:p>
        </p:txBody>
      </p:sp>
      <p:sp>
        <p:nvSpPr>
          <p:cNvPr id="5" name="Tijdelijke aanduiding voor tekst 4">
            <a:extLst>
              <a:ext uri="{FF2B5EF4-FFF2-40B4-BE49-F238E27FC236}">
                <a16:creationId xmlns:a16="http://schemas.microsoft.com/office/drawing/2014/main" id="{3AEE0936-214A-4172-9057-144F7932C4E7}"/>
              </a:ext>
            </a:extLst>
          </p:cNvPr>
          <p:cNvSpPr>
            <a:spLocks noGrp="1"/>
          </p:cNvSpPr>
          <p:nvPr>
            <p:ph type="body" sz="quarter" idx="13" hasCustomPrompt="1"/>
          </p:nvPr>
        </p:nvSpPr>
        <p:spPr>
          <a:xfrm>
            <a:off x="719529" y="1794669"/>
            <a:ext cx="7986322" cy="3276600"/>
          </a:xfrm>
          <a:prstGeom prst="rect">
            <a:avLst/>
          </a:prstGeom>
        </p:spPr>
        <p:txBody>
          <a:bodyPr lIns="0" tIns="0" rIns="0" bIns="0" anchor="ctr">
            <a:normAutofit/>
          </a:bodyPr>
          <a:lstStyle>
            <a:lvl1pPr marL="0" indent="0" algn="r">
              <a:lnSpc>
                <a:spcPct val="150000"/>
              </a:lnSpc>
              <a:spcBef>
                <a:spcPts val="0"/>
              </a:spcBef>
              <a:buFontTx/>
              <a:buNone/>
              <a:defRPr sz="2800"/>
            </a:lvl1pPr>
          </a:lstStyle>
          <a:p>
            <a:pPr lvl="0"/>
            <a:r>
              <a:rPr lang="en-US"/>
              <a:t>Click to add subtitle</a:t>
            </a:r>
            <a:endParaRPr lang="en-BE" dirty="0"/>
          </a:p>
        </p:txBody>
      </p:sp>
      <p:sp>
        <p:nvSpPr>
          <p:cNvPr id="11"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14"/>
          </p:nvPr>
        </p:nvSpPr>
        <p:spPr/>
        <p:txBody>
          <a:bodyPr/>
          <a:lstStyle/>
          <a:p>
            <a:r>
              <a:rPr lang="en-US"/>
              <a:t>MELODY # 2.4.2 Basic safety in the field </a:t>
            </a:r>
          </a:p>
        </p:txBody>
      </p:sp>
    </p:spTree>
    <p:extLst>
      <p:ext uri="{BB962C8B-B14F-4D97-AF65-F5344CB8AC3E}">
        <p14:creationId xmlns:p14="http://schemas.microsoft.com/office/powerpoint/2010/main" val="6346815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ubtitel slide 1">
    <p:spTree>
      <p:nvGrpSpPr>
        <p:cNvPr id="1" name=""/>
        <p:cNvGrpSpPr/>
        <p:nvPr/>
      </p:nvGrpSpPr>
      <p:grpSpPr>
        <a:xfrm>
          <a:off x="0" y="0"/>
          <a:ext cx="0" cy="0"/>
          <a:chOff x="0" y="0"/>
          <a:chExt cx="0" cy="0"/>
        </a:xfrm>
      </p:grpSpPr>
      <p:sp>
        <p:nvSpPr>
          <p:cNvPr id="3" name="Rectangle 2"/>
          <p:cNvSpPr/>
          <p:nvPr userDrawn="1"/>
        </p:nvSpPr>
        <p:spPr>
          <a:xfrm>
            <a:off x="1224613" y="2263515"/>
            <a:ext cx="5209082" cy="2345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AAC9C767-9A67-4216-A05F-95382F81BAEA}"/>
              </a:ext>
            </a:extLst>
          </p:cNvPr>
          <p:cNvSpPr>
            <a:spLocks noGrp="1"/>
          </p:cNvSpPr>
          <p:nvPr>
            <p:ph type="title" hasCustomPrompt="1"/>
          </p:nvPr>
        </p:nvSpPr>
        <p:spPr>
          <a:xfrm>
            <a:off x="2247900" y="2254251"/>
            <a:ext cx="8839200" cy="2352674"/>
          </a:xfrm>
          <a:prstGeom prst="rect">
            <a:avLst/>
          </a:prstGeom>
          <a:solidFill>
            <a:schemeClr val="accent1"/>
          </a:solidFill>
        </p:spPr>
        <p:txBody>
          <a:bodyPr lIns="182880" tIns="182880" rIns="182880" bIns="182880" anchor="ctr" anchorCtr="0">
            <a:normAutofit/>
          </a:bodyPr>
          <a:lstStyle>
            <a:lvl1pPr>
              <a:defRPr sz="4400">
                <a:solidFill>
                  <a:schemeClr val="bg1"/>
                </a:solidFill>
              </a:defRPr>
            </a:lvl1pPr>
          </a:lstStyle>
          <a:p>
            <a:r>
              <a:rPr lang="en-US"/>
              <a:t>Click to add subtitle</a:t>
            </a:r>
            <a:endParaRPr lang="en-BE" dirty="0"/>
          </a:p>
        </p:txBody>
      </p:sp>
      <p:sp>
        <p:nvSpPr>
          <p:cNvPr id="7"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pic>
        <p:nvPicPr>
          <p:cNvPr id="6" name="Picture 5"/>
          <p:cNvPicPr>
            <a:picLocks noChangeAspect="1"/>
          </p:cNvPicPr>
          <p:nvPr userDrawn="1"/>
        </p:nvPicPr>
        <p:blipFill>
          <a:blip r:embed="rId2"/>
          <a:stretch>
            <a:fillRect/>
          </a:stretch>
        </p:blipFill>
        <p:spPr>
          <a:xfrm flipH="1">
            <a:off x="1016545" y="2926279"/>
            <a:ext cx="719712" cy="801221"/>
          </a:xfrm>
          <a:prstGeom prst="rect">
            <a:avLst/>
          </a:prstGeom>
        </p:spPr>
      </p:pic>
      <p:sp>
        <p:nvSpPr>
          <p:cNvPr id="4" name="Footer Placeholder 3"/>
          <p:cNvSpPr>
            <a:spLocks noGrp="1"/>
          </p:cNvSpPr>
          <p:nvPr>
            <p:ph type="ftr" sz="quarter" idx="10"/>
          </p:nvPr>
        </p:nvSpPr>
        <p:spPr/>
        <p:txBody>
          <a:bodyPr/>
          <a:lstStyle/>
          <a:p>
            <a:r>
              <a:rPr lang="en-US"/>
              <a:t>MELODY # 2.4.2 Basic safety in the field </a:t>
            </a:r>
          </a:p>
        </p:txBody>
      </p:sp>
    </p:spTree>
    <p:extLst>
      <p:ext uri="{BB962C8B-B14F-4D97-AF65-F5344CB8AC3E}">
        <p14:creationId xmlns:p14="http://schemas.microsoft.com/office/powerpoint/2010/main" val="22489750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ing slide with icons">
    <p:spTree>
      <p:nvGrpSpPr>
        <p:cNvPr id="1" name=""/>
        <p:cNvGrpSpPr/>
        <p:nvPr/>
      </p:nvGrpSpPr>
      <p:grpSpPr>
        <a:xfrm>
          <a:off x="0" y="0"/>
          <a:ext cx="0" cy="0"/>
          <a:chOff x="0" y="0"/>
          <a:chExt cx="0" cy="0"/>
        </a:xfrm>
      </p:grpSpPr>
      <p:sp>
        <p:nvSpPr>
          <p:cNvPr id="4" name="Tijdelijke aanduiding voor afbeelding 3">
            <a:extLst>
              <a:ext uri="{FF2B5EF4-FFF2-40B4-BE49-F238E27FC236}">
                <a16:creationId xmlns:a16="http://schemas.microsoft.com/office/drawing/2014/main" id="{E2D5FF81-71AA-4A77-BAFA-7D04F841B056}"/>
              </a:ext>
            </a:extLst>
          </p:cNvPr>
          <p:cNvSpPr>
            <a:spLocks noGrp="1"/>
          </p:cNvSpPr>
          <p:nvPr>
            <p:ph type="pic" sz="quarter" idx="15" hasCustomPrompt="1"/>
          </p:nvPr>
        </p:nvSpPr>
        <p:spPr>
          <a:xfrm>
            <a:off x="766763" y="1827482"/>
            <a:ext cx="1470223"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p>
        </p:txBody>
      </p:sp>
      <p:sp>
        <p:nvSpPr>
          <p:cNvPr id="8" name="Tijdelijke aanduiding voor afbeelding 3">
            <a:extLst>
              <a:ext uri="{FF2B5EF4-FFF2-40B4-BE49-F238E27FC236}">
                <a16:creationId xmlns:a16="http://schemas.microsoft.com/office/drawing/2014/main" id="{09AA0D7A-FE33-4F8C-9C9B-2DF71EA202B7}"/>
              </a:ext>
            </a:extLst>
          </p:cNvPr>
          <p:cNvSpPr>
            <a:spLocks noGrp="1"/>
          </p:cNvSpPr>
          <p:nvPr>
            <p:ph type="pic" sz="quarter" idx="16" hasCustomPrompt="1"/>
          </p:nvPr>
        </p:nvSpPr>
        <p:spPr>
          <a:xfrm>
            <a:off x="6563784" y="1810727"/>
            <a:ext cx="1517650" cy="1471613"/>
          </a:xfrm>
          <a:prstGeom prst="rect">
            <a:avLst/>
          </a:prstGeom>
        </p:spPr>
        <p:txBody>
          <a:bodyPr>
            <a:normAutofit/>
          </a:bodyPr>
          <a:lstStyle>
            <a:lvl1pPr marL="0" indent="0" algn="ctr">
              <a:lnSpc>
                <a:spcPct val="100000"/>
              </a:lnSpc>
              <a:spcBef>
                <a:spcPts val="300"/>
              </a:spcBef>
              <a:buFontTx/>
              <a:buNone/>
              <a:defRPr sz="1100"/>
            </a:lvl1pPr>
          </a:lstStyle>
          <a:p>
            <a:r>
              <a:rPr lang="en-US"/>
              <a:t>add icon</a:t>
            </a:r>
            <a:endParaRPr lang="en-BE" dirty="0"/>
          </a:p>
        </p:txBody>
      </p:sp>
      <p:sp>
        <p:nvSpPr>
          <p:cNvPr id="10" name="Tijdelijke aanduiding voor tekst 9">
            <a:extLst>
              <a:ext uri="{FF2B5EF4-FFF2-40B4-BE49-F238E27FC236}">
                <a16:creationId xmlns:a16="http://schemas.microsoft.com/office/drawing/2014/main" id="{2F64FA00-F52F-4F8C-9ED0-8C00855A7D4E}"/>
              </a:ext>
            </a:extLst>
          </p:cNvPr>
          <p:cNvSpPr>
            <a:spLocks noGrp="1"/>
          </p:cNvSpPr>
          <p:nvPr>
            <p:ph type="body" sz="quarter" idx="17"/>
          </p:nvPr>
        </p:nvSpPr>
        <p:spPr>
          <a:xfrm>
            <a:off x="2305175" y="1822478"/>
            <a:ext cx="3333623"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12" name="Tijdelijke aanduiding voor tekst 9">
            <a:extLst>
              <a:ext uri="{FF2B5EF4-FFF2-40B4-BE49-F238E27FC236}">
                <a16:creationId xmlns:a16="http://schemas.microsoft.com/office/drawing/2014/main" id="{21D06019-3674-4CC0-8571-2CD83FD684EB}"/>
              </a:ext>
            </a:extLst>
          </p:cNvPr>
          <p:cNvSpPr>
            <a:spLocks noGrp="1"/>
          </p:cNvSpPr>
          <p:nvPr>
            <p:ph type="body" sz="quarter" idx="18"/>
          </p:nvPr>
        </p:nvSpPr>
        <p:spPr>
          <a:xfrm>
            <a:off x="8155264" y="1810727"/>
            <a:ext cx="3269974" cy="1471612"/>
          </a:xfrm>
          <a:prstGeom prst="rect">
            <a:avLst/>
          </a:prstGeom>
        </p:spPr>
        <p:txBody>
          <a:bodyPr lIns="0" tIns="0" rIns="0" bIns="0" anchor="ctr" anchorCtr="0">
            <a:noAutofit/>
          </a:bodyPr>
          <a:lstStyle>
            <a:lvl1pPr marL="0" indent="0" algn="l">
              <a:buFontTx/>
              <a:buNone/>
              <a:defRPr sz="2800">
                <a:solidFill>
                  <a:schemeClr val="accent2"/>
                </a:solidFill>
                <a:latin typeface="Segoe UI Semibold" panose="020B0702040204020203" pitchFamily="34" charset="0"/>
                <a:cs typeface="Segoe UI Semibold" panose="020B0702040204020203" pitchFamily="34" charset="0"/>
              </a:defRPr>
            </a:lvl1pPr>
            <a:lvl2pPr marL="457200" indent="0">
              <a:buFontTx/>
              <a:buNone/>
              <a:defRPr>
                <a:latin typeface="+mj-lt"/>
              </a:defRPr>
            </a:lvl2pPr>
            <a:lvl3pPr marL="914400" indent="0">
              <a:buFontTx/>
              <a:buNone/>
              <a:defRPr>
                <a:latin typeface="+mj-lt"/>
              </a:defRPr>
            </a:lvl3pPr>
            <a:lvl4pPr marL="1371600" indent="0">
              <a:buFontTx/>
              <a:buNone/>
              <a:defRPr>
                <a:latin typeface="+mj-lt"/>
              </a:defRPr>
            </a:lvl4pPr>
            <a:lvl5pPr marL="1828800" indent="0">
              <a:buFontTx/>
              <a:buNone/>
              <a:defRPr>
                <a:latin typeface="+mj-lt"/>
              </a:defRPr>
            </a:lvl5pPr>
          </a:lstStyle>
          <a:p>
            <a:pPr lvl="0"/>
            <a:endParaRPr lang="nl-NL" dirty="0"/>
          </a:p>
        </p:txBody>
      </p:sp>
      <p:sp>
        <p:nvSpPr>
          <p:cNvPr id="3" name="Title 2"/>
          <p:cNvSpPr>
            <a:spLocks noGrp="1"/>
          </p:cNvSpPr>
          <p:nvPr>
            <p:ph type="title"/>
          </p:nvPr>
        </p:nvSpPr>
        <p:spPr>
          <a:xfrm>
            <a:off x="766762" y="806211"/>
            <a:ext cx="10658476" cy="884477"/>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6" name="Text Placeholder 5"/>
          <p:cNvSpPr>
            <a:spLocks noGrp="1"/>
          </p:cNvSpPr>
          <p:nvPr>
            <p:ph type="body" sz="quarter" idx="20" hasCustomPrompt="1"/>
          </p:nvPr>
        </p:nvSpPr>
        <p:spPr>
          <a:xfrm>
            <a:off x="6569814" y="3429000"/>
            <a:ext cx="4872037" cy="26289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2.4.2 Basic safety in the field </a:t>
            </a:r>
          </a:p>
        </p:txBody>
      </p:sp>
    </p:spTree>
    <p:extLst>
      <p:ext uri="{BB962C8B-B14F-4D97-AF65-F5344CB8AC3E}">
        <p14:creationId xmlns:p14="http://schemas.microsoft.com/office/powerpoint/2010/main" val="20103269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3"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2.4.2 Basic safety in the field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2"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3" name="Text Placeholder 5"/>
          <p:cNvSpPr>
            <a:spLocks noGrp="1"/>
          </p:cNvSpPr>
          <p:nvPr>
            <p:ph type="body" sz="quarter" idx="22" hasCustomPrompt="1"/>
          </p:nvPr>
        </p:nvSpPr>
        <p:spPr>
          <a:xfrm>
            <a:off x="6544415" y="1388962"/>
            <a:ext cx="4872037"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5"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6544414" y="3429001"/>
            <a:ext cx="4872038"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4174290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3348035"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2.4.2 Basic safety in the field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0" name="Text Placeholder 5"/>
          <p:cNvSpPr>
            <a:spLocks noGrp="1"/>
          </p:cNvSpPr>
          <p:nvPr>
            <p:ph type="body" sz="quarter" idx="22" hasCustomPrompt="1"/>
          </p:nvPr>
        </p:nvSpPr>
        <p:spPr>
          <a:xfrm>
            <a:off x="4443415"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6" name="Text Placeholder 5"/>
          <p:cNvSpPr>
            <a:spLocks noGrp="1"/>
          </p:cNvSpPr>
          <p:nvPr>
            <p:ph type="body" sz="quarter" idx="24" hasCustomPrompt="1"/>
          </p:nvPr>
        </p:nvSpPr>
        <p:spPr>
          <a:xfrm>
            <a:off x="8101014" y="1408012"/>
            <a:ext cx="3348036"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8175780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omparising slide with icons">
    <p:spTree>
      <p:nvGrpSpPr>
        <p:cNvPr id="1" name=""/>
        <p:cNvGrpSpPr/>
        <p:nvPr/>
      </p:nvGrpSpPr>
      <p:grpSpPr>
        <a:xfrm>
          <a:off x="0" y="0"/>
          <a:ext cx="0" cy="0"/>
          <a:chOff x="0" y="0"/>
          <a:chExt cx="0" cy="0"/>
        </a:xfrm>
      </p:grpSpPr>
      <p:sp>
        <p:nvSpPr>
          <p:cNvPr id="3" name="Title 2"/>
          <p:cNvSpPr>
            <a:spLocks noGrp="1"/>
          </p:cNvSpPr>
          <p:nvPr>
            <p:ph type="title"/>
          </p:nvPr>
        </p:nvSpPr>
        <p:spPr>
          <a:xfrm>
            <a:off x="766762" y="806211"/>
            <a:ext cx="10658476" cy="582751"/>
          </a:xfrm>
        </p:spPr>
        <p:txBody>
          <a:bodyPr/>
          <a:lstStyle/>
          <a:p>
            <a:r>
              <a:rPr lang="en-US"/>
              <a:t>Click to edit Master title style</a:t>
            </a:r>
          </a:p>
        </p:txBody>
      </p:sp>
      <p:sp>
        <p:nvSpPr>
          <p:cNvPr id="14" name="Text Placeholder 5"/>
          <p:cNvSpPr>
            <a:spLocks noGrp="1"/>
          </p:cNvSpPr>
          <p:nvPr>
            <p:ph type="body" sz="quarter" idx="19" hasCustomPrompt="1"/>
          </p:nvPr>
        </p:nvSpPr>
        <p:spPr>
          <a:xfrm>
            <a:off x="766765" y="1408012"/>
            <a:ext cx="10682284" cy="2040039"/>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9"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2" name="Footer Placeholder 1"/>
          <p:cNvSpPr>
            <a:spLocks noGrp="1"/>
          </p:cNvSpPr>
          <p:nvPr>
            <p:ph type="ftr" sz="quarter" idx="21"/>
          </p:nvPr>
        </p:nvSpPr>
        <p:spPr/>
        <p:txBody>
          <a:bodyPr/>
          <a:lstStyle/>
          <a:p>
            <a:r>
              <a:rPr lang="en-US"/>
              <a:t>MELODY # 2.4.2 Basic safety in the field </a:t>
            </a:r>
          </a:p>
        </p:txBody>
      </p:sp>
      <p:sp>
        <p:nvSpPr>
          <p:cNvPr id="11"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12" hasCustomPrompt="1"/>
          </p:nvPr>
        </p:nvSpPr>
        <p:spPr>
          <a:xfrm>
            <a:off x="76676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2"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3" hasCustomPrompt="1"/>
          </p:nvPr>
        </p:nvSpPr>
        <p:spPr>
          <a:xfrm>
            <a:off x="4443413"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
        <p:nvSpPr>
          <p:cNvPr id="17" name="Tijdelijke aanduiding voor afbeelding 14">
            <a:extLst>
              <a:ext uri="{FF2B5EF4-FFF2-40B4-BE49-F238E27FC236}">
                <a16:creationId xmlns:a16="http://schemas.microsoft.com/office/drawing/2014/main" id="{082B9D0C-0783-431C-BFBF-3A3AA871FE82}"/>
              </a:ext>
            </a:extLst>
          </p:cNvPr>
          <p:cNvSpPr>
            <a:spLocks noGrp="1"/>
          </p:cNvSpPr>
          <p:nvPr>
            <p:ph type="pic" sz="quarter" idx="25" hasCustomPrompt="1"/>
          </p:nvPr>
        </p:nvSpPr>
        <p:spPr>
          <a:xfrm>
            <a:off x="8101012" y="3429001"/>
            <a:ext cx="3348037" cy="2628900"/>
          </a:xfrm>
          <a:prstGeom prst="rect">
            <a:avLst/>
          </a:prstGeom>
          <a:solidFill>
            <a:schemeClr val="accent5">
              <a:lumMod val="50000"/>
              <a:alpha val="78000"/>
            </a:schemeClr>
          </a:solidFill>
        </p:spPr>
        <p:txBody>
          <a:bodyPr anchor="ctr" anchorCtr="0"/>
          <a:lstStyle>
            <a:lvl1pPr marL="0" marR="0" indent="0" algn="l" defTabSz="914400" rtl="0" eaLnBrk="1" fontAlgn="auto" latinLnBrk="0" hangingPunct="1">
              <a:lnSpc>
                <a:spcPct val="90000"/>
              </a:lnSpc>
              <a:spcBef>
                <a:spcPts val="1000"/>
              </a:spcBef>
              <a:spcAft>
                <a:spcPts val="0"/>
              </a:spcAft>
              <a:buClr>
                <a:schemeClr val="accent2"/>
              </a:buClr>
              <a:buSzTx/>
              <a:buFontTx/>
              <a:buNone/>
              <a:tabLst/>
              <a:defRPr baseline="0">
                <a:solidFill>
                  <a:schemeClr val="bg1"/>
                </a:solidFill>
              </a:defRPr>
            </a:lvl1pPr>
          </a:lstStyle>
          <a:p>
            <a:r>
              <a:rPr lang="en-US"/>
              <a:t>Click to add picture</a:t>
            </a:r>
            <a:endParaRPr lang="en-BE" dirty="0"/>
          </a:p>
        </p:txBody>
      </p:sp>
    </p:spTree>
    <p:extLst>
      <p:ext uri="{BB962C8B-B14F-4D97-AF65-F5344CB8AC3E}">
        <p14:creationId xmlns:p14="http://schemas.microsoft.com/office/powerpoint/2010/main" val="21052029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3552">
          <p15:clr>
            <a:srgbClr val="FBAE40"/>
          </p15:clr>
        </p15:guide>
        <p15:guide id="3" pos="412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2" y="800496"/>
            <a:ext cx="10658475" cy="985576"/>
          </a:xfrm>
          <a:prstGeom prst="rect">
            <a:avLst/>
          </a:prstGeom>
        </p:spPr>
        <p:txBody>
          <a:bodyPr lIns="0" tIns="0" rIns="0" bIns="0">
            <a:noAutofit/>
          </a:bodyPr>
          <a:lstStyle>
            <a:lvl1pPr>
              <a:defRPr sz="4400"/>
            </a:lvl1pPr>
          </a:lstStyle>
          <a:p>
            <a:endParaRPr lang="en-BE" dirty="0"/>
          </a:p>
        </p:txBody>
      </p:sp>
      <p:sp>
        <p:nvSpPr>
          <p:cNvPr id="81" name="Text Placeholder 4"/>
          <p:cNvSpPr>
            <a:spLocks noGrp="1"/>
          </p:cNvSpPr>
          <p:nvPr>
            <p:ph type="body" sz="quarter" idx="15" hasCustomPrompt="1"/>
          </p:nvPr>
        </p:nvSpPr>
        <p:spPr>
          <a:xfrm>
            <a:off x="766762" y="1786072"/>
            <a:ext cx="10658475" cy="4301992"/>
          </a:xfrm>
        </p:spPr>
        <p:txBody>
          <a:bodyPr/>
          <a:lstStyle>
            <a:lvl1pPr>
              <a:defRPr baseline="0"/>
            </a:lvl1p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6"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16"/>
          </p:nvPr>
        </p:nvSpPr>
        <p:spPr/>
        <p:txBody>
          <a:bodyPr/>
          <a:lstStyle/>
          <a:p>
            <a:r>
              <a:rPr lang="en-US"/>
              <a:t>MELODY # 2.4.2 Basic safety in the field </a:t>
            </a:r>
          </a:p>
        </p:txBody>
      </p:sp>
    </p:spTree>
    <p:extLst>
      <p:ext uri="{BB962C8B-B14F-4D97-AF65-F5344CB8AC3E}">
        <p14:creationId xmlns:p14="http://schemas.microsoft.com/office/powerpoint/2010/main" val="38348729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Graphic Slid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8EDE2AA-5EC7-4E82-852A-FE7B050223C2}"/>
              </a:ext>
            </a:extLst>
          </p:cNvPr>
          <p:cNvSpPr>
            <a:spLocks noGrp="1"/>
          </p:cNvSpPr>
          <p:nvPr>
            <p:ph type="title"/>
          </p:nvPr>
        </p:nvSpPr>
        <p:spPr>
          <a:xfrm>
            <a:off x="766763" y="800100"/>
            <a:ext cx="10658475" cy="711201"/>
          </a:xfrm>
          <a:prstGeom prst="rect">
            <a:avLst/>
          </a:prstGeom>
        </p:spPr>
        <p:txBody>
          <a:bodyPr lIns="0" tIns="0" rIns="0" bIns="0">
            <a:normAutofit/>
          </a:bodyPr>
          <a:lstStyle>
            <a:lvl1pPr>
              <a:defRPr sz="4400"/>
            </a:lvl1pPr>
          </a:lstStyle>
          <a:p>
            <a:endParaRPr lang="en-BE" dirty="0"/>
          </a:p>
        </p:txBody>
      </p:sp>
      <p:sp>
        <p:nvSpPr>
          <p:cNvPr id="4" name="Tijdelijke aanduiding voor tekst 3">
            <a:extLst>
              <a:ext uri="{FF2B5EF4-FFF2-40B4-BE49-F238E27FC236}">
                <a16:creationId xmlns:a16="http://schemas.microsoft.com/office/drawing/2014/main" id="{C77A671E-B4FD-4971-A22F-87DB01A11F14}"/>
              </a:ext>
            </a:extLst>
          </p:cNvPr>
          <p:cNvSpPr>
            <a:spLocks noGrp="1"/>
          </p:cNvSpPr>
          <p:nvPr>
            <p:ph type="body" sz="quarter" idx="14"/>
          </p:nvPr>
        </p:nvSpPr>
        <p:spPr>
          <a:xfrm>
            <a:off x="6553200" y="1638300"/>
            <a:ext cx="4872038" cy="698501"/>
          </a:xfrm>
          <a:prstGeom prst="rect">
            <a:avLst/>
          </a:prstGeom>
        </p:spPr>
        <p:txBody>
          <a:bodyPr lIns="0" tIns="0" rIns="0" bIns="91440">
            <a:normAutofit/>
          </a:bodyPr>
          <a:lstStyle>
            <a:lvl1pPr marL="0" indent="0">
              <a:buFontTx/>
              <a:buNone/>
              <a:defRPr sz="2800" b="0">
                <a:solidFill>
                  <a:schemeClr val="accent1"/>
                </a:solidFill>
                <a:latin typeface="+mj-lt"/>
                <a:cs typeface="Segoe UI Semibold" panose="020B0702040204020203" pitchFamily="34" charset="0"/>
              </a:defRPr>
            </a:lvl1pPr>
          </a:lstStyle>
          <a:p>
            <a:pPr lvl="0"/>
            <a:endParaRPr lang="nl-NL" dirty="0"/>
          </a:p>
        </p:txBody>
      </p:sp>
      <p:sp>
        <p:nvSpPr>
          <p:cNvPr id="8" name="Tijdelijke aanduiding voor grafiek 7">
            <a:extLst>
              <a:ext uri="{FF2B5EF4-FFF2-40B4-BE49-F238E27FC236}">
                <a16:creationId xmlns:a16="http://schemas.microsoft.com/office/drawing/2014/main" id="{785BDB02-0669-46C1-BC18-4B6915F659E2}"/>
              </a:ext>
            </a:extLst>
          </p:cNvPr>
          <p:cNvSpPr>
            <a:spLocks noGrp="1"/>
          </p:cNvSpPr>
          <p:nvPr>
            <p:ph type="chart" sz="quarter" idx="15"/>
          </p:nvPr>
        </p:nvSpPr>
        <p:spPr>
          <a:xfrm>
            <a:off x="766762" y="1638300"/>
            <a:ext cx="4872037" cy="4419600"/>
          </a:xfrm>
          <a:prstGeom prst="rect">
            <a:avLst/>
          </a:prstGeom>
        </p:spPr>
        <p:txBody>
          <a:bodyPr>
            <a:normAutofit/>
          </a:bodyPr>
          <a:lstStyle>
            <a:lvl1pPr marL="0" indent="0" algn="ctr">
              <a:buFontTx/>
              <a:buNone/>
              <a:defRPr sz="1800" b="0"/>
            </a:lvl1pPr>
          </a:lstStyle>
          <a:p>
            <a:endParaRPr lang="en-BE" dirty="0"/>
          </a:p>
        </p:txBody>
      </p:sp>
      <p:sp>
        <p:nvSpPr>
          <p:cNvPr id="11" name="Text Placeholder 5"/>
          <p:cNvSpPr>
            <a:spLocks noGrp="1"/>
          </p:cNvSpPr>
          <p:nvPr>
            <p:ph type="body" sz="quarter" idx="20" hasCustomPrompt="1"/>
          </p:nvPr>
        </p:nvSpPr>
        <p:spPr>
          <a:xfrm>
            <a:off x="6544414" y="2463800"/>
            <a:ext cx="4872037" cy="3594100"/>
          </a:xfrm>
        </p:spPr>
        <p:txBody>
          <a:bodyPr/>
          <a:lstStyle/>
          <a:p>
            <a:pPr lvl="0"/>
            <a:r>
              <a:rPr lang="en-US"/>
              <a:t>Click to add text</a:t>
            </a:r>
          </a:p>
          <a:p>
            <a:pPr lvl="1"/>
            <a:r>
              <a:rPr lang="en-US"/>
              <a:t>Second level</a:t>
            </a:r>
          </a:p>
          <a:p>
            <a:pPr lvl="2"/>
            <a:r>
              <a:rPr lang="en-US"/>
              <a:t>Third level</a:t>
            </a:r>
          </a:p>
          <a:p>
            <a:pPr lvl="3"/>
            <a:r>
              <a:rPr lang="en-US"/>
              <a:t>Fourth level</a:t>
            </a:r>
          </a:p>
          <a:p>
            <a:pPr lvl="4"/>
            <a:r>
              <a:rPr lang="en-US"/>
              <a:t>Fifth level</a:t>
            </a:r>
          </a:p>
        </p:txBody>
      </p:sp>
      <p:sp>
        <p:nvSpPr>
          <p:cNvPr id="12"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8980433" y="6479665"/>
            <a:ext cx="2743200" cy="230784"/>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3" name="Footer Placeholder 2"/>
          <p:cNvSpPr>
            <a:spLocks noGrp="1"/>
          </p:cNvSpPr>
          <p:nvPr>
            <p:ph type="ftr" sz="quarter" idx="21"/>
          </p:nvPr>
        </p:nvSpPr>
        <p:spPr/>
        <p:txBody>
          <a:bodyPr/>
          <a:lstStyle/>
          <a:p>
            <a:r>
              <a:rPr lang="en-US"/>
              <a:t>MELODY # 2.4.2 Basic safety in the field </a:t>
            </a:r>
          </a:p>
        </p:txBody>
      </p:sp>
    </p:spTree>
    <p:extLst>
      <p:ext uri="{BB962C8B-B14F-4D97-AF65-F5344CB8AC3E}">
        <p14:creationId xmlns:p14="http://schemas.microsoft.com/office/powerpoint/2010/main" val="1940906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pos="3840">
          <p15:clr>
            <a:srgbClr val="FBAE40"/>
          </p15:clr>
        </p15:guide>
        <p15:guide id="2" pos="4128">
          <p15:clr>
            <a:srgbClr val="FBAE40"/>
          </p15:clr>
        </p15:guide>
        <p15:guide id="3" pos="3552">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806211"/>
            <a:ext cx="10663238" cy="884477"/>
          </a:xfrm>
          <a:prstGeom prst="rect">
            <a:avLst/>
          </a:prstGeom>
        </p:spPr>
        <p:txBody>
          <a:bodyPr vert="horz" lIns="0" tIns="0" rIns="0" bIns="0" rtlCol="0" anchor="t">
            <a:normAutofit/>
          </a:bodyPr>
          <a:lstStyle/>
          <a:p>
            <a:r>
              <a:rPr lang="en-US"/>
              <a:t>Click to edit Master title style</a:t>
            </a:r>
          </a:p>
        </p:txBody>
      </p:sp>
      <p:sp>
        <p:nvSpPr>
          <p:cNvPr id="3" name="Text Placeholder 2"/>
          <p:cNvSpPr>
            <a:spLocks noGrp="1"/>
          </p:cNvSpPr>
          <p:nvPr>
            <p:ph type="body" idx="1"/>
          </p:nvPr>
        </p:nvSpPr>
        <p:spPr>
          <a:xfrm>
            <a:off x="766763" y="1825625"/>
            <a:ext cx="1065847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extBox 13" title="AlexandriaAlternativeReference"/>
          <p:cNvSpPr txBox="1"/>
          <p:nvPr userDrawn="1"/>
        </p:nvSpPr>
        <p:spPr>
          <a:xfrm>
            <a:off x="1117063" y="6587241"/>
            <a:ext cx="1440000" cy="215444"/>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tab pos="3780000" algn="r"/>
              </a:tabLst>
              <a:defRPr/>
            </a:pPr>
            <a:r>
              <a:rPr kumimoji="0" lang="en-US" sz="800" b="0" i="1" u="none" strike="noStrike" kern="1200" cap="none" spc="0" normalizeH="0" baseline="0" noProof="0">
                <a:ln>
                  <a:noFill/>
                </a:ln>
                <a:solidFill>
                  <a:prstClr val="white">
                    <a:lumMod val="50000"/>
                  </a:prstClr>
                </a:solidFill>
                <a:effectLst/>
                <a:uLnTx/>
                <a:uFillTx/>
                <a:latin typeface="Segoe UI" pitchFamily="34" charset="0"/>
                <a:ea typeface="Segoe UI" pitchFamily="34" charset="0"/>
                <a:cs typeface="Segoe UI" pitchFamily="34" charset="0"/>
              </a:rPr>
              <a:t> </a:t>
            </a:r>
            <a:endParaRPr kumimoji="0" lang="nl-BE" sz="800" b="0" i="1" u="none" strike="noStrike" kern="1200" cap="none" spc="0" normalizeH="0" baseline="0" noProof="0" dirty="0">
              <a:ln>
                <a:noFill/>
              </a:ln>
              <a:solidFill>
                <a:prstClr val="white">
                  <a:lumMod val="50000"/>
                </a:prstClr>
              </a:solidFill>
              <a:effectLst/>
              <a:uLnTx/>
              <a:uFillTx/>
              <a:latin typeface="Segoe UI" pitchFamily="34" charset="0"/>
              <a:ea typeface="Segoe UI" pitchFamily="34" charset="0"/>
              <a:cs typeface="Segoe UI" pitchFamily="34" charset="0"/>
            </a:endParaRPr>
          </a:p>
        </p:txBody>
      </p:sp>
      <p:sp>
        <p:nvSpPr>
          <p:cNvPr id="15" name="Tijdelijke aanduiding voor dianummer 5">
            <a:extLst>
              <a:ext uri="{FF2B5EF4-FFF2-40B4-BE49-F238E27FC236}">
                <a16:creationId xmlns:a16="http://schemas.microsoft.com/office/drawing/2014/main" id="{85ACB9A7-77F2-41DA-BDAD-3E1B26CA8CAF}"/>
              </a:ext>
            </a:extLst>
          </p:cNvPr>
          <p:cNvSpPr>
            <a:spLocks noGrp="1"/>
          </p:cNvSpPr>
          <p:nvPr>
            <p:ph type="sldNum" sz="quarter" idx="4"/>
          </p:nvPr>
        </p:nvSpPr>
        <p:spPr>
          <a:xfrm>
            <a:off x="11353799" y="6479665"/>
            <a:ext cx="369833" cy="143176"/>
          </a:xfrm>
          <a:prstGeom prst="rect">
            <a:avLst/>
          </a:prstGeom>
        </p:spPr>
        <p:txBody>
          <a:bodyPr vert="horz" lIns="0" tIns="0" rIns="0" bIns="0" rtlCol="0" anchor="t" anchorCtr="0"/>
          <a:lstStyle>
            <a:lvl1pPr algn="r">
              <a:defRPr sz="1000" b="1">
                <a:solidFill>
                  <a:schemeClr val="tx1"/>
                </a:solidFill>
                <a:latin typeface="+mj-lt"/>
                <a:ea typeface="Segoe UI Black" panose="020B0A02040204020203" pitchFamily="34" charset="0"/>
                <a:cs typeface="Segoe UI Semibold" panose="020B0702040204020203" pitchFamily="34" charset="0"/>
              </a:defRPr>
            </a:lvl1pPr>
          </a:lstStyle>
          <a:p>
            <a:fld id="{A814E660-BF25-4843-B2A0-93C6E2B6253B}" type="slidenum">
              <a:rPr lang="en-BE" smtClean="0"/>
              <a:pPr/>
              <a:t>‹#›</a:t>
            </a:fld>
            <a:endParaRPr lang="en-BE" dirty="0"/>
          </a:p>
        </p:txBody>
      </p:sp>
      <p:sp>
        <p:nvSpPr>
          <p:cNvPr id="6" name="Footer Placeholder 5"/>
          <p:cNvSpPr>
            <a:spLocks noGrp="1"/>
          </p:cNvSpPr>
          <p:nvPr>
            <p:ph type="ftr" sz="quarter" idx="3"/>
          </p:nvPr>
        </p:nvSpPr>
        <p:spPr>
          <a:xfrm>
            <a:off x="452927" y="6479664"/>
            <a:ext cx="10776247" cy="148485"/>
          </a:xfrm>
          <a:prstGeom prst="rect">
            <a:avLst/>
          </a:prstGeom>
        </p:spPr>
        <p:txBody>
          <a:bodyPr lIns="0" tIns="0" rIns="0" bIns="0" anchor="ctr"/>
          <a:lstStyle>
            <a:lvl1pPr>
              <a:defRPr sz="1000" b="1"/>
            </a:lvl1pPr>
          </a:lstStyle>
          <a:p>
            <a:r>
              <a:rPr lang="en-US"/>
              <a:t>MELODY # 2.4.2 Basic safety in the field </a:t>
            </a:r>
          </a:p>
        </p:txBody>
      </p:sp>
    </p:spTree>
    <p:extLst>
      <p:ext uri="{BB962C8B-B14F-4D97-AF65-F5344CB8AC3E}">
        <p14:creationId xmlns:p14="http://schemas.microsoft.com/office/powerpoint/2010/main" val="68226474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8" r:id="rId4"/>
    <p:sldLayoutId id="2147483702" r:id="rId5"/>
    <p:sldLayoutId id="2147483703" r:id="rId6"/>
    <p:sldLayoutId id="2147483704" r:id="rId7"/>
    <p:sldLayoutId id="2147483694" r:id="rId8"/>
    <p:sldLayoutId id="2147483670" r:id="rId9"/>
    <p:sldLayoutId id="2147483671" r:id="rId10"/>
    <p:sldLayoutId id="2147483667" r:id="rId11"/>
    <p:sldLayoutId id="2147483665" r:id="rId12"/>
    <p:sldLayoutId id="2147483698" r:id="rId13"/>
    <p:sldLayoutId id="2147483699" r:id="rId14"/>
    <p:sldLayoutId id="2147483685" r:id="rId15"/>
    <p:sldLayoutId id="2147483701" r:id="rId16"/>
    <p:sldLayoutId id="2147483697" r:id="rId17"/>
    <p:sldLayoutId id="2147483700" r:id="rId18"/>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hdr="0" dt="0"/>
  <p:txStyles>
    <p:titleStyle>
      <a:lvl1pPr algn="l" defTabSz="914400" rtl="0" eaLnBrk="1" latinLnBrk="0" hangingPunct="1">
        <a:lnSpc>
          <a:spcPct val="90000"/>
        </a:lnSpc>
        <a:spcBef>
          <a:spcPct val="0"/>
        </a:spcBef>
        <a:buNone/>
        <a:defRPr sz="4400" b="0" kern="1200">
          <a:solidFill>
            <a:schemeClr val="accent1"/>
          </a:solidFill>
          <a:latin typeface="FranklinGotTExtCon" pitchFamily="2" charset="0"/>
          <a:ea typeface="+mj-ea"/>
          <a:cs typeface="+mj-cs"/>
        </a:defRPr>
      </a:lvl1pPr>
    </p:titleStyle>
    <p:bodyStyle>
      <a:lvl1pPr marL="355600" indent="-266700" algn="l" defTabSz="914400" rtl="0" eaLnBrk="1" latinLnBrk="0" hangingPunct="1">
        <a:lnSpc>
          <a:spcPct val="100000"/>
        </a:lnSpc>
        <a:spcBef>
          <a:spcPts val="1000"/>
        </a:spcBef>
        <a:buClr>
          <a:schemeClr val="accent1"/>
        </a:buClr>
        <a:buFont typeface="Arial" panose="020B0604020202020204" pitchFamily="34" charset="0"/>
        <a:buChar char="•"/>
        <a:defRPr sz="2400" kern="1200">
          <a:solidFill>
            <a:schemeClr val="tx1"/>
          </a:solidFill>
          <a:latin typeface="+mn-lt"/>
          <a:ea typeface="+mn-ea"/>
          <a:cs typeface="+mn-cs"/>
        </a:defRPr>
      </a:lvl1pPr>
      <a:lvl2pPr marL="622300" indent="-266700" algn="l" defTabSz="914400" rtl="0" eaLnBrk="1" latinLnBrk="0" hangingPunct="1">
        <a:lnSpc>
          <a:spcPct val="100000"/>
        </a:lnSpc>
        <a:spcBef>
          <a:spcPts val="500"/>
        </a:spcBef>
        <a:buClr>
          <a:schemeClr val="accent2"/>
        </a:buClr>
        <a:buFont typeface="Arial" panose="020B0604020202020204" pitchFamily="34" charset="0"/>
        <a:buChar char="•"/>
        <a:defRPr sz="2400" kern="1200">
          <a:solidFill>
            <a:schemeClr val="tx1"/>
          </a:solidFill>
          <a:latin typeface="+mn-lt"/>
          <a:ea typeface="+mn-ea"/>
          <a:cs typeface="+mn-cs"/>
        </a:defRPr>
      </a:lvl2pPr>
      <a:lvl3pPr marL="990600" indent="-266700" algn="l" defTabSz="914400" rtl="0" eaLnBrk="1" latinLnBrk="0" hangingPunct="1">
        <a:lnSpc>
          <a:spcPct val="100000"/>
        </a:lnSpc>
        <a:spcBef>
          <a:spcPts val="500"/>
        </a:spcBef>
        <a:buClr>
          <a:schemeClr val="accent4"/>
        </a:buClr>
        <a:buFont typeface="Arial" panose="020B0604020202020204" pitchFamily="34" charset="0"/>
        <a:buChar char="•"/>
        <a:defRPr sz="2000" kern="1200">
          <a:solidFill>
            <a:schemeClr val="tx1"/>
          </a:solidFill>
          <a:latin typeface="+mn-lt"/>
          <a:ea typeface="+mn-ea"/>
          <a:cs typeface="+mn-cs"/>
        </a:defRPr>
      </a:lvl3pPr>
      <a:lvl4pPr marL="1257300" indent="-266700" algn="l" defTabSz="914400" rtl="0" eaLnBrk="1" latinLnBrk="0" hangingPunct="1">
        <a:lnSpc>
          <a:spcPct val="100000"/>
        </a:lnSpc>
        <a:spcBef>
          <a:spcPts val="500"/>
        </a:spcBef>
        <a:buClr>
          <a:schemeClr val="accent3"/>
        </a:buClr>
        <a:buFont typeface="Arial" panose="020B0604020202020204" pitchFamily="34" charset="0"/>
        <a:buChar char="•"/>
        <a:defRPr sz="1800" kern="1200">
          <a:solidFill>
            <a:schemeClr val="tx1"/>
          </a:solidFill>
          <a:latin typeface="+mn-lt"/>
          <a:ea typeface="+mn-ea"/>
          <a:cs typeface="+mn-cs"/>
        </a:defRPr>
      </a:lvl4pPr>
      <a:lvl5pPr marL="1612900" indent="-266700" algn="l" defTabSz="914400" rtl="0" eaLnBrk="1" latinLnBrk="0" hangingPunct="1">
        <a:lnSpc>
          <a:spcPct val="100000"/>
        </a:lnSpc>
        <a:spcBef>
          <a:spcPts val="500"/>
        </a:spcBef>
        <a:buClr>
          <a:schemeClr val="bg1">
            <a:lumMod val="50000"/>
          </a:schemeClr>
        </a:buClr>
        <a:buFont typeface="Arial" panose="020B0604020202020204" pitchFamily="34" charset="0"/>
        <a:buChar char="•"/>
        <a:defRPr lang="en-US" sz="1800" kern="1200" smtClean="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pos="483">
          <p15:clr>
            <a:srgbClr val="F26B43"/>
          </p15:clr>
        </p15:guide>
        <p15:guide id="4" pos="7197">
          <p15:clr>
            <a:srgbClr val="F26B43"/>
          </p15:clr>
        </p15:guide>
        <p15:guide id="5" orient="horz" pos="504">
          <p15:clr>
            <a:srgbClr val="F26B43"/>
          </p15:clr>
        </p15:guide>
        <p15:guide id="6" orient="horz" pos="381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hyperlink" Target="https://de.wiktionary.org/wiki/Geigerz%C3%A4hler"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0" kern="1200" dirty="0">
                <a:solidFill>
                  <a:schemeClr val="tx1"/>
                </a:solidFill>
                <a:effectLst/>
                <a:latin typeface="+mn-lt"/>
                <a:ea typeface="+mn-ea"/>
                <a:cs typeface="+mn-cs"/>
              </a:rPr>
              <a:t>2.4.2 Basic safety in the field (rules of thumb, zoning, etc.)</a:t>
            </a:r>
          </a:p>
        </p:txBody>
      </p:sp>
      <p:sp>
        <p:nvSpPr>
          <p:cNvPr id="3" name="Title 2"/>
          <p:cNvSpPr>
            <a:spLocks noGrp="1"/>
          </p:cNvSpPr>
          <p:nvPr>
            <p:ph type="title"/>
          </p:nvPr>
        </p:nvSpPr>
        <p:spPr/>
        <p:txBody>
          <a:bodyPr anchor="ctr">
            <a:normAutofit/>
          </a:bodyPr>
          <a:lstStyle/>
          <a:p>
            <a:r>
              <a:rPr lang="en-US" sz="5400" dirty="0"/>
              <a:t>Module 2 CBRN Basics</a:t>
            </a:r>
          </a:p>
        </p:txBody>
      </p:sp>
    </p:spTree>
    <p:extLst>
      <p:ext uri="{BB962C8B-B14F-4D97-AF65-F5344CB8AC3E}">
        <p14:creationId xmlns:p14="http://schemas.microsoft.com/office/powerpoint/2010/main" val="36458622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7"/>
          </p:nvPr>
        </p:nvSpPr>
        <p:spPr/>
        <p:txBody>
          <a:bodyPr/>
          <a:lstStyle/>
          <a:p>
            <a:r>
              <a:rPr lang="da-DK" dirty="0"/>
              <a:t>Thank you for your attention</a:t>
            </a:r>
            <a:endParaRPr lang="en-US"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10</a:t>
            </a:fld>
            <a:endParaRPr lang="en-BE" dirty="0"/>
          </a:p>
        </p:txBody>
      </p:sp>
      <p:pic>
        <p:nvPicPr>
          <p:cNvPr id="7" name="Picture 6"/>
          <p:cNvPicPr>
            <a:picLocks noChangeAspect="1"/>
          </p:cNvPicPr>
          <p:nvPr/>
        </p:nvPicPr>
        <p:blipFill>
          <a:blip r:embed="rId3"/>
          <a:stretch>
            <a:fillRect/>
          </a:stretch>
        </p:blipFill>
        <p:spPr>
          <a:xfrm flipH="1">
            <a:off x="5404932" y="1657351"/>
            <a:ext cx="1344036" cy="1496250"/>
          </a:xfrm>
          <a:prstGeom prst="rect">
            <a:avLst/>
          </a:prstGeom>
        </p:spPr>
      </p:pic>
      <p:sp>
        <p:nvSpPr>
          <p:cNvPr id="6" name="Footer Placeholder 4">
            <a:extLst>
              <a:ext uri="{FF2B5EF4-FFF2-40B4-BE49-F238E27FC236}">
                <a16:creationId xmlns:a16="http://schemas.microsoft.com/office/drawing/2014/main" id="{A0F9B274-B787-4AEA-B16E-F96C7930514B}"/>
              </a:ext>
            </a:extLst>
          </p:cNvPr>
          <p:cNvSpPr txBox="1">
            <a:spLocks/>
          </p:cNvSpPr>
          <p:nvPr/>
        </p:nvSpPr>
        <p:spPr>
          <a:xfrm>
            <a:off x="452927" y="6479664"/>
            <a:ext cx="10776247" cy="148485"/>
          </a:xfrm>
          <a:prstGeom prst="rect">
            <a:avLst/>
          </a:prstGeom>
        </p:spPr>
        <p:txBody>
          <a:bodyPr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000" b="1" dirty="0"/>
              <a:t>MELODY Presentation 2.4.2 Basic safety in the field (rules of thumb, zoning, etc.)</a:t>
            </a:r>
          </a:p>
        </p:txBody>
      </p:sp>
    </p:spTree>
    <p:extLst>
      <p:ext uri="{BB962C8B-B14F-4D97-AF65-F5344CB8AC3E}">
        <p14:creationId xmlns:p14="http://schemas.microsoft.com/office/powerpoint/2010/main" val="40204388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0" kern="1200" dirty="0">
                <a:solidFill>
                  <a:schemeClr val="tx1"/>
                </a:solidFill>
                <a:effectLst/>
                <a:latin typeface="+mn-lt"/>
                <a:ea typeface="+mn-ea"/>
                <a:cs typeface="+mn-cs"/>
              </a:rPr>
              <a:t>To </a:t>
            </a:r>
            <a:r>
              <a:rPr lang="en-US" sz="2800" b="0" u="sng" kern="1200" dirty="0">
                <a:solidFill>
                  <a:schemeClr val="tx1"/>
                </a:solidFill>
                <a:effectLst/>
                <a:latin typeface="+mn-lt"/>
                <a:ea typeface="+mn-ea"/>
                <a:cs typeface="+mn-cs"/>
              </a:rPr>
              <a:t>recall </a:t>
            </a:r>
            <a:r>
              <a:rPr lang="en-US" sz="2800" b="0" kern="1200" dirty="0">
                <a:solidFill>
                  <a:schemeClr val="tx1"/>
                </a:solidFill>
                <a:effectLst/>
                <a:latin typeface="+mn-lt"/>
                <a:ea typeface="+mn-ea"/>
                <a:cs typeface="+mn-cs"/>
              </a:rPr>
              <a:t>safely arrival procedures and basic safety in the field</a:t>
            </a:r>
          </a:p>
        </p:txBody>
      </p:sp>
      <p:sp>
        <p:nvSpPr>
          <p:cNvPr id="3" name="Title 2"/>
          <p:cNvSpPr>
            <a:spLocks noGrp="1"/>
          </p:cNvSpPr>
          <p:nvPr>
            <p:ph type="title"/>
          </p:nvPr>
        </p:nvSpPr>
        <p:spPr/>
        <p:txBody>
          <a:bodyPr anchor="ctr">
            <a:noAutofit/>
          </a:bodyPr>
          <a:lstStyle/>
          <a:p>
            <a:r>
              <a:rPr lang="en-US" sz="4000" dirty="0"/>
              <a:t>Learning objective</a:t>
            </a:r>
          </a:p>
        </p:txBody>
      </p:sp>
    </p:spTree>
    <p:extLst>
      <p:ext uri="{BB962C8B-B14F-4D97-AF65-F5344CB8AC3E}">
        <p14:creationId xmlns:p14="http://schemas.microsoft.com/office/powerpoint/2010/main" val="29035683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safety in the field, zoning</a:t>
            </a:r>
          </a:p>
        </p:txBody>
      </p:sp>
      <p:sp>
        <p:nvSpPr>
          <p:cNvPr id="3" name="Text Placeholder 2"/>
          <p:cNvSpPr>
            <a:spLocks noGrp="1"/>
          </p:cNvSpPr>
          <p:nvPr>
            <p:ph type="body" sz="quarter" idx="15"/>
          </p:nvPr>
        </p:nvSpPr>
        <p:spPr>
          <a:xfrm>
            <a:off x="570699" y="1786072"/>
            <a:ext cx="10658475" cy="4301992"/>
          </a:xfrm>
        </p:spPr>
        <p:txBody>
          <a:bodyPr>
            <a:normAutofit lnSpcReduction="10000"/>
          </a:bodyPr>
          <a:lstStyle/>
          <a:p>
            <a:r>
              <a:rPr lang="en-US" dirty="0"/>
              <a:t>Zones are set around an incident to: </a:t>
            </a:r>
          </a:p>
          <a:p>
            <a:pPr lvl="1"/>
            <a:r>
              <a:rPr lang="en-US" dirty="0"/>
              <a:t>Identify the affected area and population</a:t>
            </a:r>
          </a:p>
          <a:p>
            <a:pPr lvl="1"/>
            <a:r>
              <a:rPr lang="en-US" dirty="0"/>
              <a:t>Protect &amp; Control the public</a:t>
            </a:r>
          </a:p>
          <a:p>
            <a:pPr lvl="1"/>
            <a:r>
              <a:rPr lang="en-US" dirty="0"/>
              <a:t>Facilitate safe operations of response teams</a:t>
            </a:r>
          </a:p>
          <a:p>
            <a:pPr lvl="1"/>
            <a:r>
              <a:rPr lang="en-US" dirty="0"/>
              <a:t>Prevent interference with property, forensics</a:t>
            </a:r>
          </a:p>
          <a:p>
            <a:pPr lvl="1"/>
            <a:r>
              <a:rPr lang="en-US" dirty="0"/>
              <a:t>Prevent the spread of contamination</a:t>
            </a:r>
          </a:p>
          <a:p>
            <a:r>
              <a:rPr lang="en-US" dirty="0"/>
              <a:t>Initial warm zone for unknown substance:</a:t>
            </a:r>
          </a:p>
          <a:p>
            <a:pPr lvl="1"/>
            <a:r>
              <a:rPr lang="en-US" dirty="0"/>
              <a:t>Solids: 50 meters</a:t>
            </a:r>
          </a:p>
          <a:p>
            <a:pPr lvl="1"/>
            <a:r>
              <a:rPr lang="en-US" dirty="0"/>
              <a:t>Liquids: 100 meters from pool edge</a:t>
            </a:r>
          </a:p>
          <a:p>
            <a:pPr lvl="1"/>
            <a:r>
              <a:rPr lang="en-US" dirty="0"/>
              <a:t>Gases: 300 meters</a:t>
            </a:r>
          </a:p>
        </p:txBody>
      </p:sp>
      <p:sp>
        <p:nvSpPr>
          <p:cNvPr id="4" name="Slide Number Placeholder 3"/>
          <p:cNvSpPr>
            <a:spLocks noGrp="1"/>
          </p:cNvSpPr>
          <p:nvPr>
            <p:ph type="sldNum" sz="quarter" idx="4"/>
          </p:nvPr>
        </p:nvSpPr>
        <p:spPr/>
        <p:txBody>
          <a:bodyPr/>
          <a:lstStyle/>
          <a:p>
            <a:fld id="{A814E660-BF25-4843-B2A0-93C6E2B6253B}" type="slidenum">
              <a:rPr lang="en-BE" smtClean="0"/>
              <a:pPr/>
              <a:t>3</a:t>
            </a:fld>
            <a:endParaRPr lang="en-BE" dirty="0"/>
          </a:p>
        </p:txBody>
      </p:sp>
      <p:sp>
        <p:nvSpPr>
          <p:cNvPr id="5" name="Footer Placeholder 4"/>
          <p:cNvSpPr>
            <a:spLocks noGrp="1"/>
          </p:cNvSpPr>
          <p:nvPr>
            <p:ph type="ftr" sz="quarter" idx="16"/>
          </p:nvPr>
        </p:nvSpPr>
        <p:spPr>
          <a:xfrm>
            <a:off x="452927" y="6479664"/>
            <a:ext cx="10776247" cy="148485"/>
          </a:xfrm>
        </p:spPr>
        <p:txBody>
          <a:bodyPr/>
          <a:lstStyle/>
          <a:p>
            <a:r>
              <a:rPr lang="en-US" dirty="0"/>
              <a:t>MELODY Presentation 2.4.2 Basic safety in the field (rules of thumb, zoning, etc.)</a:t>
            </a:r>
          </a:p>
        </p:txBody>
      </p:sp>
      <p:pic>
        <p:nvPicPr>
          <p:cNvPr id="12" name="Picture 11">
            <a:extLst>
              <a:ext uri="{FF2B5EF4-FFF2-40B4-BE49-F238E27FC236}">
                <a16:creationId xmlns:a16="http://schemas.microsoft.com/office/drawing/2014/main" id="{FDCF80F7-B494-4FD4-B481-636257805671}"/>
              </a:ext>
            </a:extLst>
          </p:cNvPr>
          <p:cNvPicPr>
            <a:picLocks noChangeAspect="1"/>
          </p:cNvPicPr>
          <p:nvPr/>
        </p:nvPicPr>
        <p:blipFill>
          <a:blip r:embed="rId3"/>
          <a:stretch>
            <a:fillRect/>
          </a:stretch>
        </p:blipFill>
        <p:spPr>
          <a:xfrm>
            <a:off x="9629222" y="183293"/>
            <a:ext cx="2354975" cy="1924641"/>
          </a:xfrm>
          <a:prstGeom prst="rect">
            <a:avLst/>
          </a:prstGeom>
        </p:spPr>
      </p:pic>
      <p:pic>
        <p:nvPicPr>
          <p:cNvPr id="14" name="Picture 13">
            <a:extLst>
              <a:ext uri="{FF2B5EF4-FFF2-40B4-BE49-F238E27FC236}">
                <a16:creationId xmlns:a16="http://schemas.microsoft.com/office/drawing/2014/main" id="{2FD3D0E6-300F-4E8B-8873-47A040B59E5F}"/>
              </a:ext>
            </a:extLst>
          </p:cNvPr>
          <p:cNvPicPr>
            <a:picLocks noChangeAspect="1"/>
          </p:cNvPicPr>
          <p:nvPr/>
        </p:nvPicPr>
        <p:blipFill>
          <a:blip r:embed="rId4"/>
          <a:stretch>
            <a:fillRect/>
          </a:stretch>
        </p:blipFill>
        <p:spPr>
          <a:xfrm>
            <a:off x="7529246" y="2499534"/>
            <a:ext cx="4396892" cy="2828604"/>
          </a:xfrm>
          <a:prstGeom prst="rect">
            <a:avLst/>
          </a:prstGeom>
        </p:spPr>
      </p:pic>
    </p:spTree>
    <p:extLst>
      <p:ext uri="{BB962C8B-B14F-4D97-AF65-F5344CB8AC3E}">
        <p14:creationId xmlns:p14="http://schemas.microsoft.com/office/powerpoint/2010/main" val="77291728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Realistic setup of zones</a:t>
            </a:r>
          </a:p>
        </p:txBody>
      </p:sp>
      <p:sp>
        <p:nvSpPr>
          <p:cNvPr id="4" name="Slide Number Placeholder 3"/>
          <p:cNvSpPr>
            <a:spLocks noGrp="1"/>
          </p:cNvSpPr>
          <p:nvPr>
            <p:ph type="sldNum" sz="quarter" idx="4"/>
          </p:nvPr>
        </p:nvSpPr>
        <p:spPr/>
        <p:txBody>
          <a:bodyPr/>
          <a:lstStyle/>
          <a:p>
            <a:fld id="{A814E660-BF25-4843-B2A0-93C6E2B6253B}" type="slidenum">
              <a:rPr lang="en-BE" smtClean="0"/>
              <a:pPr/>
              <a:t>4</a:t>
            </a:fld>
            <a:endParaRPr lang="en-BE" dirty="0"/>
          </a:p>
        </p:txBody>
      </p:sp>
      <p:sp>
        <p:nvSpPr>
          <p:cNvPr id="6" name="Footer Placeholder 4">
            <a:extLst>
              <a:ext uri="{FF2B5EF4-FFF2-40B4-BE49-F238E27FC236}">
                <a16:creationId xmlns:a16="http://schemas.microsoft.com/office/drawing/2014/main" id="{E9BF1095-A757-433B-8264-0B2A7CAEDD36}"/>
              </a:ext>
            </a:extLst>
          </p:cNvPr>
          <p:cNvSpPr>
            <a:spLocks noGrp="1"/>
          </p:cNvSpPr>
          <p:nvPr>
            <p:ph type="ftr" sz="quarter" idx="16"/>
          </p:nvPr>
        </p:nvSpPr>
        <p:spPr>
          <a:xfrm>
            <a:off x="452927" y="6479664"/>
            <a:ext cx="10776247" cy="148485"/>
          </a:xfrm>
        </p:spPr>
        <p:txBody>
          <a:bodyPr/>
          <a:lstStyle/>
          <a:p>
            <a:r>
              <a:rPr lang="en-US" dirty="0"/>
              <a:t>MELODY Presentation 2.4.2 Basic safety in the field (rules of thumb, zoning, etc.)</a:t>
            </a:r>
          </a:p>
        </p:txBody>
      </p:sp>
      <p:pic>
        <p:nvPicPr>
          <p:cNvPr id="8" name="Picture 7">
            <a:extLst>
              <a:ext uri="{FF2B5EF4-FFF2-40B4-BE49-F238E27FC236}">
                <a16:creationId xmlns:a16="http://schemas.microsoft.com/office/drawing/2014/main" id="{468CE51A-C429-4D53-B105-DA477A5FCB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4967" y="2992581"/>
            <a:ext cx="7354295" cy="3221181"/>
          </a:xfrm>
          <a:prstGeom prst="rect">
            <a:avLst/>
          </a:prstGeom>
        </p:spPr>
      </p:pic>
      <p:pic>
        <p:nvPicPr>
          <p:cNvPr id="5" name="Picture 4">
            <a:extLst>
              <a:ext uri="{FF2B5EF4-FFF2-40B4-BE49-F238E27FC236}">
                <a16:creationId xmlns:a16="http://schemas.microsoft.com/office/drawing/2014/main" id="{A029E23F-833E-4901-8A79-FC7D8B92B5B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1339" y="1661525"/>
            <a:ext cx="4818208" cy="2110375"/>
          </a:xfrm>
          <a:prstGeom prst="rect">
            <a:avLst/>
          </a:prstGeom>
        </p:spPr>
      </p:pic>
    </p:spTree>
    <p:extLst>
      <p:ext uri="{BB962C8B-B14F-4D97-AF65-F5344CB8AC3E}">
        <p14:creationId xmlns:p14="http://schemas.microsoft.com/office/powerpoint/2010/main" val="107466321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safety in the field, </a:t>
            </a:r>
            <a:r>
              <a:rPr lang="en-US"/>
              <a:t>zoning tips</a:t>
            </a:r>
            <a:endParaRPr lang="en-US" dirty="0"/>
          </a:p>
        </p:txBody>
      </p:sp>
      <p:sp>
        <p:nvSpPr>
          <p:cNvPr id="3" name="Text Placeholder 2"/>
          <p:cNvSpPr>
            <a:spLocks noGrp="1"/>
          </p:cNvSpPr>
          <p:nvPr>
            <p:ph type="body" sz="quarter" idx="15"/>
          </p:nvPr>
        </p:nvSpPr>
        <p:spPr/>
        <p:txBody>
          <a:bodyPr>
            <a:normAutofit/>
          </a:bodyPr>
          <a:lstStyle/>
          <a:p>
            <a:pPr marL="342900" indent="-342900"/>
            <a:r>
              <a:rPr lang="en-US" dirty="0">
                <a:cs typeface="Arial" panose="020B0604020202020204" pitchFamily="34" charset="0"/>
              </a:rPr>
              <a:t>Take a note of the times of your actions</a:t>
            </a:r>
          </a:p>
          <a:p>
            <a:pPr marL="342900" indent="-342900"/>
            <a:r>
              <a:rPr lang="en-US" dirty="0">
                <a:cs typeface="Arial" panose="020B0604020202020204" pitchFamily="34" charset="0"/>
              </a:rPr>
              <a:t>Respect boundaries set for the different zones</a:t>
            </a:r>
          </a:p>
          <a:p>
            <a:pPr marL="342900" indent="-342900"/>
            <a:r>
              <a:rPr lang="en-US" dirty="0">
                <a:cs typeface="Arial" panose="020B0604020202020204" pitchFamily="34" charset="0"/>
              </a:rPr>
              <a:t>Do not bring anything into the hot zone – unless absolutely necessary </a:t>
            </a:r>
          </a:p>
          <a:p>
            <a:pPr marL="342900" indent="-342900"/>
            <a:r>
              <a:rPr lang="en-US" dirty="0">
                <a:cs typeface="Arial" panose="020B0604020202020204" pitchFamily="34" charset="0"/>
              </a:rPr>
              <a:t>Remain alert - zones are not fixed and do not guarantee safety</a:t>
            </a:r>
          </a:p>
          <a:p>
            <a:pPr marL="342900" indent="-342900"/>
            <a:r>
              <a:rPr lang="en-GB" dirty="0"/>
              <a:t>Take a note and report if you think anyone was exposed or contaminated </a:t>
            </a:r>
          </a:p>
        </p:txBody>
      </p:sp>
      <p:sp>
        <p:nvSpPr>
          <p:cNvPr id="4" name="Slide Number Placeholder 3"/>
          <p:cNvSpPr>
            <a:spLocks noGrp="1"/>
          </p:cNvSpPr>
          <p:nvPr>
            <p:ph type="sldNum" sz="quarter" idx="4"/>
          </p:nvPr>
        </p:nvSpPr>
        <p:spPr/>
        <p:txBody>
          <a:bodyPr/>
          <a:lstStyle/>
          <a:p>
            <a:fld id="{A814E660-BF25-4843-B2A0-93C6E2B6253B}" type="slidenum">
              <a:rPr lang="en-BE" smtClean="0"/>
              <a:pPr/>
              <a:t>5</a:t>
            </a:fld>
            <a:endParaRPr lang="en-BE" dirty="0"/>
          </a:p>
        </p:txBody>
      </p:sp>
      <p:sp>
        <p:nvSpPr>
          <p:cNvPr id="6" name="Footer Placeholder 4">
            <a:extLst>
              <a:ext uri="{FF2B5EF4-FFF2-40B4-BE49-F238E27FC236}">
                <a16:creationId xmlns:a16="http://schemas.microsoft.com/office/drawing/2014/main" id="{F8E3B813-B467-4024-871D-4D66B3BCF672}"/>
              </a:ext>
            </a:extLst>
          </p:cNvPr>
          <p:cNvSpPr>
            <a:spLocks noGrp="1"/>
          </p:cNvSpPr>
          <p:nvPr>
            <p:ph type="ftr" sz="quarter" idx="16"/>
          </p:nvPr>
        </p:nvSpPr>
        <p:spPr>
          <a:xfrm>
            <a:off x="452927" y="6479664"/>
            <a:ext cx="10776247" cy="148485"/>
          </a:xfrm>
        </p:spPr>
        <p:txBody>
          <a:bodyPr/>
          <a:lstStyle/>
          <a:p>
            <a:r>
              <a:rPr lang="en-US" dirty="0"/>
              <a:t>MELODY Presentation 2.4.2 Basic safety in the field (rules of thumb, zoning, etc.)</a:t>
            </a:r>
          </a:p>
        </p:txBody>
      </p:sp>
    </p:spTree>
    <p:extLst>
      <p:ext uri="{BB962C8B-B14F-4D97-AF65-F5344CB8AC3E}">
        <p14:creationId xmlns:p14="http://schemas.microsoft.com/office/powerpoint/2010/main" val="23012815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safety in the field, tips &amp; tricks</a:t>
            </a:r>
          </a:p>
        </p:txBody>
      </p:sp>
      <p:sp>
        <p:nvSpPr>
          <p:cNvPr id="3" name="Text Placeholder 2"/>
          <p:cNvSpPr>
            <a:spLocks noGrp="1"/>
          </p:cNvSpPr>
          <p:nvPr>
            <p:ph type="body" sz="quarter" idx="15"/>
          </p:nvPr>
        </p:nvSpPr>
        <p:spPr>
          <a:xfrm>
            <a:off x="766762" y="1786072"/>
            <a:ext cx="10956871" cy="4301992"/>
          </a:xfrm>
        </p:spPr>
        <p:txBody>
          <a:bodyPr>
            <a:normAutofit/>
          </a:bodyPr>
          <a:lstStyle/>
          <a:p>
            <a:pPr marL="342900" indent="-342900"/>
            <a:r>
              <a:rPr lang="en-GB" dirty="0">
                <a:cs typeface="Arial" panose="020B0604020202020204" pitchFamily="34" charset="0"/>
              </a:rPr>
              <a:t>Move with care: do not touch, do not look down into or open glassware, containers etc. </a:t>
            </a:r>
          </a:p>
          <a:p>
            <a:pPr marL="342900" indent="-342900"/>
            <a:r>
              <a:rPr lang="en-GB" dirty="0">
                <a:cs typeface="Arial" panose="020B0604020202020204" pitchFamily="34" charset="0"/>
              </a:rPr>
              <a:t>Be aware of booby traps or secondary devices and attacks</a:t>
            </a:r>
          </a:p>
          <a:p>
            <a:pPr marL="342900" indent="-342900"/>
            <a:r>
              <a:rPr lang="en-GB" dirty="0"/>
              <a:t>Use disposables and prevent contamination of other materials</a:t>
            </a:r>
          </a:p>
          <a:p>
            <a:pPr marL="342900" indent="-342900"/>
            <a:r>
              <a:rPr lang="en-GB" dirty="0">
                <a:cs typeface="Arial" panose="020B0604020202020204" pitchFamily="34" charset="0"/>
              </a:rPr>
              <a:t>Keep your distance</a:t>
            </a:r>
            <a:r>
              <a:rPr lang="en-GB">
                <a:cs typeface="Arial" panose="020B0604020202020204" pitchFamily="34" charset="0"/>
              </a:rPr>
              <a:t>, preferably upwind </a:t>
            </a:r>
            <a:endParaRPr lang="en-GB" dirty="0">
              <a:cs typeface="Arial" panose="020B0604020202020204" pitchFamily="34" charset="0"/>
            </a:endParaRPr>
          </a:p>
          <a:p>
            <a:pPr marL="342900" indent="-342900"/>
            <a:r>
              <a:rPr lang="en-GB" dirty="0">
                <a:cs typeface="Arial" panose="020B0604020202020204" pitchFamily="34" charset="0"/>
              </a:rPr>
              <a:t>Pay attention to anything originating from the hot zone </a:t>
            </a:r>
            <a:r>
              <a:rPr lang="en-US" dirty="0">
                <a:cs typeface="Arial" panose="020B0604020202020204" pitchFamily="34" charset="0"/>
              </a:rPr>
              <a:t>(potentially contaminated people might come towards you) </a:t>
            </a:r>
            <a:endParaRPr lang="en-GB" dirty="0">
              <a:cs typeface="Arial" panose="020B0604020202020204" pitchFamily="34" charset="0"/>
            </a:endParaRPr>
          </a:p>
          <a:p>
            <a:pPr marL="342900" indent="-342900"/>
            <a:r>
              <a:rPr lang="en-GB" dirty="0"/>
              <a:t>Look for warning signs on lorries, labels, tags, (disposed) wrappings, containers etc. </a:t>
            </a:r>
            <a:r>
              <a:rPr lang="en-US" dirty="0"/>
              <a:t>indicating which agents could be present</a:t>
            </a:r>
            <a:endParaRPr lang="en-GB" dirty="0"/>
          </a:p>
        </p:txBody>
      </p:sp>
      <p:sp>
        <p:nvSpPr>
          <p:cNvPr id="4" name="Slide Number Placeholder 3"/>
          <p:cNvSpPr>
            <a:spLocks noGrp="1"/>
          </p:cNvSpPr>
          <p:nvPr>
            <p:ph type="sldNum" sz="quarter" idx="4"/>
          </p:nvPr>
        </p:nvSpPr>
        <p:spPr/>
        <p:txBody>
          <a:bodyPr/>
          <a:lstStyle/>
          <a:p>
            <a:fld id="{A814E660-BF25-4843-B2A0-93C6E2B6253B}" type="slidenum">
              <a:rPr lang="en-BE" smtClean="0"/>
              <a:pPr/>
              <a:t>6</a:t>
            </a:fld>
            <a:endParaRPr lang="en-BE" dirty="0"/>
          </a:p>
        </p:txBody>
      </p:sp>
      <p:sp>
        <p:nvSpPr>
          <p:cNvPr id="6" name="Footer Placeholder 4">
            <a:extLst>
              <a:ext uri="{FF2B5EF4-FFF2-40B4-BE49-F238E27FC236}">
                <a16:creationId xmlns:a16="http://schemas.microsoft.com/office/drawing/2014/main" id="{D88EDC1D-29EB-42FA-8C42-0906A0791CCC}"/>
              </a:ext>
            </a:extLst>
          </p:cNvPr>
          <p:cNvSpPr>
            <a:spLocks noGrp="1"/>
          </p:cNvSpPr>
          <p:nvPr>
            <p:ph type="ftr" sz="quarter" idx="16"/>
          </p:nvPr>
        </p:nvSpPr>
        <p:spPr>
          <a:xfrm>
            <a:off x="452927" y="6479664"/>
            <a:ext cx="10776247" cy="148485"/>
          </a:xfrm>
        </p:spPr>
        <p:txBody>
          <a:bodyPr/>
          <a:lstStyle/>
          <a:p>
            <a:r>
              <a:rPr lang="en-US" dirty="0"/>
              <a:t>MELODY Presentation 2.4.2 Basic safety in the field (rules of thumb, zoning, etc.)</a:t>
            </a:r>
          </a:p>
        </p:txBody>
      </p:sp>
    </p:spTree>
    <p:extLst>
      <p:ext uri="{BB962C8B-B14F-4D97-AF65-F5344CB8AC3E}">
        <p14:creationId xmlns:p14="http://schemas.microsoft.com/office/powerpoint/2010/main" val="6143674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Basic safety in the field, RN-situation</a:t>
            </a:r>
          </a:p>
        </p:txBody>
      </p:sp>
      <p:sp>
        <p:nvSpPr>
          <p:cNvPr id="3" name="Text Placeholder 2"/>
          <p:cNvSpPr>
            <a:spLocks noGrp="1"/>
          </p:cNvSpPr>
          <p:nvPr>
            <p:ph type="body" sz="quarter" idx="15"/>
          </p:nvPr>
        </p:nvSpPr>
        <p:spPr>
          <a:xfrm>
            <a:off x="766762" y="1786072"/>
            <a:ext cx="10956871" cy="4301992"/>
          </a:xfrm>
        </p:spPr>
        <p:txBody>
          <a:bodyPr>
            <a:normAutofit fontScale="92500"/>
          </a:bodyPr>
          <a:lstStyle/>
          <a:p>
            <a:pPr marL="0" indent="0">
              <a:buNone/>
            </a:pPr>
            <a:r>
              <a:rPr lang="en-US" dirty="0">
                <a:cs typeface="Arial" panose="020B0604020202020204" pitchFamily="34" charset="0"/>
              </a:rPr>
              <a:t>Before radiological assessment (by RN-experts) has been made:</a:t>
            </a:r>
          </a:p>
          <a:p>
            <a:pPr marL="342900" indent="-342900"/>
            <a:r>
              <a:rPr lang="en-US" dirty="0">
                <a:cs typeface="Arial" panose="020B0604020202020204" pitchFamily="34" charset="0"/>
              </a:rPr>
              <a:t>Perform only the following actions within 1 meter from suspected RN materials</a:t>
            </a:r>
          </a:p>
          <a:p>
            <a:pPr marL="609600" lvl="1" indent="-342900"/>
            <a:r>
              <a:rPr lang="en-US" dirty="0">
                <a:cs typeface="Arial" panose="020B0604020202020204" pitchFamily="34" charset="0"/>
              </a:rPr>
              <a:t>Life saving actions</a:t>
            </a:r>
          </a:p>
          <a:p>
            <a:pPr marL="609600" lvl="1" indent="-342900"/>
            <a:r>
              <a:rPr lang="en-US" dirty="0">
                <a:cs typeface="Arial" panose="020B0604020202020204" pitchFamily="34" charset="0"/>
              </a:rPr>
              <a:t>Prevent severe health effects or injuries</a:t>
            </a:r>
          </a:p>
          <a:p>
            <a:pPr marL="609600" lvl="1" indent="-342900"/>
            <a:r>
              <a:rPr lang="en-US" dirty="0">
                <a:cs typeface="Arial" panose="020B0604020202020204" pitchFamily="34" charset="0"/>
              </a:rPr>
              <a:t>Prevent development of catastrophic conditions</a:t>
            </a:r>
          </a:p>
          <a:p>
            <a:pPr marL="342900" indent="-342900"/>
            <a:r>
              <a:rPr lang="en-US" dirty="0">
                <a:cs typeface="Arial" panose="020B0604020202020204" pitchFamily="34" charset="0"/>
              </a:rPr>
              <a:t>Otherwise: move victims or source away first</a:t>
            </a:r>
          </a:p>
          <a:p>
            <a:pPr marL="342900" indent="-342900"/>
            <a:r>
              <a:rPr lang="en-US" dirty="0">
                <a:cs typeface="Arial" panose="020B0604020202020204" pitchFamily="34" charset="0"/>
              </a:rPr>
              <a:t>Use a tool (e.g. stick, broom) to handle suspected radioactive objects to gain access to help victims</a:t>
            </a:r>
          </a:p>
          <a:p>
            <a:pPr marL="342900" indent="-342900"/>
            <a:r>
              <a:rPr lang="en-US" dirty="0">
                <a:cs typeface="Arial" panose="020B0604020202020204" pitchFamily="34" charset="0"/>
              </a:rPr>
              <a:t>Perform life saving actions on RN contaminated people with waterproof clothing and respiratory protection, if possible</a:t>
            </a:r>
          </a:p>
        </p:txBody>
      </p:sp>
      <p:sp>
        <p:nvSpPr>
          <p:cNvPr id="4" name="Slide Number Placeholder 3"/>
          <p:cNvSpPr>
            <a:spLocks noGrp="1"/>
          </p:cNvSpPr>
          <p:nvPr>
            <p:ph type="sldNum" sz="quarter" idx="4"/>
          </p:nvPr>
        </p:nvSpPr>
        <p:spPr/>
        <p:txBody>
          <a:bodyPr/>
          <a:lstStyle/>
          <a:p>
            <a:fld id="{A814E660-BF25-4843-B2A0-93C6E2B6253B}" type="slidenum">
              <a:rPr lang="en-BE" smtClean="0"/>
              <a:pPr/>
              <a:t>7</a:t>
            </a:fld>
            <a:endParaRPr lang="en-BE" dirty="0"/>
          </a:p>
        </p:txBody>
      </p:sp>
      <p:pic>
        <p:nvPicPr>
          <p:cNvPr id="7" name="Picture 6">
            <a:extLst>
              <a:ext uri="{FF2B5EF4-FFF2-40B4-BE49-F238E27FC236}">
                <a16:creationId xmlns:a16="http://schemas.microsoft.com/office/drawing/2014/main" id="{AD83AB26-9C39-4133-A20E-C0C496795FD2}"/>
              </a:ext>
            </a:extLst>
          </p:cNvPr>
          <p:cNvPicPr>
            <a:picLocks noChangeAspect="1"/>
          </p:cNvPicPr>
          <p:nvPr/>
        </p:nvPicPr>
        <p:blipFill>
          <a:blip r:embed="rId3"/>
          <a:stretch>
            <a:fillRect/>
          </a:stretch>
        </p:blipFill>
        <p:spPr>
          <a:xfrm>
            <a:off x="10302716" y="363071"/>
            <a:ext cx="1437925" cy="1263262"/>
          </a:xfrm>
          <a:prstGeom prst="rect">
            <a:avLst/>
          </a:prstGeom>
        </p:spPr>
      </p:pic>
      <p:sp>
        <p:nvSpPr>
          <p:cNvPr id="8" name="Footer Placeholder 4">
            <a:extLst>
              <a:ext uri="{FF2B5EF4-FFF2-40B4-BE49-F238E27FC236}">
                <a16:creationId xmlns:a16="http://schemas.microsoft.com/office/drawing/2014/main" id="{E83DD5A2-0BE0-4987-92C2-27A6A6EDD3E8}"/>
              </a:ext>
            </a:extLst>
          </p:cNvPr>
          <p:cNvSpPr>
            <a:spLocks noGrp="1"/>
          </p:cNvSpPr>
          <p:nvPr>
            <p:ph type="ftr" sz="quarter" idx="16"/>
          </p:nvPr>
        </p:nvSpPr>
        <p:spPr>
          <a:xfrm>
            <a:off x="452927" y="6479664"/>
            <a:ext cx="10776247" cy="148485"/>
          </a:xfrm>
        </p:spPr>
        <p:txBody>
          <a:bodyPr/>
          <a:lstStyle/>
          <a:p>
            <a:r>
              <a:rPr lang="en-US" dirty="0"/>
              <a:t>MELODY Presentation 2.4.2 Basic safety in the field (rules of thumb, zoning, etc.)</a:t>
            </a:r>
          </a:p>
        </p:txBody>
      </p:sp>
    </p:spTree>
    <p:extLst>
      <p:ext uri="{BB962C8B-B14F-4D97-AF65-F5344CB8AC3E}">
        <p14:creationId xmlns:p14="http://schemas.microsoft.com/office/powerpoint/2010/main" val="11707778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device&#10;&#10;Description automatically generated">
            <a:extLst>
              <a:ext uri="{FF2B5EF4-FFF2-40B4-BE49-F238E27FC236}">
                <a16:creationId xmlns:a16="http://schemas.microsoft.com/office/drawing/2014/main" id="{95D7F41C-4FAC-4F0E-B60E-1F3081057789}"/>
              </a:ext>
            </a:extLst>
          </p:cNvPr>
          <p:cNvPicPr>
            <a:picLocks noChangeAspect="1"/>
          </p:cNvPicPr>
          <p:nvPr/>
        </p:nvPicPr>
        <p:blipFill>
          <a:blip r:embed="rId3" cstate="print">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7021779" y="3429000"/>
            <a:ext cx="2252850" cy="1992294"/>
          </a:xfrm>
          <a:prstGeom prst="rect">
            <a:avLst/>
          </a:prstGeom>
        </p:spPr>
      </p:pic>
      <p:sp>
        <p:nvSpPr>
          <p:cNvPr id="3" name="Text Placeholder 2"/>
          <p:cNvSpPr>
            <a:spLocks noGrp="1"/>
          </p:cNvSpPr>
          <p:nvPr>
            <p:ph type="body" sz="quarter" idx="15"/>
          </p:nvPr>
        </p:nvSpPr>
        <p:spPr>
          <a:xfrm>
            <a:off x="766762" y="1786072"/>
            <a:ext cx="11120438" cy="4301992"/>
          </a:xfrm>
        </p:spPr>
        <p:txBody>
          <a:bodyPr>
            <a:normAutofit/>
          </a:bodyPr>
          <a:lstStyle/>
          <a:p>
            <a:pPr marL="0" indent="0">
              <a:buNone/>
            </a:pPr>
            <a:r>
              <a:rPr lang="en-US" dirty="0">
                <a:cs typeface="Arial" panose="020B0604020202020204" pitchFamily="34" charset="0"/>
              </a:rPr>
              <a:t>Radiological accidents</a:t>
            </a:r>
          </a:p>
          <a:p>
            <a:pPr marL="342900" indent="-342900"/>
            <a:r>
              <a:rPr lang="en-US" dirty="0">
                <a:cs typeface="Arial" panose="020B0604020202020204" pitchFamily="34" charset="0"/>
              </a:rPr>
              <a:t>Initial perimeters 20-30 meters for hot zone and 100 meters for warm zone</a:t>
            </a:r>
          </a:p>
          <a:p>
            <a:pPr marL="342900" indent="-342900"/>
            <a:r>
              <a:rPr lang="en-US" dirty="0">
                <a:cs typeface="Arial" panose="020B0604020202020204" pitchFamily="34" charset="0"/>
              </a:rPr>
              <a:t>Later, real time measurements are used to set the perimeters</a:t>
            </a:r>
          </a:p>
          <a:p>
            <a:pPr marL="342900" indent="-342900"/>
            <a:endParaRPr lang="en-US" dirty="0">
              <a:cs typeface="Arial" panose="020B0604020202020204" pitchFamily="34" charset="0"/>
            </a:endParaRPr>
          </a:p>
          <a:p>
            <a:pPr marL="342900" indent="-342900"/>
            <a:endParaRPr lang="en-US" dirty="0">
              <a:cs typeface="Arial" panose="020B0604020202020204" pitchFamily="34" charset="0"/>
            </a:endParaRPr>
          </a:p>
          <a:p>
            <a:pPr marL="342900" indent="-342900"/>
            <a:endParaRPr lang="en-US" dirty="0">
              <a:cs typeface="Arial" panose="020B0604020202020204" pitchFamily="34" charset="0"/>
            </a:endParaRPr>
          </a:p>
          <a:p>
            <a:pPr marL="0" indent="0">
              <a:buNone/>
            </a:pPr>
            <a:r>
              <a:rPr lang="en-US" dirty="0">
                <a:cs typeface="Arial" panose="020B0604020202020204" pitchFamily="34" charset="0"/>
              </a:rPr>
              <a:t>Dirty bombs</a:t>
            </a:r>
          </a:p>
          <a:p>
            <a:pPr marL="342900" indent="-342900"/>
            <a:r>
              <a:rPr lang="en-US" dirty="0">
                <a:cs typeface="Arial" panose="020B0604020202020204" pitchFamily="34" charset="0"/>
              </a:rPr>
              <a:t>Initial perimeters approximately 500 meters for warm zone, based on the destructive force of the explosion</a:t>
            </a:r>
          </a:p>
          <a:p>
            <a:pPr marL="0" indent="0">
              <a:buNone/>
            </a:pPr>
            <a:endParaRPr lang="en-US" dirty="0">
              <a:cs typeface="Arial" panose="020B0604020202020204" pitchFamily="34" charset="0"/>
            </a:endParaRPr>
          </a:p>
        </p:txBody>
      </p:sp>
      <p:sp>
        <p:nvSpPr>
          <p:cNvPr id="2" name="Title 1"/>
          <p:cNvSpPr>
            <a:spLocks noGrp="1"/>
          </p:cNvSpPr>
          <p:nvPr>
            <p:ph type="title"/>
          </p:nvPr>
        </p:nvSpPr>
        <p:spPr/>
        <p:txBody>
          <a:bodyPr/>
          <a:lstStyle/>
          <a:p>
            <a:r>
              <a:rPr lang="en-US" dirty="0"/>
              <a:t>Basic safety in the field, zoning RN</a:t>
            </a:r>
          </a:p>
        </p:txBody>
      </p:sp>
      <p:sp>
        <p:nvSpPr>
          <p:cNvPr id="4" name="Slide Number Placeholder 3"/>
          <p:cNvSpPr>
            <a:spLocks noGrp="1"/>
          </p:cNvSpPr>
          <p:nvPr>
            <p:ph type="sldNum" sz="quarter" idx="4"/>
          </p:nvPr>
        </p:nvSpPr>
        <p:spPr/>
        <p:txBody>
          <a:bodyPr/>
          <a:lstStyle/>
          <a:p>
            <a:fld id="{A814E660-BF25-4843-B2A0-93C6E2B6253B}" type="slidenum">
              <a:rPr lang="en-BE" smtClean="0"/>
              <a:pPr/>
              <a:t>8</a:t>
            </a:fld>
            <a:endParaRPr lang="en-BE" dirty="0"/>
          </a:p>
        </p:txBody>
      </p:sp>
      <p:sp>
        <p:nvSpPr>
          <p:cNvPr id="8" name="Footer Placeholder 4">
            <a:extLst>
              <a:ext uri="{FF2B5EF4-FFF2-40B4-BE49-F238E27FC236}">
                <a16:creationId xmlns:a16="http://schemas.microsoft.com/office/drawing/2014/main" id="{7F1B0593-3737-444A-ADDD-E808EB0025CD}"/>
              </a:ext>
            </a:extLst>
          </p:cNvPr>
          <p:cNvSpPr>
            <a:spLocks noGrp="1"/>
          </p:cNvSpPr>
          <p:nvPr>
            <p:ph type="ftr" sz="quarter" idx="16"/>
          </p:nvPr>
        </p:nvSpPr>
        <p:spPr>
          <a:xfrm>
            <a:off x="452927" y="6479664"/>
            <a:ext cx="10776247" cy="148485"/>
          </a:xfrm>
        </p:spPr>
        <p:txBody>
          <a:bodyPr/>
          <a:lstStyle/>
          <a:p>
            <a:r>
              <a:rPr lang="en-US" dirty="0"/>
              <a:t>MELODY Presentation 2.4.2 Basic safety in the field (rules of thumb, zoning, etc.)</a:t>
            </a:r>
          </a:p>
        </p:txBody>
      </p:sp>
    </p:spTree>
    <p:extLst>
      <p:ext uri="{BB962C8B-B14F-4D97-AF65-F5344CB8AC3E}">
        <p14:creationId xmlns:p14="http://schemas.microsoft.com/office/powerpoint/2010/main" val="30704838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a:t>Take home message</a:t>
            </a:r>
            <a:endParaRPr lang="en-US" dirty="0"/>
          </a:p>
        </p:txBody>
      </p:sp>
      <p:sp>
        <p:nvSpPr>
          <p:cNvPr id="3" name="Text Placeholder 2"/>
          <p:cNvSpPr>
            <a:spLocks noGrp="1"/>
          </p:cNvSpPr>
          <p:nvPr>
            <p:ph type="body" sz="quarter" idx="15"/>
          </p:nvPr>
        </p:nvSpPr>
        <p:spPr>
          <a:xfrm>
            <a:off x="766762" y="1786072"/>
            <a:ext cx="11425238" cy="4301992"/>
          </a:xfrm>
        </p:spPr>
        <p:txBody>
          <a:bodyPr>
            <a:normAutofit/>
          </a:bodyPr>
          <a:lstStyle/>
          <a:p>
            <a:r>
              <a:rPr lang="en-US" dirty="0"/>
              <a:t>Setup realistic safety zones: hot, warm &amp; cold</a:t>
            </a:r>
          </a:p>
          <a:p>
            <a:pPr lvl="1"/>
            <a:r>
              <a:rPr lang="en-US" dirty="0"/>
              <a:t>Remain alert within zones, bring nothing into hot zones</a:t>
            </a:r>
          </a:p>
          <a:p>
            <a:pPr lvl="1"/>
            <a:r>
              <a:rPr lang="en-US" dirty="0"/>
              <a:t>Be aware that zoning may change</a:t>
            </a:r>
          </a:p>
          <a:p>
            <a:pPr lvl="1"/>
            <a:r>
              <a:rPr lang="en-US" dirty="0"/>
              <a:t>Radiological accidents: Perform life saving actions on contaminated people</a:t>
            </a:r>
          </a:p>
        </p:txBody>
      </p:sp>
      <p:sp>
        <p:nvSpPr>
          <p:cNvPr id="4" name="Slide Number Placeholder 3"/>
          <p:cNvSpPr>
            <a:spLocks noGrp="1"/>
          </p:cNvSpPr>
          <p:nvPr>
            <p:ph type="sldNum" sz="quarter" idx="4"/>
          </p:nvPr>
        </p:nvSpPr>
        <p:spPr/>
        <p:txBody>
          <a:bodyPr/>
          <a:lstStyle/>
          <a:p>
            <a:fld id="{A814E660-BF25-4843-B2A0-93C6E2B6253B}" type="slidenum">
              <a:rPr lang="en-BE" smtClean="0"/>
              <a:pPr/>
              <a:t>9</a:t>
            </a:fld>
            <a:endParaRPr lang="en-BE" dirty="0"/>
          </a:p>
        </p:txBody>
      </p:sp>
      <p:sp>
        <p:nvSpPr>
          <p:cNvPr id="6" name="Footer Placeholder 4">
            <a:extLst>
              <a:ext uri="{FF2B5EF4-FFF2-40B4-BE49-F238E27FC236}">
                <a16:creationId xmlns:a16="http://schemas.microsoft.com/office/drawing/2014/main" id="{BFA0388C-F816-48CD-9153-6BA9B6FAE795}"/>
              </a:ext>
            </a:extLst>
          </p:cNvPr>
          <p:cNvSpPr>
            <a:spLocks noGrp="1"/>
          </p:cNvSpPr>
          <p:nvPr>
            <p:ph type="ftr" sz="quarter" idx="16"/>
          </p:nvPr>
        </p:nvSpPr>
        <p:spPr>
          <a:xfrm>
            <a:off x="452927" y="6479664"/>
            <a:ext cx="10776247" cy="148485"/>
          </a:xfrm>
        </p:spPr>
        <p:txBody>
          <a:bodyPr/>
          <a:lstStyle/>
          <a:p>
            <a:r>
              <a:rPr lang="en-US" dirty="0"/>
              <a:t>MELODY Presentation 2.4.2 Basic safety in the field (rules of thumb, zoning, etc.)</a:t>
            </a:r>
          </a:p>
        </p:txBody>
      </p:sp>
    </p:spTree>
    <p:extLst>
      <p:ext uri="{BB962C8B-B14F-4D97-AF65-F5344CB8AC3E}">
        <p14:creationId xmlns:p14="http://schemas.microsoft.com/office/powerpoint/2010/main" val="398332755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515151"/>
      </a:dk2>
      <a:lt2>
        <a:srgbClr val="E7E6E6"/>
      </a:lt2>
      <a:accent1>
        <a:srgbClr val="023B7E"/>
      </a:accent1>
      <a:accent2>
        <a:srgbClr val="8CD3F6"/>
      </a:accent2>
      <a:accent3>
        <a:srgbClr val="035ECD"/>
      </a:accent3>
      <a:accent4>
        <a:srgbClr val="1FA8ED"/>
      </a:accent4>
      <a:accent5>
        <a:srgbClr val="D2EDFB"/>
      </a:accent5>
      <a:accent6>
        <a:srgbClr val="87BCFD"/>
      </a:accent6>
      <a:hlink>
        <a:srgbClr val="4C9BFC"/>
      </a:hlink>
      <a:folHlink>
        <a:srgbClr val="B3D5FD"/>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K•CEN 2020">
      <a:dk1>
        <a:sysClr val="windowText" lastClr="000000"/>
      </a:dk1>
      <a:lt1>
        <a:sysClr val="window" lastClr="FFFFFF"/>
      </a:lt1>
      <a:dk2>
        <a:srgbClr val="515151"/>
      </a:dk2>
      <a:lt2>
        <a:srgbClr val="E7E6E6"/>
      </a:lt2>
      <a:accent1>
        <a:srgbClr val="562873"/>
      </a:accent1>
      <a:accent2>
        <a:srgbClr val="984A9C"/>
      </a:accent2>
      <a:accent3>
        <a:srgbClr val="8ED8F8"/>
      </a:accent3>
      <a:accent4>
        <a:srgbClr val="034694"/>
      </a:accent4>
      <a:accent5>
        <a:srgbClr val="CACCD0"/>
      </a:accent5>
      <a:accent6>
        <a:srgbClr val="DFE0E2"/>
      </a:accent6>
      <a:hlink>
        <a:srgbClr val="BC58AE"/>
      </a:hlink>
      <a:folHlink>
        <a:srgbClr val="501D53"/>
      </a:folHlink>
    </a:clrScheme>
    <a:fontScheme name="sckcen">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8359</TotalTime>
  <Words>3120</Words>
  <Application>Microsoft Office PowerPoint</Application>
  <PresentationFormat>Widescreen</PresentationFormat>
  <Paragraphs>272</Paragraphs>
  <Slides>10</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FranklinGotTExtCon</vt:lpstr>
      <vt:lpstr>Georgia</vt:lpstr>
      <vt:lpstr>Segoe UI</vt:lpstr>
      <vt:lpstr>Segoe UI Semibold</vt:lpstr>
      <vt:lpstr>Office Theme</vt:lpstr>
      <vt:lpstr>Module 2 CBRN Basics</vt:lpstr>
      <vt:lpstr>Learning objective</vt:lpstr>
      <vt:lpstr>Basic safety in the field, zoning</vt:lpstr>
      <vt:lpstr>Realistic setup of zones</vt:lpstr>
      <vt:lpstr>Basic safety in the field, zoning tips</vt:lpstr>
      <vt:lpstr>Basic safety in the field, tips &amp; tricks</vt:lpstr>
      <vt:lpstr>Basic safety in the field, RN-situation</vt:lpstr>
      <vt:lpstr>Basic safety in the field, zoning RN</vt:lpstr>
      <vt:lpstr>Take home message</vt:lpstr>
      <vt:lpstr>PowerPoint Presentation</vt:lpstr>
    </vt:vector>
  </TitlesOfParts>
  <Company>SCK CEN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Dillen Roel</dc:creator>
  <cp:lastModifiedBy>Saskia Rutjes</cp:lastModifiedBy>
  <cp:revision>385</cp:revision>
  <cp:lastPrinted>2020-01-20T09:16:47Z</cp:lastPrinted>
  <dcterms:created xsi:type="dcterms:W3CDTF">2019-10-21T09:10:33Z</dcterms:created>
  <dcterms:modified xsi:type="dcterms:W3CDTF">2022-11-21T13:19:51Z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exandriaPath">
    <vt:lpwstr/>
  </property>
  <property fmtid="{D5CDD505-2E9C-101B-9397-08002B2CF9AE}" pid="3" name="ID">
    <vt:lpwstr>36860591</vt:lpwstr>
  </property>
  <property fmtid="{D5CDD505-2E9C-101B-9397-08002B2CF9AE}" pid="4" name="Name">
    <vt:lpwstr>PowerPoint Presentation with sample slides.pptx</vt:lpwstr>
  </property>
  <property fmtid="{D5CDD505-2E9C-101B-9397-08002B2CF9AE}" pid="5" name="SuppMarkings">
    <vt:lpwstr> </vt:lpwstr>
  </property>
  <property fmtid="{D5CDD505-2E9C-101B-9397-08002B2CF9AE}" pid="6" name="Security Clearance">
    <vt:lpwstr> </vt:lpwstr>
  </property>
  <property fmtid="{D5CDD505-2E9C-101B-9397-08002B2CF9AE}" pid="7" name="HyperLink">
    <vt:lpwstr>https://ecm.sckcen.be/OTCS/llisapi.dll/open/36860591</vt:lpwstr>
  </property>
  <property fmtid="{D5CDD505-2E9C-101B-9397-08002B2CF9AE}" pid="8" name="Common Attributes_Reference Number">
    <vt:lpwstr>&lt;generated automatically&gt;</vt:lpwstr>
  </property>
  <property fmtid="{D5CDD505-2E9C-101B-9397-08002B2CF9AE}" pid="9" name="Common Attributes_Short Reference">
    <vt:lpwstr>&lt;generated automatically&gt;</vt:lpwstr>
  </property>
  <property fmtid="{D5CDD505-2E9C-101B-9397-08002B2CF9AE}" pid="10" name="Common Attributes_Alternative Reference">
    <vt:lpwstr> </vt:lpwstr>
  </property>
  <property fmtid="{D5CDD505-2E9C-101B-9397-08002B2CF9AE}" pid="11" name="Common Attributes_Document Type">
    <vt:lpwstr>Presentation</vt:lpwstr>
  </property>
  <property fmtid="{D5CDD505-2E9C-101B-9397-08002B2CF9AE}" pid="12" name="Common Attributes_Author_Author Name">
    <vt:lpwstr>&lt;default creator&gt;</vt:lpwstr>
  </property>
  <property fmtid="{D5CDD505-2E9C-101B-9397-08002B2CF9AE}" pid="13" name="Common Attributes_Author_Author Affiliation">
    <vt:lpwstr>SCK•CEN</vt:lpwstr>
  </property>
  <property fmtid="{D5CDD505-2E9C-101B-9397-08002B2CF9AE}" pid="14" name="Common Attributes_Information Security Classification">
    <vt:lpwstr>Restricted</vt:lpwstr>
  </property>
  <property fmtid="{D5CDD505-2E9C-101B-9397-08002B2CF9AE}" pid="15" name="Common Attributes_ISC Motivation">
    <vt:lpwstr>ISC was automatically assigned.</vt:lpwstr>
  </property>
  <property fmtid="{D5CDD505-2E9C-101B-9397-08002B2CF9AE}" pid="16" name="Event Attributes_Event_Event Type">
    <vt:lpwstr> </vt:lpwstr>
  </property>
  <property fmtid="{D5CDD505-2E9C-101B-9397-08002B2CF9AE}" pid="17" name="Event Attributes_Event_Event Name">
    <vt:lpwstr> </vt:lpwstr>
  </property>
  <property fmtid="{D5CDD505-2E9C-101B-9397-08002B2CF9AE}" pid="18" name="Event Attributes_Event_Event Start Date">
    <vt:filetime>1899-12-29T23:00:00Z</vt:filetime>
  </property>
  <property fmtid="{D5CDD505-2E9C-101B-9397-08002B2CF9AE}" pid="19" name="Event Attributes_Event_Event End Date">
    <vt:filetime>1899-12-29T23:00:00Z</vt:filetime>
  </property>
  <property fmtid="{D5CDD505-2E9C-101B-9397-08002B2CF9AE}" pid="20" name="Event Attributes_Event_Event Location">
    <vt:lpwstr> </vt:lpwstr>
  </property>
</Properties>
</file>