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6"/>
  </p:notesMasterIdLst>
  <p:handoutMasterIdLst>
    <p:handoutMasterId r:id="rId17"/>
  </p:handoutMasterIdLst>
  <p:sldIdLst>
    <p:sldId id="308" r:id="rId2"/>
    <p:sldId id="363" r:id="rId3"/>
    <p:sldId id="354" r:id="rId4"/>
    <p:sldId id="355" r:id="rId5"/>
    <p:sldId id="356" r:id="rId6"/>
    <p:sldId id="275" r:id="rId7"/>
    <p:sldId id="357" r:id="rId8"/>
    <p:sldId id="358" r:id="rId9"/>
    <p:sldId id="359" r:id="rId10"/>
    <p:sldId id="349" r:id="rId11"/>
    <p:sldId id="360" r:id="rId12"/>
    <p:sldId id="351" r:id="rId13"/>
    <p:sldId id="361" r:id="rId14"/>
    <p:sldId id="30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34" autoAdjust="0"/>
    <p:restoredTop sz="72236" autoAdjust="0"/>
  </p:normalViewPr>
  <p:slideViewPr>
    <p:cSldViewPr snapToGrid="0">
      <p:cViewPr varScale="1">
        <p:scale>
          <a:sx n="77" d="100"/>
          <a:sy n="77" d="100"/>
        </p:scale>
        <p:origin x="1434" y="78"/>
      </p:cViewPr>
      <p:guideLst/>
    </p:cSldViewPr>
  </p:slideViewPr>
  <p:notesTextViewPr>
    <p:cViewPr>
      <p:scale>
        <a:sx n="150" d="100"/>
        <a:sy n="150" d="100"/>
      </p:scale>
      <p:origin x="0" y="-1392"/>
    </p:cViewPr>
  </p:notesText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youtube.com/watch?v=PA28biQ77A4"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youtube.com/watch?v=PA28biQ77A4"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5.1.1 Preparations for on-site arrival, en-route, approach, incident analysis. On-site risk/threat assessment.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Module 5 Risk assessment and hazard avoidance</a:t>
            </a:r>
          </a:p>
          <a:p>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trainees know what part of the curriculum is presented and who is the targeted audience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Introduction slide of the module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en-GB" sz="800" b="1" dirty="0"/>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8128456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5.1.1 Preparations for on-site arrival, en-route, approach, incident analysis. On-site risk/threat assessment.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First actions 4 Ensure safe working environment</a:t>
            </a:r>
            <a:endParaRPr lang="nl-NL"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After this slide the trainees know what type of information or actions are required for a follow-up after their first actions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Explain that to ensure follow-up actions runs smoothly, the bullet points above can be </a:t>
            </a:r>
            <a:r>
              <a:rPr lang="en-US" sz="800" kern="1200" dirty="0">
                <a:solidFill>
                  <a:schemeClr val="tx1"/>
                </a:solidFill>
                <a:effectLst/>
                <a:latin typeface="+mn-lt"/>
                <a:ea typeface="+mn-ea"/>
                <a:cs typeface="+mn-cs"/>
              </a:rPr>
              <a:t>of vital importance.</a:t>
            </a:r>
          </a:p>
          <a:p>
            <a:r>
              <a:rPr lang="en-US" sz="800" kern="1200" dirty="0">
                <a:solidFill>
                  <a:schemeClr val="tx1"/>
                </a:solidFill>
                <a:effectLst/>
                <a:latin typeface="+mn-lt"/>
                <a:ea typeface="+mn-ea"/>
                <a:cs typeface="+mn-cs"/>
              </a:rPr>
              <a:t>Keep in mind that complex incidents will require a multi-agency approach. </a:t>
            </a:r>
          </a:p>
          <a:p>
            <a:r>
              <a:rPr lang="en-US" sz="800" kern="1200" dirty="0">
                <a:solidFill>
                  <a:schemeClr val="tx1"/>
                </a:solidFill>
                <a:effectLst/>
                <a:latin typeface="+mn-lt"/>
                <a:ea typeface="+mn-ea"/>
                <a:cs typeface="+mn-cs"/>
              </a:rPr>
              <a:t>Ensure multidisciplinary cooperation as soon as possible. This gives you time to deal with things that you are primarily responsible for.</a:t>
            </a:r>
          </a:p>
          <a:p>
            <a:endParaRPr lang="en-US" sz="800" kern="1200" dirty="0">
              <a:solidFill>
                <a:schemeClr val="tx1"/>
              </a:solidFill>
              <a:effectLst/>
              <a:latin typeface="+mn-lt"/>
              <a:ea typeface="+mn-ea"/>
              <a:cs typeface="+mn-cs"/>
            </a:endParaRPr>
          </a:p>
          <a:p>
            <a:r>
              <a:rPr lang="en-US" sz="800" b="0" i="0" u="none" strike="noStrike" kern="1200" dirty="0">
                <a:solidFill>
                  <a:schemeClr val="tx1"/>
                </a:solidFill>
                <a:effectLst/>
                <a:latin typeface="+mn-lt"/>
                <a:ea typeface="+mn-ea"/>
                <a:cs typeface="+mn-cs"/>
              </a:rPr>
              <a:t>The HOT, - WARM and COLD zone layout is explained later in another module.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Define PPE and decontamination requirements as soon as possible. It can be of vital importance for your own safety and others.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“Handbook for FIRST RESPONDERS, Hazardous Materials – CBRNE”.  DSB/MSB (2014) ISBN 978-91-7383-412-4</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“Handbook for FIRST RESPONDERS, Hazardous Materials – CBRNE”.  DSB/MSB (2014) ISBN 978-91-7383-412-4</a:t>
            </a:r>
            <a:endParaRPr lang="en-US" sz="8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3400843-2E66-45FF-B622-9F1FD83CC21D}" type="slidenum">
              <a:rPr lang="nl-NL" smtClean="0"/>
              <a:t>10</a:t>
            </a:fld>
            <a:endParaRPr lang="nl-NL"/>
          </a:p>
        </p:txBody>
      </p:sp>
    </p:spTree>
    <p:extLst>
      <p:ext uri="{BB962C8B-B14F-4D97-AF65-F5344CB8AC3E}">
        <p14:creationId xmlns:p14="http://schemas.microsoft.com/office/powerpoint/2010/main" val="34023077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5.1.1 Preparations for on-site arrival, en-route, approach, incident analysis. On-site risk/threat assessment.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Exercise time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practice the four steps program: 1 en route, approach and arrival, 2, Reconnaissance, 3 Situation report (SITREP), and 4 Ensure a safe working environment</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Total estimated time 20 minutes</a:t>
            </a:r>
          </a:p>
          <a:p>
            <a:r>
              <a:rPr lang="en-US" sz="800" kern="1200" dirty="0">
                <a:solidFill>
                  <a:schemeClr val="tx1"/>
                </a:solidFill>
                <a:effectLst/>
                <a:latin typeface="+mn-lt"/>
                <a:ea typeface="+mn-ea"/>
                <a:cs typeface="+mn-cs"/>
              </a:rPr>
              <a:t>Explain that this exercise is preferably performed in a single group, or in smaller subgroups if a single group is considered too large.</a:t>
            </a:r>
          </a:p>
          <a:p>
            <a:r>
              <a:rPr lang="en-US" sz="800" kern="1200" dirty="0">
                <a:solidFill>
                  <a:schemeClr val="tx1"/>
                </a:solidFill>
                <a:effectLst/>
                <a:latin typeface="+mn-lt"/>
                <a:ea typeface="+mn-ea"/>
                <a:cs typeface="+mn-cs"/>
              </a:rPr>
              <a:t>The setting is a group of responders en route, and performing a number of first actions immediately after arrival on scene.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In this exercise the trainees are the group of responders.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Depending on the background of the trainees, the group of responders can be a police patrol vehicle, fire brigade vehicle, or an ambulance, or represent all first responder groups.</a:t>
            </a:r>
          </a:p>
          <a:p>
            <a:endParaRPr lang="en-US" sz="800" kern="1200" dirty="0">
              <a:solidFill>
                <a:schemeClr val="tx1"/>
              </a:solidFill>
              <a:effectLst/>
              <a:latin typeface="+mn-lt"/>
              <a:ea typeface="+mn-ea"/>
              <a:cs typeface="+mn-cs"/>
            </a:endParaRPr>
          </a:p>
          <a:p>
            <a:r>
              <a:rPr lang="en-US" sz="800" i="1" kern="1200" dirty="0">
                <a:solidFill>
                  <a:schemeClr val="tx1"/>
                </a:solidFill>
                <a:effectLst/>
                <a:latin typeface="+mn-lt"/>
                <a:ea typeface="+mn-ea"/>
                <a:cs typeface="+mn-cs"/>
              </a:rPr>
              <a:t>Exercise</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228600" indent="-228600">
              <a:buFont typeface="+mj-lt"/>
              <a:buAutoNum type="arabicPeriod"/>
            </a:pPr>
            <a:r>
              <a:rPr lang="en-US" sz="800" kern="1200" dirty="0">
                <a:solidFill>
                  <a:schemeClr val="tx1"/>
                </a:solidFill>
                <a:effectLst/>
                <a:latin typeface="+mn-lt"/>
                <a:ea typeface="+mn-ea"/>
                <a:cs typeface="+mn-cs"/>
              </a:rPr>
              <a:t>A group of responders are en route to an incident. </a:t>
            </a:r>
          </a:p>
          <a:p>
            <a:pPr marL="685800" lvl="1" indent="-228600">
              <a:buFont typeface="Arial" panose="020B0604020202020204" pitchFamily="34" charset="0"/>
              <a:buChar char="•"/>
            </a:pPr>
            <a:r>
              <a:rPr lang="en-US" sz="800" kern="1200" dirty="0">
                <a:solidFill>
                  <a:schemeClr val="tx1"/>
                </a:solidFill>
                <a:effectLst/>
                <a:latin typeface="+mn-lt"/>
                <a:ea typeface="+mn-ea"/>
                <a:cs typeface="+mn-cs"/>
              </a:rPr>
              <a:t>The trainees should think about possible scenario’s (slide 3) and the first actions they are going to perform (slide 4).</a:t>
            </a:r>
          </a:p>
          <a:p>
            <a:pPr marL="685800" lvl="1" indent="-228600">
              <a:buFont typeface="Arial" panose="020B0604020202020204" pitchFamily="34" charset="0"/>
              <a:buChar char="•"/>
            </a:pPr>
            <a:r>
              <a:rPr lang="en-US" sz="800" kern="1200" dirty="0">
                <a:solidFill>
                  <a:schemeClr val="tx1"/>
                </a:solidFill>
                <a:effectLst/>
                <a:latin typeface="+mn-lt"/>
                <a:ea typeface="+mn-ea"/>
                <a:cs typeface="+mn-cs"/>
              </a:rPr>
              <a:t>trainees should receive (basic) information about the incident, for instance gained from the scenario in module 4.1</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sz="800" kern="1200" dirty="0">
                <a:solidFill>
                  <a:schemeClr val="tx1"/>
                </a:solidFill>
                <a:effectLst/>
                <a:latin typeface="+mn-lt"/>
                <a:ea typeface="+mn-ea"/>
                <a:cs typeface="+mn-cs"/>
              </a:rPr>
              <a:t>The responders arrive at the scene of the incident.</a:t>
            </a:r>
          </a:p>
          <a:p>
            <a:pPr marL="685800" marR="0" lvl="1" indent="-2286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At this step, the trainees should be given a handout of slide 10 (scenario), or shown the presentation.</a:t>
            </a:r>
          </a:p>
          <a:p>
            <a:pPr marL="685800" lvl="1" indent="-228600">
              <a:buFont typeface="Arial" panose="020B0604020202020204" pitchFamily="34" charset="0"/>
              <a:buChar char="•"/>
            </a:pPr>
            <a:r>
              <a:rPr lang="en-US" sz="800" kern="1200" dirty="0">
                <a:solidFill>
                  <a:schemeClr val="tx1"/>
                </a:solidFill>
                <a:effectLst/>
                <a:latin typeface="+mn-lt"/>
                <a:ea typeface="+mn-ea"/>
                <a:cs typeface="+mn-cs"/>
              </a:rPr>
              <a:t>The trainees should be able to perform the steps described in slide 5, and should point out where to perform which actions.</a:t>
            </a:r>
          </a:p>
          <a:p>
            <a:pPr marL="228600" lvl="0" indent="-228600">
              <a:buFont typeface="+mj-lt"/>
              <a:buAutoNum type="arabicPeriod"/>
            </a:pPr>
            <a:r>
              <a:rPr lang="en-US" sz="800" kern="1200" dirty="0">
                <a:solidFill>
                  <a:schemeClr val="tx1"/>
                </a:solidFill>
                <a:effectLst/>
                <a:latin typeface="+mn-lt"/>
                <a:ea typeface="+mn-ea"/>
                <a:cs typeface="+mn-cs"/>
              </a:rPr>
              <a:t>The group has performed a reconnaissance and has to provide a situation report to higher command.</a:t>
            </a:r>
          </a:p>
          <a:p>
            <a:pPr marL="685800" lvl="1" indent="-228600">
              <a:buFont typeface="Arial" panose="020B0604020202020204" pitchFamily="34" charset="0"/>
              <a:buChar char="•"/>
            </a:pPr>
            <a:r>
              <a:rPr lang="en-US" sz="800" kern="1200" dirty="0">
                <a:solidFill>
                  <a:schemeClr val="tx1"/>
                </a:solidFill>
                <a:effectLst/>
                <a:latin typeface="+mn-lt"/>
                <a:ea typeface="+mn-ea"/>
                <a:cs typeface="+mn-cs"/>
              </a:rPr>
              <a:t>The trainees should be able to perform steps described in slide 7.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Note:</a:t>
            </a:r>
          </a:p>
          <a:p>
            <a:pPr marL="0" indent="0">
              <a:buFont typeface="Arial" panose="020B0604020202020204" pitchFamily="34" charset="0"/>
              <a:buNone/>
            </a:pPr>
            <a:r>
              <a:rPr lang="en-US" sz="800" kern="1200" dirty="0">
                <a:solidFill>
                  <a:schemeClr val="tx1"/>
                </a:solidFill>
                <a:effectLst/>
                <a:latin typeface="+mn-lt"/>
                <a:ea typeface="+mn-ea"/>
                <a:cs typeface="+mn-cs"/>
              </a:rPr>
              <a:t>Take about 5 minutes for step 1, 10 minutes for step 2, and 5 minutes for step 3. Exercise stops after 20 minutes.</a:t>
            </a:r>
          </a:p>
          <a:p>
            <a:pPr marL="0" indent="0">
              <a:buFont typeface="Arial" panose="020B0604020202020204" pitchFamily="34" charset="0"/>
              <a:buNone/>
            </a:pPr>
            <a:r>
              <a:rPr lang="en-US" sz="800" kern="1200" dirty="0">
                <a:solidFill>
                  <a:schemeClr val="tx1"/>
                </a:solidFill>
                <a:effectLst/>
                <a:latin typeface="+mn-lt"/>
                <a:ea typeface="+mn-ea"/>
                <a:cs typeface="+mn-cs"/>
              </a:rPr>
              <a:t>When performed in small groups (3-4 people), you may run out of time when each group explains their action separately.</a:t>
            </a:r>
          </a:p>
          <a:p>
            <a:pPr marL="0" indent="0">
              <a:buFont typeface="Arial" panose="020B0604020202020204" pitchFamily="34" charset="0"/>
              <a:buNone/>
            </a:pPr>
            <a:r>
              <a:rPr lang="en-US" sz="800" kern="1200" dirty="0">
                <a:solidFill>
                  <a:schemeClr val="tx1"/>
                </a:solidFill>
                <a:effectLst/>
                <a:latin typeface="+mn-lt"/>
                <a:ea typeface="+mn-ea"/>
                <a:cs typeface="+mn-cs"/>
              </a:rPr>
              <a:t>As an alternative, you can pick a single group to perform the exercise, and ask the rest of the trainees for additional steps when the group has completed the exercise.</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 timeline of a table-top exercise involving a nuclear power plant</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RIVM fileserver (R:\VLH\Data\Foto-archief-VLH\2012\2012-03-09 Workshop BORI)</a:t>
            </a:r>
          </a:p>
          <a:p>
            <a:r>
              <a:rPr lang="en-US" sz="800" b="1" kern="1200" dirty="0">
                <a:solidFill>
                  <a:schemeClr val="tx1"/>
                </a:solidFill>
                <a:effectLst/>
                <a:latin typeface="+mn-lt"/>
                <a:ea typeface="+mn-ea"/>
                <a:cs typeface="+mn-cs"/>
              </a:rPr>
              <a:t>Text source &amp; IP</a:t>
            </a:r>
            <a:r>
              <a:rPr lang="en-US" sz="800" b="0" kern="1200" dirty="0">
                <a:solidFill>
                  <a:schemeClr val="tx1"/>
                </a:solidFill>
                <a:effectLst/>
                <a:latin typeface="+mn-lt"/>
                <a:ea typeface="+mn-ea"/>
                <a:cs typeface="+mn-cs"/>
              </a:rPr>
              <a:t>:</a:t>
            </a:r>
            <a:endParaRPr lang="en-GB" sz="800" b="1" dirty="0"/>
          </a:p>
        </p:txBody>
      </p:sp>
    </p:spTree>
    <p:extLst>
      <p:ext uri="{BB962C8B-B14F-4D97-AF65-F5344CB8AC3E}">
        <p14:creationId xmlns:p14="http://schemas.microsoft.com/office/powerpoint/2010/main" val="18050373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5.1.1 Preparations for on-site arrival, en-route, approach, incident analysis. On-site risk/threat assessment.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SCENARIO</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After this slide the trainees have performed their first actions on arrival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EXERCISE: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This is a single slide with information that can be used by the trainees to initiate their first actions upon arrival at an incident.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This slide should be provided to the groups in the exercise at step 2 of the exercise.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This scenario is a follow up of the scenario in 4.1, and information provided there can be used as well.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ACTION : </a:t>
            </a: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en-US" sz="800" kern="1200" dirty="0">
                <a:solidFill>
                  <a:schemeClr val="tx1"/>
                </a:solidFill>
                <a:effectLst/>
                <a:latin typeface="+mn-lt"/>
                <a:ea typeface="+mn-ea"/>
                <a:cs typeface="+mn-cs"/>
              </a:rPr>
              <a:t>trainees should make a first Situation report (Sitrep). Discuss the outcome of the different Situation reports among the trainees.</a:t>
            </a: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en-US" sz="800" kern="1200" dirty="0">
                <a:solidFill>
                  <a:schemeClr val="tx1"/>
                </a:solidFill>
                <a:effectLst/>
                <a:latin typeface="+mn-lt"/>
                <a:ea typeface="+mn-ea"/>
                <a:cs typeface="+mn-cs"/>
              </a:rPr>
              <a:t>Let the trainees preform an in-depth risk assessments based on the information and situation report. Discuss the outcome with the trainees.</a:t>
            </a:r>
          </a:p>
          <a:p>
            <a:endParaRPr lang="en-US"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ADR sign: flammable liquids (class 3)</a:t>
            </a:r>
          </a:p>
          <a:p>
            <a:r>
              <a:rPr lang="en-US" sz="800" kern="1200" dirty="0">
                <a:solidFill>
                  <a:schemeClr val="tx1"/>
                </a:solidFill>
                <a:effectLst/>
                <a:latin typeface="+mn-lt"/>
                <a:ea typeface="+mn-ea"/>
                <a:cs typeface="+mn-cs"/>
              </a:rPr>
              <a:t>UN number and hazard code for transport: UN 1203 Gasoline</a:t>
            </a:r>
          </a:p>
          <a:p>
            <a:pPr marL="171450" lvl="0" indent="-171450">
              <a:buFont typeface="Arial" panose="020B0604020202020204" pitchFamily="34" charset="0"/>
              <a:buChar char="•"/>
            </a:pPr>
            <a:r>
              <a:rPr lang="en-US" sz="800" kern="1200" dirty="0">
                <a:solidFill>
                  <a:schemeClr val="tx1"/>
                </a:solidFill>
                <a:effectLst/>
                <a:latin typeface="+mn-lt"/>
                <a:ea typeface="+mn-ea"/>
                <a:cs typeface="+mn-cs"/>
              </a:rPr>
              <a:t>Hazard code (top): 3 (=flammable), 33 (=highly flammable)</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Identification number: 1203 (=Gasoline or petrol or motor spirit). </a:t>
            </a:r>
          </a:p>
          <a:p>
            <a:endParaRPr lang="en-US"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If preferred, other substances can be used as well.</a:t>
            </a: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Clip Art of a CBRN incident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Melody</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nl-NL" sz="800"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3400843-2E66-45FF-B622-9F1FD83CC21D}" type="slidenum">
              <a:rPr lang="nl-NL" smtClean="0"/>
              <a:t>12</a:t>
            </a:fld>
            <a:endParaRPr lang="nl-NL"/>
          </a:p>
        </p:txBody>
      </p:sp>
    </p:spTree>
    <p:extLst>
      <p:ext uri="{BB962C8B-B14F-4D97-AF65-F5344CB8AC3E}">
        <p14:creationId xmlns:p14="http://schemas.microsoft.com/office/powerpoint/2010/main" val="11976375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5.1.1 Preparations for on-site arrival, en-route, approach, incident analysis. On-site risk/threat assessment.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Take home message</a:t>
            </a:r>
            <a:r>
              <a:rPr lang="en-US" sz="800" dirty="0"/>
              <a:t> </a:t>
            </a:r>
            <a:endParaRPr lang="nl-NL"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After this slide the trainees are able to provide a short list of vital actions to perform </a:t>
            </a:r>
            <a:r>
              <a:rPr lang="en-US" sz="800" b="0" kern="1200" dirty="0">
                <a:solidFill>
                  <a:schemeClr val="tx1"/>
                </a:solidFill>
                <a:effectLst/>
                <a:latin typeface="+mn-lt"/>
                <a:ea typeface="+mn-ea"/>
                <a:cs typeface="+mn-cs"/>
              </a:rPr>
              <a:t>when en-route and when they arrive at the incident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Wrap up your presentation with this take home message. Point out potential scenario development when thinking ahead.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“Handbook for FIRST RESPONDERS, Hazardous Materials – CBRNE”.  DSB/MSB (2014) ISBN 978-91-7383-412-4</a:t>
            </a:r>
          </a:p>
          <a:p>
            <a:r>
              <a:rPr lang="en-US" sz="800" b="1" kern="1200" dirty="0">
                <a:solidFill>
                  <a:schemeClr val="tx1"/>
                </a:solidFill>
                <a:effectLst/>
                <a:latin typeface="+mn-lt"/>
                <a:ea typeface="+mn-ea"/>
                <a:cs typeface="+mn-cs"/>
              </a:rPr>
              <a:t>Depicted illustration: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“Handbook for FIRST RESPONDERS, Hazardous Materials – CBRNE”.  DSB/MSB (2014) ISBN 978-91-7383-412-4</a:t>
            </a: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3400843-2E66-45FF-B622-9F1FD83CC21D}" type="slidenum">
              <a:rPr lang="nl-NL" smtClean="0"/>
              <a:t>13</a:t>
            </a:fld>
            <a:endParaRPr lang="nl-NL"/>
          </a:p>
        </p:txBody>
      </p:sp>
    </p:spTree>
    <p:extLst>
      <p:ext uri="{BB962C8B-B14F-4D97-AF65-F5344CB8AC3E}">
        <p14:creationId xmlns:p14="http://schemas.microsoft.com/office/powerpoint/2010/main" val="6967486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5.1.1 Preparations for on-site arrival, en-route, approach, incident analysis. On-site risk/threat assessment.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Thank you</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After this slide the trainees have performed their first actions on upon arrival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MELODY consortium</a:t>
            </a:r>
          </a:p>
          <a:p>
            <a:endParaRPr lang="nl-NL" sz="800"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dirty="0"/>
          </a:p>
        </p:txBody>
      </p:sp>
    </p:spTree>
    <p:extLst>
      <p:ext uri="{BB962C8B-B14F-4D97-AF65-F5344CB8AC3E}">
        <p14:creationId xmlns:p14="http://schemas.microsoft.com/office/powerpoint/2010/main" val="1862534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5.1.1 Preparations for on-site arrival, en-route, approach, incident analysis. On-site risk/threat assessment.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learning objective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trainees know what part of the curriculum is presented and who is the targeted audience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Introduction slide of the module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en-GB" sz="800" b="1" dirty="0"/>
          </a:p>
          <a:p>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574997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5.1.1 Preparations for on-site arrival, en-route, approach, incident analysis. On-site risk/threat assessment.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dirty="0"/>
              <a:t>Risk assessment on scene and hazard avoidance (topics discussed)</a:t>
            </a:r>
            <a:endParaRPr lang="nl-NL"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After this slide the trainees know what information will be discussed in this module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Explain that these four topics will be discussed, and a scenario will be used as an interactive example to put the lesson into practice.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3400843-2E66-45FF-B622-9F1FD83CC21D}" type="slidenum">
              <a:rPr lang="nl-NL" smtClean="0"/>
              <a:t>3</a:t>
            </a:fld>
            <a:endParaRPr lang="nl-NL"/>
          </a:p>
        </p:txBody>
      </p:sp>
    </p:spTree>
    <p:extLst>
      <p:ext uri="{BB962C8B-B14F-4D97-AF65-F5344CB8AC3E}">
        <p14:creationId xmlns:p14="http://schemas.microsoft.com/office/powerpoint/2010/main" val="34944276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5.1.1 Preparations for on-site arrival, en-route, approach, incident analysis. On-site risk/threat assessment.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rgbClr val="FF0000"/>
                </a:solidFill>
                <a:effectLst/>
                <a:latin typeface="+mn-lt"/>
                <a:ea typeface="+mn-ea"/>
                <a:cs typeface="+mn-cs"/>
              </a:rPr>
              <a:t>En-route (1)</a:t>
            </a:r>
            <a:endParaRPr lang="nl-NL"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After this slide the trainees know what</a:t>
            </a:r>
            <a:r>
              <a:rPr lang="en-US" sz="800" b="0" kern="1200" dirty="0">
                <a:solidFill>
                  <a:schemeClr val="tx1"/>
                </a:solidFill>
                <a:effectLst/>
                <a:latin typeface="+mn-lt"/>
                <a:ea typeface="+mn-ea"/>
                <a:cs typeface="+mn-cs"/>
              </a:rPr>
              <a:t> to take into consideration when en-route and approaching the incident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that the bullet points can help them to prepare for an incident they are responding to. Ask the trainees what points they consider already.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 short movie which could be used to start a discussion with the trainees: </a:t>
            </a:r>
            <a:r>
              <a:rPr lang="nl-NL" sz="800" u="sng" kern="1200" dirty="0">
                <a:solidFill>
                  <a:schemeClr val="tx1"/>
                </a:solidFill>
                <a:effectLst/>
                <a:latin typeface="+mn-lt"/>
                <a:ea typeface="+mn-ea"/>
                <a:cs typeface="+mn-cs"/>
                <a:hlinkClick r:id="rId3"/>
              </a:rPr>
              <a:t>https://www.youtube.com/watch?v=PA28biQ77A4</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Mention that this is a training video, and not an actual incident!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Ask the trainees what they think is important to know when they are en-route to the incident.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Give examples of incidents and ask the trainees to come up with scenarios that can be expected given that particular incident.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Point out not only to prepare for the best-case or most likely scenario, but also think about worst-case scenarios.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bullet points can be used to structure your thoughts and help to respond more quickly and safely to a changing scenario.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FIRST RESPONDERS Handbook – Hazardous Materials CBRNE. 2014 ISBN 978-91-7383-412-4</a:t>
            </a:r>
            <a:endParaRPr lang="nl-NL"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MSB FIRST RESPONDERS Handbook – Hazardous Materials CBRNE. 2014 ISBN 978-91-7383-412-4</a:t>
            </a:r>
          </a:p>
          <a:p>
            <a:endParaRPr lang="en-US" sz="8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3400843-2E66-45FF-B622-9F1FD83CC21D}" type="slidenum">
              <a:rPr lang="nl-NL" smtClean="0"/>
              <a:t>4</a:t>
            </a:fld>
            <a:endParaRPr lang="nl-NL"/>
          </a:p>
        </p:txBody>
      </p:sp>
    </p:spTree>
    <p:extLst>
      <p:ext uri="{BB962C8B-B14F-4D97-AF65-F5344CB8AC3E}">
        <p14:creationId xmlns:p14="http://schemas.microsoft.com/office/powerpoint/2010/main" val="6629115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5.1.1 Preparations for on-site arrival, en-route, approach, incident analysis. On-site risk/threat assessment.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rgbClr val="FF0000"/>
                </a:solidFill>
                <a:effectLst/>
                <a:latin typeface="+mn-lt"/>
                <a:ea typeface="+mn-ea"/>
                <a:cs typeface="+mn-cs"/>
              </a:rPr>
              <a:t>En-route (2)</a:t>
            </a:r>
            <a:endParaRPr lang="nl-NL"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After this slide the trainees know what</a:t>
            </a:r>
            <a:r>
              <a:rPr lang="en-US" sz="800" b="0" kern="1200" dirty="0">
                <a:solidFill>
                  <a:schemeClr val="tx1"/>
                </a:solidFill>
                <a:effectLst/>
                <a:latin typeface="+mn-lt"/>
                <a:ea typeface="+mn-ea"/>
                <a:cs typeface="+mn-cs"/>
              </a:rPr>
              <a:t> to take into consideration when en-route and approaching the incident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that the bullet points can help them to prepare for an incident they are responding to. Ask the trainees what points they perform already.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 short movie which could be used to start a discussion with the trainees: </a:t>
            </a:r>
            <a:r>
              <a:rPr lang="nl-NL" sz="800" u="sng" kern="1200" dirty="0">
                <a:solidFill>
                  <a:schemeClr val="tx1"/>
                </a:solidFill>
                <a:effectLst/>
                <a:latin typeface="+mn-lt"/>
                <a:ea typeface="+mn-ea"/>
                <a:cs typeface="+mn-cs"/>
                <a:hlinkClick r:id="rId3"/>
              </a:rPr>
              <a:t>https://www.youtube.com/watch?v=PA28biQ77A4</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Mention that this is a training video, and not an actual incident!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Ask the trainees what they think is important to know when they are en-route to the incident.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Give examples of incidents and ask the trainees to come up with scenarios that can be expected given that particular incident.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Point out not only to prepare for the best or most likely scenario, but also think about worst-case scenarios.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bullet points can be used to structure your thoughts and helps responding quicker and safer to a changing scenario.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FIRST RESPONDERS Handbook – Hazardous Materials CBRNE. 2014 ISBN 978-91-7383-412-4</a:t>
            </a:r>
            <a:endParaRPr lang="nl-NL"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MSB FIRST RESPONDERS Handbook – Hazardous Materials CBRNE. 2014 ISBN 978-91-7383-412-4</a:t>
            </a:r>
          </a:p>
          <a:p>
            <a:endParaRPr lang="en-US" sz="8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3400843-2E66-45FF-B622-9F1FD83CC21D}" type="slidenum">
              <a:rPr lang="nl-NL" smtClean="0"/>
              <a:t>5</a:t>
            </a:fld>
            <a:endParaRPr lang="nl-NL"/>
          </a:p>
        </p:txBody>
      </p:sp>
    </p:spTree>
    <p:extLst>
      <p:ext uri="{BB962C8B-B14F-4D97-AF65-F5344CB8AC3E}">
        <p14:creationId xmlns:p14="http://schemas.microsoft.com/office/powerpoint/2010/main" val="1848694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5.1.1 Preparations for on-site arrival, en-route, approach, incident analysis. On-site risk/threat assessment.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Arrival at the incident </a:t>
            </a:r>
            <a:endParaRPr lang="nl-NL"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After this slide the trainees know how to arrive safely at an incident, and what to do immediately after arrival at th</a:t>
            </a:r>
            <a:r>
              <a:rPr lang="en-US" sz="800" b="0" kern="1200" dirty="0">
                <a:solidFill>
                  <a:schemeClr val="tx1"/>
                </a:solidFill>
                <a:effectLst/>
                <a:latin typeface="+mn-lt"/>
                <a:ea typeface="+mn-ea"/>
                <a:cs typeface="+mn-cs"/>
              </a:rPr>
              <a:t>e incident scene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Explain what should be done immediately after arrival at the scene, point out and explain: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i="0" kern="1200" dirty="0">
                <a:solidFill>
                  <a:schemeClr val="tx1"/>
                </a:solidFill>
                <a:effectLst/>
                <a:latin typeface="+mn-lt"/>
                <a:ea typeface="+mn-ea"/>
                <a:cs typeface="+mn-cs"/>
              </a:rPr>
              <a:t>Approach the incident from upwind and stay at least 50 m away</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i="0" kern="1200" dirty="0">
                <a:solidFill>
                  <a:schemeClr val="tx1"/>
                </a:solidFill>
                <a:effectLst/>
                <a:latin typeface="+mn-lt"/>
                <a:ea typeface="+mn-ea"/>
                <a:cs typeface="+mn-cs"/>
              </a:rPr>
              <a:t>approaching from upwind reduces your risk of exposure to gases/vapours released at the incident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i="0" kern="1200" dirty="0">
                <a:solidFill>
                  <a:schemeClr val="tx1"/>
                </a:solidFill>
                <a:effectLst/>
                <a:latin typeface="+mn-lt"/>
                <a:ea typeface="+mn-ea"/>
                <a:cs typeface="+mn-cs"/>
              </a:rPr>
              <a:t>Ensure the accessibility to the area surrounding the incident location for other FR-units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i="0" kern="1200" dirty="0">
                <a:solidFill>
                  <a:schemeClr val="tx1"/>
                </a:solidFill>
                <a:effectLst/>
                <a:latin typeface="+mn-lt"/>
                <a:ea typeface="+mn-ea"/>
                <a:cs typeface="+mn-cs"/>
              </a:rPr>
              <a:t>Obviously, FR vehicles should not block roads for other first responders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i="0" kern="1200" dirty="0">
                <a:solidFill>
                  <a:schemeClr val="tx1"/>
                </a:solidFill>
                <a:effectLst/>
                <a:latin typeface="+mn-lt"/>
                <a:ea typeface="+mn-ea"/>
                <a:cs typeface="+mn-cs"/>
              </a:rPr>
              <a:t>A layout for a circulation plan for ambulances should be established </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Public traffic may need to be diverted to keep out of the area for safety and to leave the area free for emergency services to arrive and leave </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Identify the best/safest place for emergency services to park their vehicles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“Handbook for FIRST RESPONDERS, Hazardous Materials – CBRNE”.  DSB/MSB (2014) ISBN 978-91-7383-412-4</a:t>
            </a:r>
          </a:p>
          <a:p>
            <a:r>
              <a:rPr lang="en-US" sz="800" b="1" kern="1200" dirty="0">
                <a:solidFill>
                  <a:schemeClr val="tx1"/>
                </a:solidFill>
                <a:effectLst/>
                <a:latin typeface="+mn-lt"/>
                <a:ea typeface="+mn-ea"/>
                <a:cs typeface="+mn-cs"/>
              </a:rPr>
              <a:t>Depicted illustration: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“Handbook for FIRST RESPONDERS, Hazardous Materials – CBRNE”.  DSB/MSB (2014) ISBN 978-91-7383-412-4</a:t>
            </a: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3400843-2E66-45FF-B622-9F1FD83CC21D}" type="slidenum">
              <a:rPr lang="nl-NL" smtClean="0"/>
              <a:t>6</a:t>
            </a:fld>
            <a:endParaRPr lang="nl-NL"/>
          </a:p>
        </p:txBody>
      </p:sp>
    </p:spTree>
    <p:extLst>
      <p:ext uri="{BB962C8B-B14F-4D97-AF65-F5344CB8AC3E}">
        <p14:creationId xmlns:p14="http://schemas.microsoft.com/office/powerpoint/2010/main" val="33618865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5.1.1 Preparations for on-site arrival, en-route, approach, incident analysis. On-site risk/threat assessment.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First actions – 1 Reconnaissance (1)</a:t>
            </a:r>
            <a:endParaRPr lang="nl-NL"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After this slide the trainees know what to do after arrival, and what actions  should be performed first based on the availability of proper PPE.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i="0" u="none" kern="1200" dirty="0">
                <a:solidFill>
                  <a:schemeClr val="tx1"/>
                </a:solidFill>
                <a:effectLst/>
                <a:latin typeface="+mn-lt"/>
                <a:ea typeface="+mn-ea"/>
                <a:cs typeface="+mn-cs"/>
              </a:rPr>
              <a:t>Explain and point out that thinking ahead increases the scope of actions that you (as a FR) can perform on arrival</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Do I have the proper PPE to perform a reconnaissance &amp; (quick) risk assessment?, if so then:</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Do an assessment of the victims and the environment</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Escalate when it is obvious you need assistance</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If not, what are the possible actions I can still perform?, for instance:</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Seek information from key personnel in the vicinity of the incident (employees in the vicinity)</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Escalate quickly to obtain assistance of FR with proper PPE or more specialist units</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Coordinate the incident: keep the public at a safe distance, assist in the arrival of FR and specialist units.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“Handbook for FIRST RESPONDERS, Hazardous Materials – CBRNE”.  DSB/MSB (2014) ISBN 978-91-7383-412-4</a:t>
            </a:r>
          </a:p>
          <a:p>
            <a:r>
              <a:rPr lang="en-US" sz="800" b="1" kern="1200" dirty="0">
                <a:solidFill>
                  <a:schemeClr val="tx1"/>
                </a:solidFill>
                <a:effectLst/>
                <a:latin typeface="+mn-lt"/>
                <a:ea typeface="+mn-ea"/>
                <a:cs typeface="+mn-cs"/>
              </a:rPr>
              <a:t>Depicted illustration: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“Handbook for FIRST RESPONDERS, Hazardous Materials – CBRNE”.  DSB/MSB (2014) ISBN 978-91-7383-412-4</a:t>
            </a:r>
            <a:endParaRPr lang="en-US" sz="8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3400843-2E66-45FF-B622-9F1FD83CC21D}" type="slidenum">
              <a:rPr lang="nl-NL" smtClean="0"/>
              <a:t>7</a:t>
            </a:fld>
            <a:endParaRPr lang="nl-NL"/>
          </a:p>
        </p:txBody>
      </p:sp>
    </p:spTree>
    <p:extLst>
      <p:ext uri="{BB962C8B-B14F-4D97-AF65-F5344CB8AC3E}">
        <p14:creationId xmlns:p14="http://schemas.microsoft.com/office/powerpoint/2010/main" val="26639514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5.1.1 Preparations for on-site arrival, en-route, approach, incident analysis. On-site risk/threat assessment.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First actions – 1 Reconnaissance (2)</a:t>
            </a:r>
            <a:endParaRPr lang="nl-NL"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After this slide the trainees know what to do after arrival, and what actions  should be performed first based on the availability of proper PPE.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i="0" u="none" kern="1200" dirty="0">
                <a:solidFill>
                  <a:schemeClr val="tx1"/>
                </a:solidFill>
                <a:effectLst/>
                <a:latin typeface="+mn-lt"/>
                <a:ea typeface="+mn-ea"/>
                <a:cs typeface="+mn-cs"/>
              </a:rPr>
              <a:t>Explain and point out that thinking ahead increases your scope of actions you (as a FR) can perform on arrival</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Do I have the proper PPE to perform a reconnaissance &amp; (quick) risk assessment?, if so then:</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Do an assessment of the victims and the environment</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Escalate when it is obvious you need assistance</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If not, what are the possible actions I can still perform?, for instance:</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Seek information from key personnel in the vicinity of the incident (employees in the vicinity)</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Escalate quickly to obtain assistance of FR with proper PPE or more specialist units</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Coordinate the incident: keep the public at a safe distance, assist in the arrival of FR and specialist units.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“Handbook for FIRST RESPONDERS, Hazardous Materials – CBRNE”.  DSB/MSB (2014) ISBN 978-91-7383-412-4</a:t>
            </a:r>
          </a:p>
          <a:p>
            <a:r>
              <a:rPr lang="en-US" sz="800" b="1" kern="1200" dirty="0">
                <a:solidFill>
                  <a:schemeClr val="tx1"/>
                </a:solidFill>
                <a:effectLst/>
                <a:latin typeface="+mn-lt"/>
                <a:ea typeface="+mn-ea"/>
                <a:cs typeface="+mn-cs"/>
              </a:rPr>
              <a:t>Depicted illustration: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“Handbook for FIRST RESPONDERS, Hazardous Materials – CBRNE”.  DSB/MSB (2014) ISBN 978-91-7383-412-4</a:t>
            </a:r>
          </a:p>
          <a:p>
            <a:endParaRPr lang="en-GB" sz="800" b="1" dirty="0"/>
          </a:p>
        </p:txBody>
      </p:sp>
      <p:sp>
        <p:nvSpPr>
          <p:cNvPr id="4" name="Slide Number Placeholder 3"/>
          <p:cNvSpPr>
            <a:spLocks noGrp="1"/>
          </p:cNvSpPr>
          <p:nvPr>
            <p:ph type="sldNum" sz="quarter" idx="5"/>
          </p:nvPr>
        </p:nvSpPr>
        <p:spPr/>
        <p:txBody>
          <a:bodyPr/>
          <a:lstStyle/>
          <a:p>
            <a:fld id="{23400843-2E66-45FF-B622-9F1FD83CC21D}" type="slidenum">
              <a:rPr lang="nl-NL" smtClean="0"/>
              <a:t>8</a:t>
            </a:fld>
            <a:endParaRPr lang="nl-NL"/>
          </a:p>
        </p:txBody>
      </p:sp>
    </p:spTree>
    <p:extLst>
      <p:ext uri="{BB962C8B-B14F-4D97-AF65-F5344CB8AC3E}">
        <p14:creationId xmlns:p14="http://schemas.microsoft.com/office/powerpoint/2010/main" val="87014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5 Risk assessment and hazard avoidance</a:t>
            </a:r>
          </a:p>
          <a:p>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recognize</a:t>
            </a:r>
            <a:r>
              <a:rPr lang="en-US" sz="800" b="0" kern="1200" dirty="0">
                <a:solidFill>
                  <a:schemeClr val="tx1"/>
                </a:solidFill>
                <a:effectLst/>
                <a:latin typeface="+mn-lt"/>
                <a:ea typeface="+mn-ea"/>
                <a:cs typeface="+mn-cs"/>
              </a:rPr>
              <a:t> how to </a:t>
            </a:r>
            <a:r>
              <a:rPr lang="en-US" sz="800" b="0" u="sng" kern="1200" dirty="0">
                <a:solidFill>
                  <a:schemeClr val="tx1"/>
                </a:solidFill>
                <a:effectLst/>
                <a:latin typeface="+mn-lt"/>
                <a:ea typeface="+mn-ea"/>
                <a:cs typeface="+mn-cs"/>
              </a:rPr>
              <a:t>carry out </a:t>
            </a:r>
            <a:r>
              <a:rPr lang="en-US" sz="800" b="0" kern="1200" dirty="0">
                <a:solidFill>
                  <a:schemeClr val="tx1"/>
                </a:solidFill>
                <a:effectLst/>
                <a:latin typeface="+mn-lt"/>
                <a:ea typeface="+mn-ea"/>
                <a:cs typeface="+mn-cs"/>
              </a:rPr>
              <a:t>an on-site risk assessment, zoning of the area, and isolation and registration of victims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5.1.1 Preparations for on-site arrival, en-route, approach, incident analysis. On-site risk/threat assessment.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Fire Brigade, Police, Ambulance Services</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rgbClr val="FF0000"/>
                </a:solidFill>
                <a:effectLst/>
                <a:latin typeface="+mn-lt"/>
                <a:ea typeface="+mn-ea"/>
                <a:cs typeface="+mn-cs"/>
              </a:rPr>
              <a:t>First actions – 3 Situation report</a:t>
            </a:r>
            <a:endParaRPr lang="nl-NL"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After this slide the trainees know what to include in a situation report, after having performed a reconnaissance</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Explain the bullet points in the slide regarding what should be included in a situation report.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Note: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Although information on the identity and amount of hazardous material released is of vital importance, signs and symbols at the incident scene are probably the only means available to identify CBRN agents.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Consider alerting specialist units en-route already, when you are informed that it is highly likely you responding to an CBRN-incident,. Ask the trainees if they have considered that already during the first slide.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“Handbook for FIRST RESPONDERS, Hazardous Materials – CBRNE”.  DSB/MSB (2014) ISBN 978-91-7383-412-4</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“Handbook for FIRST RESPONDERS, Hazardous Materials – CBRNE”.  DSB/MSB (2014) ISBN 978-91-7383-412-4</a:t>
            </a:r>
            <a:endParaRPr lang="en-US" sz="8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3400843-2E66-45FF-B622-9F1FD83CC21D}" type="slidenum">
              <a:rPr lang="nl-NL" smtClean="0"/>
              <a:t>9</a:t>
            </a:fld>
            <a:endParaRPr lang="nl-NL"/>
          </a:p>
        </p:txBody>
      </p:sp>
    </p:spTree>
    <p:extLst>
      <p:ext uri="{BB962C8B-B14F-4D97-AF65-F5344CB8AC3E}">
        <p14:creationId xmlns:p14="http://schemas.microsoft.com/office/powerpoint/2010/main" val="4840296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BE"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en-BE"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en-BE"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7"/>
          </p:nvPr>
        </p:nvSpPr>
        <p:spPr/>
        <p:txBody>
          <a:bodyPr/>
          <a:lstStyle/>
          <a:p>
            <a:r>
              <a:rPr lang="en-US"/>
              <a:t>#5.1.1 Preparations for on-site arrival, en-route (upwind) approach, incident analysis. On-site risk/threat assessment </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en-BE"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en-BE"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4"/>
          </p:nvPr>
        </p:nvSpPr>
        <p:spPr/>
        <p:txBody>
          <a:bodyPr/>
          <a:lstStyle/>
          <a:p>
            <a:r>
              <a:rPr lang="en-US"/>
              <a:t>#5.1.1 Preparations for on-site arrival, en-route (upwind) approach, incident analysis. On-site risk/threat assessment </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en-BE"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3"/>
          </p:nvPr>
        </p:nvSpPr>
        <p:spPr/>
        <p:txBody>
          <a:bodyPr/>
          <a:lstStyle/>
          <a:p>
            <a:r>
              <a:rPr lang="en-US"/>
              <a:t>#5.1.1 Preparations for on-site arrival, en-route (upwind) approach, incident analysis. On-site risk/threat assessment </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a:t>#5.1.1 Preparations for on-site arrival, en-route (upwind) approach, incident analysis. On-site risk/threat assessment </a:t>
            </a:r>
          </a:p>
        </p:txBody>
      </p:sp>
      <p:sp>
        <p:nvSpPr>
          <p:cNvPr id="3" name="Slide Number Placeholder 2"/>
          <p:cNvSpPr>
            <a:spLocks noGrp="1"/>
          </p:cNvSpPr>
          <p:nvPr>
            <p:ph type="sldNum" sz="quarter" idx="23"/>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en-BE"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en-BE"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en-BE" sz="4800" b="0" kern="1200" dirty="0">
                <a:solidFill>
                  <a:schemeClr val="bg1"/>
                </a:solidFill>
                <a:latin typeface="FranklinGotTExtCon" pitchFamily="2" charset="0"/>
                <a:ea typeface="+mn-ea"/>
                <a:cs typeface="+mn-cs"/>
              </a:defRPr>
            </a:lvl1pPr>
          </a:lstStyle>
          <a:p>
            <a:r>
              <a:rPr lang="en-US"/>
              <a:t>Click to edit Master title style</a:t>
            </a:r>
            <a:endParaRPr lang="en-BE"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#5.1.1 Preparations for on-site arrival, en-route (upwind) approach, incident analysis. On-site risk/threat assessment </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#5.1.1 Preparations for on-site arrival, en-route (upwind) approach, incident analysis. On-site risk/threat assessment </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#5.1.1 Preparations for on-site arrival, en-route (upwind) approach, incident analysis. On-site risk/threat assessment </a:t>
            </a:r>
          </a:p>
        </p:txBody>
      </p:sp>
      <p:sp>
        <p:nvSpPr>
          <p:cNvPr id="5" name="Slide Number Placeholder 4"/>
          <p:cNvSpPr>
            <a:spLocks noGrp="1"/>
          </p:cNvSpPr>
          <p:nvPr>
            <p:ph type="sldNum" sz="quarter" idx="11"/>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A86050-B389-4164-97ED-26EC862C003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nl-NL"/>
          </a:p>
        </p:txBody>
      </p:sp>
      <p:sp>
        <p:nvSpPr>
          <p:cNvPr id="3" name="Subtitle 2">
            <a:extLst>
              <a:ext uri="{FF2B5EF4-FFF2-40B4-BE49-F238E27FC236}">
                <a16:creationId xmlns:a16="http://schemas.microsoft.com/office/drawing/2014/main" id="{0052A662-F22E-4EB6-B805-773ACE86896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a:p>
        </p:txBody>
      </p:sp>
      <p:sp>
        <p:nvSpPr>
          <p:cNvPr id="4" name="Date Placeholder 3">
            <a:extLst>
              <a:ext uri="{FF2B5EF4-FFF2-40B4-BE49-F238E27FC236}">
                <a16:creationId xmlns:a16="http://schemas.microsoft.com/office/drawing/2014/main" id="{DB833FA7-CCD8-4AEB-948A-2E4B7B0EE2FE}"/>
              </a:ext>
            </a:extLst>
          </p:cNvPr>
          <p:cNvSpPr>
            <a:spLocks noGrp="1"/>
          </p:cNvSpPr>
          <p:nvPr>
            <p:ph type="dt" sz="half" idx="10"/>
          </p:nvPr>
        </p:nvSpPr>
        <p:spPr/>
        <p:txBody>
          <a:bodyPr/>
          <a:lstStyle/>
          <a:p>
            <a:endParaRPr lang="nl-NL"/>
          </a:p>
        </p:txBody>
      </p:sp>
      <p:sp>
        <p:nvSpPr>
          <p:cNvPr id="5" name="Footer Placeholder 4">
            <a:extLst>
              <a:ext uri="{FF2B5EF4-FFF2-40B4-BE49-F238E27FC236}">
                <a16:creationId xmlns:a16="http://schemas.microsoft.com/office/drawing/2014/main" id="{6A51806A-4A62-4C9E-91A3-CF7438C362EE}"/>
              </a:ext>
            </a:extLst>
          </p:cNvPr>
          <p:cNvSpPr>
            <a:spLocks noGrp="1"/>
          </p:cNvSpPr>
          <p:nvPr>
            <p:ph type="ftr" sz="quarter" idx="11"/>
          </p:nvPr>
        </p:nvSpPr>
        <p:spPr/>
        <p:txBody>
          <a:bodyPr/>
          <a:lstStyle/>
          <a:p>
            <a:r>
              <a:rPr lang="en-US"/>
              <a:t>#5.1.1 Preparations for on-site arrival, en-route (upwind) approach, incident analysis. On-site risk/threat assessment </a:t>
            </a:r>
            <a:endParaRPr lang="nl-NL"/>
          </a:p>
        </p:txBody>
      </p:sp>
      <p:sp>
        <p:nvSpPr>
          <p:cNvPr id="6" name="Slide Number Placeholder 5">
            <a:extLst>
              <a:ext uri="{FF2B5EF4-FFF2-40B4-BE49-F238E27FC236}">
                <a16:creationId xmlns:a16="http://schemas.microsoft.com/office/drawing/2014/main" id="{2BCBADFB-156A-4132-8534-99F1C7E598D7}"/>
              </a:ext>
            </a:extLst>
          </p:cNvPr>
          <p:cNvSpPr>
            <a:spLocks noGrp="1"/>
          </p:cNvSpPr>
          <p:nvPr>
            <p:ph type="sldNum" sz="quarter" idx="12"/>
          </p:nvPr>
        </p:nvSpPr>
        <p:spPr/>
        <p:txBody>
          <a:bodyPr/>
          <a:lstStyle/>
          <a:p>
            <a:fld id="{82F39127-CD57-4345-A771-0896B37E2639}" type="slidenum">
              <a:rPr lang="nl-NL" smtClean="0"/>
              <a:t>‹#›</a:t>
            </a:fld>
            <a:endParaRPr lang="nl-NL"/>
          </a:p>
        </p:txBody>
      </p:sp>
    </p:spTree>
    <p:extLst>
      <p:ext uri="{BB962C8B-B14F-4D97-AF65-F5344CB8AC3E}">
        <p14:creationId xmlns:p14="http://schemas.microsoft.com/office/powerpoint/2010/main" val="4074710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en-BE"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en-BE"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4"/>
          </p:nvPr>
        </p:nvSpPr>
        <p:spPr/>
        <p:txBody>
          <a:bodyPr/>
          <a:lstStyle/>
          <a:p>
            <a:r>
              <a:rPr lang="en-US"/>
              <a:t>#5.1.1 Preparations for on-site arrival, en-route (upwind) approach, incident analysis. On-site risk/threat assessment </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en-BE"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a:t>#5.1.1 Preparations for on-site arrival, en-route (upwind) approach, incident analysis. On-site risk/threat assessment </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en-BE"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#5.1.1 Preparations for on-site arrival, en-route (upwind) approach, incident analysis. On-site risk/threat assessment </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#5.1.1 Preparations for on-site arrival, en-route (upwind) approach, incident analysis. On-site risk/threat assessment </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#5.1.1 Preparations for on-site arrival, en-route (upwind) approach, incident analysis. On-site risk/threat assessment </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#5.1.1 Preparations for on-site arrival, en-route (upwind) approach, incident analysis. On-site risk/threat assessment </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en-BE"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6"/>
          </p:nvPr>
        </p:nvSpPr>
        <p:spPr/>
        <p:txBody>
          <a:bodyPr/>
          <a:lstStyle/>
          <a:p>
            <a:r>
              <a:rPr lang="en-US"/>
              <a:t>#5.1.1 Preparations for on-site arrival, en-route (upwind) approach, incident analysis. On-site risk/threat assessment </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en-BE"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en-BE"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21"/>
          </p:nvPr>
        </p:nvSpPr>
        <p:spPr/>
        <p:txBody>
          <a:bodyPr/>
          <a:lstStyle/>
          <a:p>
            <a:r>
              <a:rPr lang="en-US"/>
              <a:t>#5.1.1 Preparations for on-site arrival, en-route (upwind) approach, incident analysis. On-site risk/threat assessment </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a:t>#5.1.1 Preparations for on-site arrival, en-route (upwind) approach, incident analysis. On-site risk/threat assessment </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 id="2147483705" r:id="rId19"/>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svg"/><Relationship Id="rId17" Type="http://schemas.openxmlformats.org/officeDocument/2006/relationships/image" Target="../media/image19.png"/><Relationship Id="rId2" Type="http://schemas.openxmlformats.org/officeDocument/2006/relationships/notesSlide" Target="../notesSlides/notesSlide12.xml"/><Relationship Id="rId16" Type="http://schemas.openxmlformats.org/officeDocument/2006/relationships/image" Target="../media/image18.jpeg"/><Relationship Id="rId1" Type="http://schemas.openxmlformats.org/officeDocument/2006/relationships/slideLayout" Target="../slideLayouts/slideLayout19.xml"/><Relationship Id="rId6" Type="http://schemas.openxmlformats.org/officeDocument/2006/relationships/image" Target="../media/image8.sv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jpg"/><Relationship Id="rId10" Type="http://schemas.openxmlformats.org/officeDocument/2006/relationships/image" Target="../media/image12.sv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r>
              <a:rPr lang="en-US" dirty="0"/>
              <a:t>5.1.1 Preparations for on-site arrival, en-route (upwind) approach, incident analysis. On-site risk/threat assessment. </a:t>
            </a:r>
          </a:p>
        </p:txBody>
      </p:sp>
      <p:sp>
        <p:nvSpPr>
          <p:cNvPr id="3" name="Title 2"/>
          <p:cNvSpPr>
            <a:spLocks noGrp="1"/>
          </p:cNvSpPr>
          <p:nvPr>
            <p:ph type="title"/>
          </p:nvPr>
        </p:nvSpPr>
        <p:spPr>
          <a:xfrm>
            <a:off x="207034" y="3948020"/>
            <a:ext cx="11645660" cy="909730"/>
          </a:xfrm>
        </p:spPr>
        <p:txBody>
          <a:bodyPr anchor="ctr">
            <a:noAutofit/>
          </a:bodyPr>
          <a:lstStyle/>
          <a:p>
            <a:r>
              <a:rPr lang="en-US" sz="4000" dirty="0"/>
              <a:t>Module 5 Risk assessment and hazard avoidance</a:t>
            </a:r>
          </a:p>
        </p:txBody>
      </p:sp>
    </p:spTree>
    <p:extLst>
      <p:ext uri="{BB962C8B-B14F-4D97-AF65-F5344CB8AC3E}">
        <p14:creationId xmlns:p14="http://schemas.microsoft.com/office/powerpoint/2010/main" val="20980907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E123D99-8B2E-4B99-9463-6F7B97CB7631}"/>
              </a:ext>
            </a:extLst>
          </p:cNvPr>
          <p:cNvSpPr>
            <a:spLocks noGrp="1"/>
          </p:cNvSpPr>
          <p:nvPr>
            <p:ph type="ctrTitle"/>
          </p:nvPr>
        </p:nvSpPr>
        <p:spPr>
          <a:xfrm>
            <a:off x="300586" y="424666"/>
            <a:ext cx="10741980" cy="654063"/>
          </a:xfrm>
        </p:spPr>
        <p:txBody>
          <a:bodyPr>
            <a:noAutofit/>
          </a:bodyPr>
          <a:lstStyle/>
          <a:p>
            <a:r>
              <a:rPr lang="en-US" sz="4000" dirty="0">
                <a:solidFill>
                  <a:schemeClr val="accent1"/>
                </a:solidFill>
                <a:latin typeface="FranklinGotTExtCon" pitchFamily="2" charset="0"/>
              </a:rPr>
              <a:t>First actions </a:t>
            </a:r>
            <a:r>
              <a:rPr lang="en-US" sz="4000" dirty="0"/>
              <a:t>- 4 </a:t>
            </a:r>
            <a:r>
              <a:rPr lang="en-US" sz="4000" dirty="0">
                <a:solidFill>
                  <a:schemeClr val="accent1"/>
                </a:solidFill>
                <a:latin typeface="FranklinGotTExtCon" pitchFamily="2" charset="0"/>
              </a:rPr>
              <a:t>Ensure safe working environment</a:t>
            </a:r>
            <a:endParaRPr lang="nl-NL" sz="4000" dirty="0">
              <a:solidFill>
                <a:schemeClr val="accent1"/>
              </a:solidFill>
              <a:latin typeface="FranklinGotTExtCon" pitchFamily="2" charset="0"/>
            </a:endParaRPr>
          </a:p>
        </p:txBody>
      </p:sp>
      <p:sp>
        <p:nvSpPr>
          <p:cNvPr id="10" name="TextBox 9">
            <a:extLst>
              <a:ext uri="{FF2B5EF4-FFF2-40B4-BE49-F238E27FC236}">
                <a16:creationId xmlns:a16="http://schemas.microsoft.com/office/drawing/2014/main" id="{47E95BE8-910A-4016-8168-941ECE6351D3}"/>
              </a:ext>
            </a:extLst>
          </p:cNvPr>
          <p:cNvSpPr txBox="1"/>
          <p:nvPr/>
        </p:nvSpPr>
        <p:spPr>
          <a:xfrm>
            <a:off x="741600" y="1281600"/>
            <a:ext cx="11194586" cy="4742132"/>
          </a:xfrm>
          <a:prstGeom prst="rect">
            <a:avLst/>
          </a:prstGeom>
          <a:noFill/>
        </p:spPr>
        <p:txBody>
          <a:bodyPr wrap="square" rtlCol="0">
            <a:spAutoFit/>
          </a:bodyPr>
          <a:lstStyle/>
          <a:p>
            <a:r>
              <a:rPr lang="en-US" sz="2600" b="1" i="1" dirty="0">
                <a:latin typeface="Segoe UI" panose="020B0502040204020203" pitchFamily="34" charset="0"/>
                <a:cs typeface="Segoe UI" panose="020B0502040204020203" pitchFamily="34" charset="0"/>
              </a:rPr>
              <a:t>Ensure a safe working environment for emergency services</a:t>
            </a:r>
          </a:p>
          <a:p>
            <a:pPr lvl="0">
              <a:lnSpc>
                <a:spcPct val="150000"/>
              </a:lnSpc>
            </a:pPr>
            <a:r>
              <a:rPr lang="en-US" sz="2600" dirty="0">
                <a:solidFill>
                  <a:prstClr val="black"/>
                </a:solidFill>
                <a:latin typeface="Segoe UI" panose="020B0502040204020203" pitchFamily="34" charset="0"/>
                <a:cs typeface="Segoe UI" panose="020B0502040204020203" pitchFamily="34" charset="0"/>
              </a:rPr>
              <a:t>At the incident scene, ensure that</a:t>
            </a:r>
          </a:p>
          <a:p>
            <a:pPr marL="457200" indent="-457200">
              <a:lnSpc>
                <a:spcPct val="150000"/>
              </a:lnSpc>
              <a:buFont typeface="Arial" panose="020B0604020202020204" pitchFamily="34" charset="0"/>
              <a:buChar char="•"/>
            </a:pPr>
            <a:r>
              <a:rPr lang="en-US" sz="2600" dirty="0">
                <a:solidFill>
                  <a:prstClr val="black"/>
                </a:solidFill>
                <a:latin typeface="Segoe UI" panose="020B0502040204020203" pitchFamily="34" charset="0"/>
                <a:cs typeface="Segoe UI" panose="020B0502040204020203" pitchFamily="34" charset="0"/>
              </a:rPr>
              <a:t>Potential new risks or hazards are identified quickly</a:t>
            </a:r>
          </a:p>
          <a:p>
            <a:pPr marL="457200" indent="-457200">
              <a:lnSpc>
                <a:spcPct val="150000"/>
              </a:lnSpc>
              <a:buFont typeface="Arial" panose="020B0604020202020204" pitchFamily="34" charset="0"/>
              <a:buChar char="•"/>
            </a:pPr>
            <a:r>
              <a:rPr lang="en-US" sz="2600" dirty="0">
                <a:latin typeface="Segoe UI" panose="020B0502040204020203" pitchFamily="34" charset="0"/>
                <a:cs typeface="Segoe UI" panose="020B0502040204020203" pitchFamily="34" charset="0"/>
              </a:rPr>
              <a:t>Required distances are enforced to avoid any risks </a:t>
            </a:r>
          </a:p>
          <a:p>
            <a:pPr marL="457200" indent="-457200">
              <a:lnSpc>
                <a:spcPct val="150000"/>
              </a:lnSpc>
              <a:buFont typeface="Arial" panose="020B0604020202020204" pitchFamily="34" charset="0"/>
              <a:buChar char="•"/>
            </a:pPr>
            <a:r>
              <a:rPr lang="en-US" sz="2600" dirty="0">
                <a:solidFill>
                  <a:prstClr val="black"/>
                </a:solidFill>
                <a:latin typeface="Segoe UI" panose="020B0502040204020203" pitchFamily="34" charset="0"/>
                <a:cs typeface="Segoe UI" panose="020B0502040204020203" pitchFamily="34" charset="0"/>
              </a:rPr>
              <a:t>Define required PPE for every zone (cold, warm and hot zones)</a:t>
            </a:r>
          </a:p>
          <a:p>
            <a:pPr marL="457200" indent="-457200">
              <a:lnSpc>
                <a:spcPct val="150000"/>
              </a:lnSpc>
              <a:buFont typeface="Arial" panose="020B0604020202020204" pitchFamily="34" charset="0"/>
              <a:buChar char="•"/>
            </a:pPr>
            <a:r>
              <a:rPr lang="en-US" sz="2600" dirty="0">
                <a:solidFill>
                  <a:prstClr val="black"/>
                </a:solidFill>
                <a:latin typeface="Segoe UI" panose="020B0502040204020203" pitchFamily="34" charset="0"/>
                <a:cs typeface="Segoe UI" panose="020B0502040204020203" pitchFamily="34" charset="0"/>
              </a:rPr>
              <a:t>Define need for resources (responders, experts and tools)</a:t>
            </a:r>
          </a:p>
          <a:p>
            <a:pPr marL="914400" lvl="1" indent="-457200">
              <a:buFont typeface="Arial" panose="020B0604020202020204" pitchFamily="34" charset="0"/>
              <a:buChar char="•"/>
            </a:pPr>
            <a:endParaRPr lang="en-US" sz="800" dirty="0">
              <a:solidFill>
                <a:prstClr val="black"/>
              </a:solidFill>
              <a:latin typeface="Segoe UI" panose="020B0502040204020203" pitchFamily="34" charset="0"/>
              <a:cs typeface="Segoe UI" panose="020B0502040204020203" pitchFamily="34" charset="0"/>
            </a:endParaRPr>
          </a:p>
          <a:p>
            <a:pPr>
              <a:lnSpc>
                <a:spcPct val="150000"/>
              </a:lnSpc>
            </a:pPr>
            <a:r>
              <a:rPr lang="en-US" sz="2600" dirty="0">
                <a:solidFill>
                  <a:prstClr val="black"/>
                </a:solidFill>
                <a:latin typeface="Segoe UI" panose="020B0502040204020203" pitchFamily="34" charset="0"/>
                <a:cs typeface="Segoe UI" panose="020B0502040204020203" pitchFamily="34" charset="0"/>
              </a:rPr>
              <a:t>In case of a terrorist attack</a:t>
            </a:r>
          </a:p>
          <a:p>
            <a:pPr marL="914400" lvl="1" indent="-457200">
              <a:lnSpc>
                <a:spcPct val="150000"/>
              </a:lnSpc>
              <a:buFont typeface="Arial" panose="020B0604020202020204" pitchFamily="34" charset="0"/>
              <a:buChar char="•"/>
            </a:pPr>
            <a:r>
              <a:rPr lang="en-US" sz="2600" dirty="0">
                <a:solidFill>
                  <a:prstClr val="black"/>
                </a:solidFill>
                <a:latin typeface="Segoe UI" panose="020B0502040204020203" pitchFamily="34" charset="0"/>
                <a:cs typeface="Segoe UI" panose="020B0502040204020203" pitchFamily="34" charset="0"/>
              </a:rPr>
              <a:t>Remain vigilant for a secondary attack on emergency services </a:t>
            </a:r>
          </a:p>
        </p:txBody>
      </p:sp>
      <p:sp>
        <p:nvSpPr>
          <p:cNvPr id="5" name="Footer Placeholder 3">
            <a:extLst>
              <a:ext uri="{FF2B5EF4-FFF2-40B4-BE49-F238E27FC236}">
                <a16:creationId xmlns:a16="http://schemas.microsoft.com/office/drawing/2014/main" id="{1907AD95-F44A-4438-8997-79628E6716B4}"/>
              </a:ext>
            </a:extLst>
          </p:cNvPr>
          <p:cNvSpPr>
            <a:spLocks noGrp="1"/>
          </p:cNvSpPr>
          <p:nvPr>
            <p:ph type="ftr" sz="quarter" idx="11"/>
          </p:nvPr>
        </p:nvSpPr>
        <p:spPr>
          <a:xfrm>
            <a:off x="585030" y="6291036"/>
            <a:ext cx="8177969" cy="566964"/>
          </a:xfrm>
        </p:spPr>
        <p:txBody>
          <a:bodyPr/>
          <a:lstStyle/>
          <a:p>
            <a:r>
              <a:rPr lang="en-US" sz="1000" kern="1200" dirty="0">
                <a:solidFill>
                  <a:schemeClr val="tx1"/>
                </a:solidFill>
                <a:effectLst/>
                <a:latin typeface="+mn-lt"/>
                <a:ea typeface="+mn-ea"/>
                <a:cs typeface="+mn-cs"/>
              </a:rPr>
              <a:t>Melody Presentation: 5.1.1 Preparations for on-site arrival, en-route, approach, incident analysis. On-site risk/threat assessment. </a:t>
            </a:r>
            <a:endParaRPr lang="en-US" sz="1000" dirty="0"/>
          </a:p>
        </p:txBody>
      </p:sp>
    </p:spTree>
    <p:extLst>
      <p:ext uri="{BB962C8B-B14F-4D97-AF65-F5344CB8AC3E}">
        <p14:creationId xmlns:p14="http://schemas.microsoft.com/office/powerpoint/2010/main" val="37597377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D3C22641-7A5D-4C39-AB39-68E5AE1C189B}"/>
              </a:ext>
            </a:extLst>
          </p:cNvPr>
          <p:cNvPicPr>
            <a:picLocks noGrp="1" noChangeAspect="1"/>
          </p:cNvPicPr>
          <p:nvPr>
            <p:ph type="pic" sz="quarter" idx="12"/>
          </p:nvPr>
        </p:nvPicPr>
        <p:blipFill>
          <a:blip r:embed="rId3">
            <a:extLst>
              <a:ext uri="{28A0092B-C50C-407E-A947-70E740481C1C}">
                <a14:useLocalDpi xmlns:a14="http://schemas.microsoft.com/office/drawing/2010/main" val="0"/>
              </a:ext>
            </a:extLst>
          </a:blip>
          <a:srcRect t="12500" b="12500"/>
          <a:stretch>
            <a:fillRect/>
          </a:stretch>
        </p:blipFill>
        <p:spPr/>
      </p:pic>
      <p:sp>
        <p:nvSpPr>
          <p:cNvPr id="50" name="Text Placeholder 49"/>
          <p:cNvSpPr>
            <a:spLocks noGrp="1"/>
          </p:cNvSpPr>
          <p:nvPr>
            <p:ph type="body" sz="quarter" idx="13"/>
          </p:nvPr>
        </p:nvSpPr>
        <p:spPr/>
        <p:txBody>
          <a:bodyPr/>
          <a:lstStyle/>
          <a:p>
            <a:endParaRPr lang="en-US" dirty="0"/>
          </a:p>
        </p:txBody>
      </p:sp>
      <p:sp>
        <p:nvSpPr>
          <p:cNvPr id="49" name="Title 48"/>
          <p:cNvSpPr>
            <a:spLocks noGrp="1"/>
          </p:cNvSpPr>
          <p:nvPr>
            <p:ph type="title"/>
          </p:nvPr>
        </p:nvSpPr>
        <p:spPr/>
        <p:txBody>
          <a:bodyPr/>
          <a:lstStyle/>
          <a:p>
            <a:r>
              <a:rPr lang="nl-BE" dirty="0" err="1"/>
              <a:t>Exercise</a:t>
            </a:r>
            <a:r>
              <a:rPr lang="nl-BE" dirty="0"/>
              <a:t> time</a:t>
            </a:r>
            <a:endParaRPr lang="en-US" dirty="0"/>
          </a:p>
        </p:txBody>
      </p:sp>
      <p:sp>
        <p:nvSpPr>
          <p:cNvPr id="51" name="Text Placeholder 50"/>
          <p:cNvSpPr>
            <a:spLocks noGrp="1"/>
          </p:cNvSpPr>
          <p:nvPr>
            <p:ph type="body" sz="quarter" idx="14"/>
          </p:nvPr>
        </p:nvSpPr>
        <p:spPr/>
        <p:txBody>
          <a:bodyPr/>
          <a:lstStyle/>
          <a:p>
            <a:r>
              <a:rPr lang="nl-BE" dirty="0"/>
              <a:t>A scenario </a:t>
            </a:r>
            <a:r>
              <a:rPr lang="nl-BE" dirty="0" err="1"/>
              <a:t>discussion</a:t>
            </a:r>
            <a:endParaRPr lang="nl-BE" dirty="0"/>
          </a:p>
        </p:txBody>
      </p:sp>
    </p:spTree>
    <p:extLst>
      <p:ext uri="{BB962C8B-B14F-4D97-AF65-F5344CB8AC3E}">
        <p14:creationId xmlns:p14="http://schemas.microsoft.com/office/powerpoint/2010/main" val="13574544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2" name="Group 71">
            <a:extLst>
              <a:ext uri="{FF2B5EF4-FFF2-40B4-BE49-F238E27FC236}">
                <a16:creationId xmlns:a16="http://schemas.microsoft.com/office/drawing/2014/main" id="{517E6BA1-C956-41A7-BB28-7246FF511AF7}"/>
              </a:ext>
            </a:extLst>
          </p:cNvPr>
          <p:cNvGrpSpPr/>
          <p:nvPr/>
        </p:nvGrpSpPr>
        <p:grpSpPr>
          <a:xfrm>
            <a:off x="10104883" y="167500"/>
            <a:ext cx="900000" cy="1326178"/>
            <a:chOff x="10529946" y="203976"/>
            <a:chExt cx="900000" cy="1326178"/>
          </a:xfrm>
        </p:grpSpPr>
        <p:grpSp>
          <p:nvGrpSpPr>
            <p:cNvPr id="73" name="Group 72">
              <a:extLst>
                <a:ext uri="{FF2B5EF4-FFF2-40B4-BE49-F238E27FC236}">
                  <a16:creationId xmlns:a16="http://schemas.microsoft.com/office/drawing/2014/main" id="{3BC064C8-FFFE-4F73-82DF-3CB591490971}"/>
                </a:ext>
              </a:extLst>
            </p:cNvPr>
            <p:cNvGrpSpPr/>
            <p:nvPr/>
          </p:nvGrpSpPr>
          <p:grpSpPr>
            <a:xfrm>
              <a:off x="10529946" y="203976"/>
              <a:ext cx="900000" cy="900000"/>
              <a:chOff x="10529946" y="203976"/>
              <a:chExt cx="900000" cy="900000"/>
            </a:xfrm>
          </p:grpSpPr>
          <p:sp>
            <p:nvSpPr>
              <p:cNvPr id="75" name="Sun 74">
                <a:extLst>
                  <a:ext uri="{FF2B5EF4-FFF2-40B4-BE49-F238E27FC236}">
                    <a16:creationId xmlns:a16="http://schemas.microsoft.com/office/drawing/2014/main" id="{001D19A4-31B7-4052-805C-3F8723F84068}"/>
                  </a:ext>
                </a:extLst>
              </p:cNvPr>
              <p:cNvSpPr/>
              <p:nvPr/>
            </p:nvSpPr>
            <p:spPr>
              <a:xfrm>
                <a:off x="10529946" y="203976"/>
                <a:ext cx="900000" cy="900000"/>
              </a:xfrm>
              <a:prstGeom prst="sun">
                <a:avLst/>
              </a:prstGeom>
              <a:solidFill>
                <a:srgbClr val="FFC000"/>
              </a:solidFill>
              <a:ln>
                <a:solidFill>
                  <a:srgbClr val="FFC000"/>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nl-NL" sz="1400"/>
              </a:p>
            </p:txBody>
          </p:sp>
          <p:sp>
            <p:nvSpPr>
              <p:cNvPr id="76" name="TextBox 75">
                <a:extLst>
                  <a:ext uri="{FF2B5EF4-FFF2-40B4-BE49-F238E27FC236}">
                    <a16:creationId xmlns:a16="http://schemas.microsoft.com/office/drawing/2014/main" id="{12082393-10FA-4172-A59F-C0C3EFA55704}"/>
                  </a:ext>
                </a:extLst>
              </p:cNvPr>
              <p:cNvSpPr txBox="1"/>
              <p:nvPr/>
            </p:nvSpPr>
            <p:spPr>
              <a:xfrm>
                <a:off x="10694451" y="481254"/>
                <a:ext cx="570990" cy="307777"/>
              </a:xfrm>
              <a:prstGeom prst="rect">
                <a:avLst/>
              </a:prstGeom>
              <a:noFill/>
            </p:spPr>
            <p:txBody>
              <a:bodyPr wrap="none" rtlCol="0">
                <a:spAutoFit/>
              </a:bodyPr>
              <a:lstStyle/>
              <a:p>
                <a:r>
                  <a:rPr lang="en-US" sz="1400" b="1" dirty="0"/>
                  <a:t>21°C</a:t>
                </a:r>
                <a:endParaRPr lang="nl-NL" sz="1400" b="1" dirty="0"/>
              </a:p>
            </p:txBody>
          </p:sp>
        </p:grpSp>
        <p:sp>
          <p:nvSpPr>
            <p:cNvPr id="74" name="Arrow: Pentagon 73">
              <a:extLst>
                <a:ext uri="{FF2B5EF4-FFF2-40B4-BE49-F238E27FC236}">
                  <a16:creationId xmlns:a16="http://schemas.microsoft.com/office/drawing/2014/main" id="{DD7C7761-8354-4594-9E7A-D9773F51E474}"/>
                </a:ext>
              </a:extLst>
            </p:cNvPr>
            <p:cNvSpPr/>
            <p:nvPr/>
          </p:nvSpPr>
          <p:spPr>
            <a:xfrm>
              <a:off x="10601946" y="1170154"/>
              <a:ext cx="756000" cy="3600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3 BFT</a:t>
              </a:r>
              <a:endParaRPr lang="nl-NL" sz="1400" b="1" dirty="0"/>
            </a:p>
          </p:txBody>
        </p:sp>
      </p:grpSp>
      <p:sp>
        <p:nvSpPr>
          <p:cNvPr id="78" name="Text Placeholder 2">
            <a:extLst>
              <a:ext uri="{FF2B5EF4-FFF2-40B4-BE49-F238E27FC236}">
                <a16:creationId xmlns:a16="http://schemas.microsoft.com/office/drawing/2014/main" id="{3BD705B0-F191-4255-AB2E-A51D43A03C7C}"/>
              </a:ext>
            </a:extLst>
          </p:cNvPr>
          <p:cNvSpPr txBox="1">
            <a:spLocks/>
          </p:cNvSpPr>
          <p:nvPr/>
        </p:nvSpPr>
        <p:spPr>
          <a:xfrm>
            <a:off x="594534" y="1175219"/>
            <a:ext cx="4331725" cy="175978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Smoke </a:t>
            </a:r>
            <a:r>
              <a:rPr lang="en-US" sz="2000" dirty="0">
                <a:latin typeface="Segoe UI" panose="020B0502040204020203" pitchFamily="34" charset="0"/>
                <a:cs typeface="Segoe UI" panose="020B0502040204020203" pitchFamily="34" charset="0"/>
              </a:rPr>
              <a:t>is</a:t>
            </a:r>
            <a:r>
              <a:rPr lang="en-US" sz="2000" dirty="0"/>
              <a:t> rising from trailer tank</a:t>
            </a:r>
          </a:p>
          <a:p>
            <a:r>
              <a:rPr lang="en-US" sz="2000" dirty="0"/>
              <a:t>Driver is present but not responsive</a:t>
            </a:r>
          </a:p>
          <a:p>
            <a:r>
              <a:rPr lang="en-US" sz="2000" dirty="0"/>
              <a:t>Victims present, some unconscious</a:t>
            </a:r>
          </a:p>
          <a:p>
            <a:r>
              <a:rPr lang="en-US" sz="2000" dirty="0"/>
              <a:t>Bystanders are present</a:t>
            </a:r>
          </a:p>
        </p:txBody>
      </p:sp>
      <p:sp>
        <p:nvSpPr>
          <p:cNvPr id="79" name="Title 1">
            <a:extLst>
              <a:ext uri="{FF2B5EF4-FFF2-40B4-BE49-F238E27FC236}">
                <a16:creationId xmlns:a16="http://schemas.microsoft.com/office/drawing/2014/main" id="{999CA4A8-A967-4B8A-B5B2-6615C331FCF7}"/>
              </a:ext>
            </a:extLst>
          </p:cNvPr>
          <p:cNvSpPr txBox="1">
            <a:spLocks/>
          </p:cNvSpPr>
          <p:nvPr/>
        </p:nvSpPr>
        <p:spPr>
          <a:xfrm>
            <a:off x="1556977" y="360182"/>
            <a:ext cx="10658475" cy="985576"/>
          </a:xfrm>
          <a:prstGeom prst="rect">
            <a:avLst/>
          </a:prstGeom>
        </p:spPr>
        <p:txBody>
          <a:bodyPr/>
          <a:lst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a:lstStyle>
          <a:p>
            <a:r>
              <a:rPr lang="da-DK" dirty="0"/>
              <a:t>SCENARIO</a:t>
            </a:r>
            <a:endParaRPr lang="en-US" dirty="0"/>
          </a:p>
        </p:txBody>
      </p:sp>
      <p:sp>
        <p:nvSpPr>
          <p:cNvPr id="81" name="Equals 80">
            <a:extLst>
              <a:ext uri="{FF2B5EF4-FFF2-40B4-BE49-F238E27FC236}">
                <a16:creationId xmlns:a16="http://schemas.microsoft.com/office/drawing/2014/main" id="{55D03E82-ABBC-4071-8468-6EFABAB9D7CD}"/>
              </a:ext>
            </a:extLst>
          </p:cNvPr>
          <p:cNvSpPr/>
          <p:nvPr/>
        </p:nvSpPr>
        <p:spPr>
          <a:xfrm>
            <a:off x="5181247" y="2898600"/>
            <a:ext cx="7304752" cy="543401"/>
          </a:xfrm>
          <a:prstGeom prst="mathEqual">
            <a:avLst>
              <a:gd name="adj1" fmla="val 26799"/>
              <a:gd name="adj2" fmla="val 1176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82" name="Circle: Hollow 81">
            <a:extLst>
              <a:ext uri="{FF2B5EF4-FFF2-40B4-BE49-F238E27FC236}">
                <a16:creationId xmlns:a16="http://schemas.microsoft.com/office/drawing/2014/main" id="{E31C3E0E-6B9F-4788-92F1-6C6D7A50E754}"/>
              </a:ext>
            </a:extLst>
          </p:cNvPr>
          <p:cNvSpPr/>
          <p:nvPr/>
        </p:nvSpPr>
        <p:spPr>
          <a:xfrm>
            <a:off x="5092165" y="2596878"/>
            <a:ext cx="1146847" cy="1146846"/>
          </a:xfrm>
          <a:prstGeom prst="donut">
            <a:avLst>
              <a:gd name="adj" fmla="val 11018"/>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83" name="Equals 82">
            <a:extLst>
              <a:ext uri="{FF2B5EF4-FFF2-40B4-BE49-F238E27FC236}">
                <a16:creationId xmlns:a16="http://schemas.microsoft.com/office/drawing/2014/main" id="{5482C256-315C-455D-BCC0-0783C8176619}"/>
              </a:ext>
            </a:extLst>
          </p:cNvPr>
          <p:cNvSpPr/>
          <p:nvPr/>
        </p:nvSpPr>
        <p:spPr>
          <a:xfrm rot="16200000">
            <a:off x="4601844" y="4184029"/>
            <a:ext cx="2145304" cy="543402"/>
          </a:xfrm>
          <a:prstGeom prst="mathEqual">
            <a:avLst>
              <a:gd name="adj1" fmla="val 26799"/>
              <a:gd name="adj2" fmla="val 1176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84" name="Equals 83">
            <a:extLst>
              <a:ext uri="{FF2B5EF4-FFF2-40B4-BE49-F238E27FC236}">
                <a16:creationId xmlns:a16="http://schemas.microsoft.com/office/drawing/2014/main" id="{7D25D52A-3FE4-4630-9056-4E6378B1AFA8}"/>
              </a:ext>
            </a:extLst>
          </p:cNvPr>
          <p:cNvSpPr/>
          <p:nvPr/>
        </p:nvSpPr>
        <p:spPr>
          <a:xfrm>
            <a:off x="3387538" y="2898600"/>
            <a:ext cx="2008435" cy="543401"/>
          </a:xfrm>
          <a:prstGeom prst="mathEqual">
            <a:avLst>
              <a:gd name="adj1" fmla="val 26799"/>
              <a:gd name="adj2" fmla="val 1176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
        <p:nvSpPr>
          <p:cNvPr id="85" name="Rectangle 84">
            <a:extLst>
              <a:ext uri="{FF2B5EF4-FFF2-40B4-BE49-F238E27FC236}">
                <a16:creationId xmlns:a16="http://schemas.microsoft.com/office/drawing/2014/main" id="{BDC39856-DBD0-4963-8B8F-2F9710E25BB5}"/>
              </a:ext>
            </a:extLst>
          </p:cNvPr>
          <p:cNvSpPr/>
          <p:nvPr/>
        </p:nvSpPr>
        <p:spPr>
          <a:xfrm>
            <a:off x="9182529" y="2212668"/>
            <a:ext cx="792834" cy="6592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School</a:t>
            </a:r>
            <a:endParaRPr lang="nl-NL" sz="1400" dirty="0"/>
          </a:p>
        </p:txBody>
      </p:sp>
      <p:sp>
        <p:nvSpPr>
          <p:cNvPr id="86" name="Equals 85">
            <a:extLst>
              <a:ext uri="{FF2B5EF4-FFF2-40B4-BE49-F238E27FC236}">
                <a16:creationId xmlns:a16="http://schemas.microsoft.com/office/drawing/2014/main" id="{FBC1011D-6748-422F-8DA3-B775616F594B}"/>
              </a:ext>
            </a:extLst>
          </p:cNvPr>
          <p:cNvSpPr/>
          <p:nvPr/>
        </p:nvSpPr>
        <p:spPr>
          <a:xfrm rot="16200000">
            <a:off x="4672415" y="1698587"/>
            <a:ext cx="2007133" cy="543402"/>
          </a:xfrm>
          <a:prstGeom prst="mathEqual">
            <a:avLst>
              <a:gd name="adj1" fmla="val 26799"/>
              <a:gd name="adj2" fmla="val 1176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cxnSp>
        <p:nvCxnSpPr>
          <p:cNvPr id="87" name="Straight Arrow Connector 86">
            <a:extLst>
              <a:ext uri="{FF2B5EF4-FFF2-40B4-BE49-F238E27FC236}">
                <a16:creationId xmlns:a16="http://schemas.microsoft.com/office/drawing/2014/main" id="{93B99399-B631-47CD-88F0-D62E9E4E2983}"/>
              </a:ext>
            </a:extLst>
          </p:cNvPr>
          <p:cNvCxnSpPr/>
          <p:nvPr/>
        </p:nvCxnSpPr>
        <p:spPr>
          <a:xfrm flipH="1">
            <a:off x="6312593" y="3064886"/>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A71FCC7F-C322-48A0-9D90-C8803B2243C1}"/>
              </a:ext>
            </a:extLst>
          </p:cNvPr>
          <p:cNvCxnSpPr>
            <a:cxnSpLocks/>
          </p:cNvCxnSpPr>
          <p:nvPr/>
        </p:nvCxnSpPr>
        <p:spPr>
          <a:xfrm>
            <a:off x="6312593" y="3263835"/>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1E5EF866-9BDF-4AEC-AAEE-CE9E6CAD1EFE}"/>
              </a:ext>
            </a:extLst>
          </p:cNvPr>
          <p:cNvCxnSpPr/>
          <p:nvPr/>
        </p:nvCxnSpPr>
        <p:spPr>
          <a:xfrm flipH="1">
            <a:off x="4644614" y="3076764"/>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a:extLst>
              <a:ext uri="{FF2B5EF4-FFF2-40B4-BE49-F238E27FC236}">
                <a16:creationId xmlns:a16="http://schemas.microsoft.com/office/drawing/2014/main" id="{94BB6366-4EE0-476C-B7C0-D7DCA891B5BB}"/>
              </a:ext>
            </a:extLst>
          </p:cNvPr>
          <p:cNvCxnSpPr>
            <a:cxnSpLocks/>
          </p:cNvCxnSpPr>
          <p:nvPr/>
        </p:nvCxnSpPr>
        <p:spPr>
          <a:xfrm>
            <a:off x="4644614" y="3275713"/>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CB99933B-1488-4685-8EF9-D9F3CD30AC30}"/>
              </a:ext>
            </a:extLst>
          </p:cNvPr>
          <p:cNvCxnSpPr/>
          <p:nvPr/>
        </p:nvCxnSpPr>
        <p:spPr>
          <a:xfrm rot="16200000" flipH="1">
            <a:off x="5401310" y="2359653"/>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6E7FF0B9-7C8C-4C1A-AFCE-FB27911BFD43}"/>
              </a:ext>
            </a:extLst>
          </p:cNvPr>
          <p:cNvCxnSpPr>
            <a:cxnSpLocks/>
          </p:cNvCxnSpPr>
          <p:nvPr/>
        </p:nvCxnSpPr>
        <p:spPr>
          <a:xfrm rot="16200000">
            <a:off x="5600259" y="2359653"/>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FE0BDACD-8877-4CCB-A347-FD7A4336F9C0}"/>
              </a:ext>
            </a:extLst>
          </p:cNvPr>
          <p:cNvCxnSpPr/>
          <p:nvPr/>
        </p:nvCxnSpPr>
        <p:spPr>
          <a:xfrm rot="16200000" flipH="1">
            <a:off x="5393886" y="3991343"/>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4" name="Straight Arrow Connector 93">
            <a:extLst>
              <a:ext uri="{FF2B5EF4-FFF2-40B4-BE49-F238E27FC236}">
                <a16:creationId xmlns:a16="http://schemas.microsoft.com/office/drawing/2014/main" id="{2A4E2E49-CC20-4E63-861A-BCDF1C096E1E}"/>
              </a:ext>
            </a:extLst>
          </p:cNvPr>
          <p:cNvCxnSpPr>
            <a:cxnSpLocks/>
          </p:cNvCxnSpPr>
          <p:nvPr/>
        </p:nvCxnSpPr>
        <p:spPr>
          <a:xfrm rot="16200000">
            <a:off x="5592836" y="3991343"/>
            <a:ext cx="347421"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5" name="Rectangle 94">
            <a:extLst>
              <a:ext uri="{FF2B5EF4-FFF2-40B4-BE49-F238E27FC236}">
                <a16:creationId xmlns:a16="http://schemas.microsoft.com/office/drawing/2014/main" id="{16031103-6CA5-48D6-A567-1FFB7444B53C}"/>
              </a:ext>
            </a:extLst>
          </p:cNvPr>
          <p:cNvSpPr/>
          <p:nvPr/>
        </p:nvSpPr>
        <p:spPr>
          <a:xfrm>
            <a:off x="9965092" y="3421958"/>
            <a:ext cx="543404" cy="30172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96" name="Rectangle 95">
            <a:extLst>
              <a:ext uri="{FF2B5EF4-FFF2-40B4-BE49-F238E27FC236}">
                <a16:creationId xmlns:a16="http://schemas.microsoft.com/office/drawing/2014/main" id="{68548A57-341A-445D-B215-7B31A22E1822}"/>
              </a:ext>
            </a:extLst>
          </p:cNvPr>
          <p:cNvSpPr/>
          <p:nvPr/>
        </p:nvSpPr>
        <p:spPr>
          <a:xfrm>
            <a:off x="9593048" y="3421958"/>
            <a:ext cx="321854" cy="30172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97" name="Rectangle 96">
            <a:extLst>
              <a:ext uri="{FF2B5EF4-FFF2-40B4-BE49-F238E27FC236}">
                <a16:creationId xmlns:a16="http://schemas.microsoft.com/office/drawing/2014/main" id="{8DE6067F-ED72-4FEC-AF5F-7B82A9C6611E}"/>
              </a:ext>
            </a:extLst>
          </p:cNvPr>
          <p:cNvSpPr/>
          <p:nvPr/>
        </p:nvSpPr>
        <p:spPr>
          <a:xfrm>
            <a:off x="10558687" y="3421958"/>
            <a:ext cx="705564" cy="48104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98" name="TextBox 97">
            <a:extLst>
              <a:ext uri="{FF2B5EF4-FFF2-40B4-BE49-F238E27FC236}">
                <a16:creationId xmlns:a16="http://schemas.microsoft.com/office/drawing/2014/main" id="{2185C7B3-619D-4E36-9BC5-D9170DE9F44B}"/>
              </a:ext>
            </a:extLst>
          </p:cNvPr>
          <p:cNvSpPr txBox="1"/>
          <p:nvPr/>
        </p:nvSpPr>
        <p:spPr>
          <a:xfrm>
            <a:off x="9910628" y="3695847"/>
            <a:ext cx="711869" cy="326827"/>
          </a:xfrm>
          <a:prstGeom prst="rect">
            <a:avLst/>
          </a:prstGeom>
          <a:noFill/>
        </p:spPr>
        <p:txBody>
          <a:bodyPr wrap="none" rtlCol="0">
            <a:spAutoFit/>
          </a:bodyPr>
          <a:lstStyle/>
          <a:p>
            <a:r>
              <a:rPr lang="en-US" sz="1400" dirty="0"/>
              <a:t>Shops</a:t>
            </a:r>
            <a:endParaRPr lang="nl-NL" sz="1400" dirty="0"/>
          </a:p>
        </p:txBody>
      </p:sp>
      <p:sp>
        <p:nvSpPr>
          <p:cNvPr id="99" name="Rectangle: Diagonal Corners Snipped 98">
            <a:extLst>
              <a:ext uri="{FF2B5EF4-FFF2-40B4-BE49-F238E27FC236}">
                <a16:creationId xmlns:a16="http://schemas.microsoft.com/office/drawing/2014/main" id="{5E80D594-EA4F-4FAA-907B-F955E1B62D99}"/>
              </a:ext>
            </a:extLst>
          </p:cNvPr>
          <p:cNvSpPr/>
          <p:nvPr/>
        </p:nvSpPr>
        <p:spPr>
          <a:xfrm>
            <a:off x="8619140" y="3662480"/>
            <a:ext cx="866847" cy="1079052"/>
          </a:xfrm>
          <a:prstGeom prst="snip2Diag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Park</a:t>
            </a:r>
            <a:endParaRPr lang="nl-NL" sz="1400" dirty="0"/>
          </a:p>
        </p:txBody>
      </p:sp>
      <p:sp>
        <p:nvSpPr>
          <p:cNvPr id="100" name="Oval 99">
            <a:extLst>
              <a:ext uri="{FF2B5EF4-FFF2-40B4-BE49-F238E27FC236}">
                <a16:creationId xmlns:a16="http://schemas.microsoft.com/office/drawing/2014/main" id="{D889E228-E8CC-467B-BA91-7B250458C0C7}"/>
              </a:ext>
            </a:extLst>
          </p:cNvPr>
          <p:cNvSpPr/>
          <p:nvPr/>
        </p:nvSpPr>
        <p:spPr>
          <a:xfrm>
            <a:off x="9182529" y="3552583"/>
            <a:ext cx="191141" cy="191141"/>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01" name="Oval 100">
            <a:extLst>
              <a:ext uri="{FF2B5EF4-FFF2-40B4-BE49-F238E27FC236}">
                <a16:creationId xmlns:a16="http://schemas.microsoft.com/office/drawing/2014/main" id="{11FB9A15-AC6B-4D61-88D8-73553E1D6BC1}"/>
              </a:ext>
            </a:extLst>
          </p:cNvPr>
          <p:cNvSpPr/>
          <p:nvPr/>
        </p:nvSpPr>
        <p:spPr>
          <a:xfrm>
            <a:off x="8947438" y="3552583"/>
            <a:ext cx="191141" cy="191141"/>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02" name="Oval 101">
            <a:extLst>
              <a:ext uri="{FF2B5EF4-FFF2-40B4-BE49-F238E27FC236}">
                <a16:creationId xmlns:a16="http://schemas.microsoft.com/office/drawing/2014/main" id="{18B3CD8F-1701-49FC-99B1-F9AD7BC6FEA6}"/>
              </a:ext>
            </a:extLst>
          </p:cNvPr>
          <p:cNvSpPr/>
          <p:nvPr/>
        </p:nvSpPr>
        <p:spPr>
          <a:xfrm>
            <a:off x="8712344" y="3552583"/>
            <a:ext cx="191141" cy="191141"/>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03" name="Oval 102">
            <a:extLst>
              <a:ext uri="{FF2B5EF4-FFF2-40B4-BE49-F238E27FC236}">
                <a16:creationId xmlns:a16="http://schemas.microsoft.com/office/drawing/2014/main" id="{3951BF18-6B9F-4C1A-A49A-FB546962B8E2}"/>
              </a:ext>
            </a:extLst>
          </p:cNvPr>
          <p:cNvSpPr/>
          <p:nvPr/>
        </p:nvSpPr>
        <p:spPr>
          <a:xfrm>
            <a:off x="8534745" y="3838997"/>
            <a:ext cx="191141" cy="191141"/>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04" name="Oval 103">
            <a:extLst>
              <a:ext uri="{FF2B5EF4-FFF2-40B4-BE49-F238E27FC236}">
                <a16:creationId xmlns:a16="http://schemas.microsoft.com/office/drawing/2014/main" id="{86C41458-1E59-4589-9C07-37C08F765F92}"/>
              </a:ext>
            </a:extLst>
          </p:cNvPr>
          <p:cNvSpPr/>
          <p:nvPr/>
        </p:nvSpPr>
        <p:spPr>
          <a:xfrm>
            <a:off x="8534745" y="4128900"/>
            <a:ext cx="191141" cy="191141"/>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05" name="Oval 104">
            <a:extLst>
              <a:ext uri="{FF2B5EF4-FFF2-40B4-BE49-F238E27FC236}">
                <a16:creationId xmlns:a16="http://schemas.microsoft.com/office/drawing/2014/main" id="{80A2B039-F069-460F-B4CE-21A6F24E57F2}"/>
              </a:ext>
            </a:extLst>
          </p:cNvPr>
          <p:cNvSpPr/>
          <p:nvPr/>
        </p:nvSpPr>
        <p:spPr>
          <a:xfrm>
            <a:off x="8535762" y="4444948"/>
            <a:ext cx="191141" cy="191141"/>
          </a:xfrm>
          <a:prstGeom prst="ellipse">
            <a:avLst/>
          </a:prstGeom>
          <a:solidFill>
            <a:srgbClr val="008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06" name="Rectangle: Rounded Corners 105">
            <a:extLst>
              <a:ext uri="{FF2B5EF4-FFF2-40B4-BE49-F238E27FC236}">
                <a16:creationId xmlns:a16="http://schemas.microsoft.com/office/drawing/2014/main" id="{1994CA4B-27E7-44F5-9396-0B153E6ECF7F}"/>
              </a:ext>
            </a:extLst>
          </p:cNvPr>
          <p:cNvSpPr/>
          <p:nvPr/>
        </p:nvSpPr>
        <p:spPr>
          <a:xfrm>
            <a:off x="9182529" y="4444948"/>
            <a:ext cx="191141" cy="1911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07" name="Rectangle 106">
            <a:extLst>
              <a:ext uri="{FF2B5EF4-FFF2-40B4-BE49-F238E27FC236}">
                <a16:creationId xmlns:a16="http://schemas.microsoft.com/office/drawing/2014/main" id="{7DD03292-68F5-48FA-B300-1BEAD2833161}"/>
              </a:ext>
            </a:extLst>
          </p:cNvPr>
          <p:cNvSpPr/>
          <p:nvPr/>
        </p:nvSpPr>
        <p:spPr>
          <a:xfrm>
            <a:off x="6740189" y="3635756"/>
            <a:ext cx="1580596" cy="111468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Parking </a:t>
            </a:r>
          </a:p>
          <a:p>
            <a:pPr algn="ctr"/>
            <a:r>
              <a:rPr lang="en-US" sz="1400" dirty="0"/>
              <a:t>Garage</a:t>
            </a:r>
          </a:p>
          <a:p>
            <a:pPr algn="ctr"/>
            <a:r>
              <a:rPr lang="en-US" sz="1000" dirty="0"/>
              <a:t>(5 levels, 800 Places)</a:t>
            </a:r>
            <a:endParaRPr lang="nl-NL" sz="1000" dirty="0"/>
          </a:p>
        </p:txBody>
      </p:sp>
      <p:grpSp>
        <p:nvGrpSpPr>
          <p:cNvPr id="108" name="Group 107">
            <a:extLst>
              <a:ext uri="{FF2B5EF4-FFF2-40B4-BE49-F238E27FC236}">
                <a16:creationId xmlns:a16="http://schemas.microsoft.com/office/drawing/2014/main" id="{E9EF028B-8EF4-465C-9476-270D7A2B6A78}"/>
              </a:ext>
            </a:extLst>
          </p:cNvPr>
          <p:cNvGrpSpPr/>
          <p:nvPr/>
        </p:nvGrpSpPr>
        <p:grpSpPr>
          <a:xfrm>
            <a:off x="10116174" y="4750440"/>
            <a:ext cx="1006553" cy="80174"/>
            <a:chOff x="8489013" y="4865615"/>
            <a:chExt cx="947883" cy="75501"/>
          </a:xfrm>
        </p:grpSpPr>
        <p:sp>
          <p:nvSpPr>
            <p:cNvPr id="109" name="Rectangle 108">
              <a:extLst>
                <a:ext uri="{FF2B5EF4-FFF2-40B4-BE49-F238E27FC236}">
                  <a16:creationId xmlns:a16="http://schemas.microsoft.com/office/drawing/2014/main" id="{B51E2F90-9ACA-4799-871A-FBFC344AD11E}"/>
                </a:ext>
              </a:extLst>
            </p:cNvPr>
            <p:cNvSpPr/>
            <p:nvPr/>
          </p:nvSpPr>
          <p:spPr>
            <a:xfrm>
              <a:off x="8489013" y="4865615"/>
              <a:ext cx="185204" cy="7550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10" name="Rectangle 109">
              <a:extLst>
                <a:ext uri="{FF2B5EF4-FFF2-40B4-BE49-F238E27FC236}">
                  <a16:creationId xmlns:a16="http://schemas.microsoft.com/office/drawing/2014/main" id="{D18CC296-BD00-4563-B7D9-26C225063B97}"/>
                </a:ext>
              </a:extLst>
            </p:cNvPr>
            <p:cNvSpPr/>
            <p:nvPr/>
          </p:nvSpPr>
          <p:spPr>
            <a:xfrm>
              <a:off x="8679683" y="4865615"/>
              <a:ext cx="185204" cy="7550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11" name="Rectangle 110">
              <a:extLst>
                <a:ext uri="{FF2B5EF4-FFF2-40B4-BE49-F238E27FC236}">
                  <a16:creationId xmlns:a16="http://schemas.microsoft.com/office/drawing/2014/main" id="{8CF9708B-0F0E-4484-9DD0-285B40DB3CCC}"/>
                </a:ext>
              </a:extLst>
            </p:cNvPr>
            <p:cNvSpPr/>
            <p:nvPr/>
          </p:nvSpPr>
          <p:spPr>
            <a:xfrm>
              <a:off x="8870353" y="4865615"/>
              <a:ext cx="185204" cy="7550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12" name="Rectangle 111">
              <a:extLst>
                <a:ext uri="{FF2B5EF4-FFF2-40B4-BE49-F238E27FC236}">
                  <a16:creationId xmlns:a16="http://schemas.microsoft.com/office/drawing/2014/main" id="{8A652739-D680-4A39-8FC3-FD3645874D1B}"/>
                </a:ext>
              </a:extLst>
            </p:cNvPr>
            <p:cNvSpPr/>
            <p:nvPr/>
          </p:nvSpPr>
          <p:spPr>
            <a:xfrm>
              <a:off x="9061023" y="4865615"/>
              <a:ext cx="185204" cy="7550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13" name="Rectangle 112">
              <a:extLst>
                <a:ext uri="{FF2B5EF4-FFF2-40B4-BE49-F238E27FC236}">
                  <a16:creationId xmlns:a16="http://schemas.microsoft.com/office/drawing/2014/main" id="{83D4D2CE-8381-4D9C-AD78-941C03997EAB}"/>
                </a:ext>
              </a:extLst>
            </p:cNvPr>
            <p:cNvSpPr/>
            <p:nvPr/>
          </p:nvSpPr>
          <p:spPr>
            <a:xfrm>
              <a:off x="9251692" y="4865615"/>
              <a:ext cx="185204" cy="7550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grpSp>
      <p:sp>
        <p:nvSpPr>
          <p:cNvPr id="114" name="TextBox 113">
            <a:extLst>
              <a:ext uri="{FF2B5EF4-FFF2-40B4-BE49-F238E27FC236}">
                <a16:creationId xmlns:a16="http://schemas.microsoft.com/office/drawing/2014/main" id="{2B2213C7-C08B-4B5A-A3BC-B37FEE01B4F3}"/>
              </a:ext>
            </a:extLst>
          </p:cNvPr>
          <p:cNvSpPr txBox="1"/>
          <p:nvPr/>
        </p:nvSpPr>
        <p:spPr>
          <a:xfrm>
            <a:off x="10266563" y="4804641"/>
            <a:ext cx="967765" cy="307777"/>
          </a:xfrm>
          <a:prstGeom prst="rect">
            <a:avLst/>
          </a:prstGeom>
          <a:noFill/>
        </p:spPr>
        <p:txBody>
          <a:bodyPr wrap="none" rtlCol="0">
            <a:spAutoFit/>
          </a:bodyPr>
          <a:lstStyle/>
          <a:p>
            <a:r>
              <a:rPr lang="en-US" sz="1400" dirty="0"/>
              <a:t>50 </a:t>
            </a:r>
            <a:r>
              <a:rPr lang="en-US" sz="1400" dirty="0" err="1"/>
              <a:t>metres</a:t>
            </a:r>
            <a:endParaRPr lang="nl-NL" sz="1400" dirty="0"/>
          </a:p>
        </p:txBody>
      </p:sp>
      <p:sp>
        <p:nvSpPr>
          <p:cNvPr id="116" name="TextBox 115">
            <a:extLst>
              <a:ext uri="{FF2B5EF4-FFF2-40B4-BE49-F238E27FC236}">
                <a16:creationId xmlns:a16="http://schemas.microsoft.com/office/drawing/2014/main" id="{CF1EA2D9-C759-487A-B40B-34DF88B39CAD}"/>
              </a:ext>
            </a:extLst>
          </p:cNvPr>
          <p:cNvSpPr txBox="1"/>
          <p:nvPr/>
        </p:nvSpPr>
        <p:spPr>
          <a:xfrm>
            <a:off x="6723114" y="2480442"/>
            <a:ext cx="875561" cy="307777"/>
          </a:xfrm>
          <a:prstGeom prst="rect">
            <a:avLst/>
          </a:prstGeom>
          <a:noFill/>
        </p:spPr>
        <p:txBody>
          <a:bodyPr wrap="none" rtlCol="0">
            <a:spAutoFit/>
          </a:bodyPr>
          <a:lstStyle/>
          <a:p>
            <a:r>
              <a:rPr lang="en-US" sz="1400" b="1" dirty="0">
                <a:solidFill>
                  <a:srgbClr val="FF0000"/>
                </a:solidFill>
              </a:rPr>
              <a:t>Incident</a:t>
            </a:r>
            <a:endParaRPr lang="nl-NL" sz="1400" b="1" dirty="0">
              <a:solidFill>
                <a:srgbClr val="FF0000"/>
              </a:solidFill>
            </a:endParaRPr>
          </a:p>
        </p:txBody>
      </p:sp>
      <p:sp>
        <p:nvSpPr>
          <p:cNvPr id="118" name="Arrow: Right 117">
            <a:extLst>
              <a:ext uri="{FF2B5EF4-FFF2-40B4-BE49-F238E27FC236}">
                <a16:creationId xmlns:a16="http://schemas.microsoft.com/office/drawing/2014/main" id="{C077F1DF-476A-47F7-B497-99BEC853CECD}"/>
              </a:ext>
            </a:extLst>
          </p:cNvPr>
          <p:cNvSpPr/>
          <p:nvPr/>
        </p:nvSpPr>
        <p:spPr>
          <a:xfrm>
            <a:off x="7591249" y="446206"/>
            <a:ext cx="1440268" cy="3637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a:p>
        </p:txBody>
      </p:sp>
      <p:sp>
        <p:nvSpPr>
          <p:cNvPr id="119" name="TextBox 118">
            <a:extLst>
              <a:ext uri="{FF2B5EF4-FFF2-40B4-BE49-F238E27FC236}">
                <a16:creationId xmlns:a16="http://schemas.microsoft.com/office/drawing/2014/main" id="{8593DEC7-4B3E-47A4-BA20-3D07F3EBB118}"/>
              </a:ext>
            </a:extLst>
          </p:cNvPr>
          <p:cNvSpPr txBox="1"/>
          <p:nvPr/>
        </p:nvSpPr>
        <p:spPr>
          <a:xfrm>
            <a:off x="7547365" y="260318"/>
            <a:ext cx="1434497" cy="326827"/>
          </a:xfrm>
          <a:prstGeom prst="rect">
            <a:avLst/>
          </a:prstGeom>
          <a:noFill/>
        </p:spPr>
        <p:txBody>
          <a:bodyPr wrap="none" rtlCol="0">
            <a:spAutoFit/>
          </a:bodyPr>
          <a:lstStyle/>
          <a:p>
            <a:r>
              <a:rPr lang="en-US" sz="1400" dirty="0"/>
              <a:t>Wind direction</a:t>
            </a:r>
            <a:endParaRPr lang="nl-NL" sz="1400" dirty="0"/>
          </a:p>
        </p:txBody>
      </p:sp>
      <p:sp>
        <p:nvSpPr>
          <p:cNvPr id="120" name="TextBox 119">
            <a:extLst>
              <a:ext uri="{FF2B5EF4-FFF2-40B4-BE49-F238E27FC236}">
                <a16:creationId xmlns:a16="http://schemas.microsoft.com/office/drawing/2014/main" id="{058097E2-89C3-4A5E-8F96-CD5C783018D8}"/>
              </a:ext>
            </a:extLst>
          </p:cNvPr>
          <p:cNvSpPr txBox="1"/>
          <p:nvPr/>
        </p:nvSpPr>
        <p:spPr>
          <a:xfrm>
            <a:off x="10239162" y="2670039"/>
            <a:ext cx="1367565" cy="326827"/>
          </a:xfrm>
          <a:prstGeom prst="rect">
            <a:avLst/>
          </a:prstGeom>
          <a:noFill/>
        </p:spPr>
        <p:txBody>
          <a:bodyPr wrap="none" rtlCol="0">
            <a:spAutoFit/>
          </a:bodyPr>
          <a:lstStyle/>
          <a:p>
            <a:r>
              <a:rPr lang="en-US" sz="1400" dirty="0"/>
              <a:t>MELODY road</a:t>
            </a:r>
            <a:endParaRPr lang="nl-NL" sz="1400" dirty="0"/>
          </a:p>
        </p:txBody>
      </p:sp>
      <p:sp>
        <p:nvSpPr>
          <p:cNvPr id="121" name="TextBox 120">
            <a:extLst>
              <a:ext uri="{FF2B5EF4-FFF2-40B4-BE49-F238E27FC236}">
                <a16:creationId xmlns:a16="http://schemas.microsoft.com/office/drawing/2014/main" id="{BEEDA37B-2BE7-4583-AC40-904978B2DFB1}"/>
              </a:ext>
            </a:extLst>
          </p:cNvPr>
          <p:cNvSpPr txBox="1"/>
          <p:nvPr/>
        </p:nvSpPr>
        <p:spPr>
          <a:xfrm>
            <a:off x="5869957" y="1226201"/>
            <a:ext cx="1196185" cy="326827"/>
          </a:xfrm>
          <a:prstGeom prst="rect">
            <a:avLst/>
          </a:prstGeom>
          <a:noFill/>
        </p:spPr>
        <p:txBody>
          <a:bodyPr wrap="none" rtlCol="0">
            <a:spAutoFit/>
          </a:bodyPr>
          <a:lstStyle/>
          <a:p>
            <a:r>
              <a:rPr lang="en-US" sz="1400" dirty="0"/>
              <a:t>EDEN street</a:t>
            </a:r>
            <a:endParaRPr lang="nl-NL" sz="1400" dirty="0"/>
          </a:p>
        </p:txBody>
      </p:sp>
      <p:sp>
        <p:nvSpPr>
          <p:cNvPr id="122" name="TextBox 121">
            <a:extLst>
              <a:ext uri="{FF2B5EF4-FFF2-40B4-BE49-F238E27FC236}">
                <a16:creationId xmlns:a16="http://schemas.microsoft.com/office/drawing/2014/main" id="{5B8D2981-336A-404D-B088-77A1C5C4E6C5}"/>
              </a:ext>
            </a:extLst>
          </p:cNvPr>
          <p:cNvSpPr txBox="1"/>
          <p:nvPr/>
        </p:nvSpPr>
        <p:spPr>
          <a:xfrm>
            <a:off x="5702247" y="5113022"/>
            <a:ext cx="1824824" cy="326827"/>
          </a:xfrm>
          <a:prstGeom prst="rect">
            <a:avLst/>
          </a:prstGeom>
          <a:noFill/>
        </p:spPr>
        <p:txBody>
          <a:bodyPr wrap="square" rtlCol="0">
            <a:spAutoFit/>
          </a:bodyPr>
          <a:lstStyle/>
          <a:p>
            <a:pPr algn="ctr"/>
            <a:r>
              <a:rPr lang="en-US" sz="1400" dirty="0"/>
              <a:t>PRACTICE avenue</a:t>
            </a:r>
            <a:endParaRPr lang="nl-NL" sz="1400" dirty="0"/>
          </a:p>
        </p:txBody>
      </p:sp>
      <p:pic>
        <p:nvPicPr>
          <p:cNvPr id="123" name="Graphic 122" descr="Dance">
            <a:extLst>
              <a:ext uri="{FF2B5EF4-FFF2-40B4-BE49-F238E27FC236}">
                <a16:creationId xmlns:a16="http://schemas.microsoft.com/office/drawing/2014/main" id="{B132E5C4-30A6-4441-98C4-28450EA4B91C}"/>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19515087">
            <a:off x="7500277" y="2630560"/>
            <a:ext cx="342328" cy="342328"/>
          </a:xfrm>
          <a:prstGeom prst="rect">
            <a:avLst/>
          </a:prstGeom>
        </p:spPr>
      </p:pic>
      <p:grpSp>
        <p:nvGrpSpPr>
          <p:cNvPr id="124" name="Group 123">
            <a:extLst>
              <a:ext uri="{FF2B5EF4-FFF2-40B4-BE49-F238E27FC236}">
                <a16:creationId xmlns:a16="http://schemas.microsoft.com/office/drawing/2014/main" id="{B608BFBD-1D40-4695-81B8-E184FF299E42}"/>
              </a:ext>
            </a:extLst>
          </p:cNvPr>
          <p:cNvGrpSpPr>
            <a:grpSpLocks noChangeAspect="1"/>
          </p:cNvGrpSpPr>
          <p:nvPr/>
        </p:nvGrpSpPr>
        <p:grpSpPr>
          <a:xfrm rot="8055410">
            <a:off x="8538667" y="3204608"/>
            <a:ext cx="179833" cy="235256"/>
            <a:chOff x="-145425" y="5025226"/>
            <a:chExt cx="619125" cy="809938"/>
          </a:xfrm>
        </p:grpSpPr>
        <p:sp>
          <p:nvSpPr>
            <p:cNvPr id="125" name="Freeform: Shape 124">
              <a:extLst>
                <a:ext uri="{FF2B5EF4-FFF2-40B4-BE49-F238E27FC236}">
                  <a16:creationId xmlns:a16="http://schemas.microsoft.com/office/drawing/2014/main" id="{84B5DB41-6F00-44D2-9E30-B355EFFAC2AA}"/>
                </a:ext>
              </a:extLst>
            </p:cNvPr>
            <p:cNvSpPr/>
            <p:nvPr/>
          </p:nvSpPr>
          <p:spPr>
            <a:xfrm>
              <a:off x="53967" y="5025226"/>
              <a:ext cx="152400" cy="152400"/>
            </a:xfrm>
            <a:custGeom>
              <a:avLst/>
              <a:gdLst>
                <a:gd name="connsiteX0" fmla="*/ 152400 w 152400"/>
                <a:gd name="connsiteY0" fmla="*/ 76200 h 152400"/>
                <a:gd name="connsiteX1" fmla="*/ 76200 w 152400"/>
                <a:gd name="connsiteY1" fmla="*/ 152400 h 152400"/>
                <a:gd name="connsiteX2" fmla="*/ 0 w 152400"/>
                <a:gd name="connsiteY2" fmla="*/ 76200 h 152400"/>
                <a:gd name="connsiteX3" fmla="*/ 76200 w 152400"/>
                <a:gd name="connsiteY3" fmla="*/ 0 h 152400"/>
                <a:gd name="connsiteX4" fmla="*/ 152400 w 152400"/>
                <a:gd name="connsiteY4" fmla="*/ 76200 h 15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152400">
                  <a:moveTo>
                    <a:pt x="152400" y="76200"/>
                  </a:moveTo>
                  <a:cubicBezTo>
                    <a:pt x="152400" y="118284"/>
                    <a:pt x="118284" y="152400"/>
                    <a:pt x="76200" y="152400"/>
                  </a:cubicBezTo>
                  <a:cubicBezTo>
                    <a:pt x="34116" y="152400"/>
                    <a:pt x="0" y="118284"/>
                    <a:pt x="0" y="76200"/>
                  </a:cubicBezTo>
                  <a:cubicBezTo>
                    <a:pt x="0" y="34116"/>
                    <a:pt x="34116" y="0"/>
                    <a:pt x="76200" y="0"/>
                  </a:cubicBezTo>
                  <a:cubicBezTo>
                    <a:pt x="118284" y="0"/>
                    <a:pt x="152400" y="34116"/>
                    <a:pt x="152400" y="76200"/>
                  </a:cubicBezTo>
                  <a:close/>
                </a:path>
              </a:pathLst>
            </a:custGeom>
            <a:solidFill>
              <a:srgbClr val="000000"/>
            </a:solidFill>
            <a:ln w="9525" cap="flat">
              <a:noFill/>
              <a:prstDash val="solid"/>
              <a:miter/>
            </a:ln>
          </p:spPr>
          <p:txBody>
            <a:bodyPr rtlCol="0" anchor="ctr"/>
            <a:lstStyle/>
            <a:p>
              <a:endParaRPr lang="nl-NL"/>
            </a:p>
          </p:txBody>
        </p:sp>
        <p:sp>
          <p:nvSpPr>
            <p:cNvPr id="126" name="Freeform: Shape 125">
              <a:extLst>
                <a:ext uri="{FF2B5EF4-FFF2-40B4-BE49-F238E27FC236}">
                  <a16:creationId xmlns:a16="http://schemas.microsoft.com/office/drawing/2014/main" id="{532AB5F3-2E80-42BF-A93F-8AA32677748C}"/>
                </a:ext>
              </a:extLst>
            </p:cNvPr>
            <p:cNvSpPr/>
            <p:nvPr/>
          </p:nvSpPr>
          <p:spPr>
            <a:xfrm>
              <a:off x="-145425" y="5196989"/>
              <a:ext cx="619125" cy="638175"/>
            </a:xfrm>
            <a:custGeom>
              <a:avLst/>
              <a:gdLst>
                <a:gd name="connsiteX0" fmla="*/ 613253 w 619125"/>
                <a:gd name="connsiteY0" fmla="*/ 20165 h 638175"/>
                <a:gd name="connsiteX1" fmla="*/ 560649 w 619125"/>
                <a:gd name="connsiteY1" fmla="*/ 8500 h 638175"/>
                <a:gd name="connsiteX2" fmla="*/ 560580 w 619125"/>
                <a:gd name="connsiteY2" fmla="*/ 8545 h 638175"/>
                <a:gd name="connsiteX3" fmla="*/ 477236 w 619125"/>
                <a:gd name="connsiteY3" fmla="*/ 61790 h 638175"/>
                <a:gd name="connsiteX4" fmla="*/ 371604 w 619125"/>
                <a:gd name="connsiteY4" fmla="*/ 4640 h 638175"/>
                <a:gd name="connsiteX5" fmla="*/ 342171 w 619125"/>
                <a:gd name="connsiteY5" fmla="*/ 1687 h 638175"/>
                <a:gd name="connsiteX6" fmla="*/ 218346 w 619125"/>
                <a:gd name="connsiteY6" fmla="*/ 39787 h 638175"/>
                <a:gd name="connsiteX7" fmla="*/ 196725 w 619125"/>
                <a:gd name="connsiteY7" fmla="*/ 56837 h 638175"/>
                <a:gd name="connsiteX8" fmla="*/ 139575 w 619125"/>
                <a:gd name="connsiteY8" fmla="*/ 154849 h 638175"/>
                <a:gd name="connsiteX9" fmla="*/ 46230 w 619125"/>
                <a:gd name="connsiteY9" fmla="*/ 130560 h 638175"/>
                <a:gd name="connsiteX10" fmla="*/ 882 w 619125"/>
                <a:gd name="connsiteY10" fmla="*/ 159661 h 638175"/>
                <a:gd name="connsiteX11" fmla="*/ 27180 w 619125"/>
                <a:gd name="connsiteY11" fmla="*/ 204284 h 638175"/>
                <a:gd name="connsiteX12" fmla="*/ 148433 w 619125"/>
                <a:gd name="connsiteY12" fmla="*/ 235811 h 638175"/>
                <a:gd name="connsiteX13" fmla="*/ 157958 w 619125"/>
                <a:gd name="connsiteY13" fmla="*/ 237050 h 638175"/>
                <a:gd name="connsiteX14" fmla="*/ 190819 w 619125"/>
                <a:gd name="connsiteY14" fmla="*/ 218000 h 638175"/>
                <a:gd name="connsiteX15" fmla="*/ 234539 w 619125"/>
                <a:gd name="connsiteY15" fmla="*/ 142562 h 638175"/>
                <a:gd name="connsiteX16" fmla="*/ 240540 w 619125"/>
                <a:gd name="connsiteY16" fmla="*/ 251528 h 638175"/>
                <a:gd name="connsiteX17" fmla="*/ 164340 w 619125"/>
                <a:gd name="connsiteY17" fmla="*/ 439265 h 638175"/>
                <a:gd name="connsiteX18" fmla="*/ 164340 w 619125"/>
                <a:gd name="connsiteY18" fmla="*/ 467078 h 638175"/>
                <a:gd name="connsiteX19" fmla="*/ 223109 w 619125"/>
                <a:gd name="connsiteY19" fmla="*/ 622622 h 638175"/>
                <a:gd name="connsiteX20" fmla="*/ 258161 w 619125"/>
                <a:gd name="connsiteY20" fmla="*/ 647387 h 638175"/>
                <a:gd name="connsiteX21" fmla="*/ 271591 w 619125"/>
                <a:gd name="connsiteY21" fmla="*/ 644910 h 638175"/>
                <a:gd name="connsiteX22" fmla="*/ 293784 w 619125"/>
                <a:gd name="connsiteY22" fmla="*/ 595856 h 638175"/>
                <a:gd name="connsiteX23" fmla="*/ 240349 w 619125"/>
                <a:gd name="connsiteY23" fmla="*/ 454220 h 638175"/>
                <a:gd name="connsiteX24" fmla="*/ 302166 w 619125"/>
                <a:gd name="connsiteY24" fmla="*/ 302296 h 638175"/>
                <a:gd name="connsiteX25" fmla="*/ 313882 w 619125"/>
                <a:gd name="connsiteY25" fmla="*/ 445742 h 638175"/>
                <a:gd name="connsiteX26" fmla="*/ 320835 w 619125"/>
                <a:gd name="connsiteY26" fmla="*/ 464792 h 638175"/>
                <a:gd name="connsiteX27" fmla="*/ 416085 w 619125"/>
                <a:gd name="connsiteY27" fmla="*/ 598142 h 638175"/>
                <a:gd name="connsiteX28" fmla="*/ 469283 w 619125"/>
                <a:gd name="connsiteY28" fmla="*/ 606953 h 638175"/>
                <a:gd name="connsiteX29" fmla="*/ 478093 w 619125"/>
                <a:gd name="connsiteY29" fmla="*/ 553756 h 638175"/>
                <a:gd name="connsiteX30" fmla="*/ 388939 w 619125"/>
                <a:gd name="connsiteY30" fmla="*/ 428978 h 638175"/>
                <a:gd name="connsiteX31" fmla="*/ 373128 w 619125"/>
                <a:gd name="connsiteY31" fmla="*/ 235049 h 638175"/>
                <a:gd name="connsiteX32" fmla="*/ 365127 w 619125"/>
                <a:gd name="connsiteY32" fmla="*/ 87507 h 638175"/>
                <a:gd name="connsiteX33" fmla="*/ 460377 w 619125"/>
                <a:gd name="connsiteY33" fmla="*/ 139514 h 638175"/>
                <a:gd name="connsiteX34" fmla="*/ 499143 w 619125"/>
                <a:gd name="connsiteY34" fmla="*/ 138180 h 638175"/>
                <a:gd name="connsiteX35" fmla="*/ 601442 w 619125"/>
                <a:gd name="connsiteY35" fmla="*/ 72743 h 638175"/>
                <a:gd name="connsiteX36" fmla="*/ 613258 w 619125"/>
                <a:gd name="connsiteY36" fmla="*/ 20173 h 638175"/>
                <a:gd name="connsiteX37" fmla="*/ 613253 w 619125"/>
                <a:gd name="connsiteY37" fmla="*/ 20165 h 63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19125" h="638175">
                  <a:moveTo>
                    <a:pt x="613253" y="20165"/>
                  </a:moveTo>
                  <a:cubicBezTo>
                    <a:pt x="601948" y="2418"/>
                    <a:pt x="578396" y="-2804"/>
                    <a:pt x="560649" y="8500"/>
                  </a:cubicBezTo>
                  <a:cubicBezTo>
                    <a:pt x="560626" y="8515"/>
                    <a:pt x="560603" y="8530"/>
                    <a:pt x="560580" y="8545"/>
                  </a:cubicBezTo>
                  <a:lnTo>
                    <a:pt x="477236" y="61790"/>
                  </a:lnTo>
                  <a:lnTo>
                    <a:pt x="371604" y="4640"/>
                  </a:lnTo>
                  <a:cubicBezTo>
                    <a:pt x="362591" y="-269"/>
                    <a:pt x="351979" y="-1333"/>
                    <a:pt x="342171" y="1687"/>
                  </a:cubicBezTo>
                  <a:lnTo>
                    <a:pt x="218346" y="39787"/>
                  </a:lnTo>
                  <a:cubicBezTo>
                    <a:pt x="209265" y="42576"/>
                    <a:pt x="201555" y="48656"/>
                    <a:pt x="196725" y="56837"/>
                  </a:cubicBezTo>
                  <a:lnTo>
                    <a:pt x="139575" y="154849"/>
                  </a:lnTo>
                  <a:lnTo>
                    <a:pt x="46230" y="130560"/>
                  </a:lnTo>
                  <a:cubicBezTo>
                    <a:pt x="25672" y="126074"/>
                    <a:pt x="5368" y="139102"/>
                    <a:pt x="882" y="159661"/>
                  </a:cubicBezTo>
                  <a:cubicBezTo>
                    <a:pt x="-3365" y="179122"/>
                    <a:pt x="8096" y="198570"/>
                    <a:pt x="27180" y="204284"/>
                  </a:cubicBezTo>
                  <a:lnTo>
                    <a:pt x="148433" y="235811"/>
                  </a:lnTo>
                  <a:cubicBezTo>
                    <a:pt x="151539" y="236642"/>
                    <a:pt x="154742" y="237058"/>
                    <a:pt x="157958" y="237050"/>
                  </a:cubicBezTo>
                  <a:cubicBezTo>
                    <a:pt x="171521" y="237002"/>
                    <a:pt x="184037" y="229747"/>
                    <a:pt x="190819" y="218000"/>
                  </a:cubicBezTo>
                  <a:lnTo>
                    <a:pt x="234539" y="142562"/>
                  </a:lnTo>
                  <a:lnTo>
                    <a:pt x="240540" y="251528"/>
                  </a:lnTo>
                  <a:lnTo>
                    <a:pt x="164340" y="439265"/>
                  </a:lnTo>
                  <a:cubicBezTo>
                    <a:pt x="160834" y="448205"/>
                    <a:pt x="160834" y="458138"/>
                    <a:pt x="164340" y="467078"/>
                  </a:cubicBezTo>
                  <a:lnTo>
                    <a:pt x="223109" y="622622"/>
                  </a:lnTo>
                  <a:cubicBezTo>
                    <a:pt x="228590" y="637298"/>
                    <a:pt x="242496" y="647124"/>
                    <a:pt x="258161" y="647387"/>
                  </a:cubicBezTo>
                  <a:cubicBezTo>
                    <a:pt x="262753" y="647408"/>
                    <a:pt x="267309" y="646567"/>
                    <a:pt x="271591" y="644910"/>
                  </a:cubicBezTo>
                  <a:cubicBezTo>
                    <a:pt x="291254" y="637481"/>
                    <a:pt x="301184" y="615530"/>
                    <a:pt x="293784" y="595856"/>
                  </a:cubicBezTo>
                  <a:lnTo>
                    <a:pt x="240349" y="454220"/>
                  </a:lnTo>
                  <a:lnTo>
                    <a:pt x="302166" y="302296"/>
                  </a:lnTo>
                  <a:lnTo>
                    <a:pt x="313882" y="445742"/>
                  </a:lnTo>
                  <a:cubicBezTo>
                    <a:pt x="314436" y="452604"/>
                    <a:pt x="316840" y="459187"/>
                    <a:pt x="320835" y="464792"/>
                  </a:cubicBezTo>
                  <a:lnTo>
                    <a:pt x="416085" y="598142"/>
                  </a:lnTo>
                  <a:cubicBezTo>
                    <a:pt x="428342" y="615265"/>
                    <a:pt x="452159" y="619210"/>
                    <a:pt x="469283" y="606953"/>
                  </a:cubicBezTo>
                  <a:cubicBezTo>
                    <a:pt x="486406" y="594696"/>
                    <a:pt x="490350" y="570879"/>
                    <a:pt x="478093" y="553756"/>
                  </a:cubicBezTo>
                  <a:lnTo>
                    <a:pt x="388939" y="428978"/>
                  </a:lnTo>
                  <a:lnTo>
                    <a:pt x="373128" y="235049"/>
                  </a:lnTo>
                  <a:lnTo>
                    <a:pt x="365127" y="87507"/>
                  </a:lnTo>
                  <a:lnTo>
                    <a:pt x="460377" y="139514"/>
                  </a:lnTo>
                  <a:cubicBezTo>
                    <a:pt x="472575" y="146173"/>
                    <a:pt x="487431" y="145662"/>
                    <a:pt x="499143" y="138180"/>
                  </a:cubicBezTo>
                  <a:lnTo>
                    <a:pt x="601442" y="72743"/>
                  </a:lnTo>
                  <a:cubicBezTo>
                    <a:pt x="619221" y="61490"/>
                    <a:pt x="624511" y="37953"/>
                    <a:pt x="613258" y="20173"/>
                  </a:cubicBezTo>
                  <a:cubicBezTo>
                    <a:pt x="613257" y="20171"/>
                    <a:pt x="613255" y="20168"/>
                    <a:pt x="613253" y="20165"/>
                  </a:cubicBezTo>
                  <a:close/>
                </a:path>
              </a:pathLst>
            </a:custGeom>
            <a:solidFill>
              <a:srgbClr val="000000"/>
            </a:solidFill>
            <a:ln w="9525" cap="flat">
              <a:noFill/>
              <a:prstDash val="solid"/>
              <a:miter/>
            </a:ln>
          </p:spPr>
          <p:txBody>
            <a:bodyPr rtlCol="0" anchor="ctr"/>
            <a:lstStyle/>
            <a:p>
              <a:endParaRPr lang="nl-NL"/>
            </a:p>
          </p:txBody>
        </p:sp>
      </p:grpSp>
      <p:grpSp>
        <p:nvGrpSpPr>
          <p:cNvPr id="127" name="Group 126">
            <a:extLst>
              <a:ext uri="{FF2B5EF4-FFF2-40B4-BE49-F238E27FC236}">
                <a16:creationId xmlns:a16="http://schemas.microsoft.com/office/drawing/2014/main" id="{36EE0809-829E-40FC-8DB7-DA58DBF7EC49}"/>
              </a:ext>
            </a:extLst>
          </p:cNvPr>
          <p:cNvGrpSpPr>
            <a:grpSpLocks noChangeAspect="1"/>
          </p:cNvGrpSpPr>
          <p:nvPr/>
        </p:nvGrpSpPr>
        <p:grpSpPr>
          <a:xfrm rot="6322823">
            <a:off x="8901664" y="2746030"/>
            <a:ext cx="179833" cy="235256"/>
            <a:chOff x="-145425" y="5025226"/>
            <a:chExt cx="619125" cy="809938"/>
          </a:xfrm>
        </p:grpSpPr>
        <p:sp>
          <p:nvSpPr>
            <p:cNvPr id="128" name="Freeform: Shape 127">
              <a:extLst>
                <a:ext uri="{FF2B5EF4-FFF2-40B4-BE49-F238E27FC236}">
                  <a16:creationId xmlns:a16="http://schemas.microsoft.com/office/drawing/2014/main" id="{3C45FDCB-94D8-4AC9-802C-D98DBE8E9BF1}"/>
                </a:ext>
              </a:extLst>
            </p:cNvPr>
            <p:cNvSpPr/>
            <p:nvPr/>
          </p:nvSpPr>
          <p:spPr>
            <a:xfrm>
              <a:off x="53967" y="5025226"/>
              <a:ext cx="152400" cy="152400"/>
            </a:xfrm>
            <a:custGeom>
              <a:avLst/>
              <a:gdLst>
                <a:gd name="connsiteX0" fmla="*/ 152400 w 152400"/>
                <a:gd name="connsiteY0" fmla="*/ 76200 h 152400"/>
                <a:gd name="connsiteX1" fmla="*/ 76200 w 152400"/>
                <a:gd name="connsiteY1" fmla="*/ 152400 h 152400"/>
                <a:gd name="connsiteX2" fmla="*/ 0 w 152400"/>
                <a:gd name="connsiteY2" fmla="*/ 76200 h 152400"/>
                <a:gd name="connsiteX3" fmla="*/ 76200 w 152400"/>
                <a:gd name="connsiteY3" fmla="*/ 0 h 152400"/>
                <a:gd name="connsiteX4" fmla="*/ 152400 w 152400"/>
                <a:gd name="connsiteY4" fmla="*/ 76200 h 152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400" h="152400">
                  <a:moveTo>
                    <a:pt x="152400" y="76200"/>
                  </a:moveTo>
                  <a:cubicBezTo>
                    <a:pt x="152400" y="118284"/>
                    <a:pt x="118284" y="152400"/>
                    <a:pt x="76200" y="152400"/>
                  </a:cubicBezTo>
                  <a:cubicBezTo>
                    <a:pt x="34116" y="152400"/>
                    <a:pt x="0" y="118284"/>
                    <a:pt x="0" y="76200"/>
                  </a:cubicBezTo>
                  <a:cubicBezTo>
                    <a:pt x="0" y="34116"/>
                    <a:pt x="34116" y="0"/>
                    <a:pt x="76200" y="0"/>
                  </a:cubicBezTo>
                  <a:cubicBezTo>
                    <a:pt x="118284" y="0"/>
                    <a:pt x="152400" y="34116"/>
                    <a:pt x="152400" y="76200"/>
                  </a:cubicBezTo>
                  <a:close/>
                </a:path>
              </a:pathLst>
            </a:custGeom>
            <a:solidFill>
              <a:srgbClr val="000000"/>
            </a:solidFill>
            <a:ln w="9525" cap="flat">
              <a:noFill/>
              <a:prstDash val="solid"/>
              <a:miter/>
            </a:ln>
          </p:spPr>
          <p:txBody>
            <a:bodyPr rtlCol="0" anchor="ctr"/>
            <a:lstStyle/>
            <a:p>
              <a:endParaRPr lang="nl-NL"/>
            </a:p>
          </p:txBody>
        </p:sp>
        <p:sp>
          <p:nvSpPr>
            <p:cNvPr id="129" name="Freeform: Shape 128">
              <a:extLst>
                <a:ext uri="{FF2B5EF4-FFF2-40B4-BE49-F238E27FC236}">
                  <a16:creationId xmlns:a16="http://schemas.microsoft.com/office/drawing/2014/main" id="{293875C3-407E-468D-9B9B-855372968842}"/>
                </a:ext>
              </a:extLst>
            </p:cNvPr>
            <p:cNvSpPr/>
            <p:nvPr/>
          </p:nvSpPr>
          <p:spPr>
            <a:xfrm>
              <a:off x="-145425" y="5196989"/>
              <a:ext cx="619125" cy="638175"/>
            </a:xfrm>
            <a:custGeom>
              <a:avLst/>
              <a:gdLst>
                <a:gd name="connsiteX0" fmla="*/ 613253 w 619125"/>
                <a:gd name="connsiteY0" fmla="*/ 20165 h 638175"/>
                <a:gd name="connsiteX1" fmla="*/ 560649 w 619125"/>
                <a:gd name="connsiteY1" fmla="*/ 8500 h 638175"/>
                <a:gd name="connsiteX2" fmla="*/ 560580 w 619125"/>
                <a:gd name="connsiteY2" fmla="*/ 8545 h 638175"/>
                <a:gd name="connsiteX3" fmla="*/ 477236 w 619125"/>
                <a:gd name="connsiteY3" fmla="*/ 61790 h 638175"/>
                <a:gd name="connsiteX4" fmla="*/ 371604 w 619125"/>
                <a:gd name="connsiteY4" fmla="*/ 4640 h 638175"/>
                <a:gd name="connsiteX5" fmla="*/ 342171 w 619125"/>
                <a:gd name="connsiteY5" fmla="*/ 1687 h 638175"/>
                <a:gd name="connsiteX6" fmla="*/ 218346 w 619125"/>
                <a:gd name="connsiteY6" fmla="*/ 39787 h 638175"/>
                <a:gd name="connsiteX7" fmla="*/ 196725 w 619125"/>
                <a:gd name="connsiteY7" fmla="*/ 56837 h 638175"/>
                <a:gd name="connsiteX8" fmla="*/ 139575 w 619125"/>
                <a:gd name="connsiteY8" fmla="*/ 154849 h 638175"/>
                <a:gd name="connsiteX9" fmla="*/ 46230 w 619125"/>
                <a:gd name="connsiteY9" fmla="*/ 130560 h 638175"/>
                <a:gd name="connsiteX10" fmla="*/ 882 w 619125"/>
                <a:gd name="connsiteY10" fmla="*/ 159661 h 638175"/>
                <a:gd name="connsiteX11" fmla="*/ 27180 w 619125"/>
                <a:gd name="connsiteY11" fmla="*/ 204284 h 638175"/>
                <a:gd name="connsiteX12" fmla="*/ 148433 w 619125"/>
                <a:gd name="connsiteY12" fmla="*/ 235811 h 638175"/>
                <a:gd name="connsiteX13" fmla="*/ 157958 w 619125"/>
                <a:gd name="connsiteY13" fmla="*/ 237050 h 638175"/>
                <a:gd name="connsiteX14" fmla="*/ 190819 w 619125"/>
                <a:gd name="connsiteY14" fmla="*/ 218000 h 638175"/>
                <a:gd name="connsiteX15" fmla="*/ 234539 w 619125"/>
                <a:gd name="connsiteY15" fmla="*/ 142562 h 638175"/>
                <a:gd name="connsiteX16" fmla="*/ 240540 w 619125"/>
                <a:gd name="connsiteY16" fmla="*/ 251528 h 638175"/>
                <a:gd name="connsiteX17" fmla="*/ 164340 w 619125"/>
                <a:gd name="connsiteY17" fmla="*/ 439265 h 638175"/>
                <a:gd name="connsiteX18" fmla="*/ 164340 w 619125"/>
                <a:gd name="connsiteY18" fmla="*/ 467078 h 638175"/>
                <a:gd name="connsiteX19" fmla="*/ 223109 w 619125"/>
                <a:gd name="connsiteY19" fmla="*/ 622622 h 638175"/>
                <a:gd name="connsiteX20" fmla="*/ 258161 w 619125"/>
                <a:gd name="connsiteY20" fmla="*/ 647387 h 638175"/>
                <a:gd name="connsiteX21" fmla="*/ 271591 w 619125"/>
                <a:gd name="connsiteY21" fmla="*/ 644910 h 638175"/>
                <a:gd name="connsiteX22" fmla="*/ 293784 w 619125"/>
                <a:gd name="connsiteY22" fmla="*/ 595856 h 638175"/>
                <a:gd name="connsiteX23" fmla="*/ 240349 w 619125"/>
                <a:gd name="connsiteY23" fmla="*/ 454220 h 638175"/>
                <a:gd name="connsiteX24" fmla="*/ 302166 w 619125"/>
                <a:gd name="connsiteY24" fmla="*/ 302296 h 638175"/>
                <a:gd name="connsiteX25" fmla="*/ 313882 w 619125"/>
                <a:gd name="connsiteY25" fmla="*/ 445742 h 638175"/>
                <a:gd name="connsiteX26" fmla="*/ 320835 w 619125"/>
                <a:gd name="connsiteY26" fmla="*/ 464792 h 638175"/>
                <a:gd name="connsiteX27" fmla="*/ 416085 w 619125"/>
                <a:gd name="connsiteY27" fmla="*/ 598142 h 638175"/>
                <a:gd name="connsiteX28" fmla="*/ 469283 w 619125"/>
                <a:gd name="connsiteY28" fmla="*/ 606953 h 638175"/>
                <a:gd name="connsiteX29" fmla="*/ 478093 w 619125"/>
                <a:gd name="connsiteY29" fmla="*/ 553756 h 638175"/>
                <a:gd name="connsiteX30" fmla="*/ 388939 w 619125"/>
                <a:gd name="connsiteY30" fmla="*/ 428978 h 638175"/>
                <a:gd name="connsiteX31" fmla="*/ 373128 w 619125"/>
                <a:gd name="connsiteY31" fmla="*/ 235049 h 638175"/>
                <a:gd name="connsiteX32" fmla="*/ 365127 w 619125"/>
                <a:gd name="connsiteY32" fmla="*/ 87507 h 638175"/>
                <a:gd name="connsiteX33" fmla="*/ 460377 w 619125"/>
                <a:gd name="connsiteY33" fmla="*/ 139514 h 638175"/>
                <a:gd name="connsiteX34" fmla="*/ 499143 w 619125"/>
                <a:gd name="connsiteY34" fmla="*/ 138180 h 638175"/>
                <a:gd name="connsiteX35" fmla="*/ 601442 w 619125"/>
                <a:gd name="connsiteY35" fmla="*/ 72743 h 638175"/>
                <a:gd name="connsiteX36" fmla="*/ 613258 w 619125"/>
                <a:gd name="connsiteY36" fmla="*/ 20173 h 638175"/>
                <a:gd name="connsiteX37" fmla="*/ 613253 w 619125"/>
                <a:gd name="connsiteY37" fmla="*/ 20165 h 638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19125" h="638175">
                  <a:moveTo>
                    <a:pt x="613253" y="20165"/>
                  </a:moveTo>
                  <a:cubicBezTo>
                    <a:pt x="601948" y="2418"/>
                    <a:pt x="578396" y="-2804"/>
                    <a:pt x="560649" y="8500"/>
                  </a:cubicBezTo>
                  <a:cubicBezTo>
                    <a:pt x="560626" y="8515"/>
                    <a:pt x="560603" y="8530"/>
                    <a:pt x="560580" y="8545"/>
                  </a:cubicBezTo>
                  <a:lnTo>
                    <a:pt x="477236" y="61790"/>
                  </a:lnTo>
                  <a:lnTo>
                    <a:pt x="371604" y="4640"/>
                  </a:lnTo>
                  <a:cubicBezTo>
                    <a:pt x="362591" y="-269"/>
                    <a:pt x="351979" y="-1333"/>
                    <a:pt x="342171" y="1687"/>
                  </a:cubicBezTo>
                  <a:lnTo>
                    <a:pt x="218346" y="39787"/>
                  </a:lnTo>
                  <a:cubicBezTo>
                    <a:pt x="209265" y="42576"/>
                    <a:pt x="201555" y="48656"/>
                    <a:pt x="196725" y="56837"/>
                  </a:cubicBezTo>
                  <a:lnTo>
                    <a:pt x="139575" y="154849"/>
                  </a:lnTo>
                  <a:lnTo>
                    <a:pt x="46230" y="130560"/>
                  </a:lnTo>
                  <a:cubicBezTo>
                    <a:pt x="25672" y="126074"/>
                    <a:pt x="5368" y="139102"/>
                    <a:pt x="882" y="159661"/>
                  </a:cubicBezTo>
                  <a:cubicBezTo>
                    <a:pt x="-3365" y="179122"/>
                    <a:pt x="8096" y="198570"/>
                    <a:pt x="27180" y="204284"/>
                  </a:cubicBezTo>
                  <a:lnTo>
                    <a:pt x="148433" y="235811"/>
                  </a:lnTo>
                  <a:cubicBezTo>
                    <a:pt x="151539" y="236642"/>
                    <a:pt x="154742" y="237058"/>
                    <a:pt x="157958" y="237050"/>
                  </a:cubicBezTo>
                  <a:cubicBezTo>
                    <a:pt x="171521" y="237002"/>
                    <a:pt x="184037" y="229747"/>
                    <a:pt x="190819" y="218000"/>
                  </a:cubicBezTo>
                  <a:lnTo>
                    <a:pt x="234539" y="142562"/>
                  </a:lnTo>
                  <a:lnTo>
                    <a:pt x="240540" y="251528"/>
                  </a:lnTo>
                  <a:lnTo>
                    <a:pt x="164340" y="439265"/>
                  </a:lnTo>
                  <a:cubicBezTo>
                    <a:pt x="160834" y="448205"/>
                    <a:pt x="160834" y="458138"/>
                    <a:pt x="164340" y="467078"/>
                  </a:cubicBezTo>
                  <a:lnTo>
                    <a:pt x="223109" y="622622"/>
                  </a:lnTo>
                  <a:cubicBezTo>
                    <a:pt x="228590" y="637298"/>
                    <a:pt x="242496" y="647124"/>
                    <a:pt x="258161" y="647387"/>
                  </a:cubicBezTo>
                  <a:cubicBezTo>
                    <a:pt x="262753" y="647408"/>
                    <a:pt x="267309" y="646567"/>
                    <a:pt x="271591" y="644910"/>
                  </a:cubicBezTo>
                  <a:cubicBezTo>
                    <a:pt x="291254" y="637481"/>
                    <a:pt x="301184" y="615530"/>
                    <a:pt x="293784" y="595856"/>
                  </a:cubicBezTo>
                  <a:lnTo>
                    <a:pt x="240349" y="454220"/>
                  </a:lnTo>
                  <a:lnTo>
                    <a:pt x="302166" y="302296"/>
                  </a:lnTo>
                  <a:lnTo>
                    <a:pt x="313882" y="445742"/>
                  </a:lnTo>
                  <a:cubicBezTo>
                    <a:pt x="314436" y="452604"/>
                    <a:pt x="316840" y="459187"/>
                    <a:pt x="320835" y="464792"/>
                  </a:cubicBezTo>
                  <a:lnTo>
                    <a:pt x="416085" y="598142"/>
                  </a:lnTo>
                  <a:cubicBezTo>
                    <a:pt x="428342" y="615265"/>
                    <a:pt x="452159" y="619210"/>
                    <a:pt x="469283" y="606953"/>
                  </a:cubicBezTo>
                  <a:cubicBezTo>
                    <a:pt x="486406" y="594696"/>
                    <a:pt x="490350" y="570879"/>
                    <a:pt x="478093" y="553756"/>
                  </a:cubicBezTo>
                  <a:lnTo>
                    <a:pt x="388939" y="428978"/>
                  </a:lnTo>
                  <a:lnTo>
                    <a:pt x="373128" y="235049"/>
                  </a:lnTo>
                  <a:lnTo>
                    <a:pt x="365127" y="87507"/>
                  </a:lnTo>
                  <a:lnTo>
                    <a:pt x="460377" y="139514"/>
                  </a:lnTo>
                  <a:cubicBezTo>
                    <a:pt x="472575" y="146173"/>
                    <a:pt x="487431" y="145662"/>
                    <a:pt x="499143" y="138180"/>
                  </a:cubicBezTo>
                  <a:lnTo>
                    <a:pt x="601442" y="72743"/>
                  </a:lnTo>
                  <a:cubicBezTo>
                    <a:pt x="619221" y="61490"/>
                    <a:pt x="624511" y="37953"/>
                    <a:pt x="613258" y="20173"/>
                  </a:cubicBezTo>
                  <a:cubicBezTo>
                    <a:pt x="613257" y="20171"/>
                    <a:pt x="613255" y="20168"/>
                    <a:pt x="613253" y="20165"/>
                  </a:cubicBezTo>
                  <a:close/>
                </a:path>
              </a:pathLst>
            </a:custGeom>
            <a:solidFill>
              <a:srgbClr val="000000"/>
            </a:solidFill>
            <a:ln w="9525" cap="flat">
              <a:noFill/>
              <a:prstDash val="solid"/>
              <a:miter/>
            </a:ln>
          </p:spPr>
          <p:txBody>
            <a:bodyPr rtlCol="0" anchor="ctr"/>
            <a:lstStyle/>
            <a:p>
              <a:endParaRPr lang="nl-NL"/>
            </a:p>
          </p:txBody>
        </p:sp>
      </p:grpSp>
      <p:pic>
        <p:nvPicPr>
          <p:cNvPr id="130" name="Graphic 129" descr="Children">
            <a:extLst>
              <a:ext uri="{FF2B5EF4-FFF2-40B4-BE49-F238E27FC236}">
                <a16:creationId xmlns:a16="http://schemas.microsoft.com/office/drawing/2014/main" id="{EA31CCB6-69F1-4136-82DD-1EB3D02D5C70}"/>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529898" y="2851981"/>
            <a:ext cx="236089" cy="236088"/>
          </a:xfrm>
          <a:prstGeom prst="rect">
            <a:avLst/>
          </a:prstGeom>
        </p:spPr>
      </p:pic>
      <p:pic>
        <p:nvPicPr>
          <p:cNvPr id="131" name="Graphic 130" descr="Children">
            <a:extLst>
              <a:ext uri="{FF2B5EF4-FFF2-40B4-BE49-F238E27FC236}">
                <a16:creationId xmlns:a16="http://schemas.microsoft.com/office/drawing/2014/main" id="{95641091-ED6F-4184-8153-17D744FF070B}"/>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752631" y="2890127"/>
            <a:ext cx="236089" cy="236088"/>
          </a:xfrm>
          <a:prstGeom prst="rect">
            <a:avLst/>
          </a:prstGeom>
        </p:spPr>
      </p:pic>
      <p:pic>
        <p:nvPicPr>
          <p:cNvPr id="132" name="Graphic 131" descr="Pregnant lady">
            <a:extLst>
              <a:ext uri="{FF2B5EF4-FFF2-40B4-BE49-F238E27FC236}">
                <a16:creationId xmlns:a16="http://schemas.microsoft.com/office/drawing/2014/main" id="{7684E01E-7F75-459A-B288-C707FF9086B4}"/>
              </a:ext>
            </a:extLst>
          </p:cNvPr>
          <p:cNvPicPr>
            <a:picLocks noChangeAspect="1"/>
          </p:cNvPicPr>
          <p:nvPr/>
        </p:nvPicPr>
        <p:blipFill>
          <a:blip r:embed="rId7" cstate="print">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flipH="1">
            <a:off x="9960680" y="3186345"/>
            <a:ext cx="230186" cy="230186"/>
          </a:xfrm>
          <a:prstGeom prst="rect">
            <a:avLst/>
          </a:prstGeom>
        </p:spPr>
      </p:pic>
      <p:pic>
        <p:nvPicPr>
          <p:cNvPr id="133" name="Graphic 132" descr="Woman with baby">
            <a:extLst>
              <a:ext uri="{FF2B5EF4-FFF2-40B4-BE49-F238E27FC236}">
                <a16:creationId xmlns:a16="http://schemas.microsoft.com/office/drawing/2014/main" id="{073661A7-5363-4901-866A-806E5B38857C}"/>
              </a:ext>
            </a:extLst>
          </p:cNvPr>
          <p:cNvPicPr>
            <a:picLocks noChangeAspect="1"/>
          </p:cNvPicPr>
          <p:nvPr/>
        </p:nvPicPr>
        <p:blipFill>
          <a:blip r:embed="rId9" cstate="print">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6956150" y="3374627"/>
            <a:ext cx="224284" cy="224284"/>
          </a:xfrm>
          <a:prstGeom prst="rect">
            <a:avLst/>
          </a:prstGeom>
        </p:spPr>
      </p:pic>
      <p:pic>
        <p:nvPicPr>
          <p:cNvPr id="134" name="Graphic 133" descr="Woman with kid">
            <a:extLst>
              <a:ext uri="{FF2B5EF4-FFF2-40B4-BE49-F238E27FC236}">
                <a16:creationId xmlns:a16="http://schemas.microsoft.com/office/drawing/2014/main" id="{D79BC950-8FBD-416D-9843-E8965543E624}"/>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0098026" y="3167125"/>
            <a:ext cx="259697" cy="259697"/>
          </a:xfrm>
          <a:prstGeom prst="rect">
            <a:avLst/>
          </a:prstGeom>
        </p:spPr>
      </p:pic>
      <p:pic>
        <p:nvPicPr>
          <p:cNvPr id="135" name="Graphic 134" descr="Group of men">
            <a:extLst>
              <a:ext uri="{FF2B5EF4-FFF2-40B4-BE49-F238E27FC236}">
                <a16:creationId xmlns:a16="http://schemas.microsoft.com/office/drawing/2014/main" id="{2F7A8487-12FB-47D0-993D-A95A5F701E09}"/>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6756367" y="3356920"/>
            <a:ext cx="259697" cy="259697"/>
          </a:xfrm>
          <a:prstGeom prst="rect">
            <a:avLst/>
          </a:prstGeom>
        </p:spPr>
      </p:pic>
      <p:pic>
        <p:nvPicPr>
          <p:cNvPr id="136" name="Graphic 135" descr="Group of men">
            <a:extLst>
              <a:ext uri="{FF2B5EF4-FFF2-40B4-BE49-F238E27FC236}">
                <a16:creationId xmlns:a16="http://schemas.microsoft.com/office/drawing/2014/main" id="{DBB44E81-5A79-43ED-B560-4FC1EDF3396E}"/>
              </a:ext>
            </a:extLst>
          </p:cNvPr>
          <p:cNvPicPr>
            <a:picLocks noChangeAspect="1"/>
          </p:cNvPicPr>
          <p:nvPr/>
        </p:nvPicPr>
        <p:blipFill>
          <a:blip r:embed="rId13" cstate="print">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9676676" y="3174472"/>
            <a:ext cx="259697" cy="259697"/>
          </a:xfrm>
          <a:prstGeom prst="rect">
            <a:avLst/>
          </a:prstGeom>
        </p:spPr>
      </p:pic>
      <p:pic>
        <p:nvPicPr>
          <p:cNvPr id="3" name="Picture 2">
            <a:extLst>
              <a:ext uri="{FF2B5EF4-FFF2-40B4-BE49-F238E27FC236}">
                <a16:creationId xmlns:a16="http://schemas.microsoft.com/office/drawing/2014/main" id="{00DF741F-9423-410D-A4FD-E5F20A3C0D6D}"/>
              </a:ext>
            </a:extLst>
          </p:cNvPr>
          <p:cNvPicPr>
            <a:picLocks noChangeAspect="1"/>
          </p:cNvPicPr>
          <p:nvPr/>
        </p:nvPicPr>
        <p:blipFill rotWithShape="1">
          <a:blip r:embed="rId15">
            <a:extLst>
              <a:ext uri="{28A0092B-C50C-407E-A947-70E740481C1C}">
                <a14:useLocalDpi xmlns:a14="http://schemas.microsoft.com/office/drawing/2010/main" val="0"/>
              </a:ext>
            </a:extLst>
          </a:blip>
          <a:srcRect l="-910" t="33608" r="22287" b="35551"/>
          <a:stretch/>
        </p:blipFill>
        <p:spPr>
          <a:xfrm>
            <a:off x="60875" y="3772643"/>
            <a:ext cx="4640981" cy="1428383"/>
          </a:xfrm>
          <a:prstGeom prst="rect">
            <a:avLst/>
          </a:prstGeom>
        </p:spPr>
      </p:pic>
      <p:grpSp>
        <p:nvGrpSpPr>
          <p:cNvPr id="16" name="Group 15">
            <a:extLst>
              <a:ext uri="{FF2B5EF4-FFF2-40B4-BE49-F238E27FC236}">
                <a16:creationId xmlns:a16="http://schemas.microsoft.com/office/drawing/2014/main" id="{21641A22-AF3A-4CD0-967C-8C211CC1EDA1}"/>
              </a:ext>
            </a:extLst>
          </p:cNvPr>
          <p:cNvGrpSpPr>
            <a:grpSpLocks noChangeAspect="1"/>
          </p:cNvGrpSpPr>
          <p:nvPr/>
        </p:nvGrpSpPr>
        <p:grpSpPr>
          <a:xfrm>
            <a:off x="7232164" y="3047940"/>
            <a:ext cx="831427" cy="320913"/>
            <a:chOff x="6981918" y="2885792"/>
            <a:chExt cx="1279140" cy="493713"/>
          </a:xfrm>
        </p:grpSpPr>
        <p:grpSp>
          <p:nvGrpSpPr>
            <p:cNvPr id="14" name="Group 13">
              <a:extLst>
                <a:ext uri="{FF2B5EF4-FFF2-40B4-BE49-F238E27FC236}">
                  <a16:creationId xmlns:a16="http://schemas.microsoft.com/office/drawing/2014/main" id="{D0F1FDD7-F73C-4C3A-89C4-EACB69D8EEB6}"/>
                </a:ext>
              </a:extLst>
            </p:cNvPr>
            <p:cNvGrpSpPr/>
            <p:nvPr/>
          </p:nvGrpSpPr>
          <p:grpSpPr>
            <a:xfrm rot="3933052">
              <a:off x="7788291" y="2906737"/>
              <a:ext cx="409150" cy="536385"/>
              <a:chOff x="10176882" y="5264125"/>
              <a:chExt cx="629461" cy="825206"/>
            </a:xfrm>
          </p:grpSpPr>
          <p:sp>
            <p:nvSpPr>
              <p:cNvPr id="140" name="Rectangle: Rounded Corners 139">
                <a:extLst>
                  <a:ext uri="{FF2B5EF4-FFF2-40B4-BE49-F238E27FC236}">
                    <a16:creationId xmlns:a16="http://schemas.microsoft.com/office/drawing/2014/main" id="{C2B54C6E-441F-4278-AF95-5BD1A59A1E28}"/>
                  </a:ext>
                </a:extLst>
              </p:cNvPr>
              <p:cNvSpPr/>
              <p:nvPr/>
            </p:nvSpPr>
            <p:spPr>
              <a:xfrm>
                <a:off x="10343050" y="5629135"/>
                <a:ext cx="298246" cy="460196"/>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9" name="Rectangle: Rounded Corners 138">
                <a:extLst>
                  <a:ext uri="{FF2B5EF4-FFF2-40B4-BE49-F238E27FC236}">
                    <a16:creationId xmlns:a16="http://schemas.microsoft.com/office/drawing/2014/main" id="{7AB94B9E-C786-488B-88AA-16CC0A9D1298}"/>
                  </a:ext>
                </a:extLst>
              </p:cNvPr>
              <p:cNvSpPr/>
              <p:nvPr/>
            </p:nvSpPr>
            <p:spPr>
              <a:xfrm>
                <a:off x="10654044" y="5389301"/>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8" name="Rectangle: Rounded Corners 137">
                <a:extLst>
                  <a:ext uri="{FF2B5EF4-FFF2-40B4-BE49-F238E27FC236}">
                    <a16:creationId xmlns:a16="http://schemas.microsoft.com/office/drawing/2014/main" id="{5279328D-E779-43DB-AD8F-AAA1D1F5C302}"/>
                  </a:ext>
                </a:extLst>
              </p:cNvPr>
              <p:cNvSpPr/>
              <p:nvPr/>
            </p:nvSpPr>
            <p:spPr>
              <a:xfrm>
                <a:off x="10190579" y="5398430"/>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Rectangle: Rounded Corners 3">
                <a:extLst>
                  <a:ext uri="{FF2B5EF4-FFF2-40B4-BE49-F238E27FC236}">
                    <a16:creationId xmlns:a16="http://schemas.microsoft.com/office/drawing/2014/main" id="{125A70BA-8A21-4A72-8220-92D8D7567B59}"/>
                  </a:ext>
                </a:extLst>
              </p:cNvPr>
              <p:cNvSpPr/>
              <p:nvPr/>
            </p:nvSpPr>
            <p:spPr>
              <a:xfrm>
                <a:off x="10266563" y="5264126"/>
                <a:ext cx="451221" cy="460196"/>
              </a:xfrm>
              <a:prstGeom prst="roundRect">
                <a:avLst>
                  <a:gd name="adj" fmla="val 17910"/>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1" name="Rectangle: Rounded Corners 140">
                <a:extLst>
                  <a:ext uri="{FF2B5EF4-FFF2-40B4-BE49-F238E27FC236}">
                    <a16:creationId xmlns:a16="http://schemas.microsoft.com/office/drawing/2014/main" id="{62EDDE51-BFBD-4E03-B4FC-B9F4389216F3}"/>
                  </a:ext>
                </a:extLst>
              </p:cNvPr>
              <p:cNvSpPr/>
              <p:nvPr/>
            </p:nvSpPr>
            <p:spPr>
              <a:xfrm>
                <a:off x="10198817" y="5822638"/>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2" name="Rectangle: Rounded Corners 141">
                <a:extLst>
                  <a:ext uri="{FF2B5EF4-FFF2-40B4-BE49-F238E27FC236}">
                    <a16:creationId xmlns:a16="http://schemas.microsoft.com/office/drawing/2014/main" id="{18EB4DD4-4BC2-4238-A80E-CA5610B9C18A}"/>
                  </a:ext>
                </a:extLst>
              </p:cNvPr>
              <p:cNvSpPr/>
              <p:nvPr/>
            </p:nvSpPr>
            <p:spPr>
              <a:xfrm>
                <a:off x="10641414" y="5836314"/>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rapezoid 9">
                <a:extLst>
                  <a:ext uri="{FF2B5EF4-FFF2-40B4-BE49-F238E27FC236}">
                    <a16:creationId xmlns:a16="http://schemas.microsoft.com/office/drawing/2014/main" id="{05B7D423-5753-4E03-A1D6-C0E1ABCDE448}"/>
                  </a:ext>
                </a:extLst>
              </p:cNvPr>
              <p:cNvSpPr/>
              <p:nvPr/>
            </p:nvSpPr>
            <p:spPr>
              <a:xfrm>
                <a:off x="10294173" y="5264125"/>
                <a:ext cx="396000" cy="90449"/>
              </a:xfrm>
              <a:prstGeom prst="trapezoid">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bg1">
                      <a:lumMod val="75000"/>
                    </a:schemeClr>
                  </a:solidFill>
                </a:endParaRPr>
              </a:p>
            </p:txBody>
          </p:sp>
          <p:sp>
            <p:nvSpPr>
              <p:cNvPr id="12" name="Trapezoid 11">
                <a:extLst>
                  <a:ext uri="{FF2B5EF4-FFF2-40B4-BE49-F238E27FC236}">
                    <a16:creationId xmlns:a16="http://schemas.microsoft.com/office/drawing/2014/main" id="{F654BF0A-32E4-4902-A3DE-43D193BD6ED4}"/>
                  </a:ext>
                </a:extLst>
              </p:cNvPr>
              <p:cNvSpPr/>
              <p:nvPr/>
            </p:nvSpPr>
            <p:spPr>
              <a:xfrm rot="16200000" flipH="1">
                <a:off x="10192458" y="5350967"/>
                <a:ext cx="57825" cy="88977"/>
              </a:xfrm>
              <a:prstGeom prst="trapezoi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0" name="Trapezoid 149">
                <a:extLst>
                  <a:ext uri="{FF2B5EF4-FFF2-40B4-BE49-F238E27FC236}">
                    <a16:creationId xmlns:a16="http://schemas.microsoft.com/office/drawing/2014/main" id="{2C8ACDA5-504F-442A-9B10-5AC70C1E3578}"/>
                  </a:ext>
                </a:extLst>
              </p:cNvPr>
              <p:cNvSpPr/>
              <p:nvPr/>
            </p:nvSpPr>
            <p:spPr>
              <a:xfrm rot="5400000">
                <a:off x="10732942" y="5354512"/>
                <a:ext cx="57825" cy="88977"/>
              </a:xfrm>
              <a:prstGeom prst="trapezoid">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grpSp>
          <p:nvGrpSpPr>
            <p:cNvPr id="9" name="Group 8">
              <a:extLst>
                <a:ext uri="{FF2B5EF4-FFF2-40B4-BE49-F238E27FC236}">
                  <a16:creationId xmlns:a16="http://schemas.microsoft.com/office/drawing/2014/main" id="{A4704082-E1CC-43AC-8C3F-4445072DDFF5}"/>
                </a:ext>
              </a:extLst>
            </p:cNvPr>
            <p:cNvGrpSpPr/>
            <p:nvPr/>
          </p:nvGrpSpPr>
          <p:grpSpPr>
            <a:xfrm rot="6958126">
              <a:off x="7279421" y="2588289"/>
              <a:ext cx="392903" cy="987909"/>
              <a:chOff x="10189302" y="5822639"/>
              <a:chExt cx="604466" cy="1519858"/>
            </a:xfrm>
          </p:grpSpPr>
          <p:grpSp>
            <p:nvGrpSpPr>
              <p:cNvPr id="8" name="Group 7">
                <a:extLst>
                  <a:ext uri="{FF2B5EF4-FFF2-40B4-BE49-F238E27FC236}">
                    <a16:creationId xmlns:a16="http://schemas.microsoft.com/office/drawing/2014/main" id="{98E16F7D-C9BD-41DB-825B-8462618AC71E}"/>
                  </a:ext>
                </a:extLst>
              </p:cNvPr>
              <p:cNvGrpSpPr/>
              <p:nvPr/>
            </p:nvGrpSpPr>
            <p:grpSpPr>
              <a:xfrm>
                <a:off x="10189302" y="6531301"/>
                <a:ext cx="604466" cy="747663"/>
                <a:chOff x="10189302" y="6531301"/>
                <a:chExt cx="604466" cy="747663"/>
              </a:xfrm>
            </p:grpSpPr>
            <p:grpSp>
              <p:nvGrpSpPr>
                <p:cNvPr id="146" name="Group 145">
                  <a:extLst>
                    <a:ext uri="{FF2B5EF4-FFF2-40B4-BE49-F238E27FC236}">
                      <a16:creationId xmlns:a16="http://schemas.microsoft.com/office/drawing/2014/main" id="{0A3CF73A-89B8-4F85-A24A-DDC8A4BA1417}"/>
                    </a:ext>
                  </a:extLst>
                </p:cNvPr>
                <p:cNvGrpSpPr/>
                <p:nvPr/>
              </p:nvGrpSpPr>
              <p:grpSpPr>
                <a:xfrm>
                  <a:off x="10189302" y="6531301"/>
                  <a:ext cx="139724" cy="747663"/>
                  <a:chOff x="10654044" y="6531301"/>
                  <a:chExt cx="139724" cy="747663"/>
                </a:xfrm>
              </p:grpSpPr>
              <p:sp>
                <p:nvSpPr>
                  <p:cNvPr id="147" name="Rectangle: Rounded Corners 146">
                    <a:extLst>
                      <a:ext uri="{FF2B5EF4-FFF2-40B4-BE49-F238E27FC236}">
                        <a16:creationId xmlns:a16="http://schemas.microsoft.com/office/drawing/2014/main" id="{379F5F90-4D9A-4D67-B9DA-BE9080382BA1}"/>
                      </a:ext>
                    </a:extLst>
                  </p:cNvPr>
                  <p:cNvSpPr/>
                  <p:nvPr/>
                </p:nvSpPr>
                <p:spPr>
                  <a:xfrm>
                    <a:off x="10654044" y="6531301"/>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8" name="Rectangle: Rounded Corners 147">
                    <a:extLst>
                      <a:ext uri="{FF2B5EF4-FFF2-40B4-BE49-F238E27FC236}">
                        <a16:creationId xmlns:a16="http://schemas.microsoft.com/office/drawing/2014/main" id="{C5089DCE-1DFE-4F72-920C-727C2CA650E2}"/>
                      </a:ext>
                    </a:extLst>
                  </p:cNvPr>
                  <p:cNvSpPr/>
                  <p:nvPr/>
                </p:nvSpPr>
                <p:spPr>
                  <a:xfrm>
                    <a:off x="10654044" y="7057774"/>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9" name="Rectangle: Rounded Corners 148">
                    <a:extLst>
                      <a:ext uri="{FF2B5EF4-FFF2-40B4-BE49-F238E27FC236}">
                        <a16:creationId xmlns:a16="http://schemas.microsoft.com/office/drawing/2014/main" id="{AC286A53-1CE6-44BA-914E-D06C3FF2B7FE}"/>
                      </a:ext>
                    </a:extLst>
                  </p:cNvPr>
                  <p:cNvSpPr/>
                  <p:nvPr/>
                </p:nvSpPr>
                <p:spPr>
                  <a:xfrm>
                    <a:off x="10654044" y="6794537"/>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grpSp>
              <p:nvGrpSpPr>
                <p:cNvPr id="7" name="Group 6">
                  <a:extLst>
                    <a:ext uri="{FF2B5EF4-FFF2-40B4-BE49-F238E27FC236}">
                      <a16:creationId xmlns:a16="http://schemas.microsoft.com/office/drawing/2014/main" id="{B22A1CFC-8FC2-4D7A-B517-E8806C81ED09}"/>
                    </a:ext>
                  </a:extLst>
                </p:cNvPr>
                <p:cNvGrpSpPr/>
                <p:nvPr/>
              </p:nvGrpSpPr>
              <p:grpSpPr>
                <a:xfrm>
                  <a:off x="10654044" y="6531301"/>
                  <a:ext cx="139724" cy="747663"/>
                  <a:chOff x="10654044" y="6531301"/>
                  <a:chExt cx="139724" cy="747663"/>
                </a:xfrm>
              </p:grpSpPr>
              <p:sp>
                <p:nvSpPr>
                  <p:cNvPr id="145" name="Rectangle: Rounded Corners 144">
                    <a:extLst>
                      <a:ext uri="{FF2B5EF4-FFF2-40B4-BE49-F238E27FC236}">
                        <a16:creationId xmlns:a16="http://schemas.microsoft.com/office/drawing/2014/main" id="{3A1B8E65-D1B6-4EE8-8FA3-8AFA52D37AA4}"/>
                      </a:ext>
                    </a:extLst>
                  </p:cNvPr>
                  <p:cNvSpPr/>
                  <p:nvPr/>
                </p:nvSpPr>
                <p:spPr>
                  <a:xfrm>
                    <a:off x="10654044" y="6531301"/>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4" name="Rectangle: Rounded Corners 143">
                    <a:extLst>
                      <a:ext uri="{FF2B5EF4-FFF2-40B4-BE49-F238E27FC236}">
                        <a16:creationId xmlns:a16="http://schemas.microsoft.com/office/drawing/2014/main" id="{A9F4E980-E5A7-48CE-83A8-0780E9652D80}"/>
                      </a:ext>
                    </a:extLst>
                  </p:cNvPr>
                  <p:cNvSpPr/>
                  <p:nvPr/>
                </p:nvSpPr>
                <p:spPr>
                  <a:xfrm>
                    <a:off x="10654044" y="7057774"/>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43" name="Rectangle: Rounded Corners 142">
                    <a:extLst>
                      <a:ext uri="{FF2B5EF4-FFF2-40B4-BE49-F238E27FC236}">
                        <a16:creationId xmlns:a16="http://schemas.microsoft.com/office/drawing/2014/main" id="{27EB1016-746A-4934-8871-8DAF10FBA6EC}"/>
                      </a:ext>
                    </a:extLst>
                  </p:cNvPr>
                  <p:cNvSpPr/>
                  <p:nvPr/>
                </p:nvSpPr>
                <p:spPr>
                  <a:xfrm>
                    <a:off x="10654044" y="6794537"/>
                    <a:ext cx="139724" cy="221190"/>
                  </a:xfrm>
                  <a:prstGeom prst="round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grpSp>
          <p:sp>
            <p:nvSpPr>
              <p:cNvPr id="6" name="Cylinder 5">
                <a:extLst>
                  <a:ext uri="{FF2B5EF4-FFF2-40B4-BE49-F238E27FC236}">
                    <a16:creationId xmlns:a16="http://schemas.microsoft.com/office/drawing/2014/main" id="{5470FEAE-85DA-4177-89BA-5081C81EA406}"/>
                  </a:ext>
                </a:extLst>
              </p:cNvPr>
              <p:cNvSpPr/>
              <p:nvPr/>
            </p:nvSpPr>
            <p:spPr>
              <a:xfrm>
                <a:off x="10266563" y="5822639"/>
                <a:ext cx="451221" cy="1519858"/>
              </a:xfrm>
              <a:prstGeom prst="can">
                <a:avLst>
                  <a:gd name="adj" fmla="val 18951"/>
                </a:avLst>
              </a:prstGeom>
              <a:solidFill>
                <a:srgbClr val="FF99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grpSp>
      <p:sp>
        <p:nvSpPr>
          <p:cNvPr id="117" name="Thought Bubble: Cloud 116">
            <a:extLst>
              <a:ext uri="{FF2B5EF4-FFF2-40B4-BE49-F238E27FC236}">
                <a16:creationId xmlns:a16="http://schemas.microsoft.com/office/drawing/2014/main" id="{4B12A460-C457-48F4-8635-916AA6CF6E29}"/>
              </a:ext>
            </a:extLst>
          </p:cNvPr>
          <p:cNvSpPr>
            <a:spLocks noChangeAspect="1"/>
          </p:cNvSpPr>
          <p:nvPr/>
        </p:nvSpPr>
        <p:spPr>
          <a:xfrm rot="517608">
            <a:off x="7213327" y="860810"/>
            <a:ext cx="2549030" cy="2093916"/>
          </a:xfrm>
          <a:prstGeom prst="cloudCallout">
            <a:avLst/>
          </a:prstGeom>
          <a:blipFill dpi="0" rotWithShape="1">
            <a:blip r:embed="rId16">
              <a:alphaModFix amt="50000"/>
            </a:blip>
            <a:srcRect/>
            <a:tile tx="0" ty="0" sx="100000" sy="100000" flip="none" algn="tl"/>
          </a:blip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1400" dirty="0">
              <a:ln>
                <a:solidFill>
                  <a:schemeClr val="bg1">
                    <a:lumMod val="85000"/>
                  </a:schemeClr>
                </a:solidFill>
              </a:ln>
            </a:endParaRPr>
          </a:p>
        </p:txBody>
      </p:sp>
      <p:pic>
        <p:nvPicPr>
          <p:cNvPr id="137" name="Picture 136">
            <a:extLst>
              <a:ext uri="{FF2B5EF4-FFF2-40B4-BE49-F238E27FC236}">
                <a16:creationId xmlns:a16="http://schemas.microsoft.com/office/drawing/2014/main" id="{ECF29C87-F944-492A-A326-23CB62D3A317}"/>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l="78506" t="6182" r="1" b="68216"/>
          <a:stretch/>
        </p:blipFill>
        <p:spPr>
          <a:xfrm>
            <a:off x="4261906" y="5458085"/>
            <a:ext cx="1271502" cy="1238877"/>
          </a:xfrm>
          <a:prstGeom prst="rect">
            <a:avLst/>
          </a:prstGeom>
        </p:spPr>
      </p:pic>
      <p:pic>
        <p:nvPicPr>
          <p:cNvPr id="15" name="Picture 14">
            <a:extLst>
              <a:ext uri="{FF2B5EF4-FFF2-40B4-BE49-F238E27FC236}">
                <a16:creationId xmlns:a16="http://schemas.microsoft.com/office/drawing/2014/main" id="{B2017BA4-E46A-4FA6-880E-C3F3AF8B947E}"/>
              </a:ext>
            </a:extLst>
          </p:cNvPr>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484508" y="5593436"/>
            <a:ext cx="1381550" cy="1036163"/>
          </a:xfrm>
          <a:prstGeom prst="rect">
            <a:avLst/>
          </a:prstGeom>
        </p:spPr>
      </p:pic>
      <p:sp>
        <p:nvSpPr>
          <p:cNvPr id="115" name="Footer Placeholder 3">
            <a:extLst>
              <a:ext uri="{FF2B5EF4-FFF2-40B4-BE49-F238E27FC236}">
                <a16:creationId xmlns:a16="http://schemas.microsoft.com/office/drawing/2014/main" id="{E9D2AD93-8D09-477A-AF11-40E195B8A749}"/>
              </a:ext>
            </a:extLst>
          </p:cNvPr>
          <p:cNvSpPr>
            <a:spLocks noGrp="1"/>
          </p:cNvSpPr>
          <p:nvPr>
            <p:ph type="ftr" sz="quarter" idx="11"/>
          </p:nvPr>
        </p:nvSpPr>
        <p:spPr>
          <a:xfrm>
            <a:off x="585030" y="6291036"/>
            <a:ext cx="8177969" cy="566964"/>
          </a:xfrm>
        </p:spPr>
        <p:txBody>
          <a:bodyPr/>
          <a:lstStyle/>
          <a:p>
            <a:r>
              <a:rPr lang="en-US" sz="1000" kern="1200" dirty="0">
                <a:solidFill>
                  <a:schemeClr val="tx1"/>
                </a:solidFill>
                <a:effectLst/>
                <a:latin typeface="+mn-lt"/>
                <a:ea typeface="+mn-ea"/>
                <a:cs typeface="+mn-cs"/>
              </a:rPr>
              <a:t>Melody Presentation: 5.1.1 Preparations for on-site arrival, en-route, approach, incident analysis. On-site risk/threat assessment. </a:t>
            </a:r>
            <a:endParaRPr lang="en-US" sz="1000" dirty="0"/>
          </a:p>
        </p:txBody>
      </p:sp>
    </p:spTree>
    <p:extLst>
      <p:ext uri="{BB962C8B-B14F-4D97-AF65-F5344CB8AC3E}">
        <p14:creationId xmlns:p14="http://schemas.microsoft.com/office/powerpoint/2010/main" val="10692696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E123D99-8B2E-4B99-9463-6F7B97CB7631}"/>
              </a:ext>
            </a:extLst>
          </p:cNvPr>
          <p:cNvSpPr>
            <a:spLocks noGrp="1"/>
          </p:cNvSpPr>
          <p:nvPr>
            <p:ph type="ctrTitle"/>
          </p:nvPr>
        </p:nvSpPr>
        <p:spPr>
          <a:xfrm>
            <a:off x="1021556" y="363263"/>
            <a:ext cx="10148888" cy="625488"/>
          </a:xfrm>
        </p:spPr>
        <p:txBody>
          <a:bodyPr>
            <a:noAutofit/>
          </a:bodyPr>
          <a:lstStyle/>
          <a:p>
            <a:r>
              <a:rPr lang="en-US" sz="4400" dirty="0">
                <a:solidFill>
                  <a:schemeClr val="accent1"/>
                </a:solidFill>
                <a:latin typeface="FranklinGotTExtCon" pitchFamily="2" charset="0"/>
              </a:rPr>
              <a:t>Take home message </a:t>
            </a:r>
            <a:endParaRPr lang="nl-NL" sz="4400" dirty="0">
              <a:solidFill>
                <a:schemeClr val="accent1"/>
              </a:solidFill>
              <a:latin typeface="FranklinGotTExtCon" pitchFamily="2" charset="0"/>
            </a:endParaRPr>
          </a:p>
        </p:txBody>
      </p:sp>
      <p:sp>
        <p:nvSpPr>
          <p:cNvPr id="10" name="TextBox 9">
            <a:extLst>
              <a:ext uri="{FF2B5EF4-FFF2-40B4-BE49-F238E27FC236}">
                <a16:creationId xmlns:a16="http://schemas.microsoft.com/office/drawing/2014/main" id="{47E95BE8-910A-4016-8168-941ECE6351D3}"/>
              </a:ext>
            </a:extLst>
          </p:cNvPr>
          <p:cNvSpPr txBox="1"/>
          <p:nvPr/>
        </p:nvSpPr>
        <p:spPr>
          <a:xfrm>
            <a:off x="742942" y="1154926"/>
            <a:ext cx="11449058" cy="4203523"/>
          </a:xfrm>
          <a:prstGeom prst="rect">
            <a:avLst/>
          </a:prstGeom>
          <a:noFill/>
        </p:spPr>
        <p:txBody>
          <a:bodyPr wrap="square" rtlCol="0">
            <a:spAutoFit/>
          </a:bodyPr>
          <a:lstStyle/>
          <a:p>
            <a:r>
              <a:rPr lang="en-US" sz="2600" b="1" dirty="0">
                <a:latin typeface="Segoe UI" panose="020B0502040204020203" pitchFamily="34" charset="0"/>
                <a:cs typeface="Segoe UI" panose="020B0502040204020203" pitchFamily="34" charset="0"/>
              </a:rPr>
              <a:t>Apply the following actions during the response:</a:t>
            </a:r>
          </a:p>
          <a:p>
            <a:pPr marL="457200" indent="-457200">
              <a:lnSpc>
                <a:spcPct val="150000"/>
              </a:lnSpc>
              <a:buFont typeface="Arial" panose="020B0604020202020204" pitchFamily="34" charset="0"/>
              <a:buChar char="•"/>
            </a:pPr>
            <a:endParaRPr lang="en-US" sz="800" dirty="0">
              <a:latin typeface="Segoe UI" panose="020B0502040204020203" pitchFamily="34" charset="0"/>
              <a:cs typeface="Segoe UI" panose="020B0502040204020203" pitchFamily="34" charset="0"/>
            </a:endParaRPr>
          </a:p>
          <a:p>
            <a:pPr>
              <a:lnSpc>
                <a:spcPct val="150000"/>
              </a:lnSpc>
            </a:pPr>
            <a:r>
              <a:rPr lang="en-US" sz="2600" dirty="0">
                <a:latin typeface="Segoe UI" panose="020B0502040204020203" pitchFamily="34" charset="0"/>
                <a:cs typeface="Segoe UI" panose="020B0502040204020203" pitchFamily="34" charset="0"/>
              </a:rPr>
              <a:t>Approach:	choose a safe route and keep up wind in your back</a:t>
            </a:r>
          </a:p>
          <a:p>
            <a:pPr>
              <a:lnSpc>
                <a:spcPct val="150000"/>
              </a:lnSpc>
            </a:pPr>
            <a:r>
              <a:rPr lang="en-US" sz="2600" dirty="0">
                <a:latin typeface="Segoe UI" panose="020B0502040204020203" pitchFamily="34" charset="0"/>
                <a:cs typeface="Segoe UI" panose="020B0502040204020203" pitchFamily="34" charset="0"/>
              </a:rPr>
              <a:t>Distance:	Incident related, but enforce required distances to avoid risks</a:t>
            </a:r>
          </a:p>
          <a:p>
            <a:pPr>
              <a:lnSpc>
                <a:spcPct val="150000"/>
              </a:lnSpc>
            </a:pPr>
            <a:r>
              <a:rPr lang="en-US" sz="2600" dirty="0">
                <a:latin typeface="Segoe UI" panose="020B0502040204020203" pitchFamily="34" charset="0"/>
                <a:cs typeface="Segoe UI" panose="020B0502040204020203" pitchFamily="34" charset="0"/>
              </a:rPr>
              <a:t>PPE :		Define, organize and apply necessary Personal Protective</a:t>
            </a:r>
          </a:p>
          <a:p>
            <a:pPr>
              <a:lnSpc>
                <a:spcPct val="150000"/>
              </a:lnSpc>
            </a:pPr>
            <a:r>
              <a:rPr lang="en-US" sz="2600" dirty="0">
                <a:latin typeface="Segoe UI" panose="020B0502040204020203" pitchFamily="34" charset="0"/>
                <a:cs typeface="Segoe UI" panose="020B0502040204020203" pitchFamily="34" charset="0"/>
              </a:rPr>
              <a:t>		Equipment</a:t>
            </a:r>
          </a:p>
          <a:p>
            <a:pPr>
              <a:lnSpc>
                <a:spcPct val="150000"/>
              </a:lnSpc>
            </a:pPr>
            <a:r>
              <a:rPr lang="en-US" sz="2600" dirty="0">
                <a:latin typeface="Segoe UI" panose="020B0502040204020203" pitchFamily="34" charset="0"/>
                <a:cs typeface="Segoe UI" panose="020B0502040204020203" pitchFamily="34" charset="0"/>
              </a:rPr>
              <a:t>SITREP:	Information on victims, CBRN-agents and required experts</a:t>
            </a:r>
          </a:p>
          <a:p>
            <a:pPr>
              <a:lnSpc>
                <a:spcPct val="150000"/>
              </a:lnSpc>
            </a:pPr>
            <a:r>
              <a:rPr lang="en-US" sz="2600" dirty="0">
                <a:latin typeface="Segoe UI" panose="020B0502040204020203" pitchFamily="34" charset="0"/>
                <a:cs typeface="Segoe UI" panose="020B0502040204020203" pitchFamily="34" charset="0"/>
              </a:rPr>
              <a:t>Consider:	React to changing conditions</a:t>
            </a:r>
          </a:p>
        </p:txBody>
      </p:sp>
      <p:sp>
        <p:nvSpPr>
          <p:cNvPr id="5" name="Footer Placeholder 3">
            <a:extLst>
              <a:ext uri="{FF2B5EF4-FFF2-40B4-BE49-F238E27FC236}">
                <a16:creationId xmlns:a16="http://schemas.microsoft.com/office/drawing/2014/main" id="{E6ABB730-3D79-4886-AE8D-6F26ACA08D2E}"/>
              </a:ext>
            </a:extLst>
          </p:cNvPr>
          <p:cNvSpPr>
            <a:spLocks noGrp="1"/>
          </p:cNvSpPr>
          <p:nvPr>
            <p:ph type="ftr" sz="quarter" idx="11"/>
          </p:nvPr>
        </p:nvSpPr>
        <p:spPr>
          <a:xfrm>
            <a:off x="585030" y="6291036"/>
            <a:ext cx="8177969" cy="566964"/>
          </a:xfrm>
        </p:spPr>
        <p:txBody>
          <a:bodyPr/>
          <a:lstStyle/>
          <a:p>
            <a:r>
              <a:rPr lang="en-US" sz="1000" kern="1200" dirty="0">
                <a:solidFill>
                  <a:schemeClr val="tx1"/>
                </a:solidFill>
                <a:effectLst/>
                <a:latin typeface="+mn-lt"/>
                <a:ea typeface="+mn-ea"/>
                <a:cs typeface="+mn-cs"/>
              </a:rPr>
              <a:t>Melody Presentation: 5.1.1 Preparations for on-site arrival, en-route, approach, incident analysis. On-site risk/threat assessment. </a:t>
            </a:r>
            <a:endParaRPr lang="en-US" sz="1000" dirty="0"/>
          </a:p>
        </p:txBody>
      </p:sp>
    </p:spTree>
    <p:extLst>
      <p:ext uri="{BB962C8B-B14F-4D97-AF65-F5344CB8AC3E}">
        <p14:creationId xmlns:p14="http://schemas.microsoft.com/office/powerpoint/2010/main" val="14066405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da-DK" dirty="0">
                <a:solidFill>
                  <a:schemeClr val="accent6">
                    <a:lumMod val="60000"/>
                    <a:lumOff val="40000"/>
                  </a:schemeClr>
                </a:solidFill>
              </a:rPr>
              <a:t>Thank you for your attention</a:t>
            </a:r>
            <a:endParaRPr lang="en-US" dirty="0">
              <a:solidFill>
                <a:schemeClr val="accent6">
                  <a:lumMod val="60000"/>
                  <a:lumOff val="40000"/>
                </a:schemeClr>
              </a:solidFill>
            </a:endParaRPr>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5" name="Footer Placeholder 3">
            <a:extLst>
              <a:ext uri="{FF2B5EF4-FFF2-40B4-BE49-F238E27FC236}">
                <a16:creationId xmlns:a16="http://schemas.microsoft.com/office/drawing/2014/main" id="{F846969F-C8E6-4257-AFC5-44687B7180F7}"/>
              </a:ext>
            </a:extLst>
          </p:cNvPr>
          <p:cNvSpPr txBox="1">
            <a:spLocks/>
          </p:cNvSpPr>
          <p:nvPr/>
        </p:nvSpPr>
        <p:spPr>
          <a:xfrm>
            <a:off x="585030" y="6291036"/>
            <a:ext cx="8177969" cy="56696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a:t>Melody Presentation: 5.1.1 Preparations for on-site arrival, en-route, approach, incident analysis. On-site risk/threat assessment. </a:t>
            </a:r>
            <a:endParaRPr lang="en-US" sz="1000" b="1" dirty="0"/>
          </a:p>
        </p:txBody>
      </p:sp>
    </p:spTree>
    <p:extLst>
      <p:ext uri="{BB962C8B-B14F-4D97-AF65-F5344CB8AC3E}">
        <p14:creationId xmlns:p14="http://schemas.microsoft.com/office/powerpoint/2010/main" val="40204388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90550" y="5508491"/>
            <a:ext cx="10953749" cy="556425"/>
          </a:xfrm>
        </p:spPr>
        <p:txBody>
          <a:bodyPr anchor="ctr"/>
          <a:lstStyle/>
          <a:p>
            <a:r>
              <a:rPr lang="en-US" sz="2800" b="0" kern="1200" dirty="0">
                <a:solidFill>
                  <a:schemeClr val="tx1"/>
                </a:solidFill>
                <a:effectLst/>
                <a:latin typeface="+mn-lt"/>
                <a:ea typeface="+mn-ea"/>
                <a:cs typeface="+mn-cs"/>
              </a:rPr>
              <a:t>To </a:t>
            </a:r>
            <a:r>
              <a:rPr lang="en-US" sz="2800" b="0" u="sng" kern="1200" dirty="0">
                <a:solidFill>
                  <a:schemeClr val="tx1"/>
                </a:solidFill>
                <a:effectLst/>
                <a:latin typeface="+mn-lt"/>
                <a:ea typeface="+mn-ea"/>
                <a:cs typeface="+mn-cs"/>
              </a:rPr>
              <a:t>recognize</a:t>
            </a:r>
            <a:r>
              <a:rPr lang="en-US" sz="2800" b="0" kern="1200" dirty="0">
                <a:solidFill>
                  <a:schemeClr val="tx1"/>
                </a:solidFill>
                <a:effectLst/>
                <a:latin typeface="+mn-lt"/>
                <a:ea typeface="+mn-ea"/>
                <a:cs typeface="+mn-cs"/>
              </a:rPr>
              <a:t> how to </a:t>
            </a:r>
            <a:r>
              <a:rPr lang="en-US" sz="2800" b="0" u="sng" kern="1200" dirty="0">
                <a:solidFill>
                  <a:schemeClr val="tx1"/>
                </a:solidFill>
                <a:effectLst/>
                <a:latin typeface="+mn-lt"/>
                <a:ea typeface="+mn-ea"/>
                <a:cs typeface="+mn-cs"/>
              </a:rPr>
              <a:t>carry out </a:t>
            </a:r>
            <a:r>
              <a:rPr lang="en-US" sz="2800" b="0" kern="1200" dirty="0">
                <a:solidFill>
                  <a:schemeClr val="tx1"/>
                </a:solidFill>
                <a:effectLst/>
                <a:latin typeface="+mn-lt"/>
                <a:ea typeface="+mn-ea"/>
                <a:cs typeface="+mn-cs"/>
              </a:rPr>
              <a:t>an on-site risk assessment, zoning of the area, and isolation and registration of victims</a:t>
            </a:r>
            <a:endParaRPr lang="en-US" dirty="0"/>
          </a:p>
        </p:txBody>
      </p:sp>
      <p:sp>
        <p:nvSpPr>
          <p:cNvPr id="3" name="Title 2"/>
          <p:cNvSpPr>
            <a:spLocks noGrp="1"/>
          </p:cNvSpPr>
          <p:nvPr>
            <p:ph type="title"/>
          </p:nvPr>
        </p:nvSpPr>
        <p:spPr>
          <a:xfrm>
            <a:off x="207034" y="3948020"/>
            <a:ext cx="11645660" cy="909730"/>
          </a:xfrm>
        </p:spPr>
        <p:txBody>
          <a:bodyPr anchor="ctr">
            <a:noAutofit/>
          </a:bodyPr>
          <a:lstStyle/>
          <a:p>
            <a:r>
              <a:rPr lang="en-US" sz="4000" dirty="0"/>
              <a:t>Learning objective</a:t>
            </a:r>
          </a:p>
        </p:txBody>
      </p:sp>
    </p:spTree>
    <p:extLst>
      <p:ext uri="{BB962C8B-B14F-4D97-AF65-F5344CB8AC3E}">
        <p14:creationId xmlns:p14="http://schemas.microsoft.com/office/powerpoint/2010/main" val="33861703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E123D99-8B2E-4B99-9463-6F7B97CB7631}"/>
              </a:ext>
            </a:extLst>
          </p:cNvPr>
          <p:cNvSpPr>
            <a:spLocks noGrp="1"/>
          </p:cNvSpPr>
          <p:nvPr>
            <p:ph type="ctrTitle"/>
          </p:nvPr>
        </p:nvSpPr>
        <p:spPr>
          <a:xfrm>
            <a:off x="585031" y="829306"/>
            <a:ext cx="11231831" cy="654063"/>
          </a:xfrm>
        </p:spPr>
        <p:txBody>
          <a:bodyPr>
            <a:noAutofit/>
          </a:bodyPr>
          <a:lstStyle/>
          <a:p>
            <a:pPr algn="l"/>
            <a:r>
              <a:rPr lang="en-US" sz="4400" dirty="0">
                <a:solidFill>
                  <a:schemeClr val="accent1"/>
                </a:solidFill>
                <a:latin typeface="FranklinGotTExtCon" pitchFamily="2" charset="0"/>
              </a:rPr>
              <a:t>Risk assessment on scene and hazard avoidance</a:t>
            </a:r>
            <a:endParaRPr lang="nl-NL" sz="4400" dirty="0">
              <a:solidFill>
                <a:schemeClr val="accent1"/>
              </a:solidFill>
              <a:latin typeface="FranklinGotTExtCon" pitchFamily="2" charset="0"/>
            </a:endParaRPr>
          </a:p>
        </p:txBody>
      </p:sp>
      <p:sp>
        <p:nvSpPr>
          <p:cNvPr id="10" name="TextBox 9">
            <a:extLst>
              <a:ext uri="{FF2B5EF4-FFF2-40B4-BE49-F238E27FC236}">
                <a16:creationId xmlns:a16="http://schemas.microsoft.com/office/drawing/2014/main" id="{47E95BE8-910A-4016-8168-941ECE6351D3}"/>
              </a:ext>
            </a:extLst>
          </p:cNvPr>
          <p:cNvSpPr txBox="1"/>
          <p:nvPr/>
        </p:nvSpPr>
        <p:spPr>
          <a:xfrm>
            <a:off x="585031" y="1811025"/>
            <a:ext cx="11021935" cy="3418693"/>
          </a:xfrm>
          <a:prstGeom prst="rect">
            <a:avLst/>
          </a:prstGeom>
          <a:noFill/>
        </p:spPr>
        <p:txBody>
          <a:bodyPr wrap="square" rtlCol="0">
            <a:spAutoFit/>
          </a:bodyPr>
          <a:lstStyle/>
          <a:p>
            <a:r>
              <a:rPr lang="en-US" sz="2600" b="1" i="1" dirty="0">
                <a:latin typeface="Segoe UI" panose="020B0502040204020203" pitchFamily="34" charset="0"/>
                <a:cs typeface="Segoe UI" panose="020B0502040204020203" pitchFamily="34" charset="0"/>
              </a:rPr>
              <a:t>The following topics are discussed:</a:t>
            </a:r>
          </a:p>
          <a:p>
            <a:pPr>
              <a:lnSpc>
                <a:spcPct val="150000"/>
              </a:lnSpc>
            </a:pPr>
            <a:endParaRPr lang="en-US" sz="2600" dirty="0">
              <a:latin typeface="Segoe UI" panose="020B0502040204020203" pitchFamily="34" charset="0"/>
              <a:cs typeface="Segoe UI" panose="020B0502040204020203" pitchFamily="34" charset="0"/>
            </a:endParaRPr>
          </a:p>
          <a:p>
            <a:pPr marL="457200" indent="-457200">
              <a:lnSpc>
                <a:spcPct val="150000"/>
              </a:lnSpc>
              <a:buFont typeface="+mj-lt"/>
              <a:buAutoNum type="arabicPeriod"/>
            </a:pPr>
            <a:r>
              <a:rPr lang="en-US" sz="2600" dirty="0">
                <a:latin typeface="Segoe UI" panose="020B0502040204020203" pitchFamily="34" charset="0"/>
                <a:cs typeface="Segoe UI" panose="020B0502040204020203" pitchFamily="34" charset="0"/>
              </a:rPr>
              <a:t>En route, approach and arrival</a:t>
            </a:r>
          </a:p>
          <a:p>
            <a:pPr marL="457200" indent="-457200">
              <a:lnSpc>
                <a:spcPct val="150000"/>
              </a:lnSpc>
              <a:buFont typeface="+mj-lt"/>
              <a:buAutoNum type="arabicPeriod"/>
            </a:pPr>
            <a:r>
              <a:rPr lang="en-US" sz="2600" dirty="0">
                <a:latin typeface="Segoe UI" panose="020B0502040204020203" pitchFamily="34" charset="0"/>
                <a:cs typeface="Segoe UI" panose="020B0502040204020203" pitchFamily="34" charset="0"/>
              </a:rPr>
              <a:t>Reconnaissance </a:t>
            </a:r>
          </a:p>
          <a:p>
            <a:pPr marL="457200" indent="-457200">
              <a:lnSpc>
                <a:spcPct val="150000"/>
              </a:lnSpc>
              <a:buFont typeface="+mj-lt"/>
              <a:buAutoNum type="arabicPeriod"/>
            </a:pPr>
            <a:r>
              <a:rPr lang="en-US" sz="2600" dirty="0">
                <a:latin typeface="Segoe UI" panose="020B0502040204020203" pitchFamily="34" charset="0"/>
                <a:cs typeface="Segoe UI" panose="020B0502040204020203" pitchFamily="34" charset="0"/>
              </a:rPr>
              <a:t>Situation report (SITREP)</a:t>
            </a:r>
          </a:p>
          <a:p>
            <a:pPr marL="457200" indent="-457200">
              <a:lnSpc>
                <a:spcPct val="150000"/>
              </a:lnSpc>
              <a:buFont typeface="+mj-lt"/>
              <a:buAutoNum type="arabicPeriod"/>
            </a:pPr>
            <a:r>
              <a:rPr lang="en-US" sz="2600" dirty="0">
                <a:latin typeface="Segoe UI" panose="020B0502040204020203" pitchFamily="34" charset="0"/>
                <a:cs typeface="Segoe UI" panose="020B0502040204020203" pitchFamily="34" charset="0"/>
              </a:rPr>
              <a:t>Ensure a safe working environment</a:t>
            </a:r>
          </a:p>
        </p:txBody>
      </p:sp>
      <p:sp>
        <p:nvSpPr>
          <p:cNvPr id="5" name="Footer Placeholder 3">
            <a:extLst>
              <a:ext uri="{FF2B5EF4-FFF2-40B4-BE49-F238E27FC236}">
                <a16:creationId xmlns:a16="http://schemas.microsoft.com/office/drawing/2014/main" id="{862BB4E4-59B2-4C5A-BDFD-2B02B171D1C1}"/>
              </a:ext>
            </a:extLst>
          </p:cNvPr>
          <p:cNvSpPr>
            <a:spLocks noGrp="1"/>
          </p:cNvSpPr>
          <p:nvPr>
            <p:ph type="ftr" sz="quarter" idx="11"/>
          </p:nvPr>
        </p:nvSpPr>
        <p:spPr>
          <a:xfrm>
            <a:off x="585030" y="6291036"/>
            <a:ext cx="8177969" cy="566964"/>
          </a:xfrm>
        </p:spPr>
        <p:txBody>
          <a:bodyPr/>
          <a:lstStyle/>
          <a:p>
            <a:r>
              <a:rPr lang="en-US" sz="1000" kern="1200" dirty="0">
                <a:solidFill>
                  <a:schemeClr val="tx1"/>
                </a:solidFill>
                <a:effectLst/>
                <a:latin typeface="+mn-lt"/>
                <a:ea typeface="+mn-ea"/>
                <a:cs typeface="+mn-cs"/>
              </a:rPr>
              <a:t>Melody Presentation: 5.1.1 Preparations for on-site arrival, en-route, approach, incident analysis. On-site risk/threat assessment. </a:t>
            </a:r>
            <a:endParaRPr lang="en-US" sz="1000" dirty="0"/>
          </a:p>
        </p:txBody>
      </p:sp>
    </p:spTree>
    <p:extLst>
      <p:ext uri="{BB962C8B-B14F-4D97-AF65-F5344CB8AC3E}">
        <p14:creationId xmlns:p14="http://schemas.microsoft.com/office/powerpoint/2010/main" val="8219253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E123D99-8B2E-4B99-9463-6F7B97CB7631}"/>
              </a:ext>
            </a:extLst>
          </p:cNvPr>
          <p:cNvSpPr>
            <a:spLocks noGrp="1"/>
          </p:cNvSpPr>
          <p:nvPr>
            <p:ph type="ctrTitle"/>
          </p:nvPr>
        </p:nvSpPr>
        <p:spPr>
          <a:xfrm>
            <a:off x="1021556" y="363263"/>
            <a:ext cx="10148888" cy="625488"/>
          </a:xfrm>
        </p:spPr>
        <p:txBody>
          <a:bodyPr>
            <a:noAutofit/>
          </a:bodyPr>
          <a:lstStyle/>
          <a:p>
            <a:r>
              <a:rPr lang="en-US" sz="4400" dirty="0">
                <a:solidFill>
                  <a:schemeClr val="accent1"/>
                </a:solidFill>
                <a:latin typeface="FranklinGotTExtCon" pitchFamily="2" charset="0"/>
              </a:rPr>
              <a:t>En-route</a:t>
            </a:r>
            <a:r>
              <a:rPr lang="en-US" sz="3600" dirty="0">
                <a:solidFill>
                  <a:schemeClr val="accent1"/>
                </a:solidFill>
                <a:latin typeface="FranklinGotTExtCon" pitchFamily="2" charset="0"/>
              </a:rPr>
              <a:t> (1)</a:t>
            </a:r>
            <a:endParaRPr lang="nl-NL" sz="3600" dirty="0"/>
          </a:p>
        </p:txBody>
      </p:sp>
      <p:sp>
        <p:nvSpPr>
          <p:cNvPr id="10" name="TextBox 9">
            <a:extLst>
              <a:ext uri="{FF2B5EF4-FFF2-40B4-BE49-F238E27FC236}">
                <a16:creationId xmlns:a16="http://schemas.microsoft.com/office/drawing/2014/main" id="{47E95BE8-910A-4016-8168-941ECE6351D3}"/>
              </a:ext>
            </a:extLst>
          </p:cNvPr>
          <p:cNvSpPr txBox="1"/>
          <p:nvPr/>
        </p:nvSpPr>
        <p:spPr>
          <a:xfrm>
            <a:off x="742942" y="1282516"/>
            <a:ext cx="11093458" cy="4185761"/>
          </a:xfrm>
          <a:prstGeom prst="rect">
            <a:avLst/>
          </a:prstGeom>
          <a:noFill/>
        </p:spPr>
        <p:txBody>
          <a:bodyPr wrap="square" rtlCol="0">
            <a:spAutoFit/>
          </a:bodyPr>
          <a:lstStyle/>
          <a:p>
            <a:pPr lvl="0"/>
            <a:r>
              <a:rPr lang="en-US" sz="2600" b="1" i="1" dirty="0">
                <a:solidFill>
                  <a:prstClr val="black"/>
                </a:solidFill>
                <a:latin typeface="Segoe UI" panose="020B0502040204020203" pitchFamily="34" charset="0"/>
                <a:cs typeface="Segoe UI" panose="020B0502040204020203" pitchFamily="34" charset="0"/>
              </a:rPr>
              <a:t>Think in scenarios, ask yourself questions, plan and act accordingly</a:t>
            </a:r>
          </a:p>
          <a:p>
            <a:pPr lvl="0"/>
            <a:endParaRPr lang="en-US" sz="800" b="1" i="1" dirty="0">
              <a:solidFill>
                <a:prstClr val="black"/>
              </a:solidFill>
              <a:latin typeface="Segoe UI" panose="020B0502040204020203" pitchFamily="34" charset="0"/>
              <a:cs typeface="Segoe UI" panose="020B0502040204020203" pitchFamily="34" charset="0"/>
            </a:endParaRPr>
          </a:p>
          <a:p>
            <a:pPr lvl="0"/>
            <a:endParaRPr lang="en-US" sz="800" b="1" i="1" dirty="0">
              <a:solidFill>
                <a:prstClr val="black"/>
              </a:solidFill>
              <a:latin typeface="Segoe UI" panose="020B0502040204020203" pitchFamily="34" charset="0"/>
              <a:cs typeface="Segoe UI" panose="020B0502040204020203" pitchFamily="34" charset="0"/>
            </a:endParaRPr>
          </a:p>
          <a:p>
            <a:pPr marL="571500" indent="-571500">
              <a:buFont typeface="+mj-lt"/>
              <a:buAutoNum type="romanUcPeriod"/>
            </a:pPr>
            <a:r>
              <a:rPr lang="en-US" sz="2600" b="1" dirty="0">
                <a:latin typeface="Segoe UI" panose="020B0502040204020203" pitchFamily="34" charset="0"/>
                <a:cs typeface="Segoe UI" panose="020B0502040204020203" pitchFamily="34" charset="0"/>
              </a:rPr>
              <a:t>Which </a:t>
            </a:r>
            <a:r>
              <a:rPr lang="en-US" sz="2600" b="1" u="sng" dirty="0">
                <a:latin typeface="Segoe UI" panose="020B0502040204020203" pitchFamily="34" charset="0"/>
                <a:cs typeface="Segoe UI" panose="020B0502040204020203" pitchFamily="34" charset="0"/>
              </a:rPr>
              <a:t>scenario</a:t>
            </a:r>
            <a:r>
              <a:rPr lang="en-US" sz="2600" b="1" dirty="0">
                <a:latin typeface="Segoe UI" panose="020B0502040204020203" pitchFamily="34" charset="0"/>
                <a:cs typeface="Segoe UI" panose="020B0502040204020203" pitchFamily="34" charset="0"/>
              </a:rPr>
              <a:t> do you expect at the scene?</a:t>
            </a:r>
          </a:p>
          <a:p>
            <a:pPr marL="914400" lvl="1" indent="-457200">
              <a:buFont typeface="Arial" panose="020B0604020202020204" pitchFamily="34" charset="0"/>
              <a:buChar char="•"/>
            </a:pPr>
            <a:r>
              <a:rPr lang="en-US" sz="2600" dirty="0">
                <a:latin typeface="Segoe UI" panose="020B0502040204020203" pitchFamily="34" charset="0"/>
                <a:cs typeface="Segoe UI" panose="020B0502040204020203" pitchFamily="34" charset="0"/>
              </a:rPr>
              <a:t>What are the hazards? (CBRN-agents?, terrorists, other threats?)</a:t>
            </a:r>
          </a:p>
          <a:p>
            <a:pPr marL="914400" lvl="1" indent="-457200">
              <a:buFont typeface="Arial" panose="020B0604020202020204" pitchFamily="34" charset="0"/>
              <a:buChar char="•"/>
            </a:pPr>
            <a:r>
              <a:rPr lang="en-US" sz="2600" dirty="0">
                <a:latin typeface="Segoe UI" panose="020B0502040204020203" pitchFamily="34" charset="0"/>
                <a:cs typeface="Segoe UI" panose="020B0502040204020203" pitchFamily="34" charset="0"/>
              </a:rPr>
              <a:t>What is a safe route to approach the incident (upwind)</a:t>
            </a:r>
          </a:p>
          <a:p>
            <a:pPr marL="914400" lvl="1" indent="-457200">
              <a:buFont typeface="Arial" panose="020B0604020202020204" pitchFamily="34" charset="0"/>
              <a:buChar char="•"/>
            </a:pPr>
            <a:r>
              <a:rPr lang="en-US" sz="2600" dirty="0">
                <a:latin typeface="Segoe UI" panose="020B0502040204020203" pitchFamily="34" charset="0"/>
                <a:cs typeface="Segoe UI" panose="020B0502040204020203" pitchFamily="34" charset="0"/>
              </a:rPr>
              <a:t>Are there victims? (number and type of injuries?)</a:t>
            </a:r>
          </a:p>
          <a:p>
            <a:pPr marL="914400" lvl="1" indent="-457200">
              <a:buFont typeface="Arial" panose="020B0604020202020204" pitchFamily="34" charset="0"/>
              <a:buChar char="•"/>
            </a:pPr>
            <a:r>
              <a:rPr lang="en-US" sz="2600" dirty="0">
                <a:latin typeface="Segoe UI" panose="020B0502040204020203" pitchFamily="34" charset="0"/>
                <a:cs typeface="Segoe UI" panose="020B0502040204020203" pitchFamily="34" charset="0"/>
              </a:rPr>
              <a:t>Which other response services are en-route, or on scene?</a:t>
            </a:r>
          </a:p>
          <a:p>
            <a:pPr lvl="1"/>
            <a:endParaRPr lang="en-US" sz="800" dirty="0">
              <a:latin typeface="Segoe UI" panose="020B0502040204020203" pitchFamily="34" charset="0"/>
              <a:cs typeface="Segoe UI" panose="020B0502040204020203" pitchFamily="34" charset="0"/>
            </a:endParaRPr>
          </a:p>
          <a:p>
            <a:pPr lvl="1"/>
            <a:endParaRPr lang="en-US" sz="800" dirty="0">
              <a:latin typeface="Segoe UI" panose="020B0502040204020203" pitchFamily="34" charset="0"/>
              <a:cs typeface="Segoe UI" panose="020B0502040204020203" pitchFamily="34" charset="0"/>
            </a:endParaRPr>
          </a:p>
          <a:p>
            <a:pPr marL="571500" indent="-571500">
              <a:buFont typeface="+mj-lt"/>
              <a:buAutoNum type="romanUcPeriod"/>
            </a:pPr>
            <a:r>
              <a:rPr lang="en-US" sz="2600" b="1" dirty="0">
                <a:latin typeface="Segoe UI" panose="020B0502040204020203" pitchFamily="34" charset="0"/>
                <a:cs typeface="Segoe UI" panose="020B0502040204020203" pitchFamily="34" charset="0"/>
              </a:rPr>
              <a:t>What is the </a:t>
            </a:r>
            <a:r>
              <a:rPr lang="en-US" sz="2600" b="1" u="sng" dirty="0">
                <a:latin typeface="Segoe UI" panose="020B0502040204020203" pitchFamily="34" charset="0"/>
                <a:cs typeface="Segoe UI" panose="020B0502040204020203" pitchFamily="34" charset="0"/>
              </a:rPr>
              <a:t>effect</a:t>
            </a:r>
            <a:r>
              <a:rPr lang="en-US" sz="2600" b="1" dirty="0">
                <a:latin typeface="Segoe UI" panose="020B0502040204020203" pitchFamily="34" charset="0"/>
                <a:cs typeface="Segoe UI" panose="020B0502040204020203" pitchFamily="34" charset="0"/>
              </a:rPr>
              <a:t> of your planned actions?</a:t>
            </a:r>
          </a:p>
          <a:p>
            <a:pPr marL="914400" lvl="1" indent="-457200">
              <a:buFont typeface="Arial" panose="020B0604020202020204" pitchFamily="34" charset="0"/>
              <a:buChar char="•"/>
            </a:pPr>
            <a:r>
              <a:rPr lang="en-US" sz="2600" dirty="0">
                <a:latin typeface="Segoe UI" panose="020B0502040204020203" pitchFamily="34" charset="0"/>
                <a:cs typeface="Segoe UI" panose="020B0502040204020203" pitchFamily="34" charset="0"/>
              </a:rPr>
              <a:t>Are they mitigating the risk of contamination?</a:t>
            </a:r>
          </a:p>
          <a:p>
            <a:pPr marL="914400" lvl="1" indent="-457200">
              <a:buFont typeface="Arial" panose="020B0604020202020204" pitchFamily="34" charset="0"/>
              <a:buChar char="•"/>
            </a:pPr>
            <a:r>
              <a:rPr lang="en-US" sz="2600" dirty="0">
                <a:latin typeface="Segoe UI" panose="020B0502040204020203" pitchFamily="34" charset="0"/>
                <a:cs typeface="Segoe UI" panose="020B0502040204020203" pitchFamily="34" charset="0"/>
              </a:rPr>
              <a:t>Are they mitigating the number of victims?</a:t>
            </a:r>
          </a:p>
        </p:txBody>
      </p:sp>
      <p:sp>
        <p:nvSpPr>
          <p:cNvPr id="5" name="Footer Placeholder 3">
            <a:extLst>
              <a:ext uri="{FF2B5EF4-FFF2-40B4-BE49-F238E27FC236}">
                <a16:creationId xmlns:a16="http://schemas.microsoft.com/office/drawing/2014/main" id="{F63F38BF-B386-4997-807F-9850B0884E5C}"/>
              </a:ext>
            </a:extLst>
          </p:cNvPr>
          <p:cNvSpPr>
            <a:spLocks noGrp="1"/>
          </p:cNvSpPr>
          <p:nvPr>
            <p:ph type="ftr" sz="quarter" idx="11"/>
          </p:nvPr>
        </p:nvSpPr>
        <p:spPr>
          <a:xfrm>
            <a:off x="585030" y="6291036"/>
            <a:ext cx="8177969" cy="566964"/>
          </a:xfrm>
        </p:spPr>
        <p:txBody>
          <a:bodyPr/>
          <a:lstStyle/>
          <a:p>
            <a:r>
              <a:rPr lang="en-US" sz="1000" kern="1200" dirty="0">
                <a:solidFill>
                  <a:schemeClr val="tx1"/>
                </a:solidFill>
                <a:effectLst/>
                <a:latin typeface="+mn-lt"/>
                <a:ea typeface="+mn-ea"/>
                <a:cs typeface="+mn-cs"/>
              </a:rPr>
              <a:t>Melody Presentation: 5.1.1 Preparations for on-site arrival, en-route, approach, incident analysis. On-site risk/threat assessment. </a:t>
            </a:r>
            <a:endParaRPr lang="en-US" sz="1000" dirty="0"/>
          </a:p>
        </p:txBody>
      </p:sp>
    </p:spTree>
    <p:extLst>
      <p:ext uri="{BB962C8B-B14F-4D97-AF65-F5344CB8AC3E}">
        <p14:creationId xmlns:p14="http://schemas.microsoft.com/office/powerpoint/2010/main" val="10796771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E123D99-8B2E-4B99-9463-6F7B97CB7631}"/>
              </a:ext>
            </a:extLst>
          </p:cNvPr>
          <p:cNvSpPr>
            <a:spLocks noGrp="1"/>
          </p:cNvSpPr>
          <p:nvPr>
            <p:ph type="ctrTitle"/>
          </p:nvPr>
        </p:nvSpPr>
        <p:spPr>
          <a:xfrm>
            <a:off x="1021556" y="363263"/>
            <a:ext cx="10148888" cy="625488"/>
          </a:xfrm>
        </p:spPr>
        <p:txBody>
          <a:bodyPr>
            <a:noAutofit/>
          </a:bodyPr>
          <a:lstStyle/>
          <a:p>
            <a:r>
              <a:rPr lang="en-US" sz="4400" dirty="0">
                <a:solidFill>
                  <a:schemeClr val="accent1"/>
                </a:solidFill>
                <a:latin typeface="FranklinGotTExtCon" pitchFamily="2" charset="0"/>
              </a:rPr>
              <a:t>En-route (2)</a:t>
            </a:r>
            <a:r>
              <a:rPr lang="en-US" sz="3600" dirty="0"/>
              <a:t> </a:t>
            </a:r>
            <a:endParaRPr lang="nl-NL" sz="3600" dirty="0"/>
          </a:p>
        </p:txBody>
      </p:sp>
      <p:sp>
        <p:nvSpPr>
          <p:cNvPr id="10" name="TextBox 9">
            <a:extLst>
              <a:ext uri="{FF2B5EF4-FFF2-40B4-BE49-F238E27FC236}">
                <a16:creationId xmlns:a16="http://schemas.microsoft.com/office/drawing/2014/main" id="{47E95BE8-910A-4016-8168-941ECE6351D3}"/>
              </a:ext>
            </a:extLst>
          </p:cNvPr>
          <p:cNvSpPr txBox="1"/>
          <p:nvPr/>
        </p:nvSpPr>
        <p:spPr>
          <a:xfrm>
            <a:off x="742942" y="1282516"/>
            <a:ext cx="11093458" cy="2246769"/>
          </a:xfrm>
          <a:prstGeom prst="rect">
            <a:avLst/>
          </a:prstGeom>
          <a:noFill/>
        </p:spPr>
        <p:txBody>
          <a:bodyPr wrap="square" rtlCol="0">
            <a:spAutoFit/>
          </a:bodyPr>
          <a:lstStyle/>
          <a:p>
            <a:pPr lvl="1"/>
            <a:endParaRPr lang="en-US" sz="1000" dirty="0">
              <a:latin typeface="Segoe UI" panose="020B0502040204020203" pitchFamily="34" charset="0"/>
              <a:cs typeface="Segoe UI" panose="020B0502040204020203" pitchFamily="34" charset="0"/>
            </a:endParaRPr>
          </a:p>
          <a:p>
            <a:pPr marL="571500" indent="-571500">
              <a:buFont typeface="+mj-lt"/>
              <a:buAutoNum type="romanUcPeriod" startAt="3"/>
            </a:pPr>
            <a:r>
              <a:rPr lang="en-US" sz="2600" b="1" dirty="0">
                <a:latin typeface="Segoe UI" panose="020B0502040204020203" pitchFamily="34" charset="0"/>
                <a:cs typeface="Segoe UI" panose="020B0502040204020203" pitchFamily="34" charset="0"/>
              </a:rPr>
              <a:t>What are the </a:t>
            </a:r>
            <a:r>
              <a:rPr lang="en-US" sz="2600" b="1" u="sng" dirty="0">
                <a:latin typeface="Segoe UI" panose="020B0502040204020203" pitchFamily="34" charset="0"/>
                <a:cs typeface="Segoe UI" panose="020B0502040204020203" pitchFamily="34" charset="0"/>
              </a:rPr>
              <a:t>consequences</a:t>
            </a:r>
            <a:r>
              <a:rPr lang="en-US" sz="2600" b="1" dirty="0">
                <a:latin typeface="Segoe UI" panose="020B0502040204020203" pitchFamily="34" charset="0"/>
                <a:cs typeface="Segoe UI" panose="020B0502040204020203" pitchFamily="34" charset="0"/>
              </a:rPr>
              <a:t> of your actions?</a:t>
            </a:r>
          </a:p>
          <a:p>
            <a:pPr marL="914400" lvl="1" indent="-457200">
              <a:buFont typeface="Arial" panose="020B0604020202020204" pitchFamily="34" charset="0"/>
              <a:buChar char="•"/>
            </a:pPr>
            <a:r>
              <a:rPr lang="en-US" sz="2600" dirty="0">
                <a:latin typeface="Segoe UI" panose="020B0502040204020203" pitchFamily="34" charset="0"/>
                <a:cs typeface="Segoe UI" panose="020B0502040204020203" pitchFamily="34" charset="0"/>
              </a:rPr>
              <a:t>Is the risk of contamination reduced? </a:t>
            </a:r>
          </a:p>
          <a:p>
            <a:pPr marL="914400" lvl="1" indent="-457200">
              <a:buFont typeface="Arial" panose="020B0604020202020204" pitchFamily="34" charset="0"/>
              <a:buChar char="•"/>
            </a:pPr>
            <a:r>
              <a:rPr lang="en-US" sz="2600" dirty="0">
                <a:latin typeface="Segoe UI" panose="020B0502040204020203" pitchFamily="34" charset="0"/>
                <a:cs typeface="Segoe UI" panose="020B0502040204020203" pitchFamily="34" charset="0"/>
              </a:rPr>
              <a:t>Are victims treated and evacuated?</a:t>
            </a:r>
          </a:p>
          <a:p>
            <a:pPr marL="914400" lvl="1" indent="-457200">
              <a:buFont typeface="Arial" panose="020B0604020202020204" pitchFamily="34" charset="0"/>
              <a:buChar char="•"/>
            </a:pPr>
            <a:r>
              <a:rPr lang="en-US" sz="2600" dirty="0">
                <a:latin typeface="Segoe UI" panose="020B0502040204020203" pitchFamily="34" charset="0"/>
                <a:cs typeface="Segoe UI" panose="020B0502040204020203" pitchFamily="34" charset="0"/>
              </a:rPr>
              <a:t>Do I enable or hinder other units in doing their jobs?</a:t>
            </a:r>
          </a:p>
          <a:p>
            <a:pPr marL="914400" lvl="1" indent="-457200">
              <a:buFont typeface="Arial" panose="020B0604020202020204" pitchFamily="34" charset="0"/>
              <a:buChar char="•"/>
            </a:pPr>
            <a:r>
              <a:rPr lang="en-US" sz="2600" dirty="0">
                <a:latin typeface="Segoe UI" panose="020B0502040204020203" pitchFamily="34" charset="0"/>
                <a:cs typeface="Segoe UI" panose="020B0502040204020203" pitchFamily="34" charset="0"/>
              </a:rPr>
              <a:t>Am I still safe enough?</a:t>
            </a:r>
          </a:p>
        </p:txBody>
      </p:sp>
      <p:sp>
        <p:nvSpPr>
          <p:cNvPr id="5" name="Footer Placeholder 3">
            <a:extLst>
              <a:ext uri="{FF2B5EF4-FFF2-40B4-BE49-F238E27FC236}">
                <a16:creationId xmlns:a16="http://schemas.microsoft.com/office/drawing/2014/main" id="{C6FBB75D-9F43-46E4-8D6F-841D1CF57F01}"/>
              </a:ext>
            </a:extLst>
          </p:cNvPr>
          <p:cNvSpPr>
            <a:spLocks noGrp="1"/>
          </p:cNvSpPr>
          <p:nvPr>
            <p:ph type="ftr" sz="quarter" idx="11"/>
          </p:nvPr>
        </p:nvSpPr>
        <p:spPr>
          <a:xfrm>
            <a:off x="585030" y="6291036"/>
            <a:ext cx="8177969" cy="566964"/>
          </a:xfrm>
        </p:spPr>
        <p:txBody>
          <a:bodyPr/>
          <a:lstStyle/>
          <a:p>
            <a:r>
              <a:rPr lang="en-US" sz="1000" kern="1200" dirty="0">
                <a:solidFill>
                  <a:schemeClr val="tx1"/>
                </a:solidFill>
                <a:effectLst/>
                <a:latin typeface="+mn-lt"/>
                <a:ea typeface="+mn-ea"/>
                <a:cs typeface="+mn-cs"/>
              </a:rPr>
              <a:t>Melody Presentation: 5.1.1 Preparations for on-site arrival, en-route, approach, incident analysis. On-site risk/threat assessment. </a:t>
            </a:r>
            <a:endParaRPr lang="en-US" sz="1000" dirty="0"/>
          </a:p>
        </p:txBody>
      </p:sp>
    </p:spTree>
    <p:extLst>
      <p:ext uri="{BB962C8B-B14F-4D97-AF65-F5344CB8AC3E}">
        <p14:creationId xmlns:p14="http://schemas.microsoft.com/office/powerpoint/2010/main" val="34043502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38F17180-332A-453D-B3B0-04958A07CF1A}"/>
              </a:ext>
            </a:extLst>
          </p:cNvPr>
          <p:cNvSpPr txBox="1">
            <a:spLocks/>
          </p:cNvSpPr>
          <p:nvPr/>
        </p:nvSpPr>
        <p:spPr>
          <a:xfrm>
            <a:off x="1021556" y="363263"/>
            <a:ext cx="10148888" cy="625488"/>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4400" dirty="0">
                <a:solidFill>
                  <a:schemeClr val="accent1"/>
                </a:solidFill>
                <a:latin typeface="FranklinGotTExtCon" pitchFamily="2" charset="0"/>
              </a:rPr>
              <a:t>Arrival at the incident </a:t>
            </a:r>
            <a:endParaRPr lang="nl-NL" sz="4400" dirty="0">
              <a:solidFill>
                <a:schemeClr val="accent1"/>
              </a:solidFill>
              <a:latin typeface="FranklinGotTExtCon" pitchFamily="2" charset="0"/>
            </a:endParaRPr>
          </a:p>
        </p:txBody>
      </p:sp>
      <p:sp>
        <p:nvSpPr>
          <p:cNvPr id="12" name="TextBox 11">
            <a:extLst>
              <a:ext uri="{FF2B5EF4-FFF2-40B4-BE49-F238E27FC236}">
                <a16:creationId xmlns:a16="http://schemas.microsoft.com/office/drawing/2014/main" id="{13B4A5EF-2F79-45B0-912C-29F7D9240F08}"/>
              </a:ext>
            </a:extLst>
          </p:cNvPr>
          <p:cNvSpPr txBox="1"/>
          <p:nvPr/>
        </p:nvSpPr>
        <p:spPr>
          <a:xfrm>
            <a:off x="742942" y="1282516"/>
            <a:ext cx="11093458" cy="3693319"/>
          </a:xfrm>
          <a:prstGeom prst="rect">
            <a:avLst/>
          </a:prstGeom>
          <a:noFill/>
        </p:spPr>
        <p:txBody>
          <a:bodyPr wrap="square" rtlCol="0">
            <a:spAutoFit/>
          </a:bodyPr>
          <a:lstStyle/>
          <a:p>
            <a:pPr lvl="0"/>
            <a:r>
              <a:rPr lang="en-US" sz="2600" b="1" i="1" dirty="0">
                <a:solidFill>
                  <a:prstClr val="black"/>
                </a:solidFill>
                <a:latin typeface="Segoe UI" panose="020B0502040204020203" pitchFamily="34" charset="0"/>
                <a:cs typeface="Segoe UI" panose="020B0502040204020203" pitchFamily="34" charset="0"/>
              </a:rPr>
              <a:t>Approach and arrival</a:t>
            </a:r>
          </a:p>
          <a:p>
            <a:pPr marL="457200" indent="-457200">
              <a:buFont typeface="Arial" panose="020B0604020202020204" pitchFamily="34" charset="0"/>
              <a:buChar char="•"/>
            </a:pPr>
            <a:endParaRPr lang="en-US" sz="2600" dirty="0">
              <a:latin typeface="Segoe UI" panose="020B0502040204020203" pitchFamily="34" charset="0"/>
              <a:cs typeface="Segoe UI" panose="020B0502040204020203" pitchFamily="34" charset="0"/>
            </a:endParaRPr>
          </a:p>
          <a:p>
            <a:pPr marL="571500" indent="-571500">
              <a:buFont typeface="+mj-lt"/>
              <a:buAutoNum type="romanUcPeriod"/>
            </a:pPr>
            <a:r>
              <a:rPr lang="en-US" sz="2600" b="1" dirty="0">
                <a:latin typeface="Segoe UI" panose="020B0502040204020203" pitchFamily="34" charset="0"/>
                <a:cs typeface="Segoe UI" panose="020B0502040204020203" pitchFamily="34" charset="0"/>
              </a:rPr>
              <a:t>Approach and stay upwind, at least 50 meters from the incident.</a:t>
            </a:r>
          </a:p>
          <a:p>
            <a:pPr marL="914400" lvl="1" indent="-457200">
              <a:buFont typeface="Arial" panose="020B0604020202020204" pitchFamily="34" charset="0"/>
              <a:buChar char="•"/>
            </a:pPr>
            <a:r>
              <a:rPr lang="en-US" sz="2600" dirty="0">
                <a:latin typeface="Segoe UI" panose="020B0502040204020203" pitchFamily="34" charset="0"/>
                <a:cs typeface="Segoe UI" panose="020B0502040204020203" pitchFamily="34" charset="0"/>
              </a:rPr>
              <a:t>Consider alternatives if a distance &gt;50 meters is not possible or necessary.</a:t>
            </a:r>
            <a:endParaRPr lang="en-US" sz="2600" strike="sngStrike" dirty="0">
              <a:latin typeface="Segoe UI" panose="020B0502040204020203" pitchFamily="34" charset="0"/>
              <a:cs typeface="Segoe UI" panose="020B0502040204020203" pitchFamily="34" charset="0"/>
            </a:endParaRPr>
          </a:p>
          <a:p>
            <a:pPr marL="457200" indent="-457200">
              <a:buFont typeface="Arial" panose="020B0604020202020204" pitchFamily="34" charset="0"/>
              <a:buChar char="•"/>
            </a:pPr>
            <a:endParaRPr lang="en-US" sz="2600" b="1" dirty="0">
              <a:latin typeface="Segoe UI" panose="020B0502040204020203" pitchFamily="34" charset="0"/>
              <a:cs typeface="Segoe UI" panose="020B0502040204020203" pitchFamily="34" charset="0"/>
            </a:endParaRPr>
          </a:p>
          <a:p>
            <a:pPr marL="571500" indent="-571500">
              <a:buFont typeface="+mj-lt"/>
              <a:buAutoNum type="romanUcPeriod" startAt="2"/>
            </a:pPr>
            <a:r>
              <a:rPr lang="en-US" sz="2600" b="1" dirty="0">
                <a:latin typeface="Segoe UI" panose="020B0502040204020203" pitchFamily="34" charset="0"/>
                <a:cs typeface="Segoe UI" panose="020B0502040204020203" pitchFamily="34" charset="0"/>
              </a:rPr>
              <a:t>Ensure accessibility to the scene for other emergency units.</a:t>
            </a:r>
          </a:p>
          <a:p>
            <a:pPr marL="914400" lvl="1" indent="-457200">
              <a:buFont typeface="Arial" panose="020B0604020202020204" pitchFamily="34" charset="0"/>
              <a:buChar char="•"/>
            </a:pPr>
            <a:r>
              <a:rPr lang="en-US" sz="2600" dirty="0">
                <a:latin typeface="Segoe UI" panose="020B0502040204020203" pitchFamily="34" charset="0"/>
                <a:cs typeface="Segoe UI" panose="020B0502040204020203" pitchFamily="34" charset="0"/>
              </a:rPr>
              <a:t>Do not block access and exit roads.</a:t>
            </a:r>
          </a:p>
          <a:p>
            <a:pPr marL="914400" lvl="1" indent="-457200">
              <a:buFont typeface="Arial" panose="020B0604020202020204" pitchFamily="34" charset="0"/>
              <a:buChar char="•"/>
            </a:pPr>
            <a:r>
              <a:rPr lang="en-US" sz="2600" dirty="0">
                <a:latin typeface="Segoe UI" panose="020B0502040204020203" pitchFamily="34" charset="0"/>
                <a:cs typeface="Segoe UI" panose="020B0502040204020203" pitchFamily="34" charset="0"/>
              </a:rPr>
              <a:t>Initiate a traffic circulation plan.</a:t>
            </a:r>
            <a:endParaRPr lang="en-US" sz="2600" b="1" strike="sngStrike" dirty="0">
              <a:latin typeface="Segoe UI" panose="020B0502040204020203" pitchFamily="34" charset="0"/>
              <a:cs typeface="Segoe UI" panose="020B0502040204020203" pitchFamily="34" charset="0"/>
            </a:endParaRPr>
          </a:p>
        </p:txBody>
      </p:sp>
      <p:sp>
        <p:nvSpPr>
          <p:cNvPr id="5" name="Footer Placeholder 3">
            <a:extLst>
              <a:ext uri="{FF2B5EF4-FFF2-40B4-BE49-F238E27FC236}">
                <a16:creationId xmlns:a16="http://schemas.microsoft.com/office/drawing/2014/main" id="{0F0A6E27-99E2-407B-B1E2-518CB36EA61E}"/>
              </a:ext>
            </a:extLst>
          </p:cNvPr>
          <p:cNvSpPr>
            <a:spLocks noGrp="1"/>
          </p:cNvSpPr>
          <p:nvPr>
            <p:ph type="ftr" sz="quarter" idx="11"/>
          </p:nvPr>
        </p:nvSpPr>
        <p:spPr>
          <a:xfrm>
            <a:off x="585030" y="6291036"/>
            <a:ext cx="8177969" cy="566964"/>
          </a:xfrm>
        </p:spPr>
        <p:txBody>
          <a:bodyPr/>
          <a:lstStyle/>
          <a:p>
            <a:r>
              <a:rPr lang="en-US" sz="1000" kern="1200" dirty="0">
                <a:solidFill>
                  <a:schemeClr val="tx1"/>
                </a:solidFill>
                <a:effectLst/>
                <a:latin typeface="+mn-lt"/>
                <a:ea typeface="+mn-ea"/>
                <a:cs typeface="+mn-cs"/>
              </a:rPr>
              <a:t>Melody Presentation: 5.1.1 Preparations for on-site arrival, en-route, approach, incident analysis. On-site risk/threat assessment. </a:t>
            </a:r>
            <a:endParaRPr lang="en-US" sz="1000" dirty="0"/>
          </a:p>
        </p:txBody>
      </p:sp>
    </p:spTree>
    <p:extLst>
      <p:ext uri="{BB962C8B-B14F-4D97-AF65-F5344CB8AC3E}">
        <p14:creationId xmlns:p14="http://schemas.microsoft.com/office/powerpoint/2010/main" val="7605336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E123D99-8B2E-4B99-9463-6F7B97CB7631}"/>
              </a:ext>
            </a:extLst>
          </p:cNvPr>
          <p:cNvSpPr>
            <a:spLocks noGrp="1"/>
          </p:cNvSpPr>
          <p:nvPr>
            <p:ph type="ctrTitle"/>
          </p:nvPr>
        </p:nvSpPr>
        <p:spPr>
          <a:xfrm>
            <a:off x="1021555" y="363600"/>
            <a:ext cx="10148888" cy="654063"/>
          </a:xfrm>
        </p:spPr>
        <p:txBody>
          <a:bodyPr>
            <a:noAutofit/>
          </a:bodyPr>
          <a:lstStyle/>
          <a:p>
            <a:r>
              <a:rPr lang="en-US" sz="4400" dirty="0">
                <a:solidFill>
                  <a:schemeClr val="accent1"/>
                </a:solidFill>
                <a:latin typeface="FranklinGotTExtCon" pitchFamily="2" charset="0"/>
              </a:rPr>
              <a:t>First actions - 1 Reconnaissance (1)</a:t>
            </a:r>
            <a:endParaRPr lang="nl-NL" sz="4400" dirty="0">
              <a:solidFill>
                <a:schemeClr val="accent1"/>
              </a:solidFill>
              <a:latin typeface="FranklinGotTExtCon" pitchFamily="2" charset="0"/>
            </a:endParaRPr>
          </a:p>
        </p:txBody>
      </p:sp>
      <p:sp>
        <p:nvSpPr>
          <p:cNvPr id="10" name="TextBox 9">
            <a:extLst>
              <a:ext uri="{FF2B5EF4-FFF2-40B4-BE49-F238E27FC236}">
                <a16:creationId xmlns:a16="http://schemas.microsoft.com/office/drawing/2014/main" id="{47E95BE8-910A-4016-8168-941ECE6351D3}"/>
              </a:ext>
            </a:extLst>
          </p:cNvPr>
          <p:cNvSpPr txBox="1"/>
          <p:nvPr/>
        </p:nvSpPr>
        <p:spPr>
          <a:xfrm>
            <a:off x="741600" y="1281600"/>
            <a:ext cx="11021935" cy="3693319"/>
          </a:xfrm>
          <a:prstGeom prst="rect">
            <a:avLst/>
          </a:prstGeom>
          <a:noFill/>
        </p:spPr>
        <p:txBody>
          <a:bodyPr wrap="square" rtlCol="0">
            <a:spAutoFit/>
          </a:bodyPr>
          <a:lstStyle/>
          <a:p>
            <a:pPr marL="571500" indent="-571500">
              <a:buFont typeface="+mj-lt"/>
              <a:buAutoNum type="romanUcPeriod"/>
            </a:pPr>
            <a:r>
              <a:rPr lang="en-US" sz="2600" b="1" dirty="0">
                <a:latin typeface="Segoe UI" panose="020B0502040204020203" pitchFamily="34" charset="0"/>
                <a:cs typeface="Segoe UI" panose="020B0502040204020203" pitchFamily="34" charset="0"/>
              </a:rPr>
              <a:t>Reconnaissance</a:t>
            </a:r>
            <a:r>
              <a:rPr lang="en-US" sz="2600" dirty="0">
                <a:latin typeface="Segoe UI" panose="020B0502040204020203" pitchFamily="34" charset="0"/>
                <a:cs typeface="Segoe UI" panose="020B0502040204020203" pitchFamily="34" charset="0"/>
              </a:rPr>
              <a:t>	</a:t>
            </a:r>
            <a:endParaRPr lang="en-US" sz="2600" b="1" i="1" dirty="0">
              <a:latin typeface="Segoe UI" panose="020B0502040204020203" pitchFamily="34" charset="0"/>
              <a:cs typeface="Segoe UI" panose="020B0502040204020203" pitchFamily="34" charset="0"/>
            </a:endParaRPr>
          </a:p>
          <a:p>
            <a:pPr marL="342900" indent="-342900">
              <a:buFont typeface="Arial" panose="020B0604020202020204" pitchFamily="34" charset="0"/>
              <a:buChar char="•"/>
            </a:pPr>
            <a:r>
              <a:rPr lang="en-US" sz="2600" dirty="0">
                <a:latin typeface="Segoe UI" panose="020B0502040204020203" pitchFamily="34" charset="0"/>
                <a:cs typeface="Segoe UI" panose="020B0502040204020203" pitchFamily="34" charset="0"/>
              </a:rPr>
              <a:t>Perform a reconnaissance but stay safe</a:t>
            </a:r>
          </a:p>
          <a:p>
            <a:pPr marL="457200" indent="-457200">
              <a:buFont typeface="Arial" panose="020B0604020202020204" pitchFamily="34" charset="0"/>
              <a:buChar char="•"/>
            </a:pPr>
            <a:endParaRPr lang="en-US" sz="2600" dirty="0">
              <a:latin typeface="Segoe UI" panose="020B0502040204020203" pitchFamily="34" charset="0"/>
              <a:cs typeface="Segoe UI" panose="020B0502040204020203" pitchFamily="34" charset="0"/>
            </a:endParaRPr>
          </a:p>
          <a:p>
            <a:pPr marL="571500" indent="-571500">
              <a:buFont typeface="+mj-lt"/>
              <a:buAutoNum type="romanUcPeriod" startAt="2"/>
            </a:pPr>
            <a:r>
              <a:rPr lang="en-US" sz="2600" b="1" u="sng" dirty="0">
                <a:latin typeface="Segoe UI" panose="020B0502040204020203" pitchFamily="34" charset="0"/>
                <a:cs typeface="Segoe UI" panose="020B0502040204020203" pitchFamily="34" charset="0"/>
              </a:rPr>
              <a:t>When proper PPE is available:</a:t>
            </a:r>
            <a:r>
              <a:rPr lang="en-US" sz="2600" b="1" dirty="0">
                <a:latin typeface="Segoe UI" panose="020B0502040204020203" pitchFamily="34" charset="0"/>
                <a:cs typeface="Segoe UI" panose="020B0502040204020203" pitchFamily="34" charset="0"/>
              </a:rPr>
              <a:t> perform a (quick) risk assessment</a:t>
            </a:r>
            <a:endParaRPr lang="en-US" sz="2600" b="1" u="sng" dirty="0">
              <a:latin typeface="Segoe UI" panose="020B0502040204020203" pitchFamily="34" charset="0"/>
              <a:cs typeface="Segoe UI" panose="020B0502040204020203" pitchFamily="34" charset="0"/>
            </a:endParaRPr>
          </a:p>
          <a:p>
            <a:pPr marL="914400" lvl="1" indent="-457200">
              <a:buFont typeface="Arial" panose="020B0604020202020204" pitchFamily="34" charset="0"/>
              <a:buChar char="•"/>
            </a:pPr>
            <a:r>
              <a:rPr lang="en-US" sz="2600" dirty="0">
                <a:latin typeface="Segoe UI" panose="020B0502040204020203" pitchFamily="34" charset="0"/>
                <a:cs typeface="Segoe UI" panose="020B0502040204020203" pitchFamily="34" charset="0"/>
              </a:rPr>
              <a:t>Assess victims: numbers and symptoms</a:t>
            </a:r>
          </a:p>
          <a:p>
            <a:pPr marL="914400" lvl="1" indent="-457200">
              <a:buFont typeface="Arial" panose="020B0604020202020204" pitchFamily="34" charset="0"/>
              <a:buChar char="•"/>
            </a:pPr>
            <a:r>
              <a:rPr lang="en-US" sz="2600" dirty="0">
                <a:latin typeface="Segoe UI" panose="020B0502040204020203" pitchFamily="34" charset="0"/>
                <a:cs typeface="Segoe UI" panose="020B0502040204020203" pitchFamily="34" charset="0"/>
              </a:rPr>
              <a:t>Assess environment: e.g. abnormal gaseous clouds, liquid spills, abnormal soil/water colouration</a:t>
            </a:r>
          </a:p>
          <a:p>
            <a:pPr marL="914400" lvl="1" indent="-457200">
              <a:buFont typeface="Arial" panose="020B0604020202020204" pitchFamily="34" charset="0"/>
              <a:buChar char="•"/>
            </a:pPr>
            <a:r>
              <a:rPr lang="en-US" sz="2600" dirty="0">
                <a:latin typeface="Segoe UI" panose="020B0502040204020203" pitchFamily="34" charset="0"/>
                <a:cs typeface="Segoe UI" panose="020B0502040204020203" pitchFamily="34" charset="0"/>
              </a:rPr>
              <a:t>Escalate when necessary to higher command, and alert specialists and equipment, etc.  </a:t>
            </a:r>
          </a:p>
        </p:txBody>
      </p:sp>
      <p:sp>
        <p:nvSpPr>
          <p:cNvPr id="5" name="Footer Placeholder 3">
            <a:extLst>
              <a:ext uri="{FF2B5EF4-FFF2-40B4-BE49-F238E27FC236}">
                <a16:creationId xmlns:a16="http://schemas.microsoft.com/office/drawing/2014/main" id="{C4A63956-5330-4EE7-A866-15862A853D71}"/>
              </a:ext>
            </a:extLst>
          </p:cNvPr>
          <p:cNvSpPr>
            <a:spLocks noGrp="1"/>
          </p:cNvSpPr>
          <p:nvPr>
            <p:ph type="ftr" sz="quarter" idx="11"/>
          </p:nvPr>
        </p:nvSpPr>
        <p:spPr>
          <a:xfrm>
            <a:off x="585030" y="6291036"/>
            <a:ext cx="8177969" cy="566964"/>
          </a:xfrm>
        </p:spPr>
        <p:txBody>
          <a:bodyPr/>
          <a:lstStyle/>
          <a:p>
            <a:r>
              <a:rPr lang="en-US" sz="1000" kern="1200" dirty="0">
                <a:solidFill>
                  <a:schemeClr val="tx1"/>
                </a:solidFill>
                <a:effectLst/>
                <a:latin typeface="+mn-lt"/>
                <a:ea typeface="+mn-ea"/>
                <a:cs typeface="+mn-cs"/>
              </a:rPr>
              <a:t>Melody Presentation: 5.1.1 Preparations for on-site arrival, en-route, approach, incident analysis. On-site risk/threat assessment. </a:t>
            </a:r>
            <a:endParaRPr lang="en-US" sz="1000" dirty="0"/>
          </a:p>
        </p:txBody>
      </p:sp>
    </p:spTree>
    <p:extLst>
      <p:ext uri="{BB962C8B-B14F-4D97-AF65-F5344CB8AC3E}">
        <p14:creationId xmlns:p14="http://schemas.microsoft.com/office/powerpoint/2010/main" val="39778503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E123D99-8B2E-4B99-9463-6F7B97CB7631}"/>
              </a:ext>
            </a:extLst>
          </p:cNvPr>
          <p:cNvSpPr>
            <a:spLocks noGrp="1"/>
          </p:cNvSpPr>
          <p:nvPr>
            <p:ph type="ctrTitle"/>
          </p:nvPr>
        </p:nvSpPr>
        <p:spPr>
          <a:xfrm>
            <a:off x="1021555" y="363600"/>
            <a:ext cx="10148888" cy="654063"/>
          </a:xfrm>
        </p:spPr>
        <p:txBody>
          <a:bodyPr>
            <a:noAutofit/>
          </a:bodyPr>
          <a:lstStyle/>
          <a:p>
            <a:r>
              <a:rPr lang="en-US" sz="4400" dirty="0">
                <a:solidFill>
                  <a:schemeClr val="accent1"/>
                </a:solidFill>
                <a:latin typeface="FranklinGotTExtCon" pitchFamily="2" charset="0"/>
              </a:rPr>
              <a:t>First actions </a:t>
            </a:r>
            <a:r>
              <a:rPr lang="en-US" sz="4400" dirty="0"/>
              <a:t>- 1 </a:t>
            </a:r>
            <a:r>
              <a:rPr lang="en-US" sz="4400" dirty="0">
                <a:solidFill>
                  <a:schemeClr val="accent1"/>
                </a:solidFill>
                <a:latin typeface="FranklinGotTExtCon" pitchFamily="2" charset="0"/>
              </a:rPr>
              <a:t>Reconnaissance (2)</a:t>
            </a:r>
            <a:endParaRPr lang="nl-NL" sz="4400" dirty="0">
              <a:solidFill>
                <a:schemeClr val="accent1"/>
              </a:solidFill>
              <a:latin typeface="FranklinGotTExtCon" pitchFamily="2" charset="0"/>
            </a:endParaRPr>
          </a:p>
        </p:txBody>
      </p:sp>
      <p:sp>
        <p:nvSpPr>
          <p:cNvPr id="10" name="TextBox 9">
            <a:extLst>
              <a:ext uri="{FF2B5EF4-FFF2-40B4-BE49-F238E27FC236}">
                <a16:creationId xmlns:a16="http://schemas.microsoft.com/office/drawing/2014/main" id="{47E95BE8-910A-4016-8168-941ECE6351D3}"/>
              </a:ext>
            </a:extLst>
          </p:cNvPr>
          <p:cNvSpPr txBox="1"/>
          <p:nvPr/>
        </p:nvSpPr>
        <p:spPr>
          <a:xfrm>
            <a:off x="741600" y="1281600"/>
            <a:ext cx="11021935" cy="3323987"/>
          </a:xfrm>
          <a:prstGeom prst="rect">
            <a:avLst/>
          </a:prstGeom>
          <a:noFill/>
        </p:spPr>
        <p:txBody>
          <a:bodyPr wrap="square" rtlCol="0">
            <a:spAutoFit/>
          </a:bodyPr>
          <a:lstStyle/>
          <a:p>
            <a:pPr lvl="1"/>
            <a:endParaRPr lang="en-US" sz="2600" dirty="0">
              <a:latin typeface="Segoe UI" panose="020B0502040204020203" pitchFamily="34" charset="0"/>
              <a:cs typeface="Segoe UI" panose="020B0502040204020203" pitchFamily="34" charset="0"/>
            </a:endParaRPr>
          </a:p>
          <a:p>
            <a:pPr marL="571500" indent="-571500">
              <a:buFont typeface="+mj-lt"/>
              <a:buAutoNum type="romanUcPeriod" startAt="3"/>
            </a:pPr>
            <a:r>
              <a:rPr lang="en-US" sz="2600" b="1" u="sng" dirty="0">
                <a:latin typeface="Segoe UI" panose="020B0502040204020203" pitchFamily="34" charset="0"/>
                <a:cs typeface="Segoe UI" panose="020B0502040204020203" pitchFamily="34" charset="0"/>
              </a:rPr>
              <a:t>When no proper PPE is available:</a:t>
            </a:r>
            <a:r>
              <a:rPr lang="en-US" sz="2600" b="1" dirty="0">
                <a:latin typeface="Segoe UI" panose="020B0502040204020203" pitchFamily="34" charset="0"/>
                <a:cs typeface="Segoe UI" panose="020B0502040204020203" pitchFamily="34" charset="0"/>
              </a:rPr>
              <a:t> escalate and keep your distance</a:t>
            </a:r>
          </a:p>
          <a:p>
            <a:pPr marL="914400" lvl="1" indent="-457200">
              <a:buFont typeface="Arial" panose="020B0604020202020204" pitchFamily="34" charset="0"/>
              <a:buChar char="•"/>
            </a:pPr>
            <a:r>
              <a:rPr lang="en-US" sz="2600" dirty="0">
                <a:latin typeface="Segoe UI" panose="020B0502040204020203" pitchFamily="34" charset="0"/>
                <a:cs typeface="Segoe UI" panose="020B0502040204020203" pitchFamily="34" charset="0"/>
              </a:rPr>
              <a:t>Seek information from key personnel involved (technical operators, local experts, etc.)</a:t>
            </a:r>
          </a:p>
          <a:p>
            <a:pPr marL="914400" lvl="1" indent="-457200">
              <a:buFont typeface="Arial" panose="020B0604020202020204" pitchFamily="34" charset="0"/>
              <a:buChar char="•"/>
            </a:pPr>
            <a:r>
              <a:rPr lang="en-US" sz="2600" dirty="0">
                <a:latin typeface="Segoe UI" panose="020B0502040204020203" pitchFamily="34" charset="0"/>
                <a:cs typeface="Segoe UI" panose="020B0502040204020203" pitchFamily="34" charset="0"/>
              </a:rPr>
              <a:t>Scale up when necessary to higher command, and alert specialists and equipment, etc.  </a:t>
            </a:r>
          </a:p>
          <a:p>
            <a:pPr marL="914400" lvl="1" indent="-457200">
              <a:buFont typeface="Arial" panose="020B0604020202020204" pitchFamily="34" charset="0"/>
              <a:buChar char="•"/>
            </a:pPr>
            <a:r>
              <a:rPr lang="en-US" sz="2600" dirty="0">
                <a:latin typeface="Segoe UI" panose="020B0502040204020203" pitchFamily="34" charset="0"/>
                <a:cs typeface="Segoe UI" panose="020B0502040204020203" pitchFamily="34" charset="0"/>
              </a:rPr>
              <a:t>Keep your distance and assist in coordination (e.g. in the cold zone)</a:t>
            </a:r>
          </a:p>
          <a:p>
            <a:endParaRPr lang="en-US" sz="2800" b="1" i="1" dirty="0"/>
          </a:p>
        </p:txBody>
      </p:sp>
      <p:sp>
        <p:nvSpPr>
          <p:cNvPr id="5" name="Footer Placeholder 3">
            <a:extLst>
              <a:ext uri="{FF2B5EF4-FFF2-40B4-BE49-F238E27FC236}">
                <a16:creationId xmlns:a16="http://schemas.microsoft.com/office/drawing/2014/main" id="{FAF6EC94-D585-4015-B904-B5E7EB11D525}"/>
              </a:ext>
            </a:extLst>
          </p:cNvPr>
          <p:cNvSpPr>
            <a:spLocks noGrp="1"/>
          </p:cNvSpPr>
          <p:nvPr>
            <p:ph type="ftr" sz="quarter" idx="11"/>
          </p:nvPr>
        </p:nvSpPr>
        <p:spPr>
          <a:xfrm>
            <a:off x="585030" y="6291036"/>
            <a:ext cx="8177969" cy="566964"/>
          </a:xfrm>
        </p:spPr>
        <p:txBody>
          <a:bodyPr/>
          <a:lstStyle/>
          <a:p>
            <a:r>
              <a:rPr lang="en-US" sz="1000" kern="1200" dirty="0">
                <a:solidFill>
                  <a:schemeClr val="tx1"/>
                </a:solidFill>
                <a:effectLst/>
                <a:latin typeface="+mn-lt"/>
                <a:ea typeface="+mn-ea"/>
                <a:cs typeface="+mn-cs"/>
              </a:rPr>
              <a:t>Melody Presentation: 5.1.1 Preparations for on-site arrival, en-route, approach, incident analysis. On-site risk/threat assessment. </a:t>
            </a:r>
            <a:endParaRPr lang="en-US" sz="1000" dirty="0"/>
          </a:p>
        </p:txBody>
      </p:sp>
    </p:spTree>
    <p:extLst>
      <p:ext uri="{BB962C8B-B14F-4D97-AF65-F5344CB8AC3E}">
        <p14:creationId xmlns:p14="http://schemas.microsoft.com/office/powerpoint/2010/main" val="1795921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9E123D99-8B2E-4B99-9463-6F7B97CB7631}"/>
              </a:ext>
            </a:extLst>
          </p:cNvPr>
          <p:cNvSpPr>
            <a:spLocks noGrp="1"/>
          </p:cNvSpPr>
          <p:nvPr>
            <p:ph type="ctrTitle"/>
          </p:nvPr>
        </p:nvSpPr>
        <p:spPr>
          <a:xfrm>
            <a:off x="1021555" y="338220"/>
            <a:ext cx="10148888" cy="654063"/>
          </a:xfrm>
        </p:spPr>
        <p:txBody>
          <a:bodyPr>
            <a:noAutofit/>
          </a:bodyPr>
          <a:lstStyle/>
          <a:p>
            <a:r>
              <a:rPr lang="en-US" sz="4400" dirty="0">
                <a:solidFill>
                  <a:schemeClr val="accent1"/>
                </a:solidFill>
                <a:latin typeface="FranklinGotTExtCon" pitchFamily="2" charset="0"/>
              </a:rPr>
              <a:t>First actions </a:t>
            </a:r>
            <a:r>
              <a:rPr lang="en-US" sz="4400" dirty="0"/>
              <a:t>- 3 </a:t>
            </a:r>
            <a:r>
              <a:rPr lang="en-US" sz="4400" dirty="0">
                <a:solidFill>
                  <a:schemeClr val="accent1"/>
                </a:solidFill>
                <a:latin typeface="FranklinGotTExtCon" pitchFamily="2" charset="0"/>
              </a:rPr>
              <a:t>Situation report</a:t>
            </a:r>
            <a:endParaRPr lang="nl-NL" sz="4400" dirty="0">
              <a:solidFill>
                <a:schemeClr val="accent1"/>
              </a:solidFill>
              <a:latin typeface="FranklinGotTExtCon" pitchFamily="2" charset="0"/>
            </a:endParaRPr>
          </a:p>
        </p:txBody>
      </p:sp>
      <p:sp>
        <p:nvSpPr>
          <p:cNvPr id="10" name="TextBox 9">
            <a:extLst>
              <a:ext uri="{FF2B5EF4-FFF2-40B4-BE49-F238E27FC236}">
                <a16:creationId xmlns:a16="http://schemas.microsoft.com/office/drawing/2014/main" id="{47E95BE8-910A-4016-8168-941ECE6351D3}"/>
              </a:ext>
            </a:extLst>
          </p:cNvPr>
          <p:cNvSpPr txBox="1"/>
          <p:nvPr/>
        </p:nvSpPr>
        <p:spPr>
          <a:xfrm>
            <a:off x="741600" y="1281600"/>
            <a:ext cx="11308559" cy="4141968"/>
          </a:xfrm>
          <a:prstGeom prst="rect">
            <a:avLst/>
          </a:prstGeom>
          <a:noFill/>
        </p:spPr>
        <p:txBody>
          <a:bodyPr wrap="square" rtlCol="0">
            <a:spAutoFit/>
          </a:bodyPr>
          <a:lstStyle/>
          <a:p>
            <a:r>
              <a:rPr lang="en-US" sz="2600" b="1" dirty="0">
                <a:latin typeface="Segoe UI" panose="020B0502040204020203" pitchFamily="34" charset="0"/>
                <a:cs typeface="Segoe UI" panose="020B0502040204020203" pitchFamily="34" charset="0"/>
              </a:rPr>
              <a:t>Situation report (SITREP) based on reconnaissance, contains ideally:</a:t>
            </a:r>
          </a:p>
          <a:p>
            <a:endParaRPr lang="en-US" sz="800" i="1" dirty="0">
              <a:latin typeface="Segoe UI" panose="020B0502040204020203" pitchFamily="34" charset="0"/>
              <a:cs typeface="Segoe UI" panose="020B0502040204020203" pitchFamily="34" charset="0"/>
            </a:endParaRPr>
          </a:p>
          <a:p>
            <a:pPr marL="342900" indent="-342900">
              <a:lnSpc>
                <a:spcPct val="150000"/>
              </a:lnSpc>
              <a:buFont typeface="Arial" panose="020B0604020202020204" pitchFamily="34" charset="0"/>
              <a:buChar char="•"/>
            </a:pPr>
            <a:r>
              <a:rPr lang="en-GB" sz="2600" dirty="0">
                <a:latin typeface="Segoe UI" panose="020B0502040204020203" pitchFamily="34" charset="0"/>
                <a:cs typeface="Segoe UI" panose="020B0502040204020203" pitchFamily="34" charset="0"/>
              </a:rPr>
              <a:t>Number of people that are in need of rescue or (urgent) medical help</a:t>
            </a:r>
          </a:p>
          <a:p>
            <a:pPr marL="342900" indent="-342900">
              <a:lnSpc>
                <a:spcPct val="150000"/>
              </a:lnSpc>
              <a:buFont typeface="Arial" panose="020B0604020202020204" pitchFamily="34" charset="0"/>
              <a:buChar char="•"/>
            </a:pPr>
            <a:r>
              <a:rPr lang="en-GB" sz="2600" dirty="0">
                <a:latin typeface="Segoe UI" panose="020B0502040204020203" pitchFamily="34" charset="0"/>
                <a:cs typeface="Segoe UI" panose="020B0502040204020203" pitchFamily="34" charset="0"/>
              </a:rPr>
              <a:t>Number of casualties and victims (and their status: type of injuries &amp; symptoms)</a:t>
            </a:r>
          </a:p>
          <a:p>
            <a:pPr marL="342900" indent="-342900">
              <a:lnSpc>
                <a:spcPct val="150000"/>
              </a:lnSpc>
              <a:buFont typeface="Arial" panose="020B0604020202020204" pitchFamily="34" charset="0"/>
              <a:buChar char="•"/>
            </a:pPr>
            <a:r>
              <a:rPr lang="en-GB" sz="2600" dirty="0">
                <a:latin typeface="Segoe UI" panose="020B0502040204020203" pitchFamily="34" charset="0"/>
                <a:cs typeface="Segoe UI" panose="020B0502040204020203" pitchFamily="34" charset="0"/>
              </a:rPr>
              <a:t>Identity (and amount) of hazardous material released  (signs and symbols)</a:t>
            </a:r>
          </a:p>
          <a:p>
            <a:pPr marL="342900" indent="-342900">
              <a:lnSpc>
                <a:spcPct val="150000"/>
              </a:lnSpc>
              <a:buFont typeface="Arial" panose="020B0604020202020204" pitchFamily="34" charset="0"/>
              <a:buChar char="•"/>
            </a:pPr>
            <a:r>
              <a:rPr lang="en-GB" sz="2600" dirty="0">
                <a:latin typeface="Segoe UI" panose="020B0502040204020203" pitchFamily="34" charset="0"/>
                <a:cs typeface="Segoe UI" panose="020B0502040204020203" pitchFamily="34" charset="0"/>
              </a:rPr>
              <a:t>Resources needed (equipment)</a:t>
            </a:r>
          </a:p>
          <a:p>
            <a:pPr marL="342900" indent="-342900">
              <a:lnSpc>
                <a:spcPct val="150000"/>
              </a:lnSpc>
              <a:buFont typeface="Arial" panose="020B0604020202020204" pitchFamily="34" charset="0"/>
              <a:buChar char="•"/>
            </a:pPr>
            <a:r>
              <a:rPr lang="en-GB" sz="2600" dirty="0">
                <a:latin typeface="Segoe UI" panose="020B0502040204020203" pitchFamily="34" charset="0"/>
                <a:cs typeface="Segoe UI" panose="020B0502040204020203" pitchFamily="34" charset="0"/>
              </a:rPr>
              <a:t>Expert support needed (people)</a:t>
            </a:r>
          </a:p>
        </p:txBody>
      </p:sp>
      <p:sp>
        <p:nvSpPr>
          <p:cNvPr id="5" name="Footer Placeholder 3">
            <a:extLst>
              <a:ext uri="{FF2B5EF4-FFF2-40B4-BE49-F238E27FC236}">
                <a16:creationId xmlns:a16="http://schemas.microsoft.com/office/drawing/2014/main" id="{73ADF230-C83A-43C6-AD65-473FC9FAAA26}"/>
              </a:ext>
            </a:extLst>
          </p:cNvPr>
          <p:cNvSpPr>
            <a:spLocks noGrp="1"/>
          </p:cNvSpPr>
          <p:nvPr>
            <p:ph type="ftr" sz="quarter" idx="11"/>
          </p:nvPr>
        </p:nvSpPr>
        <p:spPr>
          <a:xfrm>
            <a:off x="585030" y="6291036"/>
            <a:ext cx="8177969" cy="566964"/>
          </a:xfrm>
        </p:spPr>
        <p:txBody>
          <a:bodyPr/>
          <a:lstStyle/>
          <a:p>
            <a:r>
              <a:rPr lang="en-US" sz="1000" kern="1200" dirty="0">
                <a:solidFill>
                  <a:schemeClr val="tx1"/>
                </a:solidFill>
                <a:effectLst/>
                <a:latin typeface="+mn-lt"/>
                <a:ea typeface="+mn-ea"/>
                <a:cs typeface="+mn-cs"/>
              </a:rPr>
              <a:t>Melody Presentation: 5.1.1 Preparations for on-site arrival, en-route, approach, incident analysis. On-site risk/threat assessment. </a:t>
            </a:r>
            <a:endParaRPr lang="en-US" sz="1000" dirty="0"/>
          </a:p>
        </p:txBody>
      </p:sp>
    </p:spTree>
    <p:extLst>
      <p:ext uri="{BB962C8B-B14F-4D97-AF65-F5344CB8AC3E}">
        <p14:creationId xmlns:p14="http://schemas.microsoft.com/office/powerpoint/2010/main" val="3559829222"/>
      </p:ext>
    </p:extLst>
  </p:cSld>
  <p:clrMapOvr>
    <a:masterClrMapping/>
  </p:clrMapOvr>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9476</TotalTime>
  <Words>4344</Words>
  <Application>Microsoft Office PowerPoint</Application>
  <PresentationFormat>Widescreen</PresentationFormat>
  <Paragraphs>392</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FranklinGotTExtCon</vt:lpstr>
      <vt:lpstr>Georgia</vt:lpstr>
      <vt:lpstr>Segoe UI</vt:lpstr>
      <vt:lpstr>Segoe UI Semibold</vt:lpstr>
      <vt:lpstr>Office Theme</vt:lpstr>
      <vt:lpstr>Module 5 Risk assessment and hazard avoidance</vt:lpstr>
      <vt:lpstr>Learning objective</vt:lpstr>
      <vt:lpstr>Risk assessment on scene and hazard avoidance</vt:lpstr>
      <vt:lpstr>En-route (1)</vt:lpstr>
      <vt:lpstr>En-route (2) </vt:lpstr>
      <vt:lpstr>PowerPoint Presentation</vt:lpstr>
      <vt:lpstr>First actions - 1 Reconnaissance (1)</vt:lpstr>
      <vt:lpstr>First actions - 1 Reconnaissance (2)</vt:lpstr>
      <vt:lpstr>First actions - 3 Situation report</vt:lpstr>
      <vt:lpstr>First actions - 4 Ensure safe working environment</vt:lpstr>
      <vt:lpstr>Exercise time</vt:lpstr>
      <vt:lpstr>PowerPoint Presentation</vt:lpstr>
      <vt:lpstr>Take home message </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389</cp:revision>
  <cp:lastPrinted>2020-01-20T09:16:47Z</cp:lastPrinted>
  <dcterms:created xsi:type="dcterms:W3CDTF">2019-10-21T09:10:33Z</dcterms:created>
  <dcterms:modified xsi:type="dcterms:W3CDTF">2022-11-16T12:12:08Z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1899-12-29T23:00:00Z</vt:filetime>
  </property>
  <property fmtid="{D5CDD505-2E9C-101B-9397-08002B2CF9AE}" pid="19" name="Event Attributes_Event_Event End Date">
    <vt:filetime>1899-12-29T23:00:00Z</vt:filetime>
  </property>
  <property fmtid="{D5CDD505-2E9C-101B-9397-08002B2CF9AE}" pid="20" name="Event Attributes_Event_Event Location">
    <vt:lpwstr> </vt:lpwstr>
  </property>
</Properties>
</file>