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4"/>
  </p:notesMasterIdLst>
  <p:handoutMasterIdLst>
    <p:handoutMasterId r:id="rId25"/>
  </p:handoutMasterIdLst>
  <p:sldIdLst>
    <p:sldId id="301" r:id="rId2"/>
    <p:sldId id="256" r:id="rId3"/>
    <p:sldId id="275" r:id="rId4"/>
    <p:sldId id="274" r:id="rId5"/>
    <p:sldId id="260" r:id="rId6"/>
    <p:sldId id="284" r:id="rId7"/>
    <p:sldId id="262" r:id="rId8"/>
    <p:sldId id="268" r:id="rId9"/>
    <p:sldId id="269" r:id="rId10"/>
    <p:sldId id="302" r:id="rId11"/>
    <p:sldId id="287" r:id="rId12"/>
    <p:sldId id="304" r:id="rId13"/>
    <p:sldId id="293" r:id="rId14"/>
    <p:sldId id="265" r:id="rId15"/>
    <p:sldId id="261" r:id="rId16"/>
    <p:sldId id="288" r:id="rId17"/>
    <p:sldId id="282" r:id="rId18"/>
    <p:sldId id="279" r:id="rId19"/>
    <p:sldId id="303" r:id="rId20"/>
    <p:sldId id="278" r:id="rId21"/>
    <p:sldId id="283" r:id="rId22"/>
    <p:sldId id="300"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21E4AEA4-8DFA-4A89-87EB-49C32662AFE0}">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487" autoAdjust="0"/>
    <p:restoredTop sz="38462" autoAdjust="0"/>
  </p:normalViewPr>
  <p:slideViewPr>
    <p:cSldViewPr snapToGrid="0">
      <p:cViewPr varScale="1">
        <p:scale>
          <a:sx n="39" d="100"/>
          <a:sy n="39" d="100"/>
        </p:scale>
        <p:origin x="2700" y="48"/>
      </p:cViewPr>
      <p:guideLst/>
    </p:cSldViewPr>
  </p:slideViewPr>
  <p:notesTextViewPr>
    <p:cViewPr>
      <p:scale>
        <a:sx n="150" d="100"/>
        <a:sy n="150" d="100"/>
      </p:scale>
      <p:origin x="0" y="-1452"/>
    </p:cViewPr>
  </p:notesTextViewPr>
  <p:notesViewPr>
    <p:cSldViewPr snapToGrid="0" showGuides="1">
      <p:cViewPr varScale="1">
        <p:scale>
          <a:sx n="85" d="100"/>
          <a:sy n="85" d="100"/>
        </p:scale>
        <p:origin x="3804"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5728245"/>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1" name="Notes Placeholder 40"/>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2" name="Slide Image Placeholder 41"/>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Tree>
    <p:extLst>
      <p:ext uri="{BB962C8B-B14F-4D97-AF65-F5344CB8AC3E}">
        <p14:creationId xmlns:p14="http://schemas.microsoft.com/office/powerpoint/2010/main" val="3943898767"/>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900" kern="1200">
        <a:solidFill>
          <a:schemeClr val="tx1"/>
        </a:solidFill>
        <a:latin typeface="+mn-lt"/>
        <a:ea typeface="+mn-ea"/>
        <a:cs typeface="+mn-cs"/>
      </a:defRPr>
    </a:lvl1pPr>
    <a:lvl2pPr marL="457200" algn="l" defTabSz="914400" rtl="0" eaLnBrk="1" latinLnBrk="0" hangingPunct="1">
      <a:defRPr sz="900" kern="1200">
        <a:solidFill>
          <a:schemeClr val="tx1"/>
        </a:solidFill>
        <a:latin typeface="+mn-lt"/>
        <a:ea typeface="+mn-ea"/>
        <a:cs typeface="+mn-cs"/>
      </a:defRPr>
    </a:lvl2pPr>
    <a:lvl3pPr marL="914400" algn="l" defTabSz="914400" rtl="0" eaLnBrk="1" latinLnBrk="0" hangingPunct="1">
      <a:defRPr sz="900" kern="1200">
        <a:solidFill>
          <a:schemeClr val="tx1"/>
        </a:solidFill>
        <a:latin typeface="+mn-lt"/>
        <a:ea typeface="+mn-ea"/>
        <a:cs typeface="+mn-cs"/>
      </a:defRPr>
    </a:lvl3pPr>
    <a:lvl4pPr marL="1371600" algn="l" defTabSz="914400" rtl="0" eaLnBrk="1" latinLnBrk="0" hangingPunct="1">
      <a:defRPr sz="900" kern="1200">
        <a:solidFill>
          <a:schemeClr val="tx1"/>
        </a:solidFill>
        <a:latin typeface="+mn-lt"/>
        <a:ea typeface="+mn-ea"/>
        <a:cs typeface="+mn-cs"/>
      </a:defRPr>
    </a:lvl4pPr>
    <a:lvl5pPr marL="1828800" algn="l" defTabSz="914400" rtl="0" eaLnBrk="1" latinLnBrk="0" hangingPunct="1">
      <a:defRPr sz="9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7:</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Improve interagency collaboration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b="0" kern="1200" dirty="0">
                <a:solidFill>
                  <a:schemeClr val="tx1"/>
                </a:solidFill>
                <a:effectLst/>
                <a:latin typeface="+mn-lt"/>
                <a:ea typeface="+mn-ea"/>
                <a:cs typeface="+mn-cs"/>
              </a:rPr>
              <a:t>To </a:t>
            </a:r>
            <a:r>
              <a:rPr lang="en-US" sz="800" b="0" u="sng" kern="1200" dirty="0">
                <a:solidFill>
                  <a:schemeClr val="tx1"/>
                </a:solidFill>
                <a:effectLst/>
                <a:latin typeface="+mn-lt"/>
                <a:ea typeface="+mn-ea"/>
                <a:cs typeface="+mn-cs"/>
              </a:rPr>
              <a:t>reflect </a:t>
            </a:r>
            <a:r>
              <a:rPr lang="en-US" sz="800" b="0" kern="1200" dirty="0">
                <a:solidFill>
                  <a:schemeClr val="tx1"/>
                </a:solidFill>
                <a:effectLst/>
                <a:latin typeface="+mn-lt"/>
                <a:ea typeface="+mn-ea"/>
                <a:cs typeface="+mn-cs"/>
              </a:rPr>
              <a:t>on the tasks, responsibilities and capabilities of other agencies and </a:t>
            </a:r>
            <a:r>
              <a:rPr lang="en-US" sz="800" b="0" u="sng" kern="1200" dirty="0">
                <a:solidFill>
                  <a:schemeClr val="tx1"/>
                </a:solidFill>
                <a:effectLst/>
                <a:latin typeface="+mn-lt"/>
                <a:ea typeface="+mn-ea"/>
                <a:cs typeface="+mn-cs"/>
              </a:rPr>
              <a:t>initiate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interagency collaboration</a:t>
            </a: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7.1:</a:t>
            </a:r>
            <a:r>
              <a:rPr lang="en-US" sz="800" b="1" kern="1200" dirty="0">
                <a:solidFill>
                  <a:schemeClr val="tx1"/>
                </a:solidFill>
                <a:effectLst/>
                <a:latin typeface="+mn-lt"/>
                <a:ea typeface="+mn-ea"/>
                <a:cs typeface="+mn-cs"/>
              </a:rPr>
              <a:t> </a:t>
            </a:r>
            <a:r>
              <a:rPr lang="en-US" sz="800" kern="1200" dirty="0">
                <a:solidFill>
                  <a:schemeClr val="tx1"/>
                </a:solidFill>
                <a:effectLst/>
                <a:latin typeface="+mn-lt"/>
                <a:ea typeface="+mn-ea"/>
                <a:cs typeface="+mn-cs"/>
              </a:rPr>
              <a:t>Elaborate on tasks of other responders at CBRN scene, and their value</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Module 7: Improve interagency collaboration</a:t>
            </a: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a:t>
            </a:r>
            <a:r>
              <a:rPr lang="en-US" sz="800" kern="1200" dirty="0">
                <a:solidFill>
                  <a:schemeClr val="tx1"/>
                </a:solidFill>
                <a:effectLst/>
                <a:latin typeface="+mn-lt"/>
                <a:ea typeface="+mn-ea"/>
                <a:cs typeface="+mn-cs"/>
              </a:rPr>
              <a:t> </a:t>
            </a: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  -</a:t>
            </a:r>
          </a:p>
          <a:p>
            <a:r>
              <a:rPr lang="en-US" sz="800" b="1" kern="1200" dirty="0">
                <a:solidFill>
                  <a:schemeClr val="tx1"/>
                </a:solidFill>
                <a:effectLst/>
                <a:latin typeface="+mn-lt"/>
                <a:ea typeface="+mn-ea"/>
                <a:cs typeface="+mn-cs"/>
              </a:rPr>
              <a:t>Depicted illustration:</a:t>
            </a:r>
            <a:endParaRPr lang="en-US" sz="800" b="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endParaRPr lang="en-US"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42207918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7:</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Improve interagency collaboration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b="0" kern="1200" dirty="0">
                <a:solidFill>
                  <a:schemeClr val="tx1"/>
                </a:solidFill>
                <a:effectLst/>
                <a:latin typeface="+mn-lt"/>
                <a:ea typeface="+mn-ea"/>
                <a:cs typeface="+mn-cs"/>
              </a:rPr>
              <a:t>To </a:t>
            </a:r>
            <a:r>
              <a:rPr lang="en-US" sz="800" b="0" u="sng" kern="1200" dirty="0">
                <a:solidFill>
                  <a:schemeClr val="tx1"/>
                </a:solidFill>
                <a:effectLst/>
                <a:latin typeface="+mn-lt"/>
                <a:ea typeface="+mn-ea"/>
                <a:cs typeface="+mn-cs"/>
              </a:rPr>
              <a:t>reflect </a:t>
            </a:r>
            <a:r>
              <a:rPr lang="en-US" sz="800" b="0" kern="1200" dirty="0">
                <a:solidFill>
                  <a:schemeClr val="tx1"/>
                </a:solidFill>
                <a:effectLst/>
                <a:latin typeface="+mn-lt"/>
                <a:ea typeface="+mn-ea"/>
                <a:cs typeface="+mn-cs"/>
              </a:rPr>
              <a:t>on the tasks, responsibilities and capabilities of other agencies and </a:t>
            </a:r>
            <a:r>
              <a:rPr lang="en-US" sz="800" b="0" u="sng" kern="1200" dirty="0">
                <a:solidFill>
                  <a:schemeClr val="tx1"/>
                </a:solidFill>
                <a:effectLst/>
                <a:latin typeface="+mn-lt"/>
                <a:ea typeface="+mn-ea"/>
                <a:cs typeface="+mn-cs"/>
              </a:rPr>
              <a:t>initiate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interagency collaboration</a:t>
            </a: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7.1:</a:t>
            </a:r>
            <a:r>
              <a:rPr lang="en-US" sz="800" b="1" kern="1200" dirty="0">
                <a:solidFill>
                  <a:schemeClr val="tx1"/>
                </a:solidFill>
                <a:effectLst/>
                <a:latin typeface="+mn-lt"/>
                <a:ea typeface="+mn-ea"/>
                <a:cs typeface="+mn-cs"/>
              </a:rPr>
              <a:t> </a:t>
            </a:r>
            <a:r>
              <a:rPr lang="en-US" sz="800" kern="1200" dirty="0">
                <a:solidFill>
                  <a:schemeClr val="tx1"/>
                </a:solidFill>
                <a:effectLst/>
                <a:latin typeface="+mn-lt"/>
                <a:ea typeface="+mn-ea"/>
                <a:cs typeface="+mn-cs"/>
              </a:rPr>
              <a:t>Elaborate on tasks of other responders at CBRN scene, and their value</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da-DK" sz="800" dirty="0"/>
              <a:t>Functions of first responders </a:t>
            </a: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Trainees have an overview of functions of first responders.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teacher: </a:t>
            </a:r>
            <a:r>
              <a:rPr lang="en-US" sz="800" b="0" kern="1200" dirty="0">
                <a:solidFill>
                  <a:schemeClr val="tx1"/>
                </a:solidFill>
                <a:effectLst/>
                <a:latin typeface="+mn-lt"/>
                <a:ea typeface="+mn-ea"/>
                <a:cs typeface="+mn-cs"/>
              </a:rPr>
              <a:t>On the slide the f</a:t>
            </a:r>
            <a:r>
              <a:rPr lang="en-GB" sz="800" kern="1200" dirty="0" err="1">
                <a:solidFill>
                  <a:schemeClr val="tx1"/>
                </a:solidFill>
                <a:effectLst/>
                <a:latin typeface="+mn-lt"/>
                <a:ea typeface="+mn-ea"/>
                <a:cs typeface="+mn-cs"/>
              </a:rPr>
              <a:t>unctions</a:t>
            </a:r>
            <a:r>
              <a:rPr lang="en-GB" sz="800" kern="1200" dirty="0">
                <a:solidFill>
                  <a:schemeClr val="tx1"/>
                </a:solidFill>
                <a:effectLst/>
                <a:latin typeface="+mn-lt"/>
                <a:ea typeface="+mn-ea"/>
                <a:cs typeface="+mn-cs"/>
              </a:rPr>
              <a:t> relating to the response to a CBRN incident, taking place in the initial response phase, are listed. The various responder organisations are tasked with these functions. Discuss these functions with the Trainees.</a:t>
            </a:r>
            <a:endParaRPr lang="en-US" sz="800" b="0" kern="1200" dirty="0">
              <a:solidFill>
                <a:schemeClr val="tx1"/>
              </a:solidFill>
              <a:effectLst/>
              <a:latin typeface="+mn-lt"/>
              <a:ea typeface="+mn-ea"/>
              <a:cs typeface="+mn-cs"/>
            </a:endParaRP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Depicted illustration: </a:t>
            </a:r>
            <a:r>
              <a:rPr lang="en-US" sz="800" b="0" kern="1200" dirty="0">
                <a:solidFill>
                  <a:schemeClr val="tx1"/>
                </a:solidFill>
                <a:effectLst/>
                <a:latin typeface="+mn-lt"/>
                <a:ea typeface="+mn-ea"/>
                <a:cs typeface="+mn-cs"/>
              </a:rPr>
              <a:t>-</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680300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7:</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Improve interagency collaboration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b="0" kern="1200" dirty="0">
                <a:solidFill>
                  <a:schemeClr val="tx1"/>
                </a:solidFill>
                <a:effectLst/>
                <a:latin typeface="+mn-lt"/>
                <a:ea typeface="+mn-ea"/>
                <a:cs typeface="+mn-cs"/>
              </a:rPr>
              <a:t>To </a:t>
            </a:r>
            <a:r>
              <a:rPr lang="en-US" sz="800" b="0" u="sng" kern="1200" dirty="0">
                <a:solidFill>
                  <a:schemeClr val="tx1"/>
                </a:solidFill>
                <a:effectLst/>
                <a:latin typeface="+mn-lt"/>
                <a:ea typeface="+mn-ea"/>
                <a:cs typeface="+mn-cs"/>
              </a:rPr>
              <a:t>reflect </a:t>
            </a:r>
            <a:r>
              <a:rPr lang="en-US" sz="800" b="0" kern="1200" dirty="0">
                <a:solidFill>
                  <a:schemeClr val="tx1"/>
                </a:solidFill>
                <a:effectLst/>
                <a:latin typeface="+mn-lt"/>
                <a:ea typeface="+mn-ea"/>
                <a:cs typeface="+mn-cs"/>
              </a:rPr>
              <a:t>on the tasks, responsibilities and capabilities of other agencies and </a:t>
            </a:r>
            <a:r>
              <a:rPr lang="en-US" sz="800" b="0" u="sng" kern="1200" dirty="0">
                <a:solidFill>
                  <a:schemeClr val="tx1"/>
                </a:solidFill>
                <a:effectLst/>
                <a:latin typeface="+mn-lt"/>
                <a:ea typeface="+mn-ea"/>
                <a:cs typeface="+mn-cs"/>
              </a:rPr>
              <a:t>initiate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interagency collaboration</a:t>
            </a: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7.1:</a:t>
            </a:r>
            <a:r>
              <a:rPr lang="en-US" sz="800" b="1" kern="1200" dirty="0">
                <a:solidFill>
                  <a:schemeClr val="tx1"/>
                </a:solidFill>
                <a:effectLst/>
                <a:latin typeface="+mn-lt"/>
                <a:ea typeface="+mn-ea"/>
                <a:cs typeface="+mn-cs"/>
              </a:rPr>
              <a:t> </a:t>
            </a:r>
            <a:r>
              <a:rPr lang="en-US" sz="800" kern="1200" dirty="0">
                <a:solidFill>
                  <a:schemeClr val="tx1"/>
                </a:solidFill>
                <a:effectLst/>
                <a:latin typeface="+mn-lt"/>
                <a:ea typeface="+mn-ea"/>
                <a:cs typeface="+mn-cs"/>
              </a:rPr>
              <a:t>Elaborate on tasks of other responders at CBRN scene, and their value</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da-DK" sz="800" dirty="0"/>
              <a:t>Functions of first responders </a:t>
            </a: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a:t>
            </a:r>
            <a:r>
              <a:rPr lang="da-DK" sz="800" dirty="0"/>
              <a:t>trainees are aware which functions belong to which first responder group.</a:t>
            </a: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 </a:t>
            </a:r>
            <a:r>
              <a:rPr lang="en-US" sz="800" b="0" kern="1200" dirty="0">
                <a:solidFill>
                  <a:schemeClr val="tx1"/>
                </a:solidFill>
                <a:effectLst/>
                <a:latin typeface="+mn-lt"/>
                <a:ea typeface="+mn-ea"/>
                <a:cs typeface="+mn-cs"/>
              </a:rPr>
              <a:t>Feel free to add or remove responsibilities and tasks for the first responders in your own country. Make sure that the information on this slides does not differ from the tasks and responsibilities identified in the exercise. It is also possible to remove the crosses in the table and fill in the table at the end of the exercise together with the trainees. </a:t>
            </a: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Depicted illustration: </a:t>
            </a:r>
            <a:endParaRPr lang="en-US" sz="800" b="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5216090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7:</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Improve interagency collaboration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b="0" kern="1200" dirty="0">
                <a:solidFill>
                  <a:schemeClr val="tx1"/>
                </a:solidFill>
                <a:effectLst/>
                <a:latin typeface="+mn-lt"/>
                <a:ea typeface="+mn-ea"/>
                <a:cs typeface="+mn-cs"/>
              </a:rPr>
              <a:t>To </a:t>
            </a:r>
            <a:r>
              <a:rPr lang="en-US" sz="800" b="0" u="sng" kern="1200" dirty="0">
                <a:solidFill>
                  <a:schemeClr val="tx1"/>
                </a:solidFill>
                <a:effectLst/>
                <a:latin typeface="+mn-lt"/>
                <a:ea typeface="+mn-ea"/>
                <a:cs typeface="+mn-cs"/>
              </a:rPr>
              <a:t>reflect </a:t>
            </a:r>
            <a:r>
              <a:rPr lang="en-US" sz="800" b="0" kern="1200" dirty="0">
                <a:solidFill>
                  <a:schemeClr val="tx1"/>
                </a:solidFill>
                <a:effectLst/>
                <a:latin typeface="+mn-lt"/>
                <a:ea typeface="+mn-ea"/>
                <a:cs typeface="+mn-cs"/>
              </a:rPr>
              <a:t>on the tasks, responsibilities and capabilities of other agencies and </a:t>
            </a:r>
            <a:r>
              <a:rPr lang="en-US" sz="800" b="0" u="sng" kern="1200" dirty="0">
                <a:solidFill>
                  <a:schemeClr val="tx1"/>
                </a:solidFill>
                <a:effectLst/>
                <a:latin typeface="+mn-lt"/>
                <a:ea typeface="+mn-ea"/>
                <a:cs typeface="+mn-cs"/>
              </a:rPr>
              <a:t>initiate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interagency collaboration</a:t>
            </a: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7.1:</a:t>
            </a:r>
            <a:r>
              <a:rPr lang="en-US" sz="800" b="1" kern="1200" dirty="0">
                <a:solidFill>
                  <a:schemeClr val="tx1"/>
                </a:solidFill>
                <a:effectLst/>
                <a:latin typeface="+mn-lt"/>
                <a:ea typeface="+mn-ea"/>
                <a:cs typeface="+mn-cs"/>
              </a:rPr>
              <a:t> </a:t>
            </a:r>
            <a:r>
              <a:rPr lang="en-US" sz="800" kern="1200" dirty="0">
                <a:solidFill>
                  <a:schemeClr val="tx1"/>
                </a:solidFill>
                <a:effectLst/>
                <a:latin typeface="+mn-lt"/>
                <a:ea typeface="+mn-ea"/>
                <a:cs typeface="+mn-cs"/>
              </a:rPr>
              <a:t>Elaborate on tasks of other responders at CBRN scene, and their value</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Additional assistance needed</a:t>
            </a: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After this slide the Trainees are aware what type of additional agencies or units exist that may be required at the incident scene.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teacher: </a:t>
            </a:r>
            <a:r>
              <a:rPr lang="en-US" sz="800" b="0" kern="1200" dirty="0">
                <a:solidFill>
                  <a:schemeClr val="tx1"/>
                </a:solidFill>
                <a:effectLst/>
                <a:latin typeface="+mn-lt"/>
                <a:ea typeface="+mn-ea"/>
                <a:cs typeface="+mn-cs"/>
              </a:rPr>
              <a:t>A CBRN incident is complex and many things are happening at the same time, which leads to a restriction in overview. Ask the Trainees in what type of incident, or during what circumstances, they do need additional assistance from other agencies than police, fire brigades, or ambulance services. Give the Trainees 10 minutes to </a:t>
            </a:r>
            <a:r>
              <a:rPr lang="nl-NL" sz="800" b="0" kern="1200" dirty="0" err="1">
                <a:solidFill>
                  <a:schemeClr val="tx1"/>
                </a:solidFill>
                <a:effectLst/>
                <a:latin typeface="+mn-lt"/>
                <a:ea typeface="+mn-ea"/>
                <a:cs typeface="+mn-cs"/>
              </a:rPr>
              <a:t>w</a:t>
            </a:r>
            <a:r>
              <a:rPr lang="nl-NL" sz="800" dirty="0" err="1"/>
              <a:t>rite</a:t>
            </a:r>
            <a:r>
              <a:rPr lang="nl-NL" sz="800" dirty="0"/>
              <a:t> on </a:t>
            </a:r>
            <a:r>
              <a:rPr lang="nl-NL" sz="800" dirty="0">
                <a:solidFill>
                  <a:schemeClr val="bg1"/>
                </a:solidFill>
                <a:highlight>
                  <a:srgbClr val="0000FF"/>
                </a:highlight>
              </a:rPr>
              <a:t>blue post-its</a:t>
            </a:r>
            <a:r>
              <a:rPr lang="nl-NL" sz="800" dirty="0"/>
              <a:t> </a:t>
            </a:r>
            <a:r>
              <a:rPr lang="nl-NL" sz="800" dirty="0" err="1"/>
              <a:t>which</a:t>
            </a:r>
            <a:r>
              <a:rPr lang="nl-NL" sz="800" dirty="0"/>
              <a:t> these are, </a:t>
            </a:r>
            <a:r>
              <a:rPr lang="nl-NL" sz="800" dirty="0" err="1"/>
              <a:t>if</a:t>
            </a:r>
            <a:r>
              <a:rPr lang="nl-NL" sz="800" dirty="0"/>
              <a:t> </a:t>
            </a:r>
            <a:r>
              <a:rPr lang="nl-NL" sz="800" dirty="0" err="1"/>
              <a:t>they</a:t>
            </a:r>
            <a:r>
              <a:rPr lang="nl-NL" sz="800" dirty="0"/>
              <a:t> are </a:t>
            </a:r>
            <a:r>
              <a:rPr lang="nl-NL" sz="800" dirty="0" err="1"/>
              <a:t>not</a:t>
            </a:r>
            <a:r>
              <a:rPr lang="nl-NL" sz="800" dirty="0"/>
              <a:t> </a:t>
            </a:r>
            <a:r>
              <a:rPr lang="nl-NL" sz="800" dirty="0" err="1"/>
              <a:t>already</a:t>
            </a:r>
            <a:r>
              <a:rPr lang="nl-NL" sz="800" dirty="0"/>
              <a:t> on a </a:t>
            </a:r>
            <a:r>
              <a:rPr lang="nl-NL" sz="800" dirty="0" err="1"/>
              <a:t>yellow</a:t>
            </a:r>
            <a:r>
              <a:rPr lang="nl-NL" sz="800" dirty="0"/>
              <a:t> or pink </a:t>
            </a:r>
            <a:r>
              <a:rPr lang="nl-NL" sz="800" dirty="0" err="1"/>
              <a:t>note</a:t>
            </a:r>
            <a:r>
              <a:rPr lang="nl-NL" sz="800" dirty="0"/>
              <a:t>. </a:t>
            </a:r>
            <a:endParaRPr lang="nl-NL" sz="800" dirty="0">
              <a:highlight>
                <a:srgbClr val="FFFFFF"/>
              </a:highligh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p>
          <a:p>
            <a:r>
              <a:rPr lang="en-US" sz="800" b="1" kern="1200" dirty="0">
                <a:solidFill>
                  <a:schemeClr val="tx1"/>
                </a:solidFill>
                <a:effectLst/>
                <a:latin typeface="+mn-lt"/>
                <a:ea typeface="+mn-ea"/>
                <a:cs typeface="+mn-cs"/>
              </a:rPr>
              <a:t>Depicted illustration: </a:t>
            </a:r>
            <a:endParaRPr lang="en-US" sz="800" b="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Text source &amp; IP: </a:t>
            </a:r>
            <a:r>
              <a:rPr lang="en-US" sz="800" b="0" kern="1200" dirty="0">
                <a:solidFill>
                  <a:schemeClr val="tx1"/>
                </a:solidFill>
                <a:effectLst/>
                <a:latin typeface="+mn-lt"/>
                <a:ea typeface="+mn-ea"/>
                <a:cs typeface="+mn-cs"/>
              </a:rPr>
              <a:t>Text NATO - </a:t>
            </a:r>
            <a:r>
              <a:rPr lang="nl-NL" sz="800" b="0" i="0" u="none" strike="noStrike" kern="1200" baseline="0" dirty="0">
                <a:solidFill>
                  <a:schemeClr val="tx1"/>
                </a:solidFill>
                <a:latin typeface="+mn-lt"/>
                <a:ea typeface="+mn-ea"/>
                <a:cs typeface="+mn-cs"/>
              </a:rPr>
              <a:t>GUIDELINES FOR FIRST RESPONDERS TO A CBRN INCIDENT. August 2014</a:t>
            </a:r>
            <a:endParaRPr lang="en-US" sz="800" b="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6710900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7:</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Improve interagency collaboration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b="0" kern="1200" dirty="0">
                <a:solidFill>
                  <a:schemeClr val="tx1"/>
                </a:solidFill>
                <a:effectLst/>
                <a:latin typeface="+mn-lt"/>
                <a:ea typeface="+mn-ea"/>
                <a:cs typeface="+mn-cs"/>
              </a:rPr>
              <a:t>To </a:t>
            </a:r>
            <a:r>
              <a:rPr lang="en-US" sz="800" b="0" u="sng" kern="1200" dirty="0">
                <a:solidFill>
                  <a:schemeClr val="tx1"/>
                </a:solidFill>
                <a:effectLst/>
                <a:latin typeface="+mn-lt"/>
                <a:ea typeface="+mn-ea"/>
                <a:cs typeface="+mn-cs"/>
              </a:rPr>
              <a:t>reflect </a:t>
            </a:r>
            <a:r>
              <a:rPr lang="en-US" sz="800" b="0" kern="1200" dirty="0">
                <a:solidFill>
                  <a:schemeClr val="tx1"/>
                </a:solidFill>
                <a:effectLst/>
                <a:latin typeface="+mn-lt"/>
                <a:ea typeface="+mn-ea"/>
                <a:cs typeface="+mn-cs"/>
              </a:rPr>
              <a:t>on the tasks, responsibilities and capabilities of other agencies and </a:t>
            </a:r>
            <a:r>
              <a:rPr lang="en-US" sz="800" b="0" u="sng" kern="1200" dirty="0">
                <a:solidFill>
                  <a:schemeClr val="tx1"/>
                </a:solidFill>
                <a:effectLst/>
                <a:latin typeface="+mn-lt"/>
                <a:ea typeface="+mn-ea"/>
                <a:cs typeface="+mn-cs"/>
              </a:rPr>
              <a:t>initiate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interagency collaboration</a:t>
            </a: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7.1:</a:t>
            </a:r>
            <a:r>
              <a:rPr lang="en-US" sz="800" b="1" kern="1200" dirty="0">
                <a:solidFill>
                  <a:schemeClr val="tx1"/>
                </a:solidFill>
                <a:effectLst/>
                <a:latin typeface="+mn-lt"/>
                <a:ea typeface="+mn-ea"/>
                <a:cs typeface="+mn-cs"/>
              </a:rPr>
              <a:t> </a:t>
            </a:r>
            <a:r>
              <a:rPr lang="en-US" sz="800" kern="1200" dirty="0">
                <a:solidFill>
                  <a:schemeClr val="tx1"/>
                </a:solidFill>
                <a:effectLst/>
                <a:latin typeface="+mn-lt"/>
                <a:ea typeface="+mn-ea"/>
                <a:cs typeface="+mn-cs"/>
              </a:rPr>
              <a:t>Elaborate on tasks of other responders at CBRN scene, and their value</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nl-NL" sz="800" dirty="0" err="1"/>
              <a:t>Discuss</a:t>
            </a:r>
            <a:r>
              <a:rPr lang="nl-NL" sz="800" dirty="0"/>
              <a:t> </a:t>
            </a:r>
            <a:r>
              <a:rPr lang="nl-NL" sz="800" dirty="0" err="1"/>
              <a:t>additional</a:t>
            </a:r>
            <a:r>
              <a:rPr lang="nl-NL" sz="800" dirty="0"/>
              <a:t> assistance 10 min) </a:t>
            </a:r>
            <a:endParaRPr lang="en-US" sz="8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Trainees are aware of additional assistance units/services</a:t>
            </a: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 </a:t>
            </a:r>
            <a:r>
              <a:rPr lang="en-US" sz="800" b="0" kern="1200" dirty="0">
                <a:solidFill>
                  <a:schemeClr val="tx1"/>
                </a:solidFill>
                <a:effectLst/>
                <a:latin typeface="+mn-lt"/>
                <a:ea typeface="+mn-ea"/>
                <a:cs typeface="+mn-cs"/>
              </a:rPr>
              <a:t>Discuss with the trainees what is written on the sticky notes. If the examples on the sticky notes are not sufficient, present the examples on the slide.</a:t>
            </a: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p>
          <a:p>
            <a:r>
              <a:rPr lang="en-US" sz="800" b="1" kern="1200" dirty="0">
                <a:solidFill>
                  <a:schemeClr val="tx1"/>
                </a:solidFill>
                <a:effectLst/>
                <a:latin typeface="+mn-lt"/>
                <a:ea typeface="+mn-ea"/>
                <a:cs typeface="+mn-cs"/>
              </a:rPr>
              <a:t>Depicted illustration: </a:t>
            </a:r>
            <a:endParaRPr lang="en-US" sz="800" b="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1363207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7:</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Improve interagency collaboration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b="0" kern="1200" dirty="0">
                <a:solidFill>
                  <a:schemeClr val="tx1"/>
                </a:solidFill>
                <a:effectLst/>
                <a:latin typeface="+mn-lt"/>
                <a:ea typeface="+mn-ea"/>
                <a:cs typeface="+mn-cs"/>
              </a:rPr>
              <a:t>To </a:t>
            </a:r>
            <a:r>
              <a:rPr lang="en-US" sz="800" b="0" u="sng" kern="1200" dirty="0">
                <a:solidFill>
                  <a:schemeClr val="tx1"/>
                </a:solidFill>
                <a:effectLst/>
                <a:latin typeface="+mn-lt"/>
                <a:ea typeface="+mn-ea"/>
                <a:cs typeface="+mn-cs"/>
              </a:rPr>
              <a:t>reflect </a:t>
            </a:r>
            <a:r>
              <a:rPr lang="en-US" sz="800" b="0" kern="1200" dirty="0">
                <a:solidFill>
                  <a:schemeClr val="tx1"/>
                </a:solidFill>
                <a:effectLst/>
                <a:latin typeface="+mn-lt"/>
                <a:ea typeface="+mn-ea"/>
                <a:cs typeface="+mn-cs"/>
              </a:rPr>
              <a:t>on the tasks, responsibilities and capabilities of other agencies and </a:t>
            </a:r>
            <a:r>
              <a:rPr lang="en-US" sz="800" b="0" u="sng" kern="1200" dirty="0">
                <a:solidFill>
                  <a:schemeClr val="tx1"/>
                </a:solidFill>
                <a:effectLst/>
                <a:latin typeface="+mn-lt"/>
                <a:ea typeface="+mn-ea"/>
                <a:cs typeface="+mn-cs"/>
              </a:rPr>
              <a:t>initiate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interagency collaboration</a:t>
            </a: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7.1:</a:t>
            </a:r>
            <a:r>
              <a:rPr lang="en-US" sz="800" b="1" kern="1200" dirty="0">
                <a:solidFill>
                  <a:schemeClr val="tx1"/>
                </a:solidFill>
                <a:effectLst/>
                <a:latin typeface="+mn-lt"/>
                <a:ea typeface="+mn-ea"/>
                <a:cs typeface="+mn-cs"/>
              </a:rPr>
              <a:t> </a:t>
            </a:r>
            <a:r>
              <a:rPr lang="en-US" sz="800" kern="1200" dirty="0">
                <a:solidFill>
                  <a:schemeClr val="tx1"/>
                </a:solidFill>
                <a:effectLst/>
                <a:latin typeface="+mn-lt"/>
                <a:ea typeface="+mn-ea"/>
                <a:cs typeface="+mn-cs"/>
              </a:rPr>
              <a:t>Elaborate on tasks of other responders at CBRN scene, and their value</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en-US" sz="800" dirty="0"/>
              <a:t>Questions?</a:t>
            </a:r>
            <a:endParaRPr lang="en-US"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After this slide the trainees have had the opportunity to ask questions about the exercise and interagency collaboration.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Provide trainees with </a:t>
            </a:r>
            <a:r>
              <a:rPr lang="en-US" sz="800" kern="1200" dirty="0">
                <a:solidFill>
                  <a:schemeClr val="tx1"/>
                </a:solidFill>
                <a:effectLst/>
                <a:latin typeface="+mn-lt"/>
                <a:ea typeface="+mn-ea"/>
                <a:cs typeface="+mn-cs"/>
              </a:rPr>
              <a:t>the opportunity to ask questions about the exercise and interagency collaboration. Close with lessons learnt from the exercise.</a:t>
            </a:r>
            <a:endParaRPr lang="en-US" sz="8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Depicted illustration: </a:t>
            </a:r>
            <a:r>
              <a:rPr lang="en-US" sz="800" b="0" kern="1200" dirty="0">
                <a:solidFill>
                  <a:schemeClr val="tx1"/>
                </a:solidFill>
                <a:effectLst/>
                <a:latin typeface="+mn-lt"/>
                <a:ea typeface="+mn-ea"/>
                <a:cs typeface="+mn-cs"/>
              </a:rPr>
              <a:t>-</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Text source &amp; IP:</a:t>
            </a:r>
            <a:endParaRPr lang="nl-NL" sz="800" dirty="0"/>
          </a:p>
        </p:txBody>
      </p:sp>
    </p:spTree>
    <p:extLst>
      <p:ext uri="{BB962C8B-B14F-4D97-AF65-F5344CB8AC3E}">
        <p14:creationId xmlns:p14="http://schemas.microsoft.com/office/powerpoint/2010/main" val="35871760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7:</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Improve interagency collaboration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b="0" kern="1200" dirty="0">
                <a:solidFill>
                  <a:schemeClr val="tx1"/>
                </a:solidFill>
                <a:effectLst/>
                <a:latin typeface="+mn-lt"/>
                <a:ea typeface="+mn-ea"/>
                <a:cs typeface="+mn-cs"/>
              </a:rPr>
              <a:t>To </a:t>
            </a:r>
            <a:r>
              <a:rPr lang="en-US" sz="800" b="0" u="sng" kern="1200" dirty="0">
                <a:solidFill>
                  <a:schemeClr val="tx1"/>
                </a:solidFill>
                <a:effectLst/>
                <a:latin typeface="+mn-lt"/>
                <a:ea typeface="+mn-ea"/>
                <a:cs typeface="+mn-cs"/>
              </a:rPr>
              <a:t>reflect </a:t>
            </a:r>
            <a:r>
              <a:rPr lang="en-US" sz="800" b="0" kern="1200" dirty="0">
                <a:solidFill>
                  <a:schemeClr val="tx1"/>
                </a:solidFill>
                <a:effectLst/>
                <a:latin typeface="+mn-lt"/>
                <a:ea typeface="+mn-ea"/>
                <a:cs typeface="+mn-cs"/>
              </a:rPr>
              <a:t>on the tasks, responsibilities and capabilities of other agencies and </a:t>
            </a:r>
            <a:r>
              <a:rPr lang="en-US" sz="800" b="0" u="sng" kern="1200" dirty="0">
                <a:solidFill>
                  <a:schemeClr val="tx1"/>
                </a:solidFill>
                <a:effectLst/>
                <a:latin typeface="+mn-lt"/>
                <a:ea typeface="+mn-ea"/>
                <a:cs typeface="+mn-cs"/>
              </a:rPr>
              <a:t>initiate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interagency collaboration</a:t>
            </a: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7.1:</a:t>
            </a:r>
            <a:r>
              <a:rPr lang="en-US" sz="800" b="1" kern="1200" dirty="0">
                <a:solidFill>
                  <a:schemeClr val="tx1"/>
                </a:solidFill>
                <a:effectLst/>
                <a:latin typeface="+mn-lt"/>
                <a:ea typeface="+mn-ea"/>
                <a:cs typeface="+mn-cs"/>
              </a:rPr>
              <a:t> </a:t>
            </a:r>
            <a:r>
              <a:rPr lang="en-US" sz="800" kern="1200" dirty="0">
                <a:solidFill>
                  <a:schemeClr val="tx1"/>
                </a:solidFill>
                <a:effectLst/>
                <a:latin typeface="+mn-lt"/>
                <a:ea typeface="+mn-ea"/>
                <a:cs typeface="+mn-cs"/>
              </a:rPr>
              <a:t>Elaborate on tasks of other responders at CBRN scene, and their value</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da-DK" sz="800" dirty="0"/>
              <a:t>Summary of responsibilities first responders</a:t>
            </a: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A recap of the general tasks and responsibilities of first responders.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 </a:t>
            </a:r>
            <a:r>
              <a:rPr lang="en-US" sz="800" b="0" kern="1200" dirty="0">
                <a:solidFill>
                  <a:schemeClr val="tx1"/>
                </a:solidFill>
                <a:effectLst/>
                <a:latin typeface="+mn-lt"/>
                <a:ea typeface="+mn-ea"/>
                <a:cs typeface="+mn-cs"/>
              </a:rPr>
              <a:t>In case you just finished the exercise, shortly summarize the tasks and responsibilities as key points to take home from the exercise. If exercise is not conducted, explain the responsibilities of the different first responders. Tasks are only general and not complete, and within each EU member states, the tasks and responsibilities of each individual group of first responders may vary.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Feel free to add or remove responsibilities and tasks for the first responders in your own country.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Generally, these tasks and responsibilities include: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kern="1200" dirty="0">
                <a:solidFill>
                  <a:schemeClr val="tx1"/>
                </a:solidFill>
                <a:effectLst/>
                <a:latin typeface="+mn-lt"/>
                <a:ea typeface="+mn-ea"/>
                <a:cs typeface="+mn-cs"/>
              </a:rPr>
              <a:t>Dispatch officers: alert first responder groups based on information received, relay important information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kern="1200" dirty="0">
                <a:solidFill>
                  <a:schemeClr val="tx1"/>
                </a:solidFill>
                <a:effectLst/>
                <a:latin typeface="+mn-lt"/>
                <a:ea typeface="+mn-ea"/>
                <a:cs typeface="+mn-cs"/>
              </a:rPr>
              <a:t>Police officers: law enforcements, including apprehension of suspects and restoring public order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kern="1200" dirty="0">
                <a:solidFill>
                  <a:schemeClr val="tx1"/>
                </a:solidFill>
                <a:effectLst/>
                <a:latin typeface="+mn-lt"/>
                <a:ea typeface="+mn-ea"/>
                <a:cs typeface="+mn-cs"/>
              </a:rPr>
              <a:t>Fire brigade: fire fighting and mitigating risks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kern="1200" dirty="0">
                <a:solidFill>
                  <a:schemeClr val="tx1"/>
                </a:solidFill>
                <a:effectLst/>
                <a:latin typeface="+mn-lt"/>
                <a:ea typeface="+mn-ea"/>
                <a:cs typeface="+mn-cs"/>
              </a:rPr>
              <a:t>Ambulance services: providing medical aid, including triage and stabilizing and treatment of victims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800" b="0" kern="1200" dirty="0">
                <a:solidFill>
                  <a:schemeClr val="tx1"/>
                </a:solidFill>
                <a:effectLst/>
                <a:latin typeface="+mn-lt"/>
                <a:ea typeface="+mn-ea"/>
                <a:cs typeface="+mn-cs"/>
              </a:rPr>
              <a:t>Aid other first responders when required applies to all</a:t>
            </a: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Depicted illustration: </a:t>
            </a:r>
            <a:r>
              <a:rPr lang="en-US" sz="800" b="0" kern="1200" dirty="0">
                <a:solidFill>
                  <a:schemeClr val="tx1"/>
                </a:solidFill>
                <a:effectLst/>
                <a:latin typeface="+mn-lt"/>
                <a:ea typeface="+mn-ea"/>
                <a:cs typeface="+mn-cs"/>
              </a:rPr>
              <a:t>-</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6905228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7:</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Improve interagency collaboration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b="0" kern="1200" dirty="0">
                <a:solidFill>
                  <a:schemeClr val="tx1"/>
                </a:solidFill>
                <a:effectLst/>
                <a:latin typeface="+mn-lt"/>
                <a:ea typeface="+mn-ea"/>
                <a:cs typeface="+mn-cs"/>
              </a:rPr>
              <a:t>To </a:t>
            </a:r>
            <a:r>
              <a:rPr lang="en-US" sz="800" b="0" u="sng" kern="1200" dirty="0">
                <a:solidFill>
                  <a:schemeClr val="tx1"/>
                </a:solidFill>
                <a:effectLst/>
                <a:latin typeface="+mn-lt"/>
                <a:ea typeface="+mn-ea"/>
                <a:cs typeface="+mn-cs"/>
              </a:rPr>
              <a:t>reflect </a:t>
            </a:r>
            <a:r>
              <a:rPr lang="en-US" sz="800" b="0" kern="1200" dirty="0">
                <a:solidFill>
                  <a:schemeClr val="tx1"/>
                </a:solidFill>
                <a:effectLst/>
                <a:latin typeface="+mn-lt"/>
                <a:ea typeface="+mn-ea"/>
                <a:cs typeface="+mn-cs"/>
              </a:rPr>
              <a:t>on the tasks, responsibilities and capabilities of other agencies and </a:t>
            </a:r>
            <a:r>
              <a:rPr lang="en-US" sz="800" b="0" u="sng" kern="1200" dirty="0">
                <a:solidFill>
                  <a:schemeClr val="tx1"/>
                </a:solidFill>
                <a:effectLst/>
                <a:latin typeface="+mn-lt"/>
                <a:ea typeface="+mn-ea"/>
                <a:cs typeface="+mn-cs"/>
              </a:rPr>
              <a:t>initiate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interagency collaboration</a:t>
            </a: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7.1:</a:t>
            </a:r>
            <a:r>
              <a:rPr lang="en-US" sz="800" b="1" kern="1200" dirty="0">
                <a:solidFill>
                  <a:schemeClr val="tx1"/>
                </a:solidFill>
                <a:effectLst/>
                <a:latin typeface="+mn-lt"/>
                <a:ea typeface="+mn-ea"/>
                <a:cs typeface="+mn-cs"/>
              </a:rPr>
              <a:t> </a:t>
            </a:r>
            <a:r>
              <a:rPr lang="en-US" sz="800" kern="1200" dirty="0">
                <a:solidFill>
                  <a:schemeClr val="tx1"/>
                </a:solidFill>
                <a:effectLst/>
                <a:latin typeface="+mn-lt"/>
                <a:ea typeface="+mn-ea"/>
                <a:cs typeface="+mn-cs"/>
              </a:rPr>
              <a:t>Elaborate on tasks of other responders at CBRN scene, and their value</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en-US" sz="800" dirty="0"/>
              <a:t>Interagency collaboration</a:t>
            </a: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interagency cooperation can take place at different levels, i.e. on the organizational level during the pre-incident/preparedness phase by means of joint preparedness planning and mutual agreements concerning support and joint training/exercises, and on the individual/personnel level during the incident/response phase. This latter level refers to the active, interoperable and interdependent participation of all staff involved in managing the incident and applies foremost to the staff on site of the incident.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a:t>
            </a: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Depicted illustration: </a:t>
            </a:r>
            <a:r>
              <a:rPr lang="en-US" sz="800" b="0" kern="1200" dirty="0">
                <a:solidFill>
                  <a:schemeClr val="tx1"/>
                </a:solidFill>
                <a:effectLst/>
                <a:latin typeface="+mn-lt"/>
                <a:ea typeface="+mn-ea"/>
                <a:cs typeface="+mn-cs"/>
              </a:rPr>
              <a:t>-</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0262998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7:</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Improve interagency collaboration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b="0" kern="1200" dirty="0">
                <a:solidFill>
                  <a:schemeClr val="tx1"/>
                </a:solidFill>
                <a:effectLst/>
                <a:latin typeface="+mn-lt"/>
                <a:ea typeface="+mn-ea"/>
                <a:cs typeface="+mn-cs"/>
              </a:rPr>
              <a:t>To </a:t>
            </a:r>
            <a:r>
              <a:rPr lang="en-US" sz="800" b="0" u="sng" kern="1200" dirty="0">
                <a:solidFill>
                  <a:schemeClr val="tx1"/>
                </a:solidFill>
                <a:effectLst/>
                <a:latin typeface="+mn-lt"/>
                <a:ea typeface="+mn-ea"/>
                <a:cs typeface="+mn-cs"/>
              </a:rPr>
              <a:t>reflect </a:t>
            </a:r>
            <a:r>
              <a:rPr lang="en-US" sz="800" b="0" kern="1200" dirty="0">
                <a:solidFill>
                  <a:schemeClr val="tx1"/>
                </a:solidFill>
                <a:effectLst/>
                <a:latin typeface="+mn-lt"/>
                <a:ea typeface="+mn-ea"/>
                <a:cs typeface="+mn-cs"/>
              </a:rPr>
              <a:t>on the tasks, responsibilities and capabilities of other agencies and </a:t>
            </a:r>
            <a:r>
              <a:rPr lang="en-US" sz="800" b="0" u="sng" kern="1200" dirty="0">
                <a:solidFill>
                  <a:schemeClr val="tx1"/>
                </a:solidFill>
                <a:effectLst/>
                <a:latin typeface="+mn-lt"/>
                <a:ea typeface="+mn-ea"/>
                <a:cs typeface="+mn-cs"/>
              </a:rPr>
              <a:t>initiate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interagency collaboration</a:t>
            </a: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7.1:</a:t>
            </a:r>
            <a:r>
              <a:rPr lang="en-US" sz="800" b="1" kern="1200" dirty="0">
                <a:solidFill>
                  <a:schemeClr val="tx1"/>
                </a:solidFill>
                <a:effectLst/>
                <a:latin typeface="+mn-lt"/>
                <a:ea typeface="+mn-ea"/>
                <a:cs typeface="+mn-cs"/>
              </a:rPr>
              <a:t> </a:t>
            </a:r>
            <a:r>
              <a:rPr lang="en-US" sz="800" kern="1200" dirty="0">
                <a:solidFill>
                  <a:schemeClr val="tx1"/>
                </a:solidFill>
                <a:effectLst/>
                <a:latin typeface="+mn-lt"/>
                <a:ea typeface="+mn-ea"/>
                <a:cs typeface="+mn-cs"/>
              </a:rPr>
              <a:t>Elaborate on tasks of other responders at CBRN scene, and their value</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da-DK" sz="800" dirty="0"/>
              <a:t>interagency collaboration</a:t>
            </a:r>
            <a:endParaRPr lang="en-US"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After this slide the trainees know how interagency collaboration can be initiated.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 </a:t>
            </a:r>
            <a:r>
              <a:rPr lang="en-US" sz="800" b="0" kern="1200" dirty="0">
                <a:solidFill>
                  <a:schemeClr val="tx1"/>
                </a:solidFill>
                <a:effectLst/>
                <a:latin typeface="+mn-lt"/>
                <a:ea typeface="+mn-ea"/>
                <a:cs typeface="+mn-cs"/>
              </a:rPr>
              <a:t>Explain that the options given here are very general.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For each EU member state, tasks and responsibilities of first responders, and the specialized expertise needed in CBRN incidents can be organized differently.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Therefore, it is important to be aware how this is organized in your own country or region. After that, you may be able to initiate table top and field exercises to invoke interagency collaboration.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When interagency collaboration proves to be working, an agreement or covenant can be setup to formalize interagency collaboration.</a:t>
            </a: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Depicted illustration: </a:t>
            </a:r>
            <a:r>
              <a:rPr lang="en-US" sz="800" b="0" kern="1200" dirty="0">
                <a:solidFill>
                  <a:schemeClr val="tx1"/>
                </a:solidFill>
                <a:effectLst/>
                <a:latin typeface="+mn-lt"/>
                <a:ea typeface="+mn-ea"/>
                <a:cs typeface="+mn-cs"/>
              </a:rPr>
              <a:t>MELODY Test event </a:t>
            </a:r>
            <a:r>
              <a:rPr lang="en-US" sz="800" b="0" kern="1200" dirty="0" err="1">
                <a:solidFill>
                  <a:schemeClr val="tx1"/>
                </a:solidFill>
                <a:effectLst/>
                <a:latin typeface="+mn-lt"/>
                <a:ea typeface="+mn-ea"/>
                <a:cs typeface="+mn-cs"/>
              </a:rPr>
              <a:t>Vught</a:t>
            </a:r>
            <a:r>
              <a:rPr lang="en-US" sz="800" b="0" kern="1200" dirty="0">
                <a:solidFill>
                  <a:schemeClr val="tx1"/>
                </a:solidFill>
                <a:effectLst/>
                <a:latin typeface="+mn-lt"/>
                <a:ea typeface="+mn-ea"/>
                <a:cs typeface="+mn-cs"/>
              </a:rPr>
              <a:t>, The Netherlands</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42479820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7:</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Improve interagency collaboration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b="0" kern="1200" dirty="0">
                <a:solidFill>
                  <a:schemeClr val="tx1"/>
                </a:solidFill>
                <a:effectLst/>
                <a:latin typeface="+mn-lt"/>
                <a:ea typeface="+mn-ea"/>
                <a:cs typeface="+mn-cs"/>
              </a:rPr>
              <a:t>To </a:t>
            </a:r>
            <a:r>
              <a:rPr lang="en-US" sz="800" b="0" u="sng" kern="1200" dirty="0">
                <a:solidFill>
                  <a:schemeClr val="tx1"/>
                </a:solidFill>
                <a:effectLst/>
                <a:latin typeface="+mn-lt"/>
                <a:ea typeface="+mn-ea"/>
                <a:cs typeface="+mn-cs"/>
              </a:rPr>
              <a:t>reflect </a:t>
            </a:r>
            <a:r>
              <a:rPr lang="en-US" sz="800" b="0" kern="1200" dirty="0">
                <a:solidFill>
                  <a:schemeClr val="tx1"/>
                </a:solidFill>
                <a:effectLst/>
                <a:latin typeface="+mn-lt"/>
                <a:ea typeface="+mn-ea"/>
                <a:cs typeface="+mn-cs"/>
              </a:rPr>
              <a:t>on the tasks, responsibilities and capabilities of other agencies and </a:t>
            </a:r>
            <a:r>
              <a:rPr lang="en-US" sz="800" b="0" u="sng" kern="1200" dirty="0">
                <a:solidFill>
                  <a:schemeClr val="tx1"/>
                </a:solidFill>
                <a:effectLst/>
                <a:latin typeface="+mn-lt"/>
                <a:ea typeface="+mn-ea"/>
                <a:cs typeface="+mn-cs"/>
              </a:rPr>
              <a:t>initiate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interagency collaboration</a:t>
            </a: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7.1:</a:t>
            </a:r>
            <a:r>
              <a:rPr lang="en-US" sz="800" b="1" kern="1200" dirty="0">
                <a:solidFill>
                  <a:schemeClr val="tx1"/>
                </a:solidFill>
                <a:effectLst/>
                <a:latin typeface="+mn-lt"/>
                <a:ea typeface="+mn-ea"/>
                <a:cs typeface="+mn-cs"/>
              </a:rPr>
              <a:t> </a:t>
            </a:r>
            <a:r>
              <a:rPr lang="en-US" sz="800" kern="1200" dirty="0">
                <a:solidFill>
                  <a:schemeClr val="tx1"/>
                </a:solidFill>
                <a:effectLst/>
                <a:latin typeface="+mn-lt"/>
                <a:ea typeface="+mn-ea"/>
                <a:cs typeface="+mn-cs"/>
              </a:rPr>
              <a:t>Elaborate on tasks of other responders at CBRN scene, and their value</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da-DK" sz="800" dirty="0"/>
              <a:t>Practice interagency collaboration</a:t>
            </a:r>
            <a:endParaRPr lang="en-US"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After this slide the trainees are aware of the necessity of practicing interagency collaboration, once the general tasks and responsibilities of first responder groups are known.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 </a:t>
            </a:r>
            <a:r>
              <a:rPr lang="en-US" sz="800" b="0" kern="1200" dirty="0">
                <a:solidFill>
                  <a:schemeClr val="tx1"/>
                </a:solidFill>
                <a:effectLst/>
                <a:latin typeface="+mn-lt"/>
                <a:ea typeface="+mn-ea"/>
                <a:cs typeface="+mn-cs"/>
              </a:rPr>
              <a:t>collaboration between (first) responder units will differ between EU member states. However, explain that it is of vital importance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kern="1200" dirty="0">
                <a:solidFill>
                  <a:schemeClr val="tx1"/>
                </a:solidFill>
                <a:effectLst/>
                <a:latin typeface="+mn-lt"/>
                <a:ea typeface="+mn-ea"/>
                <a:cs typeface="+mn-cs"/>
              </a:rPr>
              <a:t>Responders should be aware of the tasks and responsibilities of other agencies or units present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kern="1200" dirty="0">
                <a:solidFill>
                  <a:schemeClr val="tx1"/>
                </a:solidFill>
                <a:effectLst/>
                <a:latin typeface="+mn-lt"/>
                <a:ea typeface="+mn-ea"/>
                <a:cs typeface="+mn-cs"/>
              </a:rPr>
              <a:t>Relay information within and between agencies present at the scene. The chain of command procedures may differ between agencies as well as between EU member states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kern="1200" dirty="0">
                <a:solidFill>
                  <a:schemeClr val="tx1"/>
                </a:solidFill>
                <a:effectLst/>
                <a:latin typeface="+mn-lt"/>
                <a:ea typeface="+mn-ea"/>
                <a:cs typeface="+mn-cs"/>
              </a:rPr>
              <a:t>Ideally, pursue the use of compatible equipment in your country between responder groups</a:t>
            </a: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Although first responder groups may differ in tasks and responsibilities, stress here that creating a ‘joint operational picture’ aids in mitigating risks and general cooperation between agencies.</a:t>
            </a: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Depicted illustration: </a:t>
            </a:r>
            <a:endParaRPr lang="en-US" sz="800" b="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6979547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7:</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Improve interagency collaboration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b="0" kern="1200" dirty="0">
                <a:solidFill>
                  <a:schemeClr val="tx1"/>
                </a:solidFill>
                <a:effectLst/>
                <a:latin typeface="+mn-lt"/>
                <a:ea typeface="+mn-ea"/>
                <a:cs typeface="+mn-cs"/>
              </a:rPr>
              <a:t>To </a:t>
            </a:r>
            <a:r>
              <a:rPr lang="en-US" sz="800" b="0" u="sng" kern="1200" dirty="0">
                <a:solidFill>
                  <a:schemeClr val="tx1"/>
                </a:solidFill>
                <a:effectLst/>
                <a:latin typeface="+mn-lt"/>
                <a:ea typeface="+mn-ea"/>
                <a:cs typeface="+mn-cs"/>
              </a:rPr>
              <a:t>reflect </a:t>
            </a:r>
            <a:r>
              <a:rPr lang="en-US" sz="800" b="0" kern="1200" dirty="0">
                <a:solidFill>
                  <a:schemeClr val="tx1"/>
                </a:solidFill>
                <a:effectLst/>
                <a:latin typeface="+mn-lt"/>
                <a:ea typeface="+mn-ea"/>
                <a:cs typeface="+mn-cs"/>
              </a:rPr>
              <a:t>on the tasks, responsibilities and capabilities of other agencies and </a:t>
            </a:r>
            <a:r>
              <a:rPr lang="en-US" sz="800" b="0" u="sng" kern="1200" dirty="0">
                <a:solidFill>
                  <a:schemeClr val="tx1"/>
                </a:solidFill>
                <a:effectLst/>
                <a:latin typeface="+mn-lt"/>
                <a:ea typeface="+mn-ea"/>
                <a:cs typeface="+mn-cs"/>
              </a:rPr>
              <a:t>initiate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interagency collaboration</a:t>
            </a: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7.1:</a:t>
            </a:r>
            <a:r>
              <a:rPr lang="en-US" sz="800" b="1" kern="1200" dirty="0">
                <a:solidFill>
                  <a:schemeClr val="tx1"/>
                </a:solidFill>
                <a:effectLst/>
                <a:latin typeface="+mn-lt"/>
                <a:ea typeface="+mn-ea"/>
                <a:cs typeface="+mn-cs"/>
              </a:rPr>
              <a:t> </a:t>
            </a:r>
            <a:r>
              <a:rPr lang="en-US" sz="800" kern="1200" dirty="0">
                <a:solidFill>
                  <a:schemeClr val="tx1"/>
                </a:solidFill>
                <a:effectLst/>
                <a:latin typeface="+mn-lt"/>
                <a:ea typeface="+mn-ea"/>
                <a:cs typeface="+mn-cs"/>
              </a:rPr>
              <a:t>Elaborate on tasks of other responders at CBRN scene, and their value</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en-US" sz="800" dirty="0"/>
              <a:t>Common task: create a clear and joint operational picture</a:t>
            </a: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Trainees are aware that a clear and joint operational picture is important</a:t>
            </a: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 </a:t>
            </a:r>
            <a:r>
              <a:rPr lang="en-US" sz="800" b="0" kern="1200" dirty="0">
                <a:solidFill>
                  <a:schemeClr val="tx1"/>
                </a:solidFill>
                <a:effectLst/>
                <a:latin typeface="+mn-lt"/>
                <a:ea typeface="+mn-ea"/>
                <a:cs typeface="+mn-cs"/>
              </a:rPr>
              <a:t>Present the information on the slide</a:t>
            </a:r>
            <a:endParaRPr lang="en-US" sz="800" b="1" kern="1200" dirty="0">
              <a:solidFill>
                <a:schemeClr val="tx1"/>
              </a:solidFill>
              <a:effectLst/>
              <a:latin typeface="+mn-lt"/>
              <a:ea typeface="+mn-ea"/>
              <a:cs typeface="+mn-cs"/>
            </a:endParaRP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Depicted illustration: </a:t>
            </a:r>
            <a:r>
              <a:rPr lang="en-US" sz="800" b="0" kern="1200" dirty="0">
                <a:solidFill>
                  <a:schemeClr val="tx1"/>
                </a:solidFill>
                <a:effectLst/>
                <a:latin typeface="+mn-lt"/>
                <a:ea typeface="+mn-ea"/>
                <a:cs typeface="+mn-cs"/>
              </a:rPr>
              <a:t>-</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800" kern="1200" dirty="0">
              <a:solidFill>
                <a:schemeClr val="tx1"/>
              </a:solidFill>
              <a:effectLst/>
              <a:latin typeface="+mn-lt"/>
              <a:ea typeface="+mn-ea"/>
              <a:cs typeface="+mn-cs"/>
            </a:endParaRPr>
          </a:p>
          <a:p>
            <a:endParaRPr lang="nl-NL" sz="800" dirty="0"/>
          </a:p>
          <a:p>
            <a:endParaRPr lang="nl-NL" sz="800" dirty="0"/>
          </a:p>
        </p:txBody>
      </p:sp>
    </p:spTree>
    <p:extLst>
      <p:ext uri="{BB962C8B-B14F-4D97-AF65-F5344CB8AC3E}">
        <p14:creationId xmlns:p14="http://schemas.microsoft.com/office/powerpoint/2010/main" val="31387377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7:</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Improve interagency collaboration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b="0" kern="1200" dirty="0">
                <a:solidFill>
                  <a:schemeClr val="tx1"/>
                </a:solidFill>
                <a:effectLst/>
                <a:latin typeface="+mn-lt"/>
                <a:ea typeface="+mn-ea"/>
                <a:cs typeface="+mn-cs"/>
              </a:rPr>
              <a:t>To </a:t>
            </a:r>
            <a:r>
              <a:rPr lang="en-US" sz="800" b="0" u="sng" kern="1200" dirty="0">
                <a:solidFill>
                  <a:schemeClr val="tx1"/>
                </a:solidFill>
                <a:effectLst/>
                <a:latin typeface="+mn-lt"/>
                <a:ea typeface="+mn-ea"/>
                <a:cs typeface="+mn-cs"/>
              </a:rPr>
              <a:t>reflect </a:t>
            </a:r>
            <a:r>
              <a:rPr lang="en-US" sz="800" b="0" kern="1200" dirty="0">
                <a:solidFill>
                  <a:schemeClr val="tx1"/>
                </a:solidFill>
                <a:effectLst/>
                <a:latin typeface="+mn-lt"/>
                <a:ea typeface="+mn-ea"/>
                <a:cs typeface="+mn-cs"/>
              </a:rPr>
              <a:t>on the tasks, responsibilities and capabilities of other agencies and </a:t>
            </a:r>
            <a:r>
              <a:rPr lang="en-US" sz="800" b="0" u="sng" kern="1200" dirty="0">
                <a:solidFill>
                  <a:schemeClr val="tx1"/>
                </a:solidFill>
                <a:effectLst/>
                <a:latin typeface="+mn-lt"/>
                <a:ea typeface="+mn-ea"/>
                <a:cs typeface="+mn-cs"/>
              </a:rPr>
              <a:t>initiate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interagency collaboration</a:t>
            </a: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7.1:</a:t>
            </a:r>
            <a:r>
              <a:rPr lang="en-US" sz="800" b="1" kern="1200" dirty="0">
                <a:solidFill>
                  <a:schemeClr val="tx1"/>
                </a:solidFill>
                <a:effectLst/>
                <a:latin typeface="+mn-lt"/>
                <a:ea typeface="+mn-ea"/>
                <a:cs typeface="+mn-cs"/>
              </a:rPr>
              <a:t> </a:t>
            </a:r>
            <a:r>
              <a:rPr lang="en-US" sz="800" kern="1200" dirty="0">
                <a:solidFill>
                  <a:schemeClr val="tx1"/>
                </a:solidFill>
                <a:effectLst/>
                <a:latin typeface="+mn-lt"/>
                <a:ea typeface="+mn-ea"/>
                <a:cs typeface="+mn-cs"/>
              </a:rPr>
              <a:t>Elaborate on tasks of other responders at CBRN scene, and their value</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en-US" sz="800" dirty="0"/>
              <a:t>Presentation 7.1: Elaborate on tasks of other responders at CBRN scene, and their value</a:t>
            </a: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After these slides the trainees know what to expect of the content of this topic</a:t>
            </a: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 </a:t>
            </a:r>
            <a:r>
              <a:rPr lang="en-US" sz="800" b="0" kern="1200" dirty="0">
                <a:solidFill>
                  <a:schemeClr val="tx1"/>
                </a:solidFill>
                <a:effectLst/>
                <a:latin typeface="+mn-lt"/>
                <a:ea typeface="+mn-ea"/>
                <a:cs typeface="+mn-cs"/>
              </a:rPr>
              <a:t>Explain that this module is about interagency collaboration. The aim of this module is to make trainees aware of their own tasks and responsibilities in relation to those of other first responder groups at the incident scene.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Increasing awareness of each other’s tasks and responsibilities can be used to streamline procedures within and between first responder groups and aid in interagency collaboration at an incident scene.  In addition, first responders have to be aware of their own limitations, which will depend on their own expertise and the availability of PPE. They have to be aware of secondary responder groups that are available to assist when upscaling is required, they should know who to contact and how for which expertise.</a:t>
            </a:r>
            <a:endParaRPr lang="en-US" sz="800" b="1" kern="1200" dirty="0">
              <a:solidFill>
                <a:schemeClr val="tx1"/>
              </a:solidFill>
              <a:effectLst/>
              <a:latin typeface="+mn-lt"/>
              <a:ea typeface="+mn-ea"/>
              <a:cs typeface="+mn-cs"/>
            </a:endParaRP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 </a:t>
            </a: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Depicted illustration: </a:t>
            </a:r>
            <a:endParaRPr lang="en-US" sz="800" b="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6365269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7:</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Improve interagency collaboration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b="0" kern="1200" dirty="0">
                <a:solidFill>
                  <a:schemeClr val="tx1"/>
                </a:solidFill>
                <a:effectLst/>
                <a:latin typeface="+mn-lt"/>
                <a:ea typeface="+mn-ea"/>
                <a:cs typeface="+mn-cs"/>
              </a:rPr>
              <a:t>To </a:t>
            </a:r>
            <a:r>
              <a:rPr lang="en-US" sz="800" b="0" u="sng" kern="1200" dirty="0">
                <a:solidFill>
                  <a:schemeClr val="tx1"/>
                </a:solidFill>
                <a:effectLst/>
                <a:latin typeface="+mn-lt"/>
                <a:ea typeface="+mn-ea"/>
                <a:cs typeface="+mn-cs"/>
              </a:rPr>
              <a:t>reflect </a:t>
            </a:r>
            <a:r>
              <a:rPr lang="en-US" sz="800" b="0" kern="1200" dirty="0">
                <a:solidFill>
                  <a:schemeClr val="tx1"/>
                </a:solidFill>
                <a:effectLst/>
                <a:latin typeface="+mn-lt"/>
                <a:ea typeface="+mn-ea"/>
                <a:cs typeface="+mn-cs"/>
              </a:rPr>
              <a:t>on the tasks, responsibilities and capabilities of other agencies and </a:t>
            </a:r>
            <a:r>
              <a:rPr lang="en-US" sz="800" b="0" u="sng" kern="1200" dirty="0">
                <a:solidFill>
                  <a:schemeClr val="tx1"/>
                </a:solidFill>
                <a:effectLst/>
                <a:latin typeface="+mn-lt"/>
                <a:ea typeface="+mn-ea"/>
                <a:cs typeface="+mn-cs"/>
              </a:rPr>
              <a:t>initiate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interagency collaboration</a:t>
            </a: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7.1:</a:t>
            </a:r>
            <a:r>
              <a:rPr lang="en-US" sz="800" b="1" kern="1200" dirty="0">
                <a:solidFill>
                  <a:schemeClr val="tx1"/>
                </a:solidFill>
                <a:effectLst/>
                <a:latin typeface="+mn-lt"/>
                <a:ea typeface="+mn-ea"/>
                <a:cs typeface="+mn-cs"/>
              </a:rPr>
              <a:t> </a:t>
            </a:r>
            <a:r>
              <a:rPr lang="en-US" sz="800" kern="1200" dirty="0">
                <a:solidFill>
                  <a:schemeClr val="tx1"/>
                </a:solidFill>
                <a:effectLst/>
                <a:latin typeface="+mn-lt"/>
                <a:ea typeface="+mn-ea"/>
                <a:cs typeface="+mn-cs"/>
              </a:rPr>
              <a:t>Elaborate on tasks of other responders at CBRN scene, and their value</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da-DK" sz="800" dirty="0"/>
              <a:t>Additional assistance during the incident</a:t>
            </a:r>
            <a:endParaRPr lang="en-US"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After this slide the trainees know the general tasks and responsibilities of first responders.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a:t>
            </a:r>
            <a:r>
              <a:rPr lang="en-US" sz="800" b="0" kern="1200" dirty="0">
                <a:solidFill>
                  <a:schemeClr val="tx1"/>
                </a:solidFill>
                <a:effectLst/>
                <a:latin typeface="+mn-lt"/>
                <a:ea typeface="+mn-ea"/>
                <a:cs typeface="+mn-cs"/>
              </a:rPr>
              <a:t> This is an incomplete list of examples to consider during an incident. collaboration between (first) responder units will differ between EU member states and will add to the complexity of the incident itself. However, explain that it is of vital importance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kern="1200" dirty="0">
                <a:solidFill>
                  <a:schemeClr val="tx1"/>
                </a:solidFill>
                <a:effectLst/>
                <a:latin typeface="+mn-lt"/>
                <a:ea typeface="+mn-ea"/>
                <a:cs typeface="+mn-cs"/>
              </a:rPr>
              <a:t>Tasks and responsibilities of (non) first responder units should be taken into account, although their need is not readily clear during the first phase of an incident. Some examples of additional assistance that may be required is given…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0" kern="1200" dirty="0">
                <a:solidFill>
                  <a:schemeClr val="tx1"/>
                </a:solidFill>
                <a:effectLst/>
                <a:latin typeface="+mn-lt"/>
                <a:ea typeface="+mn-ea"/>
                <a:cs typeface="+mn-cs"/>
              </a:rPr>
              <a:t>Ask the trainees whether they know examples themselves.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8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Depicted illustration: </a:t>
            </a:r>
            <a:r>
              <a:rPr lang="en-US" sz="800" b="0" kern="1200" dirty="0">
                <a:solidFill>
                  <a:schemeClr val="tx1"/>
                </a:solidFill>
                <a:effectLst/>
                <a:latin typeface="+mn-lt"/>
                <a:ea typeface="+mn-ea"/>
                <a:cs typeface="+mn-cs"/>
              </a:rPr>
              <a:t>emergency response post</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https://pixnio.com/events-happenings/emergency-response-post-camp, CC0</a:t>
            </a: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8538768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7:</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Improve interagency collaboration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b="0" kern="1200" dirty="0">
                <a:solidFill>
                  <a:schemeClr val="tx1"/>
                </a:solidFill>
                <a:effectLst/>
                <a:latin typeface="+mn-lt"/>
                <a:ea typeface="+mn-ea"/>
                <a:cs typeface="+mn-cs"/>
              </a:rPr>
              <a:t>To </a:t>
            </a:r>
            <a:r>
              <a:rPr lang="en-US" sz="800" b="0" u="sng" kern="1200" dirty="0">
                <a:solidFill>
                  <a:schemeClr val="tx1"/>
                </a:solidFill>
                <a:effectLst/>
                <a:latin typeface="+mn-lt"/>
                <a:ea typeface="+mn-ea"/>
                <a:cs typeface="+mn-cs"/>
              </a:rPr>
              <a:t>reflect </a:t>
            </a:r>
            <a:r>
              <a:rPr lang="en-US" sz="800" b="0" kern="1200" dirty="0">
                <a:solidFill>
                  <a:schemeClr val="tx1"/>
                </a:solidFill>
                <a:effectLst/>
                <a:latin typeface="+mn-lt"/>
                <a:ea typeface="+mn-ea"/>
                <a:cs typeface="+mn-cs"/>
              </a:rPr>
              <a:t>on the tasks, responsibilities and capabilities of other agencies and </a:t>
            </a:r>
            <a:r>
              <a:rPr lang="en-US" sz="800" b="0" u="sng" kern="1200" dirty="0">
                <a:solidFill>
                  <a:schemeClr val="tx1"/>
                </a:solidFill>
                <a:effectLst/>
                <a:latin typeface="+mn-lt"/>
                <a:ea typeface="+mn-ea"/>
                <a:cs typeface="+mn-cs"/>
              </a:rPr>
              <a:t>initiate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interagency collaboration</a:t>
            </a: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7.1:</a:t>
            </a:r>
            <a:r>
              <a:rPr lang="en-US" sz="800" b="1" kern="1200" dirty="0">
                <a:solidFill>
                  <a:schemeClr val="tx1"/>
                </a:solidFill>
                <a:effectLst/>
                <a:latin typeface="+mn-lt"/>
                <a:ea typeface="+mn-ea"/>
                <a:cs typeface="+mn-cs"/>
              </a:rPr>
              <a:t> </a:t>
            </a:r>
            <a:r>
              <a:rPr lang="en-US" sz="800" kern="1200" dirty="0">
                <a:solidFill>
                  <a:schemeClr val="tx1"/>
                </a:solidFill>
                <a:effectLst/>
                <a:latin typeface="+mn-lt"/>
                <a:ea typeface="+mn-ea"/>
                <a:cs typeface="+mn-cs"/>
              </a:rPr>
              <a:t>Elaborate on tasks of other responders at CBRN scene, and their value</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da-DK" sz="800" dirty="0"/>
              <a:t>Take Home Message</a:t>
            </a:r>
            <a:endParaRPr lang="en-US"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After this slide the trainees know the general tasks and responsibilities of first responders.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Take Home Message. Keep in mind that having procedures for collaboration is insufficient. Table top exercises are suited to practice communication lines between first responder groups, practice information sharing and asking for the right assistance. This will learn first responder groups to know each other and their responsibilities, demonstrate how to contact and learn what to expect from each other.</a:t>
            </a: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Depicted illustration: </a:t>
            </a:r>
            <a:r>
              <a:rPr lang="en-US" sz="800" b="0" kern="1200" dirty="0">
                <a:solidFill>
                  <a:schemeClr val="tx1"/>
                </a:solidFill>
                <a:effectLst/>
                <a:latin typeface="+mn-lt"/>
                <a:ea typeface="+mn-ea"/>
                <a:cs typeface="+mn-cs"/>
              </a:rPr>
              <a:t>-</a:t>
            </a: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6394986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7:</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Improve interagency collaboration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b="0" kern="1200" dirty="0">
                <a:solidFill>
                  <a:schemeClr val="tx1"/>
                </a:solidFill>
                <a:effectLst/>
                <a:latin typeface="+mn-lt"/>
                <a:ea typeface="+mn-ea"/>
                <a:cs typeface="+mn-cs"/>
              </a:rPr>
              <a:t>To </a:t>
            </a:r>
            <a:r>
              <a:rPr lang="en-US" sz="800" b="0" u="sng" kern="1200" dirty="0">
                <a:solidFill>
                  <a:schemeClr val="tx1"/>
                </a:solidFill>
                <a:effectLst/>
                <a:latin typeface="+mn-lt"/>
                <a:ea typeface="+mn-ea"/>
                <a:cs typeface="+mn-cs"/>
              </a:rPr>
              <a:t>reflect </a:t>
            </a:r>
            <a:r>
              <a:rPr lang="en-US" sz="800" b="0" kern="1200" dirty="0">
                <a:solidFill>
                  <a:schemeClr val="tx1"/>
                </a:solidFill>
                <a:effectLst/>
                <a:latin typeface="+mn-lt"/>
                <a:ea typeface="+mn-ea"/>
                <a:cs typeface="+mn-cs"/>
              </a:rPr>
              <a:t>on the tasks, responsibilities and capabilities of other agencies and </a:t>
            </a:r>
            <a:r>
              <a:rPr lang="en-US" sz="800" b="0" u="sng" kern="1200" dirty="0">
                <a:solidFill>
                  <a:schemeClr val="tx1"/>
                </a:solidFill>
                <a:effectLst/>
                <a:latin typeface="+mn-lt"/>
                <a:ea typeface="+mn-ea"/>
                <a:cs typeface="+mn-cs"/>
              </a:rPr>
              <a:t>initiate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interagency collaboration</a:t>
            </a: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7.1:</a:t>
            </a:r>
            <a:r>
              <a:rPr lang="en-US" sz="800" b="1" kern="1200" dirty="0">
                <a:solidFill>
                  <a:schemeClr val="tx1"/>
                </a:solidFill>
                <a:effectLst/>
                <a:latin typeface="+mn-lt"/>
                <a:ea typeface="+mn-ea"/>
                <a:cs typeface="+mn-cs"/>
              </a:rPr>
              <a:t> </a:t>
            </a:r>
            <a:r>
              <a:rPr lang="en-US" sz="800" kern="1200" dirty="0">
                <a:solidFill>
                  <a:schemeClr val="tx1"/>
                </a:solidFill>
                <a:effectLst/>
                <a:latin typeface="+mn-lt"/>
                <a:ea typeface="+mn-ea"/>
                <a:cs typeface="+mn-cs"/>
              </a:rPr>
              <a:t>Elaborate on tasks of other responders at CBRN scene, and their value</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thank you for your attention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Result:</a:t>
            </a:r>
            <a:r>
              <a:rPr lang="en-US" sz="800" b="0" kern="1200" dirty="0">
                <a:solidFill>
                  <a:schemeClr val="tx1"/>
                </a:solidFill>
                <a:effectLst/>
                <a:latin typeface="+mn-lt"/>
                <a:ea typeface="+mn-ea"/>
                <a:cs typeface="+mn-cs"/>
              </a:rPr>
              <a:t> trainees and trainer wrap up this part of the curriculum and can enter the next topic.</a:t>
            </a:r>
            <a:r>
              <a:rPr lang="en-US" sz="8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a:t>
            </a:r>
            <a:r>
              <a:rPr lang="en-US" sz="800" b="0" kern="1200" dirty="0">
                <a:solidFill>
                  <a:schemeClr val="tx1"/>
                </a:solidFill>
                <a:effectLst/>
                <a:latin typeface="+mn-lt"/>
                <a:ea typeface="+mn-ea"/>
                <a:cs typeface="+mn-cs"/>
              </a:rPr>
              <a:t> Time for questions or remarks.</a:t>
            </a: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p>
          <a:p>
            <a:r>
              <a:rPr lang="en-US" sz="800" b="1" kern="1200" dirty="0">
                <a:solidFill>
                  <a:schemeClr val="tx1"/>
                </a:solidFill>
                <a:effectLst/>
                <a:latin typeface="+mn-lt"/>
                <a:ea typeface="+mn-ea"/>
                <a:cs typeface="+mn-cs"/>
              </a:rPr>
              <a:t>Depicted illustration:</a:t>
            </a:r>
            <a:endParaRPr lang="en-US" sz="8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endParaRPr lang="en-US" sz="8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Text source &amp; </a:t>
            </a:r>
            <a:r>
              <a:rPr lang="en-US" sz="800" b="1" kern="1200">
                <a:solidFill>
                  <a:schemeClr val="tx1"/>
                </a:solidFill>
                <a:effectLst/>
                <a:latin typeface="+mn-lt"/>
                <a:ea typeface="+mn-ea"/>
                <a:cs typeface="+mn-cs"/>
              </a:rPr>
              <a:t>IP:</a:t>
            </a:r>
            <a:endParaRPr lang="en-US" sz="800" b="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8625343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7:</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Improve interagency collaboration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b="0" kern="1200" dirty="0">
                <a:solidFill>
                  <a:schemeClr val="tx1"/>
                </a:solidFill>
                <a:effectLst/>
                <a:latin typeface="+mn-lt"/>
                <a:ea typeface="+mn-ea"/>
                <a:cs typeface="+mn-cs"/>
              </a:rPr>
              <a:t>To </a:t>
            </a:r>
            <a:r>
              <a:rPr lang="en-US" sz="800" b="0" u="sng" kern="1200" dirty="0">
                <a:solidFill>
                  <a:schemeClr val="tx1"/>
                </a:solidFill>
                <a:effectLst/>
                <a:latin typeface="+mn-lt"/>
                <a:ea typeface="+mn-ea"/>
                <a:cs typeface="+mn-cs"/>
              </a:rPr>
              <a:t>reflect </a:t>
            </a:r>
            <a:r>
              <a:rPr lang="en-US" sz="800" b="0" kern="1200" dirty="0">
                <a:solidFill>
                  <a:schemeClr val="tx1"/>
                </a:solidFill>
                <a:effectLst/>
                <a:latin typeface="+mn-lt"/>
                <a:ea typeface="+mn-ea"/>
                <a:cs typeface="+mn-cs"/>
              </a:rPr>
              <a:t>on the tasks, responsibilities and capabilities of other agencies and </a:t>
            </a:r>
            <a:r>
              <a:rPr lang="en-US" sz="800" b="0" u="sng" kern="1200" dirty="0">
                <a:solidFill>
                  <a:schemeClr val="tx1"/>
                </a:solidFill>
                <a:effectLst/>
                <a:latin typeface="+mn-lt"/>
                <a:ea typeface="+mn-ea"/>
                <a:cs typeface="+mn-cs"/>
              </a:rPr>
              <a:t>initiate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interagency collaboration</a:t>
            </a: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7.1:</a:t>
            </a:r>
            <a:r>
              <a:rPr lang="en-US" sz="800" b="1" kern="1200" dirty="0">
                <a:solidFill>
                  <a:schemeClr val="tx1"/>
                </a:solidFill>
                <a:effectLst/>
                <a:latin typeface="+mn-lt"/>
                <a:ea typeface="+mn-ea"/>
                <a:cs typeface="+mn-cs"/>
              </a:rPr>
              <a:t> </a:t>
            </a:r>
            <a:r>
              <a:rPr lang="en-US" sz="800" kern="1200" dirty="0">
                <a:solidFill>
                  <a:schemeClr val="tx1"/>
                </a:solidFill>
                <a:effectLst/>
                <a:latin typeface="+mn-lt"/>
                <a:ea typeface="+mn-ea"/>
                <a:cs typeface="+mn-cs"/>
              </a:rPr>
              <a:t>Elaborate on tasks of other responders at CBRN scene, and their value</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da-DK" sz="800" dirty="0"/>
              <a:t>First responders &amp; CBRN (basic modules)</a:t>
            </a:r>
            <a:endParaRPr lang="en-US"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A recap of the basic modules they received in the curriculum. </a:t>
            </a: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 </a:t>
            </a:r>
            <a:r>
              <a:rPr lang="en-US" sz="800" b="0" kern="1200" dirty="0">
                <a:solidFill>
                  <a:schemeClr val="tx1"/>
                </a:solidFill>
                <a:effectLst/>
                <a:latin typeface="+mn-lt"/>
                <a:ea typeface="+mn-ea"/>
                <a:cs typeface="+mn-cs"/>
              </a:rPr>
              <a:t>Recall as a quick recap, the different basic modules the trainees followed during the course. Explain that the more information they are able to gather at the incident, the better the follow up response will be after adequate communication. </a:t>
            </a: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p>
          <a:p>
            <a:r>
              <a:rPr lang="en-US" sz="800" b="1" kern="1200" dirty="0">
                <a:solidFill>
                  <a:schemeClr val="tx1"/>
                </a:solidFill>
                <a:effectLst/>
                <a:latin typeface="+mn-lt"/>
                <a:ea typeface="+mn-ea"/>
                <a:cs typeface="+mn-cs"/>
              </a:rPr>
              <a:t>Depicted illustration: </a:t>
            </a:r>
            <a:endParaRPr lang="en-US" sz="800" b="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40944376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7:</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Improve interagency collaboration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b="0" kern="1200" dirty="0">
                <a:solidFill>
                  <a:schemeClr val="tx1"/>
                </a:solidFill>
                <a:effectLst/>
                <a:latin typeface="+mn-lt"/>
                <a:ea typeface="+mn-ea"/>
                <a:cs typeface="+mn-cs"/>
              </a:rPr>
              <a:t>To </a:t>
            </a:r>
            <a:r>
              <a:rPr lang="en-US" sz="800" b="0" u="sng" kern="1200" dirty="0">
                <a:solidFill>
                  <a:schemeClr val="tx1"/>
                </a:solidFill>
                <a:effectLst/>
                <a:latin typeface="+mn-lt"/>
                <a:ea typeface="+mn-ea"/>
                <a:cs typeface="+mn-cs"/>
              </a:rPr>
              <a:t>reflect </a:t>
            </a:r>
            <a:r>
              <a:rPr lang="en-US" sz="800" b="0" kern="1200" dirty="0">
                <a:solidFill>
                  <a:schemeClr val="tx1"/>
                </a:solidFill>
                <a:effectLst/>
                <a:latin typeface="+mn-lt"/>
                <a:ea typeface="+mn-ea"/>
                <a:cs typeface="+mn-cs"/>
              </a:rPr>
              <a:t>on the tasks, responsibilities and capabilities of other agencies and </a:t>
            </a:r>
            <a:r>
              <a:rPr lang="en-US" sz="800" b="0" u="sng" kern="1200" dirty="0">
                <a:solidFill>
                  <a:schemeClr val="tx1"/>
                </a:solidFill>
                <a:effectLst/>
                <a:latin typeface="+mn-lt"/>
                <a:ea typeface="+mn-ea"/>
                <a:cs typeface="+mn-cs"/>
              </a:rPr>
              <a:t>initiate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interagency collaboration</a:t>
            </a: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7.1:</a:t>
            </a:r>
            <a:r>
              <a:rPr lang="en-US" sz="800" b="1" kern="1200" dirty="0">
                <a:solidFill>
                  <a:schemeClr val="tx1"/>
                </a:solidFill>
                <a:effectLst/>
                <a:latin typeface="+mn-lt"/>
                <a:ea typeface="+mn-ea"/>
                <a:cs typeface="+mn-cs"/>
              </a:rPr>
              <a:t> </a:t>
            </a:r>
            <a:r>
              <a:rPr lang="en-US" sz="800" kern="1200" dirty="0">
                <a:solidFill>
                  <a:schemeClr val="tx1"/>
                </a:solidFill>
                <a:effectLst/>
                <a:latin typeface="+mn-lt"/>
                <a:ea typeface="+mn-ea"/>
                <a:cs typeface="+mn-cs"/>
              </a:rPr>
              <a:t>Elaborate on tasks of other responders at CBRN scene, and their value</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da-DK" sz="800" dirty="0"/>
              <a:t>Interagency awareness</a:t>
            </a:r>
            <a:r>
              <a:rPr lang="en-US" sz="800" b="0"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Result: </a:t>
            </a:r>
            <a:r>
              <a:rPr lang="en-US" sz="800" kern="1200" dirty="0">
                <a:solidFill>
                  <a:schemeClr val="tx1"/>
                </a:solidFill>
                <a:effectLst/>
                <a:latin typeface="+mn-lt"/>
                <a:ea typeface="+mn-ea"/>
                <a:cs typeface="+mn-cs"/>
              </a:rPr>
              <a:t>After this slide the trainees are aware that they need to know the general tasks and responsibilities of other first responders (in general).</a:t>
            </a:r>
          </a:p>
          <a:p>
            <a:r>
              <a:rPr lang="en-US" sz="800" b="1" kern="1200" dirty="0">
                <a:solidFill>
                  <a:schemeClr val="tx1"/>
                </a:solidFill>
                <a:effectLst/>
                <a:latin typeface="+mn-lt"/>
                <a:ea typeface="+mn-ea"/>
                <a:cs typeface="+mn-cs"/>
              </a:rPr>
              <a:t>Instructions for the trainer: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A CBRN incident is, or can, become very complex. Interagency collaboration should help to reduce this complexity and not add to it.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Explain that some expertise cannot be found in regular first responder units. Therefore, the trainees should be aware of where to find the expertise needed, for specific CBRN scenarios.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Explain that asking the right questions helps to identify specific needs they may have in addition to their own expertise.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kern="1200" dirty="0">
                <a:solidFill>
                  <a:schemeClr val="tx1"/>
                </a:solidFill>
                <a:effectLst/>
                <a:latin typeface="+mn-lt"/>
                <a:ea typeface="+mn-ea"/>
                <a:cs typeface="+mn-cs"/>
              </a:rPr>
              <a:t>Thinking about needs should be carried out preferably prior to a CBRN incident, i.e. in the cold phase</a:t>
            </a: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p>
          <a:p>
            <a:r>
              <a:rPr lang="en-US" sz="800" b="1" kern="1200" dirty="0">
                <a:solidFill>
                  <a:schemeClr val="tx1"/>
                </a:solidFill>
                <a:effectLst/>
                <a:latin typeface="+mn-lt"/>
                <a:ea typeface="+mn-ea"/>
                <a:cs typeface="+mn-cs"/>
              </a:rPr>
              <a:t>Depicted illustration: </a:t>
            </a:r>
            <a:endParaRPr lang="en-US" sz="800" b="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5732304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7:</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Improve interagency collaboration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b="0" kern="1200" dirty="0">
                <a:solidFill>
                  <a:schemeClr val="tx1"/>
                </a:solidFill>
                <a:effectLst/>
                <a:latin typeface="+mn-lt"/>
                <a:ea typeface="+mn-ea"/>
                <a:cs typeface="+mn-cs"/>
              </a:rPr>
              <a:t>To </a:t>
            </a:r>
            <a:r>
              <a:rPr lang="en-US" sz="800" b="0" u="sng" kern="1200" dirty="0">
                <a:solidFill>
                  <a:schemeClr val="tx1"/>
                </a:solidFill>
                <a:effectLst/>
                <a:latin typeface="+mn-lt"/>
                <a:ea typeface="+mn-ea"/>
                <a:cs typeface="+mn-cs"/>
              </a:rPr>
              <a:t>reflect </a:t>
            </a:r>
            <a:r>
              <a:rPr lang="en-US" sz="800" b="0" kern="1200" dirty="0">
                <a:solidFill>
                  <a:schemeClr val="tx1"/>
                </a:solidFill>
                <a:effectLst/>
                <a:latin typeface="+mn-lt"/>
                <a:ea typeface="+mn-ea"/>
                <a:cs typeface="+mn-cs"/>
              </a:rPr>
              <a:t>on the tasks, responsibilities and capabilities of other agencies and </a:t>
            </a:r>
            <a:r>
              <a:rPr lang="en-US" sz="800" b="0" u="sng" kern="1200" dirty="0">
                <a:solidFill>
                  <a:schemeClr val="tx1"/>
                </a:solidFill>
                <a:effectLst/>
                <a:latin typeface="+mn-lt"/>
                <a:ea typeface="+mn-ea"/>
                <a:cs typeface="+mn-cs"/>
              </a:rPr>
              <a:t>initiate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interagency collaboration</a:t>
            </a: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7.1:</a:t>
            </a:r>
            <a:r>
              <a:rPr lang="en-US" sz="800" b="1" kern="1200" dirty="0">
                <a:solidFill>
                  <a:schemeClr val="tx1"/>
                </a:solidFill>
                <a:effectLst/>
                <a:latin typeface="+mn-lt"/>
                <a:ea typeface="+mn-ea"/>
                <a:cs typeface="+mn-cs"/>
              </a:rPr>
              <a:t> </a:t>
            </a:r>
            <a:r>
              <a:rPr lang="en-US" sz="800" kern="1200" dirty="0">
                <a:solidFill>
                  <a:schemeClr val="tx1"/>
                </a:solidFill>
                <a:effectLst/>
                <a:latin typeface="+mn-lt"/>
                <a:ea typeface="+mn-ea"/>
                <a:cs typeface="+mn-cs"/>
              </a:rPr>
              <a:t>Elaborate on tasks of other responders at CBRN scene, and their value</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en-US" sz="800" dirty="0"/>
              <a:t>Exercise: </a:t>
            </a:r>
            <a:r>
              <a:rPr lang="nl-NL" sz="800" dirty="0" err="1"/>
              <a:t>Tasking</a:t>
            </a:r>
            <a:r>
              <a:rPr lang="nl-NL" sz="800" dirty="0"/>
              <a:t> of </a:t>
            </a:r>
            <a:r>
              <a:rPr lang="nl-NL" sz="800" dirty="0" err="1"/>
              <a:t>responders</a:t>
            </a:r>
            <a:r>
              <a:rPr lang="nl-NL" sz="800" dirty="0"/>
              <a:t> on scene</a:t>
            </a: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After this slide the trainees are introduced to the exercise.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 </a:t>
            </a:r>
            <a:r>
              <a:rPr lang="en-US" sz="800" b="0" kern="1200" dirty="0">
                <a:solidFill>
                  <a:schemeClr val="tx1"/>
                </a:solidFill>
                <a:effectLst/>
                <a:latin typeface="+mn-lt"/>
                <a:ea typeface="+mn-ea"/>
                <a:cs typeface="+mn-cs"/>
              </a:rPr>
              <a:t>It is highly recommended to conduct this exercise. If due to limited time the exercise is skipped, please note that it is crucial to conduct the exercise before 7.1.P: Table top exercise.</a:t>
            </a: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800" kern="1200" dirty="0">
                <a:solidFill>
                  <a:schemeClr val="tx1"/>
                </a:solidFill>
                <a:effectLst/>
                <a:latin typeface="+mn-lt"/>
                <a:ea typeface="+mn-ea"/>
                <a:cs typeface="+mn-cs"/>
              </a:rPr>
              <a:t>We will now do an exercise (45 minutes) </a:t>
            </a:r>
            <a:r>
              <a:rPr lang="nl-NL" sz="800" kern="1200" dirty="0" err="1">
                <a:solidFill>
                  <a:schemeClr val="tx1"/>
                </a:solidFill>
                <a:effectLst/>
                <a:latin typeface="+mn-lt"/>
                <a:ea typeface="+mn-ea"/>
                <a:cs typeface="+mn-cs"/>
              </a:rPr>
              <a:t>to</a:t>
            </a:r>
            <a:r>
              <a:rPr lang="nl-NL" sz="800" kern="1200" dirty="0">
                <a:solidFill>
                  <a:schemeClr val="tx1"/>
                </a:solidFill>
                <a:effectLst/>
                <a:latin typeface="+mn-lt"/>
                <a:ea typeface="+mn-ea"/>
                <a:cs typeface="+mn-cs"/>
              </a:rPr>
              <a:t> </a:t>
            </a:r>
            <a:r>
              <a:rPr lang="nl-NL" sz="800" kern="1200" dirty="0" err="1">
                <a:solidFill>
                  <a:schemeClr val="tx1"/>
                </a:solidFill>
                <a:effectLst/>
                <a:latin typeface="+mn-lt"/>
                <a:ea typeface="+mn-ea"/>
                <a:cs typeface="+mn-cs"/>
              </a:rPr>
              <a:t>explore</a:t>
            </a:r>
            <a:r>
              <a:rPr lang="nl-NL" sz="800" kern="1200" dirty="0">
                <a:solidFill>
                  <a:schemeClr val="tx1"/>
                </a:solidFill>
                <a:effectLst/>
                <a:latin typeface="+mn-lt"/>
                <a:ea typeface="+mn-ea"/>
                <a:cs typeface="+mn-cs"/>
              </a:rPr>
              <a:t> </a:t>
            </a:r>
            <a:r>
              <a:rPr lang="nl-NL" sz="800" kern="1200" dirty="0" err="1">
                <a:solidFill>
                  <a:schemeClr val="tx1"/>
                </a:solidFill>
                <a:effectLst/>
                <a:latin typeface="+mn-lt"/>
                <a:ea typeface="+mn-ea"/>
                <a:cs typeface="+mn-cs"/>
              </a:rPr>
              <a:t>the</a:t>
            </a:r>
            <a:r>
              <a:rPr lang="nl-NL" sz="800" kern="1200" dirty="0">
                <a:solidFill>
                  <a:schemeClr val="tx1"/>
                </a:solidFill>
                <a:effectLst/>
                <a:latin typeface="+mn-lt"/>
                <a:ea typeface="+mn-ea"/>
                <a:cs typeface="+mn-cs"/>
              </a:rPr>
              <a:t> </a:t>
            </a:r>
            <a:r>
              <a:rPr lang="nl-NL" sz="800" kern="1200" dirty="0" err="1">
                <a:solidFill>
                  <a:schemeClr val="tx1"/>
                </a:solidFill>
                <a:effectLst/>
                <a:latin typeface="+mn-lt"/>
                <a:ea typeface="+mn-ea"/>
                <a:cs typeface="+mn-cs"/>
              </a:rPr>
              <a:t>tasks</a:t>
            </a:r>
            <a:r>
              <a:rPr lang="nl-NL" sz="800" kern="1200" dirty="0">
                <a:solidFill>
                  <a:schemeClr val="tx1"/>
                </a:solidFill>
                <a:effectLst/>
                <a:latin typeface="+mn-lt"/>
                <a:ea typeface="+mn-ea"/>
                <a:cs typeface="+mn-cs"/>
              </a:rPr>
              <a:t> </a:t>
            </a:r>
            <a:r>
              <a:rPr lang="nl-NL" sz="800" kern="1200" dirty="0" err="1">
                <a:solidFill>
                  <a:schemeClr val="tx1"/>
                </a:solidFill>
                <a:effectLst/>
                <a:latin typeface="+mn-lt"/>
                <a:ea typeface="+mn-ea"/>
                <a:cs typeface="+mn-cs"/>
              </a:rPr>
              <a:t>and</a:t>
            </a:r>
            <a:r>
              <a:rPr lang="nl-NL" sz="800" kern="1200" dirty="0">
                <a:solidFill>
                  <a:schemeClr val="tx1"/>
                </a:solidFill>
                <a:effectLst/>
                <a:latin typeface="+mn-lt"/>
                <a:ea typeface="+mn-ea"/>
                <a:cs typeface="+mn-cs"/>
              </a:rPr>
              <a:t> </a:t>
            </a:r>
            <a:r>
              <a:rPr lang="nl-NL" sz="800" kern="1200" dirty="0" err="1">
                <a:solidFill>
                  <a:schemeClr val="tx1"/>
                </a:solidFill>
                <a:effectLst/>
                <a:latin typeface="+mn-lt"/>
                <a:ea typeface="+mn-ea"/>
                <a:cs typeface="+mn-cs"/>
              </a:rPr>
              <a:t>responsibilities</a:t>
            </a:r>
            <a:r>
              <a:rPr lang="nl-NL" sz="800" kern="1200" dirty="0">
                <a:solidFill>
                  <a:schemeClr val="tx1"/>
                </a:solidFill>
                <a:effectLst/>
                <a:latin typeface="+mn-lt"/>
                <a:ea typeface="+mn-ea"/>
                <a:cs typeface="+mn-cs"/>
              </a:rPr>
              <a:t> of </a:t>
            </a:r>
            <a:r>
              <a:rPr lang="nl-NL" sz="800" kern="1200" dirty="0" err="1">
                <a:solidFill>
                  <a:schemeClr val="tx1"/>
                </a:solidFill>
                <a:effectLst/>
                <a:latin typeface="+mn-lt"/>
                <a:ea typeface="+mn-ea"/>
                <a:cs typeface="+mn-cs"/>
              </a:rPr>
              <a:t>the</a:t>
            </a:r>
            <a:r>
              <a:rPr lang="nl-NL" sz="800" kern="1200" dirty="0">
                <a:solidFill>
                  <a:schemeClr val="tx1"/>
                </a:solidFill>
                <a:effectLst/>
                <a:latin typeface="+mn-lt"/>
                <a:ea typeface="+mn-ea"/>
                <a:cs typeface="+mn-cs"/>
              </a:rPr>
              <a:t> different response </a:t>
            </a:r>
            <a:r>
              <a:rPr lang="nl-NL" sz="800" kern="1200" dirty="0" err="1">
                <a:solidFill>
                  <a:schemeClr val="tx1"/>
                </a:solidFill>
                <a:effectLst/>
                <a:latin typeface="+mn-lt"/>
                <a:ea typeface="+mn-ea"/>
                <a:cs typeface="+mn-cs"/>
              </a:rPr>
              <a:t>organizations</a:t>
            </a:r>
            <a:r>
              <a:rPr lang="nl-NL" sz="800" kern="1200" dirty="0">
                <a:solidFill>
                  <a:schemeClr val="tx1"/>
                </a:solidFill>
                <a:effectLst/>
                <a:latin typeface="+mn-lt"/>
                <a:ea typeface="+mn-ea"/>
                <a:cs typeface="+mn-cs"/>
              </a:rPr>
              <a:t>.</a:t>
            </a:r>
          </a:p>
          <a:p>
            <a:pPr lvl="0"/>
            <a:endParaRPr lang="en-GB" sz="800" kern="1200" dirty="0">
              <a:solidFill>
                <a:schemeClr val="tx1"/>
              </a:solidFill>
              <a:effectLst/>
              <a:latin typeface="+mn-lt"/>
              <a:ea typeface="+mn-ea"/>
              <a:cs typeface="+mn-cs"/>
            </a:endParaRPr>
          </a:p>
          <a:p>
            <a:pPr lvl="0"/>
            <a:r>
              <a:rPr lang="en-GB" sz="800" kern="1200" dirty="0">
                <a:solidFill>
                  <a:schemeClr val="tx1"/>
                </a:solidFill>
                <a:effectLst/>
                <a:latin typeface="+mn-lt"/>
                <a:ea typeface="+mn-ea"/>
                <a:cs typeface="+mn-cs"/>
              </a:rPr>
              <a:t>Materials:</a:t>
            </a:r>
          </a:p>
          <a:p>
            <a:pPr lvl="0"/>
            <a:r>
              <a:rPr lang="en-GB" sz="800" kern="1200" dirty="0">
                <a:solidFill>
                  <a:schemeClr val="tx1"/>
                </a:solidFill>
                <a:effectLst/>
                <a:latin typeface="+mn-lt"/>
                <a:ea typeface="+mn-ea"/>
                <a:cs typeface="+mn-cs"/>
              </a:rPr>
              <a:t>3 Large papers (A0 format ) 1 with heading fire department, 1 with heading police and 1 with heading ambulance, each with 2 rows (or more when other services are present). Above: own tasks at CBRN incident/ under: tasks other first responder organization think the respective organisation is responsible for;</a:t>
            </a:r>
            <a:endParaRPr lang="nl-NL" sz="800" dirty="0">
              <a:effectLst/>
            </a:endParaRPr>
          </a:p>
          <a:p>
            <a:pPr lvl="0"/>
            <a:r>
              <a:rPr lang="en-GB" sz="800" kern="1200" dirty="0">
                <a:solidFill>
                  <a:schemeClr val="tx1"/>
                </a:solidFill>
                <a:effectLst/>
                <a:latin typeface="+mn-lt"/>
                <a:ea typeface="+mn-ea"/>
                <a:cs typeface="+mn-cs"/>
              </a:rPr>
              <a:t>Yellow, pink, and blue post-it’s (10 of each colour for each participant)</a:t>
            </a:r>
            <a:endParaRPr lang="en-US" sz="800" b="0" kern="1200" dirty="0">
              <a:solidFill>
                <a:schemeClr val="tx1"/>
              </a:solidFill>
              <a:effectLst/>
              <a:latin typeface="+mn-lt"/>
              <a:ea typeface="+mn-ea"/>
              <a:cs typeface="+mn-cs"/>
            </a:endParaRP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p>
          <a:p>
            <a:r>
              <a:rPr lang="en-US" sz="800" b="1" kern="1200" dirty="0">
                <a:solidFill>
                  <a:schemeClr val="tx1"/>
                </a:solidFill>
                <a:effectLst/>
                <a:latin typeface="+mn-lt"/>
                <a:ea typeface="+mn-ea"/>
                <a:cs typeface="+mn-cs"/>
              </a:rPr>
              <a:t>Depicted illustration: </a:t>
            </a:r>
            <a:endParaRPr lang="en-US" sz="800" b="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5792538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7:</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Improve interagency collaboration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b="0" kern="1200" dirty="0">
                <a:solidFill>
                  <a:schemeClr val="tx1"/>
                </a:solidFill>
                <a:effectLst/>
                <a:latin typeface="+mn-lt"/>
                <a:ea typeface="+mn-ea"/>
                <a:cs typeface="+mn-cs"/>
              </a:rPr>
              <a:t>To </a:t>
            </a:r>
            <a:r>
              <a:rPr lang="en-US" sz="800" b="0" u="sng" kern="1200" dirty="0">
                <a:solidFill>
                  <a:schemeClr val="tx1"/>
                </a:solidFill>
                <a:effectLst/>
                <a:latin typeface="+mn-lt"/>
                <a:ea typeface="+mn-ea"/>
                <a:cs typeface="+mn-cs"/>
              </a:rPr>
              <a:t>reflect </a:t>
            </a:r>
            <a:r>
              <a:rPr lang="en-US" sz="800" b="0" kern="1200" dirty="0">
                <a:solidFill>
                  <a:schemeClr val="tx1"/>
                </a:solidFill>
                <a:effectLst/>
                <a:latin typeface="+mn-lt"/>
                <a:ea typeface="+mn-ea"/>
                <a:cs typeface="+mn-cs"/>
              </a:rPr>
              <a:t>on the tasks, responsibilities and capabilities of other agencies and </a:t>
            </a:r>
            <a:r>
              <a:rPr lang="en-US" sz="800" b="0" u="sng" kern="1200" dirty="0">
                <a:solidFill>
                  <a:schemeClr val="tx1"/>
                </a:solidFill>
                <a:effectLst/>
                <a:latin typeface="+mn-lt"/>
                <a:ea typeface="+mn-ea"/>
                <a:cs typeface="+mn-cs"/>
              </a:rPr>
              <a:t>initiate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interagency collaboration</a:t>
            </a: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7.1:</a:t>
            </a:r>
            <a:r>
              <a:rPr lang="en-US" sz="800" b="1" kern="1200" dirty="0">
                <a:solidFill>
                  <a:schemeClr val="tx1"/>
                </a:solidFill>
                <a:effectLst/>
                <a:latin typeface="+mn-lt"/>
                <a:ea typeface="+mn-ea"/>
                <a:cs typeface="+mn-cs"/>
              </a:rPr>
              <a:t> </a:t>
            </a:r>
            <a:r>
              <a:rPr lang="en-US" sz="800" kern="1200" dirty="0">
                <a:solidFill>
                  <a:schemeClr val="tx1"/>
                </a:solidFill>
                <a:effectLst/>
                <a:latin typeface="+mn-lt"/>
                <a:ea typeface="+mn-ea"/>
                <a:cs typeface="+mn-cs"/>
              </a:rPr>
              <a:t>Elaborate on tasks of other responders at CBRN scene, and their value</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en-US" sz="800" dirty="0"/>
              <a:t>Aim of the exercise </a:t>
            </a: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After this slide the trainees know the objectives of the exercise</a:t>
            </a:r>
          </a:p>
          <a:p>
            <a:r>
              <a:rPr lang="en-US" sz="800" kern="1200" dirty="0">
                <a:solidFill>
                  <a:schemeClr val="tx1"/>
                </a:solidFill>
                <a:effectLst/>
                <a:latin typeface="+mn-lt"/>
                <a:ea typeface="+mn-ea"/>
                <a:cs typeface="+mn-cs"/>
              </a:rPr>
              <a:t> </a:t>
            </a: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 </a:t>
            </a:r>
            <a:r>
              <a:rPr lang="en-GB" sz="800" kern="1200" dirty="0">
                <a:solidFill>
                  <a:schemeClr val="tx1"/>
                </a:solidFill>
                <a:effectLst/>
                <a:latin typeface="+mn-lt"/>
                <a:ea typeface="+mn-ea"/>
                <a:cs typeface="+mn-cs"/>
              </a:rPr>
              <a:t>The aim of the exercise is to introduce first responders from one organization to the tasks and activities of another first responder organization. In an interactive setting two scenarios are provided to enhance discussion about the different perceptions, tasks and activities of first responder organizations to better understand the other first responder organisations, its capabilities and possible limitations. The exercise aims to bring the interagency collaboration into practice and have a discussion on the various tasks of different response organisation that will be active in the initial response to a CBRN incident. </a:t>
            </a: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p>
          <a:p>
            <a:r>
              <a:rPr lang="en-US" sz="800" b="1" kern="1200" dirty="0">
                <a:solidFill>
                  <a:schemeClr val="tx1"/>
                </a:solidFill>
                <a:effectLst/>
                <a:latin typeface="+mn-lt"/>
                <a:ea typeface="+mn-ea"/>
                <a:cs typeface="+mn-cs"/>
              </a:rPr>
              <a:t>Depicted illustration:  </a:t>
            </a:r>
            <a:r>
              <a:rPr lang="en-US" sz="800" b="0" kern="1200" dirty="0">
                <a:solidFill>
                  <a:schemeClr val="tx1"/>
                </a:solidFill>
                <a:effectLst/>
                <a:latin typeface="+mn-lt"/>
                <a:ea typeface="+mn-ea"/>
                <a:cs typeface="+mn-cs"/>
              </a:rPr>
              <a:t>Melody Test Event </a:t>
            </a:r>
            <a:r>
              <a:rPr lang="en-US" sz="800" b="0" kern="1200" dirty="0" err="1">
                <a:solidFill>
                  <a:schemeClr val="tx1"/>
                </a:solidFill>
                <a:effectLst/>
                <a:latin typeface="+mn-lt"/>
                <a:ea typeface="+mn-ea"/>
                <a:cs typeface="+mn-cs"/>
              </a:rPr>
              <a:t>Vught</a:t>
            </a:r>
            <a:r>
              <a:rPr lang="en-US" sz="800" b="0" kern="1200" dirty="0">
                <a:solidFill>
                  <a:schemeClr val="tx1"/>
                </a:solidFill>
                <a:effectLst/>
                <a:latin typeface="+mn-lt"/>
                <a:ea typeface="+mn-ea"/>
                <a:cs typeface="+mn-cs"/>
              </a:rPr>
              <a:t>, The Netherlands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a:t>
            </a:r>
            <a:r>
              <a:rPr lang="en-US" sz="800" b="0" kern="1200" dirty="0">
                <a:solidFill>
                  <a:schemeClr val="tx1"/>
                </a:solidFill>
                <a:effectLst/>
                <a:latin typeface="+mn-lt"/>
                <a:ea typeface="+mn-ea"/>
                <a:cs typeface="+mn-cs"/>
              </a:rPr>
              <a:t>  Melody</a:t>
            </a: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800" kern="1200" dirty="0">
              <a:solidFill>
                <a:schemeClr val="tx1"/>
              </a:solidFill>
              <a:effectLst/>
              <a:latin typeface="+mn-lt"/>
              <a:ea typeface="+mn-ea"/>
              <a:cs typeface="+mn-cs"/>
            </a:endParaRPr>
          </a:p>
          <a:p>
            <a:endParaRPr lang="nl-NL" sz="800" dirty="0"/>
          </a:p>
        </p:txBody>
      </p:sp>
    </p:spTree>
    <p:extLst>
      <p:ext uri="{BB962C8B-B14F-4D97-AF65-F5344CB8AC3E}">
        <p14:creationId xmlns:p14="http://schemas.microsoft.com/office/powerpoint/2010/main" val="42685392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7:</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Improve interagency collaboration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b="0" kern="1200" dirty="0">
                <a:solidFill>
                  <a:schemeClr val="tx1"/>
                </a:solidFill>
                <a:effectLst/>
                <a:latin typeface="+mn-lt"/>
                <a:ea typeface="+mn-ea"/>
                <a:cs typeface="+mn-cs"/>
              </a:rPr>
              <a:t>To </a:t>
            </a:r>
            <a:r>
              <a:rPr lang="en-US" sz="800" b="0" u="sng" kern="1200" dirty="0">
                <a:solidFill>
                  <a:schemeClr val="tx1"/>
                </a:solidFill>
                <a:effectLst/>
                <a:latin typeface="+mn-lt"/>
                <a:ea typeface="+mn-ea"/>
                <a:cs typeface="+mn-cs"/>
              </a:rPr>
              <a:t>reflect </a:t>
            </a:r>
            <a:r>
              <a:rPr lang="en-US" sz="800" b="0" kern="1200" dirty="0">
                <a:solidFill>
                  <a:schemeClr val="tx1"/>
                </a:solidFill>
                <a:effectLst/>
                <a:latin typeface="+mn-lt"/>
                <a:ea typeface="+mn-ea"/>
                <a:cs typeface="+mn-cs"/>
              </a:rPr>
              <a:t>on the tasks, responsibilities and capabilities of other agencies and </a:t>
            </a:r>
            <a:r>
              <a:rPr lang="en-US" sz="800" b="0" u="sng" kern="1200" dirty="0">
                <a:solidFill>
                  <a:schemeClr val="tx1"/>
                </a:solidFill>
                <a:effectLst/>
                <a:latin typeface="+mn-lt"/>
                <a:ea typeface="+mn-ea"/>
                <a:cs typeface="+mn-cs"/>
              </a:rPr>
              <a:t>initiate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interagency collaboration</a:t>
            </a: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7.1:</a:t>
            </a:r>
            <a:r>
              <a:rPr lang="en-US" sz="800" b="1" kern="1200" dirty="0">
                <a:solidFill>
                  <a:schemeClr val="tx1"/>
                </a:solidFill>
                <a:effectLst/>
                <a:latin typeface="+mn-lt"/>
                <a:ea typeface="+mn-ea"/>
                <a:cs typeface="+mn-cs"/>
              </a:rPr>
              <a:t> </a:t>
            </a:r>
            <a:r>
              <a:rPr lang="en-US" sz="800" kern="1200" dirty="0">
                <a:solidFill>
                  <a:schemeClr val="tx1"/>
                </a:solidFill>
                <a:effectLst/>
                <a:latin typeface="+mn-lt"/>
                <a:ea typeface="+mn-ea"/>
                <a:cs typeface="+mn-cs"/>
              </a:rPr>
              <a:t>Elaborate on tasks of other responders at CBRN scene, and their value</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en-US" sz="800" dirty="0"/>
              <a:t>Learning environment</a:t>
            </a: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After this slide the trainees are aware of the learning environment</a:t>
            </a:r>
          </a:p>
          <a:p>
            <a:r>
              <a:rPr lang="en-US" sz="800" b="1" kern="1200" dirty="0">
                <a:solidFill>
                  <a:schemeClr val="tx1"/>
                </a:solidFill>
                <a:effectLst/>
                <a:latin typeface="+mn-lt"/>
                <a:ea typeface="+mn-ea"/>
                <a:cs typeface="+mn-cs"/>
              </a:rPr>
              <a:t>Instructions for the trainer: </a:t>
            </a:r>
            <a:r>
              <a:rPr lang="en-US" sz="800" b="0" kern="1200" dirty="0">
                <a:solidFill>
                  <a:schemeClr val="tx1"/>
                </a:solidFill>
                <a:effectLst/>
                <a:latin typeface="+mn-lt"/>
                <a:ea typeface="+mn-ea"/>
                <a:cs typeface="+mn-cs"/>
              </a:rPr>
              <a:t>Present the text on slide and pay attention to a safe learning environment.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p>
          <a:p>
            <a:r>
              <a:rPr lang="en-US" sz="800" b="1" kern="1200" dirty="0">
                <a:solidFill>
                  <a:schemeClr val="tx1"/>
                </a:solidFill>
                <a:effectLst/>
                <a:latin typeface="+mn-lt"/>
                <a:ea typeface="+mn-ea"/>
                <a:cs typeface="+mn-cs"/>
              </a:rPr>
              <a:t>Depicted illustration: </a:t>
            </a:r>
            <a:endParaRPr lang="en-US" sz="800" b="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6353530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7:</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Improve interagency collaboration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b="0" kern="1200" dirty="0">
                <a:solidFill>
                  <a:schemeClr val="tx1"/>
                </a:solidFill>
                <a:effectLst/>
                <a:latin typeface="+mn-lt"/>
                <a:ea typeface="+mn-ea"/>
                <a:cs typeface="+mn-cs"/>
              </a:rPr>
              <a:t>To </a:t>
            </a:r>
            <a:r>
              <a:rPr lang="en-US" sz="800" b="0" u="sng" kern="1200" dirty="0">
                <a:solidFill>
                  <a:schemeClr val="tx1"/>
                </a:solidFill>
                <a:effectLst/>
                <a:latin typeface="+mn-lt"/>
                <a:ea typeface="+mn-ea"/>
                <a:cs typeface="+mn-cs"/>
              </a:rPr>
              <a:t>reflect </a:t>
            </a:r>
            <a:r>
              <a:rPr lang="en-US" sz="800" b="0" kern="1200" dirty="0">
                <a:solidFill>
                  <a:schemeClr val="tx1"/>
                </a:solidFill>
                <a:effectLst/>
                <a:latin typeface="+mn-lt"/>
                <a:ea typeface="+mn-ea"/>
                <a:cs typeface="+mn-cs"/>
              </a:rPr>
              <a:t>on the tasks, responsibilities and capabilities of other agencies and </a:t>
            </a:r>
            <a:r>
              <a:rPr lang="en-US" sz="800" b="0" u="sng" kern="1200" dirty="0">
                <a:solidFill>
                  <a:schemeClr val="tx1"/>
                </a:solidFill>
                <a:effectLst/>
                <a:latin typeface="+mn-lt"/>
                <a:ea typeface="+mn-ea"/>
                <a:cs typeface="+mn-cs"/>
              </a:rPr>
              <a:t>initiate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interagency collaboration</a:t>
            </a: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7.1:</a:t>
            </a:r>
            <a:r>
              <a:rPr lang="en-US" sz="800" b="1" kern="1200" dirty="0">
                <a:solidFill>
                  <a:schemeClr val="tx1"/>
                </a:solidFill>
                <a:effectLst/>
                <a:latin typeface="+mn-lt"/>
                <a:ea typeface="+mn-ea"/>
                <a:cs typeface="+mn-cs"/>
              </a:rPr>
              <a:t> </a:t>
            </a:r>
            <a:r>
              <a:rPr lang="en-US" sz="800" kern="1200" dirty="0">
                <a:solidFill>
                  <a:schemeClr val="tx1"/>
                </a:solidFill>
                <a:effectLst/>
                <a:latin typeface="+mn-lt"/>
                <a:ea typeface="+mn-ea"/>
                <a:cs typeface="+mn-cs"/>
              </a:rPr>
              <a:t>Elaborate on tasks of other responders at CBRN scene, and their value</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nl-NL" sz="800" dirty="0"/>
              <a:t>Familiarisation with the tasking and capabilities of the other first responders </a:t>
            </a:r>
          </a:p>
          <a:p>
            <a:r>
              <a:rPr lang="en-US" sz="800" b="1" kern="1200" dirty="0">
                <a:solidFill>
                  <a:schemeClr val="tx1"/>
                </a:solidFill>
                <a:effectLst/>
                <a:latin typeface="+mn-lt"/>
                <a:ea typeface="+mn-ea"/>
                <a:cs typeface="+mn-cs"/>
              </a:rPr>
              <a:t>Result: </a:t>
            </a:r>
            <a:r>
              <a:rPr lang="en-US" sz="800" kern="1200" dirty="0">
                <a:solidFill>
                  <a:schemeClr val="tx1"/>
                </a:solidFill>
                <a:effectLst/>
                <a:latin typeface="+mn-lt"/>
                <a:ea typeface="+mn-ea"/>
                <a:cs typeface="+mn-cs"/>
              </a:rPr>
              <a:t>After this slide the trainees can start the exercise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 </a:t>
            </a:r>
            <a:r>
              <a:rPr lang="en-US" sz="800" b="0" kern="1200" dirty="0">
                <a:solidFill>
                  <a:schemeClr val="tx1"/>
                </a:solidFill>
                <a:effectLst/>
                <a:latin typeface="+mn-lt"/>
                <a:ea typeface="+mn-ea"/>
                <a:cs typeface="+mn-cs"/>
              </a:rPr>
              <a:t>The </a:t>
            </a:r>
            <a:r>
              <a:rPr lang="nl-NL" sz="800" dirty="0"/>
              <a:t>trainer should divide </a:t>
            </a:r>
            <a:r>
              <a:rPr lang="nl-NL" sz="800" dirty="0" err="1"/>
              <a:t>the</a:t>
            </a:r>
            <a:r>
              <a:rPr lang="nl-NL" sz="800" dirty="0"/>
              <a:t> trainees into their respective groups (fire department, police and ambulance, etc) </a:t>
            </a:r>
          </a:p>
          <a:p>
            <a:endParaRPr lang="en-GB" sz="800" b="1" kern="1200" dirty="0">
              <a:solidFill>
                <a:schemeClr val="tx1"/>
              </a:solidFill>
              <a:effectLst/>
              <a:latin typeface="+mn-lt"/>
              <a:ea typeface="+mn-ea"/>
              <a:cs typeface="+mn-cs"/>
            </a:endParaRPr>
          </a:p>
          <a:p>
            <a:r>
              <a:rPr lang="en-GB" sz="800" b="1" kern="1200" dirty="0">
                <a:solidFill>
                  <a:schemeClr val="tx1"/>
                </a:solidFill>
                <a:effectLst/>
                <a:latin typeface="+mn-lt"/>
                <a:ea typeface="+mn-ea"/>
                <a:cs typeface="+mn-cs"/>
              </a:rPr>
              <a:t>Step 1: </a:t>
            </a:r>
            <a:r>
              <a:rPr lang="en-GB" sz="800" kern="1200" dirty="0">
                <a:solidFill>
                  <a:schemeClr val="tx1"/>
                </a:solidFill>
                <a:effectLst/>
                <a:latin typeface="+mn-lt"/>
                <a:ea typeface="+mn-ea"/>
                <a:cs typeface="+mn-cs"/>
              </a:rPr>
              <a:t>10 minutes</a:t>
            </a:r>
            <a:endParaRPr lang="nl-NL" sz="800" kern="1200" dirty="0">
              <a:solidFill>
                <a:schemeClr val="tx1"/>
              </a:solidFill>
              <a:effectLst/>
              <a:latin typeface="+mn-lt"/>
              <a:ea typeface="+mn-ea"/>
              <a:cs typeface="+mn-cs"/>
            </a:endParaRPr>
          </a:p>
          <a:p>
            <a:r>
              <a:rPr lang="en-GB" sz="800" kern="1200" dirty="0">
                <a:solidFill>
                  <a:schemeClr val="tx1"/>
                </a:solidFill>
                <a:effectLst/>
                <a:latin typeface="+mn-lt"/>
                <a:ea typeface="+mn-ea"/>
                <a:cs typeface="+mn-cs"/>
              </a:rPr>
              <a:t>The Trainer/facilitator presents the assignment to the participants: </a:t>
            </a:r>
            <a:endParaRPr lang="nl-NL" sz="800" kern="1200" dirty="0">
              <a:solidFill>
                <a:schemeClr val="tx1"/>
              </a:solidFill>
              <a:effectLst/>
              <a:latin typeface="+mn-lt"/>
              <a:ea typeface="+mn-ea"/>
              <a:cs typeface="+mn-cs"/>
            </a:endParaRPr>
          </a:p>
          <a:p>
            <a:r>
              <a:rPr lang="en-GB" sz="800" kern="1200" dirty="0">
                <a:solidFill>
                  <a:schemeClr val="tx1"/>
                </a:solidFill>
                <a:effectLst/>
                <a:latin typeface="+mn-lt"/>
                <a:ea typeface="+mn-ea"/>
                <a:cs typeface="+mn-cs"/>
              </a:rPr>
              <a:t>‘Note on post-its all the specific CBRN tasks you have (colour A), and the CBRN tasks other first responder organizations have (colour B). Yellow Post-it’s should be placed in top and pink post-its on the lower halve of the overview paper (see figure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8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800" kern="1200" dirty="0">
                <a:solidFill>
                  <a:schemeClr val="tx1"/>
                </a:solidFill>
                <a:effectLst/>
                <a:latin typeface="+mn-lt"/>
                <a:ea typeface="+mn-ea"/>
                <a:cs typeface="+mn-cs"/>
              </a:rPr>
              <a:t>The Trainer/facilitator will walk around the various groups and invite them to write down their own tasks and the tasks of other first responder organisations while observing and coaching. In this role, he/she will observe the group process and discussion. The Trainer/facilitator may take notes on certain points so he/she can refer to them later during the after-action review.</a:t>
            </a:r>
            <a:endParaRPr lang="nl-NL" sz="800" kern="1200" dirty="0">
              <a:solidFill>
                <a:schemeClr val="tx1"/>
              </a:solidFill>
              <a:effectLst/>
              <a:latin typeface="+mn-lt"/>
              <a:ea typeface="+mn-ea"/>
              <a:cs typeface="+mn-cs"/>
            </a:endParaRPr>
          </a:p>
          <a:p>
            <a:endParaRPr lang="nl-NL" sz="800" kern="1200" dirty="0">
              <a:solidFill>
                <a:schemeClr val="tx1"/>
              </a:solidFill>
              <a:effectLst/>
              <a:latin typeface="+mn-lt"/>
              <a:ea typeface="+mn-ea"/>
              <a:cs typeface="+mn-cs"/>
            </a:endParaRPr>
          </a:p>
          <a:p>
            <a:r>
              <a:rPr lang="en-GB" sz="800" b="1" kern="1200" dirty="0">
                <a:solidFill>
                  <a:schemeClr val="tx1"/>
                </a:solidFill>
                <a:effectLst/>
                <a:latin typeface="+mn-lt"/>
                <a:ea typeface="+mn-ea"/>
                <a:cs typeface="+mn-cs"/>
              </a:rPr>
              <a:t>Step 2:</a:t>
            </a:r>
            <a:r>
              <a:rPr lang="en-GB" sz="800" kern="1200" dirty="0">
                <a:solidFill>
                  <a:schemeClr val="tx1"/>
                </a:solidFill>
                <a:effectLst/>
                <a:latin typeface="+mn-lt"/>
                <a:ea typeface="+mn-ea"/>
                <a:cs typeface="+mn-cs"/>
              </a:rPr>
              <a:t> 5 minutes</a:t>
            </a:r>
            <a:endParaRPr lang="nl-NL" sz="800" kern="1200" dirty="0">
              <a:solidFill>
                <a:schemeClr val="tx1"/>
              </a:solidFill>
              <a:effectLst/>
              <a:latin typeface="+mn-lt"/>
              <a:ea typeface="+mn-ea"/>
              <a:cs typeface="+mn-cs"/>
            </a:endParaRPr>
          </a:p>
          <a:p>
            <a:r>
              <a:rPr lang="en-GB" sz="800" kern="1200" dirty="0">
                <a:solidFill>
                  <a:schemeClr val="tx1"/>
                </a:solidFill>
                <a:effectLst/>
                <a:latin typeface="+mn-lt"/>
                <a:ea typeface="+mn-ea"/>
                <a:cs typeface="+mn-cs"/>
              </a:rPr>
              <a:t>All participant paste their contributions on the central positioned flaps (during Covid-19 epidemic; according to Covid-19 related safety measures). </a:t>
            </a:r>
            <a:endParaRPr lang="nl-NL" sz="800" kern="1200" dirty="0">
              <a:solidFill>
                <a:schemeClr val="tx1"/>
              </a:solidFill>
              <a:effectLst/>
              <a:latin typeface="+mn-lt"/>
              <a:ea typeface="+mn-ea"/>
              <a:cs typeface="+mn-cs"/>
            </a:endParaRP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p>
          <a:p>
            <a:r>
              <a:rPr lang="en-US" sz="800" b="1" kern="1200" dirty="0">
                <a:solidFill>
                  <a:schemeClr val="tx1"/>
                </a:solidFill>
                <a:effectLst/>
                <a:latin typeface="+mn-lt"/>
                <a:ea typeface="+mn-ea"/>
                <a:cs typeface="+mn-cs"/>
              </a:rPr>
              <a:t>Depicted illustration: </a:t>
            </a:r>
            <a:endParaRPr lang="en-US" sz="800" b="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0" kern="1200" dirty="0">
              <a:solidFill>
                <a:schemeClr val="tx1"/>
              </a:solidFill>
              <a:effectLst/>
              <a:latin typeface="+mn-lt"/>
              <a:ea typeface="+mn-ea"/>
              <a:cs typeface="+mn-cs"/>
            </a:endParaRPr>
          </a:p>
          <a:p>
            <a:endParaRPr lang="nl-NL" sz="800" dirty="0"/>
          </a:p>
        </p:txBody>
      </p:sp>
    </p:spTree>
    <p:extLst>
      <p:ext uri="{BB962C8B-B14F-4D97-AF65-F5344CB8AC3E}">
        <p14:creationId xmlns:p14="http://schemas.microsoft.com/office/powerpoint/2010/main" val="24152549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Module </a:t>
            </a:r>
            <a:r>
              <a:rPr lang="en-US" sz="800" b="0" kern="1200" dirty="0">
                <a:solidFill>
                  <a:schemeClr val="tx1"/>
                </a:solidFill>
                <a:effectLst/>
                <a:latin typeface="+mn-lt"/>
                <a:ea typeface="+mn-ea"/>
                <a:cs typeface="+mn-cs"/>
              </a:rPr>
              <a:t>7:</a:t>
            </a:r>
            <a:r>
              <a:rPr lang="en-US" sz="800" b="1"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Improve interagency collaboration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Learning objective: </a:t>
            </a:r>
            <a:r>
              <a:rPr lang="en-US" sz="800" b="0" kern="1200" dirty="0">
                <a:solidFill>
                  <a:schemeClr val="tx1"/>
                </a:solidFill>
                <a:effectLst/>
                <a:latin typeface="+mn-lt"/>
                <a:ea typeface="+mn-ea"/>
                <a:cs typeface="+mn-cs"/>
              </a:rPr>
              <a:t>To </a:t>
            </a:r>
            <a:r>
              <a:rPr lang="en-US" sz="800" b="0" u="sng" kern="1200" dirty="0">
                <a:solidFill>
                  <a:schemeClr val="tx1"/>
                </a:solidFill>
                <a:effectLst/>
                <a:latin typeface="+mn-lt"/>
                <a:ea typeface="+mn-ea"/>
                <a:cs typeface="+mn-cs"/>
              </a:rPr>
              <a:t>reflect </a:t>
            </a:r>
            <a:r>
              <a:rPr lang="en-US" sz="800" b="0" kern="1200" dirty="0">
                <a:solidFill>
                  <a:schemeClr val="tx1"/>
                </a:solidFill>
                <a:effectLst/>
                <a:latin typeface="+mn-lt"/>
                <a:ea typeface="+mn-ea"/>
                <a:cs typeface="+mn-cs"/>
              </a:rPr>
              <a:t>on the tasks, responsibilities and capabilities of other agencies and </a:t>
            </a:r>
            <a:r>
              <a:rPr lang="en-US" sz="800" b="0" u="sng" kern="1200" dirty="0">
                <a:solidFill>
                  <a:schemeClr val="tx1"/>
                </a:solidFill>
                <a:effectLst/>
                <a:latin typeface="+mn-lt"/>
                <a:ea typeface="+mn-ea"/>
                <a:cs typeface="+mn-cs"/>
              </a:rPr>
              <a:t>initiate</a:t>
            </a:r>
            <a:r>
              <a:rPr lang="en-US" sz="800" b="0" u="none" kern="1200" dirty="0">
                <a:solidFill>
                  <a:schemeClr val="tx1"/>
                </a:solidFill>
                <a:effectLst/>
                <a:latin typeface="+mn-lt"/>
                <a:ea typeface="+mn-ea"/>
                <a:cs typeface="+mn-cs"/>
              </a:rPr>
              <a:t> </a:t>
            </a:r>
            <a:r>
              <a:rPr lang="en-US" sz="800" b="0" kern="1200" dirty="0">
                <a:solidFill>
                  <a:schemeClr val="tx1"/>
                </a:solidFill>
                <a:effectLst/>
                <a:latin typeface="+mn-lt"/>
                <a:ea typeface="+mn-ea"/>
                <a:cs typeface="+mn-cs"/>
              </a:rPr>
              <a:t>interagency collaboration</a:t>
            </a:r>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Melody Presentation </a:t>
            </a:r>
            <a:r>
              <a:rPr lang="en-US" sz="800" b="0" kern="1200" dirty="0">
                <a:solidFill>
                  <a:schemeClr val="tx1"/>
                </a:solidFill>
                <a:effectLst/>
                <a:latin typeface="+mn-lt"/>
                <a:ea typeface="+mn-ea"/>
                <a:cs typeface="+mn-cs"/>
              </a:rPr>
              <a:t>7.1:</a:t>
            </a:r>
            <a:r>
              <a:rPr lang="en-US" sz="800" b="1" kern="1200" dirty="0">
                <a:solidFill>
                  <a:schemeClr val="tx1"/>
                </a:solidFill>
                <a:effectLst/>
                <a:latin typeface="+mn-lt"/>
                <a:ea typeface="+mn-ea"/>
                <a:cs typeface="+mn-cs"/>
              </a:rPr>
              <a:t> </a:t>
            </a:r>
            <a:r>
              <a:rPr lang="en-US" sz="800" kern="1200" dirty="0">
                <a:solidFill>
                  <a:schemeClr val="tx1"/>
                </a:solidFill>
                <a:effectLst/>
                <a:latin typeface="+mn-lt"/>
                <a:ea typeface="+mn-ea"/>
                <a:cs typeface="+mn-cs"/>
              </a:rPr>
              <a:t>Elaborate on tasks of other responders at CBRN scene, and their value</a:t>
            </a:r>
            <a:endParaRPr lang="nl-NL" sz="800" b="0"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Target audience: </a:t>
            </a:r>
            <a:r>
              <a:rPr lang="en-US" sz="800" b="0" kern="1200" dirty="0">
                <a:solidFill>
                  <a:schemeClr val="tx1"/>
                </a:solidFill>
                <a:effectLst/>
                <a:latin typeface="+mn-lt"/>
                <a:ea typeface="+mn-ea"/>
                <a:cs typeface="+mn-cs"/>
              </a:rPr>
              <a:t>Dispatch Officer, Fire Brigade, Police, Ambulance Services, Emergency Medical Services, General Practitioner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1" kern="1200" dirty="0">
              <a:solidFill>
                <a:schemeClr val="tx1"/>
              </a:solidFill>
              <a:effectLst/>
              <a:latin typeface="+mn-lt"/>
              <a:ea typeface="+mn-ea"/>
              <a:cs typeface="+mn-cs"/>
            </a:endParaRPr>
          </a:p>
          <a:p>
            <a:r>
              <a:rPr lang="en-US" sz="800" b="1" kern="1200" dirty="0">
                <a:solidFill>
                  <a:schemeClr val="tx1"/>
                </a:solidFill>
                <a:effectLst/>
                <a:latin typeface="+mn-lt"/>
                <a:ea typeface="+mn-ea"/>
                <a:cs typeface="+mn-cs"/>
              </a:rPr>
              <a:t>Title slide:</a:t>
            </a:r>
            <a:r>
              <a:rPr lang="en-US" sz="800" b="0" kern="1200" dirty="0">
                <a:solidFill>
                  <a:schemeClr val="tx1"/>
                </a:solidFill>
                <a:effectLst/>
                <a:latin typeface="+mn-lt"/>
                <a:ea typeface="+mn-ea"/>
                <a:cs typeface="+mn-cs"/>
              </a:rPr>
              <a:t> </a:t>
            </a:r>
            <a:r>
              <a:rPr lang="nl-NL" sz="800" dirty="0"/>
              <a:t>Discussion on the differences </a:t>
            </a:r>
          </a:p>
          <a:p>
            <a:r>
              <a:rPr lang="en-US" sz="800" b="1" kern="1200" dirty="0">
                <a:solidFill>
                  <a:schemeClr val="tx1"/>
                </a:solidFill>
                <a:effectLst/>
                <a:latin typeface="+mn-lt"/>
                <a:ea typeface="+mn-ea"/>
                <a:cs typeface="+mn-cs"/>
              </a:rPr>
              <a:t>Result</a:t>
            </a:r>
            <a:r>
              <a:rPr lang="en-US" sz="800" kern="1200" dirty="0">
                <a:solidFill>
                  <a:schemeClr val="tx1"/>
                </a:solidFill>
                <a:effectLst/>
                <a:latin typeface="+mn-lt"/>
                <a:ea typeface="+mn-ea"/>
                <a:cs typeface="+mn-cs"/>
              </a:rPr>
              <a:t>: After this slide the trainees are aware of </a:t>
            </a:r>
            <a:r>
              <a:rPr lang="nl-NL" sz="800" dirty="0" err="1"/>
              <a:t>actual</a:t>
            </a:r>
            <a:r>
              <a:rPr lang="nl-NL" sz="800" dirty="0"/>
              <a:t> </a:t>
            </a:r>
            <a:r>
              <a:rPr lang="nl-NL" sz="800" dirty="0" err="1"/>
              <a:t>and</a:t>
            </a:r>
            <a:r>
              <a:rPr lang="nl-NL" sz="800" dirty="0"/>
              <a:t> </a:t>
            </a:r>
            <a:r>
              <a:rPr lang="nl-NL" sz="800" dirty="0" err="1"/>
              <a:t>perceived</a:t>
            </a:r>
            <a:r>
              <a:rPr lang="nl-NL" sz="800" dirty="0"/>
              <a:t> </a:t>
            </a:r>
            <a:r>
              <a:rPr lang="nl-NL" sz="800" dirty="0" err="1"/>
              <a:t>tasking</a:t>
            </a:r>
            <a:r>
              <a:rPr lang="nl-NL" sz="800" dirty="0"/>
              <a:t> of </a:t>
            </a:r>
            <a:r>
              <a:rPr lang="nl-NL" sz="800" dirty="0" err="1"/>
              <a:t>the</a:t>
            </a:r>
            <a:r>
              <a:rPr lang="nl-NL" sz="800" dirty="0"/>
              <a:t> </a:t>
            </a:r>
            <a:r>
              <a:rPr lang="nl-NL" sz="800" dirty="0" err="1"/>
              <a:t>reponse</a:t>
            </a:r>
            <a:r>
              <a:rPr lang="nl-NL" sz="800" dirty="0"/>
              <a:t> </a:t>
            </a:r>
            <a:r>
              <a:rPr lang="nl-NL" sz="800" dirty="0" err="1"/>
              <a:t>organisations</a:t>
            </a:r>
            <a:r>
              <a:rPr lang="nl-NL" sz="800"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kern="1200" dirty="0">
                <a:solidFill>
                  <a:schemeClr val="tx1"/>
                </a:solidFill>
                <a:effectLst/>
                <a:latin typeface="+mn-lt"/>
                <a:ea typeface="+mn-ea"/>
                <a:cs typeface="+mn-cs"/>
              </a:rPr>
              <a:t>Instructions for the trainer:</a:t>
            </a:r>
          </a:p>
          <a:p>
            <a:endParaRPr lang="en-GB" sz="800" b="1" kern="1200" dirty="0">
              <a:solidFill>
                <a:schemeClr val="tx1"/>
              </a:solidFill>
              <a:effectLst/>
              <a:latin typeface="+mn-lt"/>
              <a:ea typeface="+mn-ea"/>
              <a:cs typeface="+mn-cs"/>
            </a:endParaRPr>
          </a:p>
          <a:p>
            <a:r>
              <a:rPr lang="en-GB" sz="800" b="1" kern="1200" dirty="0">
                <a:solidFill>
                  <a:schemeClr val="tx1"/>
                </a:solidFill>
                <a:effectLst/>
                <a:latin typeface="+mn-lt"/>
                <a:ea typeface="+mn-ea"/>
                <a:cs typeface="+mn-cs"/>
              </a:rPr>
              <a:t>Step 3:</a:t>
            </a:r>
            <a:r>
              <a:rPr lang="en-GB" sz="800" kern="1200" dirty="0">
                <a:solidFill>
                  <a:schemeClr val="tx1"/>
                </a:solidFill>
                <a:effectLst/>
                <a:latin typeface="+mn-lt"/>
                <a:ea typeface="+mn-ea"/>
                <a:cs typeface="+mn-cs"/>
              </a:rPr>
              <a:t> (30 minutes)</a:t>
            </a:r>
            <a:endParaRPr lang="nl-NL" sz="800" kern="1200" dirty="0">
              <a:solidFill>
                <a:schemeClr val="tx1"/>
              </a:solidFill>
              <a:effectLst/>
              <a:latin typeface="+mn-lt"/>
              <a:ea typeface="+mn-ea"/>
              <a:cs typeface="+mn-cs"/>
            </a:endParaRPr>
          </a:p>
          <a:p>
            <a:r>
              <a:rPr lang="en-GB" sz="800" kern="1200" dirty="0">
                <a:solidFill>
                  <a:schemeClr val="tx1"/>
                </a:solidFill>
                <a:effectLst/>
                <a:latin typeface="+mn-lt"/>
                <a:ea typeface="+mn-ea"/>
                <a:cs typeface="+mn-cs"/>
              </a:rPr>
              <a:t>When trainees have finished adding contributions on the flap, a central discussion is organized by the Trainer/facilitator to elaborate and check the extent of the contributions to enhance mutual understanding of the tasks and roles of first responder organizations during a CBRN incident. The Trainer/facilitator could refresh the task overview by Melody; the tasks of the responders that will arrive on an incident scene. The Trainer/facilitator will invite the participants to discuss the differences between actual tasks (yellow post-it’s) and the perceived tasks (pink post-its) and link it to the provided Melody overview.</a:t>
            </a:r>
            <a:endParaRPr lang="nl-NL" sz="800" kern="1200" dirty="0">
              <a:solidFill>
                <a:schemeClr val="tx1"/>
              </a:solidFill>
              <a:effectLst/>
              <a:latin typeface="+mn-lt"/>
              <a:ea typeface="+mn-ea"/>
              <a:cs typeface="+mn-cs"/>
            </a:endParaRPr>
          </a:p>
          <a:p>
            <a:endParaRPr lang="nl-NL" sz="800" b="1" dirty="0"/>
          </a:p>
          <a:p>
            <a:r>
              <a:rPr lang="nl-NL" sz="800" b="1" dirty="0" err="1"/>
              <a:t>Possible</a:t>
            </a:r>
            <a:r>
              <a:rPr lang="nl-NL" sz="800" b="1" dirty="0"/>
              <a:t> </a:t>
            </a:r>
            <a:r>
              <a:rPr lang="nl-NL" sz="800" b="1" dirty="0" err="1"/>
              <a:t>questions</a:t>
            </a:r>
            <a:r>
              <a:rPr lang="nl-NL" sz="800" b="1"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800" u="sng" kern="1200" dirty="0">
                <a:solidFill>
                  <a:schemeClr val="tx1"/>
                </a:solidFill>
                <a:effectLst/>
                <a:latin typeface="+mn-lt"/>
                <a:ea typeface="+mn-ea"/>
                <a:cs typeface="+mn-cs"/>
              </a:rPr>
              <a:t>Own first responder CBRN tasks</a:t>
            </a:r>
            <a:r>
              <a:rPr lang="nl-NL" sz="800" b="0" u="sng" kern="1200" dirty="0">
                <a:solidFill>
                  <a:schemeClr val="tx1"/>
                </a:solidFill>
                <a:effectLst/>
                <a:latin typeface="+mn-lt"/>
                <a:ea typeface="+mn-ea"/>
                <a:cs typeface="+mn-cs"/>
              </a:rPr>
              <a:t>:</a:t>
            </a:r>
            <a:endParaRPr lang="en-GB" sz="800" b="0" u="sng" kern="1200" dirty="0">
              <a:solidFill>
                <a:schemeClr val="tx1"/>
              </a:solidFill>
              <a:effectLst/>
              <a:latin typeface="+mn-lt"/>
              <a:ea typeface="+mn-ea"/>
              <a:cs typeface="+mn-cs"/>
            </a:endParaRPr>
          </a:p>
          <a:p>
            <a:pPr lvl="0"/>
            <a:r>
              <a:rPr lang="en-GB" sz="800" b="0" kern="1200" dirty="0">
                <a:solidFill>
                  <a:schemeClr val="tx1"/>
                </a:solidFill>
                <a:effectLst/>
                <a:latin typeface="+mn-lt"/>
                <a:ea typeface="+mn-ea"/>
                <a:cs typeface="+mn-cs"/>
              </a:rPr>
              <a:t>Could you elaborate on the CBRN tasks you are responsible for? </a:t>
            </a:r>
            <a:endParaRPr lang="nl-NL" sz="800" b="0" kern="1200" dirty="0">
              <a:solidFill>
                <a:schemeClr val="tx1"/>
              </a:solidFill>
              <a:effectLst/>
              <a:latin typeface="+mn-lt"/>
              <a:ea typeface="+mn-ea"/>
              <a:cs typeface="+mn-cs"/>
            </a:endParaRPr>
          </a:p>
          <a:p>
            <a:pPr lvl="0"/>
            <a:r>
              <a:rPr lang="en-GB" sz="800" b="0" kern="1200" dirty="0">
                <a:solidFill>
                  <a:schemeClr val="tx1"/>
                </a:solidFill>
                <a:effectLst/>
                <a:latin typeface="+mn-lt"/>
                <a:ea typeface="+mn-ea"/>
                <a:cs typeface="+mn-cs"/>
              </a:rPr>
              <a:t>Is it clear what tasks need discussion in order to organize response adequately? </a:t>
            </a:r>
            <a:endParaRPr lang="nl-NL" sz="800" b="0" kern="1200" dirty="0">
              <a:solidFill>
                <a:schemeClr val="tx1"/>
              </a:solidFill>
              <a:effectLst/>
              <a:latin typeface="+mn-lt"/>
              <a:ea typeface="+mn-ea"/>
              <a:cs typeface="+mn-cs"/>
            </a:endParaRPr>
          </a:p>
          <a:p>
            <a:pPr lvl="0"/>
            <a:r>
              <a:rPr lang="en-GB" sz="800" b="0" kern="1200" dirty="0">
                <a:solidFill>
                  <a:schemeClr val="tx1"/>
                </a:solidFill>
                <a:effectLst/>
                <a:latin typeface="+mn-lt"/>
                <a:ea typeface="+mn-ea"/>
                <a:cs typeface="+mn-cs"/>
              </a:rPr>
              <a:t>When you are aware of this, what does this mean for your interagency collaboration?</a:t>
            </a:r>
            <a:endParaRPr lang="nl-NL" sz="800" b="0" kern="1200" dirty="0">
              <a:solidFill>
                <a:schemeClr val="tx1"/>
              </a:solidFill>
              <a:effectLst/>
              <a:latin typeface="+mn-lt"/>
              <a:ea typeface="+mn-ea"/>
              <a:cs typeface="+mn-cs"/>
            </a:endParaRPr>
          </a:p>
          <a:p>
            <a:pPr lvl="0"/>
            <a:r>
              <a:rPr lang="en-GB" sz="800" b="0" kern="1200" dirty="0">
                <a:solidFill>
                  <a:schemeClr val="tx1"/>
                </a:solidFill>
                <a:effectLst/>
                <a:latin typeface="+mn-lt"/>
                <a:ea typeface="+mn-ea"/>
                <a:cs typeface="+mn-cs"/>
              </a:rPr>
              <a:t>If tasks are not clear, who could provide clarification within your organization about the CBRN tasks?</a:t>
            </a:r>
            <a:endParaRPr lang="nl-NL" sz="800" b="0" kern="1200" dirty="0">
              <a:solidFill>
                <a:schemeClr val="tx1"/>
              </a:solidFill>
              <a:effectLst/>
              <a:latin typeface="+mn-lt"/>
              <a:ea typeface="+mn-ea"/>
              <a:cs typeface="+mn-cs"/>
            </a:endParaRPr>
          </a:p>
          <a:p>
            <a:pPr lvl="0"/>
            <a:endParaRPr lang="en-GB" sz="800" b="0" kern="1200" dirty="0">
              <a:solidFill>
                <a:schemeClr val="tx1"/>
              </a:solidFill>
              <a:effectLst/>
              <a:latin typeface="+mn-lt"/>
              <a:ea typeface="+mn-ea"/>
              <a:cs typeface="+mn-cs"/>
            </a:endParaRPr>
          </a:p>
          <a:p>
            <a:pPr lvl="0"/>
            <a:r>
              <a:rPr lang="nl-NL" sz="800" b="0" u="sng" kern="1200" dirty="0">
                <a:solidFill>
                  <a:schemeClr val="tx1"/>
                </a:solidFill>
                <a:effectLst/>
                <a:latin typeface="+mn-lt"/>
                <a:ea typeface="+mn-ea"/>
                <a:cs typeface="+mn-cs"/>
              </a:rPr>
              <a:t>CBRN tasks for other first responder organizations:</a:t>
            </a:r>
            <a:endParaRPr lang="en-GB" sz="800" b="0" u="sng" kern="1200" dirty="0">
              <a:solidFill>
                <a:schemeClr val="tx1"/>
              </a:solidFill>
              <a:effectLst/>
              <a:latin typeface="+mn-lt"/>
              <a:ea typeface="+mn-ea"/>
              <a:cs typeface="+mn-cs"/>
            </a:endParaRPr>
          </a:p>
          <a:p>
            <a:pPr lvl="0"/>
            <a:r>
              <a:rPr lang="en-GB" sz="800" b="0" kern="1200" dirty="0">
                <a:solidFill>
                  <a:schemeClr val="tx1"/>
                </a:solidFill>
                <a:effectLst/>
                <a:latin typeface="+mn-lt"/>
                <a:ea typeface="+mn-ea"/>
                <a:cs typeface="+mn-cs"/>
              </a:rPr>
              <a:t>Could you elaborate on the CBRN tasks the other first response organization are responsible for?</a:t>
            </a:r>
            <a:endParaRPr lang="nl-NL" sz="800" b="0" kern="1200" dirty="0">
              <a:solidFill>
                <a:schemeClr val="tx1"/>
              </a:solidFill>
              <a:effectLst/>
              <a:latin typeface="+mn-lt"/>
              <a:ea typeface="+mn-ea"/>
              <a:cs typeface="+mn-cs"/>
            </a:endParaRPr>
          </a:p>
          <a:p>
            <a:pPr lvl="0"/>
            <a:r>
              <a:rPr lang="en-GB" sz="800" b="0" kern="1200" dirty="0">
                <a:solidFill>
                  <a:schemeClr val="tx1"/>
                </a:solidFill>
                <a:effectLst/>
                <a:latin typeface="+mn-lt"/>
                <a:ea typeface="+mn-ea"/>
                <a:cs typeface="+mn-cs"/>
              </a:rPr>
              <a:t>Do the perceived tasks match with the actual tasks?</a:t>
            </a:r>
            <a:endParaRPr lang="nl-NL" sz="800" b="0" kern="1200" dirty="0">
              <a:solidFill>
                <a:schemeClr val="tx1"/>
              </a:solidFill>
              <a:effectLst/>
              <a:latin typeface="+mn-lt"/>
              <a:ea typeface="+mn-ea"/>
              <a:cs typeface="+mn-cs"/>
            </a:endParaRPr>
          </a:p>
          <a:p>
            <a:pPr lvl="1"/>
            <a:r>
              <a:rPr lang="en-GB" sz="800" b="0" kern="1200" dirty="0">
                <a:solidFill>
                  <a:schemeClr val="tx1"/>
                </a:solidFill>
                <a:effectLst/>
                <a:latin typeface="+mn-lt"/>
                <a:ea typeface="+mn-ea"/>
                <a:cs typeface="+mn-cs"/>
              </a:rPr>
              <a:t>What are the differences</a:t>
            </a:r>
            <a:endParaRPr lang="nl-NL" sz="800" b="0" kern="1200" dirty="0">
              <a:solidFill>
                <a:schemeClr val="tx1"/>
              </a:solidFill>
              <a:effectLst/>
              <a:latin typeface="+mn-lt"/>
              <a:ea typeface="+mn-ea"/>
              <a:cs typeface="+mn-cs"/>
            </a:endParaRPr>
          </a:p>
          <a:p>
            <a:pPr lvl="0"/>
            <a:r>
              <a:rPr lang="en-GB" sz="800" b="0" kern="1200" dirty="0">
                <a:solidFill>
                  <a:schemeClr val="tx1"/>
                </a:solidFill>
                <a:effectLst/>
                <a:latin typeface="+mn-lt"/>
                <a:ea typeface="+mn-ea"/>
                <a:cs typeface="+mn-cs"/>
              </a:rPr>
              <a:t>What do you expect from the other organisations and what dependencies do you have?</a:t>
            </a:r>
            <a:endParaRPr lang="nl-NL" sz="800" b="0" kern="1200" dirty="0">
              <a:solidFill>
                <a:schemeClr val="tx1"/>
              </a:solidFill>
              <a:effectLst/>
              <a:latin typeface="+mn-lt"/>
              <a:ea typeface="+mn-ea"/>
              <a:cs typeface="+mn-cs"/>
            </a:endParaRPr>
          </a:p>
          <a:p>
            <a:pPr lvl="0"/>
            <a:r>
              <a:rPr lang="en-GB" sz="800" b="0" kern="1200" dirty="0">
                <a:solidFill>
                  <a:schemeClr val="tx1"/>
                </a:solidFill>
                <a:effectLst/>
                <a:latin typeface="+mn-lt"/>
                <a:ea typeface="+mn-ea"/>
                <a:cs typeface="+mn-cs"/>
              </a:rPr>
              <a:t>What is important for the other first responder organizations to know about your tasks? For example:</a:t>
            </a:r>
            <a:endParaRPr lang="nl-NL" sz="800" b="0" kern="1200" dirty="0">
              <a:solidFill>
                <a:schemeClr val="tx1"/>
              </a:solidFill>
              <a:effectLst/>
              <a:latin typeface="+mn-lt"/>
              <a:ea typeface="+mn-ea"/>
              <a:cs typeface="+mn-cs"/>
            </a:endParaRPr>
          </a:p>
          <a:p>
            <a:pPr lvl="1"/>
            <a:r>
              <a:rPr lang="en-GB" sz="800" b="0" kern="1200" dirty="0">
                <a:solidFill>
                  <a:schemeClr val="tx1"/>
                </a:solidFill>
                <a:effectLst/>
                <a:latin typeface="+mn-lt"/>
                <a:ea typeface="+mn-ea"/>
                <a:cs typeface="+mn-cs"/>
              </a:rPr>
              <a:t>Limitations of the capability </a:t>
            </a:r>
            <a:endParaRPr lang="nl-NL" sz="800" b="0" kern="1200" dirty="0">
              <a:solidFill>
                <a:schemeClr val="tx1"/>
              </a:solidFill>
              <a:effectLst/>
              <a:latin typeface="+mn-lt"/>
              <a:ea typeface="+mn-ea"/>
              <a:cs typeface="+mn-cs"/>
            </a:endParaRPr>
          </a:p>
          <a:p>
            <a:pPr lvl="1"/>
            <a:r>
              <a:rPr lang="en-GB" sz="800" b="0" kern="1200" dirty="0">
                <a:solidFill>
                  <a:schemeClr val="tx1"/>
                </a:solidFill>
                <a:effectLst/>
                <a:latin typeface="+mn-lt"/>
                <a:ea typeface="+mn-ea"/>
                <a:cs typeface="+mn-cs"/>
              </a:rPr>
              <a:t>Duration before capability is operational</a:t>
            </a:r>
            <a:endParaRPr lang="nl-NL" sz="800" b="0" kern="1200" dirty="0">
              <a:solidFill>
                <a:schemeClr val="tx1"/>
              </a:solidFill>
              <a:effectLst/>
              <a:latin typeface="+mn-lt"/>
              <a:ea typeface="+mn-ea"/>
              <a:cs typeface="+mn-cs"/>
            </a:endParaRPr>
          </a:p>
          <a:p>
            <a:pPr lvl="0"/>
            <a:r>
              <a:rPr lang="en-GB" sz="800" b="0" kern="1200" dirty="0">
                <a:solidFill>
                  <a:schemeClr val="tx1"/>
                </a:solidFill>
                <a:effectLst/>
                <a:latin typeface="+mn-lt"/>
                <a:ea typeface="+mn-ea"/>
                <a:cs typeface="+mn-cs"/>
              </a:rPr>
              <a:t>If tasks of other response organizations are not clear, who could provide clarification about the CBRN tasks?</a:t>
            </a:r>
            <a:endParaRPr lang="nl-NL" sz="800" b="0" kern="1200" dirty="0">
              <a:solidFill>
                <a:schemeClr val="tx1"/>
              </a:solidFill>
              <a:effectLst/>
              <a:latin typeface="+mn-lt"/>
              <a:ea typeface="+mn-ea"/>
              <a:cs typeface="+mn-cs"/>
            </a:endParaRPr>
          </a:p>
          <a:p>
            <a:pPr lvl="1"/>
            <a:r>
              <a:rPr lang="en-GB" sz="800" b="0" kern="1200" dirty="0">
                <a:solidFill>
                  <a:schemeClr val="tx1"/>
                </a:solidFill>
                <a:effectLst/>
                <a:latin typeface="+mn-lt"/>
                <a:ea typeface="+mn-ea"/>
                <a:cs typeface="+mn-cs"/>
              </a:rPr>
              <a:t>In preparation phase</a:t>
            </a:r>
            <a:endParaRPr lang="nl-NL" sz="800" b="0" kern="1200" dirty="0">
              <a:solidFill>
                <a:schemeClr val="tx1"/>
              </a:solidFill>
              <a:effectLst/>
              <a:latin typeface="+mn-lt"/>
              <a:ea typeface="+mn-ea"/>
              <a:cs typeface="+mn-cs"/>
            </a:endParaRPr>
          </a:p>
          <a:p>
            <a:pPr lvl="1"/>
            <a:r>
              <a:rPr lang="en-GB" sz="800" b="0" kern="1200" dirty="0">
                <a:solidFill>
                  <a:schemeClr val="tx1"/>
                </a:solidFill>
                <a:effectLst/>
                <a:latin typeface="+mn-lt"/>
                <a:ea typeface="+mn-ea"/>
                <a:cs typeface="+mn-cs"/>
              </a:rPr>
              <a:t>During operation</a:t>
            </a:r>
            <a:endParaRPr lang="nl-NL" sz="800" b="0" kern="1200" dirty="0">
              <a:solidFill>
                <a:schemeClr val="tx1"/>
              </a:solidFill>
              <a:effectLst/>
              <a:latin typeface="+mn-lt"/>
              <a:ea typeface="+mn-ea"/>
              <a:cs typeface="+mn-cs"/>
            </a:endParaRPr>
          </a:p>
          <a:p>
            <a:endParaRPr lang="en-US" sz="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i="0" kern="1200" dirty="0">
                <a:solidFill>
                  <a:schemeClr val="tx1"/>
                </a:solidFill>
                <a:effectLst/>
                <a:latin typeface="+mn-lt"/>
                <a:ea typeface="+mn-ea"/>
                <a:cs typeface="+mn-cs"/>
              </a:rPr>
              <a:t>References for additional information</a:t>
            </a:r>
            <a:r>
              <a:rPr lang="en-US" sz="800" i="0" kern="1200" dirty="0">
                <a:solidFill>
                  <a:schemeClr val="tx1"/>
                </a:solidFill>
                <a:effectLst/>
                <a:latin typeface="+mn-lt"/>
                <a:ea typeface="+mn-ea"/>
                <a:cs typeface="+mn-cs"/>
              </a:rPr>
              <a:t>:</a:t>
            </a:r>
          </a:p>
          <a:p>
            <a:r>
              <a:rPr lang="en-US" sz="800" b="1" kern="1200" dirty="0">
                <a:solidFill>
                  <a:schemeClr val="tx1"/>
                </a:solidFill>
                <a:effectLst/>
                <a:latin typeface="+mn-lt"/>
                <a:ea typeface="+mn-ea"/>
                <a:cs typeface="+mn-cs"/>
              </a:rPr>
              <a:t>Depicted illustration: </a:t>
            </a:r>
            <a:endParaRPr lang="en-US" sz="800" b="0" kern="1200" dirty="0">
              <a:solidFill>
                <a:schemeClr val="tx1"/>
              </a:solidFill>
              <a:effectLst/>
              <a:latin typeface="+mn-lt"/>
              <a:ea typeface="+mn-ea"/>
              <a:cs typeface="+mn-cs"/>
            </a:endParaRPr>
          </a:p>
          <a:p>
            <a:r>
              <a:rPr lang="en-US" sz="800" b="1" i="0" u="none" strike="noStrike" kern="1200" dirty="0">
                <a:solidFill>
                  <a:schemeClr val="tx1"/>
                </a:solidFill>
                <a:effectLst/>
                <a:latin typeface="+mn-lt"/>
                <a:ea typeface="+mn-ea"/>
                <a:cs typeface="+mn-cs"/>
              </a:rPr>
              <a:t>Picture source &amp; IP</a:t>
            </a:r>
            <a:r>
              <a:rPr lang="en-US" sz="800" b="1" kern="1200" dirty="0">
                <a:solidFill>
                  <a:schemeClr val="tx1"/>
                </a:solidFill>
                <a:effectLst/>
                <a:latin typeface="+mn-lt"/>
                <a:ea typeface="+mn-ea"/>
                <a:cs typeface="+mn-cs"/>
              </a:rPr>
              <a:t>: </a:t>
            </a:r>
          </a:p>
          <a:p>
            <a:r>
              <a:rPr lang="en-US" sz="800" b="1" kern="1200" dirty="0">
                <a:solidFill>
                  <a:schemeClr val="tx1"/>
                </a:solidFill>
                <a:effectLst/>
                <a:latin typeface="+mn-lt"/>
                <a:ea typeface="+mn-ea"/>
                <a:cs typeface="+mn-cs"/>
              </a:rPr>
              <a:t>Text source &amp; IP:</a:t>
            </a:r>
            <a:endParaRPr lang="en-US" sz="800" b="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5547924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 Slide 1">
    <p:spTree>
      <p:nvGrpSpPr>
        <p:cNvPr id="1" name=""/>
        <p:cNvGrpSpPr/>
        <p:nvPr/>
      </p:nvGrpSpPr>
      <p:grpSpPr>
        <a:xfrm>
          <a:off x="0" y="0"/>
          <a:ext cx="0" cy="0"/>
          <a:chOff x="0" y="0"/>
          <a:chExt cx="0" cy="0"/>
        </a:xfrm>
      </p:grpSpPr>
      <p:sp>
        <p:nvSpPr>
          <p:cNvPr id="17" name="Tijdelijke aanduiding voor tekst 16">
            <a:extLst>
              <a:ext uri="{FF2B5EF4-FFF2-40B4-BE49-F238E27FC236}">
                <a16:creationId xmlns:a16="http://schemas.microsoft.com/office/drawing/2014/main" id="{84146CB0-6BC6-4934-BF0B-44A468D39617}"/>
              </a:ext>
            </a:extLst>
          </p:cNvPr>
          <p:cNvSpPr>
            <a:spLocks noGrp="1"/>
          </p:cNvSpPr>
          <p:nvPr>
            <p:ph type="body" sz="quarter" idx="12"/>
          </p:nvPr>
        </p:nvSpPr>
        <p:spPr>
          <a:xfrm>
            <a:off x="590550" y="5139525"/>
            <a:ext cx="10953749" cy="556425"/>
          </a:xfrm>
          <a:prstGeom prst="rect">
            <a:avLst/>
          </a:prstGeom>
        </p:spPr>
        <p:txBody>
          <a:bodyPr lIns="0" tIns="0" rIns="0" bIns="0" anchor="b" anchorCtr="0">
            <a:noAutofit/>
          </a:bodyPr>
          <a:lstStyle>
            <a:lvl1pPr marL="0" indent="0" algn="ctr">
              <a:buFontTx/>
              <a:buNone/>
              <a:defRPr sz="2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en-BE" dirty="0"/>
          </a:p>
        </p:txBody>
      </p:sp>
      <p:sp>
        <p:nvSpPr>
          <p:cNvPr id="2687" name="Title Placeholder 1"/>
          <p:cNvSpPr>
            <a:spLocks noGrp="1"/>
          </p:cNvSpPr>
          <p:nvPr>
            <p:ph type="title"/>
          </p:nvPr>
        </p:nvSpPr>
        <p:spPr>
          <a:xfrm>
            <a:off x="590550" y="3948020"/>
            <a:ext cx="10953749" cy="909730"/>
          </a:xfrm>
          <a:prstGeom prst="rect">
            <a:avLst/>
          </a:prstGeom>
        </p:spPr>
        <p:txBody>
          <a:bodyPr vert="horz" lIns="91440" tIns="45720" rIns="91440" bIns="45720" rtlCol="0" anchor="t">
            <a:normAutofit/>
          </a:bodyPr>
          <a:lstStyle>
            <a:lvl1pPr algn="ctr">
              <a:defRPr sz="6000">
                <a:solidFill>
                  <a:schemeClr val="accent1"/>
                </a:solidFill>
              </a:defRPr>
            </a:lvl1pPr>
          </a:lstStyle>
          <a:p>
            <a:r>
              <a:rPr lang="en-US"/>
              <a:t>Click to edit Master title style</a:t>
            </a:r>
          </a:p>
        </p:txBody>
      </p:sp>
      <p:pic>
        <p:nvPicPr>
          <p:cNvPr id="7" name="Picture 6"/>
          <p:cNvPicPr>
            <a:picLocks noChangeAspect="1"/>
          </p:cNvPicPr>
          <p:nvPr userDrawn="1"/>
        </p:nvPicPr>
        <p:blipFill>
          <a:blip r:embed="rId2"/>
          <a:stretch>
            <a:fillRect/>
          </a:stretch>
        </p:blipFill>
        <p:spPr>
          <a:xfrm>
            <a:off x="4945060" y="1179353"/>
            <a:ext cx="2301880" cy="2486892"/>
          </a:xfrm>
          <a:prstGeom prst="rect">
            <a:avLst/>
          </a:prstGeom>
        </p:spPr>
      </p:pic>
    </p:spTree>
    <p:extLst>
      <p:ext uri="{BB962C8B-B14F-4D97-AF65-F5344CB8AC3E}">
        <p14:creationId xmlns:p14="http://schemas.microsoft.com/office/powerpoint/2010/main" val="409508143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Graphic Slide 2">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EDE2AA-5EC7-4E82-852A-FE7B050223C2}"/>
              </a:ext>
            </a:extLst>
          </p:cNvPr>
          <p:cNvSpPr>
            <a:spLocks noGrp="1"/>
          </p:cNvSpPr>
          <p:nvPr>
            <p:ph type="title"/>
          </p:nvPr>
        </p:nvSpPr>
        <p:spPr>
          <a:xfrm>
            <a:off x="766763" y="800099"/>
            <a:ext cx="5329237" cy="558801"/>
          </a:xfrm>
          <a:prstGeom prst="rect">
            <a:avLst/>
          </a:prstGeom>
        </p:spPr>
        <p:txBody>
          <a:bodyPr lIns="0" tIns="0" rIns="0" bIns="0">
            <a:noAutofit/>
          </a:bodyPr>
          <a:lstStyle>
            <a:lvl1pPr>
              <a:defRPr sz="4400"/>
            </a:lvl1pPr>
          </a:lstStyle>
          <a:p>
            <a:endParaRPr lang="en-BE" dirty="0"/>
          </a:p>
        </p:txBody>
      </p:sp>
      <p:sp>
        <p:nvSpPr>
          <p:cNvPr id="8" name="Tijdelijke aanduiding voor grafiek 7">
            <a:extLst>
              <a:ext uri="{FF2B5EF4-FFF2-40B4-BE49-F238E27FC236}">
                <a16:creationId xmlns:a16="http://schemas.microsoft.com/office/drawing/2014/main" id="{785BDB02-0669-46C1-BC18-4B6915F659E2}"/>
              </a:ext>
            </a:extLst>
          </p:cNvPr>
          <p:cNvSpPr>
            <a:spLocks noGrp="1"/>
          </p:cNvSpPr>
          <p:nvPr>
            <p:ph type="chart" sz="quarter" idx="15"/>
          </p:nvPr>
        </p:nvSpPr>
        <p:spPr>
          <a:xfrm>
            <a:off x="6553200" y="800101"/>
            <a:ext cx="4872038" cy="5257800"/>
          </a:xfrm>
          <a:prstGeom prst="rect">
            <a:avLst/>
          </a:prstGeom>
        </p:spPr>
        <p:txBody>
          <a:bodyPr>
            <a:normAutofit/>
          </a:bodyPr>
          <a:lstStyle>
            <a:lvl1pPr marL="0" indent="0" algn="ctr">
              <a:buFontTx/>
              <a:buNone/>
              <a:defRPr sz="1800" b="0"/>
            </a:lvl1pPr>
          </a:lstStyle>
          <a:p>
            <a:endParaRPr lang="en-BE" dirty="0"/>
          </a:p>
        </p:txBody>
      </p:sp>
      <p:sp>
        <p:nvSpPr>
          <p:cNvPr id="5" name="Text Placeholder 4"/>
          <p:cNvSpPr>
            <a:spLocks noGrp="1"/>
          </p:cNvSpPr>
          <p:nvPr>
            <p:ph type="body" sz="quarter" idx="16" hasCustomPrompt="1"/>
          </p:nvPr>
        </p:nvSpPr>
        <p:spPr>
          <a:xfrm>
            <a:off x="766762" y="1469037"/>
            <a:ext cx="5329237" cy="4588864"/>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11"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3" name="Footer Placeholder 2"/>
          <p:cNvSpPr>
            <a:spLocks noGrp="1"/>
          </p:cNvSpPr>
          <p:nvPr>
            <p:ph type="ftr" sz="quarter" idx="17"/>
          </p:nvPr>
        </p:nvSpPr>
        <p:spPr/>
        <p:txBody>
          <a:bodyPr/>
          <a:lstStyle/>
          <a:p>
            <a:r>
              <a:rPr lang="en-US" dirty="0"/>
              <a:t>MELODY #7.1 Elaborate on tasks of other responders at CBRN scene, and their value</a:t>
            </a:r>
          </a:p>
        </p:txBody>
      </p:sp>
    </p:spTree>
    <p:extLst>
      <p:ext uri="{BB962C8B-B14F-4D97-AF65-F5344CB8AC3E}">
        <p14:creationId xmlns:p14="http://schemas.microsoft.com/office/powerpoint/2010/main" val="11296236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pos="3840">
          <p15:clr>
            <a:srgbClr val="FBAE40"/>
          </p15:clr>
        </p15:guide>
        <p15:guide id="2" pos="4128">
          <p15:clr>
            <a:srgbClr val="FBAE40"/>
          </p15:clr>
        </p15:guide>
        <p15:guide id="3" pos="3552">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amp; Picture 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EDE2AA-5EC7-4E82-852A-FE7B050223C2}"/>
              </a:ext>
            </a:extLst>
          </p:cNvPr>
          <p:cNvSpPr>
            <a:spLocks noGrp="1"/>
          </p:cNvSpPr>
          <p:nvPr>
            <p:ph type="title"/>
          </p:nvPr>
        </p:nvSpPr>
        <p:spPr>
          <a:xfrm>
            <a:off x="766764" y="800100"/>
            <a:ext cx="5983288" cy="838200"/>
          </a:xfrm>
          <a:prstGeom prst="rect">
            <a:avLst/>
          </a:prstGeom>
        </p:spPr>
        <p:txBody>
          <a:bodyPr lIns="0" tIns="0" rIns="0" bIns="0">
            <a:normAutofit/>
          </a:bodyPr>
          <a:lstStyle>
            <a:lvl1pPr>
              <a:defRPr sz="4400"/>
            </a:lvl1pPr>
          </a:lstStyle>
          <a:p>
            <a:endParaRPr lang="en-BE" dirty="0"/>
          </a:p>
        </p:txBody>
      </p:sp>
      <p:sp>
        <p:nvSpPr>
          <p:cNvPr id="8" name="Tijdelijke aanduiding voor afbeelding 7">
            <a:extLst>
              <a:ext uri="{FF2B5EF4-FFF2-40B4-BE49-F238E27FC236}">
                <a16:creationId xmlns:a16="http://schemas.microsoft.com/office/drawing/2014/main" id="{DA1F5B52-3085-476E-BB6D-6FEB75BDE4A8}"/>
              </a:ext>
            </a:extLst>
          </p:cNvPr>
          <p:cNvSpPr>
            <a:spLocks noGrp="1"/>
          </p:cNvSpPr>
          <p:nvPr>
            <p:ph type="pic" sz="quarter" idx="11"/>
          </p:nvPr>
        </p:nvSpPr>
        <p:spPr>
          <a:xfrm>
            <a:off x="7000875" y="0"/>
            <a:ext cx="5191125" cy="6858000"/>
          </a:xfrm>
          <a:prstGeom prst="rect">
            <a:avLst/>
          </a:prstGeom>
        </p:spPr>
        <p:txBody>
          <a:bodyPr anchor="ctr" anchorCtr="0"/>
          <a:lstStyle>
            <a:lvl1pPr marL="0" indent="0" algn="ctr">
              <a:buFontTx/>
              <a:buNone/>
              <a:defRPr/>
            </a:lvl1pPr>
          </a:lstStyle>
          <a:p>
            <a:endParaRPr lang="en-BE" dirty="0"/>
          </a:p>
        </p:txBody>
      </p:sp>
      <p:sp>
        <p:nvSpPr>
          <p:cNvPr id="11" name="Text Placeholder 10"/>
          <p:cNvSpPr>
            <a:spLocks noGrp="1"/>
          </p:cNvSpPr>
          <p:nvPr>
            <p:ph type="body" sz="quarter" idx="13" hasCustomPrompt="1"/>
          </p:nvPr>
        </p:nvSpPr>
        <p:spPr>
          <a:xfrm>
            <a:off x="766763" y="1731364"/>
            <a:ext cx="6010275" cy="4326536"/>
          </a:xfrm>
        </p:spPr>
        <p:txBody>
          <a:bodyPr/>
          <a:lstStyle>
            <a:lvl1pPr marL="355600" indent="-355600">
              <a:defRPr/>
            </a:lvl1pPr>
            <a:lvl2pPr marL="622300" indent="-266700">
              <a:defRPr/>
            </a:lvl2pPr>
            <a:lvl3pPr marL="990600" indent="-266700">
              <a:defRPr/>
            </a:lvl3pPr>
            <a:lvl4pPr marL="1524000" indent="-266700">
              <a:defRPr/>
            </a:lvl4pPr>
            <a:lvl5pPr marL="1968500" indent="-355600">
              <a:defRPr/>
            </a:lvl5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6"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3" name="Footer Placeholder 2"/>
          <p:cNvSpPr>
            <a:spLocks noGrp="1"/>
          </p:cNvSpPr>
          <p:nvPr>
            <p:ph type="ftr" sz="quarter" idx="14"/>
          </p:nvPr>
        </p:nvSpPr>
        <p:spPr/>
        <p:txBody>
          <a:bodyPr/>
          <a:lstStyle/>
          <a:p>
            <a:r>
              <a:rPr lang="en-US" dirty="0"/>
              <a:t>MELODY #7.1 Elaborate on tasks of other responders at CBRN scene, and their value</a:t>
            </a:r>
          </a:p>
        </p:txBody>
      </p:sp>
    </p:spTree>
    <p:extLst>
      <p:ext uri="{BB962C8B-B14F-4D97-AF65-F5344CB8AC3E}">
        <p14:creationId xmlns:p14="http://schemas.microsoft.com/office/powerpoint/2010/main" val="20463399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ote 1">
    <p:spTree>
      <p:nvGrpSpPr>
        <p:cNvPr id="1" name=""/>
        <p:cNvGrpSpPr/>
        <p:nvPr/>
      </p:nvGrpSpPr>
      <p:grpSpPr>
        <a:xfrm>
          <a:off x="0" y="0"/>
          <a:ext cx="0" cy="0"/>
          <a:chOff x="0" y="0"/>
          <a:chExt cx="0" cy="0"/>
        </a:xfrm>
      </p:grpSpPr>
      <p:sp>
        <p:nvSpPr>
          <p:cNvPr id="9" name="Tijdelijke aanduiding voor tekst 8">
            <a:extLst>
              <a:ext uri="{FF2B5EF4-FFF2-40B4-BE49-F238E27FC236}">
                <a16:creationId xmlns:a16="http://schemas.microsoft.com/office/drawing/2014/main" id="{7F4BDD94-FB2C-4502-A2BB-86CAD3E59940}"/>
              </a:ext>
            </a:extLst>
          </p:cNvPr>
          <p:cNvSpPr>
            <a:spLocks noGrp="1"/>
          </p:cNvSpPr>
          <p:nvPr>
            <p:ph type="body" sz="quarter" idx="11" hasCustomPrompt="1"/>
          </p:nvPr>
        </p:nvSpPr>
        <p:spPr>
          <a:xfrm>
            <a:off x="766763" y="2324100"/>
            <a:ext cx="10658474" cy="2197100"/>
          </a:xfrm>
          <a:prstGeom prst="rect">
            <a:avLst/>
          </a:prstGeom>
        </p:spPr>
        <p:txBody>
          <a:bodyPr lIns="1371600" tIns="0" rIns="1371600" bIns="0" anchor="ctr" anchorCtr="0">
            <a:noAutofit/>
          </a:bodyPr>
          <a:lstStyle>
            <a:lvl1pPr marL="0" indent="0" algn="ctr">
              <a:spcBef>
                <a:spcPts val="600"/>
              </a:spcBef>
              <a:buFontTx/>
              <a:buNone/>
              <a:defRPr sz="4400">
                <a:solidFill>
                  <a:schemeClr val="accent1"/>
                </a:solidFill>
                <a:latin typeface="FranklinGotTExtCon" pitchFamily="2" charset="0"/>
                <a:cs typeface="Segoe UI Semibold" panose="020B0702040204020203" pitchFamily="34" charset="0"/>
              </a:defRPr>
            </a:lvl1pPr>
          </a:lstStyle>
          <a:p>
            <a:pPr lvl="0"/>
            <a:r>
              <a:rPr lang="nl-NL"/>
              <a:t>Click to add a quote</a:t>
            </a:r>
            <a:endParaRPr lang="nl-NL" dirty="0"/>
          </a:p>
        </p:txBody>
      </p:sp>
      <p:sp>
        <p:nvSpPr>
          <p:cNvPr id="11" name="Tijdelijke aanduiding voor tekst 10">
            <a:extLst>
              <a:ext uri="{FF2B5EF4-FFF2-40B4-BE49-F238E27FC236}">
                <a16:creationId xmlns:a16="http://schemas.microsoft.com/office/drawing/2014/main" id="{0BF1D710-5F93-4654-8D54-CD40B1D335E1}"/>
              </a:ext>
            </a:extLst>
          </p:cNvPr>
          <p:cNvSpPr>
            <a:spLocks noGrp="1"/>
          </p:cNvSpPr>
          <p:nvPr>
            <p:ph type="body" sz="quarter" idx="12" hasCustomPrompt="1"/>
          </p:nvPr>
        </p:nvSpPr>
        <p:spPr>
          <a:xfrm>
            <a:off x="766763" y="4768439"/>
            <a:ext cx="10658474" cy="881063"/>
          </a:xfrm>
          <a:prstGeom prst="rect">
            <a:avLst/>
          </a:prstGeom>
        </p:spPr>
        <p:txBody>
          <a:bodyPr lIns="1828800" tIns="0" rIns="1828800" bIns="0">
            <a:normAutofit/>
          </a:bodyPr>
          <a:lstStyle>
            <a:lvl1pPr marL="0" indent="0" algn="ctr">
              <a:buFontTx/>
              <a:buNone/>
              <a:defRPr sz="2000" b="0" baseline="0">
                <a:solidFill>
                  <a:schemeClr val="accent3"/>
                </a:solidFill>
                <a:latin typeface="Segoe UI Semibold" panose="020B0702040204020203" pitchFamily="34" charset="0"/>
                <a:cs typeface="Segoe UI Semibold" panose="020B0702040204020203" pitchFamily="34" charset="0"/>
              </a:defRPr>
            </a:lvl1pPr>
          </a:lstStyle>
          <a:p>
            <a:pPr lvl="0"/>
            <a:r>
              <a:rPr lang="nl-BE"/>
              <a:t>Click to add a name</a:t>
            </a:r>
            <a:endParaRPr lang="en-BE" dirty="0"/>
          </a:p>
        </p:txBody>
      </p:sp>
      <p:sp>
        <p:nvSpPr>
          <p:cNvPr id="208"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2" name="Footer Placeholder 1"/>
          <p:cNvSpPr>
            <a:spLocks noGrp="1"/>
          </p:cNvSpPr>
          <p:nvPr>
            <p:ph type="ftr" sz="quarter" idx="13"/>
          </p:nvPr>
        </p:nvSpPr>
        <p:spPr/>
        <p:txBody>
          <a:bodyPr/>
          <a:lstStyle/>
          <a:p>
            <a:r>
              <a:rPr lang="en-US" dirty="0"/>
              <a:t>MELODY #7.1 Elaborate on tasks of other responders at CBRN scene, and their value</a:t>
            </a:r>
          </a:p>
        </p:txBody>
      </p:sp>
    </p:spTree>
    <p:extLst>
      <p:ext uri="{BB962C8B-B14F-4D97-AF65-F5344CB8AC3E}">
        <p14:creationId xmlns:p14="http://schemas.microsoft.com/office/powerpoint/2010/main" val="42864105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 pictures with info">
    <p:spTree>
      <p:nvGrpSpPr>
        <p:cNvPr id="1" name=""/>
        <p:cNvGrpSpPr/>
        <p:nvPr/>
      </p:nvGrpSpPr>
      <p:grpSpPr>
        <a:xfrm>
          <a:off x="0" y="0"/>
          <a:ext cx="0" cy="0"/>
          <a:chOff x="0" y="0"/>
          <a:chExt cx="0" cy="0"/>
        </a:xfrm>
      </p:grpSpPr>
      <p:sp>
        <p:nvSpPr>
          <p:cNvPr id="81" name="Rectangle 80"/>
          <p:cNvSpPr/>
          <p:nvPr/>
        </p:nvSpPr>
        <p:spPr>
          <a:xfrm>
            <a:off x="3485781" y="800100"/>
            <a:ext cx="2574956" cy="5257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773727" y="800100"/>
            <a:ext cx="2574956" cy="5257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le 90"/>
          <p:cNvSpPr/>
          <p:nvPr/>
        </p:nvSpPr>
        <p:spPr>
          <a:xfrm>
            <a:off x="6181893" y="800100"/>
            <a:ext cx="2574956" cy="52578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FranklinGotTExtCon" pitchFamily="2" charset="0"/>
            </a:endParaRPr>
          </a:p>
        </p:txBody>
      </p:sp>
      <p:sp>
        <p:nvSpPr>
          <p:cNvPr id="96" name="Picture Placeholder 94"/>
          <p:cNvSpPr>
            <a:spLocks noGrp="1"/>
          </p:cNvSpPr>
          <p:nvPr>
            <p:ph type="pic" sz="quarter" idx="10"/>
          </p:nvPr>
        </p:nvSpPr>
        <p:spPr>
          <a:xfrm>
            <a:off x="856548" y="1897062"/>
            <a:ext cx="2405005" cy="3063875"/>
          </a:xfrm>
        </p:spPr>
        <p:txBody>
          <a:bodyPr anchor="ctr"/>
          <a:lstStyle>
            <a:lvl1pPr marL="88900" indent="0" algn="ctr">
              <a:buNone/>
              <a:defRPr>
                <a:solidFill>
                  <a:schemeClr val="bg1"/>
                </a:solidFill>
              </a:defRPr>
            </a:lvl1pPr>
          </a:lstStyle>
          <a:p>
            <a:r>
              <a:rPr lang="en-US"/>
              <a:t>Click icon to add picture</a:t>
            </a:r>
          </a:p>
        </p:txBody>
      </p:sp>
      <p:sp>
        <p:nvSpPr>
          <p:cNvPr id="99" name="Text Placeholder 97"/>
          <p:cNvSpPr>
            <a:spLocks noGrp="1"/>
          </p:cNvSpPr>
          <p:nvPr>
            <p:ph type="body" sz="quarter" idx="11"/>
          </p:nvPr>
        </p:nvSpPr>
        <p:spPr>
          <a:xfrm>
            <a:off x="856548" y="982663"/>
            <a:ext cx="2405005" cy="712787"/>
          </a:xfrm>
        </p:spPr>
        <p:txBody>
          <a:bodyPr>
            <a:noAutofit/>
          </a:bodyPr>
          <a:lstStyle>
            <a:lvl1pPr marL="0" indent="0" algn="ctr" defTabSz="914400" rtl="0" eaLnBrk="1" latinLnBrk="0" hangingPunct="1">
              <a:lnSpc>
                <a:spcPct val="100000"/>
              </a:lnSpc>
              <a:spcBef>
                <a:spcPct val="0"/>
              </a:spcBef>
              <a:buNone/>
              <a:defRPr lang="en-US" sz="1900" b="0" kern="1200" smtClean="0">
                <a:solidFill>
                  <a:schemeClr val="bg1"/>
                </a:solidFill>
                <a:latin typeface="FranklinGotTExtCon" pitchFamily="2" charset="0"/>
                <a:ea typeface="+mj-ea"/>
                <a:cs typeface="+mj-cs"/>
              </a:defRPr>
            </a:lvl1pPr>
            <a:lvl2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2pPr>
            <a:lvl3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3pPr>
            <a:lvl4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4pPr>
            <a:lvl5pPr marL="0" indent="0" algn="ctr" defTabSz="914400" rtl="0" eaLnBrk="1" latinLnBrk="0" hangingPunct="1">
              <a:lnSpc>
                <a:spcPct val="100000"/>
              </a:lnSpc>
              <a:spcBef>
                <a:spcPct val="0"/>
              </a:spcBef>
              <a:buNone/>
              <a:defRPr lang="en-US" sz="1900" b="1" kern="1200">
                <a:solidFill>
                  <a:schemeClr val="bg1"/>
                </a:solidFill>
                <a:latin typeface="+mj-lt"/>
                <a:ea typeface="+mj-ea"/>
                <a:cs typeface="+mj-cs"/>
              </a:defRPr>
            </a:lvl5pPr>
          </a:lstStyle>
          <a:p>
            <a:pPr lvl="0"/>
            <a:r>
              <a:rPr lang="en-US"/>
              <a:t>Edit Master text styles</a:t>
            </a:r>
          </a:p>
        </p:txBody>
      </p:sp>
      <p:sp>
        <p:nvSpPr>
          <p:cNvPr id="101" name="Text Placeholder 97"/>
          <p:cNvSpPr>
            <a:spLocks noGrp="1"/>
          </p:cNvSpPr>
          <p:nvPr>
            <p:ph type="body" sz="quarter" idx="12"/>
          </p:nvPr>
        </p:nvSpPr>
        <p:spPr>
          <a:xfrm>
            <a:off x="856548" y="5162550"/>
            <a:ext cx="2405005" cy="817426"/>
          </a:xfrm>
        </p:spPr>
        <p:txBody>
          <a:bodyPr anchor="b">
            <a:noAutofit/>
          </a:bodyPr>
          <a:lstStyle>
            <a:lvl1pPr marL="0" indent="0" algn="ctr" defTabSz="914400" rtl="0" eaLnBrk="1" latinLnBrk="0" hangingPunct="1">
              <a:lnSpc>
                <a:spcPct val="100000"/>
              </a:lnSpc>
              <a:spcBef>
                <a:spcPct val="0"/>
              </a:spcBef>
              <a:buNone/>
              <a:defRPr lang="en-US" sz="1300" kern="1200">
                <a:solidFill>
                  <a:schemeClr val="bg1"/>
                </a:solidFill>
                <a:latin typeface="FranklinGotTExtCon" pitchFamily="2" charset="0"/>
                <a:ea typeface="+mn-ea"/>
                <a:cs typeface="+mn-cs"/>
              </a:defRPr>
            </a:lvl1pPr>
            <a:lvl2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2pPr>
            <a:lvl3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3pPr>
            <a:lvl4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4pPr>
            <a:lvl5pPr marL="0" indent="0" algn="ctr" defTabSz="914400" rtl="0" eaLnBrk="1" latinLnBrk="0" hangingPunct="1">
              <a:lnSpc>
                <a:spcPct val="100000"/>
              </a:lnSpc>
              <a:spcBef>
                <a:spcPct val="0"/>
              </a:spcBef>
              <a:buNone/>
              <a:defRPr lang="en-US" sz="1900" b="1" kern="1200">
                <a:solidFill>
                  <a:schemeClr val="bg1"/>
                </a:solidFill>
                <a:latin typeface="+mj-lt"/>
                <a:ea typeface="+mj-ea"/>
                <a:cs typeface="+mj-cs"/>
              </a:defRPr>
            </a:lvl5pPr>
          </a:lstStyle>
          <a:p>
            <a:pPr lvl="0"/>
            <a:r>
              <a:rPr lang="en-US"/>
              <a:t>Edit Master text styles</a:t>
            </a:r>
          </a:p>
        </p:txBody>
      </p:sp>
      <p:sp>
        <p:nvSpPr>
          <p:cNvPr id="102" name="Picture Placeholder 94"/>
          <p:cNvSpPr>
            <a:spLocks noGrp="1"/>
          </p:cNvSpPr>
          <p:nvPr>
            <p:ph type="pic" sz="quarter" idx="13"/>
          </p:nvPr>
        </p:nvSpPr>
        <p:spPr>
          <a:xfrm>
            <a:off x="3568107" y="1897062"/>
            <a:ext cx="2405005" cy="3063875"/>
          </a:xfrm>
        </p:spPr>
        <p:txBody>
          <a:bodyPr anchor="ctr"/>
          <a:lstStyle>
            <a:lvl1pPr marL="88900" indent="0" algn="ctr">
              <a:buNone/>
              <a:defRPr>
                <a:solidFill>
                  <a:schemeClr val="bg1"/>
                </a:solidFill>
              </a:defRPr>
            </a:lvl1pPr>
          </a:lstStyle>
          <a:p>
            <a:r>
              <a:rPr lang="en-US"/>
              <a:t>Click icon to add picture</a:t>
            </a:r>
          </a:p>
        </p:txBody>
      </p:sp>
      <p:sp>
        <p:nvSpPr>
          <p:cNvPr id="103" name="Text Placeholder 97"/>
          <p:cNvSpPr>
            <a:spLocks noGrp="1"/>
          </p:cNvSpPr>
          <p:nvPr>
            <p:ph type="body" sz="quarter" idx="14"/>
          </p:nvPr>
        </p:nvSpPr>
        <p:spPr>
          <a:xfrm>
            <a:off x="3568107" y="982663"/>
            <a:ext cx="2405005" cy="712787"/>
          </a:xfrm>
        </p:spPr>
        <p:txBody>
          <a:bodyPr>
            <a:noAutofit/>
          </a:bodyPr>
          <a:lstStyle>
            <a:lvl1pPr marL="0" indent="0" algn="ctr" defTabSz="914400" rtl="0" eaLnBrk="1" latinLnBrk="0" hangingPunct="1">
              <a:lnSpc>
                <a:spcPct val="100000"/>
              </a:lnSpc>
              <a:spcBef>
                <a:spcPct val="0"/>
              </a:spcBef>
              <a:buNone/>
              <a:defRPr lang="en-US" sz="1900" b="0" kern="1200" smtClean="0">
                <a:solidFill>
                  <a:schemeClr val="bg1"/>
                </a:solidFill>
                <a:latin typeface="FranklinGotTExtCon" pitchFamily="2" charset="0"/>
                <a:ea typeface="+mj-ea"/>
                <a:cs typeface="+mj-cs"/>
              </a:defRPr>
            </a:lvl1pPr>
            <a:lvl2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2pPr>
            <a:lvl3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3pPr>
            <a:lvl4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4pPr>
            <a:lvl5pPr marL="0" indent="0" algn="ctr" defTabSz="914400" rtl="0" eaLnBrk="1" latinLnBrk="0" hangingPunct="1">
              <a:lnSpc>
                <a:spcPct val="100000"/>
              </a:lnSpc>
              <a:spcBef>
                <a:spcPct val="0"/>
              </a:spcBef>
              <a:buNone/>
              <a:defRPr lang="en-US" sz="1900" b="1" kern="1200">
                <a:solidFill>
                  <a:schemeClr val="bg1"/>
                </a:solidFill>
                <a:latin typeface="+mj-lt"/>
                <a:ea typeface="+mj-ea"/>
                <a:cs typeface="+mj-cs"/>
              </a:defRPr>
            </a:lvl5pPr>
          </a:lstStyle>
          <a:p>
            <a:pPr lvl="0"/>
            <a:r>
              <a:rPr lang="en-US"/>
              <a:t>Edit Master text styles</a:t>
            </a:r>
          </a:p>
        </p:txBody>
      </p:sp>
      <p:sp>
        <p:nvSpPr>
          <p:cNvPr id="104" name="Text Placeholder 97"/>
          <p:cNvSpPr>
            <a:spLocks noGrp="1"/>
          </p:cNvSpPr>
          <p:nvPr>
            <p:ph type="body" sz="quarter" idx="15"/>
          </p:nvPr>
        </p:nvSpPr>
        <p:spPr>
          <a:xfrm>
            <a:off x="3568107" y="5162550"/>
            <a:ext cx="2405005" cy="817426"/>
          </a:xfrm>
        </p:spPr>
        <p:txBody>
          <a:bodyPr anchor="b">
            <a:noAutofit/>
          </a:bodyPr>
          <a:lstStyle>
            <a:lvl1pPr marL="0" indent="0" algn="ctr" defTabSz="914400" rtl="0" eaLnBrk="1" latinLnBrk="0" hangingPunct="1">
              <a:lnSpc>
                <a:spcPct val="100000"/>
              </a:lnSpc>
              <a:spcBef>
                <a:spcPct val="0"/>
              </a:spcBef>
              <a:buNone/>
              <a:defRPr lang="en-US" sz="1300" kern="1200">
                <a:solidFill>
                  <a:schemeClr val="bg1"/>
                </a:solidFill>
                <a:latin typeface="FranklinGotTExtCon" pitchFamily="2" charset="0"/>
                <a:ea typeface="+mn-ea"/>
                <a:cs typeface="+mn-cs"/>
              </a:defRPr>
            </a:lvl1pPr>
            <a:lvl2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2pPr>
            <a:lvl3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3pPr>
            <a:lvl4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4pPr>
            <a:lvl5pPr marL="0" indent="0" algn="ctr" defTabSz="914400" rtl="0" eaLnBrk="1" latinLnBrk="0" hangingPunct="1">
              <a:lnSpc>
                <a:spcPct val="100000"/>
              </a:lnSpc>
              <a:spcBef>
                <a:spcPct val="0"/>
              </a:spcBef>
              <a:buNone/>
              <a:defRPr lang="en-US" sz="1900" b="1" kern="1200">
                <a:solidFill>
                  <a:schemeClr val="bg1"/>
                </a:solidFill>
                <a:latin typeface="+mj-lt"/>
                <a:ea typeface="+mj-ea"/>
                <a:cs typeface="+mj-cs"/>
              </a:defRPr>
            </a:lvl5pPr>
          </a:lstStyle>
          <a:p>
            <a:pPr lvl="0"/>
            <a:r>
              <a:rPr lang="en-US"/>
              <a:t>Edit Master text styles</a:t>
            </a:r>
          </a:p>
        </p:txBody>
      </p:sp>
      <p:sp>
        <p:nvSpPr>
          <p:cNvPr id="105" name="Picture Placeholder 94"/>
          <p:cNvSpPr>
            <a:spLocks noGrp="1"/>
          </p:cNvSpPr>
          <p:nvPr>
            <p:ph type="pic" sz="quarter" idx="16"/>
          </p:nvPr>
        </p:nvSpPr>
        <p:spPr>
          <a:xfrm>
            <a:off x="6261673" y="1897062"/>
            <a:ext cx="2405005" cy="3063875"/>
          </a:xfrm>
        </p:spPr>
        <p:txBody>
          <a:bodyPr anchor="ctr"/>
          <a:lstStyle>
            <a:lvl1pPr marL="88900" indent="0" algn="ctr">
              <a:buNone/>
              <a:defRPr>
                <a:solidFill>
                  <a:schemeClr val="bg1"/>
                </a:solidFill>
              </a:defRPr>
            </a:lvl1pPr>
          </a:lstStyle>
          <a:p>
            <a:r>
              <a:rPr lang="en-US"/>
              <a:t>Click icon to add picture</a:t>
            </a:r>
          </a:p>
        </p:txBody>
      </p:sp>
      <p:sp>
        <p:nvSpPr>
          <p:cNvPr id="106" name="Text Placeholder 97"/>
          <p:cNvSpPr>
            <a:spLocks noGrp="1"/>
          </p:cNvSpPr>
          <p:nvPr>
            <p:ph type="body" sz="quarter" idx="17"/>
          </p:nvPr>
        </p:nvSpPr>
        <p:spPr>
          <a:xfrm>
            <a:off x="6269168" y="982663"/>
            <a:ext cx="2405005" cy="712787"/>
          </a:xfrm>
        </p:spPr>
        <p:txBody>
          <a:bodyPr>
            <a:noAutofit/>
          </a:bodyPr>
          <a:lstStyle>
            <a:lvl1pPr marL="0" indent="0" algn="ctr" defTabSz="914400" rtl="0" eaLnBrk="1" latinLnBrk="0" hangingPunct="1">
              <a:lnSpc>
                <a:spcPct val="100000"/>
              </a:lnSpc>
              <a:spcBef>
                <a:spcPct val="0"/>
              </a:spcBef>
              <a:buNone/>
              <a:defRPr lang="en-US" sz="1900" b="0" kern="1200" smtClean="0">
                <a:solidFill>
                  <a:schemeClr val="bg1"/>
                </a:solidFill>
                <a:latin typeface="FranklinGotTExtCon" pitchFamily="2" charset="0"/>
                <a:ea typeface="+mj-ea"/>
                <a:cs typeface="+mj-cs"/>
              </a:defRPr>
            </a:lvl1pPr>
            <a:lvl2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2pPr>
            <a:lvl3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3pPr>
            <a:lvl4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4pPr>
            <a:lvl5pPr marL="0" indent="0" algn="ctr" defTabSz="914400" rtl="0" eaLnBrk="1" latinLnBrk="0" hangingPunct="1">
              <a:lnSpc>
                <a:spcPct val="100000"/>
              </a:lnSpc>
              <a:spcBef>
                <a:spcPct val="0"/>
              </a:spcBef>
              <a:buNone/>
              <a:defRPr lang="en-US" sz="1900" b="1" kern="1200">
                <a:solidFill>
                  <a:schemeClr val="bg1"/>
                </a:solidFill>
                <a:latin typeface="+mj-lt"/>
                <a:ea typeface="+mj-ea"/>
                <a:cs typeface="+mj-cs"/>
              </a:defRPr>
            </a:lvl5pPr>
          </a:lstStyle>
          <a:p>
            <a:pPr lvl="0"/>
            <a:r>
              <a:rPr lang="en-US"/>
              <a:t>Edit Master text styles</a:t>
            </a:r>
          </a:p>
        </p:txBody>
      </p:sp>
      <p:sp>
        <p:nvSpPr>
          <p:cNvPr id="107" name="Text Placeholder 97"/>
          <p:cNvSpPr>
            <a:spLocks noGrp="1"/>
          </p:cNvSpPr>
          <p:nvPr>
            <p:ph type="body" sz="quarter" idx="18"/>
          </p:nvPr>
        </p:nvSpPr>
        <p:spPr>
          <a:xfrm>
            <a:off x="6269168" y="5162550"/>
            <a:ext cx="2405005" cy="817426"/>
          </a:xfrm>
        </p:spPr>
        <p:txBody>
          <a:bodyPr anchor="b">
            <a:noAutofit/>
          </a:bodyPr>
          <a:lstStyle>
            <a:lvl1pPr marL="0" indent="0" algn="ctr" defTabSz="914400" rtl="0" eaLnBrk="1" latinLnBrk="0" hangingPunct="1">
              <a:lnSpc>
                <a:spcPct val="100000"/>
              </a:lnSpc>
              <a:spcBef>
                <a:spcPct val="0"/>
              </a:spcBef>
              <a:buNone/>
              <a:defRPr lang="en-US" sz="1300" kern="1200">
                <a:solidFill>
                  <a:schemeClr val="bg1"/>
                </a:solidFill>
                <a:latin typeface="FranklinGotTExtCon" pitchFamily="2" charset="0"/>
                <a:ea typeface="+mn-ea"/>
                <a:cs typeface="+mn-cs"/>
              </a:defRPr>
            </a:lvl1pPr>
            <a:lvl2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2pPr>
            <a:lvl3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3pPr>
            <a:lvl4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4pPr>
            <a:lvl5pPr marL="0" indent="0" algn="ctr" defTabSz="914400" rtl="0" eaLnBrk="1" latinLnBrk="0" hangingPunct="1">
              <a:lnSpc>
                <a:spcPct val="100000"/>
              </a:lnSpc>
              <a:spcBef>
                <a:spcPct val="0"/>
              </a:spcBef>
              <a:buNone/>
              <a:defRPr lang="en-US" sz="1900" b="1" kern="1200">
                <a:solidFill>
                  <a:schemeClr val="bg1"/>
                </a:solidFill>
                <a:latin typeface="+mj-lt"/>
                <a:ea typeface="+mj-ea"/>
                <a:cs typeface="+mj-cs"/>
              </a:defRPr>
            </a:lvl5pPr>
          </a:lstStyle>
          <a:p>
            <a:pPr lvl="0"/>
            <a:r>
              <a:rPr lang="en-US"/>
              <a:t>Edit Master text styles</a:t>
            </a:r>
          </a:p>
        </p:txBody>
      </p:sp>
      <p:sp>
        <p:nvSpPr>
          <p:cNvPr id="92" name="Rectangle 91"/>
          <p:cNvSpPr/>
          <p:nvPr userDrawn="1"/>
        </p:nvSpPr>
        <p:spPr>
          <a:xfrm>
            <a:off x="8874897" y="800100"/>
            <a:ext cx="2574956" cy="52578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Picture Placeholder 94"/>
          <p:cNvSpPr>
            <a:spLocks noGrp="1"/>
          </p:cNvSpPr>
          <p:nvPr>
            <p:ph type="pic" sz="quarter" idx="19"/>
          </p:nvPr>
        </p:nvSpPr>
        <p:spPr>
          <a:xfrm>
            <a:off x="8954677" y="1897062"/>
            <a:ext cx="2405005" cy="3063875"/>
          </a:xfrm>
        </p:spPr>
        <p:txBody>
          <a:bodyPr anchor="ctr"/>
          <a:lstStyle>
            <a:lvl1pPr marL="88900" indent="0" algn="ctr">
              <a:buNone/>
              <a:defRPr>
                <a:solidFill>
                  <a:schemeClr val="bg1"/>
                </a:solidFill>
              </a:defRPr>
            </a:lvl1pPr>
          </a:lstStyle>
          <a:p>
            <a:r>
              <a:rPr lang="en-US"/>
              <a:t>Click icon to add picture</a:t>
            </a:r>
          </a:p>
        </p:txBody>
      </p:sp>
      <p:sp>
        <p:nvSpPr>
          <p:cNvPr id="94" name="Text Placeholder 97"/>
          <p:cNvSpPr>
            <a:spLocks noGrp="1"/>
          </p:cNvSpPr>
          <p:nvPr>
            <p:ph type="body" sz="quarter" idx="20"/>
          </p:nvPr>
        </p:nvSpPr>
        <p:spPr>
          <a:xfrm>
            <a:off x="8962172" y="982663"/>
            <a:ext cx="2405005" cy="712787"/>
          </a:xfrm>
        </p:spPr>
        <p:txBody>
          <a:bodyPr>
            <a:noAutofit/>
          </a:bodyPr>
          <a:lstStyle>
            <a:lvl1pPr marL="0" indent="0" algn="ctr" defTabSz="914400" rtl="0" eaLnBrk="1" latinLnBrk="0" hangingPunct="1">
              <a:lnSpc>
                <a:spcPct val="100000"/>
              </a:lnSpc>
              <a:spcBef>
                <a:spcPct val="0"/>
              </a:spcBef>
              <a:buNone/>
              <a:defRPr lang="en-US" sz="1900" b="0" kern="1200" smtClean="0">
                <a:solidFill>
                  <a:schemeClr val="bg1"/>
                </a:solidFill>
                <a:latin typeface="FranklinGotTExtCon" pitchFamily="2" charset="0"/>
                <a:ea typeface="+mj-ea"/>
                <a:cs typeface="+mj-cs"/>
              </a:defRPr>
            </a:lvl1pPr>
            <a:lvl2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2pPr>
            <a:lvl3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3pPr>
            <a:lvl4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4pPr>
            <a:lvl5pPr marL="0" indent="0" algn="ctr" defTabSz="914400" rtl="0" eaLnBrk="1" latinLnBrk="0" hangingPunct="1">
              <a:lnSpc>
                <a:spcPct val="100000"/>
              </a:lnSpc>
              <a:spcBef>
                <a:spcPct val="0"/>
              </a:spcBef>
              <a:buNone/>
              <a:defRPr lang="en-US" sz="1900" b="1" kern="1200">
                <a:solidFill>
                  <a:schemeClr val="bg1"/>
                </a:solidFill>
                <a:latin typeface="+mj-lt"/>
                <a:ea typeface="+mj-ea"/>
                <a:cs typeface="+mj-cs"/>
              </a:defRPr>
            </a:lvl5pPr>
          </a:lstStyle>
          <a:p>
            <a:pPr lvl="0"/>
            <a:r>
              <a:rPr lang="en-US"/>
              <a:t>Edit Master text styles</a:t>
            </a:r>
          </a:p>
        </p:txBody>
      </p:sp>
      <p:sp>
        <p:nvSpPr>
          <p:cNvPr id="95" name="Text Placeholder 97"/>
          <p:cNvSpPr>
            <a:spLocks noGrp="1"/>
          </p:cNvSpPr>
          <p:nvPr>
            <p:ph type="body" sz="quarter" idx="21"/>
          </p:nvPr>
        </p:nvSpPr>
        <p:spPr>
          <a:xfrm>
            <a:off x="8962172" y="5162550"/>
            <a:ext cx="2405005" cy="817426"/>
          </a:xfrm>
        </p:spPr>
        <p:txBody>
          <a:bodyPr anchor="b">
            <a:noAutofit/>
          </a:bodyPr>
          <a:lstStyle>
            <a:lvl1pPr marL="0" indent="0" algn="ctr" defTabSz="914400" rtl="0" eaLnBrk="1" latinLnBrk="0" hangingPunct="1">
              <a:lnSpc>
                <a:spcPct val="100000"/>
              </a:lnSpc>
              <a:spcBef>
                <a:spcPct val="0"/>
              </a:spcBef>
              <a:buNone/>
              <a:defRPr lang="en-US" sz="1300" kern="1200">
                <a:solidFill>
                  <a:schemeClr val="bg1"/>
                </a:solidFill>
                <a:latin typeface="FranklinGotTExtCon" pitchFamily="2" charset="0"/>
                <a:ea typeface="+mn-ea"/>
                <a:cs typeface="+mn-cs"/>
              </a:defRPr>
            </a:lvl1pPr>
            <a:lvl2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2pPr>
            <a:lvl3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3pPr>
            <a:lvl4pPr marL="0" indent="0" algn="ctr" defTabSz="914400" rtl="0" eaLnBrk="1" latinLnBrk="0" hangingPunct="1">
              <a:lnSpc>
                <a:spcPct val="100000"/>
              </a:lnSpc>
              <a:spcBef>
                <a:spcPct val="0"/>
              </a:spcBef>
              <a:buNone/>
              <a:defRPr lang="en-US" sz="1900" b="1" kern="1200" smtClean="0">
                <a:solidFill>
                  <a:schemeClr val="bg1"/>
                </a:solidFill>
                <a:latin typeface="+mj-lt"/>
                <a:ea typeface="+mj-ea"/>
                <a:cs typeface="+mj-cs"/>
              </a:defRPr>
            </a:lvl4pPr>
            <a:lvl5pPr marL="0" indent="0" algn="ctr" defTabSz="914400" rtl="0" eaLnBrk="1" latinLnBrk="0" hangingPunct="1">
              <a:lnSpc>
                <a:spcPct val="100000"/>
              </a:lnSpc>
              <a:spcBef>
                <a:spcPct val="0"/>
              </a:spcBef>
              <a:buNone/>
              <a:defRPr lang="en-US" sz="1900" b="1" kern="1200">
                <a:solidFill>
                  <a:schemeClr val="bg1"/>
                </a:solidFill>
                <a:latin typeface="+mj-lt"/>
                <a:ea typeface="+mj-ea"/>
                <a:cs typeface="+mj-cs"/>
              </a:defRPr>
            </a:lvl5pPr>
          </a:lstStyle>
          <a:p>
            <a:pPr lvl="0"/>
            <a:r>
              <a:rPr lang="en-US"/>
              <a:t>Edit Master text styles</a:t>
            </a:r>
          </a:p>
        </p:txBody>
      </p:sp>
      <p:sp>
        <p:nvSpPr>
          <p:cNvPr id="2" name="Footer Placeholder 1"/>
          <p:cNvSpPr>
            <a:spLocks noGrp="1"/>
          </p:cNvSpPr>
          <p:nvPr>
            <p:ph type="ftr" sz="quarter" idx="22"/>
          </p:nvPr>
        </p:nvSpPr>
        <p:spPr/>
        <p:txBody>
          <a:bodyPr/>
          <a:lstStyle/>
          <a:p>
            <a:r>
              <a:rPr lang="en-US" dirty="0"/>
              <a:t>MELODY #7.1 Elaborate on tasks of other responders at CBRN scene, and their value</a:t>
            </a:r>
          </a:p>
        </p:txBody>
      </p:sp>
      <p:sp>
        <p:nvSpPr>
          <p:cNvPr id="3" name="Slide Number Placeholder 2"/>
          <p:cNvSpPr>
            <a:spLocks noGrp="1"/>
          </p:cNvSpPr>
          <p:nvPr>
            <p:ph type="sldNum" sz="quarter" idx="23"/>
          </p:nvPr>
        </p:nvSpPr>
        <p:spPr/>
        <p:txBody>
          <a:bodyPr/>
          <a:lstStyle/>
          <a:p>
            <a:fld id="{A814E660-BF25-4843-B2A0-93C6E2B6253B}" type="slidenum">
              <a:rPr lang="en-BE" smtClean="0"/>
              <a:pPr/>
              <a:t>‹#›</a:t>
            </a:fld>
            <a:endParaRPr lang="en-BE" dirty="0"/>
          </a:p>
        </p:txBody>
      </p:sp>
    </p:spTree>
    <p:extLst>
      <p:ext uri="{BB962C8B-B14F-4D97-AF65-F5344CB8AC3E}">
        <p14:creationId xmlns:p14="http://schemas.microsoft.com/office/powerpoint/2010/main" val="7849310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icture with info 2">
    <p:spTree>
      <p:nvGrpSpPr>
        <p:cNvPr id="1" name=""/>
        <p:cNvGrpSpPr/>
        <p:nvPr/>
      </p:nvGrpSpPr>
      <p:grpSpPr>
        <a:xfrm>
          <a:off x="0" y="0"/>
          <a:ext cx="0" cy="0"/>
          <a:chOff x="0" y="0"/>
          <a:chExt cx="0" cy="0"/>
        </a:xfrm>
      </p:grpSpPr>
      <p:sp>
        <p:nvSpPr>
          <p:cNvPr id="15"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12" hasCustomPrompt="1"/>
          </p:nvPr>
        </p:nvSpPr>
        <p:spPr>
          <a:xfrm>
            <a:off x="0" y="0"/>
            <a:ext cx="12192000" cy="68580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&gt;&gt;&gt;&gt;&gt;&gt;&gt;&gt;&gt; Click to add picture &gt;</a:t>
            </a:r>
            <a:endParaRPr lang="en-BE" dirty="0"/>
          </a:p>
        </p:txBody>
      </p:sp>
      <p:sp>
        <p:nvSpPr>
          <p:cNvPr id="9" name="Tijdelijke aanduiding voor tekst 25">
            <a:extLst>
              <a:ext uri="{FF2B5EF4-FFF2-40B4-BE49-F238E27FC236}">
                <a16:creationId xmlns:a16="http://schemas.microsoft.com/office/drawing/2014/main" id="{6A895D29-FC6A-432A-8385-E2F1D027CD96}"/>
              </a:ext>
            </a:extLst>
          </p:cNvPr>
          <p:cNvSpPr>
            <a:spLocks noGrp="1" noChangeAspect="1"/>
          </p:cNvSpPr>
          <p:nvPr>
            <p:ph type="body" sz="quarter" idx="13" hasCustomPrompt="1"/>
          </p:nvPr>
        </p:nvSpPr>
        <p:spPr>
          <a:xfrm flipH="1">
            <a:off x="7620000" y="1333500"/>
            <a:ext cx="3327400" cy="4343400"/>
          </a:xfrm>
          <a:prstGeom prst="rect">
            <a:avLst/>
          </a:prstGeom>
          <a:blipFill dpi="0" rotWithShape="1">
            <a:blip r:embed="rId2"/>
            <a:srcRect/>
            <a:stretch>
              <a:fillRect/>
            </a:stretch>
          </a:blipFill>
        </p:spPr>
        <p:txBody>
          <a:bodyPr lIns="1005840" tIns="2194560" rIns="182880" bIns="1188720"/>
          <a:lstStyle>
            <a:lvl1pPr marL="0" indent="0">
              <a:buFontTx/>
              <a:buNone/>
              <a:defRPr sz="2400" b="1">
                <a:solidFill>
                  <a:schemeClr val="bg1"/>
                </a:solidFill>
                <a:latin typeface="+mj-l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BE"/>
              <a:t> </a:t>
            </a:r>
            <a:endParaRPr lang="en-BE" dirty="0"/>
          </a:p>
        </p:txBody>
      </p:sp>
      <p:sp>
        <p:nvSpPr>
          <p:cNvPr id="253" name="Titel 1">
            <a:extLst>
              <a:ext uri="{FF2B5EF4-FFF2-40B4-BE49-F238E27FC236}">
                <a16:creationId xmlns:a16="http://schemas.microsoft.com/office/drawing/2014/main" id="{F8EDE2AA-5EC7-4E82-852A-FE7B050223C2}"/>
              </a:ext>
            </a:extLst>
          </p:cNvPr>
          <p:cNvSpPr>
            <a:spLocks noGrp="1"/>
          </p:cNvSpPr>
          <p:nvPr>
            <p:ph type="title"/>
          </p:nvPr>
        </p:nvSpPr>
        <p:spPr>
          <a:xfrm>
            <a:off x="7780020" y="1479973"/>
            <a:ext cx="2992891" cy="1357231"/>
          </a:xfrm>
          <a:prstGeom prst="rect">
            <a:avLst/>
          </a:prstGeom>
        </p:spPr>
        <p:txBody>
          <a:bodyPr lIns="0" tIns="0" rIns="0" bIns="0">
            <a:noAutofit/>
          </a:bodyPr>
          <a:lstStyle>
            <a:lvl1pPr>
              <a:defRPr lang="en-BE" sz="4800" b="0" kern="1200" dirty="0">
                <a:solidFill>
                  <a:schemeClr val="bg1"/>
                </a:solidFill>
                <a:latin typeface="FranklinGotTExtCon" pitchFamily="2" charset="0"/>
                <a:ea typeface="+mn-ea"/>
                <a:cs typeface="+mn-cs"/>
              </a:defRPr>
            </a:lvl1pPr>
          </a:lstStyle>
          <a:p>
            <a:r>
              <a:rPr lang="en-US"/>
              <a:t>Click to edit Master title style</a:t>
            </a:r>
            <a:endParaRPr lang="en-BE" dirty="0"/>
          </a:p>
        </p:txBody>
      </p:sp>
      <p:sp>
        <p:nvSpPr>
          <p:cNvPr id="254" name="Tijdelijke aanduiding voor tekst 3">
            <a:extLst>
              <a:ext uri="{FF2B5EF4-FFF2-40B4-BE49-F238E27FC236}">
                <a16:creationId xmlns:a16="http://schemas.microsoft.com/office/drawing/2014/main" id="{C77A671E-B4FD-4971-A22F-87DB01A11F14}"/>
              </a:ext>
            </a:extLst>
          </p:cNvPr>
          <p:cNvSpPr>
            <a:spLocks noGrp="1"/>
          </p:cNvSpPr>
          <p:nvPr>
            <p:ph type="body" sz="quarter" idx="14"/>
          </p:nvPr>
        </p:nvSpPr>
        <p:spPr>
          <a:xfrm>
            <a:off x="7780275" y="2931187"/>
            <a:ext cx="2983043" cy="2606013"/>
          </a:xfrm>
          <a:prstGeom prst="rect">
            <a:avLst/>
          </a:prstGeom>
        </p:spPr>
        <p:txBody>
          <a:bodyPr lIns="0" tIns="0" rIns="0" bIns="91440">
            <a:normAutofit/>
          </a:bodyPr>
          <a:lstStyle>
            <a:lvl1pPr marL="0" indent="0">
              <a:buFontTx/>
              <a:buNone/>
              <a:defRPr lang="nl-NL" sz="2400" kern="1200" dirty="0">
                <a:solidFill>
                  <a:schemeClr val="accent2"/>
                </a:solidFill>
                <a:latin typeface="+mj-lt"/>
                <a:ea typeface="+mn-ea"/>
                <a:cs typeface="+mn-cs"/>
              </a:defRPr>
            </a:lvl1pPr>
          </a:lstStyle>
          <a:p>
            <a:pPr lvl="0"/>
            <a:r>
              <a:rPr lang="en-US"/>
              <a:t>Edit Master text styles</a:t>
            </a:r>
          </a:p>
        </p:txBody>
      </p:sp>
      <p:sp>
        <p:nvSpPr>
          <p:cNvPr id="7"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7055229"/>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Tree>
    <p:extLst>
      <p:ext uri="{BB962C8B-B14F-4D97-AF65-F5344CB8AC3E}">
        <p14:creationId xmlns:p14="http://schemas.microsoft.com/office/powerpoint/2010/main" val="42603228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con &amp; Text 1">
    <p:spTree>
      <p:nvGrpSpPr>
        <p:cNvPr id="1" name=""/>
        <p:cNvGrpSpPr/>
        <p:nvPr/>
      </p:nvGrpSpPr>
      <p:grpSpPr>
        <a:xfrm>
          <a:off x="0" y="0"/>
          <a:ext cx="0" cy="0"/>
          <a:chOff x="0" y="0"/>
          <a:chExt cx="0" cy="0"/>
        </a:xfrm>
      </p:grpSpPr>
      <p:sp>
        <p:nvSpPr>
          <p:cNvPr id="15" name="Tijdelijke aanduiding voor afbeelding 3">
            <a:extLst>
              <a:ext uri="{FF2B5EF4-FFF2-40B4-BE49-F238E27FC236}">
                <a16:creationId xmlns:a16="http://schemas.microsoft.com/office/drawing/2014/main" id="{E2D5FF81-71AA-4A77-BAFA-7D04F841B056}"/>
              </a:ext>
            </a:extLst>
          </p:cNvPr>
          <p:cNvSpPr>
            <a:spLocks noGrp="1"/>
          </p:cNvSpPr>
          <p:nvPr>
            <p:ph type="pic" sz="quarter" idx="15" hasCustomPrompt="1"/>
          </p:nvPr>
        </p:nvSpPr>
        <p:spPr>
          <a:xfrm>
            <a:off x="5067299" y="1905000"/>
            <a:ext cx="2160000" cy="1346400"/>
          </a:xfrm>
          <a:prstGeom prst="rect">
            <a:avLst/>
          </a:prstGeom>
        </p:spPr>
        <p:txBody>
          <a:bodyPr>
            <a:normAutofit/>
          </a:bodyPr>
          <a:lstStyle>
            <a:lvl1pPr marL="0" indent="0" algn="ctr">
              <a:lnSpc>
                <a:spcPct val="100000"/>
              </a:lnSpc>
              <a:spcBef>
                <a:spcPts val="300"/>
              </a:spcBef>
              <a:buFontTx/>
              <a:buNone/>
              <a:defRPr sz="1100">
                <a:solidFill>
                  <a:schemeClr val="tx1"/>
                </a:solidFill>
              </a:defRPr>
            </a:lvl1pPr>
          </a:lstStyle>
          <a:p>
            <a:r>
              <a:rPr lang="en-US"/>
              <a:t>add icon</a:t>
            </a:r>
          </a:p>
        </p:txBody>
      </p:sp>
      <p:sp>
        <p:nvSpPr>
          <p:cNvPr id="16" name="Tijdelijke aanduiding voor tekst 9">
            <a:extLst>
              <a:ext uri="{FF2B5EF4-FFF2-40B4-BE49-F238E27FC236}">
                <a16:creationId xmlns:a16="http://schemas.microsoft.com/office/drawing/2014/main" id="{2F64FA00-F52F-4F8C-9ED0-8C00855A7D4E}"/>
              </a:ext>
            </a:extLst>
          </p:cNvPr>
          <p:cNvSpPr>
            <a:spLocks noGrp="1"/>
          </p:cNvSpPr>
          <p:nvPr>
            <p:ph type="body" sz="quarter" idx="17"/>
          </p:nvPr>
        </p:nvSpPr>
        <p:spPr>
          <a:xfrm>
            <a:off x="766763" y="3647804"/>
            <a:ext cx="10661665" cy="2168795"/>
          </a:xfrm>
          <a:prstGeom prst="rect">
            <a:avLst/>
          </a:prstGeom>
        </p:spPr>
        <p:txBody>
          <a:bodyPr lIns="0" tIns="0" rIns="0" bIns="0" anchor="ctr" anchorCtr="0">
            <a:noAutofit/>
          </a:bodyPr>
          <a:lstStyle>
            <a:lvl1pPr marL="0" indent="0" algn="ctr">
              <a:buFontTx/>
              <a:buNone/>
              <a:defRPr sz="3600">
                <a:solidFill>
                  <a:schemeClr val="accent2"/>
                </a:solidFill>
                <a:latin typeface="Segoe UI Semibold" panose="020B0702040204020203" pitchFamily="34" charset="0"/>
                <a:cs typeface="Segoe UI Semibold" panose="020B0702040204020203" pitchFamily="34" charset="0"/>
              </a:defRPr>
            </a:lvl1pPr>
            <a:lvl2pPr marL="457200" indent="0">
              <a:buFontTx/>
              <a:buNone/>
              <a:defRPr>
                <a:latin typeface="+mj-lt"/>
              </a:defRPr>
            </a:lvl2pPr>
            <a:lvl3pPr marL="914400" indent="0">
              <a:buFontTx/>
              <a:buNone/>
              <a:defRPr>
                <a:latin typeface="+mj-lt"/>
              </a:defRPr>
            </a:lvl3pPr>
            <a:lvl4pPr marL="1371600" indent="0">
              <a:buFontTx/>
              <a:buNone/>
              <a:defRPr>
                <a:latin typeface="+mj-lt"/>
              </a:defRPr>
            </a:lvl4pPr>
            <a:lvl5pPr marL="1828800" indent="0">
              <a:buFontTx/>
              <a:buNone/>
              <a:defRPr>
                <a:latin typeface="+mj-lt"/>
              </a:defRPr>
            </a:lvl5pPr>
          </a:lstStyle>
          <a:p>
            <a:pPr lvl="0"/>
            <a:endParaRPr lang="nl-NL" dirty="0"/>
          </a:p>
        </p:txBody>
      </p:sp>
      <p:sp>
        <p:nvSpPr>
          <p:cNvPr id="6"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2" name="Footer Placeholder 1"/>
          <p:cNvSpPr>
            <a:spLocks noGrp="1"/>
          </p:cNvSpPr>
          <p:nvPr>
            <p:ph type="ftr" sz="quarter" idx="18"/>
          </p:nvPr>
        </p:nvSpPr>
        <p:spPr/>
        <p:txBody>
          <a:bodyPr/>
          <a:lstStyle/>
          <a:p>
            <a:r>
              <a:rPr lang="en-US" dirty="0"/>
              <a:t>MELODY #7.1 Elaborate on tasks of other responders at CBRN scene, and their value</a:t>
            </a:r>
          </a:p>
        </p:txBody>
      </p:sp>
    </p:spTree>
    <p:extLst>
      <p:ext uri="{BB962C8B-B14F-4D97-AF65-F5344CB8AC3E}">
        <p14:creationId xmlns:p14="http://schemas.microsoft.com/office/powerpoint/2010/main" val="3169672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Icon &amp; Text 1">
    <p:spTree>
      <p:nvGrpSpPr>
        <p:cNvPr id="1" name=""/>
        <p:cNvGrpSpPr/>
        <p:nvPr/>
      </p:nvGrpSpPr>
      <p:grpSpPr>
        <a:xfrm>
          <a:off x="0" y="0"/>
          <a:ext cx="0" cy="0"/>
          <a:chOff x="0" y="0"/>
          <a:chExt cx="0" cy="0"/>
        </a:xfrm>
      </p:grpSpPr>
      <p:sp>
        <p:nvSpPr>
          <p:cNvPr id="15" name="Tijdelijke aanduiding voor afbeelding 3">
            <a:extLst>
              <a:ext uri="{FF2B5EF4-FFF2-40B4-BE49-F238E27FC236}">
                <a16:creationId xmlns:a16="http://schemas.microsoft.com/office/drawing/2014/main" id="{E2D5FF81-71AA-4A77-BAFA-7D04F841B056}"/>
              </a:ext>
            </a:extLst>
          </p:cNvPr>
          <p:cNvSpPr>
            <a:spLocks noGrp="1"/>
          </p:cNvSpPr>
          <p:nvPr>
            <p:ph type="pic" sz="quarter" idx="15" hasCustomPrompt="1"/>
          </p:nvPr>
        </p:nvSpPr>
        <p:spPr>
          <a:xfrm>
            <a:off x="5067299" y="1905000"/>
            <a:ext cx="2160000" cy="1346400"/>
          </a:xfrm>
          <a:prstGeom prst="rect">
            <a:avLst/>
          </a:prstGeom>
        </p:spPr>
        <p:txBody>
          <a:bodyPr>
            <a:normAutofit/>
          </a:bodyPr>
          <a:lstStyle>
            <a:lvl1pPr marL="0" indent="0" algn="ctr">
              <a:lnSpc>
                <a:spcPct val="100000"/>
              </a:lnSpc>
              <a:spcBef>
                <a:spcPts val="300"/>
              </a:spcBef>
              <a:buFontTx/>
              <a:buNone/>
              <a:defRPr sz="1100">
                <a:solidFill>
                  <a:schemeClr val="tx1"/>
                </a:solidFill>
              </a:defRPr>
            </a:lvl1pPr>
          </a:lstStyle>
          <a:p>
            <a:r>
              <a:rPr lang="en-US"/>
              <a:t>add icon</a:t>
            </a:r>
          </a:p>
        </p:txBody>
      </p:sp>
      <p:sp>
        <p:nvSpPr>
          <p:cNvPr id="16" name="Tijdelijke aanduiding voor tekst 9">
            <a:extLst>
              <a:ext uri="{FF2B5EF4-FFF2-40B4-BE49-F238E27FC236}">
                <a16:creationId xmlns:a16="http://schemas.microsoft.com/office/drawing/2014/main" id="{2F64FA00-F52F-4F8C-9ED0-8C00855A7D4E}"/>
              </a:ext>
            </a:extLst>
          </p:cNvPr>
          <p:cNvSpPr>
            <a:spLocks noGrp="1"/>
          </p:cNvSpPr>
          <p:nvPr>
            <p:ph type="body" sz="quarter" idx="17"/>
          </p:nvPr>
        </p:nvSpPr>
        <p:spPr>
          <a:xfrm>
            <a:off x="766763" y="3647804"/>
            <a:ext cx="10661665" cy="2168795"/>
          </a:xfrm>
          <a:prstGeom prst="rect">
            <a:avLst/>
          </a:prstGeom>
        </p:spPr>
        <p:txBody>
          <a:bodyPr lIns="0" tIns="0" rIns="0" bIns="0" anchor="ctr" anchorCtr="0">
            <a:noAutofit/>
          </a:bodyPr>
          <a:lstStyle>
            <a:lvl1pPr marL="0" indent="0" algn="ctr">
              <a:buFontTx/>
              <a:buNone/>
              <a:defRPr sz="3600">
                <a:solidFill>
                  <a:schemeClr val="accent2"/>
                </a:solidFill>
                <a:latin typeface="Segoe UI Semibold" panose="020B0702040204020203" pitchFamily="34" charset="0"/>
                <a:cs typeface="Segoe UI Semibold" panose="020B0702040204020203" pitchFamily="34" charset="0"/>
              </a:defRPr>
            </a:lvl1pPr>
            <a:lvl2pPr marL="457200" indent="0">
              <a:buFontTx/>
              <a:buNone/>
              <a:defRPr>
                <a:latin typeface="+mj-lt"/>
              </a:defRPr>
            </a:lvl2pPr>
            <a:lvl3pPr marL="914400" indent="0">
              <a:buFontTx/>
              <a:buNone/>
              <a:defRPr>
                <a:latin typeface="+mj-lt"/>
              </a:defRPr>
            </a:lvl3pPr>
            <a:lvl4pPr marL="1371600" indent="0">
              <a:buFontTx/>
              <a:buNone/>
              <a:defRPr>
                <a:latin typeface="+mj-lt"/>
              </a:defRPr>
            </a:lvl4pPr>
            <a:lvl5pPr marL="1828800" indent="0">
              <a:buFontTx/>
              <a:buNone/>
              <a:defRPr>
                <a:latin typeface="+mj-lt"/>
              </a:defRPr>
            </a:lvl5pPr>
          </a:lstStyle>
          <a:p>
            <a:pPr lvl="0"/>
            <a:endParaRPr lang="nl-NL" dirty="0"/>
          </a:p>
        </p:txBody>
      </p:sp>
      <p:sp>
        <p:nvSpPr>
          <p:cNvPr id="6"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2" name="Footer Placeholder 1"/>
          <p:cNvSpPr>
            <a:spLocks noGrp="1"/>
          </p:cNvSpPr>
          <p:nvPr>
            <p:ph type="ftr" sz="quarter" idx="18"/>
          </p:nvPr>
        </p:nvSpPr>
        <p:spPr/>
        <p:txBody>
          <a:bodyPr/>
          <a:lstStyle/>
          <a:p>
            <a:r>
              <a:rPr lang="en-US" dirty="0"/>
              <a:t>MELODY #7.1 Elaborate on tasks of other responders at CBRN scene, and their value</a:t>
            </a:r>
          </a:p>
        </p:txBody>
      </p:sp>
    </p:spTree>
    <p:extLst>
      <p:ext uri="{BB962C8B-B14F-4D97-AF65-F5344CB8AC3E}">
        <p14:creationId xmlns:p14="http://schemas.microsoft.com/office/powerpoint/2010/main" val="8189581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74054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footer">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r>
              <a:rPr lang="en-US" dirty="0"/>
              <a:t>MELODY #7.1 Elaborate on tasks of other responders at CBRN scene, and their value</a:t>
            </a:r>
          </a:p>
        </p:txBody>
      </p:sp>
      <p:sp>
        <p:nvSpPr>
          <p:cNvPr id="5" name="Slide Number Placeholder 4"/>
          <p:cNvSpPr>
            <a:spLocks noGrp="1"/>
          </p:cNvSpPr>
          <p:nvPr>
            <p:ph type="sldNum" sz="quarter" idx="11"/>
          </p:nvPr>
        </p:nvSpPr>
        <p:spPr/>
        <p:txBody>
          <a:bodyPr/>
          <a:lstStyle/>
          <a:p>
            <a:fld id="{A814E660-BF25-4843-B2A0-93C6E2B6253B}" type="slidenum">
              <a:rPr lang="en-BE" smtClean="0"/>
              <a:pPr/>
              <a:t>‹#›</a:t>
            </a:fld>
            <a:endParaRPr lang="en-BE" dirty="0"/>
          </a:p>
        </p:txBody>
      </p:sp>
    </p:spTree>
    <p:extLst>
      <p:ext uri="{BB962C8B-B14F-4D97-AF65-F5344CB8AC3E}">
        <p14:creationId xmlns:p14="http://schemas.microsoft.com/office/powerpoint/2010/main" val="396121425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dex slide">
    <p:spTree>
      <p:nvGrpSpPr>
        <p:cNvPr id="1" name=""/>
        <p:cNvGrpSpPr/>
        <p:nvPr/>
      </p:nvGrpSpPr>
      <p:grpSpPr>
        <a:xfrm>
          <a:off x="0" y="0"/>
          <a:ext cx="0" cy="0"/>
          <a:chOff x="0" y="0"/>
          <a:chExt cx="0" cy="0"/>
        </a:xfrm>
      </p:grpSpPr>
      <p:sp>
        <p:nvSpPr>
          <p:cNvPr id="15" name="Tijdelijke aanduiding voor tekst 14">
            <a:extLst>
              <a:ext uri="{FF2B5EF4-FFF2-40B4-BE49-F238E27FC236}">
                <a16:creationId xmlns:a16="http://schemas.microsoft.com/office/drawing/2014/main" id="{B625ABE2-4787-4DCE-8BBA-59C73CFF5EFD}"/>
              </a:ext>
            </a:extLst>
          </p:cNvPr>
          <p:cNvSpPr>
            <a:spLocks noGrp="1"/>
          </p:cNvSpPr>
          <p:nvPr>
            <p:ph type="body" sz="quarter" idx="12" hasCustomPrompt="1"/>
          </p:nvPr>
        </p:nvSpPr>
        <p:spPr>
          <a:xfrm>
            <a:off x="9220200" y="1794669"/>
            <a:ext cx="2097363" cy="3243262"/>
          </a:xfrm>
          <a:prstGeom prst="rect">
            <a:avLst/>
          </a:prstGeom>
        </p:spPr>
        <p:txBody>
          <a:bodyPr anchor="ctr">
            <a:noAutofit/>
          </a:bodyPr>
          <a:lstStyle>
            <a:lvl1pPr marL="0" indent="0">
              <a:lnSpc>
                <a:spcPct val="150000"/>
              </a:lnSpc>
              <a:spcBef>
                <a:spcPts val="0"/>
              </a:spcBef>
              <a:spcAft>
                <a:spcPts val="0"/>
              </a:spcAft>
              <a:buFont typeface="Georgia" panose="02040502050405020303" pitchFamily="18" charset="0"/>
              <a:buNone/>
              <a:defRPr sz="2800" b="1">
                <a:solidFill>
                  <a:schemeClr val="accent2"/>
                </a:solidFill>
                <a:latin typeface="+mj-lt"/>
              </a:defRPr>
            </a:lvl1pPr>
          </a:lstStyle>
          <a:p>
            <a:pPr lvl="0"/>
            <a:r>
              <a:rPr lang="nl-NL" dirty="0"/>
              <a:t> 3</a:t>
            </a:r>
          </a:p>
          <a:p>
            <a:pPr lvl="0"/>
            <a:r>
              <a:rPr lang="nl-NL" dirty="0"/>
              <a:t> 4</a:t>
            </a:r>
          </a:p>
          <a:p>
            <a:pPr lvl="0"/>
            <a:r>
              <a:rPr lang="nl-NL" dirty="0"/>
              <a:t> 5</a:t>
            </a:r>
          </a:p>
          <a:p>
            <a:pPr lvl="0"/>
            <a:r>
              <a:rPr lang="nl-NL" dirty="0"/>
              <a:t> 6</a:t>
            </a:r>
          </a:p>
          <a:p>
            <a:pPr lvl="0"/>
            <a:r>
              <a:rPr lang="nl-NL"/>
              <a:t> 7</a:t>
            </a:r>
            <a:endParaRPr lang="en-BE" dirty="0"/>
          </a:p>
        </p:txBody>
      </p:sp>
      <p:sp>
        <p:nvSpPr>
          <p:cNvPr id="5" name="Tijdelijke aanduiding voor tekst 4">
            <a:extLst>
              <a:ext uri="{FF2B5EF4-FFF2-40B4-BE49-F238E27FC236}">
                <a16:creationId xmlns:a16="http://schemas.microsoft.com/office/drawing/2014/main" id="{3AEE0936-214A-4172-9057-144F7932C4E7}"/>
              </a:ext>
            </a:extLst>
          </p:cNvPr>
          <p:cNvSpPr>
            <a:spLocks noGrp="1"/>
          </p:cNvSpPr>
          <p:nvPr>
            <p:ph type="body" sz="quarter" idx="13" hasCustomPrompt="1"/>
          </p:nvPr>
        </p:nvSpPr>
        <p:spPr>
          <a:xfrm>
            <a:off x="719529" y="1794669"/>
            <a:ext cx="7986322" cy="3276600"/>
          </a:xfrm>
          <a:prstGeom prst="rect">
            <a:avLst/>
          </a:prstGeom>
        </p:spPr>
        <p:txBody>
          <a:bodyPr lIns="0" tIns="0" rIns="0" bIns="0" anchor="ctr">
            <a:normAutofit/>
          </a:bodyPr>
          <a:lstStyle>
            <a:lvl1pPr marL="0" indent="0" algn="r">
              <a:lnSpc>
                <a:spcPct val="150000"/>
              </a:lnSpc>
              <a:spcBef>
                <a:spcPts val="0"/>
              </a:spcBef>
              <a:buFontTx/>
              <a:buNone/>
              <a:defRPr sz="2800"/>
            </a:lvl1pPr>
          </a:lstStyle>
          <a:p>
            <a:pPr lvl="0"/>
            <a:r>
              <a:rPr lang="en-US"/>
              <a:t>Click to add subtitle</a:t>
            </a:r>
            <a:endParaRPr lang="en-BE" dirty="0"/>
          </a:p>
        </p:txBody>
      </p:sp>
      <p:sp>
        <p:nvSpPr>
          <p:cNvPr id="11"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2" name="Footer Placeholder 1"/>
          <p:cNvSpPr>
            <a:spLocks noGrp="1"/>
          </p:cNvSpPr>
          <p:nvPr>
            <p:ph type="ftr" sz="quarter" idx="14"/>
          </p:nvPr>
        </p:nvSpPr>
        <p:spPr/>
        <p:txBody>
          <a:bodyPr/>
          <a:lstStyle/>
          <a:p>
            <a:r>
              <a:rPr lang="en-US" dirty="0"/>
              <a:t>MELODY #7.1 Elaborate on tasks of other responders at CBRN scene, and their value</a:t>
            </a:r>
          </a:p>
        </p:txBody>
      </p:sp>
    </p:spTree>
    <p:extLst>
      <p:ext uri="{BB962C8B-B14F-4D97-AF65-F5344CB8AC3E}">
        <p14:creationId xmlns:p14="http://schemas.microsoft.com/office/powerpoint/2010/main" val="6346815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ubtitel slide 1">
    <p:spTree>
      <p:nvGrpSpPr>
        <p:cNvPr id="1" name=""/>
        <p:cNvGrpSpPr/>
        <p:nvPr/>
      </p:nvGrpSpPr>
      <p:grpSpPr>
        <a:xfrm>
          <a:off x="0" y="0"/>
          <a:ext cx="0" cy="0"/>
          <a:chOff x="0" y="0"/>
          <a:chExt cx="0" cy="0"/>
        </a:xfrm>
      </p:grpSpPr>
      <p:sp>
        <p:nvSpPr>
          <p:cNvPr id="3" name="Rectangle 2"/>
          <p:cNvSpPr/>
          <p:nvPr userDrawn="1"/>
        </p:nvSpPr>
        <p:spPr>
          <a:xfrm>
            <a:off x="1224613" y="2263515"/>
            <a:ext cx="5209082" cy="23459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AAC9C767-9A67-4216-A05F-95382F81BAEA}"/>
              </a:ext>
            </a:extLst>
          </p:cNvPr>
          <p:cNvSpPr>
            <a:spLocks noGrp="1"/>
          </p:cNvSpPr>
          <p:nvPr>
            <p:ph type="title" hasCustomPrompt="1"/>
          </p:nvPr>
        </p:nvSpPr>
        <p:spPr>
          <a:xfrm>
            <a:off x="2247900" y="2254251"/>
            <a:ext cx="8839200" cy="2352674"/>
          </a:xfrm>
          <a:prstGeom prst="rect">
            <a:avLst/>
          </a:prstGeom>
          <a:solidFill>
            <a:schemeClr val="accent1"/>
          </a:solidFill>
        </p:spPr>
        <p:txBody>
          <a:bodyPr lIns="182880" tIns="182880" rIns="182880" bIns="182880" anchor="ctr" anchorCtr="0">
            <a:normAutofit/>
          </a:bodyPr>
          <a:lstStyle>
            <a:lvl1pPr>
              <a:defRPr sz="4400">
                <a:solidFill>
                  <a:schemeClr val="bg1"/>
                </a:solidFill>
              </a:defRPr>
            </a:lvl1pPr>
          </a:lstStyle>
          <a:p>
            <a:r>
              <a:rPr lang="en-US"/>
              <a:t>Click to add subtitle</a:t>
            </a:r>
            <a:endParaRPr lang="en-BE" dirty="0"/>
          </a:p>
        </p:txBody>
      </p:sp>
      <p:sp>
        <p:nvSpPr>
          <p:cNvPr id="7"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pic>
        <p:nvPicPr>
          <p:cNvPr id="6" name="Picture 5"/>
          <p:cNvPicPr>
            <a:picLocks noChangeAspect="1"/>
          </p:cNvPicPr>
          <p:nvPr userDrawn="1"/>
        </p:nvPicPr>
        <p:blipFill>
          <a:blip r:embed="rId2"/>
          <a:stretch>
            <a:fillRect/>
          </a:stretch>
        </p:blipFill>
        <p:spPr>
          <a:xfrm flipH="1">
            <a:off x="1016545" y="2926279"/>
            <a:ext cx="719712" cy="801221"/>
          </a:xfrm>
          <a:prstGeom prst="rect">
            <a:avLst/>
          </a:prstGeom>
        </p:spPr>
      </p:pic>
      <p:sp>
        <p:nvSpPr>
          <p:cNvPr id="4" name="Footer Placeholder 3"/>
          <p:cNvSpPr>
            <a:spLocks noGrp="1"/>
          </p:cNvSpPr>
          <p:nvPr>
            <p:ph type="ftr" sz="quarter" idx="10"/>
          </p:nvPr>
        </p:nvSpPr>
        <p:spPr/>
        <p:txBody>
          <a:bodyPr/>
          <a:lstStyle/>
          <a:p>
            <a:r>
              <a:rPr lang="en-US" dirty="0"/>
              <a:t>MELODY #7.1 Elaborate on tasks of other responders at CBRN scene, and their value</a:t>
            </a:r>
          </a:p>
        </p:txBody>
      </p:sp>
    </p:spTree>
    <p:extLst>
      <p:ext uri="{BB962C8B-B14F-4D97-AF65-F5344CB8AC3E}">
        <p14:creationId xmlns:p14="http://schemas.microsoft.com/office/powerpoint/2010/main" val="22489750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rising slide with icons">
    <p:spTree>
      <p:nvGrpSpPr>
        <p:cNvPr id="1" name=""/>
        <p:cNvGrpSpPr/>
        <p:nvPr/>
      </p:nvGrpSpPr>
      <p:grpSpPr>
        <a:xfrm>
          <a:off x="0" y="0"/>
          <a:ext cx="0" cy="0"/>
          <a:chOff x="0" y="0"/>
          <a:chExt cx="0" cy="0"/>
        </a:xfrm>
      </p:grpSpPr>
      <p:sp>
        <p:nvSpPr>
          <p:cNvPr id="4" name="Tijdelijke aanduiding voor afbeelding 3">
            <a:extLst>
              <a:ext uri="{FF2B5EF4-FFF2-40B4-BE49-F238E27FC236}">
                <a16:creationId xmlns:a16="http://schemas.microsoft.com/office/drawing/2014/main" id="{E2D5FF81-71AA-4A77-BAFA-7D04F841B056}"/>
              </a:ext>
            </a:extLst>
          </p:cNvPr>
          <p:cNvSpPr>
            <a:spLocks noGrp="1"/>
          </p:cNvSpPr>
          <p:nvPr>
            <p:ph type="pic" sz="quarter" idx="15" hasCustomPrompt="1"/>
          </p:nvPr>
        </p:nvSpPr>
        <p:spPr>
          <a:xfrm>
            <a:off x="766763" y="1827482"/>
            <a:ext cx="1470223" cy="1471613"/>
          </a:xfrm>
          <a:prstGeom prst="rect">
            <a:avLst/>
          </a:prstGeom>
        </p:spPr>
        <p:txBody>
          <a:bodyPr>
            <a:normAutofit/>
          </a:bodyPr>
          <a:lstStyle>
            <a:lvl1pPr marL="0" indent="0" algn="ctr">
              <a:lnSpc>
                <a:spcPct val="100000"/>
              </a:lnSpc>
              <a:spcBef>
                <a:spcPts val="300"/>
              </a:spcBef>
              <a:buFontTx/>
              <a:buNone/>
              <a:defRPr sz="1100"/>
            </a:lvl1pPr>
          </a:lstStyle>
          <a:p>
            <a:r>
              <a:rPr lang="en-US"/>
              <a:t>add icon</a:t>
            </a:r>
          </a:p>
        </p:txBody>
      </p:sp>
      <p:sp>
        <p:nvSpPr>
          <p:cNvPr id="8" name="Tijdelijke aanduiding voor afbeelding 3">
            <a:extLst>
              <a:ext uri="{FF2B5EF4-FFF2-40B4-BE49-F238E27FC236}">
                <a16:creationId xmlns:a16="http://schemas.microsoft.com/office/drawing/2014/main" id="{09AA0D7A-FE33-4F8C-9C9B-2DF71EA202B7}"/>
              </a:ext>
            </a:extLst>
          </p:cNvPr>
          <p:cNvSpPr>
            <a:spLocks noGrp="1"/>
          </p:cNvSpPr>
          <p:nvPr>
            <p:ph type="pic" sz="quarter" idx="16" hasCustomPrompt="1"/>
          </p:nvPr>
        </p:nvSpPr>
        <p:spPr>
          <a:xfrm>
            <a:off x="6563784" y="1810727"/>
            <a:ext cx="1517650" cy="1471613"/>
          </a:xfrm>
          <a:prstGeom prst="rect">
            <a:avLst/>
          </a:prstGeom>
        </p:spPr>
        <p:txBody>
          <a:bodyPr>
            <a:normAutofit/>
          </a:bodyPr>
          <a:lstStyle>
            <a:lvl1pPr marL="0" indent="0" algn="ctr">
              <a:lnSpc>
                <a:spcPct val="100000"/>
              </a:lnSpc>
              <a:spcBef>
                <a:spcPts val="300"/>
              </a:spcBef>
              <a:buFontTx/>
              <a:buNone/>
              <a:defRPr sz="1100"/>
            </a:lvl1pPr>
          </a:lstStyle>
          <a:p>
            <a:r>
              <a:rPr lang="en-US"/>
              <a:t>add icon</a:t>
            </a:r>
            <a:endParaRPr lang="en-BE" dirty="0"/>
          </a:p>
        </p:txBody>
      </p:sp>
      <p:sp>
        <p:nvSpPr>
          <p:cNvPr id="10" name="Tijdelijke aanduiding voor tekst 9">
            <a:extLst>
              <a:ext uri="{FF2B5EF4-FFF2-40B4-BE49-F238E27FC236}">
                <a16:creationId xmlns:a16="http://schemas.microsoft.com/office/drawing/2014/main" id="{2F64FA00-F52F-4F8C-9ED0-8C00855A7D4E}"/>
              </a:ext>
            </a:extLst>
          </p:cNvPr>
          <p:cNvSpPr>
            <a:spLocks noGrp="1"/>
          </p:cNvSpPr>
          <p:nvPr>
            <p:ph type="body" sz="quarter" idx="17"/>
          </p:nvPr>
        </p:nvSpPr>
        <p:spPr>
          <a:xfrm>
            <a:off x="2305175" y="1822478"/>
            <a:ext cx="3333623" cy="1471612"/>
          </a:xfrm>
          <a:prstGeom prst="rect">
            <a:avLst/>
          </a:prstGeom>
        </p:spPr>
        <p:txBody>
          <a:bodyPr lIns="0" tIns="0" rIns="0" bIns="0" anchor="ctr" anchorCtr="0">
            <a:noAutofit/>
          </a:bodyPr>
          <a:lstStyle>
            <a:lvl1pPr marL="0" indent="0" algn="l">
              <a:buFontTx/>
              <a:buNone/>
              <a:defRPr sz="2800">
                <a:solidFill>
                  <a:schemeClr val="accent2"/>
                </a:solidFill>
                <a:latin typeface="Segoe UI Semibold" panose="020B0702040204020203" pitchFamily="34" charset="0"/>
                <a:cs typeface="Segoe UI Semibold" panose="020B0702040204020203" pitchFamily="34" charset="0"/>
              </a:defRPr>
            </a:lvl1pPr>
            <a:lvl2pPr marL="457200" indent="0">
              <a:buFontTx/>
              <a:buNone/>
              <a:defRPr>
                <a:latin typeface="+mj-lt"/>
              </a:defRPr>
            </a:lvl2pPr>
            <a:lvl3pPr marL="914400" indent="0">
              <a:buFontTx/>
              <a:buNone/>
              <a:defRPr>
                <a:latin typeface="+mj-lt"/>
              </a:defRPr>
            </a:lvl3pPr>
            <a:lvl4pPr marL="1371600" indent="0">
              <a:buFontTx/>
              <a:buNone/>
              <a:defRPr>
                <a:latin typeface="+mj-lt"/>
              </a:defRPr>
            </a:lvl4pPr>
            <a:lvl5pPr marL="1828800" indent="0">
              <a:buFontTx/>
              <a:buNone/>
              <a:defRPr>
                <a:latin typeface="+mj-lt"/>
              </a:defRPr>
            </a:lvl5pPr>
          </a:lstStyle>
          <a:p>
            <a:pPr lvl="0"/>
            <a:endParaRPr lang="nl-NL" dirty="0"/>
          </a:p>
        </p:txBody>
      </p:sp>
      <p:sp>
        <p:nvSpPr>
          <p:cNvPr id="12" name="Tijdelijke aanduiding voor tekst 9">
            <a:extLst>
              <a:ext uri="{FF2B5EF4-FFF2-40B4-BE49-F238E27FC236}">
                <a16:creationId xmlns:a16="http://schemas.microsoft.com/office/drawing/2014/main" id="{21D06019-3674-4CC0-8571-2CD83FD684EB}"/>
              </a:ext>
            </a:extLst>
          </p:cNvPr>
          <p:cNvSpPr>
            <a:spLocks noGrp="1"/>
          </p:cNvSpPr>
          <p:nvPr>
            <p:ph type="body" sz="quarter" idx="18"/>
          </p:nvPr>
        </p:nvSpPr>
        <p:spPr>
          <a:xfrm>
            <a:off x="8155264" y="1810727"/>
            <a:ext cx="3269974" cy="1471612"/>
          </a:xfrm>
          <a:prstGeom prst="rect">
            <a:avLst/>
          </a:prstGeom>
        </p:spPr>
        <p:txBody>
          <a:bodyPr lIns="0" tIns="0" rIns="0" bIns="0" anchor="ctr" anchorCtr="0">
            <a:noAutofit/>
          </a:bodyPr>
          <a:lstStyle>
            <a:lvl1pPr marL="0" indent="0" algn="l">
              <a:buFontTx/>
              <a:buNone/>
              <a:defRPr sz="2800">
                <a:solidFill>
                  <a:schemeClr val="accent2"/>
                </a:solidFill>
                <a:latin typeface="Segoe UI Semibold" panose="020B0702040204020203" pitchFamily="34" charset="0"/>
                <a:cs typeface="Segoe UI Semibold" panose="020B0702040204020203" pitchFamily="34" charset="0"/>
              </a:defRPr>
            </a:lvl1pPr>
            <a:lvl2pPr marL="457200" indent="0">
              <a:buFontTx/>
              <a:buNone/>
              <a:defRPr>
                <a:latin typeface="+mj-lt"/>
              </a:defRPr>
            </a:lvl2pPr>
            <a:lvl3pPr marL="914400" indent="0">
              <a:buFontTx/>
              <a:buNone/>
              <a:defRPr>
                <a:latin typeface="+mj-lt"/>
              </a:defRPr>
            </a:lvl3pPr>
            <a:lvl4pPr marL="1371600" indent="0">
              <a:buFontTx/>
              <a:buNone/>
              <a:defRPr>
                <a:latin typeface="+mj-lt"/>
              </a:defRPr>
            </a:lvl4pPr>
            <a:lvl5pPr marL="1828800" indent="0">
              <a:buFontTx/>
              <a:buNone/>
              <a:defRPr>
                <a:latin typeface="+mj-lt"/>
              </a:defRPr>
            </a:lvl5pPr>
          </a:lstStyle>
          <a:p>
            <a:pPr lvl="0"/>
            <a:endParaRPr lang="nl-NL" dirty="0"/>
          </a:p>
        </p:txBody>
      </p:sp>
      <p:sp>
        <p:nvSpPr>
          <p:cNvPr id="3" name="Title 2"/>
          <p:cNvSpPr>
            <a:spLocks noGrp="1"/>
          </p:cNvSpPr>
          <p:nvPr>
            <p:ph type="title"/>
          </p:nvPr>
        </p:nvSpPr>
        <p:spPr>
          <a:xfrm>
            <a:off x="766762" y="806211"/>
            <a:ext cx="10658476" cy="884477"/>
          </a:xfrm>
        </p:spPr>
        <p:txBody>
          <a:bodyPr/>
          <a:lstStyle/>
          <a:p>
            <a:r>
              <a:rPr lang="en-US"/>
              <a:t>Click to edit Master title style</a:t>
            </a:r>
          </a:p>
        </p:txBody>
      </p:sp>
      <p:sp>
        <p:nvSpPr>
          <p:cNvPr id="14" name="Text Placeholder 5"/>
          <p:cNvSpPr>
            <a:spLocks noGrp="1"/>
          </p:cNvSpPr>
          <p:nvPr>
            <p:ph type="body" sz="quarter" idx="19" hasCustomPrompt="1"/>
          </p:nvPr>
        </p:nvSpPr>
        <p:spPr>
          <a:xfrm>
            <a:off x="766763" y="3429000"/>
            <a:ext cx="4872037" cy="2628900"/>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16" name="Text Placeholder 5"/>
          <p:cNvSpPr>
            <a:spLocks noGrp="1"/>
          </p:cNvSpPr>
          <p:nvPr>
            <p:ph type="body" sz="quarter" idx="20" hasCustomPrompt="1"/>
          </p:nvPr>
        </p:nvSpPr>
        <p:spPr>
          <a:xfrm>
            <a:off x="6569814" y="3429000"/>
            <a:ext cx="4872037" cy="2628900"/>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9"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2" name="Footer Placeholder 1"/>
          <p:cNvSpPr>
            <a:spLocks noGrp="1"/>
          </p:cNvSpPr>
          <p:nvPr>
            <p:ph type="ftr" sz="quarter" idx="21"/>
          </p:nvPr>
        </p:nvSpPr>
        <p:spPr/>
        <p:txBody>
          <a:bodyPr/>
          <a:lstStyle/>
          <a:p>
            <a:r>
              <a:rPr lang="en-US" dirty="0"/>
              <a:t>MELODY #7.1 Elaborate on tasks of other responders at CBRN scene, and their value</a:t>
            </a:r>
          </a:p>
        </p:txBody>
      </p:sp>
    </p:spTree>
    <p:extLst>
      <p:ext uri="{BB962C8B-B14F-4D97-AF65-F5344CB8AC3E}">
        <p14:creationId xmlns:p14="http://schemas.microsoft.com/office/powerpoint/2010/main" val="20103269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pos="3840">
          <p15:clr>
            <a:srgbClr val="FBAE40"/>
          </p15:clr>
        </p15:guide>
        <p15:guide id="2" pos="3552">
          <p15:clr>
            <a:srgbClr val="FBAE40"/>
          </p15:clr>
        </p15:guide>
        <p15:guide id="3" pos="4128">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omparising slide with icons">
    <p:spTree>
      <p:nvGrpSpPr>
        <p:cNvPr id="1" name=""/>
        <p:cNvGrpSpPr/>
        <p:nvPr/>
      </p:nvGrpSpPr>
      <p:grpSpPr>
        <a:xfrm>
          <a:off x="0" y="0"/>
          <a:ext cx="0" cy="0"/>
          <a:chOff x="0" y="0"/>
          <a:chExt cx="0" cy="0"/>
        </a:xfrm>
      </p:grpSpPr>
      <p:sp>
        <p:nvSpPr>
          <p:cNvPr id="3" name="Title 2"/>
          <p:cNvSpPr>
            <a:spLocks noGrp="1"/>
          </p:cNvSpPr>
          <p:nvPr>
            <p:ph type="title"/>
          </p:nvPr>
        </p:nvSpPr>
        <p:spPr>
          <a:xfrm>
            <a:off x="766762" y="806211"/>
            <a:ext cx="10658476" cy="582751"/>
          </a:xfrm>
        </p:spPr>
        <p:txBody>
          <a:bodyPr/>
          <a:lstStyle/>
          <a:p>
            <a:r>
              <a:rPr lang="en-US"/>
              <a:t>Click to edit Master title style</a:t>
            </a:r>
          </a:p>
        </p:txBody>
      </p:sp>
      <p:sp>
        <p:nvSpPr>
          <p:cNvPr id="14" name="Text Placeholder 5"/>
          <p:cNvSpPr>
            <a:spLocks noGrp="1"/>
          </p:cNvSpPr>
          <p:nvPr>
            <p:ph type="body" sz="quarter" idx="19" hasCustomPrompt="1"/>
          </p:nvPr>
        </p:nvSpPr>
        <p:spPr>
          <a:xfrm>
            <a:off x="766763" y="1388962"/>
            <a:ext cx="4872037" cy="2040039"/>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9"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2" name="Footer Placeholder 1"/>
          <p:cNvSpPr>
            <a:spLocks noGrp="1"/>
          </p:cNvSpPr>
          <p:nvPr>
            <p:ph type="ftr" sz="quarter" idx="21"/>
          </p:nvPr>
        </p:nvSpPr>
        <p:spPr/>
        <p:txBody>
          <a:bodyPr/>
          <a:lstStyle/>
          <a:p>
            <a:r>
              <a:rPr lang="en-US" dirty="0"/>
              <a:t>MELODY #7.1 Elaborate on tasks of other responders at CBRN scene, and their value</a:t>
            </a:r>
          </a:p>
        </p:txBody>
      </p:sp>
      <p:sp>
        <p:nvSpPr>
          <p:cNvPr id="11"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12" hasCustomPrompt="1"/>
          </p:nvPr>
        </p:nvSpPr>
        <p:spPr>
          <a:xfrm>
            <a:off x="766762" y="3429001"/>
            <a:ext cx="4872038" cy="26289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Click to add picture</a:t>
            </a:r>
            <a:endParaRPr lang="en-BE" dirty="0"/>
          </a:p>
        </p:txBody>
      </p:sp>
      <p:sp>
        <p:nvSpPr>
          <p:cNvPr id="13" name="Text Placeholder 5"/>
          <p:cNvSpPr>
            <a:spLocks noGrp="1"/>
          </p:cNvSpPr>
          <p:nvPr>
            <p:ph type="body" sz="quarter" idx="22" hasCustomPrompt="1"/>
          </p:nvPr>
        </p:nvSpPr>
        <p:spPr>
          <a:xfrm>
            <a:off x="6544415" y="1388962"/>
            <a:ext cx="4872037" cy="2040039"/>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15"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23" hasCustomPrompt="1"/>
          </p:nvPr>
        </p:nvSpPr>
        <p:spPr>
          <a:xfrm>
            <a:off x="6544414" y="3429001"/>
            <a:ext cx="4872038" cy="26289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Click to add picture</a:t>
            </a:r>
            <a:endParaRPr lang="en-BE" dirty="0"/>
          </a:p>
        </p:txBody>
      </p:sp>
    </p:spTree>
    <p:extLst>
      <p:ext uri="{BB962C8B-B14F-4D97-AF65-F5344CB8AC3E}">
        <p14:creationId xmlns:p14="http://schemas.microsoft.com/office/powerpoint/2010/main" val="24174290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pos="3840">
          <p15:clr>
            <a:srgbClr val="FBAE40"/>
          </p15:clr>
        </p15:guide>
        <p15:guide id="2" pos="3552">
          <p15:clr>
            <a:srgbClr val="FBAE40"/>
          </p15:clr>
        </p15:guide>
        <p15:guide id="3" pos="4128">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omparising slide with icons">
    <p:spTree>
      <p:nvGrpSpPr>
        <p:cNvPr id="1" name=""/>
        <p:cNvGrpSpPr/>
        <p:nvPr/>
      </p:nvGrpSpPr>
      <p:grpSpPr>
        <a:xfrm>
          <a:off x="0" y="0"/>
          <a:ext cx="0" cy="0"/>
          <a:chOff x="0" y="0"/>
          <a:chExt cx="0" cy="0"/>
        </a:xfrm>
      </p:grpSpPr>
      <p:sp>
        <p:nvSpPr>
          <p:cNvPr id="3" name="Title 2"/>
          <p:cNvSpPr>
            <a:spLocks noGrp="1"/>
          </p:cNvSpPr>
          <p:nvPr>
            <p:ph type="title"/>
          </p:nvPr>
        </p:nvSpPr>
        <p:spPr>
          <a:xfrm>
            <a:off x="766762" y="806211"/>
            <a:ext cx="10658476" cy="582751"/>
          </a:xfrm>
        </p:spPr>
        <p:txBody>
          <a:bodyPr/>
          <a:lstStyle/>
          <a:p>
            <a:r>
              <a:rPr lang="en-US"/>
              <a:t>Click to edit Master title style</a:t>
            </a:r>
          </a:p>
        </p:txBody>
      </p:sp>
      <p:sp>
        <p:nvSpPr>
          <p:cNvPr id="14" name="Text Placeholder 5"/>
          <p:cNvSpPr>
            <a:spLocks noGrp="1"/>
          </p:cNvSpPr>
          <p:nvPr>
            <p:ph type="body" sz="quarter" idx="19" hasCustomPrompt="1"/>
          </p:nvPr>
        </p:nvSpPr>
        <p:spPr>
          <a:xfrm>
            <a:off x="766765" y="1408012"/>
            <a:ext cx="3348035" cy="2040039"/>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9"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2" name="Footer Placeholder 1"/>
          <p:cNvSpPr>
            <a:spLocks noGrp="1"/>
          </p:cNvSpPr>
          <p:nvPr>
            <p:ph type="ftr" sz="quarter" idx="21"/>
          </p:nvPr>
        </p:nvSpPr>
        <p:spPr/>
        <p:txBody>
          <a:bodyPr/>
          <a:lstStyle/>
          <a:p>
            <a:r>
              <a:rPr lang="en-US" dirty="0"/>
              <a:t>MELODY #7.1 Elaborate on tasks of other responders at CBRN scene, and their value</a:t>
            </a:r>
          </a:p>
        </p:txBody>
      </p:sp>
      <p:sp>
        <p:nvSpPr>
          <p:cNvPr id="11"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12" hasCustomPrompt="1"/>
          </p:nvPr>
        </p:nvSpPr>
        <p:spPr>
          <a:xfrm>
            <a:off x="766763" y="3429001"/>
            <a:ext cx="3348037" cy="26289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Click to add picture</a:t>
            </a:r>
            <a:endParaRPr lang="en-BE" dirty="0"/>
          </a:p>
        </p:txBody>
      </p:sp>
      <p:sp>
        <p:nvSpPr>
          <p:cNvPr id="10" name="Text Placeholder 5"/>
          <p:cNvSpPr>
            <a:spLocks noGrp="1"/>
          </p:cNvSpPr>
          <p:nvPr>
            <p:ph type="body" sz="quarter" idx="22" hasCustomPrompt="1"/>
          </p:nvPr>
        </p:nvSpPr>
        <p:spPr>
          <a:xfrm>
            <a:off x="4443415" y="1408012"/>
            <a:ext cx="3348036" cy="2040039"/>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12"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23" hasCustomPrompt="1"/>
          </p:nvPr>
        </p:nvSpPr>
        <p:spPr>
          <a:xfrm>
            <a:off x="4443413" y="3429001"/>
            <a:ext cx="3348037" cy="26289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Click to add picture</a:t>
            </a:r>
            <a:endParaRPr lang="en-BE" dirty="0"/>
          </a:p>
        </p:txBody>
      </p:sp>
      <p:sp>
        <p:nvSpPr>
          <p:cNvPr id="16" name="Text Placeholder 5"/>
          <p:cNvSpPr>
            <a:spLocks noGrp="1"/>
          </p:cNvSpPr>
          <p:nvPr>
            <p:ph type="body" sz="quarter" idx="24" hasCustomPrompt="1"/>
          </p:nvPr>
        </p:nvSpPr>
        <p:spPr>
          <a:xfrm>
            <a:off x="8101014" y="1408012"/>
            <a:ext cx="3348036" cy="2040039"/>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17"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25" hasCustomPrompt="1"/>
          </p:nvPr>
        </p:nvSpPr>
        <p:spPr>
          <a:xfrm>
            <a:off x="8101012" y="3429001"/>
            <a:ext cx="3348037" cy="26289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Click to add picture</a:t>
            </a:r>
            <a:endParaRPr lang="en-BE" dirty="0"/>
          </a:p>
        </p:txBody>
      </p:sp>
    </p:spTree>
    <p:extLst>
      <p:ext uri="{BB962C8B-B14F-4D97-AF65-F5344CB8AC3E}">
        <p14:creationId xmlns:p14="http://schemas.microsoft.com/office/powerpoint/2010/main" val="28175780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pos="3840">
          <p15:clr>
            <a:srgbClr val="FBAE40"/>
          </p15:clr>
        </p15:guide>
        <p15:guide id="2" pos="3552">
          <p15:clr>
            <a:srgbClr val="FBAE40"/>
          </p15:clr>
        </p15:guide>
        <p15:guide id="3" pos="4128">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comparising slide with icons">
    <p:spTree>
      <p:nvGrpSpPr>
        <p:cNvPr id="1" name=""/>
        <p:cNvGrpSpPr/>
        <p:nvPr/>
      </p:nvGrpSpPr>
      <p:grpSpPr>
        <a:xfrm>
          <a:off x="0" y="0"/>
          <a:ext cx="0" cy="0"/>
          <a:chOff x="0" y="0"/>
          <a:chExt cx="0" cy="0"/>
        </a:xfrm>
      </p:grpSpPr>
      <p:sp>
        <p:nvSpPr>
          <p:cNvPr id="3" name="Title 2"/>
          <p:cNvSpPr>
            <a:spLocks noGrp="1"/>
          </p:cNvSpPr>
          <p:nvPr>
            <p:ph type="title"/>
          </p:nvPr>
        </p:nvSpPr>
        <p:spPr>
          <a:xfrm>
            <a:off x="766762" y="806211"/>
            <a:ext cx="10658476" cy="582751"/>
          </a:xfrm>
        </p:spPr>
        <p:txBody>
          <a:bodyPr/>
          <a:lstStyle/>
          <a:p>
            <a:r>
              <a:rPr lang="en-US"/>
              <a:t>Click to edit Master title style</a:t>
            </a:r>
          </a:p>
        </p:txBody>
      </p:sp>
      <p:sp>
        <p:nvSpPr>
          <p:cNvPr id="14" name="Text Placeholder 5"/>
          <p:cNvSpPr>
            <a:spLocks noGrp="1"/>
          </p:cNvSpPr>
          <p:nvPr>
            <p:ph type="body" sz="quarter" idx="19" hasCustomPrompt="1"/>
          </p:nvPr>
        </p:nvSpPr>
        <p:spPr>
          <a:xfrm>
            <a:off x="766765" y="1408012"/>
            <a:ext cx="10682284" cy="2040039"/>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9"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2" name="Footer Placeholder 1"/>
          <p:cNvSpPr>
            <a:spLocks noGrp="1"/>
          </p:cNvSpPr>
          <p:nvPr>
            <p:ph type="ftr" sz="quarter" idx="21"/>
          </p:nvPr>
        </p:nvSpPr>
        <p:spPr/>
        <p:txBody>
          <a:bodyPr/>
          <a:lstStyle/>
          <a:p>
            <a:r>
              <a:rPr lang="en-US" dirty="0"/>
              <a:t>MELODY #7.1 Elaborate on tasks of other responders at CBRN scene, and their value</a:t>
            </a:r>
          </a:p>
        </p:txBody>
      </p:sp>
      <p:sp>
        <p:nvSpPr>
          <p:cNvPr id="11"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12" hasCustomPrompt="1"/>
          </p:nvPr>
        </p:nvSpPr>
        <p:spPr>
          <a:xfrm>
            <a:off x="766763" y="3429001"/>
            <a:ext cx="3348037" cy="26289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Click to add picture</a:t>
            </a:r>
            <a:endParaRPr lang="en-BE" dirty="0"/>
          </a:p>
        </p:txBody>
      </p:sp>
      <p:sp>
        <p:nvSpPr>
          <p:cNvPr id="12"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23" hasCustomPrompt="1"/>
          </p:nvPr>
        </p:nvSpPr>
        <p:spPr>
          <a:xfrm>
            <a:off x="4443413" y="3429001"/>
            <a:ext cx="3348037" cy="26289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Click to add picture</a:t>
            </a:r>
            <a:endParaRPr lang="en-BE" dirty="0"/>
          </a:p>
        </p:txBody>
      </p:sp>
      <p:sp>
        <p:nvSpPr>
          <p:cNvPr id="17" name="Tijdelijke aanduiding voor afbeelding 14">
            <a:extLst>
              <a:ext uri="{FF2B5EF4-FFF2-40B4-BE49-F238E27FC236}">
                <a16:creationId xmlns:a16="http://schemas.microsoft.com/office/drawing/2014/main" id="{082B9D0C-0783-431C-BFBF-3A3AA871FE82}"/>
              </a:ext>
            </a:extLst>
          </p:cNvPr>
          <p:cNvSpPr>
            <a:spLocks noGrp="1"/>
          </p:cNvSpPr>
          <p:nvPr>
            <p:ph type="pic" sz="quarter" idx="25" hasCustomPrompt="1"/>
          </p:nvPr>
        </p:nvSpPr>
        <p:spPr>
          <a:xfrm>
            <a:off x="8101012" y="3429001"/>
            <a:ext cx="3348037" cy="2628900"/>
          </a:xfrm>
          <a:prstGeom prst="rect">
            <a:avLst/>
          </a:prstGeom>
          <a:solidFill>
            <a:schemeClr val="accent5">
              <a:lumMod val="50000"/>
              <a:alpha val="78000"/>
            </a:schemeClr>
          </a:solidFill>
        </p:spPr>
        <p:txBody>
          <a:bodyPr anchor="ctr" anchorCtr="0"/>
          <a:lstStyle>
            <a:lvl1pPr marL="0" marR="0" indent="0" algn="l" defTabSz="914400" rtl="0" eaLnBrk="1" fontAlgn="auto" latinLnBrk="0" hangingPunct="1">
              <a:lnSpc>
                <a:spcPct val="90000"/>
              </a:lnSpc>
              <a:spcBef>
                <a:spcPts val="1000"/>
              </a:spcBef>
              <a:spcAft>
                <a:spcPts val="0"/>
              </a:spcAft>
              <a:buClr>
                <a:schemeClr val="accent2"/>
              </a:buClr>
              <a:buSzTx/>
              <a:buFontTx/>
              <a:buNone/>
              <a:tabLst/>
              <a:defRPr baseline="0">
                <a:solidFill>
                  <a:schemeClr val="bg1"/>
                </a:solidFill>
              </a:defRPr>
            </a:lvl1pPr>
          </a:lstStyle>
          <a:p>
            <a:r>
              <a:rPr lang="en-US"/>
              <a:t>Click to add picture</a:t>
            </a:r>
            <a:endParaRPr lang="en-BE" dirty="0"/>
          </a:p>
        </p:txBody>
      </p:sp>
    </p:spTree>
    <p:extLst>
      <p:ext uri="{BB962C8B-B14F-4D97-AF65-F5344CB8AC3E}">
        <p14:creationId xmlns:p14="http://schemas.microsoft.com/office/powerpoint/2010/main" val="21052029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pos="3840">
          <p15:clr>
            <a:srgbClr val="FBAE40"/>
          </p15:clr>
        </p15:guide>
        <p15:guide id="2" pos="3552">
          <p15:clr>
            <a:srgbClr val="FBAE40"/>
          </p15:clr>
        </p15:guide>
        <p15:guide id="3" pos="4128">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Slide 2">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EDE2AA-5EC7-4E82-852A-FE7B050223C2}"/>
              </a:ext>
            </a:extLst>
          </p:cNvPr>
          <p:cNvSpPr>
            <a:spLocks noGrp="1"/>
          </p:cNvSpPr>
          <p:nvPr>
            <p:ph type="title"/>
          </p:nvPr>
        </p:nvSpPr>
        <p:spPr>
          <a:xfrm>
            <a:off x="766762" y="800496"/>
            <a:ext cx="10658475" cy="985576"/>
          </a:xfrm>
          <a:prstGeom prst="rect">
            <a:avLst/>
          </a:prstGeom>
        </p:spPr>
        <p:txBody>
          <a:bodyPr lIns="0" tIns="0" rIns="0" bIns="0">
            <a:noAutofit/>
          </a:bodyPr>
          <a:lstStyle>
            <a:lvl1pPr>
              <a:defRPr sz="4400"/>
            </a:lvl1pPr>
          </a:lstStyle>
          <a:p>
            <a:endParaRPr lang="en-BE" dirty="0"/>
          </a:p>
        </p:txBody>
      </p:sp>
      <p:sp>
        <p:nvSpPr>
          <p:cNvPr id="81" name="Text Placeholder 4"/>
          <p:cNvSpPr>
            <a:spLocks noGrp="1"/>
          </p:cNvSpPr>
          <p:nvPr>
            <p:ph type="body" sz="quarter" idx="15" hasCustomPrompt="1"/>
          </p:nvPr>
        </p:nvSpPr>
        <p:spPr>
          <a:xfrm>
            <a:off x="766762" y="1786072"/>
            <a:ext cx="10658475" cy="4301992"/>
          </a:xfrm>
        </p:spPr>
        <p:txBody>
          <a:bodyPr/>
          <a:lstStyle>
            <a:lvl1pPr>
              <a:defRPr baseline="0"/>
            </a:lvl1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6"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3" name="Footer Placeholder 2"/>
          <p:cNvSpPr>
            <a:spLocks noGrp="1"/>
          </p:cNvSpPr>
          <p:nvPr>
            <p:ph type="ftr" sz="quarter" idx="16"/>
          </p:nvPr>
        </p:nvSpPr>
        <p:spPr/>
        <p:txBody>
          <a:bodyPr/>
          <a:lstStyle/>
          <a:p>
            <a:r>
              <a:rPr lang="en-US" dirty="0"/>
              <a:t>MELODY #7.1 Elaborate on tasks of other responders at CBRN scene, and their value</a:t>
            </a:r>
          </a:p>
        </p:txBody>
      </p:sp>
    </p:spTree>
    <p:extLst>
      <p:ext uri="{BB962C8B-B14F-4D97-AF65-F5344CB8AC3E}">
        <p14:creationId xmlns:p14="http://schemas.microsoft.com/office/powerpoint/2010/main" val="3834872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 Slid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EDE2AA-5EC7-4E82-852A-FE7B050223C2}"/>
              </a:ext>
            </a:extLst>
          </p:cNvPr>
          <p:cNvSpPr>
            <a:spLocks noGrp="1"/>
          </p:cNvSpPr>
          <p:nvPr>
            <p:ph type="title"/>
          </p:nvPr>
        </p:nvSpPr>
        <p:spPr>
          <a:xfrm>
            <a:off x="766763" y="800100"/>
            <a:ext cx="10658475" cy="711201"/>
          </a:xfrm>
          <a:prstGeom prst="rect">
            <a:avLst/>
          </a:prstGeom>
        </p:spPr>
        <p:txBody>
          <a:bodyPr lIns="0" tIns="0" rIns="0" bIns="0">
            <a:normAutofit/>
          </a:bodyPr>
          <a:lstStyle>
            <a:lvl1pPr>
              <a:defRPr sz="4400"/>
            </a:lvl1pPr>
          </a:lstStyle>
          <a:p>
            <a:endParaRPr lang="en-BE" dirty="0"/>
          </a:p>
        </p:txBody>
      </p:sp>
      <p:sp>
        <p:nvSpPr>
          <p:cNvPr id="4" name="Tijdelijke aanduiding voor tekst 3">
            <a:extLst>
              <a:ext uri="{FF2B5EF4-FFF2-40B4-BE49-F238E27FC236}">
                <a16:creationId xmlns:a16="http://schemas.microsoft.com/office/drawing/2014/main" id="{C77A671E-B4FD-4971-A22F-87DB01A11F14}"/>
              </a:ext>
            </a:extLst>
          </p:cNvPr>
          <p:cNvSpPr>
            <a:spLocks noGrp="1"/>
          </p:cNvSpPr>
          <p:nvPr>
            <p:ph type="body" sz="quarter" idx="14"/>
          </p:nvPr>
        </p:nvSpPr>
        <p:spPr>
          <a:xfrm>
            <a:off x="6553200" y="1638300"/>
            <a:ext cx="4872038" cy="698501"/>
          </a:xfrm>
          <a:prstGeom prst="rect">
            <a:avLst/>
          </a:prstGeom>
        </p:spPr>
        <p:txBody>
          <a:bodyPr lIns="0" tIns="0" rIns="0" bIns="91440">
            <a:normAutofit/>
          </a:bodyPr>
          <a:lstStyle>
            <a:lvl1pPr marL="0" indent="0">
              <a:buFontTx/>
              <a:buNone/>
              <a:defRPr sz="2800" b="0">
                <a:solidFill>
                  <a:schemeClr val="accent1"/>
                </a:solidFill>
                <a:latin typeface="+mj-lt"/>
                <a:cs typeface="Segoe UI Semibold" panose="020B0702040204020203" pitchFamily="34" charset="0"/>
              </a:defRPr>
            </a:lvl1pPr>
          </a:lstStyle>
          <a:p>
            <a:pPr lvl="0"/>
            <a:endParaRPr lang="nl-NL" dirty="0"/>
          </a:p>
        </p:txBody>
      </p:sp>
      <p:sp>
        <p:nvSpPr>
          <p:cNvPr id="8" name="Tijdelijke aanduiding voor grafiek 7">
            <a:extLst>
              <a:ext uri="{FF2B5EF4-FFF2-40B4-BE49-F238E27FC236}">
                <a16:creationId xmlns:a16="http://schemas.microsoft.com/office/drawing/2014/main" id="{785BDB02-0669-46C1-BC18-4B6915F659E2}"/>
              </a:ext>
            </a:extLst>
          </p:cNvPr>
          <p:cNvSpPr>
            <a:spLocks noGrp="1"/>
          </p:cNvSpPr>
          <p:nvPr>
            <p:ph type="chart" sz="quarter" idx="15"/>
          </p:nvPr>
        </p:nvSpPr>
        <p:spPr>
          <a:xfrm>
            <a:off x="766762" y="1638300"/>
            <a:ext cx="4872037" cy="4419600"/>
          </a:xfrm>
          <a:prstGeom prst="rect">
            <a:avLst/>
          </a:prstGeom>
        </p:spPr>
        <p:txBody>
          <a:bodyPr>
            <a:normAutofit/>
          </a:bodyPr>
          <a:lstStyle>
            <a:lvl1pPr marL="0" indent="0" algn="ctr">
              <a:buFontTx/>
              <a:buNone/>
              <a:defRPr sz="1800" b="0"/>
            </a:lvl1pPr>
          </a:lstStyle>
          <a:p>
            <a:endParaRPr lang="en-BE" dirty="0"/>
          </a:p>
        </p:txBody>
      </p:sp>
      <p:sp>
        <p:nvSpPr>
          <p:cNvPr id="11" name="Text Placeholder 5"/>
          <p:cNvSpPr>
            <a:spLocks noGrp="1"/>
          </p:cNvSpPr>
          <p:nvPr>
            <p:ph type="body" sz="quarter" idx="20" hasCustomPrompt="1"/>
          </p:nvPr>
        </p:nvSpPr>
        <p:spPr>
          <a:xfrm>
            <a:off x="6544414" y="2463800"/>
            <a:ext cx="4872037" cy="3594100"/>
          </a:xfrm>
        </p:spPr>
        <p:txBody>
          <a:body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p:txBody>
      </p:sp>
      <p:sp>
        <p:nvSpPr>
          <p:cNvPr id="12"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8980433" y="6479665"/>
            <a:ext cx="2743200" cy="230784"/>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3" name="Footer Placeholder 2"/>
          <p:cNvSpPr>
            <a:spLocks noGrp="1"/>
          </p:cNvSpPr>
          <p:nvPr>
            <p:ph type="ftr" sz="quarter" idx="21"/>
          </p:nvPr>
        </p:nvSpPr>
        <p:spPr/>
        <p:txBody>
          <a:bodyPr/>
          <a:lstStyle/>
          <a:p>
            <a:r>
              <a:rPr lang="en-US" dirty="0"/>
              <a:t>MELODY #7.1 Elaborate on tasks of other responders at CBRN scene, and their value</a:t>
            </a:r>
          </a:p>
        </p:txBody>
      </p:sp>
    </p:spTree>
    <p:extLst>
      <p:ext uri="{BB962C8B-B14F-4D97-AF65-F5344CB8AC3E}">
        <p14:creationId xmlns:p14="http://schemas.microsoft.com/office/powerpoint/2010/main" val="19409069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pos="3840">
          <p15:clr>
            <a:srgbClr val="FBAE40"/>
          </p15:clr>
        </p15:guide>
        <p15:guide id="2" pos="4128">
          <p15:clr>
            <a:srgbClr val="FBAE40"/>
          </p15:clr>
        </p15:guide>
        <p15:guide id="3" pos="3552">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806211"/>
            <a:ext cx="10663238" cy="884477"/>
          </a:xfrm>
          <a:prstGeom prst="rect">
            <a:avLst/>
          </a:prstGeom>
        </p:spPr>
        <p:txBody>
          <a:bodyPr vert="horz" lIns="0" tIns="0" rIns="0" bIns="0" rtlCol="0" anchor="t">
            <a:normAutofit/>
          </a:bodyPr>
          <a:lstStyle/>
          <a:p>
            <a:r>
              <a:rPr lang="en-US"/>
              <a:t>Click to edit Master title style</a:t>
            </a:r>
          </a:p>
        </p:txBody>
      </p:sp>
      <p:sp>
        <p:nvSpPr>
          <p:cNvPr id="3" name="Text Placeholder 2"/>
          <p:cNvSpPr>
            <a:spLocks noGrp="1"/>
          </p:cNvSpPr>
          <p:nvPr>
            <p:ph type="body" idx="1"/>
          </p:nvPr>
        </p:nvSpPr>
        <p:spPr>
          <a:xfrm>
            <a:off x="766763" y="1825625"/>
            <a:ext cx="10658475"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extBox 13" title="AlexandriaAlternativeReference"/>
          <p:cNvSpPr txBox="1"/>
          <p:nvPr userDrawn="1"/>
        </p:nvSpPr>
        <p:spPr>
          <a:xfrm>
            <a:off x="1117063" y="6587241"/>
            <a:ext cx="1440000" cy="215444"/>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tab pos="3780000" algn="r"/>
              </a:tabLst>
              <a:defRPr/>
            </a:pPr>
            <a:r>
              <a:rPr kumimoji="0" lang="en-US" sz="800" b="0" i="1" u="none" strike="noStrike" kern="1200" cap="none" spc="0" normalizeH="0" baseline="0" noProof="0">
                <a:ln>
                  <a:noFill/>
                </a:ln>
                <a:solidFill>
                  <a:prstClr val="white">
                    <a:lumMod val="50000"/>
                  </a:prstClr>
                </a:solidFill>
                <a:effectLst/>
                <a:uLnTx/>
                <a:uFillTx/>
                <a:latin typeface="Segoe UI" pitchFamily="34" charset="0"/>
                <a:ea typeface="Segoe UI" pitchFamily="34" charset="0"/>
                <a:cs typeface="Segoe UI" pitchFamily="34" charset="0"/>
              </a:rPr>
              <a:t> </a:t>
            </a:r>
            <a:endParaRPr kumimoji="0" lang="nl-BE" sz="800" b="0" i="1" u="none" strike="noStrike" kern="1200" cap="none" spc="0" normalizeH="0" baseline="0" noProof="0" dirty="0">
              <a:ln>
                <a:noFill/>
              </a:ln>
              <a:solidFill>
                <a:prstClr val="white">
                  <a:lumMod val="50000"/>
                </a:prstClr>
              </a:solidFill>
              <a:effectLst/>
              <a:uLnTx/>
              <a:uFillTx/>
              <a:latin typeface="Segoe UI" pitchFamily="34" charset="0"/>
              <a:ea typeface="Segoe UI" pitchFamily="34" charset="0"/>
              <a:cs typeface="Segoe UI" pitchFamily="34" charset="0"/>
            </a:endParaRPr>
          </a:p>
        </p:txBody>
      </p:sp>
      <p:sp>
        <p:nvSpPr>
          <p:cNvPr id="15" name="Tijdelijke aanduiding voor dianummer 5">
            <a:extLst>
              <a:ext uri="{FF2B5EF4-FFF2-40B4-BE49-F238E27FC236}">
                <a16:creationId xmlns:a16="http://schemas.microsoft.com/office/drawing/2014/main" id="{85ACB9A7-77F2-41DA-BDAD-3E1B26CA8CAF}"/>
              </a:ext>
            </a:extLst>
          </p:cNvPr>
          <p:cNvSpPr>
            <a:spLocks noGrp="1"/>
          </p:cNvSpPr>
          <p:nvPr>
            <p:ph type="sldNum" sz="quarter" idx="4"/>
          </p:nvPr>
        </p:nvSpPr>
        <p:spPr>
          <a:xfrm>
            <a:off x="11353799" y="6479665"/>
            <a:ext cx="369833" cy="143176"/>
          </a:xfrm>
          <a:prstGeom prst="rect">
            <a:avLst/>
          </a:prstGeom>
        </p:spPr>
        <p:txBody>
          <a:bodyPr vert="horz" lIns="0" tIns="0" rIns="0" bIns="0" rtlCol="0" anchor="t" anchorCtr="0"/>
          <a:lstStyle>
            <a:lvl1pPr algn="r">
              <a:defRPr sz="1000" b="1">
                <a:solidFill>
                  <a:schemeClr val="tx1"/>
                </a:solidFill>
                <a:latin typeface="+mj-lt"/>
                <a:ea typeface="Segoe UI Black" panose="020B0A02040204020203" pitchFamily="34" charset="0"/>
                <a:cs typeface="Segoe UI Semibold" panose="020B0702040204020203" pitchFamily="34" charset="0"/>
              </a:defRPr>
            </a:lvl1pPr>
          </a:lstStyle>
          <a:p>
            <a:fld id="{A814E660-BF25-4843-B2A0-93C6E2B6253B}" type="slidenum">
              <a:rPr lang="en-BE" smtClean="0"/>
              <a:pPr/>
              <a:t>‹#›</a:t>
            </a:fld>
            <a:endParaRPr lang="en-BE" dirty="0"/>
          </a:p>
        </p:txBody>
      </p:sp>
      <p:sp>
        <p:nvSpPr>
          <p:cNvPr id="6" name="Footer Placeholder 5"/>
          <p:cNvSpPr>
            <a:spLocks noGrp="1"/>
          </p:cNvSpPr>
          <p:nvPr>
            <p:ph type="ftr" sz="quarter" idx="3"/>
          </p:nvPr>
        </p:nvSpPr>
        <p:spPr>
          <a:xfrm>
            <a:off x="452927" y="6479664"/>
            <a:ext cx="10776247" cy="148485"/>
          </a:xfrm>
          <a:prstGeom prst="rect">
            <a:avLst/>
          </a:prstGeom>
        </p:spPr>
        <p:txBody>
          <a:bodyPr lIns="0" tIns="0" rIns="0" bIns="0" anchor="ctr"/>
          <a:lstStyle>
            <a:lvl1pPr>
              <a:defRPr sz="1000" b="1"/>
            </a:lvl1pPr>
          </a:lstStyle>
          <a:p>
            <a:r>
              <a:rPr lang="en-US" dirty="0"/>
              <a:t>MELODY #7.1 Elaborate on tasks of other responders at CBRN scene, and their value</a:t>
            </a:r>
          </a:p>
        </p:txBody>
      </p:sp>
    </p:spTree>
    <p:extLst>
      <p:ext uri="{BB962C8B-B14F-4D97-AF65-F5344CB8AC3E}">
        <p14:creationId xmlns:p14="http://schemas.microsoft.com/office/powerpoint/2010/main" val="682264741"/>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8" r:id="rId4"/>
    <p:sldLayoutId id="2147483702" r:id="rId5"/>
    <p:sldLayoutId id="2147483703" r:id="rId6"/>
    <p:sldLayoutId id="2147483704" r:id="rId7"/>
    <p:sldLayoutId id="2147483694" r:id="rId8"/>
    <p:sldLayoutId id="2147483670" r:id="rId9"/>
    <p:sldLayoutId id="2147483671" r:id="rId10"/>
    <p:sldLayoutId id="2147483667" r:id="rId11"/>
    <p:sldLayoutId id="2147483665" r:id="rId12"/>
    <p:sldLayoutId id="2147483698" r:id="rId13"/>
    <p:sldLayoutId id="2147483699" r:id="rId14"/>
    <p:sldLayoutId id="2147483685" r:id="rId15"/>
    <p:sldLayoutId id="2147483701" r:id="rId16"/>
    <p:sldLayoutId id="2147483697" r:id="rId17"/>
    <p:sldLayoutId id="2147483700" r:id="rId18"/>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dt="0"/>
  <p:txStyles>
    <p:titleStyle>
      <a:lvl1pPr algn="l" defTabSz="914400" rtl="0" eaLnBrk="1" latinLnBrk="0" hangingPunct="1">
        <a:lnSpc>
          <a:spcPct val="90000"/>
        </a:lnSpc>
        <a:spcBef>
          <a:spcPct val="0"/>
        </a:spcBef>
        <a:buNone/>
        <a:defRPr sz="4400" b="0" kern="1200">
          <a:solidFill>
            <a:schemeClr val="accent1"/>
          </a:solidFill>
          <a:latin typeface="FranklinGotTExtCon" pitchFamily="2" charset="0"/>
          <a:ea typeface="+mj-ea"/>
          <a:cs typeface="+mj-cs"/>
        </a:defRPr>
      </a:lvl1pPr>
    </p:titleStyle>
    <p:bodyStyle>
      <a:lvl1pPr marL="355600" indent="-266700" algn="l" defTabSz="914400" rtl="0" eaLnBrk="1" latinLnBrk="0" hangingPunct="1">
        <a:lnSpc>
          <a:spcPct val="100000"/>
        </a:lnSpc>
        <a:spcBef>
          <a:spcPts val="1000"/>
        </a:spcBef>
        <a:buClr>
          <a:schemeClr val="accent1"/>
        </a:buClr>
        <a:buFont typeface="Arial" panose="020B0604020202020204" pitchFamily="34" charset="0"/>
        <a:buChar char="•"/>
        <a:defRPr sz="2400" kern="1200">
          <a:solidFill>
            <a:schemeClr val="tx1"/>
          </a:solidFill>
          <a:latin typeface="+mn-lt"/>
          <a:ea typeface="+mn-ea"/>
          <a:cs typeface="+mn-cs"/>
        </a:defRPr>
      </a:lvl1pPr>
      <a:lvl2pPr marL="622300" indent="-266700" algn="l" defTabSz="914400" rtl="0" eaLnBrk="1" latinLnBrk="0" hangingPunct="1">
        <a:lnSpc>
          <a:spcPct val="100000"/>
        </a:lnSpc>
        <a:spcBef>
          <a:spcPts val="500"/>
        </a:spcBef>
        <a:buClr>
          <a:schemeClr val="accent2"/>
        </a:buClr>
        <a:buFont typeface="Arial" panose="020B0604020202020204" pitchFamily="34" charset="0"/>
        <a:buChar char="•"/>
        <a:defRPr sz="2400" kern="1200">
          <a:solidFill>
            <a:schemeClr val="tx1"/>
          </a:solidFill>
          <a:latin typeface="+mn-lt"/>
          <a:ea typeface="+mn-ea"/>
          <a:cs typeface="+mn-cs"/>
        </a:defRPr>
      </a:lvl2pPr>
      <a:lvl3pPr marL="990600" indent="-266700" algn="l" defTabSz="914400" rtl="0" eaLnBrk="1" latinLnBrk="0" hangingPunct="1">
        <a:lnSpc>
          <a:spcPct val="100000"/>
        </a:lnSpc>
        <a:spcBef>
          <a:spcPts val="500"/>
        </a:spcBef>
        <a:buClr>
          <a:schemeClr val="accent4"/>
        </a:buClr>
        <a:buFont typeface="Arial" panose="020B0604020202020204" pitchFamily="34" charset="0"/>
        <a:buChar char="•"/>
        <a:defRPr sz="2000" kern="1200">
          <a:solidFill>
            <a:schemeClr val="tx1"/>
          </a:solidFill>
          <a:latin typeface="+mn-lt"/>
          <a:ea typeface="+mn-ea"/>
          <a:cs typeface="+mn-cs"/>
        </a:defRPr>
      </a:lvl3pPr>
      <a:lvl4pPr marL="1257300" indent="-266700" algn="l" defTabSz="914400" rtl="0" eaLnBrk="1" latinLnBrk="0" hangingPunct="1">
        <a:lnSpc>
          <a:spcPct val="100000"/>
        </a:lnSpc>
        <a:spcBef>
          <a:spcPts val="500"/>
        </a:spcBef>
        <a:buClr>
          <a:schemeClr val="accent3"/>
        </a:buClr>
        <a:buFont typeface="Arial" panose="020B0604020202020204" pitchFamily="34" charset="0"/>
        <a:buChar char="•"/>
        <a:defRPr sz="1800" kern="1200">
          <a:solidFill>
            <a:schemeClr val="tx1"/>
          </a:solidFill>
          <a:latin typeface="+mn-lt"/>
          <a:ea typeface="+mn-ea"/>
          <a:cs typeface="+mn-cs"/>
        </a:defRPr>
      </a:lvl4pPr>
      <a:lvl5pPr marL="1612900" indent="-266700" algn="l" defTabSz="914400" rtl="0" eaLnBrk="1" latinLnBrk="0" hangingPunct="1">
        <a:lnSpc>
          <a:spcPct val="100000"/>
        </a:lnSpc>
        <a:spcBef>
          <a:spcPts val="500"/>
        </a:spcBef>
        <a:buClr>
          <a:schemeClr val="bg1">
            <a:lumMod val="50000"/>
          </a:schemeClr>
        </a:buClr>
        <a:buFont typeface="Arial" panose="020B0604020202020204" pitchFamily="34" charset="0"/>
        <a:buChar char="•"/>
        <a:defRPr lang="en-US" sz="1800" kern="1200" smtClean="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guide id="3" pos="483">
          <p15:clr>
            <a:srgbClr val="F26B43"/>
          </p15:clr>
        </p15:guide>
        <p15:guide id="4" pos="7197">
          <p15:clr>
            <a:srgbClr val="F26B43"/>
          </p15:clr>
        </p15:guide>
        <p15:guide id="5" orient="horz" pos="504">
          <p15:clr>
            <a:srgbClr val="F26B43"/>
          </p15:clr>
        </p15:guide>
        <p15:guide id="6" orient="horz" pos="381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8.xml"/><Relationship Id="rId4" Type="http://schemas.openxmlformats.org/officeDocument/2006/relationships/image" Target="../media/image7.sv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8.xml"/><Relationship Id="rId4" Type="http://schemas.openxmlformats.org/officeDocument/2006/relationships/image" Target="../media/image7.sv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123047" y="5041963"/>
            <a:ext cx="12002503" cy="1087298"/>
          </a:xfrm>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0" kern="1200" dirty="0">
                <a:solidFill>
                  <a:schemeClr val="tx1"/>
                </a:solidFill>
                <a:effectLst/>
                <a:latin typeface="+mn-lt"/>
                <a:ea typeface="+mn-ea"/>
                <a:cs typeface="+mn-cs"/>
              </a:rPr>
              <a:t>7.1</a:t>
            </a:r>
            <a:r>
              <a:rPr lang="en-US" sz="2800" b="1" kern="1200" dirty="0">
                <a:solidFill>
                  <a:schemeClr val="tx1"/>
                </a:solidFill>
                <a:effectLst/>
                <a:latin typeface="+mn-lt"/>
                <a:ea typeface="+mn-ea"/>
                <a:cs typeface="+mn-cs"/>
              </a:rPr>
              <a:t> </a:t>
            </a:r>
            <a:r>
              <a:rPr lang="en-US" sz="2800" kern="1200" dirty="0">
                <a:solidFill>
                  <a:schemeClr val="tx1"/>
                </a:solidFill>
                <a:effectLst/>
                <a:latin typeface="+mn-lt"/>
                <a:ea typeface="+mn-ea"/>
                <a:cs typeface="+mn-cs"/>
              </a:rPr>
              <a:t>Elaborate on tasks of other responders at CBRN scene, and their value</a:t>
            </a:r>
            <a:endParaRPr lang="nl-NL" sz="2800" b="0" kern="1200" dirty="0">
              <a:solidFill>
                <a:schemeClr val="tx1"/>
              </a:solidFill>
              <a:effectLst/>
              <a:latin typeface="+mn-lt"/>
              <a:ea typeface="+mn-ea"/>
              <a:cs typeface="+mn-cs"/>
            </a:endParaRPr>
          </a:p>
        </p:txBody>
      </p:sp>
      <p:sp>
        <p:nvSpPr>
          <p:cNvPr id="3" name="Title 2"/>
          <p:cNvSpPr>
            <a:spLocks noGrp="1"/>
          </p:cNvSpPr>
          <p:nvPr>
            <p:ph type="title"/>
          </p:nvPr>
        </p:nvSpPr>
        <p:spPr/>
        <p:txBody>
          <a:bodyPr>
            <a:normAutofit/>
          </a:bodyPr>
          <a:lstStyle/>
          <a:p>
            <a:r>
              <a:rPr lang="en-US" sz="4000" dirty="0"/>
              <a:t>Module 7: Improve interagency collaboration</a:t>
            </a:r>
          </a:p>
        </p:txBody>
      </p:sp>
    </p:spTree>
    <p:extLst>
      <p:ext uri="{BB962C8B-B14F-4D97-AF65-F5344CB8AC3E}">
        <p14:creationId xmlns:p14="http://schemas.microsoft.com/office/powerpoint/2010/main" val="35249294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54B8F1-AB27-463A-8FEC-C8F8F47ADCC5}"/>
              </a:ext>
            </a:extLst>
          </p:cNvPr>
          <p:cNvSpPr>
            <a:spLocks noGrp="1"/>
          </p:cNvSpPr>
          <p:nvPr>
            <p:ph type="title"/>
          </p:nvPr>
        </p:nvSpPr>
        <p:spPr/>
        <p:txBody>
          <a:bodyPr/>
          <a:lstStyle/>
          <a:p>
            <a:r>
              <a:rPr lang="en-US" dirty="0"/>
              <a:t>Important tasks and reminders</a:t>
            </a:r>
            <a:endParaRPr lang="nl-NL" dirty="0"/>
          </a:p>
        </p:txBody>
      </p:sp>
      <p:sp>
        <p:nvSpPr>
          <p:cNvPr id="3" name="Text Placeholder 2">
            <a:extLst>
              <a:ext uri="{FF2B5EF4-FFF2-40B4-BE49-F238E27FC236}">
                <a16:creationId xmlns:a16="http://schemas.microsoft.com/office/drawing/2014/main" id="{DF46025A-5A81-4257-948D-3020A6E83AA3}"/>
              </a:ext>
            </a:extLst>
          </p:cNvPr>
          <p:cNvSpPr>
            <a:spLocks noGrp="1"/>
          </p:cNvSpPr>
          <p:nvPr>
            <p:ph type="body" sz="quarter" idx="15"/>
          </p:nvPr>
        </p:nvSpPr>
        <p:spPr>
          <a:xfrm>
            <a:off x="766763" y="1786072"/>
            <a:ext cx="5329238" cy="4301992"/>
          </a:xfrm>
        </p:spPr>
        <p:txBody>
          <a:bodyPr/>
          <a:lstStyle/>
          <a:p>
            <a:r>
              <a:rPr lang="en-US" dirty="0"/>
              <a:t>(First) alert</a:t>
            </a:r>
          </a:p>
          <a:p>
            <a:r>
              <a:rPr lang="en-US" dirty="0"/>
              <a:t>First reconnaissance</a:t>
            </a:r>
          </a:p>
          <a:p>
            <a:r>
              <a:rPr lang="en-US" dirty="0"/>
              <a:t>Prevent cross contamination</a:t>
            </a:r>
          </a:p>
          <a:p>
            <a:r>
              <a:rPr lang="en-US" dirty="0"/>
              <a:t>Report to higher C&amp;C organization</a:t>
            </a:r>
          </a:p>
          <a:p>
            <a:r>
              <a:rPr lang="en-US" dirty="0"/>
              <a:t>Cordon off and shield affected area</a:t>
            </a:r>
          </a:p>
          <a:p>
            <a:r>
              <a:rPr lang="en-US" dirty="0"/>
              <a:t>Coordinate traffic (approaching units and other traffic)</a:t>
            </a:r>
          </a:p>
          <a:p>
            <a:r>
              <a:rPr lang="en-US" dirty="0"/>
              <a:t>Search and rescue</a:t>
            </a:r>
            <a:endParaRPr lang="nl-NL" dirty="0"/>
          </a:p>
        </p:txBody>
      </p:sp>
      <p:sp>
        <p:nvSpPr>
          <p:cNvPr id="4" name="Slide Number Placeholder 3">
            <a:extLst>
              <a:ext uri="{FF2B5EF4-FFF2-40B4-BE49-F238E27FC236}">
                <a16:creationId xmlns:a16="http://schemas.microsoft.com/office/drawing/2014/main" id="{A00EBBC5-7FDD-4E74-A973-563B8D5C582A}"/>
              </a:ext>
            </a:extLst>
          </p:cNvPr>
          <p:cNvSpPr>
            <a:spLocks noGrp="1"/>
          </p:cNvSpPr>
          <p:nvPr>
            <p:ph type="sldNum" sz="quarter" idx="4"/>
          </p:nvPr>
        </p:nvSpPr>
        <p:spPr/>
        <p:txBody>
          <a:bodyPr/>
          <a:lstStyle/>
          <a:p>
            <a:fld id="{A814E660-BF25-4843-B2A0-93C6E2B6253B}" type="slidenum">
              <a:rPr lang="en-BE" smtClean="0"/>
              <a:pPr/>
              <a:t>10</a:t>
            </a:fld>
            <a:endParaRPr lang="en-BE" dirty="0"/>
          </a:p>
        </p:txBody>
      </p:sp>
      <p:sp>
        <p:nvSpPr>
          <p:cNvPr id="6" name="Rectangle 5">
            <a:extLst>
              <a:ext uri="{FF2B5EF4-FFF2-40B4-BE49-F238E27FC236}">
                <a16:creationId xmlns:a16="http://schemas.microsoft.com/office/drawing/2014/main" id="{5C7FDAD6-328C-4D47-9BBB-AA6F0718CD67}"/>
              </a:ext>
            </a:extLst>
          </p:cNvPr>
          <p:cNvSpPr/>
          <p:nvPr/>
        </p:nvSpPr>
        <p:spPr>
          <a:xfrm>
            <a:off x="6096000" y="1795955"/>
            <a:ext cx="5627633" cy="3929281"/>
          </a:xfrm>
          <a:prstGeom prst="rect">
            <a:avLst/>
          </a:prstGeom>
        </p:spPr>
        <p:txBody>
          <a:bodyPr wrap="square">
            <a:spAutoFit/>
          </a:bodyPr>
          <a:lstStyle/>
          <a:p>
            <a:pPr marL="355600" indent="-266700">
              <a:spcBef>
                <a:spcPts val="1000"/>
              </a:spcBef>
              <a:buClr>
                <a:schemeClr val="accent1"/>
              </a:buClr>
              <a:buFont typeface="Arial" panose="020B0604020202020204" pitchFamily="34" charset="0"/>
              <a:buChar char="•"/>
            </a:pPr>
            <a:r>
              <a:rPr lang="nl-NL" sz="2400" dirty="0"/>
              <a:t>Escort </a:t>
            </a:r>
            <a:r>
              <a:rPr lang="nl-NL" sz="2400" dirty="0" err="1"/>
              <a:t>and</a:t>
            </a:r>
            <a:r>
              <a:rPr lang="nl-NL" sz="2400" dirty="0"/>
              <a:t> </a:t>
            </a:r>
            <a:r>
              <a:rPr lang="nl-NL" sz="2400" dirty="0" err="1"/>
              <a:t>treat</a:t>
            </a:r>
            <a:r>
              <a:rPr lang="nl-NL" sz="2400" dirty="0"/>
              <a:t> </a:t>
            </a:r>
            <a:r>
              <a:rPr lang="nl-NL" sz="2400" dirty="0" err="1"/>
              <a:t>victims</a:t>
            </a:r>
            <a:r>
              <a:rPr lang="nl-NL" sz="2400" dirty="0"/>
              <a:t> on site (triage – treatment – </a:t>
            </a:r>
            <a:r>
              <a:rPr lang="nl-NL" sz="2400" dirty="0" err="1"/>
              <a:t>stabilisation</a:t>
            </a:r>
            <a:r>
              <a:rPr lang="nl-NL" sz="2400" dirty="0"/>
              <a:t>)</a:t>
            </a:r>
          </a:p>
          <a:p>
            <a:pPr marL="355600" indent="-266700">
              <a:spcBef>
                <a:spcPts val="1000"/>
              </a:spcBef>
              <a:buClr>
                <a:schemeClr val="accent1"/>
              </a:buClr>
              <a:buFont typeface="Arial" panose="020B0604020202020204" pitchFamily="34" charset="0"/>
              <a:buChar char="•"/>
            </a:pPr>
            <a:r>
              <a:rPr lang="nl-NL" sz="2400" dirty="0" err="1"/>
              <a:t>Decontaminate</a:t>
            </a:r>
            <a:r>
              <a:rPr lang="nl-NL" sz="2400" dirty="0"/>
              <a:t> </a:t>
            </a:r>
            <a:r>
              <a:rPr lang="nl-NL" sz="2400" dirty="0" err="1"/>
              <a:t>people</a:t>
            </a:r>
            <a:r>
              <a:rPr lang="nl-NL" sz="2400" dirty="0"/>
              <a:t>, pets (</a:t>
            </a:r>
            <a:r>
              <a:rPr lang="nl-NL" sz="2400" dirty="0" err="1"/>
              <a:t>such</a:t>
            </a:r>
            <a:r>
              <a:rPr lang="nl-NL" sz="2400" dirty="0"/>
              <a:t> as assistance </a:t>
            </a:r>
            <a:r>
              <a:rPr lang="nl-NL" sz="2400" dirty="0" err="1"/>
              <a:t>dogs</a:t>
            </a:r>
            <a:r>
              <a:rPr lang="nl-NL" sz="2400" dirty="0"/>
              <a:t>), </a:t>
            </a:r>
            <a:r>
              <a:rPr lang="nl-NL" sz="2400" dirty="0" err="1"/>
              <a:t>belongings</a:t>
            </a:r>
            <a:r>
              <a:rPr lang="nl-NL" sz="2400" dirty="0"/>
              <a:t> </a:t>
            </a:r>
            <a:r>
              <a:rPr lang="nl-NL" sz="2400" dirty="0" err="1"/>
              <a:t>and</a:t>
            </a:r>
            <a:r>
              <a:rPr lang="nl-NL" sz="2400" dirty="0"/>
              <a:t> </a:t>
            </a:r>
            <a:r>
              <a:rPr lang="nl-NL" sz="2400" dirty="0" err="1"/>
              <a:t>vehicles</a:t>
            </a:r>
            <a:endParaRPr lang="nl-NL" sz="2400" dirty="0"/>
          </a:p>
          <a:p>
            <a:pPr marL="355600" indent="-266700">
              <a:spcBef>
                <a:spcPts val="1000"/>
              </a:spcBef>
              <a:buClr>
                <a:schemeClr val="accent1"/>
              </a:buClr>
              <a:buFont typeface="Arial" panose="020B0604020202020204" pitchFamily="34" charset="0"/>
              <a:buChar char="•"/>
            </a:pPr>
            <a:r>
              <a:rPr lang="nl-NL" sz="2400" dirty="0"/>
              <a:t>Register </a:t>
            </a:r>
            <a:r>
              <a:rPr lang="nl-NL" sz="2400" dirty="0" err="1"/>
              <a:t>and</a:t>
            </a:r>
            <a:r>
              <a:rPr lang="nl-NL" sz="2400" dirty="0"/>
              <a:t> </a:t>
            </a:r>
            <a:r>
              <a:rPr lang="nl-NL" sz="2400" dirty="0" err="1"/>
              <a:t>evacuate</a:t>
            </a:r>
            <a:r>
              <a:rPr lang="nl-NL" sz="2400" dirty="0"/>
              <a:t> </a:t>
            </a:r>
            <a:r>
              <a:rPr lang="nl-NL" sz="2400" dirty="0" err="1"/>
              <a:t>wounded</a:t>
            </a:r>
            <a:endParaRPr lang="nl-NL" sz="2400" dirty="0"/>
          </a:p>
          <a:p>
            <a:pPr marL="355600" indent="-266700">
              <a:spcBef>
                <a:spcPts val="1000"/>
              </a:spcBef>
              <a:buClr>
                <a:schemeClr val="accent1"/>
              </a:buClr>
              <a:buFont typeface="Arial" panose="020B0604020202020204" pitchFamily="34" charset="0"/>
              <a:buChar char="•"/>
            </a:pPr>
            <a:r>
              <a:rPr lang="nl-NL" sz="2400" dirty="0" err="1"/>
              <a:t>Isolate</a:t>
            </a:r>
            <a:r>
              <a:rPr lang="nl-NL" sz="2400" dirty="0"/>
              <a:t> </a:t>
            </a:r>
            <a:r>
              <a:rPr lang="nl-NL" sz="2400" dirty="0" err="1"/>
              <a:t>contaminated</a:t>
            </a:r>
            <a:r>
              <a:rPr lang="nl-NL" sz="2400" dirty="0"/>
              <a:t> </a:t>
            </a:r>
            <a:r>
              <a:rPr lang="nl-NL" sz="2400" dirty="0" err="1"/>
              <a:t>people</a:t>
            </a:r>
            <a:r>
              <a:rPr lang="nl-NL" sz="2400" dirty="0"/>
              <a:t>/</a:t>
            </a:r>
            <a:r>
              <a:rPr lang="nl-NL" sz="2400" dirty="0" err="1"/>
              <a:t>animals</a:t>
            </a:r>
            <a:endParaRPr lang="nl-NL" sz="2400" dirty="0"/>
          </a:p>
          <a:p>
            <a:pPr marL="355600" indent="-266700">
              <a:spcBef>
                <a:spcPts val="1000"/>
              </a:spcBef>
              <a:buClr>
                <a:schemeClr val="accent1"/>
              </a:buClr>
              <a:buFont typeface="Arial" panose="020B0604020202020204" pitchFamily="34" charset="0"/>
              <a:buChar char="•"/>
            </a:pPr>
            <a:r>
              <a:rPr lang="nl-NL" sz="2400" dirty="0" err="1"/>
              <a:t>Receive</a:t>
            </a:r>
            <a:r>
              <a:rPr lang="nl-NL" sz="2400" dirty="0"/>
              <a:t> </a:t>
            </a:r>
            <a:r>
              <a:rPr lang="nl-NL" sz="2400" dirty="0" err="1"/>
              <a:t>and</a:t>
            </a:r>
            <a:r>
              <a:rPr lang="nl-NL" sz="2400" dirty="0"/>
              <a:t> </a:t>
            </a:r>
            <a:r>
              <a:rPr lang="nl-NL" sz="2400" dirty="0" err="1"/>
              <a:t>treat</a:t>
            </a:r>
            <a:r>
              <a:rPr lang="nl-NL" sz="2400" dirty="0"/>
              <a:t> </a:t>
            </a:r>
            <a:r>
              <a:rPr lang="nl-NL" sz="2400" dirty="0" err="1"/>
              <a:t>patients</a:t>
            </a:r>
            <a:r>
              <a:rPr lang="nl-NL" sz="2400" dirty="0"/>
              <a:t> in </a:t>
            </a:r>
            <a:r>
              <a:rPr lang="nl-NL" sz="2400" dirty="0" err="1"/>
              <a:t>medical</a:t>
            </a:r>
            <a:r>
              <a:rPr lang="nl-NL" sz="2400" dirty="0"/>
              <a:t> (</a:t>
            </a:r>
            <a:r>
              <a:rPr lang="nl-NL" sz="2400" dirty="0" err="1"/>
              <a:t>aid</a:t>
            </a:r>
            <a:r>
              <a:rPr lang="nl-NL" sz="2400" dirty="0"/>
              <a:t>) </a:t>
            </a:r>
            <a:r>
              <a:rPr lang="nl-NL" sz="2400" dirty="0" err="1"/>
              <a:t>posts</a:t>
            </a:r>
            <a:endParaRPr lang="nl-NL" sz="2400" dirty="0"/>
          </a:p>
        </p:txBody>
      </p:sp>
      <p:sp>
        <p:nvSpPr>
          <p:cNvPr id="7" name="TextBox 6">
            <a:extLst>
              <a:ext uri="{FF2B5EF4-FFF2-40B4-BE49-F238E27FC236}">
                <a16:creationId xmlns:a16="http://schemas.microsoft.com/office/drawing/2014/main" id="{A300DDC8-E1B5-4E2E-83D8-AE11ABF89983}"/>
              </a:ext>
            </a:extLst>
          </p:cNvPr>
          <p:cNvSpPr txBox="1"/>
          <p:nvPr/>
        </p:nvSpPr>
        <p:spPr>
          <a:xfrm>
            <a:off x="409609" y="6467789"/>
            <a:ext cx="6094206"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Segoe UI"/>
                <a:ea typeface="+mn-ea"/>
                <a:cs typeface="+mn-cs"/>
              </a:rPr>
              <a:t>Melody Presentation 7.1: Elaborate on tasks of other responders at CBRN scene, and their value</a:t>
            </a:r>
          </a:p>
        </p:txBody>
      </p:sp>
    </p:spTree>
    <p:extLst>
      <p:ext uri="{BB962C8B-B14F-4D97-AF65-F5344CB8AC3E}">
        <p14:creationId xmlns:p14="http://schemas.microsoft.com/office/powerpoint/2010/main" val="14103099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dirty="0"/>
              <a:t>Functions of first responders </a:t>
            </a:r>
            <a:endParaRPr lang="en-US" dirty="0"/>
          </a:p>
        </p:txBody>
      </p:sp>
      <p:sp>
        <p:nvSpPr>
          <p:cNvPr id="4" name="Slide Number Placeholder 3"/>
          <p:cNvSpPr>
            <a:spLocks noGrp="1"/>
          </p:cNvSpPr>
          <p:nvPr>
            <p:ph type="sldNum" sz="quarter" idx="4"/>
          </p:nvPr>
        </p:nvSpPr>
        <p:spPr/>
        <p:txBody>
          <a:bodyPr/>
          <a:lstStyle/>
          <a:p>
            <a:fld id="{A814E660-BF25-4843-B2A0-93C6E2B6253B}" type="slidenum">
              <a:rPr lang="en-BE" smtClean="0"/>
              <a:pPr/>
              <a:t>11</a:t>
            </a:fld>
            <a:endParaRPr lang="en-BE" dirty="0"/>
          </a:p>
        </p:txBody>
      </p:sp>
      <p:graphicFrame>
        <p:nvGraphicFramePr>
          <p:cNvPr id="9" name="Table 8">
            <a:extLst>
              <a:ext uri="{FF2B5EF4-FFF2-40B4-BE49-F238E27FC236}">
                <a16:creationId xmlns:a16="http://schemas.microsoft.com/office/drawing/2014/main" id="{C6BDDFE5-C100-426C-BFEB-D6F501CAB076}"/>
              </a:ext>
            </a:extLst>
          </p:cNvPr>
          <p:cNvGraphicFramePr>
            <a:graphicFrameLocks noGrp="1"/>
          </p:cNvGraphicFramePr>
          <p:nvPr>
            <p:extLst>
              <p:ext uri="{D42A27DB-BD31-4B8C-83A1-F6EECF244321}">
                <p14:modId xmlns:p14="http://schemas.microsoft.com/office/powerpoint/2010/main" val="1337569000"/>
              </p:ext>
            </p:extLst>
          </p:nvPr>
        </p:nvGraphicFramePr>
        <p:xfrm>
          <a:off x="766762" y="1518484"/>
          <a:ext cx="10907999" cy="4723554"/>
        </p:xfrm>
        <a:graphic>
          <a:graphicData uri="http://schemas.openxmlformats.org/drawingml/2006/table">
            <a:tbl>
              <a:tblPr firstRow="1" firstCol="1" bandRow="1">
                <a:tableStyleId>{21E4AEA4-8DFA-4A89-87EB-49C32662AFE0}</a:tableStyleId>
              </a:tblPr>
              <a:tblGrid>
                <a:gridCol w="4837730">
                  <a:extLst>
                    <a:ext uri="{9D8B030D-6E8A-4147-A177-3AD203B41FA5}">
                      <a16:colId xmlns:a16="http://schemas.microsoft.com/office/drawing/2014/main" val="854852738"/>
                    </a:ext>
                  </a:extLst>
                </a:gridCol>
                <a:gridCol w="870054">
                  <a:extLst>
                    <a:ext uri="{9D8B030D-6E8A-4147-A177-3AD203B41FA5}">
                      <a16:colId xmlns:a16="http://schemas.microsoft.com/office/drawing/2014/main" val="1772342796"/>
                    </a:ext>
                  </a:extLst>
                </a:gridCol>
                <a:gridCol w="904154">
                  <a:extLst>
                    <a:ext uri="{9D8B030D-6E8A-4147-A177-3AD203B41FA5}">
                      <a16:colId xmlns:a16="http://schemas.microsoft.com/office/drawing/2014/main" val="3560132124"/>
                    </a:ext>
                  </a:extLst>
                </a:gridCol>
                <a:gridCol w="1104900">
                  <a:extLst>
                    <a:ext uri="{9D8B030D-6E8A-4147-A177-3AD203B41FA5}">
                      <a16:colId xmlns:a16="http://schemas.microsoft.com/office/drawing/2014/main" val="1260673676"/>
                    </a:ext>
                  </a:extLst>
                </a:gridCol>
                <a:gridCol w="1066800">
                  <a:extLst>
                    <a:ext uri="{9D8B030D-6E8A-4147-A177-3AD203B41FA5}">
                      <a16:colId xmlns:a16="http://schemas.microsoft.com/office/drawing/2014/main" val="3329129969"/>
                    </a:ext>
                  </a:extLst>
                </a:gridCol>
                <a:gridCol w="1219200">
                  <a:extLst>
                    <a:ext uri="{9D8B030D-6E8A-4147-A177-3AD203B41FA5}">
                      <a16:colId xmlns:a16="http://schemas.microsoft.com/office/drawing/2014/main" val="1445788803"/>
                    </a:ext>
                  </a:extLst>
                </a:gridCol>
                <a:gridCol w="905161">
                  <a:extLst>
                    <a:ext uri="{9D8B030D-6E8A-4147-A177-3AD203B41FA5}">
                      <a16:colId xmlns:a16="http://schemas.microsoft.com/office/drawing/2014/main" val="4273192312"/>
                    </a:ext>
                  </a:extLst>
                </a:gridCol>
              </a:tblGrid>
              <a:tr h="375643">
                <a:tc>
                  <a:txBody>
                    <a:bodyPr/>
                    <a:lstStyle/>
                    <a:p>
                      <a:endParaRPr lang="nl-NL" sz="1400" dirty="0">
                        <a:effectLst/>
                        <a:latin typeface="Calibri" panose="020F0502020204030204" pitchFamily="34" charset="0"/>
                        <a:ea typeface="Calibri" panose="020F0502020204030204" pitchFamily="34" charset="0"/>
                        <a:cs typeface="Arial" panose="020B0604020202020204" pitchFamily="34" charset="0"/>
                      </a:endParaRPr>
                    </a:p>
                  </a:txBody>
                  <a:tcPr marL="54017" marR="54017" marT="0" marB="0"/>
                </a:tc>
                <a:tc>
                  <a:txBody>
                    <a:bodyPr/>
                    <a:lstStyle/>
                    <a:p>
                      <a:pPr algn="l">
                        <a:spcBef>
                          <a:spcPts val="300"/>
                        </a:spcBef>
                        <a:spcAft>
                          <a:spcPts val="0"/>
                        </a:spcAft>
                      </a:pPr>
                      <a:r>
                        <a:rPr lang="en-GB" sz="1400" dirty="0">
                          <a:effectLst/>
                        </a:rPr>
                        <a:t>Fire </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tc>
                <a:tc>
                  <a:txBody>
                    <a:bodyPr/>
                    <a:lstStyle/>
                    <a:p>
                      <a:pPr algn="l">
                        <a:spcBef>
                          <a:spcPts val="300"/>
                        </a:spcBef>
                        <a:spcAft>
                          <a:spcPts val="0"/>
                        </a:spcAft>
                      </a:pPr>
                      <a:r>
                        <a:rPr lang="en-GB" sz="1400" dirty="0">
                          <a:effectLst/>
                        </a:rPr>
                        <a:t>Police</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tc>
                <a:tc>
                  <a:txBody>
                    <a:bodyPr/>
                    <a:lstStyle/>
                    <a:p>
                      <a:pPr algn="l">
                        <a:spcBef>
                          <a:spcPts val="300"/>
                        </a:spcBef>
                        <a:spcAft>
                          <a:spcPts val="0"/>
                        </a:spcAft>
                      </a:pPr>
                      <a:r>
                        <a:rPr lang="en-GB" sz="1400" dirty="0">
                          <a:effectLst/>
                        </a:rPr>
                        <a:t>Ambulance </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tc>
                <a:tc>
                  <a:txBody>
                    <a:bodyPr/>
                    <a:lstStyle/>
                    <a:p>
                      <a:pPr algn="l">
                        <a:spcBef>
                          <a:spcPts val="300"/>
                        </a:spcBef>
                        <a:spcAft>
                          <a:spcPts val="0"/>
                        </a:spcAft>
                      </a:pPr>
                      <a:r>
                        <a:rPr lang="en-GB" sz="1400">
                          <a:effectLst/>
                        </a:rPr>
                        <a:t>Emergency medical personnel</a:t>
                      </a:r>
                      <a:endParaRPr lang="nl-NL"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tc>
                <a:tc>
                  <a:txBody>
                    <a:bodyPr/>
                    <a:lstStyle/>
                    <a:p>
                      <a:pPr algn="l">
                        <a:spcBef>
                          <a:spcPts val="300"/>
                        </a:spcBef>
                        <a:spcAft>
                          <a:spcPts val="0"/>
                        </a:spcAft>
                      </a:pPr>
                      <a:r>
                        <a:rPr lang="en-GB" sz="1400">
                          <a:effectLst/>
                        </a:rPr>
                        <a:t>General Practitioners</a:t>
                      </a:r>
                      <a:endParaRPr lang="nl-NL"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tc>
                <a:tc>
                  <a:txBody>
                    <a:bodyPr/>
                    <a:lstStyle/>
                    <a:p>
                      <a:pPr algn="l">
                        <a:spcBef>
                          <a:spcPts val="300"/>
                        </a:spcBef>
                        <a:spcAft>
                          <a:spcPts val="0"/>
                        </a:spcAft>
                      </a:pPr>
                      <a:r>
                        <a:rPr lang="en-GB" sz="1400" dirty="0">
                          <a:effectLst/>
                        </a:rPr>
                        <a:t>Dispatch officer</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tc>
                <a:extLst>
                  <a:ext uri="{0D108BD9-81ED-4DB2-BD59-A6C34878D82A}">
                    <a16:rowId xmlns:a16="http://schemas.microsoft.com/office/drawing/2014/main" val="742428194"/>
                  </a:ext>
                </a:extLst>
              </a:tr>
              <a:tr h="156518">
                <a:tc>
                  <a:txBody>
                    <a:bodyPr/>
                    <a:lstStyle/>
                    <a:p>
                      <a:pPr algn="l">
                        <a:spcBef>
                          <a:spcPts val="300"/>
                        </a:spcBef>
                        <a:spcAft>
                          <a:spcPts val="0"/>
                        </a:spcAft>
                      </a:pPr>
                      <a:r>
                        <a:rPr lang="en-GB" sz="1400" dirty="0">
                          <a:effectLst/>
                        </a:rPr>
                        <a:t>(First) alert </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tc>
                <a:tc>
                  <a:txBody>
                    <a:bodyPr/>
                    <a:lstStyle/>
                    <a:p>
                      <a:pPr algn="ctr">
                        <a:spcBef>
                          <a:spcPts val="300"/>
                        </a:spcBef>
                        <a:spcAft>
                          <a:spcPts val="0"/>
                        </a:spcAft>
                      </a:pPr>
                      <a:r>
                        <a:rPr lang="en-GB" sz="1400" dirty="0">
                          <a:effectLst/>
                        </a:rPr>
                        <a:t>x</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nchor="ctr"/>
                </a:tc>
                <a:tc>
                  <a:txBody>
                    <a:bodyPr/>
                    <a:lstStyle/>
                    <a:p>
                      <a:pPr algn="ctr">
                        <a:spcBef>
                          <a:spcPts val="300"/>
                        </a:spcBef>
                        <a:spcAft>
                          <a:spcPts val="0"/>
                        </a:spcAft>
                      </a:pPr>
                      <a:r>
                        <a:rPr lang="en-GB" sz="1400" dirty="0">
                          <a:effectLst/>
                        </a:rPr>
                        <a:t>x</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nchor="ctr"/>
                </a:tc>
                <a:tc>
                  <a:txBody>
                    <a:bodyPr/>
                    <a:lstStyle/>
                    <a:p>
                      <a:pPr algn="ctr">
                        <a:spcBef>
                          <a:spcPts val="300"/>
                        </a:spcBef>
                        <a:spcAft>
                          <a:spcPts val="0"/>
                        </a:spcAft>
                      </a:pPr>
                      <a:r>
                        <a:rPr lang="en-GB" sz="1400" dirty="0">
                          <a:effectLst/>
                        </a:rPr>
                        <a:t>x</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nchor="ctr"/>
                </a:tc>
                <a:tc>
                  <a:txBody>
                    <a:bodyPr/>
                    <a:lstStyle/>
                    <a:p>
                      <a:endParaRPr lang="nl-NL" sz="1400">
                        <a:effectLst/>
                        <a:latin typeface="Calibri" panose="020F0502020204030204" pitchFamily="34" charset="0"/>
                        <a:ea typeface="Calibri" panose="020F0502020204030204" pitchFamily="34" charset="0"/>
                        <a:cs typeface="Arial" panose="020B0604020202020204" pitchFamily="34" charset="0"/>
                      </a:endParaRPr>
                    </a:p>
                  </a:txBody>
                  <a:tcPr marL="54017" marR="54017" marT="0" marB="0" anchor="ctr"/>
                </a:tc>
                <a:tc>
                  <a:txBody>
                    <a:bodyPr/>
                    <a:lstStyle/>
                    <a:p>
                      <a:endParaRPr lang="nl-NL" sz="1400">
                        <a:effectLst/>
                        <a:latin typeface="Calibri" panose="020F0502020204030204" pitchFamily="34" charset="0"/>
                        <a:ea typeface="Calibri" panose="020F0502020204030204" pitchFamily="34" charset="0"/>
                        <a:cs typeface="Arial" panose="020B0604020202020204" pitchFamily="34" charset="0"/>
                      </a:endParaRPr>
                    </a:p>
                  </a:txBody>
                  <a:tcPr marL="54017" marR="54017" marT="0" marB="0" anchor="ctr"/>
                </a:tc>
                <a:tc>
                  <a:txBody>
                    <a:bodyPr/>
                    <a:lstStyle/>
                    <a:p>
                      <a:pPr algn="ctr">
                        <a:spcBef>
                          <a:spcPts val="300"/>
                        </a:spcBef>
                        <a:spcAft>
                          <a:spcPts val="0"/>
                        </a:spcAft>
                      </a:pPr>
                      <a:r>
                        <a:rPr lang="en-GB" sz="1400">
                          <a:effectLst/>
                        </a:rPr>
                        <a:t>x</a:t>
                      </a:r>
                      <a:endParaRPr lang="nl-NL"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nchor="ctr"/>
                </a:tc>
                <a:extLst>
                  <a:ext uri="{0D108BD9-81ED-4DB2-BD59-A6C34878D82A}">
                    <a16:rowId xmlns:a16="http://schemas.microsoft.com/office/drawing/2014/main" val="2579997288"/>
                  </a:ext>
                </a:extLst>
              </a:tr>
              <a:tr h="156518">
                <a:tc>
                  <a:txBody>
                    <a:bodyPr/>
                    <a:lstStyle/>
                    <a:p>
                      <a:pPr algn="l">
                        <a:spcBef>
                          <a:spcPts val="300"/>
                        </a:spcBef>
                        <a:spcAft>
                          <a:spcPts val="0"/>
                        </a:spcAft>
                      </a:pPr>
                      <a:r>
                        <a:rPr lang="en-GB" sz="1400" dirty="0">
                          <a:effectLst/>
                        </a:rPr>
                        <a:t>Initial reconnaissance </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tc>
                <a:tc>
                  <a:txBody>
                    <a:bodyPr/>
                    <a:lstStyle/>
                    <a:p>
                      <a:pPr algn="ctr">
                        <a:spcBef>
                          <a:spcPts val="300"/>
                        </a:spcBef>
                        <a:spcAft>
                          <a:spcPts val="0"/>
                        </a:spcAft>
                      </a:pPr>
                      <a:r>
                        <a:rPr lang="en-GB" sz="1400">
                          <a:effectLst/>
                        </a:rPr>
                        <a:t>x</a:t>
                      </a:r>
                      <a:endParaRPr lang="nl-NL"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nchor="ctr"/>
                </a:tc>
                <a:tc>
                  <a:txBody>
                    <a:bodyPr/>
                    <a:lstStyle/>
                    <a:p>
                      <a:pPr algn="ctr">
                        <a:spcBef>
                          <a:spcPts val="300"/>
                        </a:spcBef>
                        <a:spcAft>
                          <a:spcPts val="0"/>
                        </a:spcAft>
                      </a:pPr>
                      <a:r>
                        <a:rPr lang="en-GB" sz="1400">
                          <a:effectLst/>
                        </a:rPr>
                        <a:t>x</a:t>
                      </a:r>
                      <a:endParaRPr lang="nl-NL"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nchor="ctr"/>
                </a:tc>
                <a:tc>
                  <a:txBody>
                    <a:bodyPr/>
                    <a:lstStyle/>
                    <a:p>
                      <a:pPr algn="ctr">
                        <a:spcBef>
                          <a:spcPts val="300"/>
                        </a:spcBef>
                        <a:spcAft>
                          <a:spcPts val="0"/>
                        </a:spcAft>
                      </a:pPr>
                      <a:r>
                        <a:rPr lang="en-GB" sz="1400" dirty="0">
                          <a:effectLst/>
                        </a:rPr>
                        <a:t>x</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nchor="ctr"/>
                </a:tc>
                <a:tc>
                  <a:txBody>
                    <a:bodyPr/>
                    <a:lstStyle/>
                    <a:p>
                      <a:endParaRPr lang="nl-NL" sz="1400">
                        <a:effectLst/>
                        <a:latin typeface="Calibri" panose="020F0502020204030204" pitchFamily="34" charset="0"/>
                        <a:ea typeface="Calibri" panose="020F0502020204030204" pitchFamily="34" charset="0"/>
                        <a:cs typeface="Arial" panose="020B0604020202020204" pitchFamily="34" charset="0"/>
                      </a:endParaRPr>
                    </a:p>
                  </a:txBody>
                  <a:tcPr marL="54017" marR="54017" marT="0" marB="0" anchor="ctr"/>
                </a:tc>
                <a:tc>
                  <a:txBody>
                    <a:bodyPr/>
                    <a:lstStyle/>
                    <a:p>
                      <a:endParaRPr lang="nl-NL" sz="1400">
                        <a:effectLst/>
                        <a:latin typeface="Calibri" panose="020F0502020204030204" pitchFamily="34" charset="0"/>
                        <a:ea typeface="Calibri" panose="020F0502020204030204" pitchFamily="34" charset="0"/>
                        <a:cs typeface="Arial" panose="020B0604020202020204" pitchFamily="34" charset="0"/>
                      </a:endParaRPr>
                    </a:p>
                  </a:txBody>
                  <a:tcPr marL="54017" marR="54017" marT="0" marB="0" anchor="ctr"/>
                </a:tc>
                <a:tc>
                  <a:txBody>
                    <a:bodyPr/>
                    <a:lstStyle/>
                    <a:p>
                      <a:endParaRPr lang="nl-NL" sz="1400">
                        <a:effectLst/>
                        <a:latin typeface="Calibri" panose="020F0502020204030204" pitchFamily="34" charset="0"/>
                        <a:ea typeface="Calibri" panose="020F0502020204030204" pitchFamily="34" charset="0"/>
                        <a:cs typeface="Arial" panose="020B0604020202020204" pitchFamily="34" charset="0"/>
                      </a:endParaRPr>
                    </a:p>
                  </a:txBody>
                  <a:tcPr marL="54017" marR="54017" marT="0" marB="0" anchor="ctr"/>
                </a:tc>
                <a:extLst>
                  <a:ext uri="{0D108BD9-81ED-4DB2-BD59-A6C34878D82A}">
                    <a16:rowId xmlns:a16="http://schemas.microsoft.com/office/drawing/2014/main" val="35770729"/>
                  </a:ext>
                </a:extLst>
              </a:tr>
              <a:tr h="250429">
                <a:tc>
                  <a:txBody>
                    <a:bodyPr/>
                    <a:lstStyle/>
                    <a:p>
                      <a:pPr algn="l">
                        <a:spcBef>
                          <a:spcPts val="300"/>
                        </a:spcBef>
                        <a:spcAft>
                          <a:spcPts val="0"/>
                        </a:spcAft>
                      </a:pPr>
                      <a:r>
                        <a:rPr lang="en-GB" sz="1400" dirty="0">
                          <a:effectLst/>
                        </a:rPr>
                        <a:t>Avoid cross contamination </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tc>
                <a:tc>
                  <a:txBody>
                    <a:bodyPr/>
                    <a:lstStyle/>
                    <a:p>
                      <a:pPr algn="ctr">
                        <a:spcBef>
                          <a:spcPts val="300"/>
                        </a:spcBef>
                        <a:spcAft>
                          <a:spcPts val="0"/>
                        </a:spcAft>
                      </a:pPr>
                      <a:r>
                        <a:rPr lang="en-GB" sz="1400">
                          <a:effectLst/>
                        </a:rPr>
                        <a:t>x</a:t>
                      </a:r>
                      <a:endParaRPr lang="nl-NL"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nchor="ctr"/>
                </a:tc>
                <a:tc>
                  <a:txBody>
                    <a:bodyPr/>
                    <a:lstStyle/>
                    <a:p>
                      <a:pPr algn="ctr">
                        <a:spcBef>
                          <a:spcPts val="300"/>
                        </a:spcBef>
                        <a:spcAft>
                          <a:spcPts val="0"/>
                        </a:spcAft>
                      </a:pPr>
                      <a:r>
                        <a:rPr lang="en-GB" sz="1400">
                          <a:effectLst/>
                        </a:rPr>
                        <a:t>x</a:t>
                      </a:r>
                      <a:endParaRPr lang="nl-NL"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nchor="ctr"/>
                </a:tc>
                <a:tc>
                  <a:txBody>
                    <a:bodyPr/>
                    <a:lstStyle/>
                    <a:p>
                      <a:pPr algn="ctr">
                        <a:spcBef>
                          <a:spcPts val="300"/>
                        </a:spcBef>
                        <a:spcAft>
                          <a:spcPts val="0"/>
                        </a:spcAft>
                      </a:pPr>
                      <a:r>
                        <a:rPr lang="en-GB" sz="1400">
                          <a:effectLst/>
                        </a:rPr>
                        <a:t>x</a:t>
                      </a:r>
                      <a:endParaRPr lang="nl-NL"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nchor="ctr"/>
                </a:tc>
                <a:tc>
                  <a:txBody>
                    <a:bodyPr/>
                    <a:lstStyle/>
                    <a:p>
                      <a:pPr algn="ctr">
                        <a:spcBef>
                          <a:spcPts val="300"/>
                        </a:spcBef>
                        <a:spcAft>
                          <a:spcPts val="0"/>
                        </a:spcAft>
                      </a:pPr>
                      <a:r>
                        <a:rPr lang="en-GB" sz="1400" dirty="0">
                          <a:effectLst/>
                        </a:rPr>
                        <a:t>x</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nchor="ctr"/>
                </a:tc>
                <a:tc>
                  <a:txBody>
                    <a:bodyPr/>
                    <a:lstStyle/>
                    <a:p>
                      <a:pPr algn="ctr">
                        <a:spcBef>
                          <a:spcPts val="300"/>
                        </a:spcBef>
                        <a:spcAft>
                          <a:spcPts val="0"/>
                        </a:spcAft>
                      </a:pPr>
                      <a:r>
                        <a:rPr lang="en-GB" sz="1400">
                          <a:effectLst/>
                        </a:rPr>
                        <a:t>x</a:t>
                      </a:r>
                      <a:endParaRPr lang="nl-NL"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nchor="ctr"/>
                </a:tc>
                <a:tc>
                  <a:txBody>
                    <a:bodyPr/>
                    <a:lstStyle/>
                    <a:p>
                      <a:endParaRPr lang="nl-NL" sz="1400">
                        <a:effectLst/>
                        <a:latin typeface="Calibri" panose="020F0502020204030204" pitchFamily="34" charset="0"/>
                        <a:ea typeface="Calibri" panose="020F0502020204030204" pitchFamily="34" charset="0"/>
                        <a:cs typeface="Arial" panose="020B0604020202020204" pitchFamily="34" charset="0"/>
                      </a:endParaRPr>
                    </a:p>
                  </a:txBody>
                  <a:tcPr marL="54017" marR="54017" marT="0" marB="0" anchor="ctr"/>
                </a:tc>
                <a:extLst>
                  <a:ext uri="{0D108BD9-81ED-4DB2-BD59-A6C34878D82A}">
                    <a16:rowId xmlns:a16="http://schemas.microsoft.com/office/drawing/2014/main" val="832928675"/>
                  </a:ext>
                </a:extLst>
              </a:tr>
              <a:tr h="250429">
                <a:tc>
                  <a:txBody>
                    <a:bodyPr/>
                    <a:lstStyle/>
                    <a:p>
                      <a:pPr algn="l">
                        <a:spcBef>
                          <a:spcPts val="300"/>
                        </a:spcBef>
                        <a:spcAft>
                          <a:spcPts val="0"/>
                        </a:spcAft>
                      </a:pPr>
                      <a:r>
                        <a:rPr lang="en-GB" sz="1400" dirty="0">
                          <a:effectLst/>
                        </a:rPr>
                        <a:t>Report to higher command </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tc>
                <a:tc>
                  <a:txBody>
                    <a:bodyPr/>
                    <a:lstStyle/>
                    <a:p>
                      <a:pPr algn="ctr">
                        <a:spcBef>
                          <a:spcPts val="300"/>
                        </a:spcBef>
                        <a:spcAft>
                          <a:spcPts val="0"/>
                        </a:spcAft>
                      </a:pPr>
                      <a:r>
                        <a:rPr lang="en-GB" sz="1400">
                          <a:effectLst/>
                        </a:rPr>
                        <a:t>x</a:t>
                      </a:r>
                      <a:endParaRPr lang="nl-NL"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nchor="ctr"/>
                </a:tc>
                <a:tc>
                  <a:txBody>
                    <a:bodyPr/>
                    <a:lstStyle/>
                    <a:p>
                      <a:pPr algn="ctr">
                        <a:spcBef>
                          <a:spcPts val="300"/>
                        </a:spcBef>
                        <a:spcAft>
                          <a:spcPts val="0"/>
                        </a:spcAft>
                      </a:pPr>
                      <a:r>
                        <a:rPr lang="en-GB" sz="1400" dirty="0">
                          <a:effectLst/>
                        </a:rPr>
                        <a:t>x</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nchor="ctr"/>
                </a:tc>
                <a:tc>
                  <a:txBody>
                    <a:bodyPr/>
                    <a:lstStyle/>
                    <a:p>
                      <a:pPr algn="ctr">
                        <a:spcBef>
                          <a:spcPts val="300"/>
                        </a:spcBef>
                        <a:spcAft>
                          <a:spcPts val="0"/>
                        </a:spcAft>
                      </a:pPr>
                      <a:r>
                        <a:rPr lang="en-GB" sz="1400" dirty="0">
                          <a:effectLst/>
                        </a:rPr>
                        <a:t>x</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nchor="ctr"/>
                </a:tc>
                <a:tc>
                  <a:txBody>
                    <a:bodyPr/>
                    <a:lstStyle/>
                    <a:p>
                      <a:endParaRPr lang="nl-NL" sz="1400" dirty="0">
                        <a:effectLst/>
                        <a:latin typeface="Calibri" panose="020F0502020204030204" pitchFamily="34" charset="0"/>
                        <a:ea typeface="Calibri" panose="020F0502020204030204" pitchFamily="34" charset="0"/>
                        <a:cs typeface="Arial" panose="020B0604020202020204" pitchFamily="34" charset="0"/>
                      </a:endParaRPr>
                    </a:p>
                  </a:txBody>
                  <a:tcPr marL="54017" marR="54017" marT="0" marB="0" anchor="ctr"/>
                </a:tc>
                <a:tc>
                  <a:txBody>
                    <a:bodyPr/>
                    <a:lstStyle/>
                    <a:p>
                      <a:endParaRPr lang="nl-NL" sz="1400" dirty="0">
                        <a:effectLst/>
                        <a:latin typeface="Calibri" panose="020F0502020204030204" pitchFamily="34" charset="0"/>
                        <a:ea typeface="Calibri" panose="020F0502020204030204" pitchFamily="34" charset="0"/>
                        <a:cs typeface="Arial" panose="020B0604020202020204" pitchFamily="34" charset="0"/>
                      </a:endParaRPr>
                    </a:p>
                  </a:txBody>
                  <a:tcPr marL="54017" marR="54017" marT="0" marB="0" anchor="ctr"/>
                </a:tc>
                <a:tc>
                  <a:txBody>
                    <a:bodyPr/>
                    <a:lstStyle/>
                    <a:p>
                      <a:endParaRPr lang="nl-NL" sz="1400">
                        <a:effectLst/>
                        <a:latin typeface="Calibri" panose="020F0502020204030204" pitchFamily="34" charset="0"/>
                        <a:ea typeface="Calibri" panose="020F0502020204030204" pitchFamily="34" charset="0"/>
                        <a:cs typeface="Arial" panose="020B0604020202020204" pitchFamily="34" charset="0"/>
                      </a:endParaRPr>
                    </a:p>
                  </a:txBody>
                  <a:tcPr marL="54017" marR="54017" marT="0" marB="0" anchor="ctr"/>
                </a:tc>
                <a:extLst>
                  <a:ext uri="{0D108BD9-81ED-4DB2-BD59-A6C34878D82A}">
                    <a16:rowId xmlns:a16="http://schemas.microsoft.com/office/drawing/2014/main" val="1674707042"/>
                  </a:ext>
                </a:extLst>
              </a:tr>
              <a:tr h="156518">
                <a:tc>
                  <a:txBody>
                    <a:bodyPr/>
                    <a:lstStyle/>
                    <a:p>
                      <a:pPr algn="l">
                        <a:spcBef>
                          <a:spcPts val="300"/>
                        </a:spcBef>
                        <a:spcAft>
                          <a:spcPts val="0"/>
                        </a:spcAft>
                      </a:pPr>
                      <a:r>
                        <a:rPr lang="en-GB" sz="1400" dirty="0">
                          <a:effectLst/>
                        </a:rPr>
                        <a:t>Secure affected area </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tc>
                <a:tc>
                  <a:txBody>
                    <a:bodyPr/>
                    <a:lstStyle/>
                    <a:p>
                      <a:endParaRPr lang="nl-NL" sz="1400">
                        <a:effectLst/>
                        <a:latin typeface="Calibri" panose="020F0502020204030204" pitchFamily="34" charset="0"/>
                        <a:ea typeface="Calibri" panose="020F0502020204030204" pitchFamily="34" charset="0"/>
                        <a:cs typeface="Arial" panose="020B0604020202020204" pitchFamily="34" charset="0"/>
                      </a:endParaRPr>
                    </a:p>
                  </a:txBody>
                  <a:tcPr marL="54017" marR="54017" marT="0" marB="0" anchor="ctr"/>
                </a:tc>
                <a:tc>
                  <a:txBody>
                    <a:bodyPr/>
                    <a:lstStyle/>
                    <a:p>
                      <a:pPr algn="ctr">
                        <a:spcBef>
                          <a:spcPts val="300"/>
                        </a:spcBef>
                        <a:spcAft>
                          <a:spcPts val="0"/>
                        </a:spcAft>
                      </a:pPr>
                      <a:r>
                        <a:rPr lang="en-GB" sz="1400">
                          <a:effectLst/>
                        </a:rPr>
                        <a:t>x</a:t>
                      </a:r>
                      <a:endParaRPr lang="nl-NL"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nchor="ctr"/>
                </a:tc>
                <a:tc>
                  <a:txBody>
                    <a:bodyPr/>
                    <a:lstStyle/>
                    <a:p>
                      <a:endParaRPr lang="nl-NL" sz="1400">
                        <a:effectLst/>
                        <a:latin typeface="Calibri" panose="020F0502020204030204" pitchFamily="34" charset="0"/>
                        <a:ea typeface="Calibri" panose="020F0502020204030204" pitchFamily="34" charset="0"/>
                        <a:cs typeface="Arial" panose="020B0604020202020204" pitchFamily="34" charset="0"/>
                      </a:endParaRPr>
                    </a:p>
                  </a:txBody>
                  <a:tcPr marL="54017" marR="54017" marT="0" marB="0" anchor="ctr"/>
                </a:tc>
                <a:tc>
                  <a:txBody>
                    <a:bodyPr/>
                    <a:lstStyle/>
                    <a:p>
                      <a:endParaRPr lang="nl-NL" sz="1400">
                        <a:effectLst/>
                        <a:latin typeface="Calibri" panose="020F0502020204030204" pitchFamily="34" charset="0"/>
                        <a:ea typeface="Calibri" panose="020F0502020204030204" pitchFamily="34" charset="0"/>
                        <a:cs typeface="Arial" panose="020B0604020202020204" pitchFamily="34" charset="0"/>
                      </a:endParaRPr>
                    </a:p>
                  </a:txBody>
                  <a:tcPr marL="54017" marR="54017" marT="0" marB="0" anchor="ctr"/>
                </a:tc>
                <a:tc>
                  <a:txBody>
                    <a:bodyPr/>
                    <a:lstStyle/>
                    <a:p>
                      <a:endParaRPr lang="nl-NL" sz="1400" dirty="0">
                        <a:effectLst/>
                        <a:latin typeface="Calibri" panose="020F0502020204030204" pitchFamily="34" charset="0"/>
                        <a:ea typeface="Calibri" panose="020F0502020204030204" pitchFamily="34" charset="0"/>
                        <a:cs typeface="Arial" panose="020B0604020202020204" pitchFamily="34" charset="0"/>
                      </a:endParaRPr>
                    </a:p>
                  </a:txBody>
                  <a:tcPr marL="54017" marR="54017" marT="0" marB="0" anchor="ctr"/>
                </a:tc>
                <a:tc>
                  <a:txBody>
                    <a:bodyPr/>
                    <a:lstStyle/>
                    <a:p>
                      <a:endParaRPr lang="nl-NL" sz="1400">
                        <a:effectLst/>
                        <a:latin typeface="Calibri" panose="020F0502020204030204" pitchFamily="34" charset="0"/>
                        <a:ea typeface="Calibri" panose="020F0502020204030204" pitchFamily="34" charset="0"/>
                        <a:cs typeface="Arial" panose="020B0604020202020204" pitchFamily="34" charset="0"/>
                      </a:endParaRPr>
                    </a:p>
                  </a:txBody>
                  <a:tcPr marL="54017" marR="54017" marT="0" marB="0" anchor="ctr"/>
                </a:tc>
                <a:extLst>
                  <a:ext uri="{0D108BD9-81ED-4DB2-BD59-A6C34878D82A}">
                    <a16:rowId xmlns:a16="http://schemas.microsoft.com/office/drawing/2014/main" val="3887927715"/>
                  </a:ext>
                </a:extLst>
              </a:tr>
              <a:tr h="500857">
                <a:tc>
                  <a:txBody>
                    <a:bodyPr/>
                    <a:lstStyle/>
                    <a:p>
                      <a:pPr algn="l">
                        <a:spcBef>
                          <a:spcPts val="300"/>
                        </a:spcBef>
                        <a:spcAft>
                          <a:spcPts val="0"/>
                        </a:spcAft>
                      </a:pPr>
                      <a:r>
                        <a:rPr lang="en-GB" sz="1400" dirty="0">
                          <a:effectLst/>
                        </a:rPr>
                        <a:t>Manage traffic (emergency transport, managing other traffic flows) </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tc>
                <a:tc>
                  <a:txBody>
                    <a:bodyPr/>
                    <a:lstStyle/>
                    <a:p>
                      <a:endParaRPr lang="nl-NL" sz="1400">
                        <a:effectLst/>
                        <a:latin typeface="Calibri" panose="020F0502020204030204" pitchFamily="34" charset="0"/>
                        <a:ea typeface="Calibri" panose="020F0502020204030204" pitchFamily="34" charset="0"/>
                        <a:cs typeface="Arial" panose="020B0604020202020204" pitchFamily="34" charset="0"/>
                      </a:endParaRPr>
                    </a:p>
                  </a:txBody>
                  <a:tcPr marL="54017" marR="54017" marT="0" marB="0" anchor="ctr"/>
                </a:tc>
                <a:tc>
                  <a:txBody>
                    <a:bodyPr/>
                    <a:lstStyle/>
                    <a:p>
                      <a:pPr algn="ctr">
                        <a:spcBef>
                          <a:spcPts val="300"/>
                        </a:spcBef>
                        <a:spcAft>
                          <a:spcPts val="0"/>
                        </a:spcAft>
                      </a:pPr>
                      <a:r>
                        <a:rPr lang="en-GB" sz="1400">
                          <a:effectLst/>
                        </a:rPr>
                        <a:t>x</a:t>
                      </a:r>
                      <a:endParaRPr lang="nl-NL"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nchor="ctr"/>
                </a:tc>
                <a:tc>
                  <a:txBody>
                    <a:bodyPr/>
                    <a:lstStyle/>
                    <a:p>
                      <a:endParaRPr lang="nl-NL" sz="1400">
                        <a:effectLst/>
                        <a:latin typeface="Calibri" panose="020F0502020204030204" pitchFamily="34" charset="0"/>
                        <a:ea typeface="Calibri" panose="020F0502020204030204" pitchFamily="34" charset="0"/>
                        <a:cs typeface="Arial" panose="020B0604020202020204" pitchFamily="34" charset="0"/>
                      </a:endParaRPr>
                    </a:p>
                  </a:txBody>
                  <a:tcPr marL="54017" marR="54017" marT="0" marB="0" anchor="ctr"/>
                </a:tc>
                <a:tc>
                  <a:txBody>
                    <a:bodyPr/>
                    <a:lstStyle/>
                    <a:p>
                      <a:endParaRPr lang="nl-NL" sz="1400">
                        <a:effectLst/>
                        <a:latin typeface="Calibri" panose="020F0502020204030204" pitchFamily="34" charset="0"/>
                        <a:ea typeface="Calibri" panose="020F0502020204030204" pitchFamily="34" charset="0"/>
                        <a:cs typeface="Arial" panose="020B0604020202020204" pitchFamily="34" charset="0"/>
                      </a:endParaRPr>
                    </a:p>
                  </a:txBody>
                  <a:tcPr marL="54017" marR="54017" marT="0" marB="0" anchor="ctr"/>
                </a:tc>
                <a:tc>
                  <a:txBody>
                    <a:bodyPr/>
                    <a:lstStyle/>
                    <a:p>
                      <a:endParaRPr lang="nl-NL" sz="1400" dirty="0">
                        <a:effectLst/>
                        <a:latin typeface="Calibri" panose="020F0502020204030204" pitchFamily="34" charset="0"/>
                        <a:ea typeface="Calibri" panose="020F0502020204030204" pitchFamily="34" charset="0"/>
                        <a:cs typeface="Arial" panose="020B0604020202020204" pitchFamily="34" charset="0"/>
                      </a:endParaRPr>
                    </a:p>
                  </a:txBody>
                  <a:tcPr marL="54017" marR="54017" marT="0" marB="0" anchor="ctr"/>
                </a:tc>
                <a:tc>
                  <a:txBody>
                    <a:bodyPr/>
                    <a:lstStyle/>
                    <a:p>
                      <a:endParaRPr lang="nl-NL" sz="1400" dirty="0">
                        <a:effectLst/>
                        <a:latin typeface="Calibri" panose="020F0502020204030204" pitchFamily="34" charset="0"/>
                        <a:ea typeface="Calibri" panose="020F0502020204030204" pitchFamily="34" charset="0"/>
                        <a:cs typeface="Arial" panose="020B0604020202020204" pitchFamily="34" charset="0"/>
                      </a:endParaRPr>
                    </a:p>
                  </a:txBody>
                  <a:tcPr marL="54017" marR="54017" marT="0" marB="0" anchor="ctr"/>
                </a:tc>
                <a:extLst>
                  <a:ext uri="{0D108BD9-81ED-4DB2-BD59-A6C34878D82A}">
                    <a16:rowId xmlns:a16="http://schemas.microsoft.com/office/drawing/2014/main" val="3827144940"/>
                  </a:ext>
                </a:extLst>
              </a:tr>
              <a:tr h="313035">
                <a:tc>
                  <a:txBody>
                    <a:bodyPr/>
                    <a:lstStyle/>
                    <a:p>
                      <a:pPr algn="l">
                        <a:spcBef>
                          <a:spcPts val="300"/>
                        </a:spcBef>
                        <a:spcAft>
                          <a:spcPts val="0"/>
                        </a:spcAft>
                      </a:pPr>
                      <a:r>
                        <a:rPr lang="en-GB" sz="1400" dirty="0">
                          <a:effectLst/>
                        </a:rPr>
                        <a:t>Search and rescue </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tc>
                <a:tc>
                  <a:txBody>
                    <a:bodyPr/>
                    <a:lstStyle/>
                    <a:p>
                      <a:pPr algn="ctr">
                        <a:spcBef>
                          <a:spcPts val="300"/>
                        </a:spcBef>
                        <a:spcAft>
                          <a:spcPts val="0"/>
                        </a:spcAft>
                      </a:pPr>
                      <a:r>
                        <a:rPr lang="en-GB" sz="1400">
                          <a:effectLst/>
                        </a:rPr>
                        <a:t>x</a:t>
                      </a:r>
                      <a:endParaRPr lang="nl-NL"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nchor="ctr"/>
                </a:tc>
                <a:tc>
                  <a:txBody>
                    <a:bodyPr/>
                    <a:lstStyle/>
                    <a:p>
                      <a:endParaRPr lang="nl-NL" sz="1400">
                        <a:effectLst/>
                        <a:latin typeface="Calibri" panose="020F0502020204030204" pitchFamily="34" charset="0"/>
                        <a:ea typeface="Calibri" panose="020F0502020204030204" pitchFamily="34" charset="0"/>
                        <a:cs typeface="Arial" panose="020B0604020202020204" pitchFamily="34" charset="0"/>
                      </a:endParaRPr>
                    </a:p>
                  </a:txBody>
                  <a:tcPr marL="54017" marR="54017" marT="0" marB="0" anchor="ctr"/>
                </a:tc>
                <a:tc>
                  <a:txBody>
                    <a:bodyPr/>
                    <a:lstStyle/>
                    <a:p>
                      <a:pPr algn="ctr">
                        <a:spcBef>
                          <a:spcPts val="300"/>
                        </a:spcBef>
                        <a:spcAft>
                          <a:spcPts val="0"/>
                        </a:spcAft>
                      </a:pPr>
                      <a:r>
                        <a:rPr lang="en-GB" sz="1400">
                          <a:effectLst/>
                        </a:rPr>
                        <a:t>x</a:t>
                      </a:r>
                      <a:endParaRPr lang="nl-NL"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nchor="ctr"/>
                </a:tc>
                <a:tc>
                  <a:txBody>
                    <a:bodyPr/>
                    <a:lstStyle/>
                    <a:p>
                      <a:endParaRPr lang="nl-NL" sz="1400">
                        <a:effectLst/>
                        <a:latin typeface="Calibri" panose="020F0502020204030204" pitchFamily="34" charset="0"/>
                        <a:ea typeface="Calibri" panose="020F0502020204030204" pitchFamily="34" charset="0"/>
                        <a:cs typeface="Arial" panose="020B0604020202020204" pitchFamily="34" charset="0"/>
                      </a:endParaRPr>
                    </a:p>
                  </a:txBody>
                  <a:tcPr marL="54017" marR="54017" marT="0" marB="0" anchor="ctr"/>
                </a:tc>
                <a:tc>
                  <a:txBody>
                    <a:bodyPr/>
                    <a:lstStyle/>
                    <a:p>
                      <a:endParaRPr lang="nl-NL" sz="1400">
                        <a:effectLst/>
                        <a:latin typeface="Calibri" panose="020F0502020204030204" pitchFamily="34" charset="0"/>
                        <a:ea typeface="Calibri" panose="020F0502020204030204" pitchFamily="34" charset="0"/>
                        <a:cs typeface="Arial" panose="020B0604020202020204" pitchFamily="34" charset="0"/>
                      </a:endParaRPr>
                    </a:p>
                  </a:txBody>
                  <a:tcPr marL="54017" marR="54017" marT="0" marB="0" anchor="ctr"/>
                </a:tc>
                <a:tc>
                  <a:txBody>
                    <a:bodyPr/>
                    <a:lstStyle/>
                    <a:p>
                      <a:endParaRPr lang="nl-NL" sz="1400" dirty="0">
                        <a:effectLst/>
                        <a:latin typeface="Calibri" panose="020F0502020204030204" pitchFamily="34" charset="0"/>
                        <a:ea typeface="Calibri" panose="020F0502020204030204" pitchFamily="34" charset="0"/>
                        <a:cs typeface="Arial" panose="020B0604020202020204" pitchFamily="34" charset="0"/>
                      </a:endParaRPr>
                    </a:p>
                  </a:txBody>
                  <a:tcPr marL="54017" marR="54017" marT="0" marB="0" anchor="ctr"/>
                </a:tc>
                <a:extLst>
                  <a:ext uri="{0D108BD9-81ED-4DB2-BD59-A6C34878D82A}">
                    <a16:rowId xmlns:a16="http://schemas.microsoft.com/office/drawing/2014/main" val="2715380840"/>
                  </a:ext>
                </a:extLst>
              </a:tr>
              <a:tr h="500857">
                <a:tc>
                  <a:txBody>
                    <a:bodyPr/>
                    <a:lstStyle/>
                    <a:p>
                      <a:pPr algn="l">
                        <a:spcBef>
                          <a:spcPts val="300"/>
                        </a:spcBef>
                        <a:spcAft>
                          <a:spcPts val="0"/>
                        </a:spcAft>
                      </a:pPr>
                      <a:r>
                        <a:rPr lang="en-GB" sz="1400" dirty="0">
                          <a:effectLst/>
                        </a:rPr>
                        <a:t>Manage casualties on-site (triage – treatment – stabilization) </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tc>
                <a:tc>
                  <a:txBody>
                    <a:bodyPr/>
                    <a:lstStyle/>
                    <a:p>
                      <a:endParaRPr lang="nl-NL" sz="1400">
                        <a:effectLst/>
                        <a:latin typeface="Calibri" panose="020F0502020204030204" pitchFamily="34" charset="0"/>
                        <a:ea typeface="Calibri" panose="020F0502020204030204" pitchFamily="34" charset="0"/>
                        <a:cs typeface="Arial" panose="020B0604020202020204" pitchFamily="34" charset="0"/>
                      </a:endParaRPr>
                    </a:p>
                  </a:txBody>
                  <a:tcPr marL="54017" marR="54017" marT="0" marB="0" anchor="ctr"/>
                </a:tc>
                <a:tc>
                  <a:txBody>
                    <a:bodyPr/>
                    <a:lstStyle/>
                    <a:p>
                      <a:endParaRPr lang="nl-NL" sz="1400">
                        <a:effectLst/>
                        <a:latin typeface="Calibri" panose="020F0502020204030204" pitchFamily="34" charset="0"/>
                        <a:ea typeface="Calibri" panose="020F0502020204030204" pitchFamily="34" charset="0"/>
                        <a:cs typeface="Arial" panose="020B0604020202020204" pitchFamily="34" charset="0"/>
                      </a:endParaRPr>
                    </a:p>
                  </a:txBody>
                  <a:tcPr marL="54017" marR="54017" marT="0" marB="0" anchor="ctr"/>
                </a:tc>
                <a:tc>
                  <a:txBody>
                    <a:bodyPr/>
                    <a:lstStyle/>
                    <a:p>
                      <a:pPr algn="ctr">
                        <a:spcBef>
                          <a:spcPts val="300"/>
                        </a:spcBef>
                        <a:spcAft>
                          <a:spcPts val="0"/>
                        </a:spcAft>
                      </a:pPr>
                      <a:r>
                        <a:rPr lang="en-GB" sz="1400">
                          <a:effectLst/>
                        </a:rPr>
                        <a:t>x</a:t>
                      </a:r>
                      <a:endParaRPr lang="nl-NL"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nchor="ctr"/>
                </a:tc>
                <a:tc>
                  <a:txBody>
                    <a:bodyPr/>
                    <a:lstStyle/>
                    <a:p>
                      <a:endParaRPr lang="nl-NL" sz="1400">
                        <a:effectLst/>
                        <a:latin typeface="Calibri" panose="020F0502020204030204" pitchFamily="34" charset="0"/>
                        <a:ea typeface="Calibri" panose="020F0502020204030204" pitchFamily="34" charset="0"/>
                        <a:cs typeface="Arial" panose="020B0604020202020204" pitchFamily="34" charset="0"/>
                      </a:endParaRPr>
                    </a:p>
                  </a:txBody>
                  <a:tcPr marL="54017" marR="54017" marT="0" marB="0" anchor="ctr"/>
                </a:tc>
                <a:tc>
                  <a:txBody>
                    <a:bodyPr/>
                    <a:lstStyle/>
                    <a:p>
                      <a:endParaRPr lang="nl-NL" sz="1400">
                        <a:effectLst/>
                        <a:latin typeface="Calibri" panose="020F0502020204030204" pitchFamily="34" charset="0"/>
                        <a:ea typeface="Calibri" panose="020F0502020204030204" pitchFamily="34" charset="0"/>
                        <a:cs typeface="Arial" panose="020B0604020202020204" pitchFamily="34" charset="0"/>
                      </a:endParaRPr>
                    </a:p>
                  </a:txBody>
                  <a:tcPr marL="54017" marR="54017" marT="0" marB="0" anchor="ctr"/>
                </a:tc>
                <a:tc>
                  <a:txBody>
                    <a:bodyPr/>
                    <a:lstStyle/>
                    <a:p>
                      <a:endParaRPr lang="nl-NL" sz="1400" dirty="0">
                        <a:effectLst/>
                        <a:latin typeface="Calibri" panose="020F0502020204030204" pitchFamily="34" charset="0"/>
                        <a:ea typeface="Calibri" panose="020F0502020204030204" pitchFamily="34" charset="0"/>
                        <a:cs typeface="Arial" panose="020B0604020202020204" pitchFamily="34" charset="0"/>
                      </a:endParaRPr>
                    </a:p>
                  </a:txBody>
                  <a:tcPr marL="54017" marR="54017" marT="0" marB="0" anchor="ctr"/>
                </a:tc>
                <a:extLst>
                  <a:ext uri="{0D108BD9-81ED-4DB2-BD59-A6C34878D82A}">
                    <a16:rowId xmlns:a16="http://schemas.microsoft.com/office/drawing/2014/main" val="2858495794"/>
                  </a:ext>
                </a:extLst>
              </a:tr>
              <a:tr h="626072">
                <a:tc>
                  <a:txBody>
                    <a:bodyPr/>
                    <a:lstStyle/>
                    <a:p>
                      <a:pPr algn="l">
                        <a:spcBef>
                          <a:spcPts val="300"/>
                        </a:spcBef>
                        <a:spcAft>
                          <a:spcPts val="0"/>
                        </a:spcAft>
                      </a:pPr>
                      <a:r>
                        <a:rPr lang="en-GB" sz="1400" dirty="0">
                          <a:effectLst/>
                        </a:rPr>
                        <a:t>Decontaminate people, (companion) animals, their equipment and vehicles </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tc>
                <a:tc>
                  <a:txBody>
                    <a:bodyPr/>
                    <a:lstStyle/>
                    <a:p>
                      <a:pPr algn="ctr">
                        <a:spcBef>
                          <a:spcPts val="300"/>
                        </a:spcBef>
                        <a:spcAft>
                          <a:spcPts val="0"/>
                        </a:spcAft>
                      </a:pPr>
                      <a:r>
                        <a:rPr lang="en-GB" sz="1400">
                          <a:effectLst/>
                        </a:rPr>
                        <a:t>x</a:t>
                      </a:r>
                      <a:endParaRPr lang="nl-NL"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nchor="ctr"/>
                </a:tc>
                <a:tc>
                  <a:txBody>
                    <a:bodyPr/>
                    <a:lstStyle/>
                    <a:p>
                      <a:endParaRPr lang="nl-NL" sz="1400" dirty="0">
                        <a:effectLst/>
                        <a:latin typeface="Calibri" panose="020F0502020204030204" pitchFamily="34" charset="0"/>
                        <a:ea typeface="Calibri" panose="020F0502020204030204" pitchFamily="34" charset="0"/>
                        <a:cs typeface="Arial" panose="020B0604020202020204" pitchFamily="34" charset="0"/>
                      </a:endParaRPr>
                    </a:p>
                  </a:txBody>
                  <a:tcPr marL="54017" marR="54017" marT="0" marB="0" anchor="ctr"/>
                </a:tc>
                <a:tc>
                  <a:txBody>
                    <a:bodyPr/>
                    <a:lstStyle/>
                    <a:p>
                      <a:pPr algn="ctr">
                        <a:spcBef>
                          <a:spcPts val="300"/>
                        </a:spcBef>
                        <a:spcAft>
                          <a:spcPts val="0"/>
                        </a:spcAft>
                      </a:pPr>
                      <a:r>
                        <a:rPr lang="en-GB" sz="1400">
                          <a:effectLst/>
                        </a:rPr>
                        <a:t>x</a:t>
                      </a:r>
                      <a:endParaRPr lang="nl-NL"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nchor="ctr"/>
                </a:tc>
                <a:tc>
                  <a:txBody>
                    <a:bodyPr/>
                    <a:lstStyle/>
                    <a:p>
                      <a:pPr algn="ctr">
                        <a:spcBef>
                          <a:spcPts val="300"/>
                        </a:spcBef>
                        <a:spcAft>
                          <a:spcPts val="0"/>
                        </a:spcAft>
                      </a:pPr>
                      <a:r>
                        <a:rPr lang="en-GB" sz="1400">
                          <a:effectLst/>
                        </a:rPr>
                        <a:t>x</a:t>
                      </a:r>
                      <a:endParaRPr lang="nl-NL"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nchor="ctr"/>
                </a:tc>
                <a:tc>
                  <a:txBody>
                    <a:bodyPr/>
                    <a:lstStyle/>
                    <a:p>
                      <a:endParaRPr lang="nl-NL" sz="1400">
                        <a:effectLst/>
                        <a:latin typeface="Calibri" panose="020F0502020204030204" pitchFamily="34" charset="0"/>
                        <a:ea typeface="Calibri" panose="020F0502020204030204" pitchFamily="34" charset="0"/>
                        <a:cs typeface="Arial" panose="020B0604020202020204" pitchFamily="34" charset="0"/>
                      </a:endParaRPr>
                    </a:p>
                  </a:txBody>
                  <a:tcPr marL="54017" marR="54017" marT="0" marB="0" anchor="ctr"/>
                </a:tc>
                <a:tc>
                  <a:txBody>
                    <a:bodyPr/>
                    <a:lstStyle/>
                    <a:p>
                      <a:endParaRPr lang="nl-NL" sz="1400" dirty="0">
                        <a:effectLst/>
                        <a:latin typeface="Calibri" panose="020F0502020204030204" pitchFamily="34" charset="0"/>
                        <a:ea typeface="Calibri" panose="020F0502020204030204" pitchFamily="34" charset="0"/>
                        <a:cs typeface="Arial" panose="020B0604020202020204" pitchFamily="34" charset="0"/>
                      </a:endParaRPr>
                    </a:p>
                  </a:txBody>
                  <a:tcPr marL="54017" marR="54017" marT="0" marB="0" anchor="ctr"/>
                </a:tc>
                <a:extLst>
                  <a:ext uri="{0D108BD9-81ED-4DB2-BD59-A6C34878D82A}">
                    <a16:rowId xmlns:a16="http://schemas.microsoft.com/office/drawing/2014/main" val="4117985670"/>
                  </a:ext>
                </a:extLst>
              </a:tr>
              <a:tr h="375643">
                <a:tc>
                  <a:txBody>
                    <a:bodyPr/>
                    <a:lstStyle/>
                    <a:p>
                      <a:pPr algn="l">
                        <a:spcBef>
                          <a:spcPts val="300"/>
                        </a:spcBef>
                        <a:spcAft>
                          <a:spcPts val="0"/>
                        </a:spcAft>
                      </a:pPr>
                      <a:r>
                        <a:rPr lang="en-GB" sz="1400" dirty="0">
                          <a:effectLst/>
                        </a:rPr>
                        <a:t>Register and evacuate injured people </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tc>
                <a:tc>
                  <a:txBody>
                    <a:bodyPr/>
                    <a:lstStyle/>
                    <a:p>
                      <a:endParaRPr lang="nl-NL" sz="1400">
                        <a:effectLst/>
                        <a:latin typeface="Calibri" panose="020F0502020204030204" pitchFamily="34" charset="0"/>
                        <a:ea typeface="Calibri" panose="020F0502020204030204" pitchFamily="34" charset="0"/>
                        <a:cs typeface="Arial" panose="020B0604020202020204" pitchFamily="34" charset="0"/>
                      </a:endParaRPr>
                    </a:p>
                  </a:txBody>
                  <a:tcPr marL="54017" marR="54017" marT="0" marB="0" anchor="ctr"/>
                </a:tc>
                <a:tc>
                  <a:txBody>
                    <a:bodyPr/>
                    <a:lstStyle/>
                    <a:p>
                      <a:pPr algn="ctr">
                        <a:spcBef>
                          <a:spcPts val="300"/>
                        </a:spcBef>
                        <a:spcAft>
                          <a:spcPts val="0"/>
                        </a:spcAft>
                      </a:pPr>
                      <a:r>
                        <a:rPr lang="en-GB" sz="1400">
                          <a:effectLst/>
                        </a:rPr>
                        <a:t>x</a:t>
                      </a:r>
                      <a:endParaRPr lang="nl-NL"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nchor="ctr"/>
                </a:tc>
                <a:tc>
                  <a:txBody>
                    <a:bodyPr/>
                    <a:lstStyle/>
                    <a:p>
                      <a:pPr algn="ctr">
                        <a:spcBef>
                          <a:spcPts val="300"/>
                        </a:spcBef>
                        <a:spcAft>
                          <a:spcPts val="0"/>
                        </a:spcAft>
                      </a:pPr>
                      <a:r>
                        <a:rPr lang="en-GB" sz="1400">
                          <a:effectLst/>
                        </a:rPr>
                        <a:t>x</a:t>
                      </a:r>
                      <a:endParaRPr lang="nl-NL"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nchor="ctr"/>
                </a:tc>
                <a:tc>
                  <a:txBody>
                    <a:bodyPr/>
                    <a:lstStyle/>
                    <a:p>
                      <a:pPr algn="ctr">
                        <a:spcBef>
                          <a:spcPts val="300"/>
                        </a:spcBef>
                        <a:spcAft>
                          <a:spcPts val="0"/>
                        </a:spcAft>
                      </a:pPr>
                      <a:r>
                        <a:rPr lang="en-GB" sz="1400">
                          <a:effectLst/>
                        </a:rPr>
                        <a:t>x</a:t>
                      </a:r>
                      <a:endParaRPr lang="nl-NL"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nchor="ctr"/>
                </a:tc>
                <a:tc>
                  <a:txBody>
                    <a:bodyPr/>
                    <a:lstStyle/>
                    <a:p>
                      <a:endParaRPr lang="nl-NL" sz="1400">
                        <a:effectLst/>
                        <a:latin typeface="Calibri" panose="020F0502020204030204" pitchFamily="34" charset="0"/>
                        <a:ea typeface="Calibri" panose="020F0502020204030204" pitchFamily="34" charset="0"/>
                        <a:cs typeface="Arial" panose="020B0604020202020204" pitchFamily="34" charset="0"/>
                      </a:endParaRPr>
                    </a:p>
                  </a:txBody>
                  <a:tcPr marL="54017" marR="54017" marT="0" marB="0" anchor="ctr"/>
                </a:tc>
                <a:tc>
                  <a:txBody>
                    <a:bodyPr/>
                    <a:lstStyle/>
                    <a:p>
                      <a:endParaRPr lang="nl-NL" sz="1400" dirty="0">
                        <a:effectLst/>
                        <a:latin typeface="Calibri" panose="020F0502020204030204" pitchFamily="34" charset="0"/>
                        <a:ea typeface="Calibri" panose="020F0502020204030204" pitchFamily="34" charset="0"/>
                        <a:cs typeface="Arial" panose="020B0604020202020204" pitchFamily="34" charset="0"/>
                      </a:endParaRPr>
                    </a:p>
                  </a:txBody>
                  <a:tcPr marL="54017" marR="54017" marT="0" marB="0" anchor="ctr"/>
                </a:tc>
                <a:extLst>
                  <a:ext uri="{0D108BD9-81ED-4DB2-BD59-A6C34878D82A}">
                    <a16:rowId xmlns:a16="http://schemas.microsoft.com/office/drawing/2014/main" val="1606252923"/>
                  </a:ext>
                </a:extLst>
              </a:tr>
              <a:tr h="250429">
                <a:tc>
                  <a:txBody>
                    <a:bodyPr/>
                    <a:lstStyle/>
                    <a:p>
                      <a:pPr algn="l">
                        <a:spcBef>
                          <a:spcPts val="300"/>
                        </a:spcBef>
                        <a:spcAft>
                          <a:spcPts val="0"/>
                        </a:spcAft>
                      </a:pPr>
                      <a:r>
                        <a:rPr lang="en-GB" sz="1400" dirty="0">
                          <a:effectLst/>
                        </a:rPr>
                        <a:t>Isolate infected people/animals </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tc>
                <a:tc>
                  <a:txBody>
                    <a:bodyPr/>
                    <a:lstStyle/>
                    <a:p>
                      <a:pPr algn="ctr">
                        <a:spcBef>
                          <a:spcPts val="300"/>
                        </a:spcBef>
                        <a:spcAft>
                          <a:spcPts val="0"/>
                        </a:spcAft>
                      </a:pPr>
                      <a:r>
                        <a:rPr lang="en-GB" sz="1400">
                          <a:effectLst/>
                        </a:rPr>
                        <a:t>x</a:t>
                      </a:r>
                      <a:endParaRPr lang="nl-NL"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nchor="ctr"/>
                </a:tc>
                <a:tc>
                  <a:txBody>
                    <a:bodyPr/>
                    <a:lstStyle/>
                    <a:p>
                      <a:endParaRPr lang="nl-NL" sz="1400">
                        <a:effectLst/>
                        <a:latin typeface="Calibri" panose="020F0502020204030204" pitchFamily="34" charset="0"/>
                        <a:ea typeface="Calibri" panose="020F0502020204030204" pitchFamily="34" charset="0"/>
                        <a:cs typeface="Arial" panose="020B0604020202020204" pitchFamily="34" charset="0"/>
                      </a:endParaRPr>
                    </a:p>
                  </a:txBody>
                  <a:tcPr marL="54017" marR="54017" marT="0" marB="0" anchor="ctr"/>
                </a:tc>
                <a:tc>
                  <a:txBody>
                    <a:bodyPr/>
                    <a:lstStyle/>
                    <a:p>
                      <a:endParaRPr lang="nl-NL" sz="1400">
                        <a:effectLst/>
                        <a:latin typeface="Calibri" panose="020F0502020204030204" pitchFamily="34" charset="0"/>
                        <a:ea typeface="Calibri" panose="020F0502020204030204" pitchFamily="34" charset="0"/>
                        <a:cs typeface="Arial" panose="020B0604020202020204" pitchFamily="34" charset="0"/>
                      </a:endParaRPr>
                    </a:p>
                  </a:txBody>
                  <a:tcPr marL="54017" marR="54017" marT="0" marB="0" anchor="ctr"/>
                </a:tc>
                <a:tc>
                  <a:txBody>
                    <a:bodyPr/>
                    <a:lstStyle/>
                    <a:p>
                      <a:pPr algn="ctr">
                        <a:spcBef>
                          <a:spcPts val="300"/>
                        </a:spcBef>
                        <a:spcAft>
                          <a:spcPts val="0"/>
                        </a:spcAft>
                      </a:pPr>
                      <a:r>
                        <a:rPr lang="en-GB" sz="1400">
                          <a:effectLst/>
                        </a:rPr>
                        <a:t>x</a:t>
                      </a:r>
                      <a:endParaRPr lang="nl-NL"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nchor="ctr"/>
                </a:tc>
                <a:tc>
                  <a:txBody>
                    <a:bodyPr/>
                    <a:lstStyle/>
                    <a:p>
                      <a:pPr algn="ctr">
                        <a:spcBef>
                          <a:spcPts val="300"/>
                        </a:spcBef>
                        <a:spcAft>
                          <a:spcPts val="0"/>
                        </a:spcAft>
                      </a:pPr>
                      <a:r>
                        <a:rPr lang="en-GB" sz="1400">
                          <a:effectLst/>
                        </a:rPr>
                        <a:t>x</a:t>
                      </a:r>
                      <a:endParaRPr lang="nl-NL"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nchor="ctr"/>
                </a:tc>
                <a:tc>
                  <a:txBody>
                    <a:bodyPr/>
                    <a:lstStyle/>
                    <a:p>
                      <a:endParaRPr lang="nl-NL" sz="1400" dirty="0">
                        <a:effectLst/>
                        <a:latin typeface="Calibri" panose="020F0502020204030204" pitchFamily="34" charset="0"/>
                        <a:ea typeface="Calibri" panose="020F0502020204030204" pitchFamily="34" charset="0"/>
                        <a:cs typeface="Arial" panose="020B0604020202020204" pitchFamily="34" charset="0"/>
                      </a:endParaRPr>
                    </a:p>
                  </a:txBody>
                  <a:tcPr marL="54017" marR="54017" marT="0" marB="0" anchor="ctr"/>
                </a:tc>
                <a:extLst>
                  <a:ext uri="{0D108BD9-81ED-4DB2-BD59-A6C34878D82A}">
                    <a16:rowId xmlns:a16="http://schemas.microsoft.com/office/drawing/2014/main" val="2411620036"/>
                  </a:ext>
                </a:extLst>
              </a:tr>
              <a:tr h="375643">
                <a:tc>
                  <a:txBody>
                    <a:bodyPr/>
                    <a:lstStyle/>
                    <a:p>
                      <a:pPr algn="l">
                        <a:spcBef>
                          <a:spcPts val="300"/>
                        </a:spcBef>
                        <a:spcAft>
                          <a:spcPts val="0"/>
                        </a:spcAft>
                      </a:pPr>
                      <a:r>
                        <a:rPr lang="en-GB" sz="1400" dirty="0">
                          <a:effectLst/>
                        </a:rPr>
                        <a:t>Receive and treat patients at health care facilities </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tc>
                <a:tc>
                  <a:txBody>
                    <a:bodyPr/>
                    <a:lstStyle/>
                    <a:p>
                      <a:endParaRPr lang="nl-NL" sz="1400">
                        <a:effectLst/>
                        <a:latin typeface="Calibri" panose="020F0502020204030204" pitchFamily="34" charset="0"/>
                        <a:ea typeface="Calibri" panose="020F0502020204030204" pitchFamily="34" charset="0"/>
                        <a:cs typeface="Arial" panose="020B0604020202020204" pitchFamily="34" charset="0"/>
                      </a:endParaRPr>
                    </a:p>
                  </a:txBody>
                  <a:tcPr marL="54017" marR="54017" marT="0" marB="0" anchor="ctr"/>
                </a:tc>
                <a:tc>
                  <a:txBody>
                    <a:bodyPr/>
                    <a:lstStyle/>
                    <a:p>
                      <a:endParaRPr lang="nl-NL" sz="1400">
                        <a:effectLst/>
                        <a:latin typeface="Calibri" panose="020F0502020204030204" pitchFamily="34" charset="0"/>
                        <a:ea typeface="Calibri" panose="020F0502020204030204" pitchFamily="34" charset="0"/>
                        <a:cs typeface="Arial" panose="020B0604020202020204" pitchFamily="34" charset="0"/>
                      </a:endParaRPr>
                    </a:p>
                  </a:txBody>
                  <a:tcPr marL="54017" marR="54017" marT="0" marB="0" anchor="ctr"/>
                </a:tc>
                <a:tc>
                  <a:txBody>
                    <a:bodyPr/>
                    <a:lstStyle/>
                    <a:p>
                      <a:endParaRPr lang="nl-NL" sz="1400">
                        <a:effectLst/>
                        <a:latin typeface="Calibri" panose="020F0502020204030204" pitchFamily="34" charset="0"/>
                        <a:ea typeface="Calibri" panose="020F0502020204030204" pitchFamily="34" charset="0"/>
                        <a:cs typeface="Arial" panose="020B0604020202020204" pitchFamily="34" charset="0"/>
                      </a:endParaRPr>
                    </a:p>
                  </a:txBody>
                  <a:tcPr marL="54017" marR="54017" marT="0" marB="0" anchor="ctr"/>
                </a:tc>
                <a:tc>
                  <a:txBody>
                    <a:bodyPr/>
                    <a:lstStyle/>
                    <a:p>
                      <a:pPr algn="ctr">
                        <a:spcBef>
                          <a:spcPts val="300"/>
                        </a:spcBef>
                        <a:spcAft>
                          <a:spcPts val="0"/>
                        </a:spcAft>
                      </a:pPr>
                      <a:r>
                        <a:rPr lang="en-GB" sz="1400">
                          <a:effectLst/>
                        </a:rPr>
                        <a:t>x</a:t>
                      </a:r>
                      <a:endParaRPr lang="nl-NL"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nchor="ctr"/>
                </a:tc>
                <a:tc>
                  <a:txBody>
                    <a:bodyPr/>
                    <a:lstStyle/>
                    <a:p>
                      <a:pPr algn="ctr">
                        <a:spcBef>
                          <a:spcPts val="300"/>
                        </a:spcBef>
                        <a:spcAft>
                          <a:spcPts val="0"/>
                        </a:spcAft>
                      </a:pPr>
                      <a:r>
                        <a:rPr lang="en-GB" sz="1400" dirty="0">
                          <a:effectLst/>
                        </a:rPr>
                        <a:t>x</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4017" marR="54017" marT="0" marB="0" anchor="ctr"/>
                </a:tc>
                <a:tc>
                  <a:txBody>
                    <a:bodyPr/>
                    <a:lstStyle/>
                    <a:p>
                      <a:endParaRPr lang="nl-NL" sz="1400" dirty="0">
                        <a:effectLst/>
                        <a:latin typeface="Calibri" panose="020F0502020204030204" pitchFamily="34" charset="0"/>
                        <a:ea typeface="Calibri" panose="020F0502020204030204" pitchFamily="34" charset="0"/>
                        <a:cs typeface="Arial" panose="020B0604020202020204" pitchFamily="34" charset="0"/>
                      </a:endParaRPr>
                    </a:p>
                  </a:txBody>
                  <a:tcPr marL="54017" marR="54017" marT="0" marB="0" anchor="ctr"/>
                </a:tc>
                <a:extLst>
                  <a:ext uri="{0D108BD9-81ED-4DB2-BD59-A6C34878D82A}">
                    <a16:rowId xmlns:a16="http://schemas.microsoft.com/office/drawing/2014/main" val="1867266993"/>
                  </a:ext>
                </a:extLst>
              </a:tr>
            </a:tbl>
          </a:graphicData>
        </a:graphic>
      </p:graphicFrame>
      <p:pic>
        <p:nvPicPr>
          <p:cNvPr id="7" name="Graphic 6" descr="Flag">
            <a:extLst>
              <a:ext uri="{FF2B5EF4-FFF2-40B4-BE49-F238E27FC236}">
                <a16:creationId xmlns:a16="http://schemas.microsoft.com/office/drawing/2014/main" id="{343606BC-226A-41E8-B188-4404A811DAD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968037" y="260996"/>
            <a:ext cx="914400" cy="914400"/>
          </a:xfrm>
          <a:prstGeom prst="rect">
            <a:avLst/>
          </a:prstGeom>
        </p:spPr>
      </p:pic>
      <p:sp>
        <p:nvSpPr>
          <p:cNvPr id="8" name="TextBox 7">
            <a:extLst>
              <a:ext uri="{FF2B5EF4-FFF2-40B4-BE49-F238E27FC236}">
                <a16:creationId xmlns:a16="http://schemas.microsoft.com/office/drawing/2014/main" id="{88B04F8B-1035-4DC9-9620-806A03E0006E}"/>
              </a:ext>
            </a:extLst>
          </p:cNvPr>
          <p:cNvSpPr txBox="1"/>
          <p:nvPr/>
        </p:nvSpPr>
        <p:spPr>
          <a:xfrm>
            <a:off x="409609" y="6467789"/>
            <a:ext cx="6094206"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Segoe UI"/>
                <a:ea typeface="+mn-ea"/>
                <a:cs typeface="+mn-cs"/>
              </a:rPr>
              <a:t>Melody Presentation 7.1: Elaborate on tasks of other responders at CBRN scene, and their value</a:t>
            </a:r>
          </a:p>
        </p:txBody>
      </p:sp>
    </p:spTree>
    <p:extLst>
      <p:ext uri="{BB962C8B-B14F-4D97-AF65-F5344CB8AC3E}">
        <p14:creationId xmlns:p14="http://schemas.microsoft.com/office/powerpoint/2010/main" val="377239803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Additional assistance needed</a:t>
            </a:r>
          </a:p>
        </p:txBody>
      </p:sp>
      <p:sp>
        <p:nvSpPr>
          <p:cNvPr id="3" name="Text Placeholder 2"/>
          <p:cNvSpPr>
            <a:spLocks noGrp="1"/>
          </p:cNvSpPr>
          <p:nvPr>
            <p:ph type="body" sz="quarter" idx="15"/>
          </p:nvPr>
        </p:nvSpPr>
        <p:spPr>
          <a:xfrm>
            <a:off x="1066800" y="1786072"/>
            <a:ext cx="8364071" cy="4301992"/>
          </a:xfrm>
        </p:spPr>
        <p:txBody>
          <a:bodyPr>
            <a:normAutofit/>
          </a:bodyPr>
          <a:lstStyle/>
          <a:p>
            <a:r>
              <a:rPr lang="en-US" dirty="0"/>
              <a:t>What other units can provide support during a CBRN incident?</a:t>
            </a:r>
          </a:p>
          <a:p>
            <a:pPr lvl="1"/>
            <a:r>
              <a:rPr lang="en-US" dirty="0"/>
              <a:t>What other expertise may be needed?</a:t>
            </a:r>
          </a:p>
          <a:p>
            <a:pPr lvl="1"/>
            <a:r>
              <a:rPr lang="en-US" dirty="0"/>
              <a:t>Which services and their specialism can be used in a CBRN incident?</a:t>
            </a:r>
          </a:p>
          <a:p>
            <a:pPr lvl="1"/>
            <a:r>
              <a:rPr lang="nl-NL" dirty="0"/>
              <a:t>Write on </a:t>
            </a:r>
            <a:r>
              <a:rPr lang="nl-NL" dirty="0" err="1"/>
              <a:t>the</a:t>
            </a:r>
            <a:r>
              <a:rPr lang="nl-NL" dirty="0"/>
              <a:t> </a:t>
            </a:r>
            <a:r>
              <a:rPr lang="nl-NL" dirty="0">
                <a:solidFill>
                  <a:schemeClr val="bg1"/>
                </a:solidFill>
                <a:highlight>
                  <a:srgbClr val="0000FF"/>
                </a:highlight>
              </a:rPr>
              <a:t>blue post-its</a:t>
            </a:r>
            <a:r>
              <a:rPr lang="nl-NL" dirty="0"/>
              <a:t> </a:t>
            </a:r>
            <a:r>
              <a:rPr lang="nl-NL" dirty="0" err="1"/>
              <a:t>which</a:t>
            </a:r>
            <a:r>
              <a:rPr lang="nl-NL" dirty="0"/>
              <a:t> these are, </a:t>
            </a:r>
            <a:r>
              <a:rPr lang="nl-NL" dirty="0" err="1"/>
              <a:t>if</a:t>
            </a:r>
            <a:r>
              <a:rPr lang="nl-NL" dirty="0"/>
              <a:t> </a:t>
            </a:r>
            <a:r>
              <a:rPr lang="nl-NL" dirty="0" err="1"/>
              <a:t>they</a:t>
            </a:r>
            <a:r>
              <a:rPr lang="nl-NL" dirty="0"/>
              <a:t> are </a:t>
            </a:r>
            <a:r>
              <a:rPr lang="nl-NL" dirty="0" err="1"/>
              <a:t>not</a:t>
            </a:r>
            <a:r>
              <a:rPr lang="nl-NL" dirty="0"/>
              <a:t> </a:t>
            </a:r>
            <a:r>
              <a:rPr lang="nl-NL" dirty="0" err="1"/>
              <a:t>already</a:t>
            </a:r>
            <a:r>
              <a:rPr lang="nl-NL" dirty="0"/>
              <a:t> on a </a:t>
            </a:r>
            <a:r>
              <a:rPr lang="nl-NL" dirty="0" err="1"/>
              <a:t>yellow</a:t>
            </a:r>
            <a:r>
              <a:rPr lang="nl-NL" dirty="0"/>
              <a:t> or pink </a:t>
            </a:r>
            <a:r>
              <a:rPr lang="nl-NL" dirty="0" err="1"/>
              <a:t>note</a:t>
            </a:r>
            <a:r>
              <a:rPr lang="nl-NL" dirty="0"/>
              <a:t>. </a:t>
            </a:r>
            <a:endParaRPr lang="nl-NL" dirty="0">
              <a:highlight>
                <a:srgbClr val="FFFFFF"/>
              </a:highlight>
            </a:endParaRPr>
          </a:p>
          <a:p>
            <a:pPr lvl="1"/>
            <a:endParaRPr lang="nl-NL" dirty="0"/>
          </a:p>
          <a:p>
            <a:pPr marL="88900" indent="0">
              <a:buNone/>
            </a:pPr>
            <a:endParaRPr lang="nl-NL" dirty="0"/>
          </a:p>
        </p:txBody>
      </p:sp>
      <p:sp>
        <p:nvSpPr>
          <p:cNvPr id="4" name="Slide Number Placeholder 3"/>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14E660-BF25-4843-B2A0-93C6E2B6253B}" type="slidenum">
              <a:rPr kumimoji="0" lang="en-BE" sz="1000" b="1" i="0" u="none" strike="noStrike" kern="1200" cap="none" spc="0" normalizeH="0" baseline="0" noProof="0" smtClean="0">
                <a:ln>
                  <a:noFill/>
                </a:ln>
                <a:solidFill>
                  <a:prstClr val="black"/>
                </a:solidFill>
                <a:effectLst/>
                <a:uLnTx/>
                <a:uFillTx/>
                <a:latin typeface="Segoe UI"/>
                <a:ea typeface="Segoe UI Black" panose="020B0A02040204020203" pitchFamily="34" charset="0"/>
                <a:cs typeface="Segoe UI Semibold" panose="020B0702040204020203"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BE" sz="1000" b="1" i="0" u="none" strike="noStrike" kern="1200" cap="none" spc="0" normalizeH="0" baseline="0" noProof="0" dirty="0">
              <a:ln>
                <a:noFill/>
              </a:ln>
              <a:solidFill>
                <a:prstClr val="black"/>
              </a:solidFill>
              <a:effectLst/>
              <a:uLnTx/>
              <a:uFillTx/>
              <a:latin typeface="Segoe UI"/>
              <a:ea typeface="Segoe UI Black" panose="020B0A02040204020203" pitchFamily="34" charset="0"/>
              <a:cs typeface="Segoe UI Semibold" panose="020B0702040204020203" pitchFamily="34" charset="0"/>
            </a:endParaRPr>
          </a:p>
        </p:txBody>
      </p:sp>
      <p:pic>
        <p:nvPicPr>
          <p:cNvPr id="8" name="Picture 7">
            <a:extLst>
              <a:ext uri="{FF2B5EF4-FFF2-40B4-BE49-F238E27FC236}">
                <a16:creationId xmlns:a16="http://schemas.microsoft.com/office/drawing/2014/main" id="{01F4335B-B5D2-4D94-BC88-7BE754837712}"/>
              </a:ext>
            </a:extLst>
          </p:cNvPr>
          <p:cNvPicPr>
            <a:picLocks noChangeAspect="1"/>
          </p:cNvPicPr>
          <p:nvPr/>
        </p:nvPicPr>
        <p:blipFill>
          <a:blip r:embed="rId3"/>
          <a:stretch>
            <a:fillRect/>
          </a:stretch>
        </p:blipFill>
        <p:spPr>
          <a:xfrm>
            <a:off x="391002" y="2419025"/>
            <a:ext cx="1274174" cy="1609483"/>
          </a:xfrm>
          <a:prstGeom prst="rect">
            <a:avLst/>
          </a:prstGeom>
        </p:spPr>
      </p:pic>
      <p:sp>
        <p:nvSpPr>
          <p:cNvPr id="9" name="Rectangle 8">
            <a:extLst>
              <a:ext uri="{FF2B5EF4-FFF2-40B4-BE49-F238E27FC236}">
                <a16:creationId xmlns:a16="http://schemas.microsoft.com/office/drawing/2014/main" id="{546D3F0D-16EE-4E77-BBB5-F961494F8EE8}"/>
              </a:ext>
            </a:extLst>
          </p:cNvPr>
          <p:cNvSpPr/>
          <p:nvPr/>
        </p:nvSpPr>
        <p:spPr>
          <a:xfrm rot="20551048">
            <a:off x="9288502" y="4712284"/>
            <a:ext cx="1787054" cy="1297479"/>
          </a:xfrm>
          <a:prstGeom prst="rect">
            <a:avLst/>
          </a:prstGeom>
          <a:solidFill>
            <a:schemeClr val="accent6">
              <a:lumMod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dirty="0" err="1">
                <a:ln>
                  <a:noFill/>
                </a:ln>
                <a:solidFill>
                  <a:prstClr val="white"/>
                </a:solidFill>
                <a:effectLst/>
                <a:uLnTx/>
                <a:uFillTx/>
                <a:latin typeface="Segoe UI"/>
                <a:ea typeface="+mn-ea"/>
                <a:cs typeface="+mn-cs"/>
              </a:rPr>
              <a:t>Specialised</a:t>
            </a:r>
            <a:r>
              <a:rPr kumimoji="0" lang="nl-NL" sz="1800" b="0" i="0" u="none" strike="noStrike" kern="1200" cap="none" spc="0" normalizeH="0" baseline="0" noProof="0" dirty="0">
                <a:ln>
                  <a:noFill/>
                </a:ln>
                <a:solidFill>
                  <a:prstClr val="white"/>
                </a:solidFill>
                <a:effectLst/>
                <a:uLnTx/>
                <a:uFillTx/>
                <a:latin typeface="Segoe UI"/>
                <a:ea typeface="+mn-ea"/>
                <a:cs typeface="+mn-cs"/>
              </a:rPr>
              <a:t> services/units</a:t>
            </a:r>
          </a:p>
        </p:txBody>
      </p:sp>
      <p:sp>
        <p:nvSpPr>
          <p:cNvPr id="10" name="Right Bracket 9">
            <a:extLst>
              <a:ext uri="{FF2B5EF4-FFF2-40B4-BE49-F238E27FC236}">
                <a16:creationId xmlns:a16="http://schemas.microsoft.com/office/drawing/2014/main" id="{AD47934A-63C0-44BB-8893-4BE987962C56}"/>
              </a:ext>
            </a:extLst>
          </p:cNvPr>
          <p:cNvSpPr/>
          <p:nvPr/>
        </p:nvSpPr>
        <p:spPr>
          <a:xfrm>
            <a:off x="9261752" y="2758758"/>
            <a:ext cx="338237" cy="1900861"/>
          </a:xfrm>
          <a:prstGeom prst="rightBracket">
            <a:avLst/>
          </a:prstGeom>
        </p:spPr>
        <p:style>
          <a:lnRef idx="2">
            <a:schemeClr val="dk1"/>
          </a:lnRef>
          <a:fillRef idx="0">
            <a:schemeClr val="dk1"/>
          </a:fillRef>
          <a:effectRef idx="1">
            <a:schemeClr val="dk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Segoe UI"/>
              <a:ea typeface="+mn-ea"/>
              <a:cs typeface="+mn-cs"/>
            </a:endParaRPr>
          </a:p>
        </p:txBody>
      </p:sp>
      <p:sp>
        <p:nvSpPr>
          <p:cNvPr id="11" name="Rectangle 10">
            <a:extLst>
              <a:ext uri="{FF2B5EF4-FFF2-40B4-BE49-F238E27FC236}">
                <a16:creationId xmlns:a16="http://schemas.microsoft.com/office/drawing/2014/main" id="{D0596D69-E3C0-4B4B-A3BA-FEE1FDFF6D8D}"/>
              </a:ext>
            </a:extLst>
          </p:cNvPr>
          <p:cNvSpPr/>
          <p:nvPr/>
        </p:nvSpPr>
        <p:spPr>
          <a:xfrm>
            <a:off x="10281341" y="3223766"/>
            <a:ext cx="881973"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dirty="0">
                <a:ln>
                  <a:noFill/>
                </a:ln>
                <a:solidFill>
                  <a:prstClr val="black"/>
                </a:solidFill>
                <a:effectLst/>
                <a:uLnTx/>
                <a:uFillTx/>
                <a:latin typeface="Segoe UI"/>
                <a:ea typeface="+mn-ea"/>
                <a:cs typeface="+mn-cs"/>
              </a:rPr>
              <a:t>10 min</a:t>
            </a:r>
          </a:p>
        </p:txBody>
      </p:sp>
      <p:sp>
        <p:nvSpPr>
          <p:cNvPr id="12" name="TextBox 11">
            <a:extLst>
              <a:ext uri="{FF2B5EF4-FFF2-40B4-BE49-F238E27FC236}">
                <a16:creationId xmlns:a16="http://schemas.microsoft.com/office/drawing/2014/main" id="{30F2DFE2-424B-44D3-B8E6-4D068E3E0193}"/>
              </a:ext>
            </a:extLst>
          </p:cNvPr>
          <p:cNvSpPr txBox="1"/>
          <p:nvPr/>
        </p:nvSpPr>
        <p:spPr>
          <a:xfrm>
            <a:off x="409609" y="6467789"/>
            <a:ext cx="6094206"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Segoe UI"/>
                <a:ea typeface="+mn-ea"/>
                <a:cs typeface="+mn-cs"/>
              </a:rPr>
              <a:t>Melody Presentation 7.1: Elaborate on tasks of other responders at CBRN scene, and their value</a:t>
            </a:r>
          </a:p>
        </p:txBody>
      </p:sp>
    </p:spTree>
    <p:extLst>
      <p:ext uri="{BB962C8B-B14F-4D97-AF65-F5344CB8AC3E}">
        <p14:creationId xmlns:p14="http://schemas.microsoft.com/office/powerpoint/2010/main" val="403256132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4B8238-4C2F-4EC7-B3C5-00FD4A12F72E}"/>
              </a:ext>
            </a:extLst>
          </p:cNvPr>
          <p:cNvSpPr>
            <a:spLocks noGrp="1"/>
          </p:cNvSpPr>
          <p:nvPr>
            <p:ph type="title"/>
          </p:nvPr>
        </p:nvSpPr>
        <p:spPr/>
        <p:txBody>
          <a:bodyPr/>
          <a:lstStyle/>
          <a:p>
            <a:r>
              <a:rPr lang="nl-NL" dirty="0" err="1"/>
              <a:t>Discuss</a:t>
            </a:r>
            <a:r>
              <a:rPr lang="nl-NL" dirty="0"/>
              <a:t> </a:t>
            </a:r>
            <a:r>
              <a:rPr lang="nl-NL" dirty="0" err="1"/>
              <a:t>additional</a:t>
            </a:r>
            <a:r>
              <a:rPr lang="nl-NL" dirty="0"/>
              <a:t> assistance (10 min) </a:t>
            </a:r>
          </a:p>
        </p:txBody>
      </p:sp>
      <p:sp>
        <p:nvSpPr>
          <p:cNvPr id="3" name="Text Placeholder 2">
            <a:extLst>
              <a:ext uri="{FF2B5EF4-FFF2-40B4-BE49-F238E27FC236}">
                <a16:creationId xmlns:a16="http://schemas.microsoft.com/office/drawing/2014/main" id="{45FDC5DA-7882-4D2A-8C9C-C55C3E3BEE0F}"/>
              </a:ext>
            </a:extLst>
          </p:cNvPr>
          <p:cNvSpPr>
            <a:spLocks noGrp="1"/>
          </p:cNvSpPr>
          <p:nvPr>
            <p:ph type="body" sz="quarter" idx="15"/>
          </p:nvPr>
        </p:nvSpPr>
        <p:spPr>
          <a:xfrm>
            <a:off x="766762" y="1786072"/>
            <a:ext cx="10956871" cy="4301992"/>
          </a:xfrm>
        </p:spPr>
        <p:txBody>
          <a:bodyPr>
            <a:normAutofit/>
          </a:bodyPr>
          <a:lstStyle/>
          <a:p>
            <a:pPr marL="0" lvl="0" indent="0">
              <a:spcBef>
                <a:spcPts val="0"/>
              </a:spcBef>
              <a:buClrTx/>
              <a:buNone/>
              <a:defRPr/>
            </a:pPr>
            <a:r>
              <a:rPr lang="en-US" dirty="0"/>
              <a:t>Examples:</a:t>
            </a:r>
          </a:p>
          <a:p>
            <a:pPr marL="342900" indent="-342900">
              <a:spcBef>
                <a:spcPts val="0"/>
              </a:spcBef>
              <a:buClrTx/>
              <a:defRPr/>
            </a:pPr>
            <a:r>
              <a:rPr lang="en-US" dirty="0"/>
              <a:t>Specialist advice CBRN agents and treatments (advice and treatment plan)</a:t>
            </a:r>
          </a:p>
          <a:p>
            <a:pPr marL="342900" indent="-342900">
              <a:spcBef>
                <a:spcPts val="0"/>
              </a:spcBef>
              <a:buClrTx/>
              <a:defRPr/>
            </a:pPr>
            <a:r>
              <a:rPr lang="en-US" dirty="0"/>
              <a:t>Explosive Ordnance Disposal (Explosion Hazard)</a:t>
            </a:r>
          </a:p>
          <a:p>
            <a:pPr marL="342900" indent="-342900">
              <a:spcBef>
                <a:spcPts val="0"/>
              </a:spcBef>
              <a:buClrTx/>
              <a:defRPr/>
            </a:pPr>
            <a:r>
              <a:rPr lang="nl-NL" dirty="0"/>
              <a:t>Special </a:t>
            </a:r>
            <a:r>
              <a:rPr lang="nl-NL" dirty="0" err="1"/>
              <a:t>Intervention</a:t>
            </a:r>
            <a:r>
              <a:rPr lang="nl-NL" dirty="0"/>
              <a:t> Service</a:t>
            </a:r>
            <a:r>
              <a:rPr lang="en-US" dirty="0"/>
              <a:t> (eliminating suspects/danger of follow-up attack)</a:t>
            </a:r>
          </a:p>
          <a:p>
            <a:pPr marL="342900" indent="-342900">
              <a:spcBef>
                <a:spcPts val="0"/>
              </a:spcBef>
              <a:buClrTx/>
              <a:defRPr/>
            </a:pPr>
            <a:r>
              <a:rPr lang="en-US" dirty="0"/>
              <a:t>Gas-tight suit units (protected deployment)</a:t>
            </a:r>
          </a:p>
          <a:p>
            <a:pPr marL="342900" indent="-342900">
              <a:spcBef>
                <a:spcPts val="0"/>
              </a:spcBef>
              <a:buClrTx/>
              <a:defRPr/>
            </a:pPr>
            <a:r>
              <a:rPr lang="en-US" dirty="0"/>
              <a:t>Specialist medical assistance (e.g. field hospital, red cross)</a:t>
            </a:r>
          </a:p>
          <a:p>
            <a:pPr marL="342900" indent="-342900">
              <a:spcBef>
                <a:spcPts val="0"/>
              </a:spcBef>
              <a:buClrTx/>
              <a:defRPr/>
            </a:pPr>
            <a:r>
              <a:rPr lang="en-US" dirty="0"/>
              <a:t>Decontamination units fire service, defense (people, animals, vehicles, etc.)</a:t>
            </a:r>
          </a:p>
          <a:p>
            <a:pPr marL="342900" indent="-342900">
              <a:spcBef>
                <a:spcPts val="0"/>
              </a:spcBef>
              <a:buClrTx/>
              <a:defRPr/>
            </a:pPr>
            <a:r>
              <a:rPr lang="en-US" dirty="0"/>
              <a:t>Public health and municipal support (reception of victims in the cold zone)</a:t>
            </a:r>
          </a:p>
          <a:p>
            <a:pPr marL="342900" indent="-342900">
              <a:spcBef>
                <a:spcPts val="0"/>
              </a:spcBef>
              <a:buClrTx/>
              <a:defRPr/>
            </a:pPr>
            <a:r>
              <a:rPr lang="en-US" dirty="0"/>
              <a:t>Administrative support (victim registration)</a:t>
            </a:r>
          </a:p>
          <a:p>
            <a:pPr marL="342900" indent="-342900">
              <a:spcBef>
                <a:spcPts val="0"/>
              </a:spcBef>
              <a:buClrTx/>
              <a:defRPr/>
            </a:pPr>
            <a:r>
              <a:rPr lang="en-US" dirty="0"/>
              <a:t>Forensic support (collecting evidence)</a:t>
            </a:r>
            <a:endParaRPr lang="nl-NL" dirty="0"/>
          </a:p>
        </p:txBody>
      </p:sp>
      <p:sp>
        <p:nvSpPr>
          <p:cNvPr id="4" name="Slide Number Placeholder 3">
            <a:extLst>
              <a:ext uri="{FF2B5EF4-FFF2-40B4-BE49-F238E27FC236}">
                <a16:creationId xmlns:a16="http://schemas.microsoft.com/office/drawing/2014/main" id="{4AE07386-5910-4095-BEC6-823850EF41D9}"/>
              </a:ext>
            </a:extLst>
          </p:cNvPr>
          <p:cNvSpPr>
            <a:spLocks noGrp="1"/>
          </p:cNvSpPr>
          <p:nvPr>
            <p:ph type="sldNum" sz="quarter" idx="4"/>
          </p:nvPr>
        </p:nvSpPr>
        <p:spPr/>
        <p:txBody>
          <a:bodyPr/>
          <a:lstStyle/>
          <a:p>
            <a:fld id="{A814E660-BF25-4843-B2A0-93C6E2B6253B}" type="slidenum">
              <a:rPr lang="en-BE" smtClean="0"/>
              <a:pPr/>
              <a:t>13</a:t>
            </a:fld>
            <a:endParaRPr lang="en-BE" dirty="0"/>
          </a:p>
        </p:txBody>
      </p:sp>
      <p:sp>
        <p:nvSpPr>
          <p:cNvPr id="6" name="TextBox 5">
            <a:extLst>
              <a:ext uri="{FF2B5EF4-FFF2-40B4-BE49-F238E27FC236}">
                <a16:creationId xmlns:a16="http://schemas.microsoft.com/office/drawing/2014/main" id="{3459D2C3-3184-438A-8E78-498C49660C3A}"/>
              </a:ext>
            </a:extLst>
          </p:cNvPr>
          <p:cNvSpPr txBox="1"/>
          <p:nvPr/>
        </p:nvSpPr>
        <p:spPr>
          <a:xfrm>
            <a:off x="409609" y="6467789"/>
            <a:ext cx="6094206"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Segoe UI"/>
                <a:ea typeface="+mn-ea"/>
                <a:cs typeface="+mn-cs"/>
              </a:rPr>
              <a:t>Melody Presentation 7.1: Elaborate on tasks of other responders at CBRN scene, and their value</a:t>
            </a:r>
          </a:p>
        </p:txBody>
      </p:sp>
    </p:spTree>
    <p:extLst>
      <p:ext uri="{BB962C8B-B14F-4D97-AF65-F5344CB8AC3E}">
        <p14:creationId xmlns:p14="http://schemas.microsoft.com/office/powerpoint/2010/main" val="14717472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C4B0EA-DF63-416E-8A78-482FD68A9DDE}"/>
              </a:ext>
            </a:extLst>
          </p:cNvPr>
          <p:cNvSpPr>
            <a:spLocks noGrp="1"/>
          </p:cNvSpPr>
          <p:nvPr>
            <p:ph type="title"/>
          </p:nvPr>
        </p:nvSpPr>
        <p:spPr/>
        <p:txBody>
          <a:bodyPr/>
          <a:lstStyle/>
          <a:p>
            <a:r>
              <a:rPr lang="nl-NL" dirty="0" err="1"/>
              <a:t>Questions</a:t>
            </a:r>
            <a:r>
              <a:rPr lang="nl-NL" dirty="0"/>
              <a:t>?</a:t>
            </a:r>
          </a:p>
        </p:txBody>
      </p:sp>
      <p:sp>
        <p:nvSpPr>
          <p:cNvPr id="5" name="Footer Placeholder 4">
            <a:extLst>
              <a:ext uri="{FF2B5EF4-FFF2-40B4-BE49-F238E27FC236}">
                <a16:creationId xmlns:a16="http://schemas.microsoft.com/office/drawing/2014/main" id="{F925C765-917F-4447-9B9A-E1E049A5B75B}"/>
              </a:ext>
            </a:extLst>
          </p:cNvPr>
          <p:cNvSpPr>
            <a:spLocks noGrp="1"/>
          </p:cNvSpPr>
          <p:nvPr>
            <p:ph type="ftr"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Melody Presentation 7.1: Elaborate on tasks of other responders at CBRN scene, and their value</a:t>
            </a:r>
          </a:p>
        </p:txBody>
      </p:sp>
      <p:sp>
        <p:nvSpPr>
          <p:cNvPr id="7" name="Slide Number Placeholder 3">
            <a:extLst>
              <a:ext uri="{FF2B5EF4-FFF2-40B4-BE49-F238E27FC236}">
                <a16:creationId xmlns:a16="http://schemas.microsoft.com/office/drawing/2014/main" id="{39D06CE5-B6B2-4B95-BC49-0707559AE3C9}"/>
              </a:ext>
            </a:extLst>
          </p:cNvPr>
          <p:cNvSpPr>
            <a:spLocks noGrp="1"/>
          </p:cNvSpPr>
          <p:nvPr>
            <p:ph type="sldNum" sz="quarter" idx="4"/>
          </p:nvPr>
        </p:nvSpPr>
        <p:spPr>
          <a:xfrm>
            <a:off x="9132833" y="6632065"/>
            <a:ext cx="2743200" cy="230784"/>
          </a:xfrm>
        </p:spPr>
        <p:txBody>
          <a:bodyPr/>
          <a:lstStyle/>
          <a:p>
            <a:fld id="{A814E660-BF25-4843-B2A0-93C6E2B6253B}" type="slidenum">
              <a:rPr lang="en-BE" smtClean="0"/>
              <a:pPr/>
              <a:t>14</a:t>
            </a:fld>
            <a:endParaRPr lang="en-BE" dirty="0"/>
          </a:p>
        </p:txBody>
      </p:sp>
      <p:sp>
        <p:nvSpPr>
          <p:cNvPr id="8" name="TextBox 7">
            <a:extLst>
              <a:ext uri="{FF2B5EF4-FFF2-40B4-BE49-F238E27FC236}">
                <a16:creationId xmlns:a16="http://schemas.microsoft.com/office/drawing/2014/main" id="{0645EBF2-4705-40AC-8F6E-5647F6CEE23B}"/>
              </a:ext>
            </a:extLst>
          </p:cNvPr>
          <p:cNvSpPr txBox="1"/>
          <p:nvPr/>
        </p:nvSpPr>
        <p:spPr>
          <a:xfrm>
            <a:off x="409609" y="6467789"/>
            <a:ext cx="6094206"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Segoe UI"/>
                <a:ea typeface="+mn-ea"/>
                <a:cs typeface="+mn-cs"/>
              </a:rPr>
              <a:t>Melody Presentation 7.1: Elaborate on tasks of other responders at CBRN scene, and their value</a:t>
            </a:r>
          </a:p>
        </p:txBody>
      </p:sp>
    </p:spTree>
    <p:extLst>
      <p:ext uri="{BB962C8B-B14F-4D97-AF65-F5344CB8AC3E}">
        <p14:creationId xmlns:p14="http://schemas.microsoft.com/office/powerpoint/2010/main" val="7187298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dirty="0"/>
              <a:t>Summary of responsibilities first responders</a:t>
            </a:r>
            <a:endParaRPr lang="en-US" dirty="0"/>
          </a:p>
        </p:txBody>
      </p:sp>
      <p:sp>
        <p:nvSpPr>
          <p:cNvPr id="3" name="Text Placeholder 2"/>
          <p:cNvSpPr>
            <a:spLocks noGrp="1"/>
          </p:cNvSpPr>
          <p:nvPr>
            <p:ph type="body" sz="quarter" idx="15"/>
          </p:nvPr>
        </p:nvSpPr>
        <p:spPr>
          <a:xfrm>
            <a:off x="766763" y="1786072"/>
            <a:ext cx="6335078" cy="4301992"/>
          </a:xfrm>
        </p:spPr>
        <p:txBody>
          <a:bodyPr>
            <a:normAutofit/>
          </a:bodyPr>
          <a:lstStyle/>
          <a:p>
            <a:r>
              <a:rPr lang="en-US" dirty="0"/>
              <a:t>Dispatch officers: first alert</a:t>
            </a:r>
          </a:p>
          <a:p>
            <a:pPr lvl="1"/>
            <a:r>
              <a:rPr lang="en-US" dirty="0"/>
              <a:t>Alert first responder groups</a:t>
            </a:r>
          </a:p>
          <a:p>
            <a:pPr lvl="1"/>
            <a:r>
              <a:rPr lang="en-US" dirty="0"/>
              <a:t>Relay important information</a:t>
            </a:r>
          </a:p>
          <a:p>
            <a:r>
              <a:rPr lang="en-US" dirty="0"/>
              <a:t>(Military) Police: Law enforcement</a:t>
            </a:r>
          </a:p>
          <a:p>
            <a:pPr lvl="1"/>
            <a:r>
              <a:rPr lang="en-US" dirty="0"/>
              <a:t>Apprehend suspects</a:t>
            </a:r>
          </a:p>
          <a:p>
            <a:pPr lvl="1"/>
            <a:r>
              <a:rPr lang="en-US" dirty="0"/>
              <a:t>Restore public order</a:t>
            </a:r>
          </a:p>
          <a:p>
            <a:r>
              <a:rPr lang="en-US" dirty="0"/>
              <a:t>Fire Brigade: Fire fighting</a:t>
            </a:r>
          </a:p>
          <a:p>
            <a:pPr lvl="1"/>
            <a:r>
              <a:rPr lang="en-US" dirty="0"/>
              <a:t>Command and control of incident</a:t>
            </a:r>
          </a:p>
          <a:p>
            <a:pPr lvl="1"/>
            <a:r>
              <a:rPr lang="en-US" dirty="0"/>
              <a:t>Mitigating risks</a:t>
            </a:r>
          </a:p>
        </p:txBody>
      </p:sp>
      <p:sp>
        <p:nvSpPr>
          <p:cNvPr id="4" name="Slide Number Placeholder 3"/>
          <p:cNvSpPr>
            <a:spLocks noGrp="1"/>
          </p:cNvSpPr>
          <p:nvPr>
            <p:ph type="sldNum" sz="quarter" idx="4"/>
          </p:nvPr>
        </p:nvSpPr>
        <p:spPr/>
        <p:txBody>
          <a:bodyPr/>
          <a:lstStyle/>
          <a:p>
            <a:fld id="{A814E660-BF25-4843-B2A0-93C6E2B6253B}" type="slidenum">
              <a:rPr lang="en-BE" smtClean="0"/>
              <a:pPr/>
              <a:t>15</a:t>
            </a:fld>
            <a:endParaRPr lang="en-BE" dirty="0"/>
          </a:p>
        </p:txBody>
      </p:sp>
      <p:pic>
        <p:nvPicPr>
          <p:cNvPr id="8" name="Graphic 7" descr="Flag">
            <a:extLst>
              <a:ext uri="{FF2B5EF4-FFF2-40B4-BE49-F238E27FC236}">
                <a16:creationId xmlns:a16="http://schemas.microsoft.com/office/drawing/2014/main" id="{05CEE4E3-E693-4491-94FC-5630229CDE6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968037" y="260996"/>
            <a:ext cx="914400" cy="914400"/>
          </a:xfrm>
          <a:prstGeom prst="rect">
            <a:avLst/>
          </a:prstGeom>
        </p:spPr>
      </p:pic>
      <p:sp>
        <p:nvSpPr>
          <p:cNvPr id="9" name="Text Placeholder 2">
            <a:extLst>
              <a:ext uri="{FF2B5EF4-FFF2-40B4-BE49-F238E27FC236}">
                <a16:creationId xmlns:a16="http://schemas.microsoft.com/office/drawing/2014/main" id="{14A11CAF-C9BF-472F-89C0-48E4AB789A40}"/>
              </a:ext>
            </a:extLst>
          </p:cNvPr>
          <p:cNvSpPr txBox="1">
            <a:spLocks/>
          </p:cNvSpPr>
          <p:nvPr/>
        </p:nvSpPr>
        <p:spPr>
          <a:xfrm>
            <a:off x="6375399" y="1773506"/>
            <a:ext cx="7704137" cy="4301992"/>
          </a:xfrm>
          <a:prstGeom prst="rect">
            <a:avLst/>
          </a:prstGeom>
        </p:spPr>
        <p:txBody>
          <a:bodyPr vert="horz" lIns="91440" tIns="45720" rIns="91440" bIns="45720" rtlCol="0">
            <a:normAutofit lnSpcReduction="10000"/>
          </a:bodyPr>
          <a:lstStyle>
            <a:lvl1pPr marL="355600" indent="-266700" algn="l" defTabSz="914400" rtl="0" eaLnBrk="1" latinLnBrk="0" hangingPunct="1">
              <a:lnSpc>
                <a:spcPct val="100000"/>
              </a:lnSpc>
              <a:spcBef>
                <a:spcPts val="10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622300" indent="-266700" algn="l" defTabSz="914400" rtl="0" eaLnBrk="1" latinLnBrk="0" hangingPunct="1">
              <a:lnSpc>
                <a:spcPct val="100000"/>
              </a:lnSpc>
              <a:spcBef>
                <a:spcPts val="500"/>
              </a:spcBef>
              <a:buClr>
                <a:schemeClr val="accent2"/>
              </a:buClr>
              <a:buFont typeface="Arial" panose="020B0604020202020204" pitchFamily="34" charset="0"/>
              <a:buChar char="•"/>
              <a:defRPr sz="2400" kern="1200">
                <a:solidFill>
                  <a:schemeClr val="tx1"/>
                </a:solidFill>
                <a:latin typeface="+mn-lt"/>
                <a:ea typeface="+mn-ea"/>
                <a:cs typeface="+mn-cs"/>
              </a:defRPr>
            </a:lvl2pPr>
            <a:lvl3pPr marL="990600" indent="-266700" algn="l" defTabSz="914400" rtl="0" eaLnBrk="1" latinLnBrk="0" hangingPunct="1">
              <a:lnSpc>
                <a:spcPct val="100000"/>
              </a:lnSpc>
              <a:spcBef>
                <a:spcPts val="500"/>
              </a:spcBef>
              <a:buClr>
                <a:schemeClr val="accent4"/>
              </a:buClr>
              <a:buFont typeface="Arial" panose="020B0604020202020204" pitchFamily="34" charset="0"/>
              <a:buChar char="•"/>
              <a:defRPr sz="2000" kern="1200">
                <a:solidFill>
                  <a:schemeClr val="tx1"/>
                </a:solidFill>
                <a:latin typeface="+mn-lt"/>
                <a:ea typeface="+mn-ea"/>
                <a:cs typeface="+mn-cs"/>
              </a:defRPr>
            </a:lvl3pPr>
            <a:lvl4pPr marL="1257300" indent="-266700" algn="l" defTabSz="914400" rtl="0" eaLnBrk="1" latinLnBrk="0" hangingPunct="1">
              <a:lnSpc>
                <a:spcPct val="100000"/>
              </a:lnSpc>
              <a:spcBef>
                <a:spcPts val="500"/>
              </a:spcBef>
              <a:buClr>
                <a:schemeClr val="accent3"/>
              </a:buClr>
              <a:buFont typeface="Arial" panose="020B0604020202020204" pitchFamily="34" charset="0"/>
              <a:buChar char="•"/>
              <a:defRPr sz="1800" kern="1200">
                <a:solidFill>
                  <a:schemeClr val="tx1"/>
                </a:solidFill>
                <a:latin typeface="+mn-lt"/>
                <a:ea typeface="+mn-ea"/>
                <a:cs typeface="+mn-cs"/>
              </a:defRPr>
            </a:lvl4pPr>
            <a:lvl5pPr marL="1612900" indent="-266700" algn="l" defTabSz="914400" rtl="0" eaLnBrk="1" latinLnBrk="0" hangingPunct="1">
              <a:lnSpc>
                <a:spcPct val="100000"/>
              </a:lnSpc>
              <a:spcBef>
                <a:spcPts val="500"/>
              </a:spcBef>
              <a:buClr>
                <a:schemeClr val="bg1">
                  <a:lumMod val="50000"/>
                </a:schemeClr>
              </a:buClr>
              <a:buFont typeface="Arial" panose="020B0604020202020204" pitchFamily="34" charset="0"/>
              <a:buChar char="•"/>
              <a:defRPr lang="en-US" sz="1800" kern="1200" smtClean="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88900" indent="0">
              <a:buNone/>
            </a:pPr>
            <a:r>
              <a:rPr lang="en-US" dirty="0"/>
              <a:t>Providing medical aid:</a:t>
            </a:r>
          </a:p>
          <a:p>
            <a:r>
              <a:rPr lang="en-US" dirty="0"/>
              <a:t>Ambulance services:</a:t>
            </a:r>
          </a:p>
          <a:p>
            <a:pPr lvl="1"/>
            <a:r>
              <a:rPr lang="en-US" dirty="0"/>
              <a:t>Triage</a:t>
            </a:r>
          </a:p>
          <a:p>
            <a:pPr lvl="1"/>
            <a:r>
              <a:rPr lang="en-US" dirty="0"/>
              <a:t>Stabilizing and treatment of victims</a:t>
            </a:r>
          </a:p>
          <a:p>
            <a:r>
              <a:rPr lang="en-US" dirty="0"/>
              <a:t>Emergency Medical Personnel:</a:t>
            </a:r>
          </a:p>
          <a:p>
            <a:pPr lvl="1"/>
            <a:r>
              <a:rPr lang="en-US" dirty="0"/>
              <a:t>Triage (if necessary)</a:t>
            </a:r>
          </a:p>
          <a:p>
            <a:pPr lvl="1"/>
            <a:r>
              <a:rPr lang="en-US" dirty="0"/>
              <a:t>Containment &amp; advanced treatment</a:t>
            </a:r>
          </a:p>
          <a:p>
            <a:r>
              <a:rPr lang="en-US" dirty="0"/>
              <a:t>General practitioner:</a:t>
            </a:r>
          </a:p>
          <a:p>
            <a:pPr lvl="1"/>
            <a:r>
              <a:rPr lang="en-US" dirty="0"/>
              <a:t>Treatment of victims</a:t>
            </a:r>
          </a:p>
          <a:p>
            <a:pPr lvl="1"/>
            <a:r>
              <a:rPr lang="en-US" dirty="0"/>
              <a:t>Relay information to EMS </a:t>
            </a:r>
          </a:p>
        </p:txBody>
      </p:sp>
      <p:sp>
        <p:nvSpPr>
          <p:cNvPr id="10" name="TextBox 9">
            <a:extLst>
              <a:ext uri="{FF2B5EF4-FFF2-40B4-BE49-F238E27FC236}">
                <a16:creationId xmlns:a16="http://schemas.microsoft.com/office/drawing/2014/main" id="{093B3061-A768-4E01-B143-333AE610EFF3}"/>
              </a:ext>
            </a:extLst>
          </p:cNvPr>
          <p:cNvSpPr txBox="1"/>
          <p:nvPr/>
        </p:nvSpPr>
        <p:spPr>
          <a:xfrm>
            <a:off x="409609" y="6467789"/>
            <a:ext cx="6094206"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Segoe UI"/>
                <a:ea typeface="+mn-ea"/>
                <a:cs typeface="+mn-cs"/>
              </a:rPr>
              <a:t>Melody Presentation 7.1: Elaborate on tasks of other responders at CBRN scene, and their value</a:t>
            </a:r>
          </a:p>
        </p:txBody>
      </p:sp>
    </p:spTree>
    <p:extLst>
      <p:ext uri="{BB962C8B-B14F-4D97-AF65-F5344CB8AC3E}">
        <p14:creationId xmlns:p14="http://schemas.microsoft.com/office/powerpoint/2010/main" val="193714196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Interagency collaboration</a:t>
            </a:r>
          </a:p>
        </p:txBody>
      </p:sp>
      <p:sp>
        <p:nvSpPr>
          <p:cNvPr id="3" name="Content Placeholder 2"/>
          <p:cNvSpPr>
            <a:spLocks noGrp="1"/>
          </p:cNvSpPr>
          <p:nvPr>
            <p:ph type="body" sz="quarter" idx="15"/>
          </p:nvPr>
        </p:nvSpPr>
        <p:spPr>
          <a:xfrm>
            <a:off x="766762" y="1786072"/>
            <a:ext cx="11109271" cy="4301992"/>
          </a:xfrm>
        </p:spPr>
        <p:txBody>
          <a:bodyPr>
            <a:normAutofit/>
          </a:bodyPr>
          <a:lstStyle/>
          <a:p>
            <a:r>
              <a:rPr lang="en-US" dirty="0"/>
              <a:t>Interagency collaboration is the process of working together toward a common purpose or goal.</a:t>
            </a:r>
          </a:p>
          <a:p>
            <a:r>
              <a:rPr lang="en-US" dirty="0"/>
              <a:t>Interagency collaboration is proactive. </a:t>
            </a:r>
          </a:p>
          <a:p>
            <a:pPr lvl="1"/>
            <a:r>
              <a:rPr lang="en-US" dirty="0"/>
              <a:t>Plan for potential situations, share information, discuss potential issues, establish joint protocols and lines of communication.</a:t>
            </a:r>
          </a:p>
          <a:p>
            <a:r>
              <a:rPr lang="en-US" dirty="0"/>
              <a:t>Collaboration starts before incidents occurs. </a:t>
            </a:r>
          </a:p>
          <a:p>
            <a:pPr lvl="1"/>
            <a:r>
              <a:rPr lang="en-US" dirty="0"/>
              <a:t>Sometimes using formalized procedures, such as in interagency agreement</a:t>
            </a:r>
          </a:p>
          <a:p>
            <a:pPr lvl="1"/>
            <a:r>
              <a:rPr lang="en-US" dirty="0"/>
              <a:t>Alternatively, collaboration can be achieved in a more informal way, such as:</a:t>
            </a:r>
          </a:p>
          <a:p>
            <a:pPr lvl="2"/>
            <a:r>
              <a:rPr lang="en-US" dirty="0"/>
              <a:t>Active networking during exercises, meetings, and congresses</a:t>
            </a:r>
          </a:p>
          <a:p>
            <a:pPr lvl="2"/>
            <a:r>
              <a:rPr lang="en-US" dirty="0"/>
              <a:t>Sharing of expertise during exercises and training</a:t>
            </a:r>
          </a:p>
          <a:p>
            <a:endParaRPr lang="en-US" dirty="0"/>
          </a:p>
        </p:txBody>
      </p:sp>
      <p:sp>
        <p:nvSpPr>
          <p:cNvPr id="5" name="Footer Placeholder 4"/>
          <p:cNvSpPr>
            <a:spLocks noGrp="1"/>
          </p:cNvSpPr>
          <p:nvPr>
            <p:ph type="ftr" sz="quarter" idx="16"/>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Melody Presentation 7.1: Elaborate on tasks of other responders at CBRN scene, and their value</a:t>
            </a:r>
          </a:p>
        </p:txBody>
      </p:sp>
      <p:sp>
        <p:nvSpPr>
          <p:cNvPr id="7" name="Slide Number Placeholder 3">
            <a:extLst>
              <a:ext uri="{FF2B5EF4-FFF2-40B4-BE49-F238E27FC236}">
                <a16:creationId xmlns:a16="http://schemas.microsoft.com/office/drawing/2014/main" id="{E89D6002-D2C3-4C30-B826-1E8D11339176}"/>
              </a:ext>
            </a:extLst>
          </p:cNvPr>
          <p:cNvSpPr>
            <a:spLocks noGrp="1"/>
          </p:cNvSpPr>
          <p:nvPr>
            <p:ph type="sldNum" sz="quarter" idx="4"/>
          </p:nvPr>
        </p:nvSpPr>
        <p:spPr>
          <a:xfrm>
            <a:off x="9132833" y="6632065"/>
            <a:ext cx="2743200" cy="230784"/>
          </a:xfrm>
        </p:spPr>
        <p:txBody>
          <a:bodyPr/>
          <a:lstStyle/>
          <a:p>
            <a:fld id="{A814E660-BF25-4843-B2A0-93C6E2B6253B}" type="slidenum">
              <a:rPr lang="en-BE" smtClean="0"/>
              <a:pPr/>
              <a:t>16</a:t>
            </a:fld>
            <a:endParaRPr lang="en-BE" dirty="0"/>
          </a:p>
        </p:txBody>
      </p:sp>
      <p:sp>
        <p:nvSpPr>
          <p:cNvPr id="8" name="TextBox 7">
            <a:extLst>
              <a:ext uri="{FF2B5EF4-FFF2-40B4-BE49-F238E27FC236}">
                <a16:creationId xmlns:a16="http://schemas.microsoft.com/office/drawing/2014/main" id="{09B25D36-610E-4C3D-B10B-E2A0CF5B480F}"/>
              </a:ext>
            </a:extLst>
          </p:cNvPr>
          <p:cNvSpPr txBox="1"/>
          <p:nvPr/>
        </p:nvSpPr>
        <p:spPr>
          <a:xfrm>
            <a:off x="409609" y="6467789"/>
            <a:ext cx="6094206"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Segoe UI"/>
                <a:ea typeface="+mn-ea"/>
                <a:cs typeface="+mn-cs"/>
              </a:rPr>
              <a:t>Melody Presentation 7.1: Elaborate on tasks of other responders at CBRN scene, and their value</a:t>
            </a:r>
          </a:p>
        </p:txBody>
      </p:sp>
    </p:spTree>
    <p:extLst>
      <p:ext uri="{BB962C8B-B14F-4D97-AF65-F5344CB8AC3E}">
        <p14:creationId xmlns:p14="http://schemas.microsoft.com/office/powerpoint/2010/main" val="125313654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a:xfrm>
            <a:off x="766762" y="1786072"/>
            <a:ext cx="11280859" cy="4301992"/>
          </a:xfrm>
        </p:spPr>
        <p:txBody>
          <a:bodyPr>
            <a:normAutofit/>
          </a:bodyPr>
          <a:lstStyle/>
          <a:p>
            <a:r>
              <a:rPr lang="en-US" dirty="0"/>
              <a:t>Initiate interagency collaboration through exercises and agreements</a:t>
            </a:r>
          </a:p>
          <a:p>
            <a:pPr marL="457200" indent="-457200"/>
            <a:r>
              <a:rPr lang="en-US" dirty="0"/>
              <a:t>Train specific scenarios, where interagency collaboration is mandatory</a:t>
            </a:r>
          </a:p>
          <a:p>
            <a:pPr marL="723900" lvl="1" indent="-457200"/>
            <a:r>
              <a:rPr lang="en-US" dirty="0"/>
              <a:t>To obtain interagency awareness: use tabletop exercises</a:t>
            </a:r>
          </a:p>
          <a:p>
            <a:pPr marL="723900" lvl="1" indent="-457200"/>
            <a:r>
              <a:rPr lang="en-US" dirty="0"/>
              <a:t>To train interagency dependency, use field exercises</a:t>
            </a:r>
          </a:p>
          <a:p>
            <a:pPr marL="723900" lvl="1" indent="-457200"/>
            <a:r>
              <a:rPr lang="en-US" dirty="0"/>
              <a:t>Be aware of important follow-ups after the incident: e.g. forensics</a:t>
            </a:r>
          </a:p>
          <a:p>
            <a:pPr marL="0" indent="0">
              <a:buNone/>
            </a:pPr>
            <a:endParaRPr lang="en-US" dirty="0"/>
          </a:p>
        </p:txBody>
      </p:sp>
      <p:sp>
        <p:nvSpPr>
          <p:cNvPr id="4" name="Slide Number Placeholder 3"/>
          <p:cNvSpPr>
            <a:spLocks noGrp="1"/>
          </p:cNvSpPr>
          <p:nvPr>
            <p:ph type="sldNum" sz="quarter" idx="4"/>
          </p:nvPr>
        </p:nvSpPr>
        <p:spPr/>
        <p:txBody>
          <a:bodyPr/>
          <a:lstStyle/>
          <a:p>
            <a:fld id="{A814E660-BF25-4843-B2A0-93C6E2B6253B}" type="slidenum">
              <a:rPr lang="en-BE" smtClean="0"/>
              <a:pPr/>
              <a:t>17</a:t>
            </a:fld>
            <a:endParaRPr lang="en-BE" dirty="0"/>
          </a:p>
        </p:txBody>
      </p:sp>
      <p:sp>
        <p:nvSpPr>
          <p:cNvPr id="8" name="Title 1">
            <a:extLst>
              <a:ext uri="{FF2B5EF4-FFF2-40B4-BE49-F238E27FC236}">
                <a16:creationId xmlns:a16="http://schemas.microsoft.com/office/drawing/2014/main" id="{EB4BBC25-2ECF-47DE-A6D5-C4A315948319}"/>
              </a:ext>
            </a:extLst>
          </p:cNvPr>
          <p:cNvSpPr>
            <a:spLocks noGrp="1"/>
          </p:cNvSpPr>
          <p:nvPr>
            <p:ph type="title"/>
          </p:nvPr>
        </p:nvSpPr>
        <p:spPr>
          <a:xfrm>
            <a:off x="766762" y="800496"/>
            <a:ext cx="10658475" cy="985576"/>
          </a:xfrm>
        </p:spPr>
        <p:txBody>
          <a:bodyPr/>
          <a:lstStyle/>
          <a:p>
            <a:r>
              <a:rPr lang="da-DK" dirty="0"/>
              <a:t>Interagency collaboration</a:t>
            </a:r>
            <a:endParaRPr lang="en-US" dirty="0"/>
          </a:p>
        </p:txBody>
      </p:sp>
      <p:pic>
        <p:nvPicPr>
          <p:cNvPr id="7" name="Picture 6">
            <a:extLst>
              <a:ext uri="{FF2B5EF4-FFF2-40B4-BE49-F238E27FC236}">
                <a16:creationId xmlns:a16="http://schemas.microsoft.com/office/drawing/2014/main" id="{60C08194-E210-4035-9C51-FAAB61964058}"/>
              </a:ext>
            </a:extLst>
          </p:cNvPr>
          <p:cNvPicPr>
            <a:picLocks noChangeAspect="1"/>
          </p:cNvPicPr>
          <p:nvPr/>
        </p:nvPicPr>
        <p:blipFill rotWithShape="1">
          <a:blip r:embed="rId3"/>
          <a:srcRect l="-39" t="24341" r="-1"/>
          <a:stretch/>
        </p:blipFill>
        <p:spPr>
          <a:xfrm>
            <a:off x="7166345" y="4206699"/>
            <a:ext cx="3862094" cy="2190665"/>
          </a:xfrm>
          <a:prstGeom prst="rect">
            <a:avLst/>
          </a:prstGeom>
        </p:spPr>
      </p:pic>
      <p:sp>
        <p:nvSpPr>
          <p:cNvPr id="10" name="TextBox 9">
            <a:extLst>
              <a:ext uri="{FF2B5EF4-FFF2-40B4-BE49-F238E27FC236}">
                <a16:creationId xmlns:a16="http://schemas.microsoft.com/office/drawing/2014/main" id="{FE475BBD-45AC-4CBA-AD47-1F41EEE7DE77}"/>
              </a:ext>
            </a:extLst>
          </p:cNvPr>
          <p:cNvSpPr txBox="1"/>
          <p:nvPr/>
        </p:nvSpPr>
        <p:spPr>
          <a:xfrm>
            <a:off x="409609" y="6467789"/>
            <a:ext cx="6094206"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Segoe UI"/>
                <a:ea typeface="+mn-ea"/>
                <a:cs typeface="+mn-cs"/>
              </a:rPr>
              <a:t>Melody Presentation 7.1: Elaborate on tasks of other responders at CBRN scene, and their value</a:t>
            </a:r>
          </a:p>
        </p:txBody>
      </p:sp>
    </p:spTree>
    <p:extLst>
      <p:ext uri="{BB962C8B-B14F-4D97-AF65-F5344CB8AC3E}">
        <p14:creationId xmlns:p14="http://schemas.microsoft.com/office/powerpoint/2010/main" val="22273749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a:xfrm>
            <a:off x="766763" y="1594884"/>
            <a:ext cx="10776248" cy="4493180"/>
          </a:xfrm>
        </p:spPr>
        <p:txBody>
          <a:bodyPr>
            <a:normAutofit fontScale="92500"/>
          </a:bodyPr>
          <a:lstStyle/>
          <a:p>
            <a:r>
              <a:rPr lang="en-US" dirty="0"/>
              <a:t>Operational awareness</a:t>
            </a:r>
          </a:p>
          <a:p>
            <a:pPr lvl="1"/>
            <a:r>
              <a:rPr lang="en-US" dirty="0"/>
              <a:t>Be aware of the tasks and responsibilities other agencies or units present</a:t>
            </a:r>
          </a:p>
          <a:p>
            <a:pPr lvl="1"/>
            <a:r>
              <a:rPr lang="en-US" dirty="0"/>
              <a:t>Be aware of communication protocols within and between units present</a:t>
            </a:r>
          </a:p>
          <a:p>
            <a:endParaRPr lang="en-US" sz="1100" dirty="0"/>
          </a:p>
          <a:p>
            <a:r>
              <a:rPr lang="en-US" dirty="0"/>
              <a:t>Relay information sufficiently</a:t>
            </a:r>
          </a:p>
          <a:p>
            <a:pPr lvl="1"/>
            <a:r>
              <a:rPr lang="en-US" dirty="0"/>
              <a:t> Try to establish a simple chain of command between different agencies or units</a:t>
            </a:r>
          </a:p>
          <a:p>
            <a:pPr lvl="1"/>
            <a:r>
              <a:rPr lang="en-US" dirty="0"/>
              <a:t> Perform your own tasks, but communicate relevant information to others</a:t>
            </a:r>
          </a:p>
          <a:p>
            <a:pPr lvl="1"/>
            <a:endParaRPr lang="en-US" sz="1100" dirty="0"/>
          </a:p>
          <a:p>
            <a:r>
              <a:rPr lang="en-US" dirty="0"/>
              <a:t> Preferably use interagency compatible equipment</a:t>
            </a:r>
          </a:p>
          <a:p>
            <a:pPr lvl="1"/>
            <a:r>
              <a:rPr lang="en-US" dirty="0"/>
              <a:t>compatible communication devices and protocols</a:t>
            </a:r>
          </a:p>
          <a:p>
            <a:pPr lvl="1"/>
            <a:r>
              <a:rPr lang="en-US" dirty="0"/>
              <a:t>interchangeable or compatible PPE</a:t>
            </a:r>
          </a:p>
          <a:p>
            <a:pPr marL="723900" lvl="1" indent="-457200"/>
            <a:endParaRPr lang="en-US" dirty="0"/>
          </a:p>
          <a:p>
            <a:pPr marL="457200" indent="-457200"/>
            <a:endParaRPr lang="en-US" dirty="0"/>
          </a:p>
          <a:p>
            <a:pPr lvl="1"/>
            <a:endParaRPr lang="en-US" dirty="0"/>
          </a:p>
        </p:txBody>
      </p:sp>
      <p:sp>
        <p:nvSpPr>
          <p:cNvPr id="4" name="Slide Number Placeholder 3"/>
          <p:cNvSpPr>
            <a:spLocks noGrp="1"/>
          </p:cNvSpPr>
          <p:nvPr>
            <p:ph type="sldNum" sz="quarter" idx="4"/>
          </p:nvPr>
        </p:nvSpPr>
        <p:spPr/>
        <p:txBody>
          <a:bodyPr/>
          <a:lstStyle/>
          <a:p>
            <a:fld id="{A814E660-BF25-4843-B2A0-93C6E2B6253B}" type="slidenum">
              <a:rPr lang="en-BE" smtClean="0"/>
              <a:pPr/>
              <a:t>18</a:t>
            </a:fld>
            <a:endParaRPr lang="en-BE" dirty="0"/>
          </a:p>
        </p:txBody>
      </p:sp>
      <p:sp>
        <p:nvSpPr>
          <p:cNvPr id="8" name="Title 1">
            <a:extLst>
              <a:ext uri="{FF2B5EF4-FFF2-40B4-BE49-F238E27FC236}">
                <a16:creationId xmlns:a16="http://schemas.microsoft.com/office/drawing/2014/main" id="{EB4BBC25-2ECF-47DE-A6D5-C4A315948319}"/>
              </a:ext>
            </a:extLst>
          </p:cNvPr>
          <p:cNvSpPr>
            <a:spLocks noGrp="1"/>
          </p:cNvSpPr>
          <p:nvPr>
            <p:ph type="title"/>
          </p:nvPr>
        </p:nvSpPr>
        <p:spPr>
          <a:xfrm>
            <a:off x="766762" y="800496"/>
            <a:ext cx="10658475" cy="985576"/>
          </a:xfrm>
        </p:spPr>
        <p:txBody>
          <a:bodyPr/>
          <a:lstStyle/>
          <a:p>
            <a:r>
              <a:rPr lang="da-DK" dirty="0"/>
              <a:t>Practice interagency collaboration</a:t>
            </a:r>
            <a:endParaRPr lang="en-US" dirty="0"/>
          </a:p>
        </p:txBody>
      </p:sp>
      <p:sp>
        <p:nvSpPr>
          <p:cNvPr id="6" name="TextBox 5">
            <a:extLst>
              <a:ext uri="{FF2B5EF4-FFF2-40B4-BE49-F238E27FC236}">
                <a16:creationId xmlns:a16="http://schemas.microsoft.com/office/drawing/2014/main" id="{A5476EEF-B20A-4AF5-AE59-EA5D69E56372}"/>
              </a:ext>
            </a:extLst>
          </p:cNvPr>
          <p:cNvSpPr txBox="1"/>
          <p:nvPr/>
        </p:nvSpPr>
        <p:spPr>
          <a:xfrm>
            <a:off x="409609" y="6467789"/>
            <a:ext cx="6094206"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Segoe UI"/>
                <a:ea typeface="+mn-ea"/>
                <a:cs typeface="+mn-cs"/>
              </a:rPr>
              <a:t>Melody Presentation 7.1: Elaborate on tasks of other responders at CBRN scene, and their value</a:t>
            </a:r>
          </a:p>
        </p:txBody>
      </p:sp>
    </p:spTree>
    <p:extLst>
      <p:ext uri="{BB962C8B-B14F-4D97-AF65-F5344CB8AC3E}">
        <p14:creationId xmlns:p14="http://schemas.microsoft.com/office/powerpoint/2010/main" val="107347492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9359A3-ABC3-402E-AB16-39A3A18015B8}"/>
              </a:ext>
            </a:extLst>
          </p:cNvPr>
          <p:cNvSpPr>
            <a:spLocks noGrp="1"/>
          </p:cNvSpPr>
          <p:nvPr>
            <p:ph type="title"/>
          </p:nvPr>
        </p:nvSpPr>
        <p:spPr>
          <a:xfrm>
            <a:off x="799038" y="610365"/>
            <a:ext cx="10658475" cy="985576"/>
          </a:xfrm>
        </p:spPr>
        <p:txBody>
          <a:bodyPr/>
          <a:lstStyle/>
          <a:p>
            <a:r>
              <a:rPr lang="en-US" sz="4000" dirty="0"/>
              <a:t>Common task: create a clear and joint operational picture</a:t>
            </a:r>
            <a:endParaRPr lang="nl-NL" sz="4000" dirty="0"/>
          </a:p>
        </p:txBody>
      </p:sp>
      <p:sp>
        <p:nvSpPr>
          <p:cNvPr id="3" name="Text Placeholder 2">
            <a:extLst>
              <a:ext uri="{FF2B5EF4-FFF2-40B4-BE49-F238E27FC236}">
                <a16:creationId xmlns:a16="http://schemas.microsoft.com/office/drawing/2014/main" id="{F1C34F9F-634F-4F32-8421-EB44984BBF60}"/>
              </a:ext>
            </a:extLst>
          </p:cNvPr>
          <p:cNvSpPr>
            <a:spLocks noGrp="1"/>
          </p:cNvSpPr>
          <p:nvPr>
            <p:ph type="body" sz="quarter" idx="15"/>
          </p:nvPr>
        </p:nvSpPr>
        <p:spPr>
          <a:xfrm>
            <a:off x="749728" y="1945643"/>
            <a:ext cx="5608638" cy="4301992"/>
          </a:xfrm>
        </p:spPr>
        <p:txBody>
          <a:bodyPr>
            <a:normAutofit/>
          </a:bodyPr>
          <a:lstStyle/>
          <a:p>
            <a:r>
              <a:rPr lang="en-US" dirty="0"/>
              <a:t>Collaboration is successful when:</a:t>
            </a:r>
          </a:p>
          <a:p>
            <a:pPr lvl="1"/>
            <a:r>
              <a:rPr lang="en-US" dirty="0"/>
              <a:t>Joint operational image has been established</a:t>
            </a:r>
          </a:p>
          <a:p>
            <a:pPr lvl="1"/>
            <a:r>
              <a:rPr lang="en-US" dirty="0"/>
              <a:t>Information is shared proactively with each other and with the control room during the mitigation of the incident</a:t>
            </a:r>
          </a:p>
          <a:p>
            <a:pPr lvl="1"/>
            <a:r>
              <a:rPr lang="en-US" dirty="0"/>
              <a:t>Decisions and (worst case &amp; most likely) scenarios are discussed openly with each other</a:t>
            </a:r>
            <a:endParaRPr lang="nl-NL" dirty="0"/>
          </a:p>
          <a:p>
            <a:pPr lvl="1"/>
            <a:endParaRPr lang="nl-NL" dirty="0"/>
          </a:p>
        </p:txBody>
      </p:sp>
      <p:sp>
        <p:nvSpPr>
          <p:cNvPr id="4" name="Slide Number Placeholder 3">
            <a:extLst>
              <a:ext uri="{FF2B5EF4-FFF2-40B4-BE49-F238E27FC236}">
                <a16:creationId xmlns:a16="http://schemas.microsoft.com/office/drawing/2014/main" id="{FB283A4D-5321-4500-B659-6825EF924B23}"/>
              </a:ext>
            </a:extLst>
          </p:cNvPr>
          <p:cNvSpPr>
            <a:spLocks noGrp="1"/>
          </p:cNvSpPr>
          <p:nvPr>
            <p:ph type="sldNum" sz="quarter" idx="4"/>
          </p:nvPr>
        </p:nvSpPr>
        <p:spPr/>
        <p:txBody>
          <a:bodyPr/>
          <a:lstStyle/>
          <a:p>
            <a:fld id="{A814E660-BF25-4843-B2A0-93C6E2B6253B}" type="slidenum">
              <a:rPr lang="en-BE" smtClean="0"/>
              <a:pPr/>
              <a:t>19</a:t>
            </a:fld>
            <a:endParaRPr lang="en-BE" dirty="0"/>
          </a:p>
        </p:txBody>
      </p:sp>
      <p:pic>
        <p:nvPicPr>
          <p:cNvPr id="6" name="Picture 5">
            <a:extLst>
              <a:ext uri="{FF2B5EF4-FFF2-40B4-BE49-F238E27FC236}">
                <a16:creationId xmlns:a16="http://schemas.microsoft.com/office/drawing/2014/main" id="{7544D668-618E-4493-ADF7-5B713B3944EE}"/>
              </a:ext>
            </a:extLst>
          </p:cNvPr>
          <p:cNvPicPr>
            <a:picLocks noChangeAspect="1"/>
          </p:cNvPicPr>
          <p:nvPr/>
        </p:nvPicPr>
        <p:blipFill>
          <a:blip r:embed="rId3"/>
          <a:stretch>
            <a:fillRect/>
          </a:stretch>
        </p:blipFill>
        <p:spPr>
          <a:xfrm>
            <a:off x="6468269" y="2177672"/>
            <a:ext cx="4864100" cy="3426980"/>
          </a:xfrm>
          <a:prstGeom prst="rect">
            <a:avLst/>
          </a:prstGeom>
        </p:spPr>
      </p:pic>
      <p:sp>
        <p:nvSpPr>
          <p:cNvPr id="8" name="Rectangle 7">
            <a:extLst>
              <a:ext uri="{FF2B5EF4-FFF2-40B4-BE49-F238E27FC236}">
                <a16:creationId xmlns:a16="http://schemas.microsoft.com/office/drawing/2014/main" id="{38D11585-B069-4425-A998-87198B6A4BEF}"/>
              </a:ext>
            </a:extLst>
          </p:cNvPr>
          <p:cNvSpPr/>
          <p:nvPr/>
        </p:nvSpPr>
        <p:spPr>
          <a:xfrm>
            <a:off x="8605244" y="2687218"/>
            <a:ext cx="538747" cy="2569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800" dirty="0"/>
              <a:t>Fire dept.</a:t>
            </a:r>
          </a:p>
        </p:txBody>
      </p:sp>
      <p:sp>
        <p:nvSpPr>
          <p:cNvPr id="9" name="Rectangle 8">
            <a:extLst>
              <a:ext uri="{FF2B5EF4-FFF2-40B4-BE49-F238E27FC236}">
                <a16:creationId xmlns:a16="http://schemas.microsoft.com/office/drawing/2014/main" id="{1BF3CEFD-70FB-4F23-ABD3-1298E07F91FF}"/>
              </a:ext>
            </a:extLst>
          </p:cNvPr>
          <p:cNvSpPr/>
          <p:nvPr/>
        </p:nvSpPr>
        <p:spPr>
          <a:xfrm>
            <a:off x="10893603" y="2540434"/>
            <a:ext cx="655924" cy="241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dirty="0"/>
              <a:t>roadblock</a:t>
            </a:r>
          </a:p>
        </p:txBody>
      </p:sp>
      <p:sp>
        <p:nvSpPr>
          <p:cNvPr id="11" name="Rectangle 10">
            <a:extLst>
              <a:ext uri="{FF2B5EF4-FFF2-40B4-BE49-F238E27FC236}">
                <a16:creationId xmlns:a16="http://schemas.microsoft.com/office/drawing/2014/main" id="{0677BC04-468E-4CD0-ADD5-B8915DC3C2CB}"/>
              </a:ext>
            </a:extLst>
          </p:cNvPr>
          <p:cNvSpPr/>
          <p:nvPr/>
        </p:nvSpPr>
        <p:spPr>
          <a:xfrm>
            <a:off x="10895715" y="4072543"/>
            <a:ext cx="610445" cy="241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dirty="0"/>
              <a:t>roadblock</a:t>
            </a:r>
          </a:p>
        </p:txBody>
      </p:sp>
      <p:sp>
        <p:nvSpPr>
          <p:cNvPr id="10" name="Arrow: Right 9">
            <a:extLst>
              <a:ext uri="{FF2B5EF4-FFF2-40B4-BE49-F238E27FC236}">
                <a16:creationId xmlns:a16="http://schemas.microsoft.com/office/drawing/2014/main" id="{16DCA5AE-51B7-4B71-B332-4D359010A557}"/>
              </a:ext>
            </a:extLst>
          </p:cNvPr>
          <p:cNvSpPr/>
          <p:nvPr/>
        </p:nvSpPr>
        <p:spPr>
          <a:xfrm rot="19725118">
            <a:off x="8543795" y="3174500"/>
            <a:ext cx="977900" cy="430946"/>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50" dirty="0" err="1"/>
              <a:t>Evac</a:t>
            </a:r>
            <a:r>
              <a:rPr lang="nl-NL" sz="1050" dirty="0"/>
              <a:t> route</a:t>
            </a:r>
          </a:p>
        </p:txBody>
      </p:sp>
      <p:sp>
        <p:nvSpPr>
          <p:cNvPr id="13" name="Rectangle 12">
            <a:extLst>
              <a:ext uri="{FF2B5EF4-FFF2-40B4-BE49-F238E27FC236}">
                <a16:creationId xmlns:a16="http://schemas.microsoft.com/office/drawing/2014/main" id="{07E0401E-4798-4A72-91A1-80AB3E2E04D2}"/>
              </a:ext>
            </a:extLst>
          </p:cNvPr>
          <p:cNvSpPr/>
          <p:nvPr/>
        </p:nvSpPr>
        <p:spPr>
          <a:xfrm>
            <a:off x="9950190" y="2511859"/>
            <a:ext cx="521265" cy="3916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a:t>decon</a:t>
            </a:r>
          </a:p>
        </p:txBody>
      </p:sp>
      <p:sp>
        <p:nvSpPr>
          <p:cNvPr id="14" name="Rectangle 13">
            <a:extLst>
              <a:ext uri="{FF2B5EF4-FFF2-40B4-BE49-F238E27FC236}">
                <a16:creationId xmlns:a16="http://schemas.microsoft.com/office/drawing/2014/main" id="{6B5C32BE-9E7B-4635-967B-A03092F1F614}"/>
              </a:ext>
            </a:extLst>
          </p:cNvPr>
          <p:cNvSpPr/>
          <p:nvPr/>
        </p:nvSpPr>
        <p:spPr>
          <a:xfrm>
            <a:off x="10549076" y="2158247"/>
            <a:ext cx="680098" cy="35361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dirty="0">
                <a:solidFill>
                  <a:schemeClr val="tx1"/>
                </a:solidFill>
              </a:rPr>
              <a:t>Ambulance</a:t>
            </a:r>
          </a:p>
        </p:txBody>
      </p:sp>
      <p:sp>
        <p:nvSpPr>
          <p:cNvPr id="12" name="Rectangle: Rounded Corners 11">
            <a:extLst>
              <a:ext uri="{FF2B5EF4-FFF2-40B4-BE49-F238E27FC236}">
                <a16:creationId xmlns:a16="http://schemas.microsoft.com/office/drawing/2014/main" id="{4E126955-205F-43FC-ABF9-E8060B12D49F}"/>
              </a:ext>
            </a:extLst>
          </p:cNvPr>
          <p:cNvSpPr/>
          <p:nvPr/>
        </p:nvSpPr>
        <p:spPr>
          <a:xfrm>
            <a:off x="9267510" y="2540433"/>
            <a:ext cx="663490" cy="574383"/>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dirty="0" err="1">
                <a:solidFill>
                  <a:schemeClr val="tx1"/>
                </a:solidFill>
              </a:rPr>
              <a:t>Opvang</a:t>
            </a:r>
            <a:r>
              <a:rPr lang="en-US" sz="600" dirty="0">
                <a:solidFill>
                  <a:schemeClr val="tx1"/>
                </a:solidFill>
              </a:rPr>
              <a:t> </a:t>
            </a:r>
            <a:r>
              <a:rPr lang="en-US" sz="600" dirty="0" err="1">
                <a:solidFill>
                  <a:schemeClr val="tx1"/>
                </a:solidFill>
              </a:rPr>
              <a:t>slachtoffers</a:t>
            </a:r>
            <a:endParaRPr lang="en-US" sz="600" dirty="0">
              <a:solidFill>
                <a:schemeClr val="tx1"/>
              </a:solidFill>
            </a:endParaRPr>
          </a:p>
        </p:txBody>
      </p:sp>
      <p:sp>
        <p:nvSpPr>
          <p:cNvPr id="15" name="Star: 5 Points 14">
            <a:extLst>
              <a:ext uri="{FF2B5EF4-FFF2-40B4-BE49-F238E27FC236}">
                <a16:creationId xmlns:a16="http://schemas.microsoft.com/office/drawing/2014/main" id="{3B31BF5B-438F-4BC5-BECC-DC48EA10F1D2}"/>
              </a:ext>
            </a:extLst>
          </p:cNvPr>
          <p:cNvSpPr/>
          <p:nvPr/>
        </p:nvSpPr>
        <p:spPr>
          <a:xfrm>
            <a:off x="7296419" y="3527283"/>
            <a:ext cx="294213" cy="249610"/>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highlight>
                <a:srgbClr val="FF0000"/>
              </a:highlight>
            </a:endParaRPr>
          </a:p>
        </p:txBody>
      </p:sp>
      <p:sp>
        <p:nvSpPr>
          <p:cNvPr id="16" name="Cloud 15">
            <a:extLst>
              <a:ext uri="{FF2B5EF4-FFF2-40B4-BE49-F238E27FC236}">
                <a16:creationId xmlns:a16="http://schemas.microsoft.com/office/drawing/2014/main" id="{A958E346-9049-4578-88A6-789AE353DA3E}"/>
              </a:ext>
            </a:extLst>
          </p:cNvPr>
          <p:cNvSpPr/>
          <p:nvPr/>
        </p:nvSpPr>
        <p:spPr>
          <a:xfrm rot="19674556">
            <a:off x="7973254" y="3621823"/>
            <a:ext cx="624477" cy="2701066"/>
          </a:xfrm>
          <a:prstGeom prst="cloud">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nl-NL" sz="1400" dirty="0" err="1"/>
              <a:t>Effected</a:t>
            </a:r>
            <a:r>
              <a:rPr lang="nl-NL" sz="1400" dirty="0"/>
              <a:t> area</a:t>
            </a:r>
            <a:endParaRPr lang="en-US" sz="1400" dirty="0"/>
          </a:p>
        </p:txBody>
      </p:sp>
      <p:sp>
        <p:nvSpPr>
          <p:cNvPr id="17" name="Freeform: Shape 16">
            <a:extLst>
              <a:ext uri="{FF2B5EF4-FFF2-40B4-BE49-F238E27FC236}">
                <a16:creationId xmlns:a16="http://schemas.microsoft.com/office/drawing/2014/main" id="{9DE9AA8B-616F-4844-9339-17F0E1B51108}"/>
              </a:ext>
            </a:extLst>
          </p:cNvPr>
          <p:cNvSpPr/>
          <p:nvPr/>
        </p:nvSpPr>
        <p:spPr>
          <a:xfrm>
            <a:off x="7811434" y="2540434"/>
            <a:ext cx="1816253" cy="3093235"/>
          </a:xfrm>
          <a:custGeom>
            <a:avLst/>
            <a:gdLst>
              <a:gd name="connsiteX0" fmla="*/ 0 w 1969588"/>
              <a:gd name="connsiteY0" fmla="*/ 0 h 3017469"/>
              <a:gd name="connsiteX1" fmla="*/ 762000 w 1969588"/>
              <a:gd name="connsiteY1" fmla="*/ 838200 h 3017469"/>
              <a:gd name="connsiteX2" fmla="*/ 1257300 w 1969588"/>
              <a:gd name="connsiteY2" fmla="*/ 1663700 h 3017469"/>
              <a:gd name="connsiteX3" fmla="*/ 1549400 w 1969588"/>
              <a:gd name="connsiteY3" fmla="*/ 1308100 h 3017469"/>
              <a:gd name="connsiteX4" fmla="*/ 1968500 w 1969588"/>
              <a:gd name="connsiteY4" fmla="*/ 1612900 h 3017469"/>
              <a:gd name="connsiteX5" fmla="*/ 1676400 w 1969588"/>
              <a:gd name="connsiteY5" fmla="*/ 2171700 h 3017469"/>
              <a:gd name="connsiteX6" fmla="*/ 1854200 w 1969588"/>
              <a:gd name="connsiteY6" fmla="*/ 2921000 h 3017469"/>
              <a:gd name="connsiteX7" fmla="*/ 1930400 w 1969588"/>
              <a:gd name="connsiteY7" fmla="*/ 2984500 h 3017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69588" h="3017469">
                <a:moveTo>
                  <a:pt x="0" y="0"/>
                </a:moveTo>
                <a:cubicBezTo>
                  <a:pt x="276225" y="280458"/>
                  <a:pt x="552450" y="560917"/>
                  <a:pt x="762000" y="838200"/>
                </a:cubicBezTo>
                <a:cubicBezTo>
                  <a:pt x="971550" y="1115483"/>
                  <a:pt x="1126067" y="1585383"/>
                  <a:pt x="1257300" y="1663700"/>
                </a:cubicBezTo>
                <a:cubicBezTo>
                  <a:pt x="1388533" y="1742017"/>
                  <a:pt x="1430867" y="1316567"/>
                  <a:pt x="1549400" y="1308100"/>
                </a:cubicBezTo>
                <a:cubicBezTo>
                  <a:pt x="1667933" y="1299633"/>
                  <a:pt x="1947333" y="1468967"/>
                  <a:pt x="1968500" y="1612900"/>
                </a:cubicBezTo>
                <a:cubicBezTo>
                  <a:pt x="1989667" y="1756833"/>
                  <a:pt x="1695450" y="1953683"/>
                  <a:pt x="1676400" y="2171700"/>
                </a:cubicBezTo>
                <a:cubicBezTo>
                  <a:pt x="1657350" y="2389717"/>
                  <a:pt x="1811867" y="2785533"/>
                  <a:pt x="1854200" y="2921000"/>
                </a:cubicBezTo>
                <a:cubicBezTo>
                  <a:pt x="1896533" y="3056467"/>
                  <a:pt x="1913466" y="3020483"/>
                  <a:pt x="1930400" y="298450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18" name="Freeform: Shape 17">
            <a:extLst>
              <a:ext uri="{FF2B5EF4-FFF2-40B4-BE49-F238E27FC236}">
                <a16:creationId xmlns:a16="http://schemas.microsoft.com/office/drawing/2014/main" id="{55ED07FB-5F0A-4E82-AB2C-67BA22E72C6E}"/>
              </a:ext>
            </a:extLst>
          </p:cNvPr>
          <p:cNvSpPr/>
          <p:nvPr/>
        </p:nvSpPr>
        <p:spPr>
          <a:xfrm>
            <a:off x="6642061" y="3251200"/>
            <a:ext cx="617044" cy="2349500"/>
          </a:xfrm>
          <a:custGeom>
            <a:avLst/>
            <a:gdLst>
              <a:gd name="connsiteX0" fmla="*/ 508039 w 617044"/>
              <a:gd name="connsiteY0" fmla="*/ 0 h 2349500"/>
              <a:gd name="connsiteX1" fmla="*/ 546139 w 617044"/>
              <a:gd name="connsiteY1" fmla="*/ 609600 h 2349500"/>
              <a:gd name="connsiteX2" fmla="*/ 596939 w 617044"/>
              <a:gd name="connsiteY2" fmla="*/ 1143000 h 2349500"/>
              <a:gd name="connsiteX3" fmla="*/ 177839 w 617044"/>
              <a:gd name="connsiteY3" fmla="*/ 1435100 h 2349500"/>
              <a:gd name="connsiteX4" fmla="*/ 39 w 617044"/>
              <a:gd name="connsiteY4" fmla="*/ 2006600 h 2349500"/>
              <a:gd name="connsiteX5" fmla="*/ 165139 w 617044"/>
              <a:gd name="connsiteY5" fmla="*/ 2349500 h 2349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7044" h="2349500">
                <a:moveTo>
                  <a:pt x="508039" y="0"/>
                </a:moveTo>
                <a:cubicBezTo>
                  <a:pt x="519680" y="209550"/>
                  <a:pt x="531322" y="419100"/>
                  <a:pt x="546139" y="609600"/>
                </a:cubicBezTo>
                <a:cubicBezTo>
                  <a:pt x="560956" y="800100"/>
                  <a:pt x="658322" y="1005417"/>
                  <a:pt x="596939" y="1143000"/>
                </a:cubicBezTo>
                <a:cubicBezTo>
                  <a:pt x="535556" y="1280583"/>
                  <a:pt x="277322" y="1291167"/>
                  <a:pt x="177839" y="1435100"/>
                </a:cubicBezTo>
                <a:cubicBezTo>
                  <a:pt x="78356" y="1579033"/>
                  <a:pt x="2156" y="1854200"/>
                  <a:pt x="39" y="2006600"/>
                </a:cubicBezTo>
                <a:cubicBezTo>
                  <a:pt x="-2078" y="2159000"/>
                  <a:pt x="81530" y="2254250"/>
                  <a:pt x="165139" y="234950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0" name="Freeform: Shape 19">
            <a:extLst>
              <a:ext uri="{FF2B5EF4-FFF2-40B4-BE49-F238E27FC236}">
                <a16:creationId xmlns:a16="http://schemas.microsoft.com/office/drawing/2014/main" id="{F6110071-8B2A-49AA-A429-C46BA612801C}"/>
              </a:ext>
            </a:extLst>
          </p:cNvPr>
          <p:cNvSpPr/>
          <p:nvPr/>
        </p:nvSpPr>
        <p:spPr>
          <a:xfrm>
            <a:off x="7175500" y="2565400"/>
            <a:ext cx="722513" cy="769995"/>
          </a:xfrm>
          <a:custGeom>
            <a:avLst/>
            <a:gdLst>
              <a:gd name="connsiteX0" fmla="*/ 0 w 722513"/>
              <a:gd name="connsiteY0" fmla="*/ 711200 h 769995"/>
              <a:gd name="connsiteX1" fmla="*/ 685800 w 722513"/>
              <a:gd name="connsiteY1" fmla="*/ 698500 h 769995"/>
              <a:gd name="connsiteX2" fmla="*/ 635000 w 722513"/>
              <a:gd name="connsiteY2" fmla="*/ 0 h 769995"/>
              <a:gd name="connsiteX3" fmla="*/ 635000 w 722513"/>
              <a:gd name="connsiteY3" fmla="*/ 0 h 769995"/>
              <a:gd name="connsiteX4" fmla="*/ 635000 w 722513"/>
              <a:gd name="connsiteY4" fmla="*/ 0 h 769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2513" h="769995">
                <a:moveTo>
                  <a:pt x="0" y="711200"/>
                </a:moveTo>
                <a:cubicBezTo>
                  <a:pt x="289983" y="764116"/>
                  <a:pt x="579967" y="817033"/>
                  <a:pt x="685800" y="698500"/>
                </a:cubicBezTo>
                <a:cubicBezTo>
                  <a:pt x="791633" y="579967"/>
                  <a:pt x="635000" y="0"/>
                  <a:pt x="635000" y="0"/>
                </a:cubicBezTo>
                <a:lnTo>
                  <a:pt x="635000" y="0"/>
                </a:lnTo>
                <a:lnTo>
                  <a:pt x="635000" y="0"/>
                </a:ln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Box 20">
            <a:extLst>
              <a:ext uri="{FF2B5EF4-FFF2-40B4-BE49-F238E27FC236}">
                <a16:creationId xmlns:a16="http://schemas.microsoft.com/office/drawing/2014/main" id="{F353506C-F6F3-47ED-84F8-2EACAA2435C7}"/>
              </a:ext>
            </a:extLst>
          </p:cNvPr>
          <p:cNvSpPr txBox="1"/>
          <p:nvPr/>
        </p:nvSpPr>
        <p:spPr>
          <a:xfrm>
            <a:off x="8109844" y="3723396"/>
            <a:ext cx="632737" cy="369332"/>
          </a:xfrm>
          <a:prstGeom prst="rect">
            <a:avLst/>
          </a:prstGeom>
          <a:noFill/>
          <a:ln>
            <a:solidFill>
              <a:srgbClr val="FF0000"/>
            </a:solidFill>
          </a:ln>
        </p:spPr>
        <p:txBody>
          <a:bodyPr wrap="none" rtlCol="0">
            <a:spAutoFit/>
          </a:bodyPr>
          <a:lstStyle/>
          <a:p>
            <a:r>
              <a:rPr lang="nl-NL" dirty="0">
                <a:solidFill>
                  <a:srgbClr val="FF0000"/>
                </a:solidFill>
              </a:rPr>
              <a:t>HOT</a:t>
            </a:r>
          </a:p>
        </p:txBody>
      </p:sp>
      <p:sp>
        <p:nvSpPr>
          <p:cNvPr id="22" name="Freeform: Shape 21">
            <a:extLst>
              <a:ext uri="{FF2B5EF4-FFF2-40B4-BE49-F238E27FC236}">
                <a16:creationId xmlns:a16="http://schemas.microsoft.com/office/drawing/2014/main" id="{CC36AD81-5088-4C3F-9919-47E0AA8B8D48}"/>
              </a:ext>
            </a:extLst>
          </p:cNvPr>
          <p:cNvSpPr/>
          <p:nvPr/>
        </p:nvSpPr>
        <p:spPr>
          <a:xfrm>
            <a:off x="7874000" y="2505040"/>
            <a:ext cx="2410233" cy="3184371"/>
          </a:xfrm>
          <a:custGeom>
            <a:avLst/>
            <a:gdLst>
              <a:gd name="connsiteX0" fmla="*/ 0 w 2410233"/>
              <a:gd name="connsiteY0" fmla="*/ 47660 h 3184371"/>
              <a:gd name="connsiteX1" fmla="*/ 1981200 w 2410233"/>
              <a:gd name="connsiteY1" fmla="*/ 47660 h 3184371"/>
              <a:gd name="connsiteX2" fmla="*/ 2374900 w 2410233"/>
              <a:gd name="connsiteY2" fmla="*/ 542960 h 3184371"/>
              <a:gd name="connsiteX3" fmla="*/ 1397000 w 2410233"/>
              <a:gd name="connsiteY3" fmla="*/ 1368460 h 3184371"/>
              <a:gd name="connsiteX4" fmla="*/ 1422400 w 2410233"/>
              <a:gd name="connsiteY4" fmla="*/ 1368460 h 3184371"/>
              <a:gd name="connsiteX5" fmla="*/ 1803400 w 2410233"/>
              <a:gd name="connsiteY5" fmla="*/ 1724060 h 3184371"/>
              <a:gd name="connsiteX6" fmla="*/ 1562100 w 2410233"/>
              <a:gd name="connsiteY6" fmla="*/ 2168560 h 3184371"/>
              <a:gd name="connsiteX7" fmla="*/ 1905000 w 2410233"/>
              <a:gd name="connsiteY7" fmla="*/ 3082960 h 3184371"/>
              <a:gd name="connsiteX8" fmla="*/ 1955800 w 2410233"/>
              <a:gd name="connsiteY8" fmla="*/ 3121060 h 3184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0233" h="3184371">
                <a:moveTo>
                  <a:pt x="0" y="47660"/>
                </a:moveTo>
                <a:cubicBezTo>
                  <a:pt x="792691" y="6385"/>
                  <a:pt x="1585383" y="-34890"/>
                  <a:pt x="1981200" y="47660"/>
                </a:cubicBezTo>
                <a:cubicBezTo>
                  <a:pt x="2377017" y="130210"/>
                  <a:pt x="2472267" y="322827"/>
                  <a:pt x="2374900" y="542960"/>
                </a:cubicBezTo>
                <a:cubicBezTo>
                  <a:pt x="2277533" y="763093"/>
                  <a:pt x="1555750" y="1230877"/>
                  <a:pt x="1397000" y="1368460"/>
                </a:cubicBezTo>
                <a:cubicBezTo>
                  <a:pt x="1238250" y="1506043"/>
                  <a:pt x="1354667" y="1309193"/>
                  <a:pt x="1422400" y="1368460"/>
                </a:cubicBezTo>
                <a:cubicBezTo>
                  <a:pt x="1490133" y="1427727"/>
                  <a:pt x="1780117" y="1590710"/>
                  <a:pt x="1803400" y="1724060"/>
                </a:cubicBezTo>
                <a:cubicBezTo>
                  <a:pt x="1826683" y="1857410"/>
                  <a:pt x="1545167" y="1942077"/>
                  <a:pt x="1562100" y="2168560"/>
                </a:cubicBezTo>
                <a:cubicBezTo>
                  <a:pt x="1579033" y="2395043"/>
                  <a:pt x="1839383" y="2924210"/>
                  <a:pt x="1905000" y="3082960"/>
                </a:cubicBezTo>
                <a:cubicBezTo>
                  <a:pt x="1970617" y="3241710"/>
                  <a:pt x="1963208" y="3181385"/>
                  <a:pt x="1955800" y="3121060"/>
                </a:cubicBezTo>
              </a:path>
            </a:pathLst>
          </a:cu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4" name="TextBox 23">
            <a:extLst>
              <a:ext uri="{FF2B5EF4-FFF2-40B4-BE49-F238E27FC236}">
                <a16:creationId xmlns:a16="http://schemas.microsoft.com/office/drawing/2014/main" id="{36807291-1061-4437-A6DA-55EED9C22AEE}"/>
              </a:ext>
            </a:extLst>
          </p:cNvPr>
          <p:cNvSpPr txBox="1"/>
          <p:nvPr/>
        </p:nvSpPr>
        <p:spPr>
          <a:xfrm>
            <a:off x="9396408" y="3111562"/>
            <a:ext cx="902484" cy="369332"/>
          </a:xfrm>
          <a:prstGeom prst="rect">
            <a:avLst/>
          </a:prstGeom>
          <a:noFill/>
          <a:ln>
            <a:solidFill>
              <a:srgbClr val="FFC000"/>
            </a:solidFill>
          </a:ln>
        </p:spPr>
        <p:txBody>
          <a:bodyPr wrap="square" rtlCol="0">
            <a:spAutoFit/>
          </a:bodyPr>
          <a:lstStyle/>
          <a:p>
            <a:r>
              <a:rPr lang="nl-NL" dirty="0">
                <a:solidFill>
                  <a:schemeClr val="accent1">
                    <a:lumMod val="50000"/>
                  </a:schemeClr>
                </a:solidFill>
              </a:rPr>
              <a:t>WARM</a:t>
            </a:r>
          </a:p>
        </p:txBody>
      </p:sp>
      <p:sp>
        <p:nvSpPr>
          <p:cNvPr id="25" name="TextBox 24">
            <a:extLst>
              <a:ext uri="{FF2B5EF4-FFF2-40B4-BE49-F238E27FC236}">
                <a16:creationId xmlns:a16="http://schemas.microsoft.com/office/drawing/2014/main" id="{585D9EE9-5556-4168-A8AB-273CEEA8544E}"/>
              </a:ext>
            </a:extLst>
          </p:cNvPr>
          <p:cNvSpPr txBox="1"/>
          <p:nvPr/>
        </p:nvSpPr>
        <p:spPr>
          <a:xfrm>
            <a:off x="10528207" y="2919882"/>
            <a:ext cx="769954" cy="369332"/>
          </a:xfrm>
          <a:prstGeom prst="rect">
            <a:avLst/>
          </a:prstGeom>
          <a:noFill/>
          <a:ln>
            <a:solidFill>
              <a:schemeClr val="accent1"/>
            </a:solidFill>
          </a:ln>
        </p:spPr>
        <p:txBody>
          <a:bodyPr wrap="none" rtlCol="0">
            <a:spAutoFit/>
          </a:bodyPr>
          <a:lstStyle/>
          <a:p>
            <a:r>
              <a:rPr lang="nl-NL" dirty="0">
                <a:solidFill>
                  <a:schemeClr val="accent6">
                    <a:lumMod val="75000"/>
                  </a:schemeClr>
                </a:solidFill>
              </a:rPr>
              <a:t>COLD</a:t>
            </a:r>
          </a:p>
        </p:txBody>
      </p:sp>
      <p:sp>
        <p:nvSpPr>
          <p:cNvPr id="19" name="Rectangle 18">
            <a:extLst>
              <a:ext uri="{FF2B5EF4-FFF2-40B4-BE49-F238E27FC236}">
                <a16:creationId xmlns:a16="http://schemas.microsoft.com/office/drawing/2014/main" id="{6F7E49A2-5515-43AB-903F-EDD7D9B580A1}"/>
              </a:ext>
            </a:extLst>
          </p:cNvPr>
          <p:cNvSpPr/>
          <p:nvPr/>
        </p:nvSpPr>
        <p:spPr>
          <a:xfrm>
            <a:off x="6468269" y="2173800"/>
            <a:ext cx="2218522" cy="297153"/>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Arrow: Right 6">
            <a:extLst>
              <a:ext uri="{FF2B5EF4-FFF2-40B4-BE49-F238E27FC236}">
                <a16:creationId xmlns:a16="http://schemas.microsoft.com/office/drawing/2014/main" id="{650180ED-94D4-400E-8588-C8F0F24BBAB7}"/>
              </a:ext>
            </a:extLst>
          </p:cNvPr>
          <p:cNvSpPr/>
          <p:nvPr/>
        </p:nvSpPr>
        <p:spPr>
          <a:xfrm rot="3276107">
            <a:off x="5988305" y="2129987"/>
            <a:ext cx="1712627" cy="622300"/>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Wind 3bf</a:t>
            </a:r>
          </a:p>
        </p:txBody>
      </p:sp>
      <p:sp>
        <p:nvSpPr>
          <p:cNvPr id="26" name="TextBox 25">
            <a:extLst>
              <a:ext uri="{FF2B5EF4-FFF2-40B4-BE49-F238E27FC236}">
                <a16:creationId xmlns:a16="http://schemas.microsoft.com/office/drawing/2014/main" id="{00E064E0-D782-428A-8D4D-BB1F023BC32E}"/>
              </a:ext>
            </a:extLst>
          </p:cNvPr>
          <p:cNvSpPr txBox="1"/>
          <p:nvPr/>
        </p:nvSpPr>
        <p:spPr>
          <a:xfrm>
            <a:off x="409609" y="6467789"/>
            <a:ext cx="6094206"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Segoe UI"/>
                <a:ea typeface="+mn-ea"/>
                <a:cs typeface="+mn-cs"/>
              </a:rPr>
              <a:t>Melody Presentation 7.1: Elaborate on tasks of other responders at CBRN scene, and their value</a:t>
            </a:r>
          </a:p>
        </p:txBody>
      </p:sp>
    </p:spTree>
    <p:extLst>
      <p:ext uri="{BB962C8B-B14F-4D97-AF65-F5344CB8AC3E}">
        <p14:creationId xmlns:p14="http://schemas.microsoft.com/office/powerpoint/2010/main" val="15854763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647701" y="4694234"/>
            <a:ext cx="10953749" cy="1087298"/>
          </a:xfrm>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b="0" kern="1200" dirty="0">
                <a:solidFill>
                  <a:schemeClr val="tx1"/>
                </a:solidFill>
                <a:effectLst/>
                <a:latin typeface="+mn-lt"/>
                <a:ea typeface="+mn-ea"/>
                <a:cs typeface="+mn-cs"/>
              </a:rPr>
              <a:t>To </a:t>
            </a:r>
            <a:r>
              <a:rPr lang="en-US" b="0" u="sng" kern="1200" dirty="0">
                <a:solidFill>
                  <a:schemeClr val="tx1"/>
                </a:solidFill>
                <a:effectLst/>
                <a:latin typeface="+mn-lt"/>
                <a:ea typeface="+mn-ea"/>
                <a:cs typeface="+mn-cs"/>
              </a:rPr>
              <a:t>reflect </a:t>
            </a:r>
            <a:r>
              <a:rPr lang="en-US" b="0" kern="1200" dirty="0">
                <a:solidFill>
                  <a:schemeClr val="tx1"/>
                </a:solidFill>
                <a:effectLst/>
                <a:latin typeface="+mn-lt"/>
                <a:ea typeface="+mn-ea"/>
                <a:cs typeface="+mn-cs"/>
              </a:rPr>
              <a:t>on the tasks, responsibilities and capabilities of other agencies and </a:t>
            </a:r>
            <a:r>
              <a:rPr lang="en-US" b="0" u="sng" kern="1200" dirty="0">
                <a:solidFill>
                  <a:schemeClr val="tx1"/>
                </a:solidFill>
                <a:effectLst/>
                <a:latin typeface="+mn-lt"/>
                <a:ea typeface="+mn-ea"/>
                <a:cs typeface="+mn-cs"/>
              </a:rPr>
              <a:t>initiate</a:t>
            </a:r>
            <a:r>
              <a:rPr lang="en-US" b="0" u="none" kern="1200" dirty="0">
                <a:solidFill>
                  <a:schemeClr val="tx1"/>
                </a:solidFill>
                <a:effectLst/>
                <a:latin typeface="+mn-lt"/>
                <a:ea typeface="+mn-ea"/>
                <a:cs typeface="+mn-cs"/>
              </a:rPr>
              <a:t> </a:t>
            </a:r>
            <a:r>
              <a:rPr lang="en-US" b="0" kern="1200" dirty="0">
                <a:solidFill>
                  <a:schemeClr val="tx1"/>
                </a:solidFill>
                <a:effectLst/>
                <a:latin typeface="+mn-lt"/>
                <a:ea typeface="+mn-ea"/>
                <a:cs typeface="+mn-cs"/>
              </a:rPr>
              <a:t>interagency collaboration</a:t>
            </a:r>
            <a:endParaRPr lang="en-US" b="1" kern="1200" dirty="0">
              <a:solidFill>
                <a:schemeClr val="tx1"/>
              </a:solidFill>
              <a:effectLst/>
              <a:latin typeface="+mn-lt"/>
              <a:ea typeface="+mn-ea"/>
              <a:cs typeface="+mn-cs"/>
            </a:endParaRPr>
          </a:p>
        </p:txBody>
      </p:sp>
      <p:sp>
        <p:nvSpPr>
          <p:cNvPr id="3" name="Title 2"/>
          <p:cNvSpPr>
            <a:spLocks noGrp="1"/>
          </p:cNvSpPr>
          <p:nvPr>
            <p:ph type="title"/>
          </p:nvPr>
        </p:nvSpPr>
        <p:spPr/>
        <p:txBody>
          <a:bodyPr>
            <a:normAutofit/>
          </a:bodyPr>
          <a:lstStyle/>
          <a:p>
            <a:r>
              <a:rPr lang="en-US" sz="4000" dirty="0"/>
              <a:t>Learning objective</a:t>
            </a:r>
          </a:p>
        </p:txBody>
      </p:sp>
    </p:spTree>
    <p:extLst>
      <p:ext uri="{BB962C8B-B14F-4D97-AF65-F5344CB8AC3E}">
        <p14:creationId xmlns:p14="http://schemas.microsoft.com/office/powerpoint/2010/main" val="36458622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a:xfrm>
            <a:off x="766762" y="1786072"/>
            <a:ext cx="8068894" cy="4301992"/>
          </a:xfrm>
        </p:spPr>
        <p:txBody>
          <a:bodyPr>
            <a:normAutofit/>
          </a:bodyPr>
          <a:lstStyle/>
          <a:p>
            <a:pPr>
              <a:lnSpc>
                <a:spcPct val="110000"/>
              </a:lnSpc>
            </a:pPr>
            <a:r>
              <a:rPr lang="en-US" dirty="0"/>
              <a:t>Considerations during an incident:</a:t>
            </a:r>
          </a:p>
          <a:p>
            <a:pPr lvl="1">
              <a:lnSpc>
                <a:spcPct val="110000"/>
              </a:lnSpc>
            </a:pPr>
            <a:r>
              <a:rPr lang="en-US" dirty="0"/>
              <a:t>Transfer information at shift changes </a:t>
            </a:r>
          </a:p>
          <a:p>
            <a:pPr lvl="1">
              <a:lnSpc>
                <a:spcPct val="110000"/>
              </a:lnSpc>
            </a:pPr>
            <a:r>
              <a:rPr lang="en-US" dirty="0"/>
              <a:t>Shelter place for victims (in cold zone)</a:t>
            </a:r>
          </a:p>
          <a:p>
            <a:pPr lvl="1">
              <a:lnSpc>
                <a:spcPct val="110000"/>
              </a:lnSpc>
            </a:pPr>
            <a:r>
              <a:rPr lang="en-US" dirty="0"/>
              <a:t>Adequate supply of food and drinks for first responders and victims</a:t>
            </a:r>
          </a:p>
          <a:p>
            <a:pPr lvl="1">
              <a:lnSpc>
                <a:spcPct val="110000"/>
              </a:lnSpc>
            </a:pPr>
            <a:r>
              <a:rPr lang="en-US" dirty="0"/>
              <a:t>Sleeping or resting accommodations for first responders in cold zone</a:t>
            </a:r>
          </a:p>
          <a:p>
            <a:pPr lvl="1">
              <a:lnSpc>
                <a:spcPct val="110000"/>
              </a:lnSpc>
            </a:pPr>
            <a:r>
              <a:rPr lang="en-US" dirty="0"/>
              <a:t>Administration facilities (victim registration, gathering evidence)</a:t>
            </a:r>
          </a:p>
          <a:p>
            <a:pPr>
              <a:lnSpc>
                <a:spcPct val="110000"/>
              </a:lnSpc>
            </a:pPr>
            <a:endParaRPr lang="en-US" dirty="0"/>
          </a:p>
        </p:txBody>
      </p:sp>
      <p:sp>
        <p:nvSpPr>
          <p:cNvPr id="4" name="Slide Number Placeholder 3"/>
          <p:cNvSpPr>
            <a:spLocks noGrp="1"/>
          </p:cNvSpPr>
          <p:nvPr>
            <p:ph type="sldNum" sz="quarter" idx="4"/>
          </p:nvPr>
        </p:nvSpPr>
        <p:spPr/>
        <p:txBody>
          <a:bodyPr/>
          <a:lstStyle/>
          <a:p>
            <a:fld id="{A814E660-BF25-4843-B2A0-93C6E2B6253B}" type="slidenum">
              <a:rPr lang="en-BE" smtClean="0"/>
              <a:pPr/>
              <a:t>20</a:t>
            </a:fld>
            <a:endParaRPr lang="en-BE" dirty="0"/>
          </a:p>
        </p:txBody>
      </p:sp>
      <p:sp>
        <p:nvSpPr>
          <p:cNvPr id="8" name="Title 1">
            <a:extLst>
              <a:ext uri="{FF2B5EF4-FFF2-40B4-BE49-F238E27FC236}">
                <a16:creationId xmlns:a16="http://schemas.microsoft.com/office/drawing/2014/main" id="{EB4BBC25-2ECF-47DE-A6D5-C4A315948319}"/>
              </a:ext>
            </a:extLst>
          </p:cNvPr>
          <p:cNvSpPr>
            <a:spLocks noGrp="1"/>
          </p:cNvSpPr>
          <p:nvPr>
            <p:ph type="title"/>
          </p:nvPr>
        </p:nvSpPr>
        <p:spPr>
          <a:xfrm>
            <a:off x="766762" y="800496"/>
            <a:ext cx="10658475" cy="985576"/>
          </a:xfrm>
        </p:spPr>
        <p:txBody>
          <a:bodyPr/>
          <a:lstStyle/>
          <a:p>
            <a:r>
              <a:rPr lang="da-DK" dirty="0"/>
              <a:t>Additional assistance during the incident</a:t>
            </a:r>
            <a:endParaRPr lang="en-US" dirty="0"/>
          </a:p>
        </p:txBody>
      </p:sp>
      <p:pic>
        <p:nvPicPr>
          <p:cNvPr id="2050" name="Picture 2" descr="emergency, response, post, camp">
            <a:extLst>
              <a:ext uri="{FF2B5EF4-FFF2-40B4-BE49-F238E27FC236}">
                <a16:creationId xmlns:a16="http://schemas.microsoft.com/office/drawing/2014/main" id="{7153C64F-567D-4753-B09B-BC949DCA83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39685" y="1786071"/>
            <a:ext cx="3583948" cy="268919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302298A7-DF9E-43E1-83BE-306CAD9B663B}"/>
              </a:ext>
            </a:extLst>
          </p:cNvPr>
          <p:cNvSpPr txBox="1"/>
          <p:nvPr/>
        </p:nvSpPr>
        <p:spPr>
          <a:xfrm>
            <a:off x="409609" y="6467789"/>
            <a:ext cx="6094206"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Segoe UI"/>
                <a:ea typeface="+mn-ea"/>
                <a:cs typeface="+mn-cs"/>
              </a:rPr>
              <a:t>Melody Presentation 7.1: Elaborate on tasks of other responders at CBRN scene, and their value</a:t>
            </a:r>
          </a:p>
        </p:txBody>
      </p:sp>
    </p:spTree>
    <p:extLst>
      <p:ext uri="{BB962C8B-B14F-4D97-AF65-F5344CB8AC3E}">
        <p14:creationId xmlns:p14="http://schemas.microsoft.com/office/powerpoint/2010/main" val="18322107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a:xfrm>
            <a:off x="766762" y="1786072"/>
            <a:ext cx="11280859" cy="4301992"/>
          </a:xfrm>
        </p:spPr>
        <p:txBody>
          <a:bodyPr>
            <a:normAutofit/>
          </a:bodyPr>
          <a:lstStyle/>
          <a:p>
            <a:pPr>
              <a:lnSpc>
                <a:spcPct val="150000"/>
              </a:lnSpc>
            </a:pPr>
            <a:r>
              <a:rPr lang="en-US" dirty="0"/>
              <a:t>Be aware of the tasks, responsibilities and capabilities of other agencies</a:t>
            </a:r>
          </a:p>
          <a:p>
            <a:pPr>
              <a:lnSpc>
                <a:spcPct val="150000"/>
              </a:lnSpc>
            </a:pPr>
            <a:r>
              <a:rPr lang="en-US" dirty="0"/>
              <a:t>Be aware of the possible support of specialized units/services</a:t>
            </a:r>
          </a:p>
          <a:p>
            <a:pPr lvl="1">
              <a:lnSpc>
                <a:spcPct val="150000"/>
              </a:lnSpc>
            </a:pPr>
            <a:r>
              <a:rPr lang="en-US" dirty="0"/>
              <a:t>Do not hesitate to contact CBRN specialists, even if you are not entirely sure about the CBRN threat. Better safe than sorry.</a:t>
            </a:r>
          </a:p>
          <a:p>
            <a:pPr>
              <a:lnSpc>
                <a:spcPct val="150000"/>
              </a:lnSpc>
            </a:pPr>
            <a:r>
              <a:rPr lang="en-US" dirty="0"/>
              <a:t>Initiate interagency collaboration by using table top and field exercises</a:t>
            </a:r>
          </a:p>
          <a:p>
            <a:pPr lvl="1">
              <a:lnSpc>
                <a:spcPct val="150000"/>
              </a:lnSpc>
            </a:pPr>
            <a:r>
              <a:rPr lang="en-US" dirty="0"/>
              <a:t>Joint training and practice is beneficial for all first responder groups</a:t>
            </a:r>
          </a:p>
        </p:txBody>
      </p:sp>
      <p:sp>
        <p:nvSpPr>
          <p:cNvPr id="4" name="Slide Number Placeholder 3"/>
          <p:cNvSpPr>
            <a:spLocks noGrp="1"/>
          </p:cNvSpPr>
          <p:nvPr>
            <p:ph type="sldNum" sz="quarter" idx="4"/>
          </p:nvPr>
        </p:nvSpPr>
        <p:spPr/>
        <p:txBody>
          <a:bodyPr/>
          <a:lstStyle/>
          <a:p>
            <a:fld id="{A814E660-BF25-4843-B2A0-93C6E2B6253B}" type="slidenum">
              <a:rPr lang="en-BE" smtClean="0"/>
              <a:pPr/>
              <a:t>21</a:t>
            </a:fld>
            <a:endParaRPr lang="en-BE" dirty="0"/>
          </a:p>
        </p:txBody>
      </p:sp>
      <p:sp>
        <p:nvSpPr>
          <p:cNvPr id="8" name="Title 1">
            <a:extLst>
              <a:ext uri="{FF2B5EF4-FFF2-40B4-BE49-F238E27FC236}">
                <a16:creationId xmlns:a16="http://schemas.microsoft.com/office/drawing/2014/main" id="{EB4BBC25-2ECF-47DE-A6D5-C4A315948319}"/>
              </a:ext>
            </a:extLst>
          </p:cNvPr>
          <p:cNvSpPr>
            <a:spLocks noGrp="1"/>
          </p:cNvSpPr>
          <p:nvPr>
            <p:ph type="title"/>
          </p:nvPr>
        </p:nvSpPr>
        <p:spPr>
          <a:xfrm>
            <a:off x="766762" y="800496"/>
            <a:ext cx="10658475" cy="985576"/>
          </a:xfrm>
        </p:spPr>
        <p:txBody>
          <a:bodyPr/>
          <a:lstStyle/>
          <a:p>
            <a:r>
              <a:rPr lang="da-DK" dirty="0"/>
              <a:t>Take Home Message</a:t>
            </a:r>
            <a:endParaRPr lang="en-US" dirty="0"/>
          </a:p>
        </p:txBody>
      </p:sp>
      <p:sp>
        <p:nvSpPr>
          <p:cNvPr id="6" name="TextBox 5">
            <a:extLst>
              <a:ext uri="{FF2B5EF4-FFF2-40B4-BE49-F238E27FC236}">
                <a16:creationId xmlns:a16="http://schemas.microsoft.com/office/drawing/2014/main" id="{D5B7574A-6192-420A-B8D9-0B608EDCD7D7}"/>
              </a:ext>
            </a:extLst>
          </p:cNvPr>
          <p:cNvSpPr txBox="1"/>
          <p:nvPr/>
        </p:nvSpPr>
        <p:spPr>
          <a:xfrm>
            <a:off x="409609" y="6467789"/>
            <a:ext cx="6094206"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Segoe UI"/>
                <a:ea typeface="+mn-ea"/>
                <a:cs typeface="+mn-cs"/>
              </a:rPr>
              <a:t>Melody Presentation 7.1: Elaborate on tasks of other responders at CBRN scene, and their value</a:t>
            </a:r>
          </a:p>
        </p:txBody>
      </p:sp>
    </p:spTree>
    <p:extLst>
      <p:ext uri="{BB962C8B-B14F-4D97-AF65-F5344CB8AC3E}">
        <p14:creationId xmlns:p14="http://schemas.microsoft.com/office/powerpoint/2010/main" val="40730487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7"/>
          </p:nvPr>
        </p:nvSpPr>
        <p:spPr/>
        <p:txBody>
          <a:bodyPr/>
          <a:lstStyle/>
          <a:p>
            <a:r>
              <a:rPr lang="da-DK"/>
              <a:t>Thank you for your attention</a:t>
            </a:r>
            <a:endParaRPr lang="en-US"/>
          </a:p>
        </p:txBody>
      </p:sp>
      <p:sp>
        <p:nvSpPr>
          <p:cNvPr id="4" name="Slide Number Placeholder 3"/>
          <p:cNvSpPr>
            <a:spLocks noGrp="1"/>
          </p:cNvSpPr>
          <p:nvPr>
            <p:ph type="sldNum" sz="quarter" idx="4"/>
          </p:nvPr>
        </p:nvSpPr>
        <p:spPr/>
        <p:txBody>
          <a:bodyPr/>
          <a:lstStyle/>
          <a:p>
            <a:fld id="{A814E660-BF25-4843-B2A0-93C6E2B6253B}" type="slidenum">
              <a:rPr lang="en-BE" smtClean="0"/>
              <a:pPr/>
              <a:t>22</a:t>
            </a:fld>
            <a:endParaRPr lang="en-BE"/>
          </a:p>
        </p:txBody>
      </p:sp>
      <p:pic>
        <p:nvPicPr>
          <p:cNvPr id="7" name="Picture 6"/>
          <p:cNvPicPr>
            <a:picLocks noChangeAspect="1"/>
          </p:cNvPicPr>
          <p:nvPr/>
        </p:nvPicPr>
        <p:blipFill>
          <a:blip r:embed="rId3"/>
          <a:stretch>
            <a:fillRect/>
          </a:stretch>
        </p:blipFill>
        <p:spPr>
          <a:xfrm flipH="1">
            <a:off x="5404932" y="1657351"/>
            <a:ext cx="1344036" cy="1496250"/>
          </a:xfrm>
          <a:prstGeom prst="rect">
            <a:avLst/>
          </a:prstGeom>
        </p:spPr>
      </p:pic>
      <p:sp>
        <p:nvSpPr>
          <p:cNvPr id="9" name="TextBox 8">
            <a:extLst>
              <a:ext uri="{FF2B5EF4-FFF2-40B4-BE49-F238E27FC236}">
                <a16:creationId xmlns:a16="http://schemas.microsoft.com/office/drawing/2014/main" id="{17F2EEF7-D1D6-494F-A193-B7809FAC4EC7}"/>
              </a:ext>
            </a:extLst>
          </p:cNvPr>
          <p:cNvSpPr txBox="1"/>
          <p:nvPr/>
        </p:nvSpPr>
        <p:spPr>
          <a:xfrm>
            <a:off x="409609" y="6467789"/>
            <a:ext cx="6094206"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Segoe UI"/>
                <a:ea typeface="+mn-ea"/>
                <a:cs typeface="+mn-cs"/>
              </a:rPr>
              <a:t>Melody Presentation 7.1: Elaborate on tasks of other responders at CBRN scene, and their value</a:t>
            </a:r>
          </a:p>
        </p:txBody>
      </p:sp>
    </p:spTree>
    <p:extLst>
      <p:ext uri="{BB962C8B-B14F-4D97-AF65-F5344CB8AC3E}">
        <p14:creationId xmlns:p14="http://schemas.microsoft.com/office/powerpoint/2010/main" val="40204388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61920" y="706367"/>
            <a:ext cx="10658475" cy="985576"/>
          </a:xfrm>
        </p:spPr>
        <p:txBody>
          <a:bodyPr/>
          <a:lstStyle/>
          <a:p>
            <a:r>
              <a:rPr lang="da-DK" dirty="0"/>
              <a:t>First responders &amp; CBRN (basic modules)</a:t>
            </a:r>
            <a:endParaRPr lang="en-US" dirty="0"/>
          </a:p>
        </p:txBody>
      </p:sp>
      <p:sp>
        <p:nvSpPr>
          <p:cNvPr id="4" name="Slide Number Placeholder 3"/>
          <p:cNvSpPr>
            <a:spLocks noGrp="1"/>
          </p:cNvSpPr>
          <p:nvPr>
            <p:ph type="sldNum" sz="quarter" idx="4"/>
          </p:nvPr>
        </p:nvSpPr>
        <p:spPr/>
        <p:txBody>
          <a:bodyPr/>
          <a:lstStyle/>
          <a:p>
            <a:fld id="{A814E660-BF25-4843-B2A0-93C6E2B6253B}" type="slidenum">
              <a:rPr lang="en-BE" smtClean="0"/>
              <a:pPr/>
              <a:t>3</a:t>
            </a:fld>
            <a:endParaRPr lang="en-BE" dirty="0"/>
          </a:p>
        </p:txBody>
      </p:sp>
      <p:pic>
        <p:nvPicPr>
          <p:cNvPr id="25" name="Picture 24">
            <a:extLst>
              <a:ext uri="{FF2B5EF4-FFF2-40B4-BE49-F238E27FC236}">
                <a16:creationId xmlns:a16="http://schemas.microsoft.com/office/drawing/2014/main" id="{5DF26A5B-2EE1-44A0-9D20-864F3410C08F}"/>
              </a:ext>
            </a:extLst>
          </p:cNvPr>
          <p:cNvPicPr>
            <a:picLocks noChangeAspect="1"/>
          </p:cNvPicPr>
          <p:nvPr/>
        </p:nvPicPr>
        <p:blipFill>
          <a:blip r:embed="rId3"/>
          <a:stretch>
            <a:fillRect/>
          </a:stretch>
        </p:blipFill>
        <p:spPr>
          <a:xfrm>
            <a:off x="946466" y="1340325"/>
            <a:ext cx="9983614" cy="5287824"/>
          </a:xfrm>
          <a:prstGeom prst="rect">
            <a:avLst/>
          </a:prstGeom>
        </p:spPr>
      </p:pic>
      <p:sp>
        <p:nvSpPr>
          <p:cNvPr id="6" name="TextBox 5">
            <a:extLst>
              <a:ext uri="{FF2B5EF4-FFF2-40B4-BE49-F238E27FC236}">
                <a16:creationId xmlns:a16="http://schemas.microsoft.com/office/drawing/2014/main" id="{6C90BCE4-CBCD-4634-98EE-D25C9034748F}"/>
              </a:ext>
            </a:extLst>
          </p:cNvPr>
          <p:cNvSpPr txBox="1"/>
          <p:nvPr/>
        </p:nvSpPr>
        <p:spPr>
          <a:xfrm>
            <a:off x="409609" y="6467789"/>
            <a:ext cx="6094206"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Segoe UI"/>
                <a:ea typeface="+mn-ea"/>
                <a:cs typeface="+mn-cs"/>
              </a:rPr>
              <a:t>Melody Presentation 7.1: Elaborate on tasks of other responders at CBRN scene, and their value</a:t>
            </a:r>
          </a:p>
        </p:txBody>
      </p:sp>
    </p:spTree>
    <p:extLst>
      <p:ext uri="{BB962C8B-B14F-4D97-AF65-F5344CB8AC3E}">
        <p14:creationId xmlns:p14="http://schemas.microsoft.com/office/powerpoint/2010/main" val="38262997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5"/>
          </p:nvPr>
        </p:nvSpPr>
        <p:spPr>
          <a:xfrm>
            <a:off x="766762" y="1786072"/>
            <a:ext cx="11280859" cy="4301992"/>
          </a:xfrm>
        </p:spPr>
        <p:txBody>
          <a:bodyPr>
            <a:normAutofit/>
          </a:bodyPr>
          <a:lstStyle/>
          <a:p>
            <a:endParaRPr lang="en-US" dirty="0"/>
          </a:p>
          <a:p>
            <a:endParaRPr lang="en-US" dirty="0"/>
          </a:p>
          <a:p>
            <a:endParaRPr lang="en-US" dirty="0"/>
          </a:p>
          <a:p>
            <a:r>
              <a:rPr lang="en-US" dirty="0"/>
              <a:t>Be aware of the tasks, responsibilities and capabilities of other agencies</a:t>
            </a:r>
          </a:p>
          <a:p>
            <a:r>
              <a:rPr lang="en-US" dirty="0"/>
              <a:t>Ask the right questions, preferably in the cold phase:</a:t>
            </a:r>
          </a:p>
          <a:p>
            <a:pPr lvl="1"/>
            <a:r>
              <a:rPr lang="en-US" dirty="0"/>
              <a:t>Which unit(s) have the expertise and equipment for specific CBRN incidents?</a:t>
            </a:r>
          </a:p>
          <a:p>
            <a:pPr lvl="1"/>
            <a:r>
              <a:rPr lang="en-US" dirty="0"/>
              <a:t>In which CBRN scenario do I need to cooperate with which unit(s)?</a:t>
            </a:r>
          </a:p>
          <a:p>
            <a:pPr lvl="1"/>
            <a:r>
              <a:rPr lang="en-US" dirty="0"/>
              <a:t>... </a:t>
            </a:r>
          </a:p>
          <a:p>
            <a:endParaRPr lang="en-US" dirty="0"/>
          </a:p>
        </p:txBody>
      </p:sp>
      <p:sp>
        <p:nvSpPr>
          <p:cNvPr id="4" name="Slide Number Placeholder 3"/>
          <p:cNvSpPr>
            <a:spLocks noGrp="1"/>
          </p:cNvSpPr>
          <p:nvPr>
            <p:ph type="sldNum" sz="quarter" idx="4"/>
          </p:nvPr>
        </p:nvSpPr>
        <p:spPr/>
        <p:txBody>
          <a:bodyPr/>
          <a:lstStyle/>
          <a:p>
            <a:fld id="{A814E660-BF25-4843-B2A0-93C6E2B6253B}" type="slidenum">
              <a:rPr lang="en-BE" smtClean="0"/>
              <a:pPr/>
              <a:t>4</a:t>
            </a:fld>
            <a:endParaRPr lang="en-BE" dirty="0"/>
          </a:p>
        </p:txBody>
      </p:sp>
      <p:sp>
        <p:nvSpPr>
          <p:cNvPr id="8" name="Title 1">
            <a:extLst>
              <a:ext uri="{FF2B5EF4-FFF2-40B4-BE49-F238E27FC236}">
                <a16:creationId xmlns:a16="http://schemas.microsoft.com/office/drawing/2014/main" id="{EB4BBC25-2ECF-47DE-A6D5-C4A315948319}"/>
              </a:ext>
            </a:extLst>
          </p:cNvPr>
          <p:cNvSpPr>
            <a:spLocks noGrp="1"/>
          </p:cNvSpPr>
          <p:nvPr>
            <p:ph type="title"/>
          </p:nvPr>
        </p:nvSpPr>
        <p:spPr>
          <a:xfrm>
            <a:off x="766762" y="800496"/>
            <a:ext cx="10658475" cy="985576"/>
          </a:xfrm>
        </p:spPr>
        <p:txBody>
          <a:bodyPr/>
          <a:lstStyle/>
          <a:p>
            <a:r>
              <a:rPr lang="da-DK" dirty="0"/>
              <a:t>Interagency awareness</a:t>
            </a:r>
            <a:endParaRPr lang="en-US" dirty="0"/>
          </a:p>
        </p:txBody>
      </p:sp>
      <p:sp>
        <p:nvSpPr>
          <p:cNvPr id="9" name="Title 4">
            <a:extLst>
              <a:ext uri="{FF2B5EF4-FFF2-40B4-BE49-F238E27FC236}">
                <a16:creationId xmlns:a16="http://schemas.microsoft.com/office/drawing/2014/main" id="{C2146C14-16D3-4871-98AC-E8F892A2DF0A}"/>
              </a:ext>
            </a:extLst>
          </p:cNvPr>
          <p:cNvSpPr>
            <a:spLocks noGrp="1"/>
          </p:cNvSpPr>
          <p:nvPr/>
        </p:nvSpPr>
        <p:spPr>
          <a:xfrm>
            <a:off x="442774" y="1703772"/>
            <a:ext cx="11280859" cy="1395028"/>
          </a:xfrm>
          <a:prstGeom prst="rect">
            <a:avLst/>
          </a:prstGeom>
          <a:solidFill>
            <a:schemeClr val="accent1"/>
          </a:solidFill>
        </p:spPr>
        <p:txBody>
          <a:bodyPr vert="horz" lIns="182880" tIns="182880" rIns="182880" bIns="182880" rtlCol="0" anchor="ctr" anchorCtr="0">
            <a:normAutofit fontScale="92500"/>
          </a:bodyPr>
          <a:lstStyle>
            <a:lvl1pPr algn="l" defTabSz="914400" rtl="0" eaLnBrk="1" latinLnBrk="0" hangingPunct="1">
              <a:lnSpc>
                <a:spcPct val="90000"/>
              </a:lnSpc>
              <a:spcBef>
                <a:spcPct val="0"/>
              </a:spcBef>
              <a:buNone/>
              <a:defRPr sz="4400" b="0" kern="1200">
                <a:solidFill>
                  <a:schemeClr val="bg1"/>
                </a:solidFill>
                <a:latin typeface="FranklinGotTExtCon" pitchFamily="2" charset="0"/>
                <a:ea typeface="+mj-ea"/>
                <a:cs typeface="+mj-cs"/>
              </a:defRPr>
            </a:lvl1pPr>
          </a:lstStyle>
          <a:p>
            <a:pPr algn="ctr"/>
            <a:r>
              <a:rPr lang="en-US" dirty="0"/>
              <a:t>A CBRN incident can be very complex</a:t>
            </a:r>
          </a:p>
          <a:p>
            <a:pPr algn="ctr"/>
            <a:r>
              <a:rPr lang="en-US" sz="3200" dirty="0"/>
              <a:t>Interagency collaboration should remove complexity, not add to it.</a:t>
            </a:r>
          </a:p>
        </p:txBody>
      </p:sp>
      <p:sp>
        <p:nvSpPr>
          <p:cNvPr id="7" name="TextBox 6">
            <a:extLst>
              <a:ext uri="{FF2B5EF4-FFF2-40B4-BE49-F238E27FC236}">
                <a16:creationId xmlns:a16="http://schemas.microsoft.com/office/drawing/2014/main" id="{BA3DBA89-69E3-47A1-9897-44015FC9F995}"/>
              </a:ext>
            </a:extLst>
          </p:cNvPr>
          <p:cNvSpPr txBox="1"/>
          <p:nvPr/>
        </p:nvSpPr>
        <p:spPr>
          <a:xfrm>
            <a:off x="409609" y="6467789"/>
            <a:ext cx="6094206"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Segoe UI"/>
                <a:ea typeface="+mn-ea"/>
                <a:cs typeface="+mn-cs"/>
              </a:rPr>
              <a:t>Melody Presentation 7.1: Elaborate on tasks of other responders at CBRN scene, and their value</a:t>
            </a:r>
          </a:p>
        </p:txBody>
      </p:sp>
    </p:spTree>
    <p:extLst>
      <p:ext uri="{BB962C8B-B14F-4D97-AF65-F5344CB8AC3E}">
        <p14:creationId xmlns:p14="http://schemas.microsoft.com/office/powerpoint/2010/main" val="23399026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Exercise:</a:t>
            </a:r>
            <a:br>
              <a:rPr lang="en-US" dirty="0"/>
            </a:br>
            <a:r>
              <a:rPr lang="nl-NL" dirty="0" err="1"/>
              <a:t>Tasking</a:t>
            </a:r>
            <a:r>
              <a:rPr lang="nl-NL" dirty="0"/>
              <a:t> of </a:t>
            </a:r>
            <a:r>
              <a:rPr lang="nl-NL" dirty="0" err="1"/>
              <a:t>responders</a:t>
            </a:r>
            <a:r>
              <a:rPr lang="nl-NL" dirty="0"/>
              <a:t> on scene</a:t>
            </a:r>
            <a:endParaRPr lang="en-US" dirty="0"/>
          </a:p>
        </p:txBody>
      </p:sp>
      <p:sp>
        <p:nvSpPr>
          <p:cNvPr id="4" name="Slide Number Placeholder 3">
            <a:extLst>
              <a:ext uri="{FF2B5EF4-FFF2-40B4-BE49-F238E27FC236}">
                <a16:creationId xmlns:a16="http://schemas.microsoft.com/office/drawing/2014/main" id="{EC4A41F4-22EF-4EE6-B02D-6B1B5A09CECD}"/>
              </a:ext>
            </a:extLst>
          </p:cNvPr>
          <p:cNvSpPr>
            <a:spLocks noGrp="1"/>
          </p:cNvSpPr>
          <p:nvPr>
            <p:ph type="sldNum" sz="quarter" idx="4"/>
          </p:nvPr>
        </p:nvSpPr>
        <p:spPr>
          <a:xfrm>
            <a:off x="9132833" y="6632065"/>
            <a:ext cx="2743200" cy="230784"/>
          </a:xfrm>
        </p:spPr>
        <p:txBody>
          <a:bodyPr/>
          <a:lstStyle/>
          <a:p>
            <a:fld id="{A814E660-BF25-4843-B2A0-93C6E2B6253B}" type="slidenum">
              <a:rPr lang="en-BE" smtClean="0"/>
              <a:pPr/>
              <a:t>5</a:t>
            </a:fld>
            <a:endParaRPr lang="en-BE" dirty="0"/>
          </a:p>
        </p:txBody>
      </p:sp>
      <p:sp>
        <p:nvSpPr>
          <p:cNvPr id="6" name="TextBox 5">
            <a:extLst>
              <a:ext uri="{FF2B5EF4-FFF2-40B4-BE49-F238E27FC236}">
                <a16:creationId xmlns:a16="http://schemas.microsoft.com/office/drawing/2014/main" id="{484CF9BC-34E4-4451-8D64-E1D86A9A3D7D}"/>
              </a:ext>
            </a:extLst>
          </p:cNvPr>
          <p:cNvSpPr txBox="1"/>
          <p:nvPr/>
        </p:nvSpPr>
        <p:spPr>
          <a:xfrm>
            <a:off x="409609" y="6467789"/>
            <a:ext cx="6094206"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Segoe UI"/>
                <a:ea typeface="+mn-ea"/>
                <a:cs typeface="+mn-cs"/>
              </a:rPr>
              <a:t>Melody Presentation 7.1: Elaborate on tasks of other responders at CBRN scene, and their value</a:t>
            </a:r>
          </a:p>
        </p:txBody>
      </p:sp>
    </p:spTree>
    <p:extLst>
      <p:ext uri="{BB962C8B-B14F-4D97-AF65-F5344CB8AC3E}">
        <p14:creationId xmlns:p14="http://schemas.microsoft.com/office/powerpoint/2010/main" val="85606675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Aim of the exercise </a:t>
            </a:r>
          </a:p>
        </p:txBody>
      </p:sp>
      <p:sp>
        <p:nvSpPr>
          <p:cNvPr id="3" name="Content Placeholder 2"/>
          <p:cNvSpPr>
            <a:spLocks noGrp="1"/>
          </p:cNvSpPr>
          <p:nvPr>
            <p:ph type="body" sz="quarter" idx="15"/>
          </p:nvPr>
        </p:nvSpPr>
        <p:spPr/>
        <p:txBody>
          <a:bodyPr/>
          <a:lstStyle/>
          <a:p>
            <a:r>
              <a:rPr lang="en-US" dirty="0"/>
              <a:t>Bringing the theory into practice </a:t>
            </a:r>
          </a:p>
          <a:p>
            <a:endParaRPr lang="en-US" dirty="0"/>
          </a:p>
          <a:p>
            <a:r>
              <a:rPr lang="en-US" dirty="0"/>
              <a:t>Focus on the interagency collaboration </a:t>
            </a:r>
          </a:p>
          <a:p>
            <a:pPr lvl="1"/>
            <a:r>
              <a:rPr lang="en-US" dirty="0"/>
              <a:t>Response organizations at the incident location </a:t>
            </a:r>
          </a:p>
        </p:txBody>
      </p:sp>
      <p:sp>
        <p:nvSpPr>
          <p:cNvPr id="5" name="Footer Placeholder 4"/>
          <p:cNvSpPr>
            <a:spLocks noGrp="1"/>
          </p:cNvSpPr>
          <p:nvPr>
            <p:ph type="ftr" sz="quarter" idx="16"/>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Melody Presentation 7.1: Elaborate on tasks of other responders at CBRN scene, and their value</a:t>
            </a:r>
          </a:p>
        </p:txBody>
      </p:sp>
      <p:sp>
        <p:nvSpPr>
          <p:cNvPr id="7" name="Slide Number Placeholder 3">
            <a:extLst>
              <a:ext uri="{FF2B5EF4-FFF2-40B4-BE49-F238E27FC236}">
                <a16:creationId xmlns:a16="http://schemas.microsoft.com/office/drawing/2014/main" id="{E89D6002-D2C3-4C30-B826-1E8D11339176}"/>
              </a:ext>
            </a:extLst>
          </p:cNvPr>
          <p:cNvSpPr>
            <a:spLocks noGrp="1"/>
          </p:cNvSpPr>
          <p:nvPr>
            <p:ph type="sldNum" sz="quarter" idx="4"/>
          </p:nvPr>
        </p:nvSpPr>
        <p:spPr>
          <a:xfrm>
            <a:off x="9132833" y="6632065"/>
            <a:ext cx="2743200" cy="230784"/>
          </a:xfrm>
        </p:spPr>
        <p:txBody>
          <a:bodyPr/>
          <a:lstStyle/>
          <a:p>
            <a:fld id="{A814E660-BF25-4843-B2A0-93C6E2B6253B}" type="slidenum">
              <a:rPr lang="en-BE" smtClean="0"/>
              <a:pPr/>
              <a:t>6</a:t>
            </a:fld>
            <a:endParaRPr lang="en-BE" dirty="0"/>
          </a:p>
        </p:txBody>
      </p:sp>
      <p:pic>
        <p:nvPicPr>
          <p:cNvPr id="6" name="Picture 5">
            <a:extLst>
              <a:ext uri="{FF2B5EF4-FFF2-40B4-BE49-F238E27FC236}">
                <a16:creationId xmlns:a16="http://schemas.microsoft.com/office/drawing/2014/main" id="{A40B5301-93E0-4714-90CA-23134B563D37}"/>
              </a:ext>
            </a:extLst>
          </p:cNvPr>
          <p:cNvPicPr>
            <a:picLocks noChangeAspect="1"/>
          </p:cNvPicPr>
          <p:nvPr/>
        </p:nvPicPr>
        <p:blipFill rotWithShape="1">
          <a:blip r:embed="rId3"/>
          <a:srcRect t="9066" r="18889"/>
          <a:stretch/>
        </p:blipFill>
        <p:spPr>
          <a:xfrm rot="10800000">
            <a:off x="8273143" y="1475873"/>
            <a:ext cx="3065008" cy="4581631"/>
          </a:xfrm>
          <a:prstGeom prst="rect">
            <a:avLst/>
          </a:prstGeom>
        </p:spPr>
      </p:pic>
      <p:sp>
        <p:nvSpPr>
          <p:cNvPr id="9" name="TextBox 8">
            <a:extLst>
              <a:ext uri="{FF2B5EF4-FFF2-40B4-BE49-F238E27FC236}">
                <a16:creationId xmlns:a16="http://schemas.microsoft.com/office/drawing/2014/main" id="{54E4A3EC-48D2-4E7B-9214-BDED561850A9}"/>
              </a:ext>
            </a:extLst>
          </p:cNvPr>
          <p:cNvSpPr txBox="1"/>
          <p:nvPr/>
        </p:nvSpPr>
        <p:spPr>
          <a:xfrm>
            <a:off x="409609" y="6467789"/>
            <a:ext cx="6094206"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Segoe UI"/>
                <a:ea typeface="+mn-ea"/>
                <a:cs typeface="+mn-cs"/>
              </a:rPr>
              <a:t>Melody Presentation 7.1: Elaborate on tasks of other responders at CBRN scene, and their value</a:t>
            </a:r>
          </a:p>
        </p:txBody>
      </p:sp>
    </p:spTree>
    <p:extLst>
      <p:ext uri="{BB962C8B-B14F-4D97-AF65-F5344CB8AC3E}">
        <p14:creationId xmlns:p14="http://schemas.microsoft.com/office/powerpoint/2010/main" val="21417323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61D1C3-FD50-41D7-9050-DB14C276D18A}"/>
              </a:ext>
            </a:extLst>
          </p:cNvPr>
          <p:cNvSpPr>
            <a:spLocks noGrp="1"/>
          </p:cNvSpPr>
          <p:nvPr>
            <p:ph type="title"/>
          </p:nvPr>
        </p:nvSpPr>
        <p:spPr/>
        <p:txBody>
          <a:bodyPr/>
          <a:lstStyle/>
          <a:p>
            <a:r>
              <a:rPr lang="nl-NL" dirty="0"/>
              <a:t>Learning environment</a:t>
            </a:r>
          </a:p>
        </p:txBody>
      </p:sp>
      <p:sp>
        <p:nvSpPr>
          <p:cNvPr id="3" name="Content Placeholder 2">
            <a:extLst>
              <a:ext uri="{FF2B5EF4-FFF2-40B4-BE49-F238E27FC236}">
                <a16:creationId xmlns:a16="http://schemas.microsoft.com/office/drawing/2014/main" id="{DF2C718A-112A-4E1D-B584-0630E45421FB}"/>
              </a:ext>
            </a:extLst>
          </p:cNvPr>
          <p:cNvSpPr>
            <a:spLocks noGrp="1"/>
          </p:cNvSpPr>
          <p:nvPr>
            <p:ph type="body" sz="quarter" idx="15"/>
          </p:nvPr>
        </p:nvSpPr>
        <p:spPr>
          <a:xfrm>
            <a:off x="766762" y="1519372"/>
            <a:ext cx="10658475" cy="4301992"/>
          </a:xfrm>
        </p:spPr>
        <p:txBody>
          <a:bodyPr>
            <a:noAutofit/>
          </a:bodyPr>
          <a:lstStyle/>
          <a:p>
            <a:r>
              <a:rPr lang="nl-NL" dirty="0"/>
              <a:t>We are here </a:t>
            </a:r>
            <a:r>
              <a:rPr lang="nl-NL" dirty="0" err="1"/>
              <a:t>to</a:t>
            </a:r>
            <a:r>
              <a:rPr lang="nl-NL" dirty="0"/>
              <a:t> </a:t>
            </a:r>
            <a:r>
              <a:rPr lang="nl-NL" dirty="0" err="1"/>
              <a:t>learn</a:t>
            </a:r>
            <a:r>
              <a:rPr lang="nl-NL" dirty="0"/>
              <a:t> </a:t>
            </a:r>
          </a:p>
          <a:p>
            <a:r>
              <a:rPr lang="nl-NL" dirty="0" err="1"/>
              <a:t>There</a:t>
            </a:r>
            <a:r>
              <a:rPr lang="nl-NL" dirty="0"/>
              <a:t> are no mistakes </a:t>
            </a:r>
          </a:p>
          <a:p>
            <a:pPr lvl="1"/>
            <a:r>
              <a:rPr lang="nl-NL" dirty="0" err="1"/>
              <a:t>Only</a:t>
            </a:r>
            <a:r>
              <a:rPr lang="nl-NL" dirty="0"/>
              <a:t> points </a:t>
            </a:r>
            <a:r>
              <a:rPr lang="nl-NL" dirty="0" err="1"/>
              <a:t>for</a:t>
            </a:r>
            <a:r>
              <a:rPr lang="nl-NL" dirty="0"/>
              <a:t> </a:t>
            </a:r>
            <a:r>
              <a:rPr lang="nl-NL" dirty="0" err="1"/>
              <a:t>improvement</a:t>
            </a:r>
            <a:r>
              <a:rPr lang="nl-NL" dirty="0"/>
              <a:t> </a:t>
            </a:r>
          </a:p>
          <a:p>
            <a:r>
              <a:rPr lang="nl-NL" dirty="0"/>
              <a:t>People in </a:t>
            </a:r>
            <a:r>
              <a:rPr lang="nl-NL" dirty="0" err="1"/>
              <a:t>the</a:t>
            </a:r>
            <a:r>
              <a:rPr lang="nl-NL" dirty="0"/>
              <a:t> room are </a:t>
            </a:r>
            <a:r>
              <a:rPr lang="nl-NL" dirty="0" err="1"/>
              <a:t>not</a:t>
            </a:r>
            <a:r>
              <a:rPr lang="nl-NL" dirty="0"/>
              <a:t> </a:t>
            </a:r>
            <a:r>
              <a:rPr lang="nl-NL" dirty="0" err="1"/>
              <a:t>to</a:t>
            </a:r>
            <a:r>
              <a:rPr lang="nl-NL" dirty="0"/>
              <a:t> </a:t>
            </a:r>
            <a:r>
              <a:rPr lang="nl-NL" dirty="0" err="1"/>
              <a:t>grade</a:t>
            </a:r>
            <a:r>
              <a:rPr lang="nl-NL" dirty="0"/>
              <a:t> </a:t>
            </a:r>
            <a:r>
              <a:rPr lang="nl-NL" dirty="0" err="1"/>
              <a:t>your</a:t>
            </a:r>
            <a:r>
              <a:rPr lang="nl-NL" dirty="0"/>
              <a:t> performance </a:t>
            </a:r>
          </a:p>
          <a:p>
            <a:pPr lvl="1"/>
            <a:r>
              <a:rPr lang="nl-NL" dirty="0" err="1"/>
              <a:t>Observers</a:t>
            </a:r>
            <a:r>
              <a:rPr lang="nl-NL" dirty="0"/>
              <a:t> make </a:t>
            </a:r>
            <a:r>
              <a:rPr lang="nl-NL" dirty="0" err="1"/>
              <a:t>notes</a:t>
            </a:r>
            <a:r>
              <a:rPr lang="nl-NL" dirty="0"/>
              <a:t> </a:t>
            </a:r>
            <a:r>
              <a:rPr lang="nl-NL" dirty="0" err="1"/>
              <a:t>to</a:t>
            </a:r>
            <a:r>
              <a:rPr lang="nl-NL" dirty="0"/>
              <a:t> </a:t>
            </a:r>
            <a:r>
              <a:rPr lang="nl-NL" dirty="0" err="1"/>
              <a:t>facilitate</a:t>
            </a:r>
            <a:r>
              <a:rPr lang="nl-NL" dirty="0"/>
              <a:t> </a:t>
            </a:r>
            <a:r>
              <a:rPr lang="nl-NL" dirty="0" err="1"/>
              <a:t>the</a:t>
            </a:r>
            <a:r>
              <a:rPr lang="nl-NL" dirty="0"/>
              <a:t> </a:t>
            </a:r>
            <a:r>
              <a:rPr lang="nl-NL" dirty="0" err="1"/>
              <a:t>discussion</a:t>
            </a:r>
            <a:r>
              <a:rPr lang="nl-NL" dirty="0"/>
              <a:t> </a:t>
            </a:r>
          </a:p>
          <a:p>
            <a:pPr lvl="1"/>
            <a:r>
              <a:rPr lang="nl-NL" dirty="0" err="1"/>
              <a:t>Evaluators</a:t>
            </a:r>
            <a:r>
              <a:rPr lang="nl-NL" dirty="0"/>
              <a:t> in </a:t>
            </a:r>
            <a:r>
              <a:rPr lang="nl-NL" dirty="0" err="1"/>
              <a:t>the</a:t>
            </a:r>
            <a:r>
              <a:rPr lang="nl-NL" dirty="0"/>
              <a:t> room are </a:t>
            </a:r>
            <a:r>
              <a:rPr lang="nl-NL" dirty="0" err="1"/>
              <a:t>not</a:t>
            </a:r>
            <a:r>
              <a:rPr lang="nl-NL" dirty="0"/>
              <a:t> here </a:t>
            </a:r>
            <a:r>
              <a:rPr lang="nl-NL" dirty="0" err="1"/>
              <a:t>to</a:t>
            </a:r>
            <a:r>
              <a:rPr lang="nl-NL" dirty="0"/>
              <a:t> </a:t>
            </a:r>
            <a:r>
              <a:rPr lang="nl-NL" dirty="0" err="1"/>
              <a:t>evaluate</a:t>
            </a:r>
            <a:r>
              <a:rPr lang="nl-NL" dirty="0"/>
              <a:t> </a:t>
            </a:r>
            <a:r>
              <a:rPr lang="nl-NL" dirty="0" err="1"/>
              <a:t>you</a:t>
            </a:r>
            <a:r>
              <a:rPr lang="nl-NL" dirty="0"/>
              <a:t>; </a:t>
            </a:r>
            <a:r>
              <a:rPr lang="nl-NL" dirty="0" err="1"/>
              <a:t>they</a:t>
            </a:r>
            <a:r>
              <a:rPr lang="nl-NL" dirty="0"/>
              <a:t> </a:t>
            </a:r>
            <a:r>
              <a:rPr lang="nl-NL" dirty="0" err="1"/>
              <a:t>observe</a:t>
            </a:r>
            <a:r>
              <a:rPr lang="nl-NL" dirty="0"/>
              <a:t> </a:t>
            </a:r>
            <a:r>
              <a:rPr lang="nl-NL" dirty="0" err="1"/>
              <a:t>the</a:t>
            </a:r>
            <a:r>
              <a:rPr lang="nl-NL" dirty="0"/>
              <a:t> MELODY curriculum </a:t>
            </a:r>
            <a:r>
              <a:rPr lang="nl-NL" dirty="0" err="1"/>
              <a:t>and</a:t>
            </a:r>
            <a:r>
              <a:rPr lang="nl-NL" dirty="0"/>
              <a:t> </a:t>
            </a:r>
            <a:r>
              <a:rPr lang="nl-NL" dirty="0" err="1"/>
              <a:t>evaluate</a:t>
            </a:r>
            <a:r>
              <a:rPr lang="nl-NL" dirty="0"/>
              <a:t> </a:t>
            </a:r>
            <a:r>
              <a:rPr lang="nl-NL" dirty="0" err="1"/>
              <a:t>the</a:t>
            </a:r>
            <a:r>
              <a:rPr lang="nl-NL" dirty="0"/>
              <a:t> </a:t>
            </a:r>
            <a:r>
              <a:rPr lang="nl-NL" dirty="0" err="1"/>
              <a:t>usability</a:t>
            </a:r>
            <a:r>
              <a:rPr lang="nl-NL" dirty="0"/>
              <a:t> of </a:t>
            </a:r>
            <a:r>
              <a:rPr lang="nl-NL" dirty="0" err="1"/>
              <a:t>the</a:t>
            </a:r>
            <a:r>
              <a:rPr lang="nl-NL" dirty="0"/>
              <a:t> </a:t>
            </a:r>
            <a:r>
              <a:rPr lang="nl-NL" dirty="0" err="1"/>
              <a:t>material</a:t>
            </a:r>
            <a:r>
              <a:rPr lang="nl-NL" dirty="0"/>
              <a:t> </a:t>
            </a:r>
            <a:r>
              <a:rPr lang="nl-NL" dirty="0" err="1"/>
              <a:t>for</a:t>
            </a:r>
            <a:r>
              <a:rPr lang="nl-NL" dirty="0"/>
              <a:t> </a:t>
            </a:r>
            <a:r>
              <a:rPr lang="nl-NL" dirty="0" err="1"/>
              <a:t>further</a:t>
            </a:r>
            <a:r>
              <a:rPr lang="nl-NL" dirty="0"/>
              <a:t> </a:t>
            </a:r>
            <a:r>
              <a:rPr lang="nl-NL" dirty="0" err="1"/>
              <a:t>implementation</a:t>
            </a:r>
            <a:r>
              <a:rPr lang="nl-NL" dirty="0"/>
              <a:t> </a:t>
            </a:r>
          </a:p>
          <a:p>
            <a:r>
              <a:rPr lang="nl-NL" dirty="0"/>
              <a:t>Necessary behaviour </a:t>
            </a:r>
          </a:p>
          <a:p>
            <a:pPr lvl="1"/>
            <a:r>
              <a:rPr lang="nl-NL" dirty="0"/>
              <a:t>Open discusssion and please don’t hesitate to ask questions</a:t>
            </a:r>
          </a:p>
          <a:p>
            <a:pPr lvl="1"/>
            <a:endParaRPr lang="nl-NL" dirty="0"/>
          </a:p>
        </p:txBody>
      </p:sp>
      <p:sp>
        <p:nvSpPr>
          <p:cNvPr id="5" name="Footer Placeholder 4">
            <a:extLst>
              <a:ext uri="{FF2B5EF4-FFF2-40B4-BE49-F238E27FC236}">
                <a16:creationId xmlns:a16="http://schemas.microsoft.com/office/drawing/2014/main" id="{836DCCCD-2E0A-45AB-948F-80870E18F7A6}"/>
              </a:ext>
            </a:extLst>
          </p:cNvPr>
          <p:cNvSpPr>
            <a:spLocks noGrp="1"/>
          </p:cNvSpPr>
          <p:nvPr>
            <p:ph type="ftr" sz="quarter" idx="16"/>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Melody Presentation 7.1: Elaborate on tasks of other responders at CBRN scene, and their value</a:t>
            </a:r>
          </a:p>
        </p:txBody>
      </p:sp>
      <p:sp>
        <p:nvSpPr>
          <p:cNvPr id="7" name="Slide Number Placeholder 3">
            <a:extLst>
              <a:ext uri="{FF2B5EF4-FFF2-40B4-BE49-F238E27FC236}">
                <a16:creationId xmlns:a16="http://schemas.microsoft.com/office/drawing/2014/main" id="{DD441AD8-7857-42BA-A76F-931677DE658B}"/>
              </a:ext>
            </a:extLst>
          </p:cNvPr>
          <p:cNvSpPr>
            <a:spLocks noGrp="1"/>
          </p:cNvSpPr>
          <p:nvPr>
            <p:ph type="sldNum" sz="quarter" idx="4"/>
          </p:nvPr>
        </p:nvSpPr>
        <p:spPr>
          <a:xfrm>
            <a:off x="9132833" y="6632065"/>
            <a:ext cx="2743200" cy="230784"/>
          </a:xfrm>
        </p:spPr>
        <p:txBody>
          <a:bodyPr/>
          <a:lstStyle/>
          <a:p>
            <a:fld id="{A814E660-BF25-4843-B2A0-93C6E2B6253B}" type="slidenum">
              <a:rPr lang="en-BE" smtClean="0"/>
              <a:pPr/>
              <a:t>7</a:t>
            </a:fld>
            <a:endParaRPr lang="en-BE" dirty="0"/>
          </a:p>
        </p:txBody>
      </p:sp>
      <p:sp>
        <p:nvSpPr>
          <p:cNvPr id="9" name="TextBox 8">
            <a:extLst>
              <a:ext uri="{FF2B5EF4-FFF2-40B4-BE49-F238E27FC236}">
                <a16:creationId xmlns:a16="http://schemas.microsoft.com/office/drawing/2014/main" id="{C331741A-18CC-4402-A7E1-EB12FF0B892E}"/>
              </a:ext>
            </a:extLst>
          </p:cNvPr>
          <p:cNvSpPr txBox="1"/>
          <p:nvPr/>
        </p:nvSpPr>
        <p:spPr>
          <a:xfrm>
            <a:off x="409609" y="6467789"/>
            <a:ext cx="6094206"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Segoe UI"/>
                <a:ea typeface="+mn-ea"/>
                <a:cs typeface="+mn-cs"/>
              </a:rPr>
              <a:t>Melody Presentation 7.1: Elaborate on tasks of other responders at CBRN scene, and their value</a:t>
            </a:r>
          </a:p>
        </p:txBody>
      </p:sp>
    </p:spTree>
    <p:extLst>
      <p:ext uri="{BB962C8B-B14F-4D97-AF65-F5344CB8AC3E}">
        <p14:creationId xmlns:p14="http://schemas.microsoft.com/office/powerpoint/2010/main" val="11115318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EFC4DE-1630-494B-AD64-5D26A319B53C}"/>
              </a:ext>
            </a:extLst>
          </p:cNvPr>
          <p:cNvSpPr>
            <a:spLocks noGrp="1"/>
          </p:cNvSpPr>
          <p:nvPr>
            <p:ph type="title"/>
          </p:nvPr>
        </p:nvSpPr>
        <p:spPr/>
        <p:txBody>
          <a:bodyPr>
            <a:normAutofit fontScale="90000"/>
          </a:bodyPr>
          <a:lstStyle/>
          <a:p>
            <a:r>
              <a:rPr lang="nl-NL" dirty="0"/>
              <a:t>Familiarisation with the tasking and capabilities of other first responders </a:t>
            </a:r>
          </a:p>
        </p:txBody>
      </p:sp>
      <p:sp>
        <p:nvSpPr>
          <p:cNvPr id="3" name="Content Placeholder 2">
            <a:extLst>
              <a:ext uri="{FF2B5EF4-FFF2-40B4-BE49-F238E27FC236}">
                <a16:creationId xmlns:a16="http://schemas.microsoft.com/office/drawing/2014/main" id="{6DD588E2-55C3-4C1C-9A4C-18E839826B0E}"/>
              </a:ext>
            </a:extLst>
          </p:cNvPr>
          <p:cNvSpPr>
            <a:spLocks noGrp="1"/>
          </p:cNvSpPr>
          <p:nvPr>
            <p:ph type="body" sz="quarter" idx="15"/>
          </p:nvPr>
        </p:nvSpPr>
        <p:spPr>
          <a:xfrm>
            <a:off x="766761" y="1953836"/>
            <a:ext cx="10658475" cy="4301992"/>
          </a:xfrm>
        </p:spPr>
        <p:txBody>
          <a:bodyPr/>
          <a:lstStyle/>
          <a:p>
            <a:r>
              <a:rPr lang="nl-NL" dirty="0" err="1"/>
              <a:t>Assignment</a:t>
            </a:r>
            <a:r>
              <a:rPr lang="nl-NL" dirty="0"/>
              <a:t>:</a:t>
            </a:r>
          </a:p>
          <a:p>
            <a:pPr lvl="1"/>
            <a:r>
              <a:rPr lang="nl-NL" dirty="0"/>
              <a:t>Write your own tasks during a CBRN incident on </a:t>
            </a:r>
            <a:r>
              <a:rPr lang="nl-NL" dirty="0">
                <a:highlight>
                  <a:srgbClr val="FFFF00"/>
                </a:highlight>
              </a:rPr>
              <a:t>yellow post-its </a:t>
            </a:r>
          </a:p>
          <a:p>
            <a:pPr lvl="1"/>
            <a:r>
              <a:rPr lang="nl-NL" dirty="0"/>
              <a:t>Write the tasks you expect other response organisations to perform on </a:t>
            </a:r>
            <a:r>
              <a:rPr lang="nl-NL" dirty="0">
                <a:highlight>
                  <a:srgbClr val="FF00FF"/>
                </a:highlight>
              </a:rPr>
              <a:t>pink post-its </a:t>
            </a:r>
          </a:p>
          <a:p>
            <a:pPr lvl="1"/>
            <a:r>
              <a:rPr lang="nl-NL" dirty="0" err="1"/>
              <a:t>Discuss</a:t>
            </a:r>
            <a:r>
              <a:rPr lang="nl-NL" dirty="0"/>
              <a:t> </a:t>
            </a:r>
            <a:r>
              <a:rPr lang="nl-NL" dirty="0" err="1"/>
              <a:t>with</a:t>
            </a:r>
            <a:r>
              <a:rPr lang="nl-NL" dirty="0"/>
              <a:t> </a:t>
            </a:r>
            <a:r>
              <a:rPr lang="nl-NL" dirty="0" err="1"/>
              <a:t>your</a:t>
            </a:r>
            <a:r>
              <a:rPr lang="nl-NL" dirty="0"/>
              <a:t> </a:t>
            </a:r>
            <a:r>
              <a:rPr lang="nl-NL" dirty="0" err="1"/>
              <a:t>own</a:t>
            </a:r>
            <a:r>
              <a:rPr lang="nl-NL" dirty="0"/>
              <a:t> team </a:t>
            </a:r>
          </a:p>
          <a:p>
            <a:pPr lvl="1"/>
            <a:r>
              <a:rPr lang="nl-NL" dirty="0" err="1"/>
              <a:t>Place</a:t>
            </a:r>
            <a:r>
              <a:rPr lang="nl-NL" dirty="0"/>
              <a:t> </a:t>
            </a:r>
            <a:r>
              <a:rPr lang="nl-NL" dirty="0" err="1"/>
              <a:t>the</a:t>
            </a:r>
            <a:r>
              <a:rPr lang="nl-NL" dirty="0"/>
              <a:t> post-its on </a:t>
            </a:r>
            <a:r>
              <a:rPr lang="nl-NL" dirty="0" err="1"/>
              <a:t>the</a:t>
            </a:r>
            <a:r>
              <a:rPr lang="nl-NL" dirty="0"/>
              <a:t> </a:t>
            </a:r>
            <a:r>
              <a:rPr lang="nl-NL" dirty="0" err="1"/>
              <a:t>provided</a:t>
            </a:r>
            <a:r>
              <a:rPr lang="nl-NL" dirty="0"/>
              <a:t> posters in </a:t>
            </a:r>
            <a:r>
              <a:rPr lang="nl-NL" dirty="0" err="1"/>
              <a:t>their</a:t>
            </a:r>
            <a:r>
              <a:rPr lang="nl-NL" dirty="0"/>
              <a:t> </a:t>
            </a:r>
            <a:r>
              <a:rPr lang="nl-NL" dirty="0" err="1"/>
              <a:t>respective</a:t>
            </a:r>
            <a:r>
              <a:rPr lang="nl-NL" dirty="0"/>
              <a:t> columns  </a:t>
            </a:r>
          </a:p>
        </p:txBody>
      </p:sp>
      <p:sp>
        <p:nvSpPr>
          <p:cNvPr id="5" name="Footer Placeholder 4">
            <a:extLst>
              <a:ext uri="{FF2B5EF4-FFF2-40B4-BE49-F238E27FC236}">
                <a16:creationId xmlns:a16="http://schemas.microsoft.com/office/drawing/2014/main" id="{0A2AD6FB-0B92-42E0-AAD6-868A342F5B12}"/>
              </a:ext>
            </a:extLst>
          </p:cNvPr>
          <p:cNvSpPr>
            <a:spLocks noGrp="1"/>
          </p:cNvSpPr>
          <p:nvPr>
            <p:ph type="ftr" sz="quarter" idx="16"/>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Melody Presentation 7.1: Elaborate on tasks of other responders at CBRN scene, and their value</a:t>
            </a:r>
          </a:p>
        </p:txBody>
      </p:sp>
      <p:sp>
        <p:nvSpPr>
          <p:cNvPr id="7" name="Rectangle 6">
            <a:extLst>
              <a:ext uri="{FF2B5EF4-FFF2-40B4-BE49-F238E27FC236}">
                <a16:creationId xmlns:a16="http://schemas.microsoft.com/office/drawing/2014/main" id="{1AFE86E1-4C1E-4A9D-90B4-92756ED0C4E0}"/>
              </a:ext>
            </a:extLst>
          </p:cNvPr>
          <p:cNvSpPr/>
          <p:nvPr/>
        </p:nvSpPr>
        <p:spPr>
          <a:xfrm rot="20551048">
            <a:off x="2101707" y="4784707"/>
            <a:ext cx="1605619" cy="143075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dirty="0">
                <a:ln>
                  <a:noFill/>
                </a:ln>
                <a:solidFill>
                  <a:prstClr val="black"/>
                </a:solidFill>
                <a:effectLst/>
                <a:uLnTx/>
                <a:uFillTx/>
                <a:latin typeface="Calibri" panose="020F0502020204030204"/>
                <a:ea typeface="+mn-ea"/>
                <a:cs typeface="+mn-cs"/>
              </a:rPr>
              <a:t>OWN TASKS  </a:t>
            </a:r>
          </a:p>
        </p:txBody>
      </p:sp>
      <p:sp>
        <p:nvSpPr>
          <p:cNvPr id="8" name="Rectangle 7">
            <a:extLst>
              <a:ext uri="{FF2B5EF4-FFF2-40B4-BE49-F238E27FC236}">
                <a16:creationId xmlns:a16="http://schemas.microsoft.com/office/drawing/2014/main" id="{DE86ACD6-58AA-46E0-9FFD-D80839754200}"/>
              </a:ext>
            </a:extLst>
          </p:cNvPr>
          <p:cNvSpPr/>
          <p:nvPr/>
        </p:nvSpPr>
        <p:spPr>
          <a:xfrm rot="1414739">
            <a:off x="8887348" y="4766122"/>
            <a:ext cx="1641902" cy="1682009"/>
          </a:xfrm>
          <a:prstGeom prst="rect">
            <a:avLst/>
          </a:prstGeom>
          <a:solidFill>
            <a:srgbClr val="E820C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dirty="0">
                <a:ln>
                  <a:noFill/>
                </a:ln>
                <a:solidFill>
                  <a:prstClr val="black"/>
                </a:solidFill>
                <a:effectLst/>
                <a:uLnTx/>
                <a:uFillTx/>
                <a:latin typeface="Calibri" panose="020F0502020204030204"/>
                <a:ea typeface="+mn-ea"/>
                <a:cs typeface="+mn-cs"/>
              </a:rPr>
              <a:t>TASKS OF OTHER RESPONDERS</a:t>
            </a:r>
          </a:p>
        </p:txBody>
      </p:sp>
      <p:sp>
        <p:nvSpPr>
          <p:cNvPr id="9" name="Slide Number Placeholder 3">
            <a:extLst>
              <a:ext uri="{FF2B5EF4-FFF2-40B4-BE49-F238E27FC236}">
                <a16:creationId xmlns:a16="http://schemas.microsoft.com/office/drawing/2014/main" id="{4FB0DA9A-E189-4D0E-B592-69D894D1128D}"/>
              </a:ext>
            </a:extLst>
          </p:cNvPr>
          <p:cNvSpPr>
            <a:spLocks noGrp="1"/>
          </p:cNvSpPr>
          <p:nvPr>
            <p:ph type="sldNum" sz="quarter" idx="4"/>
          </p:nvPr>
        </p:nvSpPr>
        <p:spPr>
          <a:xfrm>
            <a:off x="9132833" y="6632065"/>
            <a:ext cx="2743200" cy="230784"/>
          </a:xfrm>
        </p:spPr>
        <p:txBody>
          <a:bodyPr/>
          <a:lstStyle/>
          <a:p>
            <a:fld id="{A814E660-BF25-4843-B2A0-93C6E2B6253B}" type="slidenum">
              <a:rPr lang="en-BE" smtClean="0"/>
              <a:pPr/>
              <a:t>8</a:t>
            </a:fld>
            <a:endParaRPr lang="en-BE" dirty="0"/>
          </a:p>
        </p:txBody>
      </p:sp>
      <p:sp>
        <p:nvSpPr>
          <p:cNvPr id="11" name="Rectangle 10">
            <a:extLst>
              <a:ext uri="{FF2B5EF4-FFF2-40B4-BE49-F238E27FC236}">
                <a16:creationId xmlns:a16="http://schemas.microsoft.com/office/drawing/2014/main" id="{3B8D3770-5BED-4B22-A152-C15B04166542}"/>
              </a:ext>
            </a:extLst>
          </p:cNvPr>
          <p:cNvSpPr/>
          <p:nvPr/>
        </p:nvSpPr>
        <p:spPr>
          <a:xfrm>
            <a:off x="10952992" y="2596079"/>
            <a:ext cx="944489" cy="369332"/>
          </a:xfrm>
          <a:prstGeom prst="rect">
            <a:avLst/>
          </a:prstGeom>
        </p:spPr>
        <p:txBody>
          <a:bodyPr wrap="none">
            <a:spAutoFit/>
          </a:bodyPr>
          <a:lstStyle/>
          <a:p>
            <a:r>
              <a:rPr lang="nl-NL" dirty="0"/>
              <a:t>10 min </a:t>
            </a:r>
          </a:p>
        </p:txBody>
      </p:sp>
      <p:sp>
        <p:nvSpPr>
          <p:cNvPr id="12" name="Rectangle 11">
            <a:extLst>
              <a:ext uri="{FF2B5EF4-FFF2-40B4-BE49-F238E27FC236}">
                <a16:creationId xmlns:a16="http://schemas.microsoft.com/office/drawing/2014/main" id="{30967C09-9510-4CA7-9C9E-19F3B1FA5D3E}"/>
              </a:ext>
            </a:extLst>
          </p:cNvPr>
          <p:cNvSpPr/>
          <p:nvPr/>
        </p:nvSpPr>
        <p:spPr>
          <a:xfrm>
            <a:off x="11140543" y="4340551"/>
            <a:ext cx="756938" cy="369332"/>
          </a:xfrm>
          <a:prstGeom prst="rect">
            <a:avLst/>
          </a:prstGeom>
        </p:spPr>
        <p:txBody>
          <a:bodyPr wrap="none">
            <a:spAutoFit/>
          </a:bodyPr>
          <a:lstStyle/>
          <a:p>
            <a:r>
              <a:rPr lang="nl-NL" dirty="0"/>
              <a:t>5 min</a:t>
            </a:r>
          </a:p>
        </p:txBody>
      </p:sp>
      <p:sp>
        <p:nvSpPr>
          <p:cNvPr id="13" name="TextBox 12">
            <a:extLst>
              <a:ext uri="{FF2B5EF4-FFF2-40B4-BE49-F238E27FC236}">
                <a16:creationId xmlns:a16="http://schemas.microsoft.com/office/drawing/2014/main" id="{04784CE1-187A-42C5-BDD6-7AF8177EBA31}"/>
              </a:ext>
            </a:extLst>
          </p:cNvPr>
          <p:cNvSpPr txBox="1"/>
          <p:nvPr/>
        </p:nvSpPr>
        <p:spPr>
          <a:xfrm>
            <a:off x="409609" y="6467789"/>
            <a:ext cx="6094206"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Segoe UI"/>
                <a:ea typeface="+mn-ea"/>
                <a:cs typeface="+mn-cs"/>
              </a:rPr>
              <a:t>Melody Presentation 7.1: Elaborate on tasks of other responders at CBRN scene, and their value</a:t>
            </a:r>
          </a:p>
        </p:txBody>
      </p:sp>
    </p:spTree>
    <p:extLst>
      <p:ext uri="{BB962C8B-B14F-4D97-AF65-F5344CB8AC3E}">
        <p14:creationId xmlns:p14="http://schemas.microsoft.com/office/powerpoint/2010/main" val="12736305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54FA2-D5A9-4834-9D40-6F870B6EFD1A}"/>
              </a:ext>
            </a:extLst>
          </p:cNvPr>
          <p:cNvSpPr>
            <a:spLocks noGrp="1"/>
          </p:cNvSpPr>
          <p:nvPr>
            <p:ph type="title"/>
          </p:nvPr>
        </p:nvSpPr>
        <p:spPr/>
        <p:txBody>
          <a:bodyPr/>
          <a:lstStyle/>
          <a:p>
            <a:r>
              <a:rPr lang="nl-NL" dirty="0"/>
              <a:t>Discussion on </a:t>
            </a:r>
            <a:r>
              <a:rPr lang="nl-NL" dirty="0" err="1"/>
              <a:t>the</a:t>
            </a:r>
            <a:r>
              <a:rPr lang="nl-NL" dirty="0"/>
              <a:t> </a:t>
            </a:r>
            <a:r>
              <a:rPr lang="nl-NL" dirty="0" err="1"/>
              <a:t>differences</a:t>
            </a:r>
            <a:r>
              <a:rPr lang="nl-NL" dirty="0"/>
              <a:t> (30 min) </a:t>
            </a:r>
          </a:p>
        </p:txBody>
      </p:sp>
      <p:sp>
        <p:nvSpPr>
          <p:cNvPr id="3" name="Content Placeholder 2">
            <a:extLst>
              <a:ext uri="{FF2B5EF4-FFF2-40B4-BE49-F238E27FC236}">
                <a16:creationId xmlns:a16="http://schemas.microsoft.com/office/drawing/2014/main" id="{8FB39AFB-A75E-4B1D-BDA0-71E1374DD51D}"/>
              </a:ext>
            </a:extLst>
          </p:cNvPr>
          <p:cNvSpPr>
            <a:spLocks noGrp="1"/>
          </p:cNvSpPr>
          <p:nvPr>
            <p:ph type="body" sz="quarter" idx="15"/>
          </p:nvPr>
        </p:nvSpPr>
        <p:spPr/>
        <p:txBody>
          <a:bodyPr/>
          <a:lstStyle/>
          <a:p>
            <a:r>
              <a:rPr lang="nl-NL" dirty="0"/>
              <a:t>Do </a:t>
            </a:r>
            <a:r>
              <a:rPr lang="nl-NL" dirty="0" err="1"/>
              <a:t>the</a:t>
            </a:r>
            <a:r>
              <a:rPr lang="nl-NL" dirty="0"/>
              <a:t> </a:t>
            </a:r>
            <a:r>
              <a:rPr lang="nl-NL" dirty="0" err="1"/>
              <a:t>actual</a:t>
            </a:r>
            <a:r>
              <a:rPr lang="nl-NL" dirty="0"/>
              <a:t> </a:t>
            </a:r>
            <a:r>
              <a:rPr lang="nl-NL" dirty="0" err="1"/>
              <a:t>and</a:t>
            </a:r>
            <a:r>
              <a:rPr lang="nl-NL" dirty="0"/>
              <a:t> </a:t>
            </a:r>
            <a:r>
              <a:rPr lang="nl-NL" dirty="0" err="1"/>
              <a:t>perceived</a:t>
            </a:r>
            <a:r>
              <a:rPr lang="nl-NL" dirty="0"/>
              <a:t> </a:t>
            </a:r>
            <a:r>
              <a:rPr lang="nl-NL" dirty="0" err="1"/>
              <a:t>tasking</a:t>
            </a:r>
            <a:r>
              <a:rPr lang="nl-NL" dirty="0"/>
              <a:t> of </a:t>
            </a:r>
            <a:r>
              <a:rPr lang="nl-NL" dirty="0" err="1"/>
              <a:t>the</a:t>
            </a:r>
            <a:r>
              <a:rPr lang="nl-NL" dirty="0"/>
              <a:t> </a:t>
            </a:r>
            <a:r>
              <a:rPr lang="nl-NL" dirty="0" err="1"/>
              <a:t>reponse</a:t>
            </a:r>
            <a:r>
              <a:rPr lang="nl-NL" dirty="0"/>
              <a:t> </a:t>
            </a:r>
            <a:r>
              <a:rPr lang="nl-NL" dirty="0" err="1"/>
              <a:t>organisations</a:t>
            </a:r>
            <a:r>
              <a:rPr lang="nl-NL" dirty="0"/>
              <a:t> match?</a:t>
            </a:r>
          </a:p>
          <a:p>
            <a:r>
              <a:rPr lang="nl-NL" dirty="0" err="1"/>
              <a:t>What</a:t>
            </a:r>
            <a:r>
              <a:rPr lang="nl-NL" dirty="0"/>
              <a:t> </a:t>
            </a:r>
            <a:r>
              <a:rPr lang="nl-NL" dirty="0" err="1"/>
              <a:t>differences</a:t>
            </a:r>
            <a:r>
              <a:rPr lang="nl-NL" dirty="0"/>
              <a:t> do </a:t>
            </a:r>
            <a:r>
              <a:rPr lang="nl-NL" dirty="0" err="1"/>
              <a:t>you</a:t>
            </a:r>
            <a:r>
              <a:rPr lang="nl-NL" dirty="0"/>
              <a:t> </a:t>
            </a:r>
            <a:r>
              <a:rPr lang="nl-NL" dirty="0" err="1"/>
              <a:t>note</a:t>
            </a:r>
            <a:r>
              <a:rPr lang="nl-NL" dirty="0"/>
              <a:t>? </a:t>
            </a:r>
          </a:p>
          <a:p>
            <a:r>
              <a:rPr lang="nl-NL" dirty="0" err="1"/>
              <a:t>What</a:t>
            </a:r>
            <a:r>
              <a:rPr lang="nl-NL" dirty="0"/>
              <a:t> do </a:t>
            </a:r>
            <a:r>
              <a:rPr lang="nl-NL" dirty="0" err="1"/>
              <a:t>you</a:t>
            </a:r>
            <a:r>
              <a:rPr lang="nl-NL" dirty="0"/>
              <a:t> </a:t>
            </a:r>
            <a:r>
              <a:rPr lang="nl-NL" dirty="0" err="1"/>
              <a:t>need</a:t>
            </a:r>
            <a:r>
              <a:rPr lang="nl-NL" dirty="0"/>
              <a:t> </a:t>
            </a:r>
            <a:r>
              <a:rPr lang="nl-NL" dirty="0" err="1"/>
              <a:t>from</a:t>
            </a:r>
            <a:r>
              <a:rPr lang="nl-NL" dirty="0"/>
              <a:t> </a:t>
            </a:r>
            <a:r>
              <a:rPr lang="nl-NL" dirty="0" err="1"/>
              <a:t>each</a:t>
            </a:r>
            <a:r>
              <a:rPr lang="nl-NL" dirty="0"/>
              <a:t> </a:t>
            </a:r>
            <a:r>
              <a:rPr lang="nl-NL" dirty="0" err="1"/>
              <a:t>other</a:t>
            </a:r>
            <a:r>
              <a:rPr lang="nl-NL" dirty="0"/>
              <a:t>? </a:t>
            </a:r>
          </a:p>
          <a:p>
            <a:r>
              <a:rPr lang="nl-NL" dirty="0" err="1"/>
              <a:t>What</a:t>
            </a:r>
            <a:r>
              <a:rPr lang="nl-NL" dirty="0"/>
              <a:t> do </a:t>
            </a:r>
            <a:r>
              <a:rPr lang="nl-NL" dirty="0" err="1"/>
              <a:t>you</a:t>
            </a:r>
            <a:r>
              <a:rPr lang="nl-NL" dirty="0"/>
              <a:t> </a:t>
            </a:r>
            <a:r>
              <a:rPr lang="nl-NL" dirty="0" err="1"/>
              <a:t>expect</a:t>
            </a:r>
            <a:r>
              <a:rPr lang="nl-NL" dirty="0"/>
              <a:t> </a:t>
            </a:r>
            <a:r>
              <a:rPr lang="nl-NL" dirty="0" err="1"/>
              <a:t>from</a:t>
            </a:r>
            <a:r>
              <a:rPr lang="nl-NL" dirty="0"/>
              <a:t> </a:t>
            </a:r>
            <a:r>
              <a:rPr lang="nl-NL" dirty="0" err="1"/>
              <a:t>each</a:t>
            </a:r>
            <a:r>
              <a:rPr lang="nl-NL" dirty="0"/>
              <a:t> </a:t>
            </a:r>
            <a:r>
              <a:rPr lang="nl-NL" dirty="0" err="1"/>
              <a:t>other</a:t>
            </a:r>
            <a:r>
              <a:rPr lang="nl-NL" dirty="0"/>
              <a:t>? </a:t>
            </a:r>
          </a:p>
          <a:p>
            <a:r>
              <a:rPr lang="nl-NL" dirty="0" err="1"/>
              <a:t>What</a:t>
            </a:r>
            <a:r>
              <a:rPr lang="nl-NL" dirty="0"/>
              <a:t> is </a:t>
            </a:r>
            <a:r>
              <a:rPr lang="nl-NL" dirty="0" err="1"/>
              <a:t>needed</a:t>
            </a:r>
            <a:r>
              <a:rPr lang="nl-NL" dirty="0"/>
              <a:t> </a:t>
            </a:r>
            <a:r>
              <a:rPr lang="nl-NL" dirty="0" err="1"/>
              <a:t>to</a:t>
            </a:r>
            <a:r>
              <a:rPr lang="nl-NL" dirty="0"/>
              <a:t> match these </a:t>
            </a:r>
            <a:r>
              <a:rPr lang="nl-NL" dirty="0" err="1"/>
              <a:t>expectations</a:t>
            </a:r>
            <a:r>
              <a:rPr lang="nl-NL" dirty="0"/>
              <a:t>? </a:t>
            </a:r>
          </a:p>
          <a:p>
            <a:r>
              <a:rPr lang="nl-NL" dirty="0" err="1"/>
              <a:t>What</a:t>
            </a:r>
            <a:r>
              <a:rPr lang="nl-NL" dirty="0"/>
              <a:t> </a:t>
            </a:r>
            <a:r>
              <a:rPr lang="nl-NL" dirty="0" err="1"/>
              <a:t>would</a:t>
            </a:r>
            <a:r>
              <a:rPr lang="nl-NL" dirty="0"/>
              <a:t> </a:t>
            </a:r>
            <a:r>
              <a:rPr lang="nl-NL" dirty="0" err="1"/>
              <a:t>you</a:t>
            </a:r>
            <a:r>
              <a:rPr lang="nl-NL" dirty="0"/>
              <a:t> like </a:t>
            </a:r>
            <a:r>
              <a:rPr lang="nl-NL" dirty="0" err="1"/>
              <a:t>to</a:t>
            </a:r>
            <a:r>
              <a:rPr lang="nl-NL" dirty="0"/>
              <a:t> </a:t>
            </a:r>
            <a:r>
              <a:rPr lang="nl-NL" dirty="0" err="1"/>
              <a:t>provide</a:t>
            </a:r>
            <a:r>
              <a:rPr lang="nl-NL" dirty="0"/>
              <a:t> </a:t>
            </a:r>
            <a:r>
              <a:rPr lang="nl-NL" dirty="0" err="1"/>
              <a:t>to</a:t>
            </a:r>
            <a:r>
              <a:rPr lang="nl-NL" dirty="0"/>
              <a:t> </a:t>
            </a:r>
            <a:r>
              <a:rPr lang="nl-NL" dirty="0" err="1"/>
              <a:t>the</a:t>
            </a:r>
            <a:r>
              <a:rPr lang="nl-NL" dirty="0"/>
              <a:t> </a:t>
            </a:r>
            <a:r>
              <a:rPr lang="nl-NL" dirty="0" err="1"/>
              <a:t>other</a:t>
            </a:r>
            <a:r>
              <a:rPr lang="nl-NL" dirty="0"/>
              <a:t> </a:t>
            </a:r>
            <a:r>
              <a:rPr lang="nl-NL" dirty="0" err="1"/>
              <a:t>organisations</a:t>
            </a:r>
            <a:r>
              <a:rPr lang="nl-NL" dirty="0"/>
              <a:t>?</a:t>
            </a:r>
          </a:p>
          <a:p>
            <a:r>
              <a:rPr lang="nl-NL" dirty="0" err="1"/>
              <a:t>What</a:t>
            </a:r>
            <a:r>
              <a:rPr lang="nl-NL" dirty="0"/>
              <a:t> </a:t>
            </a:r>
            <a:r>
              <a:rPr lang="nl-NL" dirty="0" err="1"/>
              <a:t>would</a:t>
            </a:r>
            <a:r>
              <a:rPr lang="nl-NL" dirty="0"/>
              <a:t> </a:t>
            </a:r>
            <a:r>
              <a:rPr lang="nl-NL" dirty="0" err="1"/>
              <a:t>you</a:t>
            </a:r>
            <a:r>
              <a:rPr lang="nl-NL" dirty="0"/>
              <a:t> like </a:t>
            </a:r>
            <a:r>
              <a:rPr lang="nl-NL" dirty="0" err="1"/>
              <a:t>to</a:t>
            </a:r>
            <a:r>
              <a:rPr lang="nl-NL" dirty="0"/>
              <a:t> </a:t>
            </a:r>
            <a:r>
              <a:rPr lang="nl-NL" dirty="0" err="1"/>
              <a:t>request</a:t>
            </a:r>
            <a:r>
              <a:rPr lang="nl-NL" dirty="0"/>
              <a:t> </a:t>
            </a:r>
            <a:r>
              <a:rPr lang="nl-NL" dirty="0" err="1"/>
              <a:t>from</a:t>
            </a:r>
            <a:r>
              <a:rPr lang="nl-NL" dirty="0"/>
              <a:t> </a:t>
            </a:r>
            <a:r>
              <a:rPr lang="nl-NL" dirty="0" err="1"/>
              <a:t>the</a:t>
            </a:r>
            <a:r>
              <a:rPr lang="nl-NL" dirty="0"/>
              <a:t> </a:t>
            </a:r>
            <a:r>
              <a:rPr lang="nl-NL" dirty="0" err="1"/>
              <a:t>other</a:t>
            </a:r>
            <a:r>
              <a:rPr lang="nl-NL" dirty="0"/>
              <a:t> </a:t>
            </a:r>
            <a:r>
              <a:rPr lang="nl-NL" dirty="0" err="1"/>
              <a:t>organisations</a:t>
            </a:r>
            <a:r>
              <a:rPr lang="nl-NL" dirty="0"/>
              <a:t>? </a:t>
            </a:r>
          </a:p>
        </p:txBody>
      </p:sp>
      <p:sp>
        <p:nvSpPr>
          <p:cNvPr id="5" name="Footer Placeholder 4">
            <a:extLst>
              <a:ext uri="{FF2B5EF4-FFF2-40B4-BE49-F238E27FC236}">
                <a16:creationId xmlns:a16="http://schemas.microsoft.com/office/drawing/2014/main" id="{711AEB76-6EBB-4D37-B772-CDDC4354FEED}"/>
              </a:ext>
            </a:extLst>
          </p:cNvPr>
          <p:cNvSpPr>
            <a:spLocks noGrp="1"/>
          </p:cNvSpPr>
          <p:nvPr>
            <p:ph type="ftr" sz="quarter" idx="16"/>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Melody Presentation 7.1: Elaborate on tasks of other responders at CBRN scene, and their value</a:t>
            </a:r>
          </a:p>
        </p:txBody>
      </p:sp>
      <p:sp>
        <p:nvSpPr>
          <p:cNvPr id="7" name="Slide Number Placeholder 3">
            <a:extLst>
              <a:ext uri="{FF2B5EF4-FFF2-40B4-BE49-F238E27FC236}">
                <a16:creationId xmlns:a16="http://schemas.microsoft.com/office/drawing/2014/main" id="{441BBFC9-92F8-42CA-AC81-F6A0A50D3ACC}"/>
              </a:ext>
            </a:extLst>
          </p:cNvPr>
          <p:cNvSpPr>
            <a:spLocks noGrp="1"/>
          </p:cNvSpPr>
          <p:nvPr>
            <p:ph type="sldNum" sz="quarter" idx="4"/>
          </p:nvPr>
        </p:nvSpPr>
        <p:spPr>
          <a:xfrm>
            <a:off x="9132833" y="6632065"/>
            <a:ext cx="2743200" cy="230784"/>
          </a:xfrm>
        </p:spPr>
        <p:txBody>
          <a:bodyPr/>
          <a:lstStyle/>
          <a:p>
            <a:fld id="{A814E660-BF25-4843-B2A0-93C6E2B6253B}" type="slidenum">
              <a:rPr lang="en-BE" smtClean="0"/>
              <a:pPr/>
              <a:t>9</a:t>
            </a:fld>
            <a:endParaRPr lang="en-BE" dirty="0"/>
          </a:p>
        </p:txBody>
      </p:sp>
      <p:sp>
        <p:nvSpPr>
          <p:cNvPr id="9" name="TextBox 8">
            <a:extLst>
              <a:ext uri="{FF2B5EF4-FFF2-40B4-BE49-F238E27FC236}">
                <a16:creationId xmlns:a16="http://schemas.microsoft.com/office/drawing/2014/main" id="{81F246E4-25A9-4CBB-A881-53A455C834DA}"/>
              </a:ext>
            </a:extLst>
          </p:cNvPr>
          <p:cNvSpPr txBox="1"/>
          <p:nvPr/>
        </p:nvSpPr>
        <p:spPr>
          <a:xfrm>
            <a:off x="409609" y="6467789"/>
            <a:ext cx="6094206"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black"/>
                </a:solidFill>
                <a:effectLst/>
                <a:uLnTx/>
                <a:uFillTx/>
                <a:latin typeface="Segoe UI"/>
                <a:ea typeface="+mn-ea"/>
                <a:cs typeface="+mn-cs"/>
              </a:rPr>
              <a:t>Melody Presentation 7.1: Elaborate on tasks of other responders at CBRN scene, and their value</a:t>
            </a:r>
          </a:p>
        </p:txBody>
      </p:sp>
    </p:spTree>
    <p:extLst>
      <p:ext uri="{BB962C8B-B14F-4D97-AF65-F5344CB8AC3E}">
        <p14:creationId xmlns:p14="http://schemas.microsoft.com/office/powerpoint/2010/main" val="30418880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Office Theme">
  <a:themeElements>
    <a:clrScheme name="Custom 3">
      <a:dk1>
        <a:sysClr val="windowText" lastClr="000000"/>
      </a:dk1>
      <a:lt1>
        <a:sysClr val="window" lastClr="FFFFFF"/>
      </a:lt1>
      <a:dk2>
        <a:srgbClr val="515151"/>
      </a:dk2>
      <a:lt2>
        <a:srgbClr val="E7E6E6"/>
      </a:lt2>
      <a:accent1>
        <a:srgbClr val="023B7E"/>
      </a:accent1>
      <a:accent2>
        <a:srgbClr val="8CD3F6"/>
      </a:accent2>
      <a:accent3>
        <a:srgbClr val="035ECD"/>
      </a:accent3>
      <a:accent4>
        <a:srgbClr val="1FA8ED"/>
      </a:accent4>
      <a:accent5>
        <a:srgbClr val="D2EDFB"/>
      </a:accent5>
      <a:accent6>
        <a:srgbClr val="87BCFD"/>
      </a:accent6>
      <a:hlink>
        <a:srgbClr val="4C9BFC"/>
      </a:hlink>
      <a:folHlink>
        <a:srgbClr val="B3D5FD"/>
      </a:folHlink>
    </a:clrScheme>
    <a:fontScheme name="sckcen">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SCK•CEN 2020">
      <a:dk1>
        <a:sysClr val="windowText" lastClr="000000"/>
      </a:dk1>
      <a:lt1>
        <a:sysClr val="window" lastClr="FFFFFF"/>
      </a:lt1>
      <a:dk2>
        <a:srgbClr val="515151"/>
      </a:dk2>
      <a:lt2>
        <a:srgbClr val="E7E6E6"/>
      </a:lt2>
      <a:accent1>
        <a:srgbClr val="562873"/>
      </a:accent1>
      <a:accent2>
        <a:srgbClr val="984A9C"/>
      </a:accent2>
      <a:accent3>
        <a:srgbClr val="8ED8F8"/>
      </a:accent3>
      <a:accent4>
        <a:srgbClr val="034694"/>
      </a:accent4>
      <a:accent5>
        <a:srgbClr val="CACCD0"/>
      </a:accent5>
      <a:accent6>
        <a:srgbClr val="DFE0E2"/>
      </a:accent6>
      <a:hlink>
        <a:srgbClr val="BC58AE"/>
      </a:hlink>
      <a:folHlink>
        <a:srgbClr val="501D53"/>
      </a:folHlink>
    </a:clrScheme>
    <a:fontScheme name="sckcen">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SCK•CEN 2020">
      <a:dk1>
        <a:sysClr val="windowText" lastClr="000000"/>
      </a:dk1>
      <a:lt1>
        <a:sysClr val="window" lastClr="FFFFFF"/>
      </a:lt1>
      <a:dk2>
        <a:srgbClr val="515151"/>
      </a:dk2>
      <a:lt2>
        <a:srgbClr val="E7E6E6"/>
      </a:lt2>
      <a:accent1>
        <a:srgbClr val="562873"/>
      </a:accent1>
      <a:accent2>
        <a:srgbClr val="984A9C"/>
      </a:accent2>
      <a:accent3>
        <a:srgbClr val="8ED8F8"/>
      </a:accent3>
      <a:accent4>
        <a:srgbClr val="034694"/>
      </a:accent4>
      <a:accent5>
        <a:srgbClr val="CACCD0"/>
      </a:accent5>
      <a:accent6>
        <a:srgbClr val="DFE0E2"/>
      </a:accent6>
      <a:hlink>
        <a:srgbClr val="BC58AE"/>
      </a:hlink>
      <a:folHlink>
        <a:srgbClr val="501D53"/>
      </a:folHlink>
    </a:clrScheme>
    <a:fontScheme name="sckcen">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12621</TotalTime>
  <Words>5966</Words>
  <Application>Microsoft Office PowerPoint</Application>
  <PresentationFormat>Widescreen</PresentationFormat>
  <Paragraphs>606</Paragraphs>
  <Slides>22</Slides>
  <Notes>22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Arial</vt:lpstr>
      <vt:lpstr>Calibri</vt:lpstr>
      <vt:lpstr>FranklinGotTExtCon</vt:lpstr>
      <vt:lpstr>Georgia</vt:lpstr>
      <vt:lpstr>Segoe UI</vt:lpstr>
      <vt:lpstr>Segoe UI Semibold</vt:lpstr>
      <vt:lpstr>Office Theme</vt:lpstr>
      <vt:lpstr>Module 7: Improve interagency collaboration</vt:lpstr>
      <vt:lpstr>Learning objective</vt:lpstr>
      <vt:lpstr>First responders &amp; CBRN (basic modules)</vt:lpstr>
      <vt:lpstr>Interagency awareness</vt:lpstr>
      <vt:lpstr>Exercise: Tasking of responders on scene</vt:lpstr>
      <vt:lpstr>Aim of the exercise </vt:lpstr>
      <vt:lpstr>Learning environment</vt:lpstr>
      <vt:lpstr>Familiarisation with the tasking and capabilities of other first responders </vt:lpstr>
      <vt:lpstr>Discussion on the differences (30 min) </vt:lpstr>
      <vt:lpstr>Important tasks and reminders</vt:lpstr>
      <vt:lpstr>Functions of first responders </vt:lpstr>
      <vt:lpstr>Additional assistance needed</vt:lpstr>
      <vt:lpstr>Discuss additional assistance (10 min) </vt:lpstr>
      <vt:lpstr>Questions?</vt:lpstr>
      <vt:lpstr>Summary of responsibilities first responders</vt:lpstr>
      <vt:lpstr>Interagency collaboration</vt:lpstr>
      <vt:lpstr>Interagency collaboration</vt:lpstr>
      <vt:lpstr>Practice interagency collaboration</vt:lpstr>
      <vt:lpstr>Common task: create a clear and joint operational picture</vt:lpstr>
      <vt:lpstr>Additional assistance during the incident</vt:lpstr>
      <vt:lpstr>Take Home Message</vt:lpstr>
      <vt:lpstr>PowerPoint Presentation</vt:lpstr>
    </vt:vector>
  </TitlesOfParts>
  <Company>SCK CEN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Dillen Roel</dc:creator>
  <cp:lastModifiedBy>Peter den Outer</cp:lastModifiedBy>
  <cp:revision>570</cp:revision>
  <cp:lastPrinted>2020-01-20T09:16:47Z</cp:lastPrinted>
  <dcterms:created xsi:type="dcterms:W3CDTF">2019-10-21T09:10:33Z</dcterms:created>
  <dcterms:modified xsi:type="dcterms:W3CDTF">2022-11-16T13:24:06Z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exandriaPath">
    <vt:lpwstr/>
  </property>
  <property fmtid="{D5CDD505-2E9C-101B-9397-08002B2CF9AE}" pid="3" name="ID">
    <vt:lpwstr>36860591</vt:lpwstr>
  </property>
  <property fmtid="{D5CDD505-2E9C-101B-9397-08002B2CF9AE}" pid="4" name="Name">
    <vt:lpwstr>PowerPoint Presentation with sample slides.pptx</vt:lpwstr>
  </property>
  <property fmtid="{D5CDD505-2E9C-101B-9397-08002B2CF9AE}" pid="5" name="SuppMarkings">
    <vt:lpwstr> </vt:lpwstr>
  </property>
  <property fmtid="{D5CDD505-2E9C-101B-9397-08002B2CF9AE}" pid="6" name="Security Clearance">
    <vt:lpwstr> </vt:lpwstr>
  </property>
  <property fmtid="{D5CDD505-2E9C-101B-9397-08002B2CF9AE}" pid="7" name="HyperLink">
    <vt:lpwstr>https://ecm.sckcen.be/OTCS/llisapi.dll/open/36860591</vt:lpwstr>
  </property>
  <property fmtid="{D5CDD505-2E9C-101B-9397-08002B2CF9AE}" pid="8" name="Common Attributes_Reference Number">
    <vt:lpwstr>&lt;generated automatically&gt;</vt:lpwstr>
  </property>
  <property fmtid="{D5CDD505-2E9C-101B-9397-08002B2CF9AE}" pid="9" name="Common Attributes_Short Reference">
    <vt:lpwstr>&lt;generated automatically&gt;</vt:lpwstr>
  </property>
  <property fmtid="{D5CDD505-2E9C-101B-9397-08002B2CF9AE}" pid="10" name="Common Attributes_Alternative Reference">
    <vt:lpwstr> </vt:lpwstr>
  </property>
  <property fmtid="{D5CDD505-2E9C-101B-9397-08002B2CF9AE}" pid="11" name="Common Attributes_Document Type">
    <vt:lpwstr>Presentation</vt:lpwstr>
  </property>
  <property fmtid="{D5CDD505-2E9C-101B-9397-08002B2CF9AE}" pid="12" name="Common Attributes_Author_Author Name">
    <vt:lpwstr>&lt;default creator&gt;</vt:lpwstr>
  </property>
  <property fmtid="{D5CDD505-2E9C-101B-9397-08002B2CF9AE}" pid="13" name="Common Attributes_Author_Author Affiliation">
    <vt:lpwstr>SCK•CEN</vt:lpwstr>
  </property>
  <property fmtid="{D5CDD505-2E9C-101B-9397-08002B2CF9AE}" pid="14" name="Common Attributes_Information Security Classification">
    <vt:lpwstr>Restricted</vt:lpwstr>
  </property>
  <property fmtid="{D5CDD505-2E9C-101B-9397-08002B2CF9AE}" pid="15" name="Common Attributes_ISC Motivation">
    <vt:lpwstr>ISC was automatically assigned.</vt:lpwstr>
  </property>
  <property fmtid="{D5CDD505-2E9C-101B-9397-08002B2CF9AE}" pid="16" name="Event Attributes_Event_Event Type">
    <vt:lpwstr> </vt:lpwstr>
  </property>
  <property fmtid="{D5CDD505-2E9C-101B-9397-08002B2CF9AE}" pid="17" name="Event Attributes_Event_Event Name">
    <vt:lpwstr> </vt:lpwstr>
  </property>
  <property fmtid="{D5CDD505-2E9C-101B-9397-08002B2CF9AE}" pid="18" name="Event Attributes_Event_Event Start Date">
    <vt:filetime>1899-12-29T23:00:00Z</vt:filetime>
  </property>
  <property fmtid="{D5CDD505-2E9C-101B-9397-08002B2CF9AE}" pid="19" name="Event Attributes_Event_Event End Date">
    <vt:filetime>1899-12-29T23:00:00Z</vt:filetime>
  </property>
  <property fmtid="{D5CDD505-2E9C-101B-9397-08002B2CF9AE}" pid="20" name="Event Attributes_Event_Event Location">
    <vt:lpwstr> </vt:lpwstr>
  </property>
</Properties>
</file>