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handoutMasterIdLst>
    <p:handoutMasterId r:id="rId19"/>
  </p:handoutMasterIdLst>
  <p:sldIdLst>
    <p:sldId id="477" r:id="rId5"/>
    <p:sldId id="478" r:id="rId6"/>
    <p:sldId id="469" r:id="rId7"/>
    <p:sldId id="267" r:id="rId8"/>
    <p:sldId id="269" r:id="rId9"/>
    <p:sldId id="474" r:id="rId10"/>
    <p:sldId id="473" r:id="rId11"/>
    <p:sldId id="476" r:id="rId12"/>
    <p:sldId id="475" r:id="rId13"/>
    <p:sldId id="302" r:id="rId14"/>
    <p:sldId id="285" r:id="rId15"/>
    <p:sldId id="470" r:id="rId16"/>
    <p:sldId id="266"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XT\mbijak" initials="E" lastIdx="15" clrIdx="0">
    <p:extLst>
      <p:ext uri="{19B8F6BF-5375-455C-9EA6-DF929625EA0E}">
        <p15:presenceInfo xmlns:p15="http://schemas.microsoft.com/office/powerpoint/2012/main" userId="EXT\mbijak"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016" autoAdjust="0"/>
    <p:restoredTop sz="50962" autoAdjust="0"/>
  </p:normalViewPr>
  <p:slideViewPr>
    <p:cSldViewPr snapToGrid="0">
      <p:cViewPr varScale="1">
        <p:scale>
          <a:sx n="53" d="100"/>
          <a:sy n="53" d="100"/>
        </p:scale>
        <p:origin x="1662" y="48"/>
      </p:cViewPr>
      <p:guideLst/>
    </p:cSldViewPr>
  </p:slideViewPr>
  <p:notesTextViewPr>
    <p:cViewPr>
      <p:scale>
        <a:sx n="150" d="100"/>
        <a:sy n="150" d="100"/>
      </p:scale>
      <p:origin x="0" y="-1794"/>
    </p:cViewPr>
  </p:notesTextViewPr>
  <p:sorterViewPr>
    <p:cViewPr>
      <p:scale>
        <a:sx n="100" d="100"/>
        <a:sy n="100" d="100"/>
      </p:scale>
      <p:origin x="0" y="-2352"/>
    </p:cViewPr>
  </p:sorter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Module 5: Risk assessment on scene and hazard avoidance</a:t>
            </a:r>
          </a:p>
          <a:p>
            <a:r>
              <a:rPr lang="en-US" sz="800" b="1" kern="1200" dirty="0">
                <a:solidFill>
                  <a:schemeClr val="tx1"/>
                </a:solidFill>
                <a:effectLst/>
                <a:latin typeface="+mn-lt"/>
                <a:ea typeface="+mn-ea"/>
                <a:cs typeface="+mn-cs"/>
              </a:rPr>
              <a:t>Result: </a:t>
            </a:r>
          </a:p>
          <a:p>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p>
          <a:p>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Title slide:</a:t>
            </a:r>
            <a:r>
              <a:rPr lang="en-GB" sz="800" b="0" kern="1200" dirty="0">
                <a:solidFill>
                  <a:schemeClr val="tx1"/>
                </a:solidFill>
                <a:effectLst/>
                <a:latin typeface="+mn-lt"/>
                <a:ea typeface="+mn-ea"/>
                <a:cs typeface="+mn-cs"/>
              </a:rPr>
              <a:t> Decontamination</a:t>
            </a:r>
            <a:r>
              <a:rPr lang="en-GB" sz="800" b="0" kern="1200" baseline="0" dirty="0">
                <a:solidFill>
                  <a:schemeClr val="tx1"/>
                </a:solidFill>
                <a:effectLst/>
                <a:latin typeface="+mn-lt"/>
                <a:ea typeface="+mn-ea"/>
                <a:cs typeface="+mn-cs"/>
              </a:rPr>
              <a:t> line</a:t>
            </a:r>
            <a:endParaRPr lang="en-GB"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Result</a:t>
            </a:r>
            <a:r>
              <a:rPr lang="en-GB" sz="800" kern="1200" dirty="0">
                <a:solidFill>
                  <a:schemeClr val="tx1"/>
                </a:solidFill>
                <a:effectLst/>
                <a:latin typeface="+mn-lt"/>
                <a:ea typeface="+mn-ea"/>
                <a:cs typeface="+mn-cs"/>
              </a:rPr>
              <a:t>: trainees are able to understand </a:t>
            </a:r>
            <a:r>
              <a:rPr lang="en-GB" sz="800" b="0" kern="1200" baseline="0" dirty="0">
                <a:solidFill>
                  <a:schemeClr val="tx1"/>
                </a:solidFill>
                <a:effectLst/>
                <a:latin typeface="+mn-lt"/>
                <a:ea typeface="+mn-ea"/>
                <a:cs typeface="+mn-cs"/>
              </a:rPr>
              <a:t>the principles of operating a decontamination line</a:t>
            </a:r>
            <a:r>
              <a:rPr lang="en-GB" sz="800" b="0" kern="1200" baseline="0" noProof="0" dirty="0">
                <a:solidFill>
                  <a:schemeClr val="tx1"/>
                </a:solidFill>
                <a:effectLst/>
                <a:latin typeface="+mn-lt"/>
                <a:ea typeface="+mn-ea"/>
                <a:cs typeface="+mn-cs"/>
              </a:rPr>
              <a:t>. </a:t>
            </a:r>
            <a:endParaRPr lang="en-GB" sz="800" kern="1200" dirty="0">
              <a:solidFill>
                <a:schemeClr val="tx1"/>
              </a:solidFill>
              <a:effectLst/>
              <a:latin typeface="+mn-lt"/>
              <a:ea typeface="+mn-ea"/>
              <a:cs typeface="+mn-cs"/>
            </a:endParaRPr>
          </a:p>
          <a:p>
            <a:r>
              <a:rPr lang="en-GB" sz="800" b="1" kern="1200" dirty="0">
                <a:solidFill>
                  <a:schemeClr val="tx1"/>
                </a:solidFill>
                <a:effectLst/>
                <a:latin typeface="+mn-lt"/>
                <a:ea typeface="+mn-ea"/>
                <a:cs typeface="+mn-cs"/>
              </a:rPr>
              <a:t>Instructions for the trainer:</a:t>
            </a:r>
            <a:r>
              <a:rPr lang="en-GB" sz="800" kern="1200" dirty="0">
                <a:solidFill>
                  <a:schemeClr val="tx1"/>
                </a:solidFill>
                <a:effectLst/>
                <a:latin typeface="+mn-lt"/>
                <a:ea typeface="+mn-ea"/>
                <a:cs typeface="+mn-cs"/>
              </a:rPr>
              <a:t> </a:t>
            </a:r>
          </a:p>
          <a:p>
            <a:r>
              <a:rPr lang="en-US" sz="800" b="0" kern="1200" noProof="0" dirty="0">
                <a:solidFill>
                  <a:schemeClr val="tx1"/>
                </a:solidFill>
                <a:effectLst/>
                <a:latin typeface="+mn-lt"/>
                <a:ea typeface="+mn-ea"/>
                <a:cs typeface="+mn-cs"/>
              </a:rPr>
              <a:t>At a CBRN scene, usually a decontamination area is set up: </a:t>
            </a:r>
          </a:p>
          <a:p>
            <a:r>
              <a:rPr lang="en-US" sz="800" b="0" kern="1200" noProof="0" dirty="0">
                <a:solidFill>
                  <a:schemeClr val="tx1"/>
                </a:solidFill>
                <a:effectLst/>
                <a:latin typeface="+mn-lt"/>
                <a:ea typeface="+mn-ea"/>
                <a:cs typeface="+mn-cs"/>
              </a:rPr>
              <a:t>Decontamination area = The area where the decontamination is carried out. </a:t>
            </a:r>
          </a:p>
          <a:p>
            <a:r>
              <a:rPr lang="en-US" sz="800" b="0" kern="1200" noProof="0" dirty="0">
                <a:solidFill>
                  <a:schemeClr val="tx1"/>
                </a:solidFill>
                <a:effectLst/>
                <a:latin typeface="+mn-lt"/>
                <a:ea typeface="+mn-ea"/>
                <a:cs typeface="+mn-cs"/>
              </a:rPr>
              <a:t>There is a clear border between inner and outer safety perimeter. </a:t>
            </a:r>
          </a:p>
          <a:p>
            <a:r>
              <a:rPr lang="en-US" sz="800" b="0" kern="1200" noProof="0" dirty="0">
                <a:solidFill>
                  <a:schemeClr val="tx1"/>
                </a:solidFill>
                <a:effectLst/>
                <a:latin typeface="+mn-lt"/>
                <a:ea typeface="+mn-ea"/>
                <a:cs typeface="+mn-cs"/>
              </a:rPr>
              <a:t>All victims, personnel and equipment leaving the warm zone have to undergo decontamination before entering the cold zone </a:t>
            </a:r>
          </a:p>
          <a:p>
            <a:endParaRPr lang="en-US" sz="800" b="0" kern="1200" noProof="0" dirty="0">
              <a:solidFill>
                <a:schemeClr val="tx1"/>
              </a:solidFill>
              <a:effectLst/>
              <a:latin typeface="+mn-lt"/>
              <a:ea typeface="+mn-ea"/>
              <a:cs typeface="+mn-cs"/>
            </a:endParaRPr>
          </a:p>
          <a:p>
            <a:r>
              <a:rPr lang="en-US" sz="800" b="0" kern="1200" noProof="0" dirty="0">
                <a:solidFill>
                  <a:schemeClr val="tx1"/>
                </a:solidFill>
                <a:effectLst/>
                <a:latin typeface="+mn-lt"/>
                <a:ea typeface="+mn-ea"/>
                <a:cs typeface="+mn-cs"/>
              </a:rPr>
              <a:t>Discuss that it is helpful to have access to a map showing the modeled effected area to set a safe environment for the decontamination line, also taking to account access and exits roads.</a:t>
            </a:r>
          </a:p>
          <a:p>
            <a:r>
              <a:rPr lang="en-GB" sz="800" b="0" kern="1200" noProof="0" dirty="0">
                <a:solidFill>
                  <a:schemeClr val="tx1"/>
                </a:solidFill>
                <a:effectLst/>
                <a:latin typeface="+mn-lt"/>
                <a:ea typeface="+mn-ea"/>
                <a:cs typeface="+mn-cs"/>
              </a:rPr>
              <a:t>Discuss that a</a:t>
            </a:r>
            <a:r>
              <a:rPr lang="en-GB" sz="800" b="0" kern="1200" baseline="0" noProof="0" dirty="0">
                <a:solidFill>
                  <a:schemeClr val="tx1"/>
                </a:solidFill>
                <a:effectLst/>
                <a:latin typeface="+mn-lt"/>
                <a:ea typeface="+mn-ea"/>
                <a:cs typeface="+mn-cs"/>
              </a:rPr>
              <a:t> decontamination station is set up in such a way that contaminated people move upwind while going through the consecutive stages in the decontamination process. </a:t>
            </a:r>
          </a:p>
          <a:p>
            <a:r>
              <a:rPr lang="en-GB" sz="800" b="0" kern="1200" baseline="0" noProof="0" dirty="0">
                <a:solidFill>
                  <a:schemeClr val="tx1"/>
                </a:solidFill>
                <a:effectLst/>
                <a:latin typeface="+mn-lt"/>
                <a:ea typeface="+mn-ea"/>
                <a:cs typeface="+mn-cs"/>
              </a:rPr>
              <a:t>The example decontamination line shows activities to be performed on the line. Also include in the discussion necessary safety issues.</a:t>
            </a:r>
          </a:p>
          <a:p>
            <a:r>
              <a:rPr lang="en-GB" sz="800" b="0" kern="1200" baseline="0" noProof="0" dirty="0">
                <a:solidFill>
                  <a:schemeClr val="tx1"/>
                </a:solidFill>
                <a:effectLst/>
                <a:latin typeface="+mn-lt"/>
                <a:ea typeface="+mn-ea"/>
                <a:cs typeface="+mn-cs"/>
              </a:rPr>
              <a:t>This slide will be discussed in more detail in the practical training</a:t>
            </a:r>
            <a:endParaRPr lang="en-GB" sz="800" b="1" kern="1200" dirty="0">
              <a:solidFill>
                <a:schemeClr val="tx1"/>
              </a:solidFill>
              <a:effectLst/>
              <a:latin typeface="+mn-lt"/>
              <a:ea typeface="+mn-ea"/>
              <a:cs typeface="+mn-cs"/>
            </a:endParaRPr>
          </a:p>
          <a:p>
            <a:endParaRPr lang="en-GB"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kern="1200" dirty="0">
                <a:solidFill>
                  <a:schemeClr val="tx1"/>
                </a:solidFill>
                <a:effectLst/>
                <a:latin typeface="+mn-lt"/>
                <a:ea typeface="+mn-ea"/>
                <a:cs typeface="+mn-cs"/>
              </a:rPr>
              <a:t>References for additional information</a:t>
            </a:r>
            <a:r>
              <a:rPr lang="en-GB" sz="800" i="0" kern="1200" dirty="0">
                <a:solidFill>
                  <a:schemeClr val="tx1"/>
                </a:solidFill>
                <a:effectLst/>
                <a:latin typeface="+mn-lt"/>
                <a:ea typeface="+mn-ea"/>
                <a:cs typeface="+mn-cs"/>
              </a:rPr>
              <a:t>:  -</a:t>
            </a:r>
          </a:p>
          <a:p>
            <a:r>
              <a:rPr lang="en-GB" sz="800" b="1" kern="1200" dirty="0">
                <a:solidFill>
                  <a:schemeClr val="tx1"/>
                </a:solidFill>
                <a:effectLst/>
                <a:latin typeface="+mn-lt"/>
                <a:ea typeface="+mn-ea"/>
                <a:cs typeface="+mn-cs"/>
              </a:rPr>
              <a:t>Depicted illustration: </a:t>
            </a:r>
            <a:r>
              <a:rPr lang="en-GB" sz="800" b="0" kern="1200" dirty="0">
                <a:solidFill>
                  <a:schemeClr val="tx1"/>
                </a:solidFill>
                <a:effectLst/>
                <a:latin typeface="+mn-lt"/>
                <a:ea typeface="+mn-ea"/>
                <a:cs typeface="+mn-cs"/>
              </a:rPr>
              <a:t>Printout from MARPLOT</a:t>
            </a:r>
            <a:r>
              <a:rPr lang="en-GB" sz="800" b="1" kern="120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drawing of decontamination line diagram</a:t>
            </a:r>
          </a:p>
          <a:p>
            <a:r>
              <a:rPr lang="en-GB" sz="800" b="1" i="0" u="none" strike="noStrike" kern="1200" dirty="0">
                <a:solidFill>
                  <a:schemeClr val="tx1"/>
                </a:solidFill>
                <a:effectLst/>
                <a:latin typeface="+mn-lt"/>
                <a:ea typeface="+mn-ea"/>
                <a:cs typeface="+mn-cs"/>
              </a:rPr>
              <a:t>Picture source &amp; IP</a:t>
            </a:r>
            <a:r>
              <a:rPr lang="en-GB" sz="800" b="1" kern="1200" dirty="0">
                <a:solidFill>
                  <a:schemeClr val="tx1"/>
                </a:solidFill>
                <a:effectLst/>
                <a:latin typeface="+mn-lt"/>
                <a:ea typeface="+mn-ea"/>
                <a:cs typeface="+mn-cs"/>
              </a:rPr>
              <a:t>:</a:t>
            </a:r>
            <a:r>
              <a:rPr lang="en-GB" sz="800" b="1" kern="1200" noProof="0" dirty="0">
                <a:solidFill>
                  <a:schemeClr val="tx1"/>
                </a:solidFill>
                <a:effectLst/>
                <a:latin typeface="+mn-lt"/>
                <a:ea typeface="+mn-ea"/>
                <a:cs typeface="+mn-cs"/>
              </a:rPr>
              <a:t> </a:t>
            </a:r>
            <a:r>
              <a:rPr lang="en-GB" sz="800" b="0" kern="1200" noProof="0" dirty="0">
                <a:solidFill>
                  <a:schemeClr val="tx1"/>
                </a:solidFill>
                <a:effectLst/>
                <a:latin typeface="+mn-lt"/>
                <a:ea typeface="+mn-ea"/>
                <a:cs typeface="+mn-cs"/>
              </a:rPr>
              <a:t>MELODY creation using ALOHA, MARPLOT and CAMEO</a:t>
            </a:r>
            <a:r>
              <a:rPr lang="en-GB" sz="800" b="0" kern="1200" baseline="0" noProof="0" dirty="0">
                <a:solidFill>
                  <a:schemeClr val="tx1"/>
                </a:solidFill>
                <a:effectLst/>
                <a:latin typeface="+mn-lt"/>
                <a:ea typeface="+mn-ea"/>
                <a:cs typeface="+mn-cs"/>
              </a:rPr>
              <a:t> software https://www.epa.gov</a:t>
            </a:r>
          </a:p>
          <a:p>
            <a:r>
              <a:rPr lang="en-GB"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76658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Title slide:</a:t>
            </a:r>
            <a:r>
              <a:rPr lang="en-GB" sz="800" b="0" kern="1200" noProof="0" dirty="0">
                <a:solidFill>
                  <a:schemeClr val="tx1"/>
                </a:solidFill>
                <a:effectLst/>
                <a:latin typeface="+mn-lt"/>
                <a:ea typeface="+mn-ea"/>
                <a:cs typeface="+mn-cs"/>
              </a:rPr>
              <a:t> Mind the differences</a:t>
            </a:r>
            <a:endParaRPr lang="en-GB"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Result</a:t>
            </a:r>
            <a:r>
              <a:rPr lang="en-GB" sz="800" kern="1200" noProof="0" dirty="0">
                <a:solidFill>
                  <a:schemeClr val="tx1"/>
                </a:solidFill>
                <a:effectLst/>
                <a:latin typeface="+mn-lt"/>
                <a:ea typeface="+mn-ea"/>
                <a:cs typeface="+mn-cs"/>
              </a:rPr>
              <a:t>: trainee understand that there’s a difference between </a:t>
            </a:r>
            <a:r>
              <a:rPr lang="en-GB" sz="800" b="0" kern="1200" noProof="0" dirty="0">
                <a:solidFill>
                  <a:schemeClr val="tx1"/>
                </a:solidFill>
                <a:effectLst/>
                <a:latin typeface="+mn-lt"/>
                <a:ea typeface="+mn-ea"/>
                <a:cs typeface="+mn-cs"/>
              </a:rPr>
              <a:t>decontamination of professionals and random incident attendants</a:t>
            </a:r>
            <a:r>
              <a:rPr lang="pl-PL" sz="800" b="0" kern="1200" noProof="0" dirty="0">
                <a:solidFill>
                  <a:schemeClr val="tx1"/>
                </a:solidFill>
                <a:effectLst/>
                <a:latin typeface="+mn-lt"/>
                <a:ea typeface="+mn-ea"/>
                <a:cs typeface="+mn-cs"/>
              </a:rPr>
              <a:t>. </a:t>
            </a:r>
            <a:endParaRPr lang="en-US"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Instructions for the trainer:</a:t>
            </a:r>
            <a:r>
              <a:rPr lang="en-GB" sz="8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Discuss the difference between trained professionals and public.</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Different types of victims and event may require different approaches.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(This slide will be discussed in more detail in the practical training.)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Background: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It is an important point to add that responders/professionals are decontaminated in a separate area as part of safely managing their operations.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It is to be expected that trained professionals comply to instructions and are more easily ushered than untrained personnel and public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public can by 'driven by panic' but that does not have to be their primary reaction. There is lots of research on this topic of 'panic' - what it is and what it is not.... it is natural and rational to flee from danger and it is a </a:t>
            </a:r>
            <a:r>
              <a:rPr lang="en-US" sz="800" i="1" kern="1200" dirty="0">
                <a:solidFill>
                  <a:schemeClr val="tx1"/>
                </a:solidFill>
                <a:effectLst/>
                <a:latin typeface="+mn-lt"/>
                <a:ea typeface="+mn-ea"/>
                <a:cs typeface="+mn-cs"/>
              </a:rPr>
              <a:t>predictable</a:t>
            </a:r>
            <a:r>
              <a:rPr lang="en-US" sz="800" kern="1200" dirty="0">
                <a:solidFill>
                  <a:schemeClr val="tx1"/>
                </a:solidFill>
                <a:effectLst/>
                <a:latin typeface="+mn-lt"/>
                <a:ea typeface="+mn-ea"/>
                <a:cs typeface="+mn-cs"/>
              </a:rPr>
              <a:t> survival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public usually comply and cooperate with emergency responders when they receive help and good communication about (de)contamination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e.g. "take off your outer clothing and we will bring help to you and decontaminate you"</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When there is an inefficient response/no help/poor communication/delay waiting for decontamination, the public want to leave the danger area for their safety. In actual fact, the responders may be keeping them in danger of further contamination from each other or further terrorist attack.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Best practice is to promote the principles that need to be used to best understand, protect and influence the public reaction - how to use good communication and self help/reliance factors to gain cooperation.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Sometimes the emergency services blame the public for not doing what they wanted and the say it was 'panic', while afterwards evaluations showed that emergency services did not provide the right guidance and help at the scene, or the response was slow and uncoordinated so the public just had to do what they thought was best instead. </a:t>
            </a:r>
          </a:p>
          <a:p>
            <a:endParaRPr lang="en-GB"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kern="1200" noProof="0" dirty="0">
                <a:solidFill>
                  <a:schemeClr val="tx1"/>
                </a:solidFill>
                <a:effectLst/>
                <a:latin typeface="+mn-lt"/>
                <a:ea typeface="+mn-ea"/>
                <a:cs typeface="+mn-cs"/>
              </a:rPr>
              <a:t>References for additional information</a:t>
            </a:r>
            <a:r>
              <a:rPr lang="en-GB" sz="800" i="0" kern="1200" noProof="0" dirty="0">
                <a:solidFill>
                  <a:schemeClr val="tx1"/>
                </a:solidFill>
                <a:effectLst/>
                <a:latin typeface="+mn-lt"/>
                <a:ea typeface="+mn-ea"/>
                <a:cs typeface="+mn-cs"/>
              </a:rPr>
              <a:t>:  </a:t>
            </a:r>
          </a:p>
          <a:p>
            <a:r>
              <a:rPr lang="en-GB" sz="800" b="1" kern="1200" noProof="0" dirty="0">
                <a:solidFill>
                  <a:schemeClr val="tx1"/>
                </a:solidFill>
                <a:effectLst/>
                <a:latin typeface="+mn-lt"/>
                <a:ea typeface="+mn-ea"/>
                <a:cs typeface="+mn-cs"/>
              </a:rPr>
              <a:t>Depicted illustration:</a:t>
            </a:r>
            <a:endParaRPr lang="en-GB" sz="800" b="0" kern="1200" noProof="0" dirty="0">
              <a:solidFill>
                <a:schemeClr val="tx1"/>
              </a:solidFill>
              <a:effectLst/>
              <a:latin typeface="+mn-lt"/>
              <a:ea typeface="+mn-ea"/>
              <a:cs typeface="+mn-cs"/>
            </a:endParaRPr>
          </a:p>
          <a:p>
            <a:r>
              <a:rPr lang="en-GB" sz="800" b="1" i="0" u="none" strike="noStrike" kern="1200" noProof="0" dirty="0">
                <a:solidFill>
                  <a:schemeClr val="tx1"/>
                </a:solidFill>
                <a:effectLst/>
                <a:latin typeface="+mn-lt"/>
                <a:ea typeface="+mn-ea"/>
                <a:cs typeface="+mn-cs"/>
              </a:rPr>
              <a:t>Picture source &amp; IP</a:t>
            </a:r>
            <a:r>
              <a:rPr lang="en-GB" sz="800" b="1" kern="1200" noProof="0" dirty="0">
                <a:solidFill>
                  <a:schemeClr val="tx1"/>
                </a:solidFill>
                <a:effectLst/>
                <a:latin typeface="+mn-lt"/>
                <a:ea typeface="+mn-ea"/>
                <a:cs typeface="+mn-cs"/>
              </a:rPr>
              <a:t>:</a:t>
            </a:r>
            <a:endParaRPr lang="en-GB" sz="800" b="0"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Text source &amp; IP: </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587759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Take home message.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take home message: some rules of thumb for decontamination.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Discuss the listed Take home messages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https://chemm.nlm.nih.gov/decontamination.htm</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p>
          <a:p>
            <a:r>
              <a:rPr lang="en-US" sz="800" b="0" kern="1200" dirty="0">
                <a:solidFill>
                  <a:schemeClr val="tx1"/>
                </a:solidFill>
                <a:effectLst/>
                <a:latin typeface="+mn-lt"/>
                <a:ea typeface="+mn-ea"/>
                <a:cs typeface="+mn-cs"/>
              </a:rPr>
              <a:t>Some text from: Project 54 Capacity building for medical preparedness and response to CBRN incidents Module 2, Session 2 Emergency Response to CBRN incidents – Overview</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933767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Thank you for your attention</a:t>
            </a:r>
          </a:p>
          <a:p>
            <a:r>
              <a:rPr lang="en-US" sz="800" b="1" kern="1200" dirty="0">
                <a:solidFill>
                  <a:schemeClr val="tx1"/>
                </a:solidFill>
                <a:effectLst/>
                <a:latin typeface="+mn-lt"/>
                <a:ea typeface="+mn-ea"/>
                <a:cs typeface="+mn-cs"/>
              </a:rPr>
              <a:t>Result: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p>
          <a:p>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endParaRPr lang="en-GB" sz="800" dirty="0"/>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Presentation 5.5: Decontamination (of people, domestic animals)</a:t>
            </a:r>
            <a:br>
              <a:rPr lang="en-US" sz="800" dirty="0"/>
            </a:b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After this slide the trainees know what part of the curriculum is discussed</a:t>
            </a:r>
          </a:p>
          <a:p>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This slide explains the content of the practical training in 5.6.P. </a:t>
            </a:r>
          </a:p>
          <a:p>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p>
          <a:p>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44989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dirty="0"/>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Decontamination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trainees will know what is meant with ‘decontamination’</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Start with the definition of decontamination.</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Decontamination = The </a:t>
            </a:r>
            <a:r>
              <a:rPr lang="en-US" sz="800" i="1" u="none" kern="1200" dirty="0">
                <a:solidFill>
                  <a:schemeClr val="tx1"/>
                </a:solidFill>
                <a:effectLst/>
                <a:latin typeface="+mn-lt"/>
                <a:ea typeface="+mn-ea"/>
                <a:cs typeface="+mn-cs"/>
              </a:rPr>
              <a:t>reduction </a:t>
            </a:r>
            <a:r>
              <a:rPr lang="en-US" sz="800" kern="1200" dirty="0">
                <a:solidFill>
                  <a:schemeClr val="tx1"/>
                </a:solidFill>
                <a:effectLst/>
                <a:latin typeface="+mn-lt"/>
                <a:ea typeface="+mn-ea"/>
                <a:cs typeface="+mn-cs"/>
              </a:rPr>
              <a:t>of C, B, R&amp;N contamination from surfaces of living organisms or objects, soil or water. "Reduction" is used since a 100% removal of the contamination is not feasible in all cases</a:t>
            </a:r>
          </a:p>
          <a:p>
            <a:r>
              <a:rPr lang="en-US" sz="800" kern="1200" dirty="0">
                <a:solidFill>
                  <a:schemeClr val="tx1"/>
                </a:solidFill>
                <a:effectLst/>
                <a:latin typeface="+mn-lt"/>
                <a:ea typeface="+mn-ea"/>
                <a:cs typeface="+mn-cs"/>
              </a:rPr>
              <a:t>An example is ‘washing your hands with water and soap’. Both water and soap are used to wash away the contamination. </a:t>
            </a:r>
          </a:p>
          <a:p>
            <a:r>
              <a:rPr lang="en-US" sz="800" kern="1200" dirty="0">
                <a:solidFill>
                  <a:schemeClr val="tx1"/>
                </a:solidFill>
                <a:effectLst/>
                <a:latin typeface="+mn-lt"/>
                <a:ea typeface="+mn-ea"/>
                <a:cs typeface="+mn-cs"/>
              </a:rPr>
              <a:t>Sometimes the term decontamination agent is used:</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Usually this refers to a powder or liquid that can be applied to the skin or any other surface.</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It adsorbs or destroys the hazardous substance.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dirty="0">
                <a:solidFill>
                  <a:schemeClr val="tx1"/>
                </a:solidFill>
                <a:effectLst/>
                <a:latin typeface="+mn-lt"/>
                <a:ea typeface="+mn-ea"/>
                <a:cs typeface="+mn-cs"/>
              </a:rPr>
              <a:t>Decontamination is applied to all contaminated persons. It is applied to objects or areas that may threaten spreading hazard in the further course of action, or may have value in some sort of way: the location itself, people, cars, tools detectors, objects that might have forensic value etc. </a:t>
            </a:r>
          </a:p>
          <a:p>
            <a:pPr marL="0" indent="0">
              <a:buFont typeface="Arial" panose="020B0604020202020204" pitchFamily="34" charset="0"/>
              <a:buNone/>
            </a:pP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https://chemm.nlm.nih.gov/decontamination.htm</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A decontamination procedure practiced in the Netherlands with a special device to distribute the decontamination fluid. A metal ring is used to spread the fluid. The picture shows an exercise with experts from RIVM and the National Forensic Institute (NFI).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RIVM</a:t>
            </a:r>
          </a:p>
          <a:p>
            <a:r>
              <a:rPr lang="en-US"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33213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Categories</a:t>
            </a:r>
            <a:endParaRPr lang="en-US" sz="800" b="0" strike="sngStrike" kern="1200" baseline="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will recognize that there are different categories of ‘what or who can be decontaminated’.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following:</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Basically, anything that can become contaminated, can be decontaminated (which is a fancy word for ‘cleaning’), however, not always to a full 100%</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Objects like cars or buildings, could need decontamination. In most countries the military is equipped for this type of decontamination. Also, the fire department is often able to carry out this kind of decontamination, especially for vehicles.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Persons with protective clothing can be decontaminated in a similar way as vehicles or objects as they are protected against the decontamination agent. However, more reactive decontaminants are usually not used for this purpose. Instead, clothing is removed, and decontamination is carried out with soap and water.</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People without protective clothing include first responders, civilians, witnesses, victims, </a:t>
            </a:r>
            <a:r>
              <a:rPr lang="en-US" sz="800" kern="1200" dirty="0" err="1">
                <a:solidFill>
                  <a:schemeClr val="tx1"/>
                </a:solidFill>
                <a:effectLst/>
                <a:latin typeface="+mn-lt"/>
                <a:ea typeface="+mn-ea"/>
                <a:cs typeface="+mn-cs"/>
              </a:rPr>
              <a:t>perdomesticrators</a:t>
            </a:r>
            <a:r>
              <a:rPr lang="en-US" sz="800" kern="1200" dirty="0">
                <a:solidFill>
                  <a:schemeClr val="tx1"/>
                </a:solidFill>
                <a:effectLst/>
                <a:latin typeface="+mn-lt"/>
                <a:ea typeface="+mn-ea"/>
                <a:cs typeface="+mn-cs"/>
              </a:rPr>
              <a:t>, etc. They are much more vulnerable than those with protective clothing.</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Animals are a challenge since it is hard to explain to them the process, while cooperation with the decontamination process is one of the key factors to success.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https://chemm.nlm.nih.gov/decontamination.htm</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Far left: </a:t>
            </a:r>
            <a:r>
              <a:rPr lang="nl-NL" sz="800" dirty="0" err="1">
                <a:solidFill>
                  <a:srgbClr val="000000"/>
                </a:solidFill>
                <a:effectLst/>
                <a:latin typeface="+mn-lt"/>
                <a:ea typeface="Times New Roman" panose="02020603050405020304" pitchFamily="18" charset="0"/>
                <a:cs typeface="Arial" panose="020B0604020202020204" pitchFamily="34" charset="0"/>
              </a:rPr>
              <a:t>licensed</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by</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Middle left: RIVM </a:t>
            </a:r>
          </a:p>
          <a:p>
            <a:r>
              <a:rPr lang="en-US" sz="800" b="0" kern="1200" dirty="0">
                <a:solidFill>
                  <a:schemeClr val="tx1"/>
                </a:solidFill>
                <a:effectLst/>
                <a:latin typeface="+mn-lt"/>
                <a:ea typeface="+mn-ea"/>
                <a:cs typeface="+mn-cs"/>
              </a:rPr>
              <a:t>Middle right: </a:t>
            </a:r>
            <a:r>
              <a:rPr lang="nl-NL" sz="800" dirty="0" err="1">
                <a:solidFill>
                  <a:srgbClr val="000000"/>
                </a:solidFill>
                <a:effectLst/>
                <a:latin typeface="+mn-lt"/>
                <a:ea typeface="Times New Roman" panose="02020603050405020304" pitchFamily="18" charset="0"/>
                <a:cs typeface="Arial" panose="020B0604020202020204" pitchFamily="34" charset="0"/>
              </a:rPr>
              <a:t>licensed</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by</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Far right (cat): </a:t>
            </a:r>
            <a:r>
              <a:rPr lang="nl-NL" sz="800" dirty="0" err="1">
                <a:solidFill>
                  <a:srgbClr val="000000"/>
                </a:solidFill>
                <a:effectLst/>
                <a:latin typeface="+mn-lt"/>
                <a:ea typeface="Times New Roman" panose="02020603050405020304" pitchFamily="18" charset="0"/>
                <a:cs typeface="Arial" panose="020B0604020202020204" pitchFamily="34" charset="0"/>
              </a:rPr>
              <a:t>licensed</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by</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nl-NL" sz="800" dirty="0" err="1">
                <a:solidFill>
                  <a:srgbClr val="000000"/>
                </a:solidFill>
                <a:effectLst/>
                <a:latin typeface="+mn-lt"/>
                <a:ea typeface="Times New Roman" panose="02020603050405020304" pitchFamily="18" charset="0"/>
                <a:cs typeface="Arial" panose="020B0604020202020204" pitchFamily="34" charset="0"/>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p>
          <a:p>
            <a:r>
              <a:rPr lang="en-US" sz="800" b="1" kern="1200" dirty="0">
                <a:solidFill>
                  <a:schemeClr val="tx1"/>
                </a:solidFill>
                <a:effectLst/>
                <a:latin typeface="+mn-lt"/>
                <a:ea typeface="+mn-ea"/>
                <a:cs typeface="+mn-cs"/>
              </a:rPr>
              <a:t>Text source &amp; IP: </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51593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Vehicles and objects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will gain some knowledge of decontamination of vehicles and objects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slide. </a:t>
            </a:r>
          </a:p>
          <a:p>
            <a:pPr marL="0" indent="0">
              <a:buFont typeface="Arial" panose="020B0604020202020204" pitchFamily="34" charset="0"/>
              <a:buNone/>
            </a:pPr>
            <a:r>
              <a:rPr lang="en-US" sz="800" kern="1200" dirty="0">
                <a:solidFill>
                  <a:schemeClr val="tx1"/>
                </a:solidFill>
                <a:effectLst/>
                <a:latin typeface="+mn-lt"/>
                <a:ea typeface="+mn-ea"/>
                <a:cs typeface="+mn-cs"/>
              </a:rPr>
              <a:t>Note that large amounts of wastewater must be managed, when decontaminating vehicles and objects.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https://chemm.nlm.nih.gov/decontamination.htm</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decontamination of a large vehicle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licensed by </a:t>
            </a:r>
            <a:r>
              <a:rPr lang="en-US" sz="800" b="0" kern="1200" dirty="0" err="1">
                <a:solidFill>
                  <a:schemeClr val="tx1"/>
                </a:solidFill>
                <a:effectLst/>
                <a:latin typeface="+mn-lt"/>
                <a:ea typeface="+mn-ea"/>
                <a:cs typeface="+mn-cs"/>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29228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People with protective clothing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will obtain some basic knowledge of decontamination of people wearing protective clothing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slide.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Note that a limiting factor while carrying out decontamination might be the available breathing air for the first responder.</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https://chemm.nlm.nih.gov/decontamination.htm</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cleaning of a person in a gas tight suit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licensed by </a:t>
            </a:r>
            <a:r>
              <a:rPr lang="en-US" sz="800" b="0" kern="1200" dirty="0" err="1">
                <a:solidFill>
                  <a:schemeClr val="tx1"/>
                </a:solidFill>
                <a:effectLst/>
                <a:latin typeface="+mn-lt"/>
                <a:ea typeface="+mn-ea"/>
                <a:cs typeface="+mn-cs"/>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909857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People without protective clothing</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will have gained some basic knowledge of effective decontamination of people without protective clothing</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the slide.</a:t>
            </a:r>
          </a:p>
          <a:p>
            <a:r>
              <a:rPr lang="en-US" sz="800" kern="1200" dirty="0">
                <a:solidFill>
                  <a:schemeClr val="tx1"/>
                </a:solidFill>
                <a:effectLst/>
                <a:latin typeface="+mn-lt"/>
                <a:ea typeface="+mn-ea"/>
                <a:cs typeface="+mn-cs"/>
              </a:rPr>
              <a:t>Decontamination is useful after exposure to solids or liquids. This includes small particles that could be transported through aerosols. Decontamination after exposure to gases is not needed (as gases are not retained in clothing) </a:t>
            </a: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Stress that removal of clothing is the most effective dry decontamination method.</a:t>
            </a:r>
          </a:p>
          <a:p>
            <a:r>
              <a:rPr lang="en-US" sz="800" kern="1200" dirty="0">
                <a:solidFill>
                  <a:schemeClr val="tx1"/>
                </a:solidFill>
                <a:effectLst/>
                <a:latin typeface="+mn-lt"/>
                <a:ea typeface="+mn-ea"/>
                <a:cs typeface="+mn-cs"/>
              </a:rPr>
              <a:t>Removal of clothing should be carried in a manner that minimizes the risks that outside layers of clothing touches inside layers or bare skin. Cutting clothes like jumpers and T-shirt with prestige medical bandage scissors is a way to minimize this risk.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Hence, save removal of clothing requires assistance by helpers and a social safe environment preserving privacy, dignity, and respecting cultural beliefs. Dry decontamination is usually followed by a wet decontamination method, often by using water.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https://chemm.nlm.nih.gov/decontamination.htm</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decontamination of bystander by the fire brigade</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upper image: </a:t>
            </a:r>
            <a:r>
              <a:rPr lang="en-GB" sz="800" b="0" kern="1200" dirty="0">
                <a:solidFill>
                  <a:schemeClr val="tx1"/>
                </a:solidFill>
                <a:effectLst/>
                <a:latin typeface="+mn-lt"/>
                <a:ea typeface="+mn-ea"/>
                <a:cs typeface="+mn-cs"/>
              </a:rPr>
              <a:t> </a:t>
            </a:r>
            <a:r>
              <a:rPr lang="nl-NL" sz="800" b="0" kern="1200" dirty="0">
                <a:solidFill>
                  <a:schemeClr val="tx1"/>
                </a:solidFill>
                <a:effectLst/>
                <a:latin typeface="+mn-lt"/>
                <a:ea typeface="+mn-ea"/>
                <a:cs typeface="+mn-cs"/>
              </a:rPr>
              <a:t>Maartje Kuperus | Fotografie &amp; Tekst </a:t>
            </a:r>
            <a:r>
              <a:rPr lang="en-GB" sz="800" b="0" kern="1200" dirty="0">
                <a:solidFill>
                  <a:schemeClr val="tx1"/>
                </a:solidFill>
                <a:effectLst/>
                <a:latin typeface="+mn-lt"/>
                <a:ea typeface="+mn-ea"/>
                <a:cs typeface="+mn-cs"/>
              </a:rPr>
              <a:t>www.maartjekuperus.nl </a:t>
            </a:r>
            <a:r>
              <a:rPr lang="nl-NL" sz="800" b="0" kern="1200" dirty="0">
                <a:solidFill>
                  <a:schemeClr val="tx1"/>
                </a:solidFill>
                <a:effectLst/>
                <a:latin typeface="+mn-lt"/>
                <a:ea typeface="+mn-ea"/>
                <a:cs typeface="+mn-cs"/>
              </a:rPr>
              <a:t>maartje@maartjekuperus.nl</a:t>
            </a:r>
          </a:p>
          <a:p>
            <a:r>
              <a:rPr lang="en-US" sz="800" b="0" kern="1200" dirty="0">
                <a:solidFill>
                  <a:schemeClr val="tx1"/>
                </a:solidFill>
                <a:effectLst/>
                <a:latin typeface="+mn-lt"/>
                <a:ea typeface="+mn-ea"/>
                <a:cs typeface="+mn-cs"/>
              </a:rPr>
              <a:t>lower image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55436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People without protective clothing (2) </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will have gained some basic knowledge of effective decontamination of people without protective clothing</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the slide. </a:t>
            </a:r>
          </a:p>
          <a:p>
            <a:r>
              <a:rPr lang="en-US" sz="800" dirty="0">
                <a:latin typeface="+mn-lt"/>
              </a:rPr>
              <a:t>Most suitable decontamination procedure depends on the factors that are mentioned: for 1 partially contaminated patient it may be unnecessary to start a procedure and washing with </a:t>
            </a:r>
            <a:r>
              <a:rPr lang="en-US" sz="800" dirty="0" err="1">
                <a:latin typeface="+mn-lt"/>
              </a:rPr>
              <a:t>tapwater</a:t>
            </a:r>
            <a:r>
              <a:rPr lang="en-US" sz="800" dirty="0">
                <a:latin typeface="+mn-lt"/>
              </a:rPr>
              <a:t> may be sufficient</a:t>
            </a:r>
          </a:p>
          <a:p>
            <a:r>
              <a:rPr lang="en-US" sz="800" dirty="0">
                <a:latin typeface="+mn-lt"/>
              </a:rPr>
              <a:t>Secondary toxicity from direct contact is prevented by wearing gloves. Secondary toxicity from inhalation is rare and not a very serious threat. Illustrate this by noting that doctors who treated patients from the sarin attacks in Japan and who did not have adequate PPE experienced only mild symptoms afterwards.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Tokyo sarin attack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140857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basic decontamination procedures for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5.5 Decontamination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Animals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will obtain some basic information about decontamination of animals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the slide. </a:t>
            </a:r>
          </a:p>
          <a:p>
            <a:r>
              <a:rPr lang="en-US" sz="800" kern="1200" dirty="0">
                <a:solidFill>
                  <a:schemeClr val="tx1"/>
                </a:solidFill>
                <a:effectLst/>
                <a:latin typeface="+mn-lt"/>
                <a:ea typeface="+mn-ea"/>
                <a:cs typeface="+mn-cs"/>
              </a:rPr>
              <a:t>Note that animals are difficult to decontaminate because they do not easily cooperate with decontamination procedures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https://chemm.nlm.nih.gov/decontamination.htm</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Cat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licensed by </a:t>
            </a:r>
            <a:r>
              <a:rPr lang="en-US" sz="800" b="0" kern="1200" dirty="0" err="1">
                <a:solidFill>
                  <a:schemeClr val="tx1"/>
                </a:solidFill>
                <a:effectLst/>
                <a:latin typeface="+mn-lt"/>
                <a:ea typeface="+mn-ea"/>
                <a:cs typeface="+mn-cs"/>
              </a:rPr>
              <a:t>shutterstock</a:t>
            </a:r>
            <a:r>
              <a:rPr lang="nl-NL" sz="800" dirty="0">
                <a:solidFill>
                  <a:srgbClr val="000000"/>
                </a:solidFill>
                <a:effectLst/>
                <a:latin typeface="+mn-lt"/>
                <a:ea typeface="Times New Roman" panose="02020603050405020304" pitchFamily="18" charset="0"/>
                <a:cs typeface="Arial" panose="020B0604020202020204" pitchFamily="34" charset="0"/>
              </a:rPr>
              <a:t>, </a:t>
            </a:r>
            <a:r>
              <a:rPr lang="en-US" sz="800" dirty="0">
                <a:solidFill>
                  <a:srgbClr val="000000"/>
                </a:solidFill>
                <a:effectLst/>
                <a:latin typeface="+mn-lt"/>
                <a:ea typeface="Times New Roman" panose="02020603050405020304" pitchFamily="18" charset="0"/>
                <a:cs typeface="Arial" panose="020B0604020202020204" pitchFamily="34" charset="0"/>
              </a:rPr>
              <a:t>purchased by </a:t>
            </a:r>
            <a:r>
              <a:rPr lang="en-US" sz="800" dirty="0" err="1">
                <a:solidFill>
                  <a:srgbClr val="000000"/>
                </a:solidFill>
                <a:effectLst/>
                <a:latin typeface="+mn-lt"/>
                <a:ea typeface="Times New Roman" panose="02020603050405020304" pitchFamily="18" charset="0"/>
                <a:cs typeface="Arial" panose="020B0604020202020204" pitchFamily="34" charset="0"/>
              </a:rPr>
              <a:t>SCK</a:t>
            </a:r>
            <a:r>
              <a:rPr lang="en-US" sz="800" dirty="0">
                <a:solidFill>
                  <a:srgbClr val="000000"/>
                </a:solidFill>
                <a:effectLst/>
                <a:latin typeface="+mn-lt"/>
                <a:ea typeface="Times New Roman" panose="02020603050405020304" pitchFamily="18" charset="0"/>
                <a:cs typeface="Arial" panose="020B0604020202020204" pitchFamily="34" charset="0"/>
              </a:rPr>
              <a:t>-CEN</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0173829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dirty="0"/>
              <a:t>MELODY presentation 5.5: Decontamination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dirty="0"/>
              <a:t>MELODY presentation 5.5: Decontamination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dirty="0"/>
              <a:t>MELODY presentation 5.5: Decontamination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presentation 5.5: Decontamination</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dirty="0"/>
              <a:t>MELODY presentation 5.5: Decontamination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dirty="0"/>
              <a:t>MELODY presentation 5.5: Decontamination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presentation 5.5: Decontamination</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dirty="0"/>
              <a:t>MELODY presentation 5.5: Decontamination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presentation 5.5: Decontamination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presentation 5.5: Decontamination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presentation 5.5: Decontamination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presentation 5.5: Decontamination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presentation 5.5: Decontamination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dirty="0"/>
              <a:t>MELODY presentation 5.5: Decontamination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dirty="0"/>
              <a:t>MELODY presentation 5.5: Decontamination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presentation 5.5: Decontamination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0.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US" dirty="0"/>
          </a:p>
          <a:p>
            <a:pPr marL="0" marR="0" lvl="0" indent="0" defTabSz="914400" rtl="0" eaLnBrk="1" fontAlgn="auto" latinLnBrk="0" hangingPunct="1">
              <a:lnSpc>
                <a:spcPct val="100000"/>
              </a:lnSpc>
              <a:spcBef>
                <a:spcPts val="0"/>
              </a:spcBef>
              <a:spcAft>
                <a:spcPts val="0"/>
              </a:spcAft>
              <a:buClrTx/>
              <a:buSzTx/>
              <a:buFontTx/>
              <a:buNone/>
              <a:tabLst/>
              <a:defRPr/>
            </a:pPr>
            <a:r>
              <a:rPr lang="en-US" sz="2800" b="0" kern="1200" dirty="0">
                <a:solidFill>
                  <a:schemeClr val="tx1"/>
                </a:solidFill>
                <a:effectLst/>
                <a:latin typeface="+mn-lt"/>
                <a:ea typeface="+mn-ea"/>
                <a:cs typeface="+mn-cs"/>
              </a:rPr>
              <a:t>5.5 Decontamination (of people and domestic animals)</a:t>
            </a:r>
          </a:p>
        </p:txBody>
      </p:sp>
      <p:sp>
        <p:nvSpPr>
          <p:cNvPr id="3" name="Title 2"/>
          <p:cNvSpPr>
            <a:spLocks noGrp="1"/>
          </p:cNvSpPr>
          <p:nvPr>
            <p:ph type="title"/>
          </p:nvPr>
        </p:nvSpPr>
        <p:spPr>
          <a:xfrm>
            <a:off x="590550" y="3948020"/>
            <a:ext cx="11088103" cy="909730"/>
          </a:xfrm>
        </p:spPr>
        <p:txBody>
          <a:bodyPr>
            <a:normAutofit/>
          </a:bodyPr>
          <a:lstStyle/>
          <a:p>
            <a:r>
              <a:rPr lang="en-US" sz="3600" dirty="0"/>
              <a:t>Module 5 Risk assessment on scene and hazard avoidance</a:t>
            </a:r>
          </a:p>
        </p:txBody>
      </p:sp>
    </p:spTree>
    <p:extLst>
      <p:ext uri="{BB962C8B-B14F-4D97-AF65-F5344CB8AC3E}">
        <p14:creationId xmlns:p14="http://schemas.microsoft.com/office/powerpoint/2010/main" val="29978906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dirty="0"/>
              <a:t>Decontamination</a:t>
            </a:r>
            <a:r>
              <a:rPr lang="en-GB" dirty="0"/>
              <a:t> line</a:t>
            </a:r>
          </a:p>
        </p:txBody>
      </p:sp>
      <p:sp>
        <p:nvSpPr>
          <p:cNvPr id="3" name="Text Placeholder 2"/>
          <p:cNvSpPr>
            <a:spLocks noGrp="1"/>
          </p:cNvSpPr>
          <p:nvPr>
            <p:ph type="body" sz="quarter" idx="19"/>
          </p:nvPr>
        </p:nvSpPr>
        <p:spPr/>
        <p:txBody>
          <a:bodyPr>
            <a:normAutofit fontScale="92500"/>
          </a:bodyPr>
          <a:lstStyle/>
          <a:p>
            <a:pPr marL="88900" indent="0">
              <a:buNone/>
            </a:pPr>
            <a:r>
              <a:rPr lang="en-GB" b="1" dirty="0"/>
              <a:t>Locate event and hazard on a map </a:t>
            </a:r>
          </a:p>
          <a:p>
            <a:r>
              <a:rPr lang="en-GB" dirty="0"/>
              <a:t>Plume dispersion modelling can deliver size of effected area and used to set a safe location for a decontamination line </a:t>
            </a:r>
          </a:p>
        </p:txBody>
      </p:sp>
      <p:sp>
        <p:nvSpPr>
          <p:cNvPr id="7" name="Text Placeholder 6"/>
          <p:cNvSpPr>
            <a:spLocks noGrp="1"/>
          </p:cNvSpPr>
          <p:nvPr>
            <p:ph type="body" sz="quarter" idx="22"/>
          </p:nvPr>
        </p:nvSpPr>
        <p:spPr/>
        <p:txBody>
          <a:bodyPr>
            <a:normAutofit/>
          </a:bodyPr>
          <a:lstStyle/>
          <a:p>
            <a:pPr marL="88900" indent="0">
              <a:buNone/>
            </a:pPr>
            <a:r>
              <a:rPr lang="en-GB" b="1" dirty="0"/>
              <a:t>Planning decontamination line</a:t>
            </a:r>
          </a:p>
          <a:p>
            <a:r>
              <a:rPr lang="en-GB" dirty="0"/>
              <a:t>Exemplary setup of a decontamination line</a:t>
            </a:r>
          </a:p>
          <a:p>
            <a:endParaRPr lang="en-US" dirty="0"/>
          </a:p>
        </p:txBody>
      </p:sp>
      <p:pic>
        <p:nvPicPr>
          <p:cNvPr id="11" name="Symbol zastępczy obrazu 10"/>
          <p:cNvPicPr>
            <a:picLocks noChangeAspect="1"/>
          </p:cNvPicPr>
          <p:nvPr/>
        </p:nvPicPr>
        <p:blipFill>
          <a:blip r:embed="rId3" cstate="print">
            <a:extLst>
              <a:ext uri="{28A0092B-C50C-407E-A947-70E740481C1C}">
                <a14:useLocalDpi xmlns:a14="http://schemas.microsoft.com/office/drawing/2010/main" val="0"/>
              </a:ext>
            </a:extLst>
          </a:blip>
          <a:srcRect t="38" b="38"/>
          <a:stretch/>
        </p:blipFill>
        <p:spPr>
          <a:xfrm>
            <a:off x="1385961" y="3295382"/>
            <a:ext cx="3348038" cy="2628900"/>
          </a:xfrm>
          <a:prstGeom prst="rect">
            <a:avLst/>
          </a:prstGeom>
          <a:solidFill>
            <a:schemeClr val="accent5">
              <a:lumMod val="50000"/>
              <a:alpha val="78000"/>
            </a:schemeClr>
          </a:solidFill>
        </p:spPr>
      </p:pic>
      <p:sp>
        <p:nvSpPr>
          <p:cNvPr id="14" name="Prostokąt 13"/>
          <p:cNvSpPr/>
          <p:nvPr/>
        </p:nvSpPr>
        <p:spPr>
          <a:xfrm rot="19524257">
            <a:off x="6484905" y="4093880"/>
            <a:ext cx="1379793" cy="652630"/>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Prostokąt 14"/>
          <p:cNvSpPr/>
          <p:nvPr/>
        </p:nvSpPr>
        <p:spPr>
          <a:xfrm rot="19524257">
            <a:off x="6166283" y="3690717"/>
            <a:ext cx="1379793" cy="50120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Łącznik prosty 15"/>
          <p:cNvCxnSpPr/>
          <p:nvPr/>
        </p:nvCxnSpPr>
        <p:spPr>
          <a:xfrm flipV="1">
            <a:off x="6308983" y="3650523"/>
            <a:ext cx="1385510" cy="959309"/>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Łącznik prosty 16"/>
          <p:cNvCxnSpPr/>
          <p:nvPr/>
        </p:nvCxnSpPr>
        <p:spPr>
          <a:xfrm flipV="1">
            <a:off x="6600213" y="4225984"/>
            <a:ext cx="1484236" cy="941515"/>
          </a:xfrm>
          <a:prstGeom prst="line">
            <a:avLst/>
          </a:prstGeom>
          <a:ln w="57150">
            <a:solidFill>
              <a:srgbClr val="FFFF00"/>
            </a:solidFill>
          </a:ln>
        </p:spPr>
        <p:style>
          <a:lnRef idx="1">
            <a:schemeClr val="accent1"/>
          </a:lnRef>
          <a:fillRef idx="0">
            <a:schemeClr val="accent1"/>
          </a:fillRef>
          <a:effectRef idx="0">
            <a:schemeClr val="accent1"/>
          </a:effectRef>
          <a:fontRef idx="minor">
            <a:schemeClr val="tx1"/>
          </a:fontRef>
        </p:style>
      </p:cxnSp>
      <p:sp>
        <p:nvSpPr>
          <p:cNvPr id="24" name="Prostokąt 23"/>
          <p:cNvSpPr/>
          <p:nvPr/>
        </p:nvSpPr>
        <p:spPr>
          <a:xfrm rot="19604301">
            <a:off x="6498847" y="4474258"/>
            <a:ext cx="2997736" cy="1843285"/>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Prostokąt 24"/>
          <p:cNvSpPr/>
          <p:nvPr/>
        </p:nvSpPr>
        <p:spPr>
          <a:xfrm rot="19498195">
            <a:off x="7182771" y="4456635"/>
            <a:ext cx="172721" cy="1953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Prostokąt 25"/>
          <p:cNvSpPr/>
          <p:nvPr/>
        </p:nvSpPr>
        <p:spPr>
          <a:xfrm rot="19498195">
            <a:off x="7019771" y="4212357"/>
            <a:ext cx="172721" cy="1953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pole tekstowe 26"/>
          <p:cNvSpPr txBox="1"/>
          <p:nvPr/>
        </p:nvSpPr>
        <p:spPr>
          <a:xfrm>
            <a:off x="6281286" y="4494811"/>
            <a:ext cx="938527" cy="369332"/>
          </a:xfrm>
          <a:prstGeom prst="rect">
            <a:avLst/>
          </a:prstGeom>
          <a:noFill/>
        </p:spPr>
        <p:txBody>
          <a:bodyPr wrap="none" rtlCol="0">
            <a:spAutoFit/>
          </a:bodyPr>
          <a:lstStyle/>
          <a:p>
            <a:r>
              <a:rPr lang="pl-PL" dirty="0" err="1"/>
              <a:t>Shower</a:t>
            </a:r>
            <a:endParaRPr lang="en-GB" dirty="0"/>
          </a:p>
        </p:txBody>
      </p:sp>
      <p:sp>
        <p:nvSpPr>
          <p:cNvPr id="28" name="pole tekstowe 27"/>
          <p:cNvSpPr txBox="1"/>
          <p:nvPr/>
        </p:nvSpPr>
        <p:spPr>
          <a:xfrm>
            <a:off x="5977293" y="4222942"/>
            <a:ext cx="1061701" cy="369332"/>
          </a:xfrm>
          <a:prstGeom prst="rect">
            <a:avLst/>
          </a:prstGeom>
          <a:noFill/>
        </p:spPr>
        <p:txBody>
          <a:bodyPr wrap="none" rtlCol="0">
            <a:spAutoFit/>
          </a:bodyPr>
          <a:lstStyle/>
          <a:p>
            <a:r>
              <a:rPr lang="pl-PL" dirty="0"/>
              <a:t>Dressing</a:t>
            </a:r>
            <a:endParaRPr lang="en-GB" dirty="0"/>
          </a:p>
        </p:txBody>
      </p:sp>
      <p:sp>
        <p:nvSpPr>
          <p:cNvPr id="30" name="Prostokąt 29"/>
          <p:cNvSpPr/>
          <p:nvPr/>
        </p:nvSpPr>
        <p:spPr>
          <a:xfrm rot="19498195">
            <a:off x="7174508" y="4687645"/>
            <a:ext cx="593464" cy="420222"/>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pole tekstowe 30"/>
          <p:cNvSpPr txBox="1"/>
          <p:nvPr/>
        </p:nvSpPr>
        <p:spPr>
          <a:xfrm>
            <a:off x="6504269" y="4835923"/>
            <a:ext cx="658930" cy="646331"/>
          </a:xfrm>
          <a:prstGeom prst="rect">
            <a:avLst/>
          </a:prstGeom>
          <a:noFill/>
        </p:spPr>
        <p:txBody>
          <a:bodyPr wrap="square" rtlCol="0">
            <a:spAutoFit/>
          </a:bodyPr>
          <a:lstStyle/>
          <a:p>
            <a:r>
              <a:rPr lang="pl-PL" dirty="0" err="1"/>
              <a:t>Prep</a:t>
            </a:r>
            <a:r>
              <a:rPr lang="pl-PL" dirty="0"/>
              <a:t> tent</a:t>
            </a:r>
            <a:endParaRPr lang="en-GB" dirty="0"/>
          </a:p>
        </p:txBody>
      </p:sp>
      <p:cxnSp>
        <p:nvCxnSpPr>
          <p:cNvPr id="32" name="Łącznik prosty ze strzałką 31"/>
          <p:cNvCxnSpPr/>
          <p:nvPr/>
        </p:nvCxnSpPr>
        <p:spPr>
          <a:xfrm>
            <a:off x="9279454" y="3620694"/>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pole tekstowe 32"/>
          <p:cNvSpPr txBox="1"/>
          <p:nvPr/>
        </p:nvSpPr>
        <p:spPr>
          <a:xfrm>
            <a:off x="9798376" y="3790618"/>
            <a:ext cx="723275" cy="369332"/>
          </a:xfrm>
          <a:prstGeom prst="rect">
            <a:avLst/>
          </a:prstGeom>
          <a:noFill/>
        </p:spPr>
        <p:txBody>
          <a:bodyPr wrap="none" rtlCol="0">
            <a:spAutoFit/>
          </a:bodyPr>
          <a:lstStyle/>
          <a:p>
            <a:r>
              <a:rPr lang="pl-PL" dirty="0"/>
              <a:t>Wind</a:t>
            </a:r>
            <a:endParaRPr lang="en-GB" dirty="0"/>
          </a:p>
        </p:txBody>
      </p:sp>
      <p:sp>
        <p:nvSpPr>
          <p:cNvPr id="34" name="Prostokąt 33"/>
          <p:cNvSpPr/>
          <p:nvPr/>
        </p:nvSpPr>
        <p:spPr>
          <a:xfrm>
            <a:off x="7875756" y="4487946"/>
            <a:ext cx="2593897" cy="2948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err="1"/>
              <a:t>domesticty</a:t>
            </a:r>
            <a:r>
              <a:rPr lang="en-GB" sz="1200" dirty="0"/>
              <a:t> items /Underwear removal</a:t>
            </a:r>
          </a:p>
        </p:txBody>
      </p:sp>
      <p:sp>
        <p:nvSpPr>
          <p:cNvPr id="35" name="Prostokąt 34"/>
          <p:cNvSpPr/>
          <p:nvPr/>
        </p:nvSpPr>
        <p:spPr>
          <a:xfrm>
            <a:off x="8183470" y="5021126"/>
            <a:ext cx="1834667" cy="2190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Outer garment removal</a:t>
            </a:r>
          </a:p>
        </p:txBody>
      </p:sp>
      <p:sp>
        <p:nvSpPr>
          <p:cNvPr id="36" name="Prostokąt 35"/>
          <p:cNvSpPr/>
          <p:nvPr/>
        </p:nvSpPr>
        <p:spPr>
          <a:xfrm>
            <a:off x="8392776" y="5410032"/>
            <a:ext cx="2989104" cy="2518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Identification and marking</a:t>
            </a:r>
          </a:p>
        </p:txBody>
      </p:sp>
      <p:sp>
        <p:nvSpPr>
          <p:cNvPr id="37" name="Prostokąt 36"/>
          <p:cNvSpPr/>
          <p:nvPr/>
        </p:nvSpPr>
        <p:spPr>
          <a:xfrm>
            <a:off x="8641011" y="5814554"/>
            <a:ext cx="1928188" cy="2804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t>Detection</a:t>
            </a:r>
          </a:p>
        </p:txBody>
      </p:sp>
      <p:sp>
        <p:nvSpPr>
          <p:cNvPr id="38" name="Owal 37"/>
          <p:cNvSpPr/>
          <p:nvPr/>
        </p:nvSpPr>
        <p:spPr>
          <a:xfrm>
            <a:off x="8203675" y="5900215"/>
            <a:ext cx="232042" cy="19029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wal 38"/>
          <p:cNvSpPr/>
          <p:nvPr/>
        </p:nvSpPr>
        <p:spPr>
          <a:xfrm>
            <a:off x="7887939" y="5477273"/>
            <a:ext cx="232042" cy="19029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wal 39"/>
          <p:cNvSpPr/>
          <p:nvPr/>
        </p:nvSpPr>
        <p:spPr>
          <a:xfrm>
            <a:off x="7642435" y="5171972"/>
            <a:ext cx="232042" cy="19029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wal 40"/>
          <p:cNvSpPr/>
          <p:nvPr/>
        </p:nvSpPr>
        <p:spPr>
          <a:xfrm>
            <a:off x="7380931" y="4760845"/>
            <a:ext cx="232042" cy="19029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pole tekstowe 41"/>
          <p:cNvSpPr txBox="1"/>
          <p:nvPr/>
        </p:nvSpPr>
        <p:spPr>
          <a:xfrm>
            <a:off x="7496952" y="6362243"/>
            <a:ext cx="3106656" cy="5225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2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GB" sz="1800" dirty="0"/>
              <a:t>Contamination staging posts </a:t>
            </a:r>
          </a:p>
        </p:txBody>
      </p:sp>
      <p:cxnSp>
        <p:nvCxnSpPr>
          <p:cNvPr id="43" name="Łącznik prosty 42"/>
          <p:cNvCxnSpPr/>
          <p:nvPr/>
        </p:nvCxnSpPr>
        <p:spPr>
          <a:xfrm>
            <a:off x="5407884" y="4222942"/>
            <a:ext cx="1712356" cy="2564722"/>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Łącznik prosty 43"/>
          <p:cNvCxnSpPr/>
          <p:nvPr/>
        </p:nvCxnSpPr>
        <p:spPr>
          <a:xfrm>
            <a:off x="5092083" y="4407608"/>
            <a:ext cx="1703278" cy="2525575"/>
          </a:xfrm>
          <a:prstGeom prst="line">
            <a:avLst/>
          </a:prstGeom>
        </p:spPr>
        <p:style>
          <a:lnRef idx="1">
            <a:schemeClr val="accent1"/>
          </a:lnRef>
          <a:fillRef idx="0">
            <a:schemeClr val="accent1"/>
          </a:fillRef>
          <a:effectRef idx="0">
            <a:schemeClr val="accent1"/>
          </a:effectRef>
          <a:fontRef idx="minor">
            <a:schemeClr val="tx1"/>
          </a:fontRef>
        </p:style>
      </p:cxnSp>
      <p:sp>
        <p:nvSpPr>
          <p:cNvPr id="45" name="pole tekstowe 44"/>
          <p:cNvSpPr txBox="1"/>
          <p:nvPr/>
        </p:nvSpPr>
        <p:spPr>
          <a:xfrm>
            <a:off x="5345155" y="6451067"/>
            <a:ext cx="1581016" cy="30601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2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GB" dirty="0"/>
              <a:t>Emergency corridor</a:t>
            </a:r>
          </a:p>
        </p:txBody>
      </p:sp>
      <p:sp>
        <p:nvSpPr>
          <p:cNvPr id="46" name="Footer Placeholder 7">
            <a:extLst>
              <a:ext uri="{FF2B5EF4-FFF2-40B4-BE49-F238E27FC236}">
                <a16:creationId xmlns:a16="http://schemas.microsoft.com/office/drawing/2014/main" id="{7F8B1CF1-ACA7-44CF-877A-65EC97215C6E}"/>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Tree>
    <p:extLst>
      <p:ext uri="{BB962C8B-B14F-4D97-AF65-F5344CB8AC3E}">
        <p14:creationId xmlns:p14="http://schemas.microsoft.com/office/powerpoint/2010/main" val="768333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501" y="290743"/>
            <a:ext cx="10658476" cy="1352912"/>
          </a:xfrm>
        </p:spPr>
        <p:txBody>
          <a:bodyPr>
            <a:normAutofit/>
          </a:bodyPr>
          <a:lstStyle/>
          <a:p>
            <a:r>
              <a:rPr lang="en-GB" dirty="0"/>
              <a:t>Decontamination of professionals vs public</a:t>
            </a:r>
          </a:p>
        </p:txBody>
      </p:sp>
      <p:sp>
        <p:nvSpPr>
          <p:cNvPr id="3" name="Text Placeholder 2"/>
          <p:cNvSpPr>
            <a:spLocks noGrp="1"/>
          </p:cNvSpPr>
          <p:nvPr>
            <p:ph type="body" sz="quarter" idx="19"/>
          </p:nvPr>
        </p:nvSpPr>
        <p:spPr>
          <a:xfrm>
            <a:off x="766763" y="1243188"/>
            <a:ext cx="4872037" cy="2566812"/>
          </a:xfrm>
        </p:spPr>
        <p:txBody>
          <a:bodyPr>
            <a:normAutofit lnSpcReduction="10000"/>
          </a:bodyPr>
          <a:lstStyle/>
          <a:p>
            <a:pPr marL="88900" indent="0">
              <a:buNone/>
            </a:pPr>
            <a:r>
              <a:rPr lang="en-GB" b="1" dirty="0"/>
              <a:t>Professionals</a:t>
            </a:r>
          </a:p>
          <a:p>
            <a:r>
              <a:rPr lang="en-GB" dirty="0"/>
              <a:t>Uniform outfit, offer some protection (fire brigade)</a:t>
            </a:r>
          </a:p>
          <a:p>
            <a:r>
              <a:rPr lang="en-GB" dirty="0"/>
              <a:t>Bound by discipline, obliged to follow</a:t>
            </a:r>
          </a:p>
          <a:p>
            <a:r>
              <a:rPr lang="en-GB" dirty="0"/>
              <a:t>Clear agenda</a:t>
            </a:r>
          </a:p>
          <a:p>
            <a:endParaRPr lang="en-GB" dirty="0"/>
          </a:p>
        </p:txBody>
      </p:sp>
      <p:sp>
        <p:nvSpPr>
          <p:cNvPr id="7" name="Text Placeholder 6"/>
          <p:cNvSpPr>
            <a:spLocks noGrp="1"/>
          </p:cNvSpPr>
          <p:nvPr>
            <p:ph type="body" sz="quarter" idx="22"/>
          </p:nvPr>
        </p:nvSpPr>
        <p:spPr>
          <a:xfrm>
            <a:off x="6531162" y="1166988"/>
            <a:ext cx="4872037" cy="2040039"/>
          </a:xfrm>
        </p:spPr>
        <p:txBody>
          <a:bodyPr>
            <a:normAutofit lnSpcReduction="10000"/>
          </a:bodyPr>
          <a:lstStyle/>
          <a:p>
            <a:pPr marL="88900" indent="0">
              <a:buNone/>
            </a:pPr>
            <a:r>
              <a:rPr lang="en-GB" b="1" dirty="0"/>
              <a:t>Public</a:t>
            </a:r>
          </a:p>
          <a:p>
            <a:r>
              <a:rPr lang="en-GB" sz="2200" dirty="0"/>
              <a:t>Driven by </a:t>
            </a:r>
            <a:r>
              <a:rPr lang="en-US" sz="2200" dirty="0"/>
              <a:t>natural &amp; rational reaction to flee from danger </a:t>
            </a:r>
            <a:endParaRPr lang="en-GB" sz="2200" dirty="0"/>
          </a:p>
          <a:p>
            <a:r>
              <a:rPr lang="en-GB" sz="2200" dirty="0"/>
              <a:t>Confused priorities</a:t>
            </a:r>
          </a:p>
          <a:p>
            <a:r>
              <a:rPr lang="en-GB" sz="2200" dirty="0"/>
              <a:t>Diverse agendas</a:t>
            </a:r>
          </a:p>
          <a:p>
            <a:endParaRPr lang="en-GB" dirty="0"/>
          </a:p>
        </p:txBody>
      </p:sp>
      <p:sp>
        <p:nvSpPr>
          <p:cNvPr id="6" name="Footer Placeholder 7">
            <a:extLst>
              <a:ext uri="{FF2B5EF4-FFF2-40B4-BE49-F238E27FC236}">
                <a16:creationId xmlns:a16="http://schemas.microsoft.com/office/drawing/2014/main" id="{03BF122F-CBCA-4EBB-9CBC-3384F16F5E8B}"/>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Tree>
    <p:extLst>
      <p:ext uri="{BB962C8B-B14F-4D97-AF65-F5344CB8AC3E}">
        <p14:creationId xmlns:p14="http://schemas.microsoft.com/office/powerpoint/2010/main" val="3978344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766763" y="1786072"/>
            <a:ext cx="9924270" cy="4675688"/>
          </a:xfrm>
        </p:spPr>
        <p:txBody>
          <a:bodyPr>
            <a:normAutofit/>
          </a:bodyPr>
          <a:lstStyle/>
          <a:p>
            <a:r>
              <a:rPr lang="en-US" dirty="0"/>
              <a:t>Set up clear and swift communications what will happen in the decontamination process </a:t>
            </a:r>
          </a:p>
          <a:p>
            <a:r>
              <a:rPr lang="en-US" dirty="0"/>
              <a:t>Victims should be decontaminated in the warm zone. </a:t>
            </a:r>
          </a:p>
          <a:p>
            <a:r>
              <a:rPr lang="en-US" dirty="0"/>
              <a:t>Removal of clothing then water and soap is usually very effective. </a:t>
            </a:r>
          </a:p>
          <a:p>
            <a:r>
              <a:rPr lang="en-US" dirty="0"/>
              <a:t>Any available adsorbent material can be used for decontamination: absorbent tissue, towels, wound dressings, etc. .</a:t>
            </a:r>
          </a:p>
          <a:p>
            <a:r>
              <a:rPr lang="en-US" dirty="0"/>
              <a:t>Hypochlorite is effective against many CBRN agents but is a harmful chemical and should only be used by experts. </a:t>
            </a:r>
          </a:p>
          <a:p>
            <a:r>
              <a:rPr lang="en-US" dirty="0"/>
              <a:t>Avoidance of (secondary) contamination: basic hygiene!</a:t>
            </a:r>
          </a:p>
        </p:txBody>
      </p:sp>
      <p:sp>
        <p:nvSpPr>
          <p:cNvPr id="8" name="Footer Placeholder 7">
            <a:extLst>
              <a:ext uri="{FF2B5EF4-FFF2-40B4-BE49-F238E27FC236}">
                <a16:creationId xmlns:a16="http://schemas.microsoft.com/office/drawing/2014/main" id="{4CEBF4CE-40A2-4CB8-AEFF-100422B717F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Tree>
    <p:extLst>
      <p:ext uri="{BB962C8B-B14F-4D97-AF65-F5344CB8AC3E}">
        <p14:creationId xmlns:p14="http://schemas.microsoft.com/office/powerpoint/2010/main" val="30911776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7">
            <a:extLst>
              <a:ext uri="{FF2B5EF4-FFF2-40B4-BE49-F238E27FC236}">
                <a16:creationId xmlns:a16="http://schemas.microsoft.com/office/drawing/2014/main" id="{F4D90C68-CC62-4840-8C05-B170CA8AC793}"/>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pPr lvl="0">
              <a:spcBef>
                <a:spcPts val="0"/>
              </a:spcBef>
              <a:buClrTx/>
              <a:defRPr/>
            </a:pPr>
            <a:r>
              <a:rPr lang="en-US" sz="2800" b="0" kern="1200" dirty="0">
                <a:solidFill>
                  <a:schemeClr val="tx1"/>
                </a:solidFill>
                <a:effectLst/>
                <a:latin typeface="+mn-lt"/>
                <a:ea typeface="+mn-ea"/>
                <a:cs typeface="+mn-cs"/>
              </a:rPr>
              <a:t>To </a:t>
            </a:r>
            <a:r>
              <a:rPr lang="en-US" sz="2800" b="0" u="sng" kern="1200" dirty="0">
                <a:solidFill>
                  <a:schemeClr val="tx1"/>
                </a:solidFill>
                <a:effectLst/>
                <a:latin typeface="+mn-lt"/>
                <a:ea typeface="+mn-ea"/>
                <a:cs typeface="+mn-cs"/>
              </a:rPr>
              <a:t>recognize</a:t>
            </a:r>
            <a:r>
              <a:rPr lang="en-US" sz="2800" b="0" kern="1200" dirty="0">
                <a:solidFill>
                  <a:schemeClr val="tx1"/>
                </a:solidFill>
                <a:effectLst/>
                <a:latin typeface="+mn-lt"/>
                <a:ea typeface="+mn-ea"/>
                <a:cs typeface="+mn-cs"/>
              </a:rPr>
              <a:t> how to </a:t>
            </a:r>
            <a:r>
              <a:rPr lang="en-US" sz="2800" b="0" u="sng" kern="1200" dirty="0">
                <a:solidFill>
                  <a:schemeClr val="tx1"/>
                </a:solidFill>
                <a:effectLst/>
                <a:latin typeface="+mn-lt"/>
                <a:ea typeface="+mn-ea"/>
                <a:cs typeface="+mn-cs"/>
              </a:rPr>
              <a:t>carry out </a:t>
            </a:r>
            <a:r>
              <a:rPr lang="en-US" sz="2800" b="0" kern="1200" dirty="0">
                <a:solidFill>
                  <a:schemeClr val="tx1"/>
                </a:solidFill>
                <a:effectLst/>
                <a:latin typeface="+mn-lt"/>
                <a:ea typeface="+mn-ea"/>
                <a:cs typeface="+mn-cs"/>
              </a:rPr>
              <a:t>basic decontamination procedures for people and domestic animals</a:t>
            </a:r>
            <a:endParaRPr lang="en-US" dirty="0"/>
          </a:p>
        </p:txBody>
      </p:sp>
      <p:sp>
        <p:nvSpPr>
          <p:cNvPr id="3" name="Title 2"/>
          <p:cNvSpPr>
            <a:spLocks noGrp="1"/>
          </p:cNvSpPr>
          <p:nvPr>
            <p:ph type="title"/>
          </p:nvPr>
        </p:nvSpPr>
        <p:spPr>
          <a:xfrm>
            <a:off x="590550" y="3948020"/>
            <a:ext cx="11168313" cy="909730"/>
          </a:xfrm>
        </p:spPr>
        <p:txBody>
          <a:bodyPr>
            <a:normAutofit/>
          </a:bodyPr>
          <a:lstStyle/>
          <a:p>
            <a:r>
              <a:rPr lang="en-US" sz="4000" dirty="0"/>
              <a:t>Learning objective</a:t>
            </a:r>
          </a:p>
        </p:txBody>
      </p:sp>
    </p:spTree>
    <p:extLst>
      <p:ext uri="{BB962C8B-B14F-4D97-AF65-F5344CB8AC3E}">
        <p14:creationId xmlns:p14="http://schemas.microsoft.com/office/powerpoint/2010/main" val="160205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07EB5D0E-0281-4CFC-AD9C-F7F75E7E8C73}"/>
              </a:ext>
            </a:extLst>
          </p:cNvPr>
          <p:cNvPicPr>
            <a:picLocks noGrp="1" noChangeAspect="1" noChangeArrowheads="1"/>
          </p:cNvPicPr>
          <p:nvPr>
            <p:ph type="pic" sz="quarter" idx="12"/>
          </p:nvPr>
        </p:nvPicPr>
        <p:blipFill>
          <a:blip r:embed="rId3">
            <a:extLst>
              <a:ext uri="{28A0092B-C50C-407E-A947-70E740481C1C}">
                <a14:useLocalDpi xmlns:a14="http://schemas.microsoft.com/office/drawing/2010/main" val="0"/>
              </a:ext>
            </a:extLst>
          </a:blip>
          <a:srcRect l="2466" r="2466"/>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Text Placeholder 49"/>
          <p:cNvSpPr>
            <a:spLocks noGrp="1"/>
          </p:cNvSpPr>
          <p:nvPr>
            <p:ph type="body" sz="quarter" idx="13"/>
          </p:nvPr>
        </p:nvSpPr>
        <p:spPr>
          <a:xfrm flipH="1">
            <a:off x="193103" y="4186771"/>
            <a:ext cx="5088988" cy="2445411"/>
          </a:xfrm>
        </p:spPr>
        <p:txBody>
          <a:bodyPr>
            <a:normAutofit fontScale="25000" lnSpcReduction="20000"/>
          </a:bodyPr>
          <a:lstStyle/>
          <a:p>
            <a:endParaRPr lang="en-US" dirty="0"/>
          </a:p>
        </p:txBody>
      </p:sp>
      <p:sp>
        <p:nvSpPr>
          <p:cNvPr id="49" name="Title 48"/>
          <p:cNvSpPr>
            <a:spLocks noGrp="1"/>
          </p:cNvSpPr>
          <p:nvPr>
            <p:ph type="title"/>
          </p:nvPr>
        </p:nvSpPr>
        <p:spPr>
          <a:xfrm>
            <a:off x="573324" y="4377123"/>
            <a:ext cx="4699513" cy="1357231"/>
          </a:xfrm>
        </p:spPr>
        <p:txBody>
          <a:bodyPr/>
          <a:lstStyle/>
          <a:p>
            <a:r>
              <a:rPr lang="nl-BE" dirty="0" err="1"/>
              <a:t>Decontamination</a:t>
            </a:r>
            <a:endParaRPr lang="en-US" dirty="0"/>
          </a:p>
        </p:txBody>
      </p:sp>
      <p:sp>
        <p:nvSpPr>
          <p:cNvPr id="51" name="Text Placeholder 50"/>
          <p:cNvSpPr>
            <a:spLocks noGrp="1"/>
          </p:cNvSpPr>
          <p:nvPr>
            <p:ph type="body" sz="quarter" idx="14"/>
          </p:nvPr>
        </p:nvSpPr>
        <p:spPr>
          <a:xfrm>
            <a:off x="592374" y="5175240"/>
            <a:ext cx="4404744" cy="1124820"/>
          </a:xfrm>
        </p:spPr>
        <p:txBody>
          <a:bodyPr>
            <a:normAutofit/>
          </a:bodyPr>
          <a:lstStyle/>
          <a:p>
            <a:r>
              <a:rPr lang="en-US" sz="2000" dirty="0"/>
              <a:t>The reduction of C, B, R&amp;N agents from surfaces of living organisms, soil, water or objects. </a:t>
            </a:r>
            <a:endParaRPr lang="nl-BE" sz="2000" dirty="0"/>
          </a:p>
        </p:txBody>
      </p:sp>
    </p:spTree>
    <p:extLst>
      <p:ext uri="{BB962C8B-B14F-4D97-AF65-F5344CB8AC3E}">
        <p14:creationId xmlns:p14="http://schemas.microsoft.com/office/powerpoint/2010/main" val="39035075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p:txBody>
          <a:bodyPr/>
          <a:lstStyle/>
          <a:p>
            <a:r>
              <a:rPr lang="en-US" dirty="0"/>
              <a:t>Vehicles and objects</a:t>
            </a:r>
          </a:p>
        </p:txBody>
      </p:sp>
      <p:sp>
        <p:nvSpPr>
          <p:cNvPr id="4" name="Text Placeholder 3"/>
          <p:cNvSpPr>
            <a:spLocks noGrp="1"/>
          </p:cNvSpPr>
          <p:nvPr>
            <p:ph type="body" sz="quarter" idx="12"/>
          </p:nvPr>
        </p:nvSpPr>
        <p:spPr/>
        <p:txBody>
          <a:bodyPr anchor="t"/>
          <a:lstStyle/>
          <a:p>
            <a:r>
              <a:rPr lang="en-US" dirty="0">
                <a:latin typeface="+mj-lt"/>
              </a:rPr>
              <a:t>Buildings, cars, pieces of evidence (like anthrax letters), tools, used in the field (like guns), etc. </a:t>
            </a:r>
          </a:p>
        </p:txBody>
      </p:sp>
      <p:sp>
        <p:nvSpPr>
          <p:cNvPr id="6" name="Text Placeholder 5"/>
          <p:cNvSpPr>
            <a:spLocks noGrp="1"/>
          </p:cNvSpPr>
          <p:nvPr>
            <p:ph type="body" sz="quarter" idx="14"/>
          </p:nvPr>
        </p:nvSpPr>
        <p:spPr/>
        <p:txBody>
          <a:bodyPr/>
          <a:lstStyle/>
          <a:p>
            <a:r>
              <a:rPr lang="en-US" dirty="0"/>
              <a:t>Persons with protective clothing</a:t>
            </a:r>
          </a:p>
        </p:txBody>
      </p:sp>
      <p:sp>
        <p:nvSpPr>
          <p:cNvPr id="7" name="Text Placeholder 6"/>
          <p:cNvSpPr>
            <a:spLocks noGrp="1"/>
          </p:cNvSpPr>
          <p:nvPr>
            <p:ph type="body" sz="quarter" idx="15"/>
          </p:nvPr>
        </p:nvSpPr>
        <p:spPr/>
        <p:txBody>
          <a:bodyPr anchor="t"/>
          <a:lstStyle/>
          <a:p>
            <a:r>
              <a:rPr lang="en-US" dirty="0"/>
              <a:t>Fire fighters, CBRN experts</a:t>
            </a:r>
            <a:endParaRPr lang="en-US" dirty="0">
              <a:latin typeface="+mj-lt"/>
            </a:endParaRPr>
          </a:p>
        </p:txBody>
      </p:sp>
      <p:sp>
        <p:nvSpPr>
          <p:cNvPr id="9" name="Text Placeholder 8"/>
          <p:cNvSpPr>
            <a:spLocks noGrp="1"/>
          </p:cNvSpPr>
          <p:nvPr>
            <p:ph type="body" sz="quarter" idx="17"/>
          </p:nvPr>
        </p:nvSpPr>
        <p:spPr/>
        <p:txBody>
          <a:bodyPr/>
          <a:lstStyle/>
          <a:p>
            <a:r>
              <a:rPr lang="en-US" dirty="0"/>
              <a:t>Persons without protective clothing</a:t>
            </a:r>
          </a:p>
        </p:txBody>
      </p:sp>
      <p:sp>
        <p:nvSpPr>
          <p:cNvPr id="10" name="Text Placeholder 9"/>
          <p:cNvSpPr>
            <a:spLocks noGrp="1"/>
          </p:cNvSpPr>
          <p:nvPr>
            <p:ph type="body" sz="quarter" idx="18"/>
          </p:nvPr>
        </p:nvSpPr>
        <p:spPr/>
        <p:txBody>
          <a:bodyPr anchor="t"/>
          <a:lstStyle/>
          <a:p>
            <a:r>
              <a:rPr lang="en-US" dirty="0"/>
              <a:t>First responders, bystanders, victims, offenders, etc.</a:t>
            </a:r>
            <a:endParaRPr lang="en-US" dirty="0">
              <a:latin typeface="+mj-lt"/>
            </a:endParaRPr>
          </a:p>
        </p:txBody>
      </p:sp>
      <p:sp>
        <p:nvSpPr>
          <p:cNvPr id="12" name="Text Placeholder 11"/>
          <p:cNvSpPr>
            <a:spLocks noGrp="1"/>
          </p:cNvSpPr>
          <p:nvPr>
            <p:ph type="body" sz="quarter" idx="20"/>
          </p:nvPr>
        </p:nvSpPr>
        <p:spPr/>
        <p:txBody>
          <a:bodyPr/>
          <a:lstStyle/>
          <a:p>
            <a:r>
              <a:rPr lang="en-US" dirty="0"/>
              <a:t>Animals</a:t>
            </a:r>
          </a:p>
        </p:txBody>
      </p:sp>
      <p:sp>
        <p:nvSpPr>
          <p:cNvPr id="13" name="Text Placeholder 12"/>
          <p:cNvSpPr>
            <a:spLocks noGrp="1"/>
          </p:cNvSpPr>
          <p:nvPr>
            <p:ph type="body" sz="quarter" idx="21"/>
          </p:nvPr>
        </p:nvSpPr>
        <p:spPr/>
        <p:txBody>
          <a:bodyPr anchor="t"/>
          <a:lstStyle/>
          <a:p>
            <a:r>
              <a:rPr lang="en-US" dirty="0">
                <a:latin typeface="+mj-lt"/>
              </a:rPr>
              <a:t>domestics (like cats and dogs), farm animals</a:t>
            </a:r>
          </a:p>
        </p:txBody>
      </p:sp>
      <p:pic>
        <p:nvPicPr>
          <p:cNvPr id="28" name="Picture Placeholder 27">
            <a:extLst>
              <a:ext uri="{FF2B5EF4-FFF2-40B4-BE49-F238E27FC236}">
                <a16:creationId xmlns:a16="http://schemas.microsoft.com/office/drawing/2014/main" id="{3E614D96-BDA7-4FD2-A1A3-646D2155D474}"/>
              </a:ext>
            </a:extLst>
          </p:cNvPr>
          <p:cNvPicPr>
            <a:picLocks noGrp="1" noChangeAspect="1"/>
          </p:cNvPicPr>
          <p:nvPr>
            <p:ph type="pic" sz="quarter" idx="16"/>
          </p:nvPr>
        </p:nvPicPr>
        <p:blipFill>
          <a:blip r:embed="rId3"/>
          <a:srcRect t="6019" b="6019"/>
          <a:stretch>
            <a:fillRect/>
          </a:stretch>
        </p:blipFill>
        <p:spPr>
          <a:xfrm>
            <a:off x="3575771" y="1897061"/>
            <a:ext cx="2405005" cy="3063875"/>
          </a:xfrm>
          <a:prstGeom prst="rect">
            <a:avLst/>
          </a:prstGeom>
        </p:spPr>
      </p:pic>
      <p:sp>
        <p:nvSpPr>
          <p:cNvPr id="16" name="Title 1">
            <a:extLst>
              <a:ext uri="{FF2B5EF4-FFF2-40B4-BE49-F238E27FC236}">
                <a16:creationId xmlns:a16="http://schemas.microsoft.com/office/drawing/2014/main" id="{94C7CFE4-2555-4AD2-9FAC-E25E6125ED68}"/>
              </a:ext>
            </a:extLst>
          </p:cNvPr>
          <p:cNvSpPr txBox="1">
            <a:spLocks/>
          </p:cNvSpPr>
          <p:nvPr/>
        </p:nvSpPr>
        <p:spPr>
          <a:xfrm>
            <a:off x="856548" y="0"/>
            <a:ext cx="9082087" cy="558801"/>
          </a:xfrm>
          <a:prstGeom prst="rect">
            <a:avLst/>
          </a:prstGeom>
        </p:spPr>
        <p:txBody>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pPr marL="88900" algn="ctr"/>
            <a:r>
              <a:rPr lang="en-US" b="1" dirty="0"/>
              <a:t>Categories</a:t>
            </a:r>
          </a:p>
        </p:txBody>
      </p:sp>
      <p:pic>
        <p:nvPicPr>
          <p:cNvPr id="18" name="Picture Placeholder 17">
            <a:extLst>
              <a:ext uri="{FF2B5EF4-FFF2-40B4-BE49-F238E27FC236}">
                <a16:creationId xmlns:a16="http://schemas.microsoft.com/office/drawing/2014/main" id="{524677D7-9667-458F-BAD2-ED21CE626C40}"/>
              </a:ext>
            </a:extLst>
          </p:cNvPr>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23829" r="23829"/>
          <a:stretch>
            <a:fillRect/>
          </a:stretch>
        </p:blipFill>
        <p:spPr>
          <a:xfrm>
            <a:off x="857250" y="1898032"/>
            <a:ext cx="2404303" cy="3062906"/>
          </a:xfrm>
          <a:prstGeom prst="rect">
            <a:avLst/>
          </a:prstGeom>
        </p:spPr>
      </p:pic>
      <p:pic>
        <p:nvPicPr>
          <p:cNvPr id="24" name="Picture 23">
            <a:extLst>
              <a:ext uri="{FF2B5EF4-FFF2-40B4-BE49-F238E27FC236}">
                <a16:creationId xmlns:a16="http://schemas.microsoft.com/office/drawing/2014/main" id="{27CFCE1E-455C-475D-92E9-1BD8083AA23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3778" t="-1517" r="24581" b="1517"/>
          <a:stretch/>
        </p:blipFill>
        <p:spPr>
          <a:xfrm>
            <a:off x="6287692" y="1897061"/>
            <a:ext cx="2388217" cy="3084196"/>
          </a:xfrm>
          <a:prstGeom prst="rect">
            <a:avLst/>
          </a:prstGeom>
        </p:spPr>
      </p:pic>
      <p:pic>
        <p:nvPicPr>
          <p:cNvPr id="27" name="Picture Placeholder 26">
            <a:extLst>
              <a:ext uri="{FF2B5EF4-FFF2-40B4-BE49-F238E27FC236}">
                <a16:creationId xmlns:a16="http://schemas.microsoft.com/office/drawing/2014/main" id="{889C0793-9A4C-4F8F-8699-FAB346B3F2C1}"/>
              </a:ext>
            </a:extLst>
          </p:cNvPr>
          <p:cNvPicPr>
            <a:picLocks noGrp="1" noChangeAspect="1"/>
          </p:cNvPicPr>
          <p:nvPr>
            <p:ph type="pic" sz="quarter" idx="19"/>
          </p:nvPr>
        </p:nvPicPr>
        <p:blipFill rotWithShape="1">
          <a:blip r:embed="rId6" cstate="print">
            <a:extLst>
              <a:ext uri="{28A0092B-C50C-407E-A947-70E740481C1C}">
                <a14:useLocalDpi xmlns:a14="http://schemas.microsoft.com/office/drawing/2010/main" val="0"/>
              </a:ext>
            </a:extLst>
          </a:blip>
          <a:srcRect l="23845" r="23845"/>
          <a:stretch/>
        </p:blipFill>
        <p:spPr>
          <a:xfrm>
            <a:off x="8955088" y="1897063"/>
            <a:ext cx="2405062" cy="3063875"/>
          </a:xfrm>
          <a:prstGeom prst="rect">
            <a:avLst/>
          </a:prstGeom>
        </p:spPr>
      </p:pic>
      <p:sp>
        <p:nvSpPr>
          <p:cNvPr id="19" name="Footer Placeholder 7">
            <a:extLst>
              <a:ext uri="{FF2B5EF4-FFF2-40B4-BE49-F238E27FC236}">
                <a16:creationId xmlns:a16="http://schemas.microsoft.com/office/drawing/2014/main" id="{681C3080-5605-4E21-85BF-6C65CF6F700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
        <p:nvSpPr>
          <p:cNvPr id="17" name="Picture Placeholder 16">
            <a:extLst>
              <a:ext uri="{FF2B5EF4-FFF2-40B4-BE49-F238E27FC236}">
                <a16:creationId xmlns:a16="http://schemas.microsoft.com/office/drawing/2014/main" id="{9330282D-4A10-4896-9771-D460566B3E3D}"/>
              </a:ext>
            </a:extLst>
          </p:cNvPr>
          <p:cNvSpPr>
            <a:spLocks noGrp="1"/>
          </p:cNvSpPr>
          <p:nvPr>
            <p:ph type="pic" sz="quarter" idx="13"/>
          </p:nvPr>
        </p:nvSpPr>
        <p:spPr/>
      </p:sp>
    </p:spTree>
    <p:extLst>
      <p:ext uri="{BB962C8B-B14F-4D97-AF65-F5344CB8AC3E}">
        <p14:creationId xmlns:p14="http://schemas.microsoft.com/office/powerpoint/2010/main" val="2925240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88900"/>
            <a:r>
              <a:rPr lang="en-US" b="1" dirty="0"/>
              <a:t>Vehicles and objects</a:t>
            </a:r>
          </a:p>
        </p:txBody>
      </p:sp>
      <p:sp>
        <p:nvSpPr>
          <p:cNvPr id="4" name="Text Placeholder 3"/>
          <p:cNvSpPr>
            <a:spLocks noGrp="1"/>
          </p:cNvSpPr>
          <p:nvPr>
            <p:ph type="body" sz="quarter" idx="16"/>
          </p:nvPr>
        </p:nvSpPr>
        <p:spPr>
          <a:xfrm>
            <a:off x="766763" y="1624850"/>
            <a:ext cx="5634037" cy="4588864"/>
          </a:xfrm>
        </p:spPr>
        <p:txBody>
          <a:bodyPr>
            <a:normAutofit fontScale="92500" lnSpcReduction="10000"/>
          </a:bodyPr>
          <a:lstStyle/>
          <a:p>
            <a:r>
              <a:rPr lang="en-US" dirty="0"/>
              <a:t>Waiting for a liquid to vaporize or a gas to be blown away may be sufficient in some situations.</a:t>
            </a:r>
          </a:p>
          <a:p>
            <a:r>
              <a:rPr lang="en-US" dirty="0"/>
              <a:t>WET DECON: Decontamination liquids like soap, hypochlorite, hydrogen peroxide, etc. can be used.</a:t>
            </a:r>
          </a:p>
          <a:p>
            <a:r>
              <a:rPr lang="en-US" dirty="0"/>
              <a:t>DRY DECON: Adsorbents can be used for dry contamination.</a:t>
            </a:r>
          </a:p>
          <a:p>
            <a:r>
              <a:rPr lang="en-US" dirty="0"/>
              <a:t>Be aware that damage could be caused by water or corrosive fluids (e.g. in electrical system) </a:t>
            </a:r>
          </a:p>
          <a:p>
            <a:r>
              <a:rPr lang="en-US" dirty="0"/>
              <a:t>Forensic evidence such as fingerprints and DNA could be destroyed.   </a:t>
            </a:r>
          </a:p>
          <a:p>
            <a:endParaRPr lang="en-US" dirty="0"/>
          </a:p>
        </p:txBody>
      </p:sp>
      <p:pic>
        <p:nvPicPr>
          <p:cNvPr id="6" name="Picture 5">
            <a:extLst>
              <a:ext uri="{FF2B5EF4-FFF2-40B4-BE49-F238E27FC236}">
                <a16:creationId xmlns:a16="http://schemas.microsoft.com/office/drawing/2014/main" id="{FF203CB8-384F-4086-88C3-B0443EE28E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2334" y="1358900"/>
            <a:ext cx="5021133" cy="3347422"/>
          </a:xfrm>
          <a:prstGeom prst="rect">
            <a:avLst/>
          </a:prstGeom>
        </p:spPr>
      </p:pic>
      <p:sp>
        <p:nvSpPr>
          <p:cNvPr id="8" name="Footer Placeholder 7">
            <a:extLst>
              <a:ext uri="{FF2B5EF4-FFF2-40B4-BE49-F238E27FC236}">
                <a16:creationId xmlns:a16="http://schemas.microsoft.com/office/drawing/2014/main" id="{FC45B41F-3C3D-4A26-8FBA-626540A2668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Tree>
    <p:extLst>
      <p:ext uri="{BB962C8B-B14F-4D97-AF65-F5344CB8AC3E}">
        <p14:creationId xmlns:p14="http://schemas.microsoft.com/office/powerpoint/2010/main" val="279153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3" y="800099"/>
            <a:ext cx="8213670" cy="558801"/>
          </a:xfrm>
        </p:spPr>
        <p:txBody>
          <a:bodyPr/>
          <a:lstStyle/>
          <a:p>
            <a:pPr marL="88900"/>
            <a:r>
              <a:rPr lang="en-US" b="1" dirty="0"/>
              <a:t>People with protective clothing </a:t>
            </a:r>
          </a:p>
        </p:txBody>
      </p:sp>
      <p:sp>
        <p:nvSpPr>
          <p:cNvPr id="4" name="Text Placeholder 3"/>
          <p:cNvSpPr>
            <a:spLocks noGrp="1"/>
          </p:cNvSpPr>
          <p:nvPr>
            <p:ph type="body" sz="quarter" idx="16"/>
          </p:nvPr>
        </p:nvSpPr>
        <p:spPr>
          <a:xfrm>
            <a:off x="1010602" y="1808500"/>
            <a:ext cx="5847398" cy="3811250"/>
          </a:xfrm>
        </p:spPr>
        <p:txBody>
          <a:bodyPr/>
          <a:lstStyle/>
          <a:p>
            <a:r>
              <a:rPr lang="en-US" dirty="0"/>
              <a:t>WET DECON: Usually wet decontamination followed by removal of protective clothing</a:t>
            </a:r>
          </a:p>
          <a:p>
            <a:r>
              <a:rPr lang="en-US" dirty="0"/>
              <a:t>Decontamination liquid could contain soap, hypochlorite, hydrogen peroxide, etc.</a:t>
            </a:r>
          </a:p>
          <a:p>
            <a:r>
              <a:rPr lang="en-US" dirty="0"/>
              <a:t>Removal of the protective clothing is the last and very effective step in the procedure</a:t>
            </a:r>
          </a:p>
          <a:p>
            <a:endParaRPr lang="en-US" dirty="0"/>
          </a:p>
        </p:txBody>
      </p:sp>
      <p:pic>
        <p:nvPicPr>
          <p:cNvPr id="7" name="Picture Placeholder 23">
            <a:extLst>
              <a:ext uri="{FF2B5EF4-FFF2-40B4-BE49-F238E27FC236}">
                <a16:creationId xmlns:a16="http://schemas.microsoft.com/office/drawing/2014/main" id="{51CEED79-B7ED-4886-BABE-78E5251A95F1}"/>
              </a:ext>
            </a:extLst>
          </p:cNvPr>
          <p:cNvPicPr>
            <a:picLocks noChangeAspect="1"/>
          </p:cNvPicPr>
          <p:nvPr/>
        </p:nvPicPr>
        <p:blipFill>
          <a:blip r:embed="rId3" cstate="print">
            <a:extLst>
              <a:ext uri="{28A0092B-C50C-407E-A947-70E740481C1C}">
                <a14:useLocalDpi xmlns:a14="http://schemas.microsoft.com/office/drawing/2010/main" val="0"/>
              </a:ext>
            </a:extLst>
          </a:blip>
          <a:srcRect l="20555" r="20555"/>
          <a:stretch>
            <a:fillRect/>
          </a:stretch>
        </p:blipFill>
        <p:spPr>
          <a:xfrm rot="5400000">
            <a:off x="9391965" y="628935"/>
            <a:ext cx="1852404" cy="2359130"/>
          </a:xfrm>
          <a:prstGeom prst="rect">
            <a:avLst/>
          </a:prstGeom>
        </p:spPr>
      </p:pic>
      <p:pic>
        <p:nvPicPr>
          <p:cNvPr id="6" name="Picture 5">
            <a:extLst>
              <a:ext uri="{FF2B5EF4-FFF2-40B4-BE49-F238E27FC236}">
                <a16:creationId xmlns:a16="http://schemas.microsoft.com/office/drawing/2014/main" id="{72435C9E-E47E-41FF-B34C-C60F7CBB5B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00789" y="2961657"/>
            <a:ext cx="4496943" cy="2997962"/>
          </a:xfrm>
          <a:prstGeom prst="rect">
            <a:avLst/>
          </a:prstGeom>
        </p:spPr>
      </p:pic>
      <p:sp>
        <p:nvSpPr>
          <p:cNvPr id="9" name="Footer Placeholder 7">
            <a:extLst>
              <a:ext uri="{FF2B5EF4-FFF2-40B4-BE49-F238E27FC236}">
                <a16:creationId xmlns:a16="http://schemas.microsoft.com/office/drawing/2014/main" id="{96B3C098-BFCF-4C5E-A22A-A06F0635893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Tree>
    <p:extLst>
      <p:ext uri="{BB962C8B-B14F-4D97-AF65-F5344CB8AC3E}">
        <p14:creationId xmlns:p14="http://schemas.microsoft.com/office/powerpoint/2010/main" val="37966516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3" y="800099"/>
            <a:ext cx="9082087" cy="558801"/>
          </a:xfrm>
        </p:spPr>
        <p:txBody>
          <a:bodyPr/>
          <a:lstStyle/>
          <a:p>
            <a:pPr marL="88900"/>
            <a:r>
              <a:rPr lang="en-US" b="1" dirty="0"/>
              <a:t>People without protective clothing </a:t>
            </a:r>
          </a:p>
        </p:txBody>
      </p:sp>
      <p:sp>
        <p:nvSpPr>
          <p:cNvPr id="4" name="Text Placeholder 3"/>
          <p:cNvSpPr>
            <a:spLocks noGrp="1"/>
          </p:cNvSpPr>
          <p:nvPr>
            <p:ph type="body" sz="quarter" idx="16"/>
          </p:nvPr>
        </p:nvSpPr>
        <p:spPr>
          <a:xfrm>
            <a:off x="766762" y="1469037"/>
            <a:ext cx="6757988" cy="4588864"/>
          </a:xfrm>
        </p:spPr>
        <p:txBody>
          <a:bodyPr>
            <a:normAutofit fontScale="85000" lnSpcReduction="20000"/>
          </a:bodyPr>
          <a:lstStyle/>
          <a:p>
            <a:r>
              <a:rPr lang="en-US" dirty="0"/>
              <a:t>Decontamination is needed in case of liquid (or solid ) contamination. Not for airborne contamination.</a:t>
            </a:r>
          </a:p>
          <a:p>
            <a:r>
              <a:rPr lang="en-US" dirty="0"/>
              <a:t>DRY DECON: Removal of clothing is the most effective decontamination method! </a:t>
            </a:r>
          </a:p>
          <a:p>
            <a:r>
              <a:rPr lang="en-US" dirty="0"/>
              <a:t>Dry decontamination methods also include cleaning contaminated area with adsorbing tissue, bandage, towels, etc. </a:t>
            </a:r>
          </a:p>
          <a:p>
            <a:r>
              <a:rPr lang="en-US" dirty="0"/>
              <a:t>WET DECON: Use water to wash away any residues. Decontamination liquids must be non harmful (water, soap, etc.)</a:t>
            </a:r>
          </a:p>
          <a:p>
            <a:r>
              <a:rPr lang="en-US" dirty="0"/>
              <a:t>Pay extra attention to damaged skin. Do not damage the skin by e.g. scrubbing. </a:t>
            </a:r>
          </a:p>
          <a:p>
            <a:r>
              <a:rPr lang="en-US" dirty="0"/>
              <a:t>Consider cutting hair. </a:t>
            </a:r>
          </a:p>
          <a:p>
            <a:r>
              <a:rPr lang="en-US" dirty="0"/>
              <a:t>Watch out for hypothermia of wet and unclothed people</a:t>
            </a:r>
          </a:p>
          <a:p>
            <a:endParaRPr lang="en-US" dirty="0"/>
          </a:p>
        </p:txBody>
      </p:sp>
      <p:pic>
        <p:nvPicPr>
          <p:cNvPr id="7" name="Picture Placeholder 22">
            <a:extLst>
              <a:ext uri="{FF2B5EF4-FFF2-40B4-BE49-F238E27FC236}">
                <a16:creationId xmlns:a16="http://schemas.microsoft.com/office/drawing/2014/main" id="{266A5190-E00C-410E-A121-CCF628B336AE}"/>
              </a:ext>
            </a:extLst>
          </p:cNvPr>
          <p:cNvPicPr>
            <a:picLocks noChangeAspect="1"/>
          </p:cNvPicPr>
          <p:nvPr/>
        </p:nvPicPr>
        <p:blipFill>
          <a:blip r:embed="rId3">
            <a:extLst>
              <a:ext uri="{28A0092B-C50C-407E-A947-70E740481C1C}">
                <a14:useLocalDpi xmlns:a14="http://schemas.microsoft.com/office/drawing/2010/main" val="0"/>
              </a:ext>
            </a:extLst>
          </a:blip>
          <a:srcRect l="7587" r="7587"/>
          <a:stretch/>
        </p:blipFill>
        <p:spPr>
          <a:xfrm>
            <a:off x="8925370" y="1465631"/>
            <a:ext cx="2804668" cy="2202243"/>
          </a:xfrm>
          <a:prstGeom prst="rect">
            <a:avLst/>
          </a:prstGeom>
        </p:spPr>
      </p:pic>
      <p:pic>
        <p:nvPicPr>
          <p:cNvPr id="9" name="Picture 8">
            <a:extLst>
              <a:ext uri="{FF2B5EF4-FFF2-40B4-BE49-F238E27FC236}">
                <a16:creationId xmlns:a16="http://schemas.microsoft.com/office/drawing/2014/main" id="{1255BBE8-B808-4822-B80E-75B497FAD5C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1613" y="3824370"/>
            <a:ext cx="3858425" cy="2573189"/>
          </a:xfrm>
          <a:prstGeom prst="rect">
            <a:avLst/>
          </a:prstGeom>
        </p:spPr>
      </p:pic>
      <p:sp>
        <p:nvSpPr>
          <p:cNvPr id="10" name="Footer Placeholder 7">
            <a:extLst>
              <a:ext uri="{FF2B5EF4-FFF2-40B4-BE49-F238E27FC236}">
                <a16:creationId xmlns:a16="http://schemas.microsoft.com/office/drawing/2014/main" id="{07857960-305D-4D7E-98D9-63286DA744DE}"/>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Tree>
    <p:extLst>
      <p:ext uri="{BB962C8B-B14F-4D97-AF65-F5344CB8AC3E}">
        <p14:creationId xmlns:p14="http://schemas.microsoft.com/office/powerpoint/2010/main" val="11506409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3" y="800099"/>
            <a:ext cx="9350003" cy="558801"/>
          </a:xfrm>
        </p:spPr>
        <p:txBody>
          <a:bodyPr/>
          <a:lstStyle/>
          <a:p>
            <a:pPr marL="88900"/>
            <a:r>
              <a:rPr lang="en-US" b="1" dirty="0"/>
              <a:t>People without protective clothing</a:t>
            </a:r>
          </a:p>
        </p:txBody>
      </p:sp>
      <p:sp>
        <p:nvSpPr>
          <p:cNvPr id="4" name="Text Placeholder 3"/>
          <p:cNvSpPr>
            <a:spLocks noGrp="1"/>
          </p:cNvSpPr>
          <p:nvPr>
            <p:ph type="body" sz="quarter" idx="16"/>
          </p:nvPr>
        </p:nvSpPr>
        <p:spPr>
          <a:xfrm>
            <a:off x="766763" y="1624850"/>
            <a:ext cx="8121205" cy="4588864"/>
          </a:xfrm>
        </p:spPr>
        <p:txBody>
          <a:bodyPr>
            <a:normAutofit/>
          </a:bodyPr>
          <a:lstStyle/>
          <a:p>
            <a:r>
              <a:rPr lang="en-US" dirty="0"/>
              <a:t>Most suitable decontamination procedure depends on:</a:t>
            </a:r>
          </a:p>
          <a:p>
            <a:pPr lvl="1"/>
            <a:r>
              <a:rPr lang="en-US" dirty="0"/>
              <a:t>type of agent (liquid/ solid)</a:t>
            </a:r>
          </a:p>
          <a:p>
            <a:pPr lvl="1"/>
            <a:r>
              <a:rPr lang="en-US" dirty="0"/>
              <a:t>degree of contamination</a:t>
            </a:r>
          </a:p>
          <a:p>
            <a:pPr lvl="1"/>
            <a:r>
              <a:rPr lang="en-US" dirty="0"/>
              <a:t>medical condition of victim</a:t>
            </a:r>
          </a:p>
          <a:p>
            <a:pPr lvl="1"/>
            <a:r>
              <a:rPr lang="en-US" dirty="0"/>
              <a:t>number of victims to be decontaminated</a:t>
            </a:r>
          </a:p>
          <a:p>
            <a:r>
              <a:rPr lang="en-US" dirty="0"/>
              <a:t>Exposure of first responders handling contaminated victims is prevented by wearing gloves. Inhalation of solids or volatile liquids from victims is rare and symptoms are mild and reversible</a:t>
            </a:r>
          </a:p>
          <a:p>
            <a:endParaRPr lang="en-US" dirty="0"/>
          </a:p>
        </p:txBody>
      </p:sp>
      <p:pic>
        <p:nvPicPr>
          <p:cNvPr id="7" name="Picture 6">
            <a:extLst>
              <a:ext uri="{FF2B5EF4-FFF2-40B4-BE49-F238E27FC236}">
                <a16:creationId xmlns:a16="http://schemas.microsoft.com/office/drawing/2014/main" id="{1A75C184-0CE7-4C3D-86EB-97B2962BFE9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77959" y="2225720"/>
            <a:ext cx="3277614" cy="2185076"/>
          </a:xfrm>
          <a:prstGeom prst="rect">
            <a:avLst/>
          </a:prstGeom>
        </p:spPr>
      </p:pic>
      <p:sp>
        <p:nvSpPr>
          <p:cNvPr id="8" name="Footer Placeholder 7">
            <a:extLst>
              <a:ext uri="{FF2B5EF4-FFF2-40B4-BE49-F238E27FC236}">
                <a16:creationId xmlns:a16="http://schemas.microsoft.com/office/drawing/2014/main" id="{B367E35F-AA1F-45AF-BD43-D51E489E1D4E}"/>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Tree>
    <p:extLst>
      <p:ext uri="{BB962C8B-B14F-4D97-AF65-F5344CB8AC3E}">
        <p14:creationId xmlns:p14="http://schemas.microsoft.com/office/powerpoint/2010/main" val="14076484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3" y="800099"/>
            <a:ext cx="9082087" cy="558801"/>
          </a:xfrm>
        </p:spPr>
        <p:txBody>
          <a:bodyPr/>
          <a:lstStyle/>
          <a:p>
            <a:pPr marL="88900"/>
            <a:r>
              <a:rPr lang="en-US" b="1" dirty="0"/>
              <a:t>Animals</a:t>
            </a:r>
          </a:p>
        </p:txBody>
      </p:sp>
      <p:sp>
        <p:nvSpPr>
          <p:cNvPr id="4" name="Text Placeholder 3"/>
          <p:cNvSpPr>
            <a:spLocks noGrp="1"/>
          </p:cNvSpPr>
          <p:nvPr>
            <p:ph type="body" sz="quarter" idx="16"/>
          </p:nvPr>
        </p:nvSpPr>
        <p:spPr>
          <a:xfrm>
            <a:off x="766762" y="1469037"/>
            <a:ext cx="6167438" cy="2874363"/>
          </a:xfrm>
        </p:spPr>
        <p:txBody>
          <a:bodyPr/>
          <a:lstStyle/>
          <a:p>
            <a:r>
              <a:rPr lang="en-US" dirty="0"/>
              <a:t>The same guidelines as for people without protective clothing apply to animals. </a:t>
            </a:r>
          </a:p>
          <a:p>
            <a:r>
              <a:rPr lang="en-US" dirty="0"/>
              <a:t>Decontamination of animals may be  difficult as they do not cooperate easily</a:t>
            </a:r>
          </a:p>
          <a:p>
            <a:endParaRPr lang="en-US" dirty="0"/>
          </a:p>
        </p:txBody>
      </p:sp>
      <p:pic>
        <p:nvPicPr>
          <p:cNvPr id="5" name="Picture Placeholder 26">
            <a:extLst>
              <a:ext uri="{FF2B5EF4-FFF2-40B4-BE49-F238E27FC236}">
                <a16:creationId xmlns:a16="http://schemas.microsoft.com/office/drawing/2014/main" id="{816F49D2-A796-4D80-9750-A178E38DF95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845" r="23845"/>
          <a:stretch/>
        </p:blipFill>
        <p:spPr>
          <a:xfrm>
            <a:off x="8955088" y="1897063"/>
            <a:ext cx="2405062" cy="3063875"/>
          </a:xfrm>
          <a:prstGeom prst="rect">
            <a:avLst/>
          </a:prstGeom>
        </p:spPr>
      </p:pic>
      <p:sp>
        <p:nvSpPr>
          <p:cNvPr id="7" name="Footer Placeholder 7">
            <a:extLst>
              <a:ext uri="{FF2B5EF4-FFF2-40B4-BE49-F238E27FC236}">
                <a16:creationId xmlns:a16="http://schemas.microsoft.com/office/drawing/2014/main" id="{A10A7204-D82E-43F1-ABF6-0FACD51D7952}"/>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5.5 Decontamination (of people and domestic animals)</a:t>
            </a:r>
            <a:endParaRPr lang="en-US" sz="1000" b="1" dirty="0"/>
          </a:p>
        </p:txBody>
      </p:sp>
    </p:spTree>
    <p:extLst>
      <p:ext uri="{BB962C8B-B14F-4D97-AF65-F5344CB8AC3E}">
        <p14:creationId xmlns:p14="http://schemas.microsoft.com/office/powerpoint/2010/main" val="15177810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1589207EF1A3458AE35049CA2FF72C" ma:contentTypeVersion="1" ma:contentTypeDescription="Create a new document." ma:contentTypeScope="" ma:versionID="a89937b0b6ea234d792d1b009a04a16c">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5416C8F-E0E0-4933-B144-A1AE00EB7BC4}">
  <ds:schemaRefs>
    <ds:schemaRef ds:uri="http://schemas.microsoft.com/sharepoint/v3/contenttype/forms"/>
  </ds:schemaRefs>
</ds:datastoreItem>
</file>

<file path=customXml/itemProps2.xml><?xml version="1.0" encoding="utf-8"?>
<ds:datastoreItem xmlns:ds="http://schemas.openxmlformats.org/officeDocument/2006/customXml" ds:itemID="{80949CAE-584C-4608-8B5B-FE87342DE6E0}">
  <ds:schemaRefs>
    <ds:schemaRef ds:uri="43d95f8d-e158-4ad4-850d-afacdd2d9ffb"/>
    <ds:schemaRef ds:uri="http://purl.org/dc/elements/1.1/"/>
    <ds:schemaRef ds:uri="http://schemas.microsoft.com/office/infopath/2007/PartnerControls"/>
    <ds:schemaRef ds:uri="http://schemas.microsoft.com/office/2006/documentManagement/types"/>
    <ds:schemaRef ds:uri="http://purl.org/dc/dcmitype/"/>
    <ds:schemaRef ds:uri="http://schemas.microsoft.com/office/2006/metadata/properties"/>
    <ds:schemaRef ds:uri="http://schemas.openxmlformats.org/package/2006/metadata/core-properties"/>
    <ds:schemaRef ds:uri="http://www.w3.org/XML/1998/namespace"/>
    <ds:schemaRef ds:uri="http://purl.org/dc/terms/"/>
  </ds:schemaRefs>
</ds:datastoreItem>
</file>

<file path=customXml/itemProps3.xml><?xml version="1.0" encoding="utf-8"?>
<ds:datastoreItem xmlns:ds="http://schemas.openxmlformats.org/officeDocument/2006/customXml" ds:itemID="{8B3755EB-6E9C-43B0-B42D-BC77599AD5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11211</TotalTime>
  <Words>3478</Words>
  <Application>Microsoft Office PowerPoint</Application>
  <PresentationFormat>Widescreen</PresentationFormat>
  <Paragraphs>313</Paragraphs>
  <Slides>13</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FranklinGotTExtCon</vt:lpstr>
      <vt:lpstr>Georgia</vt:lpstr>
      <vt:lpstr>Segoe UI</vt:lpstr>
      <vt:lpstr>Segoe UI Semibold</vt:lpstr>
      <vt:lpstr>Office Theme</vt:lpstr>
      <vt:lpstr>Module 5 Risk assessment on scene and hazard avoidance</vt:lpstr>
      <vt:lpstr>Learning objective</vt:lpstr>
      <vt:lpstr>Decontamination</vt:lpstr>
      <vt:lpstr>PowerPoint Presentation</vt:lpstr>
      <vt:lpstr>Vehicles and objects</vt:lpstr>
      <vt:lpstr>People with protective clothing </vt:lpstr>
      <vt:lpstr>People without protective clothing </vt:lpstr>
      <vt:lpstr>People without protective clothing</vt:lpstr>
      <vt:lpstr>Animals</vt:lpstr>
      <vt:lpstr>Decontamination line</vt:lpstr>
      <vt:lpstr>Decontamination of professionals vs public</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Decontamination</dc:title>
  <dc:creator>Dillen Roel</dc:creator>
  <cp:lastModifiedBy>Peter den Outer</cp:lastModifiedBy>
  <cp:revision>538</cp:revision>
  <cp:lastPrinted>2020-01-20T09:16:47Z</cp:lastPrinted>
  <dcterms:created xsi:type="dcterms:W3CDTF">2019-10-21T09:10:33Z</dcterms:created>
  <dcterms:modified xsi:type="dcterms:W3CDTF">2022-11-16T12:50:07Z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0x010100AF1589207EF1A3458AE35049CA2FF72C</vt:lpwstr>
  </property>
</Properties>
</file>