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handoutMasterIdLst>
    <p:handoutMasterId r:id="rId19"/>
  </p:handoutMasterIdLst>
  <p:sldIdLst>
    <p:sldId id="256" r:id="rId2"/>
    <p:sldId id="302" r:id="rId3"/>
    <p:sldId id="261" r:id="rId4"/>
    <p:sldId id="275" r:id="rId5"/>
    <p:sldId id="276" r:id="rId6"/>
    <p:sldId id="277" r:id="rId7"/>
    <p:sldId id="278" r:id="rId8"/>
    <p:sldId id="279" r:id="rId9"/>
    <p:sldId id="280" r:id="rId10"/>
    <p:sldId id="281" r:id="rId11"/>
    <p:sldId id="283" r:id="rId12"/>
    <p:sldId id="282" r:id="rId13"/>
    <p:sldId id="284" r:id="rId14"/>
    <p:sldId id="301" r:id="rId15"/>
    <p:sldId id="299" r:id="rId16"/>
    <p:sldId id="30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59" autoAdjust="0"/>
    <p:restoredTop sz="62389" autoAdjust="0"/>
  </p:normalViewPr>
  <p:slideViewPr>
    <p:cSldViewPr snapToGrid="0">
      <p:cViewPr varScale="1">
        <p:scale>
          <a:sx n="66" d="100"/>
          <a:sy n="66" d="100"/>
        </p:scale>
        <p:origin x="1440" y="60"/>
      </p:cViewPr>
      <p:guideLst/>
    </p:cSldViewPr>
  </p:slideViewPr>
  <p:notesTextViewPr>
    <p:cViewPr>
      <p:scale>
        <a:sx n="150" d="100"/>
        <a:sy n="150" d="100"/>
      </p:scale>
      <p:origin x="0" y="-942"/>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creativecommons.org/licenses/by-nc-sa/2.0/?ref=ccsearch&amp;atype=rich"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Module 5: Risk assessment on scene and hazard avoidance</a:t>
            </a:r>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Student are made aware of the contents of this MELODY module</a:t>
            </a:r>
          </a:p>
          <a:p>
            <a:r>
              <a:rPr lang="en-US" sz="800" b="1" kern="1200" dirty="0">
                <a:solidFill>
                  <a:schemeClr val="tx1"/>
                </a:solidFill>
                <a:effectLst/>
                <a:latin typeface="+mn-lt"/>
                <a:ea typeface="+mn-ea"/>
                <a:cs typeface="+mn-cs"/>
              </a:rPr>
              <a:t>Instructions for the teacher:</a:t>
            </a:r>
            <a:r>
              <a:rPr lang="en-US" sz="800" kern="1200" dirty="0">
                <a:solidFill>
                  <a:schemeClr val="tx1"/>
                </a:solidFill>
                <a:effectLst/>
                <a:latin typeface="+mn-lt"/>
                <a:ea typeface="+mn-ea"/>
                <a:cs typeface="+mn-cs"/>
              </a:rPr>
              <a:t> Note that in this MELODY module various types of Personal Protective Equipment (PPE) will be explained.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Dermal Protective Equipment (gloves I)</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After this slide the students have an idea of different types of gloves and symbols indicating their properties.</a:t>
            </a:r>
          </a:p>
          <a:p>
            <a:r>
              <a:rPr lang="en-US" sz="800" b="1" kern="1200" dirty="0">
                <a:solidFill>
                  <a:schemeClr val="tx1"/>
                </a:solidFill>
                <a:effectLst/>
                <a:latin typeface="+mn-lt"/>
                <a:ea typeface="+mn-ea"/>
                <a:cs typeface="+mn-cs"/>
              </a:rPr>
              <a:t>Instructions for the teacher: </a:t>
            </a:r>
            <a:r>
              <a:rPr lang="en-US" sz="800" b="0" kern="1200" dirty="0">
                <a:solidFill>
                  <a:schemeClr val="tx1"/>
                </a:solidFill>
                <a:effectLst/>
                <a:latin typeface="+mn-lt"/>
                <a:ea typeface="+mn-ea"/>
                <a:cs typeface="+mn-cs"/>
              </a:rPr>
              <a:t>Gloves are produced for different purposes. They vary in the type of material they are made of and their thickness, which affects their protective properties, but also their ease of use. Different materials will protect against different chemical substances. </a:t>
            </a:r>
          </a:p>
          <a:p>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The symbols depicted indicate:</a:t>
            </a:r>
          </a:p>
          <a:p>
            <a:r>
              <a:rPr lang="nl-NL" sz="800" dirty="0" err="1"/>
              <a:t>Sign</a:t>
            </a:r>
            <a:r>
              <a:rPr lang="nl-NL" sz="800" dirty="0"/>
              <a:t> of European Norm EN 407: </a:t>
            </a:r>
            <a:r>
              <a:rPr lang="en-US" sz="800" dirty="0"/>
              <a:t>Protective gloves against thermal risks (Heat and/or fire)</a:t>
            </a:r>
          </a:p>
          <a:p>
            <a:r>
              <a:rPr lang="nl-NL" sz="800" dirty="0" err="1"/>
              <a:t>Sign</a:t>
            </a:r>
            <a:r>
              <a:rPr lang="nl-NL" sz="800" dirty="0"/>
              <a:t> of European Norm EN 388: </a:t>
            </a:r>
            <a:r>
              <a:rPr lang="en-US" sz="800" dirty="0"/>
              <a:t>Protective gloves against mechanical risks</a:t>
            </a:r>
            <a:endParaRPr lang="en-US" sz="800" b="0" kern="1200" dirty="0">
              <a:solidFill>
                <a:schemeClr val="tx1"/>
              </a:solidFill>
              <a:effectLst/>
              <a:latin typeface="+mn-lt"/>
              <a:ea typeface="+mn-ea"/>
              <a:cs typeface="+mn-cs"/>
            </a:endParaRPr>
          </a:p>
          <a:p>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endParaRPr lang="nl-NL"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dirty="0"/>
              <a:t>Protective gloves against thermal risks (</a:t>
            </a:r>
            <a:r>
              <a:rPr lang="nl-NL" sz="800" dirty="0" err="1"/>
              <a:t>Sign</a:t>
            </a:r>
            <a:r>
              <a:rPr lang="nl-NL" sz="800" dirty="0"/>
              <a:t> of European Norm EN 407)</a:t>
            </a:r>
            <a:endParaRPr lang="en-US" sz="800" dirty="0"/>
          </a:p>
          <a:p>
            <a:r>
              <a:rPr lang="en-US" sz="800" dirty="0"/>
              <a:t>Protective gloves against mechanical risks (</a:t>
            </a:r>
            <a:r>
              <a:rPr lang="nl-NL" sz="800" dirty="0" err="1"/>
              <a:t>Sign</a:t>
            </a:r>
            <a:r>
              <a:rPr lang="nl-NL" sz="800" dirty="0"/>
              <a:t> of European Norm EN 388 </a:t>
            </a:r>
            <a:r>
              <a:rPr lang="en-US" sz="800" dirty="0"/>
              <a:t>)</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https://commons.wikimedia.org/wiki/File:EN407pictogram2.jpg</a:t>
            </a:r>
          </a:p>
          <a:p>
            <a:r>
              <a:rPr lang="en-US" sz="800" b="0" kern="1200" dirty="0">
                <a:solidFill>
                  <a:schemeClr val="tx1"/>
                </a:solidFill>
                <a:effectLst/>
                <a:latin typeface="+mn-lt"/>
                <a:ea typeface="+mn-ea"/>
                <a:cs typeface="+mn-cs"/>
              </a:rPr>
              <a:t>https://commons.wikimedia.org/wiki/File:EN_388_sign.jpg</a:t>
            </a: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1879160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Dermal Protective Equipment (gloves II)</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First responders are made aware they should look for symbols on the glove or packaging material to get an idea of their protective properties.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teacher:</a:t>
            </a:r>
            <a:r>
              <a:rPr lang="en-US" sz="800" b="0" kern="1200" dirty="0">
                <a:solidFill>
                  <a:schemeClr val="tx1"/>
                </a:solidFill>
                <a:effectLst/>
                <a:latin typeface="+mn-lt"/>
                <a:ea typeface="+mn-ea"/>
                <a:cs typeface="+mn-cs"/>
              </a:rPr>
              <a:t> Go through the 3 different categories: chemical, biological, radiological. Explain that within these categories different types may be available. For instance, there are chemical gloves for all kinds of chemicals, so whether or not a glove provides protection depends on the chemical it is exposed to. The instruction/manual of the gloves should provide this essential information.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endParaRPr lang="en-US"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r>
              <a:rPr lang="en-US" sz="800" dirty="0"/>
              <a:t>Protective gloves Signs</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https://www.2mains.ch/en/course/full/2</a:t>
            </a:r>
          </a:p>
          <a:p>
            <a:r>
              <a:rPr lang="en-US" sz="800" b="0" kern="1200" dirty="0">
                <a:solidFill>
                  <a:schemeClr val="tx1"/>
                </a:solidFill>
                <a:effectLst/>
                <a:latin typeface="+mn-lt"/>
                <a:ea typeface="+mn-ea"/>
                <a:cs typeface="+mn-cs"/>
              </a:rPr>
              <a:t>The Melody consortium has done its utmost to trace the copyright owner of the photo used in the current presentation under fair use conditions. In case your photo hasn’t been properly acknowledged, please contact www.melodytraining.eu and the photo will be removed.</a:t>
            </a: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55537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Module:</a:t>
            </a:r>
            <a:r>
              <a:rPr lang="en-GB" sz="800" b="0" kern="1200" noProof="0" dirty="0">
                <a:solidFill>
                  <a:schemeClr val="tx1"/>
                </a:solidFill>
                <a:effectLst/>
                <a:latin typeface="+mn-lt"/>
                <a:ea typeface="+mn-ea"/>
                <a:cs typeface="+mn-cs"/>
              </a:rPr>
              <a:t> 5 Risk assessment on scene and hazard avoidance </a:t>
            </a:r>
          </a:p>
          <a:p>
            <a:r>
              <a:rPr lang="en-GB" sz="800" b="1" kern="1200" noProof="0" dirty="0">
                <a:solidFill>
                  <a:schemeClr val="tx1"/>
                </a:solidFill>
                <a:effectLst/>
                <a:latin typeface="+mn-lt"/>
                <a:ea typeface="+mn-ea"/>
                <a:cs typeface="+mn-cs"/>
              </a:rPr>
              <a:t>Topic:</a:t>
            </a:r>
            <a:r>
              <a:rPr lang="en-GB" sz="800" b="0" kern="1200" noProof="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Melody Presentation </a:t>
            </a:r>
            <a:r>
              <a:rPr lang="en-GB" sz="800" b="0" kern="1200" noProof="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Learning objective:</a:t>
            </a:r>
            <a:r>
              <a:rPr lang="en-GB" sz="800" b="0" kern="1200" noProof="0" dirty="0">
                <a:solidFill>
                  <a:schemeClr val="tx1"/>
                </a:solidFill>
                <a:effectLst/>
                <a:latin typeface="+mn-lt"/>
                <a:ea typeface="+mn-ea"/>
                <a:cs typeface="+mn-cs"/>
              </a:rPr>
              <a:t> To </a:t>
            </a:r>
            <a:r>
              <a:rPr lang="en-GB" sz="800" b="0" u="sng" kern="1200" noProof="0" dirty="0">
                <a:solidFill>
                  <a:schemeClr val="tx1"/>
                </a:solidFill>
                <a:effectLst/>
                <a:latin typeface="+mn-lt"/>
                <a:ea typeface="+mn-ea"/>
                <a:cs typeface="+mn-cs"/>
              </a:rPr>
              <a:t>recognize</a:t>
            </a:r>
            <a:r>
              <a:rPr lang="en-GB" sz="800" b="0" kern="1200" noProof="0" dirty="0">
                <a:solidFill>
                  <a:schemeClr val="tx1"/>
                </a:solidFill>
                <a:effectLst/>
                <a:latin typeface="+mn-lt"/>
                <a:ea typeface="+mn-ea"/>
                <a:cs typeface="+mn-cs"/>
              </a:rPr>
              <a:t> some different types of PPE and </a:t>
            </a:r>
            <a:r>
              <a:rPr lang="en-GB" sz="800" b="0" u="sng" kern="1200" noProof="0" dirty="0">
                <a:solidFill>
                  <a:schemeClr val="tx1"/>
                </a:solidFill>
                <a:effectLst/>
                <a:latin typeface="+mn-lt"/>
                <a:ea typeface="+mn-ea"/>
                <a:cs typeface="+mn-cs"/>
              </a:rPr>
              <a:t>recognize</a:t>
            </a:r>
            <a:r>
              <a:rPr lang="en-GB" sz="800" b="0" kern="1200" noProof="0" dirty="0">
                <a:solidFill>
                  <a:schemeClr val="tx1"/>
                </a:solidFill>
                <a:effectLst/>
                <a:latin typeface="+mn-lt"/>
                <a:ea typeface="+mn-ea"/>
                <a:cs typeface="+mn-cs"/>
              </a:rPr>
              <a:t> how to </a:t>
            </a:r>
            <a:r>
              <a:rPr lang="en-GB" sz="800" b="0" u="sng" kern="1200" noProof="0" dirty="0">
                <a:solidFill>
                  <a:schemeClr val="tx1"/>
                </a:solidFill>
                <a:effectLst/>
                <a:latin typeface="+mn-lt"/>
                <a:ea typeface="+mn-ea"/>
                <a:cs typeface="+mn-cs"/>
              </a:rPr>
              <a:t>carry out </a:t>
            </a:r>
            <a:r>
              <a:rPr lang="en-GB" sz="800" b="0" kern="1200" noProof="0" dirty="0">
                <a:solidFill>
                  <a:schemeClr val="tx1"/>
                </a:solidFill>
                <a:effectLst/>
                <a:latin typeface="+mn-lt"/>
                <a:ea typeface="+mn-ea"/>
                <a:cs typeface="+mn-cs"/>
              </a:rPr>
              <a:t>some basic techniques</a:t>
            </a:r>
          </a:p>
          <a:p>
            <a:endParaRPr lang="en-GB" sz="800" b="1"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Title slide:</a:t>
            </a:r>
            <a:r>
              <a:rPr lang="en-GB" sz="800" b="0" kern="1200" noProof="0" dirty="0">
                <a:solidFill>
                  <a:schemeClr val="tx1"/>
                </a:solidFill>
                <a:effectLst/>
                <a:latin typeface="+mn-lt"/>
                <a:ea typeface="+mn-ea"/>
                <a:cs typeface="+mn-cs"/>
              </a:rPr>
              <a:t> Dermal Protective Equipment (gloves II)</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Result: </a:t>
            </a:r>
            <a:r>
              <a:rPr lang="en-GB" sz="800" b="0" kern="1200" noProof="0" dirty="0">
                <a:solidFill>
                  <a:schemeClr val="tx1"/>
                </a:solidFill>
                <a:effectLst/>
                <a:latin typeface="+mn-lt"/>
                <a:ea typeface="+mn-ea"/>
                <a:cs typeface="+mn-cs"/>
              </a:rPr>
              <a:t>Students learn that gloves can provide protection against a combination of threats. </a:t>
            </a:r>
          </a:p>
          <a:p>
            <a:r>
              <a:rPr lang="en-GB" sz="800" b="1" kern="1200" noProof="0" dirty="0">
                <a:solidFill>
                  <a:schemeClr val="tx1"/>
                </a:solidFill>
                <a:effectLst/>
                <a:latin typeface="+mn-lt"/>
                <a:ea typeface="+mn-ea"/>
                <a:cs typeface="+mn-cs"/>
              </a:rPr>
              <a:t>Instructions for the teacher:</a:t>
            </a:r>
            <a:r>
              <a:rPr lang="en-GB" sz="800" b="0" kern="1200" noProof="0" dirty="0">
                <a:solidFill>
                  <a:schemeClr val="tx1"/>
                </a:solidFill>
                <a:effectLst/>
                <a:latin typeface="+mn-lt"/>
                <a:ea typeface="+mn-ea"/>
                <a:cs typeface="+mn-cs"/>
              </a:rPr>
              <a:t> </a:t>
            </a:r>
          </a:p>
          <a:p>
            <a:pPr marL="171450" indent="-171450">
              <a:buFont typeface="Arial" panose="020B0604020202020204" pitchFamily="34" charset="0"/>
              <a:buChar char="•"/>
            </a:pPr>
            <a:r>
              <a:rPr lang="en-GB" sz="800" b="0" kern="1200" noProof="0" dirty="0">
                <a:solidFill>
                  <a:schemeClr val="tx1"/>
                </a:solidFill>
                <a:effectLst/>
                <a:latin typeface="+mn-lt"/>
                <a:ea typeface="+mn-ea"/>
                <a:cs typeface="+mn-cs"/>
              </a:rPr>
              <a:t>Example of a number of properties of gloves, indicated by various signs As you can see different signs are shown; not all details of the symbols (letters, numbers) are explained in this course. Notice this glove will protect against multiple threats. </a:t>
            </a:r>
          </a:p>
          <a:p>
            <a:pPr marL="171450" indent="-171450">
              <a:buFont typeface="Arial" panose="020B0604020202020204" pitchFamily="34" charset="0"/>
              <a:buChar char="•"/>
            </a:pPr>
            <a:r>
              <a:rPr lang="en-GB" sz="800" b="0" kern="1200" noProof="0" dirty="0">
                <a:solidFill>
                  <a:schemeClr val="tx1"/>
                </a:solidFill>
                <a:effectLst/>
                <a:latin typeface="+mn-lt"/>
                <a:ea typeface="+mn-ea"/>
                <a:cs typeface="+mn-cs"/>
              </a:rPr>
              <a:t>Also note that (in general) some properties provide more protection, but are also less flexible and therefore limit movement of the hand and fingers. Therefore, a surgeon needs a very thin glove which gives freedom for finger movement while a gardener may use less flexible gloves. </a:t>
            </a:r>
          </a:p>
          <a:p>
            <a:endParaRPr lang="en-GB"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kern="1200" noProof="0" dirty="0">
                <a:solidFill>
                  <a:schemeClr val="tx1"/>
                </a:solidFill>
                <a:effectLst/>
                <a:latin typeface="+mn-lt"/>
                <a:ea typeface="+mn-ea"/>
                <a:cs typeface="+mn-cs"/>
              </a:rPr>
              <a:t>References for additional information</a:t>
            </a:r>
            <a:r>
              <a:rPr lang="en-GB" sz="800" i="0" kern="1200" noProof="0" dirty="0">
                <a:solidFill>
                  <a:schemeClr val="tx1"/>
                </a:solidFill>
                <a:effectLst/>
                <a:latin typeface="+mn-lt"/>
                <a:ea typeface="+mn-ea"/>
                <a:cs typeface="+mn-cs"/>
              </a:rPr>
              <a:t>:</a:t>
            </a:r>
            <a:r>
              <a:rPr lang="en-GB" sz="800" b="1" i="0" kern="1200" noProof="0" dirty="0">
                <a:solidFill>
                  <a:schemeClr val="tx1"/>
                </a:solidFill>
                <a:effectLst/>
                <a:latin typeface="+mn-lt"/>
                <a:ea typeface="+mn-ea"/>
                <a:cs typeface="+mn-cs"/>
              </a:rPr>
              <a:t> </a:t>
            </a:r>
          </a:p>
          <a:p>
            <a:r>
              <a:rPr lang="en-GB" sz="800" b="1" kern="1200" noProof="0" dirty="0">
                <a:solidFill>
                  <a:schemeClr val="tx1"/>
                </a:solidFill>
                <a:effectLst/>
                <a:latin typeface="+mn-lt"/>
                <a:ea typeface="+mn-ea"/>
                <a:cs typeface="+mn-cs"/>
              </a:rPr>
              <a:t>Depicted illustration:</a:t>
            </a:r>
            <a:r>
              <a:rPr lang="en-GB" sz="800" b="0" kern="1200" noProof="0" dirty="0">
                <a:solidFill>
                  <a:schemeClr val="tx1"/>
                </a:solidFill>
                <a:effectLst/>
                <a:latin typeface="+mn-lt"/>
                <a:ea typeface="+mn-ea"/>
                <a:cs typeface="+mn-cs"/>
              </a:rPr>
              <a:t> </a:t>
            </a:r>
          </a:p>
          <a:p>
            <a:r>
              <a:rPr lang="en-GB" sz="800" b="1" i="0" u="none" strike="noStrike" kern="1200" noProof="0" dirty="0">
                <a:solidFill>
                  <a:schemeClr val="tx1"/>
                </a:solidFill>
                <a:effectLst/>
                <a:latin typeface="+mn-lt"/>
                <a:ea typeface="+mn-ea"/>
                <a:cs typeface="+mn-cs"/>
              </a:rPr>
              <a:t>Picture source &amp; IP</a:t>
            </a:r>
            <a:r>
              <a:rPr lang="en-GB" sz="800" b="1" kern="1200" noProof="0" dirty="0">
                <a:solidFill>
                  <a:schemeClr val="tx1"/>
                </a:solidFill>
                <a:effectLst/>
                <a:latin typeface="+mn-lt"/>
                <a:ea typeface="+mn-ea"/>
                <a:cs typeface="+mn-cs"/>
              </a:rPr>
              <a:t>:</a:t>
            </a:r>
            <a:r>
              <a:rPr lang="en-GB" sz="800" b="0" kern="1200" noProof="0" dirty="0">
                <a:solidFill>
                  <a:schemeClr val="tx1"/>
                </a:solidFill>
                <a:effectLst/>
                <a:latin typeface="+mn-lt"/>
                <a:ea typeface="+mn-ea"/>
                <a:cs typeface="+mn-cs"/>
              </a:rPr>
              <a:t> </a:t>
            </a:r>
          </a:p>
          <a:p>
            <a:pPr marL="0" indent="0">
              <a:buFont typeface="Arial" panose="020B0604020202020204" pitchFamily="34" charset="0"/>
              <a:buNone/>
            </a:pPr>
            <a:r>
              <a:rPr lang="en-GB" sz="800" b="0" kern="1200" noProof="0" dirty="0">
                <a:solidFill>
                  <a:schemeClr val="tx1"/>
                </a:solidFill>
                <a:effectLst/>
                <a:latin typeface="+mn-lt"/>
                <a:ea typeface="+mn-ea"/>
                <a:cs typeface="+mn-cs"/>
              </a:rPr>
              <a:t>https://www.2mains.ch/en/course/2/slide/15</a:t>
            </a:r>
          </a:p>
          <a:p>
            <a:pPr marL="0" indent="0">
              <a:buFont typeface="Arial" panose="020B0604020202020204" pitchFamily="34" charset="0"/>
              <a:buNone/>
            </a:pPr>
            <a:r>
              <a:rPr lang="en-GB" sz="800" b="0" kern="1200" noProof="0" dirty="0">
                <a:solidFill>
                  <a:schemeClr val="tx1"/>
                </a:solidFill>
                <a:effectLst/>
                <a:latin typeface="+mn-lt"/>
                <a:ea typeface="+mn-ea"/>
                <a:cs typeface="+mn-cs"/>
              </a:rPr>
              <a:t>https://armoursafety.co.nz/products/Hand-Protection/DGBLHR</a:t>
            </a:r>
          </a:p>
          <a:p>
            <a:pPr marL="0" indent="0">
              <a:buFont typeface="Arial" panose="020B0604020202020204" pitchFamily="34" charset="0"/>
              <a:buNone/>
            </a:pPr>
            <a:r>
              <a:rPr lang="en-GB" sz="800" noProof="0" dirty="0">
                <a:solidFill>
                  <a:srgbClr val="000000"/>
                </a:solidFill>
                <a:effectLst/>
                <a:latin typeface="+mn-lt"/>
                <a:ea typeface="Times New Roman" panose="02020603050405020304" pitchFamily="18" charset="0"/>
                <a:cs typeface="Arial" panose="020B0604020202020204" pitchFamily="34"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GB" sz="800" b="0"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Text source &amp; IP:</a:t>
            </a:r>
            <a:r>
              <a:rPr lang="en-GB" sz="800" b="0" kern="1200" noProof="0" dirty="0">
                <a:solidFill>
                  <a:schemeClr val="tx1"/>
                </a:solidFill>
                <a:effectLst/>
                <a:latin typeface="+mn-lt"/>
                <a:ea typeface="+mn-ea"/>
                <a:cs typeface="+mn-cs"/>
              </a:rPr>
              <a:t> </a:t>
            </a:r>
          </a:p>
        </p:txBody>
      </p:sp>
    </p:spTree>
    <p:extLst>
      <p:ext uri="{BB962C8B-B14F-4D97-AF65-F5344CB8AC3E}">
        <p14:creationId xmlns:p14="http://schemas.microsoft.com/office/powerpoint/2010/main" val="24498375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Other types of PPE</a:t>
            </a:r>
            <a:endParaRPr lang="nl-NL"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Students learn about some additional PPE protecting eyes and feet.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teacher:</a:t>
            </a:r>
            <a:r>
              <a:rPr lang="en-US" sz="800" b="0" kern="1200" dirty="0">
                <a:solidFill>
                  <a:schemeClr val="tx1"/>
                </a:solidFill>
                <a:effectLst/>
                <a:latin typeface="+mn-lt"/>
                <a:ea typeface="+mn-ea"/>
                <a:cs typeface="+mn-cs"/>
              </a:rPr>
              <a:t> Go through the items shown on this slide providing protection for the eyes and feet. Safety boots protect the wearer and shoe covers protect the environment (and others) by limiting the spread of agents.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r>
              <a:rPr lang="en-US" sz="800" b="0" i="0" kern="1200" dirty="0">
                <a:solidFill>
                  <a:schemeClr val="tx1"/>
                </a:solidFill>
                <a:effectLst/>
                <a:latin typeface="+mn-lt"/>
                <a:ea typeface="+mn-ea"/>
                <a:cs typeface="+mn-cs"/>
              </a:rPr>
              <a:t>Safety glasses, safety boots, and safety shoe covers</a:t>
            </a:r>
            <a:endParaRPr lang="nl-NL" sz="800" b="0" i="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Safety Eyewear.jpg - Wikimedia Commons</a:t>
            </a:r>
          </a:p>
          <a:p>
            <a:r>
              <a:rPr lang="en-US" sz="800" b="0" kern="1200" dirty="0" err="1">
                <a:solidFill>
                  <a:schemeClr val="tx1"/>
                </a:solidFill>
                <a:effectLst/>
                <a:latin typeface="+mn-lt"/>
                <a:ea typeface="+mn-ea"/>
                <a:cs typeface="+mn-cs"/>
              </a:rPr>
              <a:t>Haix</a:t>
            </a:r>
            <a:r>
              <a:rPr lang="en-US" sz="800" b="0" kern="1200" dirty="0">
                <a:solidFill>
                  <a:schemeClr val="tx1"/>
                </a:solidFill>
                <a:effectLst/>
                <a:latin typeface="+mn-lt"/>
                <a:ea typeface="+mn-ea"/>
                <a:cs typeface="+mn-cs"/>
              </a:rPr>
              <a:t> boots.jpg - Wikimedia Commons</a:t>
            </a:r>
          </a:p>
          <a:p>
            <a:r>
              <a:rPr lang="en-US" sz="800" b="0" kern="1200" dirty="0">
                <a:solidFill>
                  <a:schemeClr val="tx1"/>
                </a:solidFill>
                <a:effectLst/>
                <a:latin typeface="+mn-lt"/>
                <a:ea typeface="+mn-ea"/>
                <a:cs typeface="+mn-cs"/>
              </a:rPr>
              <a:t>Shoes in shoe covers 3.jpg - Wikimedia Commons</a:t>
            </a: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069555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What types of PPE are available to you?</a:t>
            </a:r>
          </a:p>
          <a:p>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Students learn about some additional PPE from other units.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teacher:</a:t>
            </a:r>
            <a:r>
              <a:rPr lang="en-US" sz="800" b="0" kern="1200" dirty="0">
                <a:solidFill>
                  <a:schemeClr val="tx1"/>
                </a:solidFill>
                <a:effectLst/>
                <a:latin typeface="+mn-lt"/>
                <a:ea typeface="+mn-ea"/>
                <a:cs typeface="+mn-cs"/>
              </a:rPr>
              <a:t> Explain that it is necessary not only to be able to choose appropriate PPE for yourself, but also if other units have appropriate PPE available.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It is possible that other first responder units, that you have to cooperate with, do not have the appropriate PPE available. Or the other way around, that you cannot assist due to lack of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You can ask your students when if they think it is appropriate to share (surplus) PPE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endParaRPr lang="nl-NL"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p>
          <a:p>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78071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b="1"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students are made aware of the various types of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teacher:</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The take home message is that PPE is essential at a CBRN incident scene.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In addition, choosing the right type of PPE is very important. However, when in doubt increase the level of protection.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endParaRPr lang="nl-NL"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endParaRPr lang="en-GB" sz="800" dirty="0"/>
          </a:p>
        </p:txBody>
      </p:sp>
    </p:spTree>
    <p:extLst>
      <p:ext uri="{BB962C8B-B14F-4D97-AF65-F5344CB8AC3E}">
        <p14:creationId xmlns:p14="http://schemas.microsoft.com/office/powerpoint/2010/main" val="40148322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b="0" kern="1200" dirty="0">
                <a:solidFill>
                  <a:schemeClr val="tx1"/>
                </a:solidFill>
                <a:effectLst/>
                <a:latin typeface="+mn-lt"/>
                <a:ea typeface="+mn-ea"/>
                <a:cs typeface="+mn-cs"/>
              </a:rPr>
              <a:t> Students and teacher wrap up this part of the curriculum and can enter the next topic.</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teacher:</a:t>
            </a:r>
            <a:r>
              <a:rPr lang="en-US" sz="800" b="0" kern="1200" dirty="0">
                <a:solidFill>
                  <a:schemeClr val="tx1"/>
                </a:solidFill>
                <a:effectLst/>
                <a:latin typeface="+mn-lt"/>
                <a:ea typeface="+mn-ea"/>
                <a:cs typeface="+mn-cs"/>
              </a:rPr>
              <a:t> Time for questions or remarks</a:t>
            </a:r>
            <a:r>
              <a:rPr lang="en-US" sz="800" dirty="0"/>
              <a:t>.</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learning objective</a:t>
            </a:r>
            <a:endParaRPr lang="en-US" sz="800" dirty="0"/>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Student are made aware of the contents of this MELODY module</a:t>
            </a:r>
          </a:p>
          <a:p>
            <a:r>
              <a:rPr lang="en-US" sz="800" b="1" kern="1200" dirty="0">
                <a:solidFill>
                  <a:schemeClr val="tx1"/>
                </a:solidFill>
                <a:effectLst/>
                <a:latin typeface="+mn-lt"/>
                <a:ea typeface="+mn-ea"/>
                <a:cs typeface="+mn-cs"/>
              </a:rPr>
              <a:t>Instructions for the teacher:</a:t>
            </a:r>
            <a:r>
              <a:rPr lang="en-US" sz="800" kern="1200" dirty="0">
                <a:solidFill>
                  <a:schemeClr val="tx1"/>
                </a:solidFill>
                <a:effectLst/>
                <a:latin typeface="+mn-lt"/>
                <a:ea typeface="+mn-ea"/>
                <a:cs typeface="+mn-cs"/>
              </a:rPr>
              <a:t> Note that in this MELODY module various types of Personal Protective Equipment (PPE) will be explained.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44989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da-DK" sz="800" dirty="0"/>
              <a:t>Personal Protective Equipment I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baseline="0" dirty="0">
                <a:solidFill>
                  <a:srgbClr val="000000"/>
                </a:solidFill>
                <a:latin typeface="+mn-lt"/>
              </a:rPr>
              <a:t>Result: </a:t>
            </a:r>
            <a:r>
              <a:rPr lang="en-US" sz="800" b="0" i="0" u="none" strike="noStrike" kern="1200" baseline="0" dirty="0">
                <a:solidFill>
                  <a:srgbClr val="000000"/>
                </a:solidFill>
                <a:latin typeface="+mn-lt"/>
              </a:rPr>
              <a:t>After this slide the target audience will be aware a normal uniform has limited protective properties and additional PPE might be necessary</a:t>
            </a:r>
          </a:p>
          <a:p>
            <a:pPr rtl="0"/>
            <a:r>
              <a:rPr lang="en-US" sz="800" b="1" i="0" u="none" strike="noStrike" kern="1200" baseline="0" dirty="0">
                <a:solidFill>
                  <a:srgbClr val="000000"/>
                </a:solidFill>
                <a:latin typeface="+mn-lt"/>
              </a:rPr>
              <a:t>Instructions for the teacher:</a:t>
            </a:r>
            <a:r>
              <a:rPr lang="en-US" sz="800" b="0" i="0" u="none" strike="noStrike" kern="1200" baseline="0" dirty="0">
                <a:solidFill>
                  <a:srgbClr val="000000"/>
                </a:solidFill>
                <a:latin typeface="+mn-lt"/>
              </a:rPr>
              <a:t> </a:t>
            </a:r>
          </a:p>
          <a:p>
            <a:pPr marL="171450" indent="-171450" rtl="0">
              <a:buSzPts val="1200"/>
              <a:buFont typeface="Arial" panose="020B0604020202020204" pitchFamily="34" charset="0"/>
              <a:buChar char="•"/>
            </a:pPr>
            <a:r>
              <a:rPr lang="en-US" sz="800" b="0" i="0" u="none" strike="noStrike" kern="1200" baseline="0" dirty="0">
                <a:solidFill>
                  <a:srgbClr val="000000"/>
                </a:solidFill>
                <a:latin typeface="+mn-lt"/>
              </a:rPr>
              <a:t>In general the availability of PPE differs amongst groups of first responder. This is mainly caused by the different tasks these first responder groups have at an incident site. For example: </a:t>
            </a:r>
          </a:p>
          <a:p>
            <a:pPr marL="628650" lvl="1" indent="-171450" rtl="0">
              <a:buSzPts val="1200"/>
              <a:buFont typeface="Arial" panose="020B0604020202020204" pitchFamily="34" charset="0"/>
              <a:buChar char="•"/>
            </a:pPr>
            <a:r>
              <a:rPr lang="en-US" sz="800" b="0" i="0" u="none" strike="noStrike" kern="1200" baseline="0" dirty="0">
                <a:solidFill>
                  <a:srgbClr val="000000"/>
                </a:solidFill>
                <a:latin typeface="+mn-lt"/>
              </a:rPr>
              <a:t>Police officers might have clothing, gloves and masks for handling wounded persons or to conduct a forensic investigation; </a:t>
            </a:r>
          </a:p>
          <a:p>
            <a:pPr marL="628650" lvl="1" indent="-171450" rtl="0">
              <a:buSzPts val="1200"/>
              <a:buFont typeface="Arial" panose="020B0604020202020204" pitchFamily="34" charset="0"/>
              <a:buChar char="•"/>
            </a:pPr>
            <a:r>
              <a:rPr lang="en-US" sz="800" b="0" i="0" u="none" strike="noStrike" kern="1200" baseline="0" dirty="0">
                <a:solidFill>
                  <a:srgbClr val="000000"/>
                </a:solidFill>
                <a:latin typeface="+mn-lt"/>
              </a:rPr>
              <a:t>Fire fighters usually have protective clothing and independent breathing apparatus for protection against heat, smoke or dangerous chemicals; </a:t>
            </a:r>
          </a:p>
          <a:p>
            <a:pPr marL="628650" lvl="1" indent="-171450" rtl="0">
              <a:buSzPts val="1200"/>
              <a:buFont typeface="Arial" panose="020B0604020202020204" pitchFamily="34" charset="0"/>
              <a:buChar char="•"/>
            </a:pPr>
            <a:r>
              <a:rPr lang="en-US" sz="800" b="0" i="0" u="none" strike="noStrike" kern="1200" baseline="0" dirty="0">
                <a:solidFill>
                  <a:srgbClr val="000000"/>
                </a:solidFill>
                <a:latin typeface="+mn-lt"/>
              </a:rPr>
              <a:t>Ambulance personnel usually have protective clothing, gloves and masks for protection against body fluids and infectious diseases.  </a:t>
            </a:r>
          </a:p>
          <a:p>
            <a:pPr marL="171450" indent="-171450" rtl="0">
              <a:buSzPts val="1200"/>
              <a:buFont typeface="Arial" panose="020B0604020202020204" pitchFamily="34" charset="0"/>
              <a:buChar char="•"/>
            </a:pPr>
            <a:r>
              <a:rPr lang="en-US" sz="800" b="0" i="0" u="none" strike="noStrike" kern="1200" baseline="0" dirty="0">
                <a:solidFill>
                  <a:srgbClr val="000000"/>
                </a:solidFill>
                <a:latin typeface="+mn-lt"/>
              </a:rPr>
              <a:t>A dispatch officer should be aware that incident information might help the first responder to choose the right PPE</a:t>
            </a:r>
          </a:p>
          <a:p>
            <a:pPr marL="171450" indent="-171450" rtl="0">
              <a:buSzPts val="1200"/>
              <a:buFont typeface="Arial" panose="020B0604020202020204" pitchFamily="34" charset="0"/>
              <a:buChar char="•"/>
            </a:pPr>
            <a:r>
              <a:rPr lang="en-US" sz="800" b="0" i="0" u="none" strike="noStrike" kern="1200" baseline="0" dirty="0">
                <a:solidFill>
                  <a:srgbClr val="000000"/>
                </a:solidFill>
                <a:latin typeface="+mn-lt"/>
              </a:rPr>
              <a:t>First responders must know the PPE available to them and should have an understanding of their possibilities and limitations. </a:t>
            </a:r>
          </a:p>
          <a:p>
            <a:pPr marL="171450" indent="-171450" rtl="0">
              <a:buSzPts val="1200"/>
              <a:buFont typeface="Arial" panose="020B0604020202020204" pitchFamily="34" charset="0"/>
              <a:buChar char="•"/>
            </a:pPr>
            <a:r>
              <a:rPr lang="en-US" sz="800" b="0" i="0" u="none" strike="noStrike" kern="1200" baseline="0" dirty="0">
                <a:solidFill>
                  <a:srgbClr val="000000"/>
                </a:solidFill>
                <a:latin typeface="+mn-lt"/>
              </a:rPr>
              <a:t>In the event of a CBRN incident, additional PPE might be required, which often means escalating to the next level of expertise. It helps if the student has an understanding of PPE that other first responders or specialists may have.</a:t>
            </a:r>
          </a:p>
          <a:p>
            <a:pPr rtl="0"/>
            <a:endParaRPr lang="en-US" sz="800" b="1" i="0" u="none" strike="noStrike" kern="1200" baseline="0" dirty="0">
              <a:solidFill>
                <a:srgbClr val="000000"/>
              </a:solidFill>
              <a:latin typeface="+mn-lt"/>
            </a:endParaRPr>
          </a:p>
          <a:p>
            <a:pPr rtl="0"/>
            <a:r>
              <a:rPr lang="en-US" sz="800" b="1" i="0" u="none" strike="noStrike" kern="1200" baseline="0" dirty="0">
                <a:solidFill>
                  <a:srgbClr val="000000"/>
                </a:solidFill>
                <a:latin typeface="+mn-lt"/>
              </a:rPr>
              <a:t>References for additional information</a:t>
            </a:r>
            <a:r>
              <a:rPr lang="en-US" sz="800" b="0" i="0" u="none" strike="noStrike" kern="1200" baseline="0" dirty="0">
                <a:solidFill>
                  <a:srgbClr val="000000"/>
                </a:solidFill>
                <a:latin typeface="+mn-lt"/>
              </a:rPr>
              <a:t>:</a:t>
            </a:r>
            <a:r>
              <a:rPr lang="en-US" sz="800" b="1" i="0" u="none" strike="noStrike" kern="1200" baseline="0" dirty="0">
                <a:solidFill>
                  <a:srgbClr val="000000"/>
                </a:solidFill>
                <a:latin typeface="+mn-lt"/>
              </a:rPr>
              <a:t> -</a:t>
            </a:r>
            <a:endParaRPr lang="nl-NL" sz="800" b="1" i="0" u="none" strike="noStrike" kern="1200" baseline="0" dirty="0">
              <a:solidFill>
                <a:srgbClr val="000000"/>
              </a:solidFill>
              <a:latin typeface="+mn-lt"/>
            </a:endParaRPr>
          </a:p>
          <a:p>
            <a:pPr marL="171450" indent="-171450" rtl="0">
              <a:buSzPts val="1200"/>
              <a:buFont typeface="Arial" panose="020B0604020202020204" pitchFamily="34" charset="0"/>
              <a:buChar char="•"/>
            </a:pPr>
            <a:r>
              <a:rPr lang="en-US" sz="800" b="0" i="0" u="none" strike="noStrike" kern="1200" baseline="0" dirty="0">
                <a:solidFill>
                  <a:srgbClr val="000000"/>
                </a:solidFill>
                <a:latin typeface="+mn-lt"/>
              </a:rPr>
              <a:t>‘EU PROJECT 54 TRAINING COURSE HANDBOOK (in English) CBRNE Standard Operating Procedures‘ </a:t>
            </a:r>
          </a:p>
          <a:p>
            <a:pPr marL="171450" indent="-171450" rtl="0">
              <a:buSzPts val="1200"/>
              <a:buFont typeface="Arial" panose="020B0604020202020204" pitchFamily="34" charset="0"/>
              <a:buChar char="•"/>
            </a:pPr>
            <a:r>
              <a:rPr lang="nl-NL" sz="800" b="0" i="0" u="none" strike="noStrike" kern="1200" baseline="0" dirty="0">
                <a:solidFill>
                  <a:srgbClr val="000000"/>
                </a:solidFill>
                <a:latin typeface="+mn-lt"/>
              </a:rPr>
              <a:t>https://chemm.nlm.nih.gov/ppe.htm</a:t>
            </a:r>
          </a:p>
          <a:p>
            <a:pPr marL="171450" indent="-171450" rtl="0">
              <a:buSzPts val="1200"/>
              <a:buFont typeface="Arial" panose="020B0604020202020204" pitchFamily="34" charset="0"/>
              <a:buChar char="•"/>
            </a:pPr>
            <a:r>
              <a:rPr lang="nl-NL" sz="800" b="0" i="0" u="none" strike="noStrike" kern="1200" baseline="0" dirty="0">
                <a:solidFill>
                  <a:srgbClr val="000000"/>
                </a:solidFill>
                <a:latin typeface="+mn-lt"/>
              </a:rPr>
              <a:t>http://www.population-protection.eu/prilohy/casopis/eng/21/101.pdf</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dirty="0">
              <a:latin typeface="+mn-lt"/>
            </a:endParaRPr>
          </a:p>
        </p:txBody>
      </p:sp>
    </p:spTree>
    <p:extLst>
      <p:ext uri="{BB962C8B-B14F-4D97-AF65-F5344CB8AC3E}">
        <p14:creationId xmlns:p14="http://schemas.microsoft.com/office/powerpoint/2010/main" val="690522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da-DK" sz="800" dirty="0"/>
              <a:t>Personal Protective Equipment II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After this slide students have a first impression of what PPE means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teacher:</a:t>
            </a:r>
            <a:r>
              <a:rPr lang="en-US" sz="800" b="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Possibilities for personal protective measures for CBRN incidents will differ greatly among different first responders, countries, etc.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In general fire fighters will have the best protective clothing, followed by ambulance personnel, followed by police officers.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However, all will usually have some form of protective clothing, e.g. disposable gloves and coveralls for dermal protection, and face masks for respiratory protection.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With regard to their own safety, if PPE is limited for first responders, an assessment of their tasks on scene (and potential reassignment) should be part of the risk assessment when arriving.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endParaRPr lang="nl-NL" sz="800" b="1" i="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i="0" kern="1200" dirty="0">
                <a:solidFill>
                  <a:schemeClr val="tx1"/>
                </a:solidFill>
                <a:effectLst/>
                <a:latin typeface="+mn-lt"/>
                <a:ea typeface="+mn-ea"/>
                <a:cs typeface="+mn-cs"/>
              </a:rPr>
              <a:t>‘EU PROJECT 54 TRAINING COURSE HANDBOOK (in English) CBRNE Standard Operating Procedures‘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800" b="0" i="0" kern="1200" dirty="0">
                <a:solidFill>
                  <a:schemeClr val="tx1"/>
                </a:solidFill>
                <a:effectLst/>
                <a:latin typeface="+mn-lt"/>
                <a:ea typeface="+mn-ea"/>
                <a:cs typeface="+mn-cs"/>
              </a:rPr>
              <a:t>https://chemm.nlm.nih.gov/ppe.htm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800" b="0" i="0" kern="1200" dirty="0">
                <a:solidFill>
                  <a:schemeClr val="tx1"/>
                </a:solidFill>
                <a:effectLst/>
                <a:latin typeface="+mn-lt"/>
                <a:ea typeface="+mn-ea"/>
                <a:cs typeface="+mn-cs"/>
              </a:rPr>
              <a:t>http://www.population-protection.eu/prilohy/casopis/eng/21/101.pdf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nl-NL" sz="800" b="0" i="0" kern="1200" dirty="0">
                <a:solidFill>
                  <a:schemeClr val="tx1"/>
                </a:solidFill>
                <a:effectLst/>
                <a:latin typeface="+mn-lt"/>
                <a:ea typeface="+mn-ea"/>
                <a:cs typeface="+mn-cs"/>
              </a:rPr>
              <a:t>https://www.cdc.gov/niosh/docs/2008-132/default.html</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dirty="0"/>
          </a:p>
        </p:txBody>
      </p:sp>
    </p:spTree>
    <p:extLst>
      <p:ext uri="{BB962C8B-B14F-4D97-AF65-F5344CB8AC3E}">
        <p14:creationId xmlns:p14="http://schemas.microsoft.com/office/powerpoint/2010/main" val="1201092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da-DK" sz="800" dirty="0"/>
              <a:t>Personal Protective Equipment III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After this slide the choice of proper PPE is related to either symptoms of victims or environmental indicators. </a:t>
            </a:r>
          </a:p>
          <a:p>
            <a:r>
              <a:rPr lang="en-US" sz="800" b="1" kern="1200" dirty="0">
                <a:solidFill>
                  <a:schemeClr val="tx1"/>
                </a:solidFill>
                <a:effectLst/>
                <a:latin typeface="+mn-lt"/>
                <a:ea typeface="+mn-ea"/>
                <a:cs typeface="+mn-cs"/>
              </a:rPr>
              <a:t>Instructions for the teacher:</a:t>
            </a:r>
            <a:r>
              <a:rPr lang="en-US" sz="800" b="0" kern="1200" dirty="0">
                <a:solidFill>
                  <a:schemeClr val="tx1"/>
                </a:solidFill>
                <a:effectLst/>
                <a:latin typeface="+mn-lt"/>
                <a:ea typeface="+mn-ea"/>
                <a:cs typeface="+mn-cs"/>
              </a:rPr>
              <a:t> Choosing PPE can be based on:</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Incident information. The incident scenario is CBRN related.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Symptoms of victims on scene.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Environmental information available (e.g. signs of contamination).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Any other sign, symbols or triggers.</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Basically, respiratory PPE blocks exposure by inhalation and ingestion, and dermal PPE blocks exposure by direct contact (skin).</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endParaRPr lang="nl-NL"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Left: Environmental contamination of a stream, </a:t>
            </a:r>
          </a:p>
          <a:p>
            <a:r>
              <a:rPr lang="en-US" sz="800" b="0" kern="1200" dirty="0">
                <a:solidFill>
                  <a:schemeClr val="tx1"/>
                </a:solidFill>
                <a:effectLst/>
                <a:latin typeface="+mn-lt"/>
                <a:ea typeface="+mn-ea"/>
                <a:cs typeface="+mn-cs"/>
              </a:rPr>
              <a:t>Right: Clip Art of people showing symptoms: Choking &amp; heaving, Cramps &amp; vomiting, Burns &amp; blisters</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p>
          <a:p>
            <a:r>
              <a:rPr lang="en-US" sz="800" b="0" kern="1200" dirty="0">
                <a:solidFill>
                  <a:schemeClr val="tx1"/>
                </a:solidFill>
                <a:effectLst/>
                <a:latin typeface="+mn-lt"/>
                <a:ea typeface="+mn-ea"/>
                <a:cs typeface="+mn-cs"/>
              </a:rPr>
              <a:t>Environmental contamination: RIVM</a:t>
            </a:r>
          </a:p>
          <a:p>
            <a:r>
              <a:rPr lang="en-US" sz="800" b="0" kern="1200" dirty="0">
                <a:solidFill>
                  <a:schemeClr val="tx1"/>
                </a:solidFill>
                <a:effectLst/>
                <a:latin typeface="+mn-lt"/>
                <a:ea typeface="+mn-ea"/>
                <a:cs typeface="+mn-cs"/>
              </a:rPr>
              <a:t>Symptoms: Noun Project Search, https://thenounproject.com/thenounproject.com</a:t>
            </a: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RIVM</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709520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Respiratory Protective Equipment I</a:t>
            </a:r>
          </a:p>
          <a:p>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After this slide the students know the difference between an independent breathing apparatus and a filter mask. </a:t>
            </a:r>
          </a:p>
          <a:p>
            <a:r>
              <a:rPr lang="en-US" sz="800" b="1" kern="1200" dirty="0">
                <a:solidFill>
                  <a:schemeClr val="tx1"/>
                </a:solidFill>
                <a:effectLst/>
                <a:latin typeface="+mn-lt"/>
                <a:ea typeface="+mn-ea"/>
                <a:cs typeface="+mn-cs"/>
              </a:rPr>
              <a:t>Instructions for the teacher:</a:t>
            </a:r>
            <a:r>
              <a:rPr lang="en-US" sz="800" b="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Explain that the images shown are two examples of respiratory PPE often used by first responders</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The top image shows breathing equipment, supplied by independent air sources, used by fire fighters and sometimes specialized police forces. The cylinder tank contains high pressured air (usually up to 300 bar). The pressure is reduced to a little bit more than the normal air pressure in the breathing mask. This means an overpressure of air in the mask will prevent inhalation of external gas. This type of PPE protects from all hazardous gases (since you bring your own bottle of air). However, working time is limited (usually somewhere between 30 minutes and 60 minutes, depending on the amount of air needed – e.g. heavy labor leads to the consumption of additional air).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The lower picture shows a full mask respirator filtering devices. These devices use disposable filter sets to filter air. There are different types of filters used for different types of hazardous gases. This means you should have an indication of what type of gas is present, though there also are filters designed for a combination of different groups of gases</a:t>
            </a:r>
            <a:r>
              <a:rPr lang="en-US" sz="800" b="0" kern="1200" dirty="0">
                <a:solidFill>
                  <a:schemeClr val="tx1"/>
                </a:solidFill>
                <a:effectLst/>
                <a:highlight>
                  <a:srgbClr val="FFFF00"/>
                </a:highlight>
                <a:latin typeface="+mn-lt"/>
                <a:ea typeface="+mn-ea"/>
                <a:cs typeface="+mn-cs"/>
              </a:rPr>
              <a:t>. However, for some gases this type of filter is not effective; one toxic gas that is not filtered effectively is carbon monoxide (CO).</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Explain that the images show PPE with decreasing protection from top to bottom</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endParaRPr lang="nl-NL"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Self-contained breathing apparatus and a respirator mask</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Breathing apparatus and respirator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"A nice night for a Breathing Apparatus Support exam." by apples62 is licensed under CC BY-NC-ND 2.0 </a:t>
            </a:r>
          </a:p>
          <a:p>
            <a:r>
              <a:rPr lang="en-US" sz="800" dirty="0">
                <a:hlinkClick r:id="rId3"/>
              </a:rPr>
              <a:t> </a:t>
            </a:r>
            <a:r>
              <a:rPr lang="en-US" sz="800" dirty="0"/>
              <a:t>"respirator 002" by </a:t>
            </a:r>
            <a:r>
              <a:rPr lang="en-US" sz="800" dirty="0" err="1"/>
              <a:t>ChuckHolton</a:t>
            </a:r>
            <a:r>
              <a:rPr lang="en-US" sz="800" dirty="0"/>
              <a:t> is licensed under CC BY-NC-SA 2.0</a:t>
            </a:r>
          </a:p>
          <a:p>
            <a:r>
              <a:rPr lang="en-US" sz="800" b="1" kern="1200" dirty="0">
                <a:solidFill>
                  <a:schemeClr val="tx1"/>
                </a:solidFill>
                <a:effectLst/>
                <a:latin typeface="+mn-lt"/>
                <a:ea typeface="+mn-ea"/>
                <a:cs typeface="+mn-cs"/>
              </a:rPr>
              <a:t>Text source &amp; IP:</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414514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Respiratory Protective Equipment II</a:t>
            </a:r>
            <a:endParaRPr lang="nl-NL"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After this slide the students know the difference between a respiratory protective mask and a surgical mask. </a:t>
            </a:r>
          </a:p>
          <a:p>
            <a:r>
              <a:rPr lang="en-US" sz="800" b="1" kern="1200" dirty="0">
                <a:solidFill>
                  <a:schemeClr val="tx1"/>
                </a:solidFill>
                <a:effectLst/>
                <a:latin typeface="+mn-lt"/>
                <a:ea typeface="+mn-ea"/>
                <a:cs typeface="+mn-cs"/>
              </a:rPr>
              <a:t>Instructions for the teacher:</a:t>
            </a:r>
            <a:r>
              <a:rPr lang="en-US" sz="800" b="0" kern="1200" dirty="0">
                <a:solidFill>
                  <a:schemeClr val="tx1"/>
                </a:solidFill>
                <a:effectLst/>
                <a:latin typeface="+mn-lt"/>
                <a:ea typeface="+mn-ea"/>
                <a:cs typeface="+mn-cs"/>
              </a:rPr>
              <a:t> Explain that the images shown are two other examples of respiratory PPE often used by first responders.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The upper picture shows a FFP masks (FFP: Filtering </a:t>
            </a:r>
            <a:r>
              <a:rPr lang="en-US" sz="800" b="0" kern="1200" dirty="0" err="1">
                <a:solidFill>
                  <a:schemeClr val="tx1"/>
                </a:solidFill>
                <a:effectLst/>
                <a:latin typeface="+mn-lt"/>
                <a:ea typeface="+mn-ea"/>
                <a:cs typeface="+mn-cs"/>
              </a:rPr>
              <a:t>FacePiece</a:t>
            </a:r>
            <a:r>
              <a:rPr lang="en-US" sz="800" b="0" kern="1200" dirty="0">
                <a:solidFill>
                  <a:schemeClr val="tx1"/>
                </a:solidFill>
                <a:effectLst/>
                <a:latin typeface="+mn-lt"/>
                <a:ea typeface="+mn-ea"/>
                <a:cs typeface="+mn-cs"/>
              </a:rPr>
              <a:t> </a:t>
            </a:r>
            <a:r>
              <a:rPr lang="en-US" sz="800" b="0" kern="1200" dirty="0" err="1">
                <a:solidFill>
                  <a:schemeClr val="tx1"/>
                </a:solidFill>
                <a:effectLst/>
                <a:latin typeface="+mn-lt"/>
                <a:ea typeface="+mn-ea"/>
                <a:cs typeface="+mn-cs"/>
              </a:rPr>
              <a:t>Particals</a:t>
            </a:r>
            <a:r>
              <a:rPr lang="en-US" sz="800" b="0" kern="1200" dirty="0">
                <a:solidFill>
                  <a:schemeClr val="tx1"/>
                </a:solidFill>
                <a:effectLst/>
                <a:latin typeface="+mn-lt"/>
                <a:ea typeface="+mn-ea"/>
                <a:cs typeface="+mn-cs"/>
              </a:rPr>
              <a:t>). There are different types of FFP masks with different levels of protection (FFP3 being the most effective). For FFP masks, fitting tests are required to be effective in their specific range (FFP1-FFP3). These types of masks will protect against very small particles (such as viruses), but will give no protection against gases.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The bottom picture shows a relatively ill fitting surgical mask, which provides limited respiratory protection. It will give some protection against droplets (as created by coughing and sneezing saliva of the patient or doctor). However, no protection against gases is given.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endParaRPr lang="nl-NL"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Respiratory face masks</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"Hand </a:t>
            </a:r>
            <a:r>
              <a:rPr lang="en-US" sz="800" b="0" kern="1200" dirty="0" err="1">
                <a:solidFill>
                  <a:schemeClr val="tx1"/>
                </a:solidFill>
                <a:effectLst/>
                <a:latin typeface="+mn-lt"/>
                <a:ea typeface="+mn-ea"/>
                <a:cs typeface="+mn-cs"/>
              </a:rPr>
              <a:t>hält</a:t>
            </a:r>
            <a:r>
              <a:rPr lang="en-US" sz="800" b="0" kern="1200" dirty="0">
                <a:solidFill>
                  <a:schemeClr val="tx1"/>
                </a:solidFill>
                <a:effectLst/>
                <a:latin typeface="+mn-lt"/>
                <a:ea typeface="+mn-ea"/>
                <a:cs typeface="+mn-cs"/>
              </a:rPr>
              <a:t> </a:t>
            </a:r>
            <a:r>
              <a:rPr lang="en-US" sz="800" b="0" kern="1200" dirty="0" err="1">
                <a:solidFill>
                  <a:schemeClr val="tx1"/>
                </a:solidFill>
                <a:effectLst/>
                <a:latin typeface="+mn-lt"/>
                <a:ea typeface="+mn-ea"/>
                <a:cs typeface="+mn-cs"/>
              </a:rPr>
              <a:t>eine</a:t>
            </a:r>
            <a:r>
              <a:rPr lang="en-US" sz="800" b="0" kern="1200" dirty="0">
                <a:solidFill>
                  <a:schemeClr val="tx1"/>
                </a:solidFill>
                <a:effectLst/>
                <a:latin typeface="+mn-lt"/>
                <a:ea typeface="+mn-ea"/>
                <a:cs typeface="+mn-cs"/>
              </a:rPr>
              <a:t> Aura FFP3 </a:t>
            </a:r>
            <a:r>
              <a:rPr lang="en-US" sz="800" b="0" kern="1200" dirty="0" err="1">
                <a:solidFill>
                  <a:schemeClr val="tx1"/>
                </a:solidFill>
                <a:effectLst/>
                <a:latin typeface="+mn-lt"/>
                <a:ea typeface="+mn-ea"/>
                <a:cs typeface="+mn-cs"/>
              </a:rPr>
              <a:t>Atemschutzmaske</a:t>
            </a:r>
            <a:r>
              <a:rPr lang="en-US" sz="800" b="0" kern="1200" dirty="0">
                <a:solidFill>
                  <a:schemeClr val="tx1"/>
                </a:solidFill>
                <a:effectLst/>
                <a:latin typeface="+mn-lt"/>
                <a:ea typeface="+mn-ea"/>
                <a:cs typeface="+mn-cs"/>
              </a:rPr>
              <a:t> 9332+ von 3M </a:t>
            </a:r>
            <a:r>
              <a:rPr lang="en-US" sz="800" b="0" kern="1200" dirty="0" err="1">
                <a:solidFill>
                  <a:schemeClr val="tx1"/>
                </a:solidFill>
                <a:effectLst/>
                <a:latin typeface="+mn-lt"/>
                <a:ea typeface="+mn-ea"/>
                <a:cs typeface="+mn-cs"/>
              </a:rPr>
              <a:t>vor</a:t>
            </a:r>
            <a:r>
              <a:rPr lang="en-US" sz="800" b="0" kern="1200" dirty="0">
                <a:solidFill>
                  <a:schemeClr val="tx1"/>
                </a:solidFill>
                <a:effectLst/>
                <a:latin typeface="+mn-lt"/>
                <a:ea typeface="+mn-ea"/>
                <a:cs typeface="+mn-cs"/>
              </a:rPr>
              <a:t> </a:t>
            </a:r>
            <a:r>
              <a:rPr lang="en-US" sz="800" b="0" kern="1200" dirty="0" err="1">
                <a:solidFill>
                  <a:schemeClr val="tx1"/>
                </a:solidFill>
                <a:effectLst/>
                <a:latin typeface="+mn-lt"/>
                <a:ea typeface="+mn-ea"/>
                <a:cs typeface="+mn-cs"/>
              </a:rPr>
              <a:t>weißem</a:t>
            </a:r>
            <a:r>
              <a:rPr lang="en-US" sz="800" b="0" kern="1200" dirty="0">
                <a:solidFill>
                  <a:schemeClr val="tx1"/>
                </a:solidFill>
                <a:effectLst/>
                <a:latin typeface="+mn-lt"/>
                <a:ea typeface="+mn-ea"/>
                <a:cs typeface="+mn-cs"/>
              </a:rPr>
              <a:t> </a:t>
            </a:r>
            <a:r>
              <a:rPr lang="en-US" sz="800" b="0" kern="1200" dirty="0" err="1">
                <a:solidFill>
                  <a:schemeClr val="tx1"/>
                </a:solidFill>
                <a:effectLst/>
                <a:latin typeface="+mn-lt"/>
                <a:ea typeface="+mn-ea"/>
                <a:cs typeface="+mn-cs"/>
              </a:rPr>
              <a:t>Hintergrund</a:t>
            </a:r>
            <a:r>
              <a:rPr lang="en-US" sz="800" b="0" kern="1200" dirty="0">
                <a:solidFill>
                  <a:schemeClr val="tx1"/>
                </a:solidFill>
                <a:effectLst/>
                <a:latin typeface="+mn-lt"/>
                <a:ea typeface="+mn-ea"/>
                <a:cs typeface="+mn-cs"/>
              </a:rPr>
              <a:t>" by </a:t>
            </a:r>
            <a:r>
              <a:rPr lang="en-US" sz="800" b="0" kern="1200" dirty="0" err="1">
                <a:solidFill>
                  <a:schemeClr val="tx1"/>
                </a:solidFill>
                <a:effectLst/>
                <a:latin typeface="+mn-lt"/>
                <a:ea typeface="+mn-ea"/>
                <a:cs typeface="+mn-cs"/>
              </a:rPr>
              <a:t>verchmarco</a:t>
            </a:r>
            <a:r>
              <a:rPr lang="en-US" sz="800" b="0" kern="1200" dirty="0">
                <a:solidFill>
                  <a:schemeClr val="tx1"/>
                </a:solidFill>
                <a:effectLst/>
                <a:latin typeface="+mn-lt"/>
                <a:ea typeface="+mn-ea"/>
                <a:cs typeface="+mn-cs"/>
              </a:rPr>
              <a:t> is licensed under CC BY 2.0 </a:t>
            </a:r>
          </a:p>
          <a:p>
            <a:r>
              <a:rPr lang="en-US" sz="800" b="0" kern="1200" dirty="0">
                <a:solidFill>
                  <a:schemeClr val="tx1"/>
                </a:solidFill>
                <a:effectLst/>
                <a:latin typeface="+mn-lt"/>
                <a:ea typeface="+mn-ea"/>
                <a:cs typeface="+mn-cs"/>
              </a:rPr>
              <a:t>"Surgical face mask.jpg" by </a:t>
            </a:r>
            <a:r>
              <a:rPr lang="en-US" sz="800" b="0" kern="1200" dirty="0" err="1">
                <a:solidFill>
                  <a:schemeClr val="tx1"/>
                </a:solidFill>
                <a:effectLst/>
                <a:latin typeface="+mn-lt"/>
                <a:ea typeface="+mn-ea"/>
                <a:cs typeface="+mn-cs"/>
              </a:rPr>
              <a:t>NurseTogether</a:t>
            </a:r>
            <a:r>
              <a:rPr lang="en-US" sz="800" b="0" kern="1200" dirty="0">
                <a:solidFill>
                  <a:schemeClr val="tx1"/>
                </a:solidFill>
                <a:effectLst/>
                <a:latin typeface="+mn-lt"/>
                <a:ea typeface="+mn-ea"/>
                <a:cs typeface="+mn-cs"/>
              </a:rPr>
              <a:t> is licensed under CC BY-SA 4.0 </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597462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Respiratory Protective Equipment III</a:t>
            </a:r>
            <a:endParaRPr lang="nl-NL"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After this slide the student has learned some tips on effectiveness of masks</a:t>
            </a:r>
          </a:p>
          <a:p>
            <a:r>
              <a:rPr lang="en-US" sz="800" b="1" kern="1200" dirty="0">
                <a:solidFill>
                  <a:schemeClr val="tx1"/>
                </a:solidFill>
                <a:effectLst/>
                <a:latin typeface="+mn-lt"/>
                <a:ea typeface="+mn-ea"/>
                <a:cs typeface="+mn-cs"/>
              </a:rPr>
              <a:t>Instructions for the teacher:</a:t>
            </a:r>
            <a:r>
              <a:rPr lang="en-US" sz="800" b="0" kern="1200" dirty="0">
                <a:solidFill>
                  <a:schemeClr val="tx1"/>
                </a:solidFill>
                <a:effectLst/>
                <a:latin typeface="+mn-lt"/>
                <a:ea typeface="+mn-ea"/>
                <a:cs typeface="+mn-cs"/>
              </a:rPr>
              <a:t> Explain that some factors may have a negative impact on the effectiveness of masks.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Masks may have an expiration date and a maximum time of use. For example, filter masks that filter gases contain some sort of absorbent (e.g. active carbon) to neutralize hazardous gases. The absorbent capacity will be limited and therefore at some point, hazardous gases may get trough the filter. The manual of the filter bus will provide detailed information about this subject.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People have different shaped heads, and one mask may fit better than others.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Facial hair (particularly beards) may have a big influence on its effectiveness. Some first responders therefore always shave when on duty.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endParaRPr lang="nl-NL"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8237969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Topic:</a:t>
            </a:r>
            <a:r>
              <a:rPr lang="en-US" sz="800" b="0" kern="1200" dirty="0">
                <a:solidFill>
                  <a:schemeClr val="tx1"/>
                </a:solidFill>
                <a:effectLst/>
                <a:latin typeface="+mn-lt"/>
                <a:ea typeface="+mn-ea"/>
                <a:cs typeface="+mn-cs"/>
              </a:rPr>
              <a:t> 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5.4. Personal protective Equipment (PPE)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some different types of PPE and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some basic techniques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Dermal Protective Equipment (PPE)</a:t>
            </a:r>
            <a:endParaRPr lang="nl-NL"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After this slide the student has an idea of different types of protective suits. </a:t>
            </a:r>
          </a:p>
          <a:p>
            <a:r>
              <a:rPr lang="en-US" sz="800" b="1" kern="1200" dirty="0">
                <a:solidFill>
                  <a:schemeClr val="tx1"/>
                </a:solidFill>
                <a:effectLst/>
                <a:latin typeface="+mn-lt"/>
                <a:ea typeface="+mn-ea"/>
                <a:cs typeface="+mn-cs"/>
              </a:rPr>
              <a:t>Instructions for the teacher:</a:t>
            </a:r>
            <a:r>
              <a:rPr lang="en-US" sz="800" b="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Explain that the images shown are examples of dermal PPE, which always has to be used in combination with respiratory PPE.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The examples shown are often not available for first responders, but are used by specialists.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The left image shows the best dermal and respiratory PPE available: a gas tight suit accompanied by independent breathing equipment with an independent air source. Notice that the breathing apparatus is worn inside the suit and that the suit is an overpressure environment. This type of suit is often used by specialists of the fire department. Time inside the suit is limited due to heat stress and the amount of air in the cylinder.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The middle image shows a chemical-resistant suit, accompanied by independent breathing equipment as well. Notice that the breathing apparatus is worn over the suit, so there is NO overpressure inside the suit. This means a person wearing this suit occupies less space compared to when wearing a gastight suit and therefore has more flexibility in the field. Often, the suit is less resistant to chemicals than the gastight suit.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The right picture shows a non-chemical resistant coverall as dermal PPE, accompanied by a FFP dust mask as respiratory PPE.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Level A is best protected and level C the least.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Notice that all levels (A-C) use gloves and some sort of safety boots. Also, good to notice: no matter how resistant the suit is to chemicals, at some point (after a long time of exposure or extremely high concentrations of chemicals) resistance will decrease. The protective effect will vary between chemicals. </a:t>
            </a:r>
          </a:p>
          <a:p>
            <a:pPr marL="171450" indent="-171450">
              <a:buFont typeface="Arial" panose="020B0604020202020204" pitchFamily="34" charset="0"/>
              <a:buChar cha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endParaRPr lang="nl-NL"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various levels of protective equipment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dirty="0"/>
              <a:t>© Don </a:t>
            </a:r>
            <a:r>
              <a:rPr lang="en-US" sz="800" dirty="0" err="1"/>
              <a:t>Bodat</a:t>
            </a:r>
            <a:r>
              <a:rPr lang="en-US" sz="800" dirty="0"/>
              <a:t> – Photography, Creative Common License </a:t>
            </a:r>
            <a:r>
              <a:rPr lang="en-US" sz="800" b="0" dirty="0"/>
              <a:t>CC BY-ND</a:t>
            </a:r>
            <a:r>
              <a:rPr lang="en-US" sz="800" b="1" dirty="0"/>
              <a:t> </a:t>
            </a:r>
            <a:endParaRPr lang="en-US" sz="800" dirty="0"/>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12337229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#x.xx Course title</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#x.xx Course title</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#x.xx Course title</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#x.xx Course title</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#x.xx Course title</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#x.xx Course title</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#x.xx Course title</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5.jp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8.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2800" b="0" kern="1200" dirty="0">
                <a:solidFill>
                  <a:schemeClr val="tx1"/>
                </a:solidFill>
                <a:effectLst/>
                <a:latin typeface="+mn-lt"/>
                <a:ea typeface="+mn-ea"/>
                <a:cs typeface="+mn-cs"/>
              </a:rPr>
              <a:t>5.4. Personal protective Equipment (PPE)</a:t>
            </a:r>
          </a:p>
        </p:txBody>
      </p:sp>
      <p:sp>
        <p:nvSpPr>
          <p:cNvPr id="3" name="Title 2"/>
          <p:cNvSpPr>
            <a:spLocks noGrp="1"/>
          </p:cNvSpPr>
          <p:nvPr>
            <p:ph type="title"/>
          </p:nvPr>
        </p:nvSpPr>
        <p:spPr>
          <a:xfrm>
            <a:off x="590550" y="3948020"/>
            <a:ext cx="11088103" cy="909730"/>
          </a:xfrm>
        </p:spPr>
        <p:txBody>
          <a:bodyPr>
            <a:normAutofit/>
          </a:bodyPr>
          <a:lstStyle/>
          <a:p>
            <a:r>
              <a:rPr lang="en-US" sz="3600" dirty="0"/>
              <a:t>Module 5: Risk assessment on scene and hazard avoidance</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Dermal Protective Equipment (gloves I)</a:t>
            </a:r>
          </a:p>
        </p:txBody>
      </p:sp>
      <p:sp>
        <p:nvSpPr>
          <p:cNvPr id="3" name="Text Placeholder 2"/>
          <p:cNvSpPr>
            <a:spLocks noGrp="1"/>
          </p:cNvSpPr>
          <p:nvPr>
            <p:ph type="body" sz="quarter" idx="15"/>
          </p:nvPr>
        </p:nvSpPr>
        <p:spPr>
          <a:xfrm>
            <a:off x="766763" y="1786072"/>
            <a:ext cx="9263062" cy="4301992"/>
          </a:xfrm>
        </p:spPr>
        <p:txBody>
          <a:bodyPr>
            <a:normAutofit/>
          </a:bodyPr>
          <a:lstStyle/>
          <a:p>
            <a:pPr>
              <a:defRPr/>
            </a:pPr>
            <a:r>
              <a:rPr lang="en-US" altLang="en-US" kern="0" dirty="0"/>
              <a:t>Gloves are made of a variety of materials</a:t>
            </a:r>
          </a:p>
          <a:p>
            <a:pPr lvl="1">
              <a:defRPr/>
            </a:pPr>
            <a:r>
              <a:rPr lang="en-US" altLang="en-US" kern="0" dirty="0"/>
              <a:t>For example: latex, nitrile, etc.</a:t>
            </a:r>
          </a:p>
          <a:p>
            <a:pPr lvl="1">
              <a:defRPr/>
            </a:pPr>
            <a:r>
              <a:rPr lang="en-US" altLang="en-US" kern="0" dirty="0"/>
              <a:t>Materials used determine the protective properties</a:t>
            </a:r>
          </a:p>
          <a:p>
            <a:pPr marL="800100" lvl="1" indent="-342900">
              <a:defRPr/>
            </a:pPr>
            <a:endParaRPr lang="en-US" altLang="en-US" sz="2000" kern="0" dirty="0"/>
          </a:p>
          <a:p>
            <a:pPr marL="342900" indent="-342900">
              <a:defRPr/>
            </a:pPr>
            <a:endParaRPr lang="en-US" altLang="en-US" sz="2000" kern="0" dirty="0"/>
          </a:p>
          <a:p>
            <a:pPr>
              <a:defRPr/>
            </a:pPr>
            <a:r>
              <a:rPr lang="en-US" altLang="en-US" kern="0" dirty="0"/>
              <a:t>Different symbols indicate protective properties</a:t>
            </a:r>
          </a:p>
          <a:p>
            <a:pPr lvl="1">
              <a:defRPr/>
            </a:pPr>
            <a:r>
              <a:rPr lang="en-US" altLang="en-US" kern="0" dirty="0"/>
              <a:t>For example: protective against fire, mechanical damage, etc.</a:t>
            </a:r>
          </a:p>
          <a:p>
            <a:pPr lvl="1">
              <a:defRPr/>
            </a:pPr>
            <a:r>
              <a:rPr lang="en-US" altLang="en-US" kern="0" dirty="0"/>
              <a:t>Within these categories different types may be available with different properties</a:t>
            </a:r>
          </a:p>
          <a:p>
            <a:pPr lvl="1">
              <a:defRPr/>
            </a:pPr>
            <a:endParaRPr lang="en-US" altLang="en-US" sz="2000" kern="0"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pic>
        <p:nvPicPr>
          <p:cNvPr id="8" name="Picture 7">
            <a:extLst>
              <a:ext uri="{FF2B5EF4-FFF2-40B4-BE49-F238E27FC236}">
                <a16:creationId xmlns:a16="http://schemas.microsoft.com/office/drawing/2014/main" id="{1D8B3785-22D2-4D76-B055-C008CC5C93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29825" y="1114298"/>
            <a:ext cx="1752600" cy="2400300"/>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5D7E7A79-A3A4-44E0-94A6-9E661916E3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86988" y="3733003"/>
            <a:ext cx="1435751" cy="2027766"/>
          </a:xfrm>
          <a:prstGeom prst="rect">
            <a:avLst/>
          </a:prstGeom>
        </p:spPr>
      </p:pic>
      <p:sp>
        <p:nvSpPr>
          <p:cNvPr id="11" name="Footer Placeholder 5">
            <a:extLst>
              <a:ext uri="{FF2B5EF4-FFF2-40B4-BE49-F238E27FC236}">
                <a16:creationId xmlns:a16="http://schemas.microsoft.com/office/drawing/2014/main" id="{D3A4FEF0-DBF7-4CA8-B91C-2761321C9F1E}"/>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27896935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Dermal Protective Equipment (gloves II)</a:t>
            </a:r>
          </a:p>
        </p:txBody>
      </p:sp>
      <p:sp>
        <p:nvSpPr>
          <p:cNvPr id="3" name="Text Placeholder 2"/>
          <p:cNvSpPr>
            <a:spLocks noGrp="1"/>
          </p:cNvSpPr>
          <p:nvPr>
            <p:ph type="body" sz="quarter" idx="15"/>
          </p:nvPr>
        </p:nvSpPr>
        <p:spPr>
          <a:xfrm>
            <a:off x="766763" y="1786072"/>
            <a:ext cx="9263062" cy="4301992"/>
          </a:xfrm>
        </p:spPr>
        <p:txBody>
          <a:bodyPr>
            <a:normAutofit fontScale="92500" lnSpcReduction="10000"/>
          </a:bodyPr>
          <a:lstStyle/>
          <a:p>
            <a:pPr>
              <a:defRPr/>
            </a:pPr>
            <a:r>
              <a:rPr lang="en-US" altLang="en-US" sz="2600" kern="0" dirty="0"/>
              <a:t>For CBRN the following categories are relevant</a:t>
            </a:r>
          </a:p>
          <a:p>
            <a:pPr marL="266700" lvl="1">
              <a:defRPr/>
            </a:pPr>
            <a:endParaRPr lang="en-US" altLang="en-US" sz="2000" kern="0" dirty="0"/>
          </a:p>
          <a:p>
            <a:pPr marL="342900" indent="-342900">
              <a:defRPr/>
            </a:pPr>
            <a:r>
              <a:rPr lang="en-US" altLang="en-US" kern="0" dirty="0"/>
              <a:t>Chemical risk compliant:</a:t>
            </a:r>
          </a:p>
          <a:p>
            <a:pPr marL="609600" lvl="1" indent="-342900">
              <a:defRPr/>
            </a:pPr>
            <a:r>
              <a:rPr lang="en-US" altLang="en-US" sz="2000" kern="0" dirty="0"/>
              <a:t>Symbol of Erlenmeyer flask with liquid and vapor</a:t>
            </a:r>
          </a:p>
          <a:p>
            <a:pPr marL="609600" lvl="1" indent="-342900">
              <a:defRPr/>
            </a:pPr>
            <a:r>
              <a:rPr lang="en-US" altLang="en-US" sz="2000" kern="0" dirty="0"/>
              <a:t>Additional numbers, letters, types for specific (group) of chemicals</a:t>
            </a:r>
          </a:p>
          <a:p>
            <a:pPr marL="342900" indent="-342900">
              <a:defRPr/>
            </a:pPr>
            <a:r>
              <a:rPr lang="en-US" altLang="en-US" kern="0" dirty="0"/>
              <a:t>Biological risk compliant:</a:t>
            </a:r>
          </a:p>
          <a:p>
            <a:pPr marL="609600" lvl="1" indent="-342900">
              <a:defRPr/>
            </a:pPr>
            <a:r>
              <a:rPr lang="en-US" altLang="en-US" sz="2000" kern="0" dirty="0"/>
              <a:t>Biohazard symbol</a:t>
            </a:r>
          </a:p>
          <a:p>
            <a:pPr marL="609600" lvl="1" indent="-342900">
              <a:defRPr/>
            </a:pPr>
            <a:r>
              <a:rPr lang="en-US" altLang="en-US" sz="2000" kern="0" dirty="0"/>
              <a:t>Different types of gloves are available</a:t>
            </a:r>
          </a:p>
          <a:p>
            <a:pPr marL="342900" indent="-342900">
              <a:defRPr/>
            </a:pPr>
            <a:r>
              <a:rPr lang="en-US" altLang="en-US" kern="0" dirty="0"/>
              <a:t>Radiation risk compliant:</a:t>
            </a:r>
          </a:p>
          <a:p>
            <a:pPr marL="609600" lvl="1" indent="-342900">
              <a:defRPr/>
            </a:pPr>
            <a:r>
              <a:rPr lang="en-US" altLang="en-US" sz="2000" kern="0" dirty="0"/>
              <a:t>Symbol of electrons indicating protection against contamination</a:t>
            </a:r>
          </a:p>
          <a:p>
            <a:pPr marL="609600" lvl="1" indent="-342900">
              <a:defRPr/>
            </a:pPr>
            <a:r>
              <a:rPr lang="en-US" altLang="en-US" sz="2000" kern="0" dirty="0"/>
              <a:t>radiation symbol for gloves with limited protection against radiation</a:t>
            </a:r>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pic>
        <p:nvPicPr>
          <p:cNvPr id="10" name="Picture 9">
            <a:extLst>
              <a:ext uri="{FF2B5EF4-FFF2-40B4-BE49-F238E27FC236}">
                <a16:creationId xmlns:a16="http://schemas.microsoft.com/office/drawing/2014/main" id="{AB3D58D2-C13A-492A-880F-B91CAAF0525F}"/>
              </a:ext>
            </a:extLst>
          </p:cNvPr>
          <p:cNvPicPr>
            <a:picLocks noChangeAspect="1"/>
          </p:cNvPicPr>
          <p:nvPr/>
        </p:nvPicPr>
        <p:blipFill>
          <a:blip r:embed="rId3"/>
          <a:stretch>
            <a:fillRect/>
          </a:stretch>
        </p:blipFill>
        <p:spPr>
          <a:xfrm>
            <a:off x="9332967" y="4892382"/>
            <a:ext cx="1877093" cy="1033907"/>
          </a:xfrm>
          <a:prstGeom prst="rect">
            <a:avLst/>
          </a:prstGeom>
        </p:spPr>
      </p:pic>
      <p:pic>
        <p:nvPicPr>
          <p:cNvPr id="11" name="Picture 10">
            <a:extLst>
              <a:ext uri="{FF2B5EF4-FFF2-40B4-BE49-F238E27FC236}">
                <a16:creationId xmlns:a16="http://schemas.microsoft.com/office/drawing/2014/main" id="{48EF02DF-48EC-4030-AB41-2646FAFA1AF9}"/>
              </a:ext>
            </a:extLst>
          </p:cNvPr>
          <p:cNvPicPr>
            <a:picLocks noChangeAspect="1"/>
          </p:cNvPicPr>
          <p:nvPr/>
        </p:nvPicPr>
        <p:blipFill>
          <a:blip r:embed="rId4"/>
          <a:stretch>
            <a:fillRect/>
          </a:stretch>
        </p:blipFill>
        <p:spPr>
          <a:xfrm>
            <a:off x="9755245" y="3861412"/>
            <a:ext cx="854946" cy="869195"/>
          </a:xfrm>
          <a:prstGeom prst="rect">
            <a:avLst/>
          </a:prstGeom>
        </p:spPr>
      </p:pic>
      <p:pic>
        <p:nvPicPr>
          <p:cNvPr id="12" name="Picture 11">
            <a:extLst>
              <a:ext uri="{FF2B5EF4-FFF2-40B4-BE49-F238E27FC236}">
                <a16:creationId xmlns:a16="http://schemas.microsoft.com/office/drawing/2014/main" id="{E32E1DBD-BB41-4271-A120-A4254C4AC9C3}"/>
              </a:ext>
            </a:extLst>
          </p:cNvPr>
          <p:cNvPicPr>
            <a:picLocks noChangeAspect="1"/>
          </p:cNvPicPr>
          <p:nvPr/>
        </p:nvPicPr>
        <p:blipFill>
          <a:blip r:embed="rId5"/>
          <a:stretch>
            <a:fillRect/>
          </a:stretch>
        </p:blipFill>
        <p:spPr>
          <a:xfrm>
            <a:off x="9755245" y="2564318"/>
            <a:ext cx="854946" cy="993506"/>
          </a:xfrm>
          <a:prstGeom prst="rect">
            <a:avLst/>
          </a:prstGeom>
        </p:spPr>
      </p:pic>
      <p:sp>
        <p:nvSpPr>
          <p:cNvPr id="13" name="Footer Placeholder 5">
            <a:extLst>
              <a:ext uri="{FF2B5EF4-FFF2-40B4-BE49-F238E27FC236}">
                <a16:creationId xmlns:a16="http://schemas.microsoft.com/office/drawing/2014/main" id="{5537BAD8-6A76-4177-B663-62518CA618D5}"/>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4180672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Dermal Protective Equipment (gloves III)</a:t>
            </a:r>
          </a:p>
        </p:txBody>
      </p:sp>
      <p:sp>
        <p:nvSpPr>
          <p:cNvPr id="3" name="Text Placeholder 2"/>
          <p:cNvSpPr>
            <a:spLocks noGrp="1"/>
          </p:cNvSpPr>
          <p:nvPr>
            <p:ph type="body" sz="quarter" idx="15"/>
          </p:nvPr>
        </p:nvSpPr>
        <p:spPr>
          <a:xfrm>
            <a:off x="766762" y="1786072"/>
            <a:ext cx="11134725" cy="4301992"/>
          </a:xfrm>
        </p:spPr>
        <p:txBody>
          <a:bodyPr>
            <a:normAutofit/>
          </a:bodyPr>
          <a:lstStyle/>
          <a:p>
            <a:pPr>
              <a:defRPr/>
            </a:pPr>
            <a:r>
              <a:rPr lang="en-US" altLang="en-US" kern="0" dirty="0"/>
              <a:t>Most gloves will have a combination of protective properties, of which a number are shown in the images below as </a:t>
            </a:r>
            <a:r>
              <a:rPr lang="en-US" altLang="en-US" b="1" u="sng" kern="0" dirty="0"/>
              <a:t>an example </a:t>
            </a:r>
            <a:r>
              <a:rPr lang="en-US" altLang="en-US" kern="0" dirty="0"/>
              <a:t> </a:t>
            </a:r>
          </a:p>
          <a:p>
            <a:pPr>
              <a:defRPr/>
            </a:pPr>
            <a:r>
              <a:rPr lang="en-US" altLang="en-US" kern="0" dirty="0"/>
              <a:t>As you can see this example has </a:t>
            </a:r>
            <a:r>
              <a:rPr lang="en-US" altLang="en-US" b="1" kern="0" dirty="0"/>
              <a:t>a combination of protective </a:t>
            </a:r>
            <a:r>
              <a:rPr lang="en-US" altLang="en-US" kern="0" dirty="0"/>
              <a:t>properties. </a:t>
            </a:r>
          </a:p>
          <a:p>
            <a:pPr>
              <a:defRPr/>
            </a:pPr>
            <a:endParaRPr lang="en-US" altLang="en-US" kern="0" dirty="0"/>
          </a:p>
          <a:p>
            <a:pPr>
              <a:defRPr/>
            </a:pPr>
            <a:endParaRPr lang="en-US" altLang="en-US" kern="0" dirty="0"/>
          </a:p>
          <a:p>
            <a:pPr>
              <a:defRPr/>
            </a:pPr>
            <a:endParaRPr lang="en-US" altLang="en-US" kern="0" dirty="0"/>
          </a:p>
          <a:p>
            <a:pPr>
              <a:defRPr/>
            </a:pPr>
            <a:endParaRPr lang="en-US" altLang="en-US" kern="0" dirty="0"/>
          </a:p>
          <a:p>
            <a:pPr>
              <a:defRPr/>
            </a:pPr>
            <a:r>
              <a:rPr lang="en-US" altLang="en-US" kern="0" dirty="0"/>
              <a:t>PPE effective against chemicals will usually be effective against biological  material and give some (but limited) protection in case of radioactive materials</a:t>
            </a:r>
          </a:p>
          <a:p>
            <a:pPr>
              <a:defRPr/>
            </a:pPr>
            <a:endParaRPr lang="en-US" altLang="en-US" kern="0" dirty="0"/>
          </a:p>
          <a:p>
            <a:pPr lvl="1">
              <a:defRPr/>
            </a:pPr>
            <a:endParaRPr lang="en-US" altLang="en-US" sz="2000" kern="0"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pic>
        <p:nvPicPr>
          <p:cNvPr id="7" name="Picture 6">
            <a:extLst>
              <a:ext uri="{FF2B5EF4-FFF2-40B4-BE49-F238E27FC236}">
                <a16:creationId xmlns:a16="http://schemas.microsoft.com/office/drawing/2014/main" id="{BB250927-FC17-45D4-A814-B50681B367DC}"/>
              </a:ext>
            </a:extLst>
          </p:cNvPr>
          <p:cNvPicPr>
            <a:picLocks noChangeAspect="1"/>
          </p:cNvPicPr>
          <p:nvPr/>
        </p:nvPicPr>
        <p:blipFill>
          <a:blip r:embed="rId3"/>
          <a:stretch>
            <a:fillRect/>
          </a:stretch>
        </p:blipFill>
        <p:spPr>
          <a:xfrm>
            <a:off x="4151958" y="3139312"/>
            <a:ext cx="5053691" cy="2032079"/>
          </a:xfrm>
          <a:prstGeom prst="rect">
            <a:avLst/>
          </a:prstGeom>
        </p:spPr>
      </p:pic>
      <p:sp>
        <p:nvSpPr>
          <p:cNvPr id="9" name="Footer Placeholder 5">
            <a:extLst>
              <a:ext uri="{FF2B5EF4-FFF2-40B4-BE49-F238E27FC236}">
                <a16:creationId xmlns:a16="http://schemas.microsoft.com/office/drawing/2014/main" id="{A5E1234F-C96E-4ABD-BB0A-67ADAC93D014}"/>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22942657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types of PPE</a:t>
            </a:r>
          </a:p>
        </p:txBody>
      </p:sp>
      <p:sp>
        <p:nvSpPr>
          <p:cNvPr id="3" name="Text Placeholder 2"/>
          <p:cNvSpPr>
            <a:spLocks noGrp="1"/>
          </p:cNvSpPr>
          <p:nvPr>
            <p:ph type="body" sz="quarter" idx="15"/>
          </p:nvPr>
        </p:nvSpPr>
        <p:spPr>
          <a:xfrm>
            <a:off x="766762" y="1786072"/>
            <a:ext cx="11134725" cy="4301992"/>
          </a:xfrm>
        </p:spPr>
        <p:txBody>
          <a:bodyPr>
            <a:normAutofit/>
          </a:bodyPr>
          <a:lstStyle/>
          <a:p>
            <a:pPr>
              <a:defRPr/>
            </a:pPr>
            <a:r>
              <a:rPr lang="en-US" altLang="en-US" sz="2600" kern="0" dirty="0"/>
              <a:t>Safety goggles or screen caps</a:t>
            </a:r>
          </a:p>
          <a:p>
            <a:pPr lvl="1">
              <a:defRPr/>
            </a:pPr>
            <a:r>
              <a:rPr lang="en-US" altLang="en-US" sz="2000" kern="0" dirty="0"/>
              <a:t>Protection against splashes</a:t>
            </a:r>
          </a:p>
          <a:p>
            <a:pPr>
              <a:buFontTx/>
              <a:buChar char="•"/>
              <a:defRPr/>
            </a:pPr>
            <a:endParaRPr lang="en-US" altLang="en-US" sz="2000" kern="0" dirty="0"/>
          </a:p>
          <a:p>
            <a:pPr>
              <a:defRPr/>
            </a:pPr>
            <a:r>
              <a:rPr lang="en-US" altLang="en-US" sz="2600" kern="0" dirty="0"/>
              <a:t>Safety boots and shoes</a:t>
            </a:r>
          </a:p>
          <a:p>
            <a:pPr lvl="1">
              <a:defRPr/>
            </a:pPr>
            <a:r>
              <a:rPr lang="en-US" altLang="en-US" sz="2000" kern="0" dirty="0"/>
              <a:t>Protection against spills</a:t>
            </a:r>
          </a:p>
          <a:p>
            <a:pPr lvl="1">
              <a:buFontTx/>
              <a:buChar char="•"/>
              <a:defRPr/>
            </a:pPr>
            <a:endParaRPr lang="en-US" altLang="en-US" sz="2000" kern="0" dirty="0"/>
          </a:p>
          <a:p>
            <a:pPr lvl="1">
              <a:buFontTx/>
              <a:buChar char="•"/>
              <a:defRPr/>
            </a:pPr>
            <a:endParaRPr lang="en-US" altLang="en-US" sz="2000" kern="0" dirty="0"/>
          </a:p>
          <a:p>
            <a:pPr>
              <a:defRPr/>
            </a:pPr>
            <a:r>
              <a:rPr lang="en-US" altLang="en-US" sz="2600" kern="0" dirty="0"/>
              <a:t>Boot/shoe covers</a:t>
            </a:r>
          </a:p>
          <a:p>
            <a:pPr lvl="1">
              <a:defRPr/>
            </a:pPr>
            <a:r>
              <a:rPr lang="en-US" altLang="en-US" sz="2000" kern="0" dirty="0"/>
              <a:t>To prevent dissemination</a:t>
            </a:r>
          </a:p>
        </p:txBody>
      </p:sp>
      <p:sp>
        <p:nvSpPr>
          <p:cNvPr id="4" name="Slide Number Placeholder 3"/>
          <p:cNvSpPr>
            <a:spLocks noGrp="1"/>
          </p:cNvSpPr>
          <p:nvPr>
            <p:ph type="sldNum" sz="quarter" idx="4"/>
          </p:nvPr>
        </p:nvSpPr>
        <p:spPr/>
        <p:txBody>
          <a:bodyPr/>
          <a:lstStyle/>
          <a:p>
            <a:fld id="{A814E660-BF25-4843-B2A0-93C6E2B6253B}" type="slidenum">
              <a:rPr lang="en-BE" smtClean="0"/>
              <a:pPr/>
              <a:t>13</a:t>
            </a:fld>
            <a:endParaRPr lang="en-BE" dirty="0"/>
          </a:p>
        </p:txBody>
      </p:sp>
      <p:pic>
        <p:nvPicPr>
          <p:cNvPr id="7" name="Picture 6" descr="A picture containing indoor&#10;&#10;Description automatically generated">
            <a:extLst>
              <a:ext uri="{FF2B5EF4-FFF2-40B4-BE49-F238E27FC236}">
                <a16:creationId xmlns:a16="http://schemas.microsoft.com/office/drawing/2014/main" id="{9E890C92-9E49-4C7C-8296-D17B8DD7E6C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195" r="14023"/>
          <a:stretch/>
        </p:blipFill>
        <p:spPr>
          <a:xfrm rot="5400000">
            <a:off x="5021178" y="2716737"/>
            <a:ext cx="4365908" cy="2764094"/>
          </a:xfrm>
          <a:prstGeom prst="rect">
            <a:avLst/>
          </a:prstGeom>
        </p:spPr>
      </p:pic>
      <p:pic>
        <p:nvPicPr>
          <p:cNvPr id="9" name="Picture 8">
            <a:extLst>
              <a:ext uri="{FF2B5EF4-FFF2-40B4-BE49-F238E27FC236}">
                <a16:creationId xmlns:a16="http://schemas.microsoft.com/office/drawing/2014/main" id="{7D48CFE1-0D48-4704-BAFD-6CD656C9AB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53976" y="1914418"/>
            <a:ext cx="2396114" cy="1932946"/>
          </a:xfrm>
          <a:prstGeom prst="rect">
            <a:avLst/>
          </a:prstGeom>
        </p:spPr>
      </p:pic>
      <p:pic>
        <p:nvPicPr>
          <p:cNvPr id="11" name="Picture 10">
            <a:extLst>
              <a:ext uri="{FF2B5EF4-FFF2-40B4-BE49-F238E27FC236}">
                <a16:creationId xmlns:a16="http://schemas.microsoft.com/office/drawing/2014/main" id="{4981A4BD-77A3-4542-AC94-B1EA007C5FB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8728" t="15173" r="8751" b="5579"/>
          <a:stretch/>
        </p:blipFill>
        <p:spPr>
          <a:xfrm>
            <a:off x="9153977" y="4328874"/>
            <a:ext cx="2396114" cy="1946818"/>
          </a:xfrm>
          <a:prstGeom prst="rect">
            <a:avLst/>
          </a:prstGeom>
        </p:spPr>
      </p:pic>
      <p:sp>
        <p:nvSpPr>
          <p:cNvPr id="12" name="Footer Placeholder 5">
            <a:extLst>
              <a:ext uri="{FF2B5EF4-FFF2-40B4-BE49-F238E27FC236}">
                <a16:creationId xmlns:a16="http://schemas.microsoft.com/office/drawing/2014/main" id="{4BA0C943-4134-4118-A8F9-D84692DC5B79}"/>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29875610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types of PPE are available to you?</a:t>
            </a:r>
          </a:p>
        </p:txBody>
      </p:sp>
      <p:sp>
        <p:nvSpPr>
          <p:cNvPr id="3" name="Text Placeholder 2"/>
          <p:cNvSpPr>
            <a:spLocks noGrp="1"/>
          </p:cNvSpPr>
          <p:nvPr>
            <p:ph type="body" sz="quarter" idx="15"/>
          </p:nvPr>
        </p:nvSpPr>
        <p:spPr>
          <a:xfrm>
            <a:off x="766762" y="1786072"/>
            <a:ext cx="11134725" cy="4301992"/>
          </a:xfrm>
        </p:spPr>
        <p:txBody>
          <a:bodyPr>
            <a:normAutofit/>
          </a:bodyPr>
          <a:lstStyle/>
          <a:p>
            <a:pPr>
              <a:defRPr/>
            </a:pPr>
            <a:r>
              <a:rPr lang="en-US" altLang="en-US" sz="2600" kern="0" dirty="0"/>
              <a:t>What type of PPE do you use, and in what (CBRN) circumstances?</a:t>
            </a:r>
          </a:p>
          <a:p>
            <a:pPr>
              <a:defRPr/>
            </a:pPr>
            <a:endParaRPr lang="en-US" altLang="en-US" sz="2600" kern="0" dirty="0"/>
          </a:p>
          <a:p>
            <a:pPr>
              <a:defRPr/>
            </a:pPr>
            <a:r>
              <a:rPr lang="en-US" altLang="en-US" sz="2600" kern="0" dirty="0"/>
              <a:t>Are you aware of PPE of other first responder units?</a:t>
            </a:r>
            <a:endParaRPr lang="en-US" altLang="en-US" sz="2000" kern="0"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14</a:t>
            </a:fld>
            <a:endParaRPr lang="en-BE" dirty="0"/>
          </a:p>
        </p:txBody>
      </p:sp>
      <p:sp>
        <p:nvSpPr>
          <p:cNvPr id="6" name="Footer Placeholder 5">
            <a:extLst>
              <a:ext uri="{FF2B5EF4-FFF2-40B4-BE49-F238E27FC236}">
                <a16:creationId xmlns:a16="http://schemas.microsoft.com/office/drawing/2014/main" id="{ADDB69BB-1555-4737-A05B-A88FC3C68263}"/>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15098453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Take home message</a:t>
            </a:r>
            <a:endParaRPr lang="en-US"/>
          </a:p>
        </p:txBody>
      </p:sp>
      <p:sp>
        <p:nvSpPr>
          <p:cNvPr id="3" name="Text Placeholder 2"/>
          <p:cNvSpPr>
            <a:spLocks noGrp="1"/>
          </p:cNvSpPr>
          <p:nvPr>
            <p:ph type="body" sz="quarter" idx="15"/>
          </p:nvPr>
        </p:nvSpPr>
        <p:spPr>
          <a:xfrm>
            <a:off x="766762" y="1786072"/>
            <a:ext cx="11168564" cy="4301992"/>
          </a:xfrm>
        </p:spPr>
        <p:txBody>
          <a:bodyPr>
            <a:noAutofit/>
          </a:bodyPr>
          <a:lstStyle/>
          <a:p>
            <a:r>
              <a:rPr lang="en-US" dirty="0"/>
              <a:t>PPE is essential at a CBRN incident scene and is chosen based on</a:t>
            </a:r>
          </a:p>
          <a:p>
            <a:pPr lvl="1"/>
            <a:r>
              <a:rPr lang="en-US" dirty="0"/>
              <a:t>Symptoms of victims</a:t>
            </a:r>
          </a:p>
          <a:p>
            <a:pPr lvl="1"/>
            <a:r>
              <a:rPr lang="en-US" dirty="0"/>
              <a:t>Environmental indicators </a:t>
            </a:r>
          </a:p>
          <a:p>
            <a:pPr marL="355600" lvl="1" indent="0">
              <a:buNone/>
            </a:pPr>
            <a:endParaRPr lang="en-US" dirty="0"/>
          </a:p>
          <a:p>
            <a:r>
              <a:rPr lang="en-US" dirty="0"/>
              <a:t>PPE is selected based on the protection of specific parts of the body</a:t>
            </a:r>
          </a:p>
          <a:p>
            <a:pPr lvl="1"/>
            <a:r>
              <a:rPr lang="en-US" dirty="0"/>
              <a:t>Respiratory tract: Breathing apparatus, respirators and face masks </a:t>
            </a:r>
          </a:p>
          <a:p>
            <a:pPr lvl="1"/>
            <a:r>
              <a:rPr lang="en-US" dirty="0"/>
              <a:t>Skin: coveralls, gloves, boots, glasses</a:t>
            </a:r>
          </a:p>
        </p:txBody>
      </p:sp>
      <p:sp>
        <p:nvSpPr>
          <p:cNvPr id="4" name="Slide Number Placeholder 3"/>
          <p:cNvSpPr>
            <a:spLocks noGrp="1"/>
          </p:cNvSpPr>
          <p:nvPr>
            <p:ph type="sldNum" sz="quarter" idx="4"/>
          </p:nvPr>
        </p:nvSpPr>
        <p:spPr/>
        <p:txBody>
          <a:bodyPr/>
          <a:lstStyle/>
          <a:p>
            <a:fld id="{A814E660-BF25-4843-B2A0-93C6E2B6253B}" type="slidenum">
              <a:rPr lang="en-BE" smtClean="0"/>
              <a:pPr/>
              <a:t>15</a:t>
            </a:fld>
            <a:endParaRPr lang="en-BE"/>
          </a:p>
        </p:txBody>
      </p:sp>
      <p:sp>
        <p:nvSpPr>
          <p:cNvPr id="6" name="Footer Placeholder 5">
            <a:extLst>
              <a:ext uri="{FF2B5EF4-FFF2-40B4-BE49-F238E27FC236}">
                <a16:creationId xmlns:a16="http://schemas.microsoft.com/office/drawing/2014/main" id="{58FD2E10-5961-4039-BDD3-C587D830BC0E}"/>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39833275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16</a:t>
            </a:fld>
            <a:endParaRPr lang="en-BE"/>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8" name="Footer Placeholder 5">
            <a:extLst>
              <a:ext uri="{FF2B5EF4-FFF2-40B4-BE49-F238E27FC236}">
                <a16:creationId xmlns:a16="http://schemas.microsoft.com/office/drawing/2014/main" id="{62C3F102-5910-42D9-915B-62CCB7308D21}"/>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n-US" sz="2800" b="0" kern="1200" dirty="0">
                <a:solidFill>
                  <a:schemeClr val="tx1"/>
                </a:solidFill>
                <a:effectLst/>
                <a:latin typeface="+mn-lt"/>
                <a:ea typeface="+mn-ea"/>
                <a:cs typeface="+mn-cs"/>
              </a:rPr>
              <a:t>To </a:t>
            </a:r>
            <a:r>
              <a:rPr lang="en-US" sz="2800" b="0" u="sng" kern="1200" dirty="0">
                <a:solidFill>
                  <a:schemeClr val="tx1"/>
                </a:solidFill>
                <a:effectLst/>
                <a:latin typeface="+mn-lt"/>
                <a:ea typeface="+mn-ea"/>
                <a:cs typeface="+mn-cs"/>
              </a:rPr>
              <a:t>recognize</a:t>
            </a:r>
            <a:r>
              <a:rPr lang="en-US" sz="2800" b="0" kern="1200" dirty="0">
                <a:solidFill>
                  <a:schemeClr val="tx1"/>
                </a:solidFill>
                <a:effectLst/>
                <a:latin typeface="+mn-lt"/>
                <a:ea typeface="+mn-ea"/>
                <a:cs typeface="+mn-cs"/>
              </a:rPr>
              <a:t> some different types of PPE and </a:t>
            </a:r>
            <a:r>
              <a:rPr lang="en-US" sz="2800" b="0" u="sng" kern="1200" dirty="0">
                <a:solidFill>
                  <a:schemeClr val="tx1"/>
                </a:solidFill>
                <a:effectLst/>
                <a:latin typeface="+mn-lt"/>
                <a:ea typeface="+mn-ea"/>
                <a:cs typeface="+mn-cs"/>
              </a:rPr>
              <a:t>recognize</a:t>
            </a:r>
            <a:r>
              <a:rPr lang="en-US" sz="2800" b="0" kern="1200" dirty="0">
                <a:solidFill>
                  <a:schemeClr val="tx1"/>
                </a:solidFill>
                <a:effectLst/>
                <a:latin typeface="+mn-lt"/>
                <a:ea typeface="+mn-ea"/>
                <a:cs typeface="+mn-cs"/>
              </a:rPr>
              <a:t> how to </a:t>
            </a:r>
            <a:r>
              <a:rPr lang="en-US" sz="2800" b="0" u="sng" kern="1200" dirty="0">
                <a:solidFill>
                  <a:schemeClr val="tx1"/>
                </a:solidFill>
                <a:effectLst/>
                <a:latin typeface="+mn-lt"/>
                <a:ea typeface="+mn-ea"/>
                <a:cs typeface="+mn-cs"/>
              </a:rPr>
              <a:t>carry out </a:t>
            </a:r>
            <a:r>
              <a:rPr lang="en-US" sz="2800" b="0" kern="1200" dirty="0">
                <a:solidFill>
                  <a:schemeClr val="tx1"/>
                </a:solidFill>
                <a:effectLst/>
                <a:latin typeface="+mn-lt"/>
                <a:ea typeface="+mn-ea"/>
                <a:cs typeface="+mn-cs"/>
              </a:rPr>
              <a:t>some basic techniques</a:t>
            </a:r>
          </a:p>
        </p:txBody>
      </p:sp>
      <p:sp>
        <p:nvSpPr>
          <p:cNvPr id="3" name="Title 2"/>
          <p:cNvSpPr>
            <a:spLocks noGrp="1"/>
          </p:cNvSpPr>
          <p:nvPr>
            <p:ph type="title"/>
          </p:nvPr>
        </p:nvSpPr>
        <p:spPr>
          <a:xfrm>
            <a:off x="590550" y="3948020"/>
            <a:ext cx="11168313" cy="909730"/>
          </a:xfrm>
        </p:spPr>
        <p:txBody>
          <a:bodyPr>
            <a:normAutofit/>
          </a:bodyPr>
          <a:lstStyle/>
          <a:p>
            <a:r>
              <a:rPr lang="en-US" sz="3600" dirty="0"/>
              <a:t>Learning objective</a:t>
            </a:r>
          </a:p>
        </p:txBody>
      </p:sp>
    </p:spTree>
    <p:extLst>
      <p:ext uri="{BB962C8B-B14F-4D97-AF65-F5344CB8AC3E}">
        <p14:creationId xmlns:p14="http://schemas.microsoft.com/office/powerpoint/2010/main" val="160205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Personal Protective Equipment I (PPE)</a:t>
            </a:r>
            <a:endParaRPr lang="en-US" dirty="0"/>
          </a:p>
        </p:txBody>
      </p:sp>
      <p:sp>
        <p:nvSpPr>
          <p:cNvPr id="3" name="Text Placeholder 2"/>
          <p:cNvSpPr>
            <a:spLocks noGrp="1"/>
          </p:cNvSpPr>
          <p:nvPr>
            <p:ph type="body" sz="quarter" idx="15"/>
          </p:nvPr>
        </p:nvSpPr>
        <p:spPr>
          <a:xfrm>
            <a:off x="766762" y="1786072"/>
            <a:ext cx="10956871" cy="4301992"/>
          </a:xfrm>
        </p:spPr>
        <p:txBody>
          <a:bodyPr/>
          <a:lstStyle/>
          <a:p>
            <a:r>
              <a:rPr lang="en-US" dirty="0"/>
              <a:t>PPE is essential for first responder personnel in the event of a CBRN incident.</a:t>
            </a:r>
          </a:p>
          <a:p>
            <a:endParaRPr lang="en-US" dirty="0"/>
          </a:p>
          <a:p>
            <a:r>
              <a:rPr lang="en-US" dirty="0"/>
              <a:t>PPE availability often differs between first responder groups, responding to the same incident</a:t>
            </a:r>
          </a:p>
          <a:p>
            <a:endParaRPr lang="en-US" dirty="0"/>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sp>
        <p:nvSpPr>
          <p:cNvPr id="7" name="Footer Placeholder 5">
            <a:extLst>
              <a:ext uri="{FF2B5EF4-FFF2-40B4-BE49-F238E27FC236}">
                <a16:creationId xmlns:a16="http://schemas.microsoft.com/office/drawing/2014/main" id="{8A01FFAA-B06D-4DB2-A4DB-C2578F36EB57}"/>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Personal Protective Equipment II (PPE)</a:t>
            </a:r>
            <a:endParaRPr lang="en-US" dirty="0"/>
          </a:p>
        </p:txBody>
      </p:sp>
      <p:sp>
        <p:nvSpPr>
          <p:cNvPr id="3" name="Text Placeholder 2"/>
          <p:cNvSpPr>
            <a:spLocks noGrp="1"/>
          </p:cNvSpPr>
          <p:nvPr>
            <p:ph type="body" sz="quarter" idx="15"/>
          </p:nvPr>
        </p:nvSpPr>
        <p:spPr/>
        <p:txBody>
          <a:bodyPr/>
          <a:lstStyle/>
          <a:p>
            <a:r>
              <a:rPr lang="en-US" dirty="0"/>
              <a:t>‘Simple protective measures’ will be available for most first responders. </a:t>
            </a:r>
          </a:p>
          <a:p>
            <a:endParaRPr lang="en-US" dirty="0"/>
          </a:p>
          <a:p>
            <a:r>
              <a:rPr lang="en-US" dirty="0"/>
              <a:t>However, the level of protection has limitations. </a:t>
            </a:r>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sp>
        <p:nvSpPr>
          <p:cNvPr id="6" name="Footer Placeholder 5">
            <a:extLst>
              <a:ext uri="{FF2B5EF4-FFF2-40B4-BE49-F238E27FC236}">
                <a16:creationId xmlns:a16="http://schemas.microsoft.com/office/drawing/2014/main" id="{C674255E-3370-4908-89ED-5B1A60A50DC6}"/>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39125033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Personal Protective Equipment III (PPE)</a:t>
            </a:r>
            <a:endParaRPr lang="en-US" dirty="0"/>
          </a:p>
        </p:txBody>
      </p:sp>
      <p:sp>
        <p:nvSpPr>
          <p:cNvPr id="3" name="Text Placeholder 2"/>
          <p:cNvSpPr>
            <a:spLocks noGrp="1"/>
          </p:cNvSpPr>
          <p:nvPr>
            <p:ph type="body" sz="quarter" idx="15"/>
          </p:nvPr>
        </p:nvSpPr>
        <p:spPr>
          <a:xfrm>
            <a:off x="331756" y="1664509"/>
            <a:ext cx="11320463" cy="4301992"/>
          </a:xfrm>
        </p:spPr>
        <p:txBody>
          <a:bodyPr/>
          <a:lstStyle/>
          <a:p>
            <a:r>
              <a:rPr lang="en-US" dirty="0"/>
              <a:t>Selection of PPE against CBRN agents when arriving on scene, can be based on:</a:t>
            </a:r>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sp>
        <p:nvSpPr>
          <p:cNvPr id="6" name="TextBox 5">
            <a:extLst>
              <a:ext uri="{FF2B5EF4-FFF2-40B4-BE49-F238E27FC236}">
                <a16:creationId xmlns:a16="http://schemas.microsoft.com/office/drawing/2014/main" id="{543FA6CB-2046-42DF-A3ED-3BC23F3C9E58}"/>
              </a:ext>
            </a:extLst>
          </p:cNvPr>
          <p:cNvSpPr txBox="1"/>
          <p:nvPr/>
        </p:nvSpPr>
        <p:spPr>
          <a:xfrm>
            <a:off x="2190118" y="2474534"/>
            <a:ext cx="3292889" cy="461665"/>
          </a:xfrm>
          <a:prstGeom prst="rect">
            <a:avLst/>
          </a:prstGeom>
          <a:noFill/>
        </p:spPr>
        <p:txBody>
          <a:bodyPr wrap="none" rtlCol="0">
            <a:spAutoFit/>
          </a:bodyPr>
          <a:lstStyle/>
          <a:p>
            <a:r>
              <a:rPr lang="en-US" sz="2400" dirty="0"/>
              <a:t>Environmental indicators</a:t>
            </a:r>
            <a:endParaRPr lang="nl-NL" sz="2400" dirty="0"/>
          </a:p>
        </p:txBody>
      </p:sp>
      <p:sp>
        <p:nvSpPr>
          <p:cNvPr id="7" name="TextBox 6">
            <a:extLst>
              <a:ext uri="{FF2B5EF4-FFF2-40B4-BE49-F238E27FC236}">
                <a16:creationId xmlns:a16="http://schemas.microsoft.com/office/drawing/2014/main" id="{AC380548-5216-44C5-A9F8-DBFE1D604515}"/>
              </a:ext>
            </a:extLst>
          </p:cNvPr>
          <p:cNvSpPr txBox="1"/>
          <p:nvPr/>
        </p:nvSpPr>
        <p:spPr>
          <a:xfrm>
            <a:off x="7656104" y="2496708"/>
            <a:ext cx="2766976" cy="461665"/>
          </a:xfrm>
          <a:prstGeom prst="rect">
            <a:avLst/>
          </a:prstGeom>
          <a:noFill/>
        </p:spPr>
        <p:txBody>
          <a:bodyPr wrap="none" rtlCol="0">
            <a:spAutoFit/>
          </a:bodyPr>
          <a:lstStyle/>
          <a:p>
            <a:r>
              <a:rPr lang="en-US" sz="2400" dirty="0"/>
              <a:t>Symptoms of victims</a:t>
            </a:r>
            <a:endParaRPr lang="nl-NL" sz="2400" dirty="0"/>
          </a:p>
        </p:txBody>
      </p:sp>
      <p:pic>
        <p:nvPicPr>
          <p:cNvPr id="8" name="Picture 7">
            <a:extLst>
              <a:ext uri="{FF2B5EF4-FFF2-40B4-BE49-F238E27FC236}">
                <a16:creationId xmlns:a16="http://schemas.microsoft.com/office/drawing/2014/main" id="{063E2C5E-C11D-4AAF-B5B3-1EBA45B3CFE7}"/>
              </a:ext>
            </a:extLst>
          </p:cNvPr>
          <p:cNvPicPr>
            <a:picLocks noChangeAspect="1"/>
          </p:cNvPicPr>
          <p:nvPr/>
        </p:nvPicPr>
        <p:blipFill rotWithShape="1">
          <a:blip r:embed="rId3"/>
          <a:srcRect l="18568"/>
          <a:stretch/>
        </p:blipFill>
        <p:spPr>
          <a:xfrm>
            <a:off x="2163432" y="3103637"/>
            <a:ext cx="3548458" cy="2685712"/>
          </a:xfrm>
          <a:prstGeom prst="rect">
            <a:avLst/>
          </a:prstGeom>
        </p:spPr>
      </p:pic>
      <p:pic>
        <p:nvPicPr>
          <p:cNvPr id="10" name="Picture 9">
            <a:extLst>
              <a:ext uri="{FF2B5EF4-FFF2-40B4-BE49-F238E27FC236}">
                <a16:creationId xmlns:a16="http://schemas.microsoft.com/office/drawing/2014/main" id="{78B59CFB-4FAE-4611-B06B-3B2944AA14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16036" y="3237740"/>
            <a:ext cx="1023212" cy="2219850"/>
          </a:xfrm>
          <a:prstGeom prst="rect">
            <a:avLst/>
          </a:prstGeom>
        </p:spPr>
      </p:pic>
      <p:pic>
        <p:nvPicPr>
          <p:cNvPr id="11" name="Picture 10">
            <a:extLst>
              <a:ext uri="{FF2B5EF4-FFF2-40B4-BE49-F238E27FC236}">
                <a16:creationId xmlns:a16="http://schemas.microsoft.com/office/drawing/2014/main" id="{23C5A768-3C7D-48AC-9CCF-006739617D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65887" y="3542657"/>
            <a:ext cx="1697349" cy="1814286"/>
          </a:xfrm>
          <a:prstGeom prst="rect">
            <a:avLst/>
          </a:prstGeom>
        </p:spPr>
      </p:pic>
      <p:pic>
        <p:nvPicPr>
          <p:cNvPr id="12" name="Picture 11">
            <a:extLst>
              <a:ext uri="{FF2B5EF4-FFF2-40B4-BE49-F238E27FC236}">
                <a16:creationId xmlns:a16="http://schemas.microsoft.com/office/drawing/2014/main" id="{EF428294-E55F-4308-8272-84B81D00F8A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487538" y="3259026"/>
            <a:ext cx="741646" cy="2097917"/>
          </a:xfrm>
          <a:prstGeom prst="rect">
            <a:avLst/>
          </a:prstGeom>
        </p:spPr>
      </p:pic>
      <p:sp>
        <p:nvSpPr>
          <p:cNvPr id="13" name="TextBox 12">
            <a:extLst>
              <a:ext uri="{FF2B5EF4-FFF2-40B4-BE49-F238E27FC236}">
                <a16:creationId xmlns:a16="http://schemas.microsoft.com/office/drawing/2014/main" id="{F1872D5B-6EBD-4B5E-A923-71259F2C7DC5}"/>
              </a:ext>
            </a:extLst>
          </p:cNvPr>
          <p:cNvSpPr txBox="1"/>
          <p:nvPr/>
        </p:nvSpPr>
        <p:spPr>
          <a:xfrm>
            <a:off x="7340957" y="5736957"/>
            <a:ext cx="1039067" cy="584775"/>
          </a:xfrm>
          <a:prstGeom prst="rect">
            <a:avLst/>
          </a:prstGeom>
          <a:noFill/>
        </p:spPr>
        <p:txBody>
          <a:bodyPr wrap="none" rtlCol="0">
            <a:spAutoFit/>
          </a:bodyPr>
          <a:lstStyle/>
          <a:p>
            <a:pPr algn="ctr"/>
            <a:r>
              <a:rPr lang="en-US" sz="1600" dirty="0"/>
              <a:t>Choking &amp;</a:t>
            </a:r>
          </a:p>
          <a:p>
            <a:pPr algn="ctr"/>
            <a:r>
              <a:rPr lang="en-US" sz="1600" dirty="0"/>
              <a:t>heaving</a:t>
            </a:r>
            <a:endParaRPr lang="nl-NL" sz="1600" dirty="0"/>
          </a:p>
        </p:txBody>
      </p:sp>
      <p:sp>
        <p:nvSpPr>
          <p:cNvPr id="14" name="TextBox 13">
            <a:extLst>
              <a:ext uri="{FF2B5EF4-FFF2-40B4-BE49-F238E27FC236}">
                <a16:creationId xmlns:a16="http://schemas.microsoft.com/office/drawing/2014/main" id="{01F690F4-F71A-4D46-AC63-0816D1C99F98}"/>
              </a:ext>
            </a:extLst>
          </p:cNvPr>
          <p:cNvSpPr txBox="1"/>
          <p:nvPr/>
        </p:nvSpPr>
        <p:spPr>
          <a:xfrm>
            <a:off x="8869379" y="5736956"/>
            <a:ext cx="1090363" cy="584775"/>
          </a:xfrm>
          <a:prstGeom prst="rect">
            <a:avLst/>
          </a:prstGeom>
          <a:noFill/>
        </p:spPr>
        <p:txBody>
          <a:bodyPr wrap="none" rtlCol="0">
            <a:spAutoFit/>
          </a:bodyPr>
          <a:lstStyle/>
          <a:p>
            <a:pPr algn="ctr"/>
            <a:r>
              <a:rPr lang="en-US" sz="1600" dirty="0"/>
              <a:t>Cramps &amp;</a:t>
            </a:r>
          </a:p>
          <a:p>
            <a:pPr algn="ctr"/>
            <a:r>
              <a:rPr lang="en-US" sz="1600" dirty="0"/>
              <a:t>vomiting</a:t>
            </a:r>
            <a:endParaRPr lang="nl-NL" sz="1600" dirty="0"/>
          </a:p>
        </p:txBody>
      </p:sp>
      <p:sp>
        <p:nvSpPr>
          <p:cNvPr id="15" name="TextBox 14">
            <a:extLst>
              <a:ext uri="{FF2B5EF4-FFF2-40B4-BE49-F238E27FC236}">
                <a16:creationId xmlns:a16="http://schemas.microsoft.com/office/drawing/2014/main" id="{D29C7A28-E9E5-4CBD-8015-A8D43C218071}"/>
              </a:ext>
            </a:extLst>
          </p:cNvPr>
          <p:cNvSpPr txBox="1"/>
          <p:nvPr/>
        </p:nvSpPr>
        <p:spPr>
          <a:xfrm>
            <a:off x="10506264" y="5736956"/>
            <a:ext cx="849913" cy="584775"/>
          </a:xfrm>
          <a:prstGeom prst="rect">
            <a:avLst/>
          </a:prstGeom>
          <a:noFill/>
        </p:spPr>
        <p:txBody>
          <a:bodyPr wrap="none" rtlCol="0">
            <a:spAutoFit/>
          </a:bodyPr>
          <a:lstStyle/>
          <a:p>
            <a:pPr algn="ctr"/>
            <a:r>
              <a:rPr lang="en-US" sz="1600" dirty="0"/>
              <a:t>Burns &amp;</a:t>
            </a:r>
          </a:p>
          <a:p>
            <a:pPr algn="ctr"/>
            <a:r>
              <a:rPr lang="en-US" sz="1600" dirty="0"/>
              <a:t>blisters</a:t>
            </a:r>
            <a:endParaRPr lang="nl-NL" sz="1600" dirty="0"/>
          </a:p>
        </p:txBody>
      </p:sp>
      <p:sp>
        <p:nvSpPr>
          <p:cNvPr id="17" name="Footer Placeholder 5">
            <a:extLst>
              <a:ext uri="{FF2B5EF4-FFF2-40B4-BE49-F238E27FC236}">
                <a16:creationId xmlns:a16="http://schemas.microsoft.com/office/drawing/2014/main" id="{35C59F9A-5D20-41D2-A3F7-62A23CFC5638}"/>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1274782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Respiratory Protective Equipment I</a:t>
            </a:r>
          </a:p>
        </p:txBody>
      </p:sp>
      <p:sp>
        <p:nvSpPr>
          <p:cNvPr id="3" name="Text Placeholder 2"/>
          <p:cNvSpPr>
            <a:spLocks noGrp="1"/>
          </p:cNvSpPr>
          <p:nvPr>
            <p:ph type="body" sz="quarter" idx="15"/>
          </p:nvPr>
        </p:nvSpPr>
        <p:spPr>
          <a:xfrm>
            <a:off x="766763" y="1786072"/>
            <a:ext cx="7248526" cy="4301992"/>
          </a:xfrm>
        </p:spPr>
        <p:txBody>
          <a:bodyPr>
            <a:normAutofit lnSpcReduction="10000"/>
          </a:bodyPr>
          <a:lstStyle/>
          <a:p>
            <a:pPr>
              <a:defRPr/>
            </a:pPr>
            <a:r>
              <a:rPr lang="en-US" altLang="en-US" kern="0" dirty="0"/>
              <a:t>Breathing apparatus (BA)</a:t>
            </a:r>
          </a:p>
          <a:p>
            <a:pPr lvl="1">
              <a:defRPr/>
            </a:pPr>
            <a:r>
              <a:rPr lang="en-US" altLang="en-US" kern="0" dirty="0"/>
              <a:t>supply of breathing-quality air from an independent source (cylinders)</a:t>
            </a:r>
          </a:p>
          <a:p>
            <a:pPr lvl="1">
              <a:defRPr/>
            </a:pPr>
            <a:r>
              <a:rPr lang="en-US" altLang="en-US" kern="0" dirty="0"/>
              <a:t>Time is limited, but could be extended by using a hose with an external air source</a:t>
            </a:r>
          </a:p>
          <a:p>
            <a:pPr lvl="1">
              <a:defRPr/>
            </a:pPr>
            <a:endParaRPr lang="en-US" altLang="en-US" kern="0" dirty="0"/>
          </a:p>
          <a:p>
            <a:pPr lvl="1">
              <a:defRPr/>
            </a:pPr>
            <a:endParaRPr lang="en-US" altLang="en-US" kern="0" dirty="0"/>
          </a:p>
          <a:p>
            <a:pPr>
              <a:defRPr/>
            </a:pPr>
            <a:r>
              <a:rPr lang="en-US" altLang="en-US" kern="0" dirty="0"/>
              <a:t>Respirator (filtering device)</a:t>
            </a:r>
          </a:p>
          <a:p>
            <a:pPr lvl="1">
              <a:defRPr/>
            </a:pPr>
            <a:r>
              <a:rPr lang="en-US" altLang="en-US" kern="0" dirty="0"/>
              <a:t>Different types of filters available (protecting from different types of gases)</a:t>
            </a:r>
          </a:p>
          <a:p>
            <a:pPr lvl="1">
              <a:defRPr/>
            </a:pPr>
            <a:r>
              <a:rPr lang="en-US" altLang="en-US" kern="0" dirty="0"/>
              <a:t>Filter masks can be powered or unpowered</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pic>
        <p:nvPicPr>
          <p:cNvPr id="8" name="Picture 7" descr="Image result for down arrow">
            <a:extLst>
              <a:ext uri="{FF2B5EF4-FFF2-40B4-BE49-F238E27FC236}">
                <a16:creationId xmlns:a16="http://schemas.microsoft.com/office/drawing/2014/main" id="{7BE67A4D-72E8-479F-9F0B-65190EB29061}"/>
              </a:ext>
            </a:extLst>
          </p:cNvPr>
          <p:cNvPicPr>
            <a:picLocks noChangeAspect="1"/>
          </p:cNvPicPr>
          <p:nvPr/>
        </p:nvPicPr>
        <p:blipFill>
          <a:blip r:embed="rId3"/>
          <a:srcRect/>
          <a:stretch>
            <a:fillRect/>
          </a:stretch>
        </p:blipFill>
        <p:spPr>
          <a:xfrm>
            <a:off x="7656545" y="1688848"/>
            <a:ext cx="1955193" cy="4326941"/>
          </a:xfrm>
          <a:prstGeom prst="rect">
            <a:avLst/>
          </a:prstGeom>
          <a:noFill/>
          <a:ln>
            <a:noFill/>
          </a:ln>
        </p:spPr>
      </p:pic>
      <p:sp>
        <p:nvSpPr>
          <p:cNvPr id="9" name="Rectangle 8">
            <a:extLst>
              <a:ext uri="{FF2B5EF4-FFF2-40B4-BE49-F238E27FC236}">
                <a16:creationId xmlns:a16="http://schemas.microsoft.com/office/drawing/2014/main" id="{8D3DA191-5C6B-44C1-AC92-EF67CEF7A305}"/>
              </a:ext>
            </a:extLst>
          </p:cNvPr>
          <p:cNvSpPr/>
          <p:nvPr/>
        </p:nvSpPr>
        <p:spPr>
          <a:xfrm>
            <a:off x="8632539" y="3141196"/>
            <a:ext cx="2296683" cy="1200329"/>
          </a:xfrm>
          <a:prstGeom prst="rect">
            <a:avLst/>
          </a:prstGeom>
        </p:spPr>
        <p:txBody>
          <a:bodyPr wrap="square" lIns="72000" rIns="72000" anchor="ctr">
            <a:spAutoFit/>
          </a:bodyPr>
          <a:lstStyle/>
          <a:p>
            <a:pPr marL="457189" lvl="1" indent="0" algn="ctr">
              <a:spcBef>
                <a:spcPts val="0"/>
              </a:spcBef>
              <a:spcAft>
                <a:spcPts val="300"/>
              </a:spcAft>
              <a:buNone/>
            </a:pPr>
            <a:r>
              <a:rPr lang="en-GB" sz="2400" dirty="0">
                <a:solidFill>
                  <a:srgbClr val="226071"/>
                </a:solidFill>
                <a:latin typeface="Arial" pitchFamily="34"/>
              </a:rPr>
              <a:t>decreasing level of protection</a:t>
            </a:r>
          </a:p>
        </p:txBody>
      </p:sp>
      <p:pic>
        <p:nvPicPr>
          <p:cNvPr id="7" name="Picture 6" descr="A picture containing indoor&#10;&#10;Description automatically generated">
            <a:extLst>
              <a:ext uri="{FF2B5EF4-FFF2-40B4-BE49-F238E27FC236}">
                <a16:creationId xmlns:a16="http://schemas.microsoft.com/office/drawing/2014/main" id="{4DECF300-832A-45F9-93E1-25DE768718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1875"/>
          <a:stretch/>
        </p:blipFill>
        <p:spPr>
          <a:xfrm>
            <a:off x="9611738" y="274394"/>
            <a:ext cx="2310892" cy="2407179"/>
          </a:xfrm>
          <a:prstGeom prst="rect">
            <a:avLst/>
          </a:prstGeom>
        </p:spPr>
      </p:pic>
      <p:pic>
        <p:nvPicPr>
          <p:cNvPr id="12" name="Picture 11" descr="A picture containing indoor&#10;&#10;Description automatically generated">
            <a:extLst>
              <a:ext uri="{FF2B5EF4-FFF2-40B4-BE49-F238E27FC236}">
                <a16:creationId xmlns:a16="http://schemas.microsoft.com/office/drawing/2014/main" id="{76BAF93C-CF2D-480B-A6F5-AFEEB2DF2C2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11738" y="4654844"/>
            <a:ext cx="2310892" cy="1733169"/>
          </a:xfrm>
          <a:prstGeom prst="rect">
            <a:avLst/>
          </a:prstGeom>
        </p:spPr>
      </p:pic>
      <p:sp>
        <p:nvSpPr>
          <p:cNvPr id="10" name="Footer Placeholder 5">
            <a:extLst>
              <a:ext uri="{FF2B5EF4-FFF2-40B4-BE49-F238E27FC236}">
                <a16:creationId xmlns:a16="http://schemas.microsoft.com/office/drawing/2014/main" id="{2C7DFA2E-FD3C-4D68-9DD3-D336A21DAE0C}"/>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39869916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Respiratory Protective Equipment II</a:t>
            </a:r>
          </a:p>
        </p:txBody>
      </p:sp>
      <p:sp>
        <p:nvSpPr>
          <p:cNvPr id="3" name="Text Placeholder 2"/>
          <p:cNvSpPr>
            <a:spLocks noGrp="1"/>
          </p:cNvSpPr>
          <p:nvPr>
            <p:ph type="body" sz="quarter" idx="15"/>
          </p:nvPr>
        </p:nvSpPr>
        <p:spPr>
          <a:xfrm>
            <a:off x="766763" y="1786072"/>
            <a:ext cx="7248526" cy="4301992"/>
          </a:xfrm>
        </p:spPr>
        <p:txBody>
          <a:bodyPr>
            <a:normAutofit/>
          </a:bodyPr>
          <a:lstStyle/>
          <a:p>
            <a:pPr>
              <a:defRPr/>
            </a:pPr>
            <a:r>
              <a:rPr lang="en-US" altLang="en-US" kern="0" dirty="0"/>
              <a:t>Respiratory protective masks</a:t>
            </a:r>
          </a:p>
          <a:p>
            <a:pPr lvl="1">
              <a:defRPr/>
            </a:pPr>
            <a:r>
              <a:rPr lang="en-US" altLang="en-US" kern="0" dirty="0"/>
              <a:t>FFP3 (95-98% effective)</a:t>
            </a:r>
          </a:p>
          <a:p>
            <a:pPr lvl="1">
              <a:defRPr/>
            </a:pPr>
            <a:r>
              <a:rPr lang="en-US" altLang="en-US" kern="0" dirty="0"/>
              <a:t>FFP2 (89-92% effective) </a:t>
            </a:r>
          </a:p>
          <a:p>
            <a:pPr lvl="1">
              <a:defRPr/>
            </a:pPr>
            <a:r>
              <a:rPr lang="en-US" altLang="en-US" kern="0" dirty="0"/>
              <a:t>FFP1 (75-78% effective)</a:t>
            </a:r>
          </a:p>
          <a:p>
            <a:pPr marL="742950" lvl="1" indent="-285750">
              <a:defRPr/>
            </a:pPr>
            <a:endParaRPr lang="en-US" altLang="en-US" kern="0" dirty="0"/>
          </a:p>
          <a:p>
            <a:pPr marL="742950" lvl="1" indent="-285750">
              <a:defRPr/>
            </a:pPr>
            <a:endParaRPr lang="en-US" altLang="en-US" kern="0" dirty="0"/>
          </a:p>
          <a:p>
            <a:pPr marL="742950" lvl="1" indent="-285750">
              <a:defRPr/>
            </a:pPr>
            <a:endParaRPr lang="en-US" altLang="en-US" kern="0" dirty="0"/>
          </a:p>
          <a:p>
            <a:pPr marL="742950" lvl="1" indent="-285750">
              <a:defRPr/>
            </a:pPr>
            <a:endParaRPr lang="en-US" altLang="en-US" kern="0" dirty="0"/>
          </a:p>
          <a:p>
            <a:pPr>
              <a:defRPr/>
            </a:pPr>
            <a:r>
              <a:rPr lang="en-US" altLang="en-US" kern="0" dirty="0"/>
              <a:t>Surgical masks (≠ respiratory protective gear)</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pic>
        <p:nvPicPr>
          <p:cNvPr id="8" name="Picture 7" descr="Image result for down arrow">
            <a:extLst>
              <a:ext uri="{FF2B5EF4-FFF2-40B4-BE49-F238E27FC236}">
                <a16:creationId xmlns:a16="http://schemas.microsoft.com/office/drawing/2014/main" id="{7BE67A4D-72E8-479F-9F0B-65190EB29061}"/>
              </a:ext>
            </a:extLst>
          </p:cNvPr>
          <p:cNvPicPr>
            <a:picLocks noChangeAspect="1"/>
          </p:cNvPicPr>
          <p:nvPr/>
        </p:nvPicPr>
        <p:blipFill>
          <a:blip r:embed="rId3"/>
          <a:srcRect/>
          <a:stretch>
            <a:fillRect/>
          </a:stretch>
        </p:blipFill>
        <p:spPr>
          <a:xfrm>
            <a:off x="7656545" y="1688848"/>
            <a:ext cx="1955193" cy="4326941"/>
          </a:xfrm>
          <a:prstGeom prst="rect">
            <a:avLst/>
          </a:prstGeom>
          <a:noFill/>
          <a:ln>
            <a:noFill/>
          </a:ln>
        </p:spPr>
      </p:pic>
      <p:sp>
        <p:nvSpPr>
          <p:cNvPr id="9" name="Rectangle 8">
            <a:extLst>
              <a:ext uri="{FF2B5EF4-FFF2-40B4-BE49-F238E27FC236}">
                <a16:creationId xmlns:a16="http://schemas.microsoft.com/office/drawing/2014/main" id="{8D3DA191-5C6B-44C1-AC92-EF67CEF7A305}"/>
              </a:ext>
            </a:extLst>
          </p:cNvPr>
          <p:cNvSpPr/>
          <p:nvPr/>
        </p:nvSpPr>
        <p:spPr>
          <a:xfrm>
            <a:off x="8632539" y="3141196"/>
            <a:ext cx="2296683" cy="1200329"/>
          </a:xfrm>
          <a:prstGeom prst="rect">
            <a:avLst/>
          </a:prstGeom>
        </p:spPr>
        <p:txBody>
          <a:bodyPr wrap="square" lIns="72000" rIns="72000" anchor="ctr">
            <a:spAutoFit/>
          </a:bodyPr>
          <a:lstStyle/>
          <a:p>
            <a:pPr marL="457189" lvl="1" indent="0" algn="ctr">
              <a:spcBef>
                <a:spcPts val="0"/>
              </a:spcBef>
              <a:spcAft>
                <a:spcPts val="300"/>
              </a:spcAft>
              <a:buNone/>
            </a:pPr>
            <a:r>
              <a:rPr lang="en-GB" sz="2400" dirty="0">
                <a:solidFill>
                  <a:srgbClr val="226071"/>
                </a:solidFill>
                <a:latin typeface="Arial" pitchFamily="34"/>
              </a:rPr>
              <a:t>decreasing level of protection</a:t>
            </a:r>
          </a:p>
        </p:txBody>
      </p:sp>
      <p:pic>
        <p:nvPicPr>
          <p:cNvPr id="7" name="Picture 6" descr="A picture containing wall, indoor, person&#10;&#10;Description automatically generated">
            <a:extLst>
              <a:ext uri="{FF2B5EF4-FFF2-40B4-BE49-F238E27FC236}">
                <a16:creationId xmlns:a16="http://schemas.microsoft.com/office/drawing/2014/main" id="{79620603-8815-4B6F-B1B0-2F0B3138F0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18917" y="1628919"/>
            <a:ext cx="2486347" cy="1658374"/>
          </a:xfrm>
          <a:prstGeom prst="rect">
            <a:avLst/>
          </a:prstGeom>
        </p:spPr>
      </p:pic>
      <p:pic>
        <p:nvPicPr>
          <p:cNvPr id="12" name="Picture 11">
            <a:extLst>
              <a:ext uri="{FF2B5EF4-FFF2-40B4-BE49-F238E27FC236}">
                <a16:creationId xmlns:a16="http://schemas.microsoft.com/office/drawing/2014/main" id="{3E11FF7B-444B-4E4B-9673-F40784F2121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42380" y="3746916"/>
            <a:ext cx="2439423" cy="1541715"/>
          </a:xfrm>
          <a:prstGeom prst="rect">
            <a:avLst/>
          </a:prstGeom>
        </p:spPr>
      </p:pic>
      <p:sp>
        <p:nvSpPr>
          <p:cNvPr id="10" name="Footer Placeholder 5">
            <a:extLst>
              <a:ext uri="{FF2B5EF4-FFF2-40B4-BE49-F238E27FC236}">
                <a16:creationId xmlns:a16="http://schemas.microsoft.com/office/drawing/2014/main" id="{06BB0231-0331-4825-A0E6-09C1431939DA}"/>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3404980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Respiratory Protective Equipment III</a:t>
            </a:r>
          </a:p>
        </p:txBody>
      </p:sp>
      <p:sp>
        <p:nvSpPr>
          <p:cNvPr id="3" name="Text Placeholder 2"/>
          <p:cNvSpPr>
            <a:spLocks noGrp="1"/>
          </p:cNvSpPr>
          <p:nvPr>
            <p:ph type="body" sz="quarter" idx="15"/>
          </p:nvPr>
        </p:nvSpPr>
        <p:spPr>
          <a:xfrm>
            <a:off x="766763" y="1786072"/>
            <a:ext cx="10658474" cy="4301992"/>
          </a:xfrm>
        </p:spPr>
        <p:txBody>
          <a:bodyPr>
            <a:normAutofit/>
          </a:bodyPr>
          <a:lstStyle/>
          <a:p>
            <a:pPr>
              <a:defRPr/>
            </a:pPr>
            <a:r>
              <a:rPr lang="en-US" altLang="en-US" kern="0" dirty="0"/>
              <a:t>To ensure optimal protection from wearing a mask , pay attention to:</a:t>
            </a:r>
          </a:p>
          <a:p>
            <a:pPr lvl="1">
              <a:defRPr/>
            </a:pPr>
            <a:r>
              <a:rPr lang="en-US" altLang="en-US" kern="0" dirty="0"/>
              <a:t>Have a quality control regime in place for PPE that includes:</a:t>
            </a:r>
          </a:p>
          <a:p>
            <a:pPr lvl="2">
              <a:defRPr/>
            </a:pPr>
            <a:r>
              <a:rPr lang="en-US" altLang="en-US" kern="0" dirty="0"/>
              <a:t>Expiration time of the mask</a:t>
            </a:r>
          </a:p>
          <a:p>
            <a:pPr lvl="2">
              <a:defRPr/>
            </a:pPr>
            <a:r>
              <a:rPr lang="en-US" altLang="en-US" kern="0" dirty="0"/>
              <a:t>Fit tests to ensure proper fit</a:t>
            </a:r>
          </a:p>
          <a:p>
            <a:pPr lvl="2">
              <a:defRPr/>
            </a:pPr>
            <a:endParaRPr lang="en-US" altLang="en-US" kern="0" dirty="0"/>
          </a:p>
          <a:p>
            <a:pPr lvl="1">
              <a:defRPr/>
            </a:pPr>
            <a:r>
              <a:rPr lang="en-US" altLang="en-US" kern="0" dirty="0"/>
              <a:t>A shaven face gives the best fit. A beard will cause leakage of the mask.</a:t>
            </a:r>
          </a:p>
          <a:p>
            <a:pPr lvl="1">
              <a:defRPr/>
            </a:pPr>
            <a:endParaRPr lang="en-US" altLang="en-US" kern="0" dirty="0"/>
          </a:p>
          <a:p>
            <a:pPr lvl="1">
              <a:defRPr/>
            </a:pPr>
            <a:r>
              <a:rPr lang="en-US" altLang="en-US" kern="0" dirty="0"/>
              <a:t>Before entering the incident area</a:t>
            </a:r>
          </a:p>
          <a:p>
            <a:pPr lvl="2">
              <a:defRPr/>
            </a:pPr>
            <a:r>
              <a:rPr lang="en-US" altLang="en-US" kern="0" dirty="0"/>
              <a:t>Ensure PPE is properly donned</a:t>
            </a:r>
          </a:p>
          <a:p>
            <a:pPr lvl="2">
              <a:defRPr/>
            </a:pPr>
            <a:r>
              <a:rPr lang="en-US" altLang="en-US" kern="0" dirty="0"/>
              <a:t>Perform buddy checks to ensure proper fit</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sp>
        <p:nvSpPr>
          <p:cNvPr id="6" name="Footer Placeholder 5">
            <a:extLst>
              <a:ext uri="{FF2B5EF4-FFF2-40B4-BE49-F238E27FC236}">
                <a16:creationId xmlns:a16="http://schemas.microsoft.com/office/drawing/2014/main" id="{37AFCA32-5A40-4AE6-A2F5-BFFD6C984448}"/>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Tree>
    <p:extLst>
      <p:ext uri="{BB962C8B-B14F-4D97-AF65-F5344CB8AC3E}">
        <p14:creationId xmlns:p14="http://schemas.microsoft.com/office/powerpoint/2010/main" val="13872731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D28396BE-BE4C-437F-8818-84450ACB93C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561" r="31596"/>
          <a:stretch/>
        </p:blipFill>
        <p:spPr>
          <a:xfrm>
            <a:off x="5563891" y="1472336"/>
            <a:ext cx="4231038" cy="4339527"/>
          </a:xfrm>
          <a:prstGeom prst="rect">
            <a:avLst/>
          </a:prstGeom>
        </p:spPr>
      </p:pic>
      <p:sp>
        <p:nvSpPr>
          <p:cNvPr id="2" name="Title 1"/>
          <p:cNvSpPr>
            <a:spLocks noGrp="1"/>
          </p:cNvSpPr>
          <p:nvPr>
            <p:ph type="title"/>
          </p:nvPr>
        </p:nvSpPr>
        <p:spPr/>
        <p:txBody>
          <a:bodyPr/>
          <a:lstStyle/>
          <a:p>
            <a:r>
              <a:rPr lang="en-US" dirty="0"/>
              <a:t>Dermal Protective Equipment (suits)</a:t>
            </a:r>
          </a:p>
        </p:txBody>
      </p:sp>
      <p:sp>
        <p:nvSpPr>
          <p:cNvPr id="3" name="Text Placeholder 2"/>
          <p:cNvSpPr>
            <a:spLocks noGrp="1"/>
          </p:cNvSpPr>
          <p:nvPr>
            <p:ph type="body" sz="quarter" idx="15"/>
          </p:nvPr>
        </p:nvSpPr>
        <p:spPr>
          <a:xfrm>
            <a:off x="434110" y="1550716"/>
            <a:ext cx="10658474" cy="4301992"/>
          </a:xfrm>
        </p:spPr>
        <p:txBody>
          <a:bodyPr>
            <a:normAutofit fontScale="92500" lnSpcReduction="20000"/>
          </a:bodyPr>
          <a:lstStyle/>
          <a:p>
            <a:pPr>
              <a:defRPr/>
            </a:pPr>
            <a:r>
              <a:rPr lang="en-US" altLang="en-US" sz="2600" kern="0" dirty="0"/>
              <a:t>Gastight suits (Level A)</a:t>
            </a:r>
          </a:p>
          <a:p>
            <a:pPr lvl="1">
              <a:defRPr/>
            </a:pPr>
            <a:r>
              <a:rPr lang="en-US" altLang="en-US" sz="2200" kern="0" dirty="0"/>
              <a:t>Gastight</a:t>
            </a:r>
          </a:p>
          <a:p>
            <a:pPr lvl="1">
              <a:defRPr/>
            </a:pPr>
            <a:r>
              <a:rPr lang="en-US" altLang="en-US" sz="2200" kern="0" dirty="0"/>
              <a:t>Chemical resistant</a:t>
            </a:r>
          </a:p>
          <a:p>
            <a:pPr lvl="1">
              <a:defRPr/>
            </a:pPr>
            <a:r>
              <a:rPr lang="en-US" altLang="en-US" sz="2200" kern="0" dirty="0"/>
              <a:t>Independent air supply </a:t>
            </a:r>
          </a:p>
          <a:p>
            <a:pPr marL="285750" indent="-285750">
              <a:defRPr/>
            </a:pPr>
            <a:endParaRPr lang="en-US" altLang="en-US" sz="2000" kern="0" dirty="0"/>
          </a:p>
          <a:p>
            <a:pPr>
              <a:defRPr/>
            </a:pPr>
            <a:r>
              <a:rPr lang="en-US" altLang="en-US" sz="2600" kern="0" dirty="0"/>
              <a:t>Chemical resistant suits (Level B)</a:t>
            </a:r>
          </a:p>
          <a:p>
            <a:pPr lvl="1">
              <a:defRPr/>
            </a:pPr>
            <a:r>
              <a:rPr lang="en-US" altLang="en-US" sz="2200" kern="0" dirty="0"/>
              <a:t>Chemical resistant</a:t>
            </a:r>
          </a:p>
          <a:p>
            <a:pPr lvl="1">
              <a:defRPr/>
            </a:pPr>
            <a:r>
              <a:rPr lang="en-US" altLang="en-US" sz="2200" kern="0" dirty="0"/>
              <a:t>(In)dependent air supply</a:t>
            </a:r>
          </a:p>
          <a:p>
            <a:pPr marL="285750" indent="-285750">
              <a:defRPr/>
            </a:pPr>
            <a:endParaRPr lang="en-US" altLang="en-US" sz="2000" kern="0" dirty="0"/>
          </a:p>
          <a:p>
            <a:pPr>
              <a:defRPr/>
            </a:pPr>
            <a:r>
              <a:rPr lang="en-US" altLang="en-US" sz="2600" kern="0" dirty="0"/>
              <a:t>Coveralls &amp; aprons (Level C)</a:t>
            </a:r>
          </a:p>
          <a:p>
            <a:pPr lvl="1">
              <a:defRPr/>
            </a:pPr>
            <a:r>
              <a:rPr lang="en-US" altLang="en-US" sz="2200" kern="0" dirty="0"/>
              <a:t>Body fluid/dust resistant </a:t>
            </a:r>
          </a:p>
          <a:p>
            <a:pPr lvl="1">
              <a:defRPr/>
            </a:pPr>
            <a:r>
              <a:rPr lang="en-US" altLang="en-US" sz="2200" kern="0" dirty="0"/>
              <a:t>Full face respirators</a:t>
            </a:r>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sp>
        <p:nvSpPr>
          <p:cNvPr id="11" name="Footer Placeholder 5">
            <a:extLst>
              <a:ext uri="{FF2B5EF4-FFF2-40B4-BE49-F238E27FC236}">
                <a16:creationId xmlns:a16="http://schemas.microsoft.com/office/drawing/2014/main" id="{9A23E882-F718-4C53-916B-35CBEE2CC996}"/>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5.4. Personal protective Equipment (PPE)</a:t>
            </a:r>
          </a:p>
        </p:txBody>
      </p:sp>
      <p:sp>
        <p:nvSpPr>
          <p:cNvPr id="5" name="TextBox 4">
            <a:extLst>
              <a:ext uri="{FF2B5EF4-FFF2-40B4-BE49-F238E27FC236}">
                <a16:creationId xmlns:a16="http://schemas.microsoft.com/office/drawing/2014/main" id="{6FFA177D-8A02-4451-B014-6A8C055F8728}"/>
              </a:ext>
            </a:extLst>
          </p:cNvPr>
          <p:cNvSpPr txBox="1"/>
          <p:nvPr/>
        </p:nvSpPr>
        <p:spPr>
          <a:xfrm>
            <a:off x="5511113" y="1445741"/>
            <a:ext cx="4992130" cy="461665"/>
          </a:xfrm>
          <a:prstGeom prst="rect">
            <a:avLst/>
          </a:prstGeom>
          <a:noFill/>
        </p:spPr>
        <p:txBody>
          <a:bodyPr wrap="square" rtlCol="0">
            <a:spAutoFit/>
          </a:bodyPr>
          <a:lstStyle/>
          <a:p>
            <a:pPr>
              <a:tabLst>
                <a:tab pos="1619250" algn="l"/>
                <a:tab pos="3138488" algn="l"/>
              </a:tabLst>
            </a:pPr>
            <a:r>
              <a:rPr lang="en-GB" sz="2400" dirty="0"/>
              <a:t>Level A	Level B 	Level C</a:t>
            </a:r>
          </a:p>
        </p:txBody>
      </p:sp>
    </p:spTree>
    <p:extLst>
      <p:ext uri="{BB962C8B-B14F-4D97-AF65-F5344CB8AC3E}">
        <p14:creationId xmlns:p14="http://schemas.microsoft.com/office/powerpoint/2010/main" val="31327118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9363</TotalTime>
  <Words>4504</Words>
  <Application>Microsoft Office PowerPoint</Application>
  <PresentationFormat>Widescreen</PresentationFormat>
  <Paragraphs>425</Paragraphs>
  <Slides>16</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FranklinGotTExtCon</vt:lpstr>
      <vt:lpstr>Georgia</vt:lpstr>
      <vt:lpstr>Segoe UI</vt:lpstr>
      <vt:lpstr>Segoe UI Semibold</vt:lpstr>
      <vt:lpstr>Office Theme</vt:lpstr>
      <vt:lpstr>Module 5: Risk assessment on scene and hazard avoidance</vt:lpstr>
      <vt:lpstr>Learning objective</vt:lpstr>
      <vt:lpstr>Personal Protective Equipment I (PPE)</vt:lpstr>
      <vt:lpstr>Personal Protective Equipment II (PPE)</vt:lpstr>
      <vt:lpstr>Personal Protective Equipment III (PPE)</vt:lpstr>
      <vt:lpstr>Respiratory Protective Equipment I</vt:lpstr>
      <vt:lpstr>Respiratory Protective Equipment II</vt:lpstr>
      <vt:lpstr>Respiratory Protective Equipment III</vt:lpstr>
      <vt:lpstr>Dermal Protective Equipment (suits)</vt:lpstr>
      <vt:lpstr>Dermal Protective Equipment (gloves I)</vt:lpstr>
      <vt:lpstr>Dermal Protective Equipment (gloves II)</vt:lpstr>
      <vt:lpstr>Dermal Protective Equipment (gloves III)</vt:lpstr>
      <vt:lpstr>Other types of PPE</vt:lpstr>
      <vt:lpstr>What types of PPE are available to you?</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444</cp:revision>
  <cp:lastPrinted>2020-01-20T09:16:47Z</cp:lastPrinted>
  <dcterms:created xsi:type="dcterms:W3CDTF">2019-10-21T09:10:33Z</dcterms:created>
  <dcterms:modified xsi:type="dcterms:W3CDTF">2022-11-16T12:45:48Z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