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256" r:id="rId2"/>
    <p:sldId id="301" r:id="rId3"/>
    <p:sldId id="261" r:id="rId4"/>
    <p:sldId id="275" r:id="rId5"/>
    <p:sldId id="276" r:id="rId6"/>
    <p:sldId id="277" r:id="rId7"/>
    <p:sldId id="278" r:id="rId8"/>
    <p:sldId id="279" r:id="rId9"/>
    <p:sldId id="280" r:id="rId10"/>
    <p:sldId id="281" r:id="rId11"/>
    <p:sldId id="282" r:id="rId12"/>
    <p:sldId id="283" r:id="rId13"/>
    <p:sldId id="284" r:id="rId14"/>
    <p:sldId id="299" r:id="rId15"/>
    <p:sldId id="30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e Bruin" initials="AdB" lastIdx="3" clrIdx="0">
    <p:extLst>
      <p:ext uri="{19B8F6BF-5375-455C-9EA6-DF929625EA0E}">
        <p15:presenceInfo xmlns:p15="http://schemas.microsoft.com/office/powerpoint/2012/main" userId="S-1-5-21-1049771325-2269308660-2511297033-2561" providerId="AD"/>
      </p:ext>
    </p:extLst>
  </p:cmAuthor>
  <p:cmAuthor id="2" name="Arnout" initials="" lastIdx="0" clrIdx="1"/>
  <p:cmAuthor id="3" name="Arnout" initials="A" lastIdx="1" clrIdx="2">
    <p:extLst>
      <p:ext uri="{19B8F6BF-5375-455C-9EA6-DF929625EA0E}">
        <p15:presenceInfo xmlns:p15="http://schemas.microsoft.com/office/powerpoint/2012/main" userId="S::arnout.de.bruin@rivm.nl::8ff4e568-8cab-4069-bea9-4b91c2a818e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544" autoAdjust="0"/>
    <p:restoredTop sz="27043" autoAdjust="0"/>
  </p:normalViewPr>
  <p:slideViewPr>
    <p:cSldViewPr snapToGrid="0">
      <p:cViewPr varScale="1">
        <p:scale>
          <a:sx n="25" d="100"/>
          <a:sy n="25" d="100"/>
        </p:scale>
        <p:origin x="2772" y="36"/>
      </p:cViewPr>
      <p:guideLst/>
    </p:cSldViewPr>
  </p:slideViewPr>
  <p:outlineViewPr>
    <p:cViewPr>
      <p:scale>
        <a:sx n="33" d="100"/>
        <a:sy n="33" d="100"/>
      </p:scale>
      <p:origin x="0" y="-7476"/>
    </p:cViewPr>
  </p:outlineViewPr>
  <p:notesTextViewPr>
    <p:cViewPr>
      <p:scale>
        <a:sx n="150" d="100"/>
        <a:sy n="150" d="100"/>
      </p:scale>
      <p:origin x="0" y="0"/>
    </p:cViewPr>
  </p:notesTextViewPr>
  <p:notesViewPr>
    <p:cSldViewPr snapToGrid="0" showGuides="1">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a:t>
            </a:r>
            <a:r>
              <a:rPr lang="en-US" sz="800" dirty="0"/>
              <a:t>Module 2: CBRN basics</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a:t>
            </a:r>
            <a:r>
              <a:rPr lang="en-US" sz="800" dirty="0"/>
              <a:t>to </a:t>
            </a:r>
            <a:r>
              <a:rPr lang="en-US" sz="800" kern="1200" dirty="0">
                <a:solidFill>
                  <a:schemeClr val="tx1"/>
                </a:solidFill>
                <a:effectLst/>
                <a:latin typeface="+mn-lt"/>
                <a:ea typeface="+mn-ea"/>
                <a:cs typeface="+mn-cs"/>
              </a:rPr>
              <a:t>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Tell the trainees that this part of the curriculum will focus on routes of exposure and symptoms of exposure to CBRN agents.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1" i="0" kern="1200" dirty="0">
                <a:solidFill>
                  <a:schemeClr val="tx1"/>
                </a:solidFill>
                <a:effectLst/>
                <a:latin typeface="+mn-lt"/>
                <a:ea typeface="+mn-ea"/>
                <a:cs typeface="+mn-cs"/>
              </a:rPr>
              <a:t>R</a:t>
            </a:r>
            <a:r>
              <a:rPr lang="en-US" sz="800" b="1" i="0" kern="1200" dirty="0" err="1">
                <a:solidFill>
                  <a:schemeClr val="tx1"/>
                </a:solidFill>
                <a:effectLst/>
                <a:latin typeface="+mn-lt"/>
                <a:ea typeface="+mn-ea"/>
                <a:cs typeface="+mn-cs"/>
              </a:rPr>
              <a:t>eferences</a:t>
            </a:r>
            <a:r>
              <a:rPr lang="en-US" sz="800" b="1" i="0" kern="1200" dirty="0">
                <a:solidFill>
                  <a:schemeClr val="tx1"/>
                </a:solidFill>
                <a:effectLst/>
                <a:latin typeface="+mn-lt"/>
                <a:ea typeface="+mn-ea"/>
                <a:cs typeface="+mn-cs"/>
              </a:rPr>
              <a:t>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Symptoms after exposure to chemical agents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II</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symptoms of damaging and incapacitating chemical agents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Emphasize that symptoms that are listed are indicative </a:t>
            </a:r>
            <a:r>
              <a:rPr lang="en-US" sz="800" dirty="0"/>
              <a:t>of </a:t>
            </a:r>
            <a:r>
              <a:rPr lang="en-US" sz="800" b="0" kern="1200" dirty="0">
                <a:solidFill>
                  <a:schemeClr val="tx1"/>
                </a:solidFill>
                <a:effectLst/>
                <a:latin typeface="+mn-lt"/>
                <a:ea typeface="+mn-ea"/>
                <a:cs typeface="+mn-cs"/>
              </a:rPr>
              <a:t>the type of agent and the seriousness of exposure.</a:t>
            </a:r>
          </a:p>
          <a:p>
            <a:r>
              <a:rPr lang="en-US" sz="800" b="0" kern="1200" dirty="0">
                <a:solidFill>
                  <a:schemeClr val="tx1"/>
                </a:solidFill>
                <a:effectLst/>
                <a:latin typeface="+mn-lt"/>
                <a:ea typeface="+mn-ea"/>
                <a:cs typeface="+mn-cs"/>
              </a:rPr>
              <a:t>The difference between damaging and incapacitating agents is that the effects of damaging agents are generally more severe, longer-lasting, with potential irreversible damage occurring.</a:t>
            </a:r>
          </a:p>
          <a:p>
            <a:r>
              <a:rPr lang="en-US" sz="800" b="0" kern="1200" dirty="0">
                <a:solidFill>
                  <a:schemeClr val="tx1"/>
                </a:solidFill>
                <a:effectLst/>
                <a:latin typeface="+mn-lt"/>
                <a:ea typeface="+mn-ea"/>
                <a:cs typeface="+mn-cs"/>
              </a:rPr>
              <a:t>In general, people recover from incapacitating agents more quickly, especially when no longer exposed. Recovery from damaging chemical agents may be more problematic, because of severe damage to the body that may have occurred, even after exposure </a:t>
            </a:r>
            <a:r>
              <a:rPr lang="en-US" sz="800" dirty="0"/>
              <a:t>ends</a:t>
            </a:r>
            <a:r>
              <a:rPr lang="en-US" sz="800" b="0" kern="1200" dirty="0">
                <a:solidFill>
                  <a:schemeClr val="tx1"/>
                </a:solidFill>
                <a:effectLst/>
                <a:latin typeface="+mn-lt"/>
                <a:ea typeface="+mn-ea"/>
                <a:cs typeface="+mn-cs"/>
              </a:rPr>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1035156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Symptoms after exposure to biological agents</a:t>
            </a:r>
            <a:r>
              <a:rPr lang="en-US" sz="800" dirty="0"/>
              <a:t> </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these slides the trainees </a:t>
            </a:r>
            <a:r>
              <a:rPr lang="en-US" sz="800" dirty="0"/>
              <a:t>can </a:t>
            </a:r>
            <a:r>
              <a:rPr lang="en-US" sz="800" kern="1200" dirty="0">
                <a:solidFill>
                  <a:schemeClr val="tx1"/>
                </a:solidFill>
                <a:effectLst/>
                <a:latin typeface="+mn-lt"/>
                <a:ea typeface="+mn-ea"/>
                <a:cs typeface="+mn-cs"/>
              </a:rPr>
              <a:t>summarize concepts related to biological exposure: exposure, infection, incubation period and disease. They should be aware that exposure does not have to result in infection and that infection does not always result in a disease. Symptoms occur only after an incubation period of usually at least a few days.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Introduce concepts related to biological exposure: exposure, infection, incubation period and disease. Explain that exposure to a biological agents means contact of a biological agent with a body part (eye, skin, throat,…, as explained before). Whether or not this leads to infection (invasion and multiplication) depends on many factors such as </a:t>
            </a:r>
            <a:r>
              <a:rPr lang="en-US" sz="800" dirty="0"/>
              <a:t>the </a:t>
            </a:r>
            <a:r>
              <a:rPr lang="en-US" sz="800" kern="1200" dirty="0">
                <a:solidFill>
                  <a:schemeClr val="tx1"/>
                </a:solidFill>
                <a:effectLst/>
                <a:latin typeface="+mn-lt"/>
                <a:ea typeface="+mn-ea"/>
                <a:cs typeface="+mn-cs"/>
              </a:rPr>
              <a:t>type of organisms and dose. But even if someone becomes infected, this </a:t>
            </a:r>
            <a:r>
              <a:rPr lang="en-US" sz="800" dirty="0"/>
              <a:t>may </a:t>
            </a:r>
            <a:r>
              <a:rPr lang="en-US" sz="800" kern="1200" dirty="0">
                <a:solidFill>
                  <a:schemeClr val="tx1"/>
                </a:solidFill>
                <a:effectLst/>
                <a:latin typeface="+mn-lt"/>
                <a:ea typeface="+mn-ea"/>
                <a:cs typeface="+mn-cs"/>
              </a:rPr>
              <a:t>not result in disease as the body may be capable of effectively fighting the infectious agent. If this is not the case, the infection does result in disease, which is defined as a disruption of the normal functioning of the host, which results in damage. The period between exposure and disease symptoms is called the incubation period. The incubation period is usually in the order of several days to a few weeks, but also emphasize that it can be longer and thus an exposed person should also be aware of signs or symptoms that appear several weeks after an incident</a:t>
            </a:r>
            <a:r>
              <a:rPr lang="en-US" sz="800" dirty="0"/>
              <a:t>.</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EU </a:t>
            </a:r>
            <a:r>
              <a:rPr lang="en-US" sz="800" i="0" kern="1200" dirty="0" err="1">
                <a:solidFill>
                  <a:schemeClr val="tx1"/>
                </a:solidFill>
                <a:effectLst/>
                <a:latin typeface="+mn-lt"/>
                <a:ea typeface="+mn-ea"/>
                <a:cs typeface="+mn-cs"/>
              </a:rPr>
              <a:t>CBRNe</a:t>
            </a:r>
            <a:r>
              <a:rPr lang="en-US" sz="800" i="0" kern="1200" dirty="0">
                <a:solidFill>
                  <a:schemeClr val="tx1"/>
                </a:solidFill>
                <a:effectLst/>
                <a:latin typeface="+mn-lt"/>
                <a:ea typeface="+mn-ea"/>
                <a:cs typeface="+mn-cs"/>
              </a:rPr>
              <a:t> glossary</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Malaria parasite, Bacillus anthracis, Ebola virus</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Malaria parasite: https://nl.wikipedia.org/wiki/Malaria#/media/Bestand:Mature_Plasmodium_malariae_schizont_PHIL_2715_lores.jpg</a:t>
            </a:r>
            <a:br>
              <a:rPr lang="en-US" sz="800" b="0" kern="1200" dirty="0">
                <a:solidFill>
                  <a:schemeClr val="tx1"/>
                </a:solidFill>
                <a:effectLst/>
                <a:latin typeface="+mn-lt"/>
                <a:ea typeface="+mn-ea"/>
                <a:cs typeface="+mn-cs"/>
              </a:rPr>
            </a:br>
            <a:r>
              <a:rPr lang="en-US" sz="800" b="0" kern="1200" dirty="0">
                <a:solidFill>
                  <a:schemeClr val="tx1"/>
                </a:solidFill>
                <a:effectLst/>
                <a:latin typeface="+mn-lt"/>
                <a:ea typeface="+mn-ea"/>
                <a:cs typeface="+mn-cs"/>
              </a:rPr>
              <a:t>This image is a work of the Centers for Disease Control and Prevention, part of the United States Department of Health and Human Services, the image is in the public domain.</a:t>
            </a:r>
          </a:p>
          <a:p>
            <a:r>
              <a:rPr lang="en-US" sz="800" b="0" kern="1200" dirty="0">
                <a:solidFill>
                  <a:schemeClr val="tx1"/>
                </a:solidFill>
                <a:effectLst/>
                <a:latin typeface="+mn-lt"/>
                <a:ea typeface="+mn-ea"/>
                <a:cs typeface="+mn-cs"/>
              </a:rPr>
              <a:t>Bacillus anthracis: https://commons.wikimedia.org/wiki/File:Bacillus_Anthracis.png</a:t>
            </a:r>
          </a:p>
          <a:p>
            <a:r>
              <a:rPr lang="en-US" sz="800" b="0" kern="1200" dirty="0">
                <a:solidFill>
                  <a:schemeClr val="tx1"/>
                </a:solidFill>
                <a:effectLst/>
                <a:latin typeface="+mn-lt"/>
                <a:ea typeface="+mn-ea"/>
                <a:cs typeface="+mn-cs"/>
              </a:rPr>
              <a:t>Ebola virus: https://commons.wikimedia.org/wiki/File:Ebola_virus_em.png</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293224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Symptoms after exposure to biological agents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these slides the trainees </a:t>
            </a:r>
            <a:r>
              <a:rPr lang="en-US" sz="800" dirty="0"/>
              <a:t>can </a:t>
            </a:r>
            <a:r>
              <a:rPr lang="en-US" sz="800" kern="1200" dirty="0">
                <a:solidFill>
                  <a:schemeClr val="tx1"/>
                </a:solidFill>
                <a:effectLst/>
                <a:latin typeface="+mn-lt"/>
                <a:ea typeface="+mn-ea"/>
                <a:cs typeface="+mn-cs"/>
              </a:rPr>
              <a:t>summarize relevant properties of symptoms resulting from exposure to biological agents. Most important is that there are no immediate symptoms. Exposed people should be aware that the incubation period may be up to months.</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Emphasize that symptoms from biological exposure are not immediate and the detection of an outbreak, either natural or deliberate, is the task of health care professionals. Symptoms can be very diverse and may also be non-specific (for instance fever, headache, fatigue), which makes recognition of exposure to biological agents a difficult task. Also mention that the exception is when it concerns an announced biological attack, or an accident with known biological materials.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EU </a:t>
            </a:r>
            <a:r>
              <a:rPr lang="en-US" sz="800" i="0" kern="1200" dirty="0" err="1">
                <a:solidFill>
                  <a:schemeClr val="tx1"/>
                </a:solidFill>
                <a:effectLst/>
                <a:latin typeface="+mn-lt"/>
                <a:ea typeface="+mn-ea"/>
                <a:cs typeface="+mn-cs"/>
              </a:rPr>
              <a:t>CBRNe</a:t>
            </a:r>
            <a:r>
              <a:rPr lang="en-US" sz="800" i="0" kern="1200" dirty="0">
                <a:solidFill>
                  <a:schemeClr val="tx1"/>
                </a:solidFill>
                <a:effectLst/>
                <a:latin typeface="+mn-lt"/>
                <a:ea typeface="+mn-ea"/>
                <a:cs typeface="+mn-cs"/>
              </a:rPr>
              <a:t> glossary</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90653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Symptoms after exposure to radiation</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some symptoms and effects of exposure to radiation, related to the dose.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Explain that the effects of radiation are usually subdivided into acute and long-term effects. Acute effects </a:t>
            </a:r>
            <a:r>
              <a:rPr lang="en-US" sz="800" dirty="0"/>
              <a:t>emerge </a:t>
            </a:r>
            <a:r>
              <a:rPr lang="en-US" sz="800" b="0" kern="1200" dirty="0">
                <a:solidFill>
                  <a:schemeClr val="tx1"/>
                </a:solidFill>
                <a:effectLst/>
                <a:latin typeface="+mn-lt"/>
                <a:ea typeface="+mn-ea"/>
                <a:cs typeface="+mn-cs"/>
              </a:rPr>
              <a:t>directly or within days </a:t>
            </a:r>
            <a:r>
              <a:rPr lang="en-US" sz="800" dirty="0"/>
              <a:t>to </a:t>
            </a:r>
            <a:r>
              <a:rPr lang="en-US" sz="800" b="0" kern="1200" dirty="0">
                <a:solidFill>
                  <a:schemeClr val="tx1"/>
                </a:solidFill>
                <a:effectLst/>
                <a:latin typeface="+mn-lt"/>
                <a:ea typeface="+mn-ea"/>
                <a:cs typeface="+mn-cs"/>
              </a:rPr>
              <a:t>weeks and are linked to medium and higher doses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 high doses may cause great tissue damage, cell death, and death within weeks. These effects are often called deterministic as these effects are directly related to the dose received.</a:t>
            </a:r>
          </a:p>
          <a:p>
            <a:r>
              <a:rPr lang="en-US" sz="800" b="0" kern="1200" dirty="0">
                <a:solidFill>
                  <a:schemeClr val="tx1"/>
                </a:solidFill>
                <a:effectLst/>
                <a:latin typeface="+mn-lt"/>
                <a:ea typeface="+mn-ea"/>
                <a:cs typeface="+mn-cs"/>
              </a:rPr>
              <a:t>Low doses relate to </a:t>
            </a:r>
            <a:r>
              <a:rPr lang="en-US" sz="800" dirty="0"/>
              <a:t>an</a:t>
            </a:r>
            <a:r>
              <a:rPr lang="en-US" sz="800" b="0" kern="1200" dirty="0">
                <a:solidFill>
                  <a:schemeClr val="tx1"/>
                </a:solidFill>
                <a:effectLst/>
                <a:latin typeface="+mn-lt"/>
                <a:ea typeface="+mn-ea"/>
                <a:cs typeface="+mn-cs"/>
              </a:rPr>
              <a:t> increased </a:t>
            </a:r>
            <a:r>
              <a:rPr lang="en-US" sz="800" b="0" u="sng" kern="1200" dirty="0">
                <a:solidFill>
                  <a:schemeClr val="tx1"/>
                </a:solidFill>
                <a:effectLst/>
                <a:latin typeface="+mn-lt"/>
                <a:ea typeface="+mn-ea"/>
                <a:cs typeface="+mn-cs"/>
              </a:rPr>
              <a:t>chance</a:t>
            </a:r>
            <a:r>
              <a:rPr lang="en-US" sz="800" b="0" kern="1200" dirty="0">
                <a:solidFill>
                  <a:schemeClr val="tx1"/>
                </a:solidFill>
                <a:effectLst/>
                <a:latin typeface="+mn-lt"/>
                <a:ea typeface="+mn-ea"/>
                <a:cs typeface="+mn-cs"/>
              </a:rPr>
              <a:t> to develop cancer in many years time, often referred to as stochastic effects. </a:t>
            </a:r>
          </a:p>
          <a:p>
            <a:r>
              <a:rPr lang="en-US" sz="800" b="0" kern="1200" dirty="0">
                <a:solidFill>
                  <a:schemeClr val="tx1"/>
                </a:solidFill>
                <a:effectLst/>
                <a:latin typeface="+mn-lt"/>
                <a:ea typeface="+mn-ea"/>
                <a:cs typeface="+mn-cs"/>
              </a:rPr>
              <a:t>Receiving a medium dose is already quite an unlikely event</a:t>
            </a:r>
            <a:r>
              <a:rPr lang="en-US" sz="800" dirty="0"/>
              <a:t>.</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Use the following indication for the given classification</a:t>
            </a:r>
            <a:r>
              <a:rPr lang="en-US" sz="800" dirty="0"/>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A low dose is a 1 time exposure to 100 times the yearly natural background (or </a:t>
            </a:r>
            <a:r>
              <a:rPr lang="en-US" sz="800" dirty="0"/>
              <a:t>40,000 </a:t>
            </a:r>
            <a:r>
              <a:rPr lang="en-US" sz="800" b="0" kern="1200" dirty="0">
                <a:solidFill>
                  <a:schemeClr val="tx1"/>
                </a:solidFill>
                <a:effectLst/>
                <a:latin typeface="+mn-lt"/>
                <a:ea typeface="+mn-ea"/>
                <a:cs typeface="+mn-cs"/>
              </a:rPr>
              <a:t>times the daily natural background)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 medium dose is 1 time exposure to 1000 times the yearly natural background</a:t>
            </a:r>
          </a:p>
          <a:p>
            <a:r>
              <a:rPr lang="en-US" sz="800" b="0" kern="1200" dirty="0">
                <a:solidFill>
                  <a:schemeClr val="tx1"/>
                </a:solidFill>
                <a:effectLst/>
                <a:latin typeface="+mn-lt"/>
                <a:ea typeface="+mn-ea"/>
                <a:cs typeface="+mn-cs"/>
              </a:rPr>
              <a:t>A high dose is 1 time exposure to several medium doses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 very high dose is 1 time exposure beyond 10 times a medium dose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kern="1200" dirty="0">
                <a:solidFill>
                  <a:schemeClr val="tx1"/>
                </a:solidFill>
                <a:effectLst/>
                <a:latin typeface="+mn-lt"/>
                <a:ea typeface="+mn-ea"/>
                <a:cs typeface="+mn-cs"/>
              </a:rPr>
              <a:t>Text source &amp; IP</a:t>
            </a:r>
            <a:r>
              <a:rPr lang="en-US" sz="800" b="1" kern="1200">
                <a:solidFill>
                  <a:schemeClr val="tx1"/>
                </a:solidFill>
                <a:effectLst/>
                <a:latin typeface="+mn-lt"/>
                <a:ea typeface="+mn-ea"/>
                <a:cs typeface="+mn-cs"/>
              </a:rPr>
              <a:t>: </a:t>
            </a:r>
            <a:r>
              <a:rPr lang="en-US" sz="800" b="0" kern="1200">
                <a:solidFill>
                  <a:schemeClr val="tx1"/>
                </a:solidFill>
                <a:effectLst/>
                <a:latin typeface="+mn-lt"/>
                <a:ea typeface="+mn-ea"/>
                <a:cs typeface="+mn-cs"/>
              </a:rPr>
              <a:t>MELODY &amp; EU </a:t>
            </a:r>
            <a:r>
              <a:rPr lang="en-US" sz="800" b="0" kern="1200" dirty="0">
                <a:solidFill>
                  <a:schemeClr val="tx1"/>
                </a:solidFill>
                <a:effectLst/>
                <a:latin typeface="+mn-lt"/>
                <a:ea typeface="+mn-ea"/>
                <a:cs typeface="+mn-cs"/>
              </a:rPr>
              <a:t>project P22 - 4. </a:t>
            </a:r>
            <a:r>
              <a:rPr lang="en-US" sz="800" b="0" kern="1200" dirty="0" err="1">
                <a:solidFill>
                  <a:schemeClr val="tx1"/>
                </a:solidFill>
                <a:effectLst/>
                <a:latin typeface="+mn-lt"/>
                <a:ea typeface="+mn-ea"/>
                <a:cs typeface="+mn-cs"/>
              </a:rPr>
              <a:t>Characteristics&amp;EffectsRN</a:t>
            </a:r>
            <a:r>
              <a:rPr lang="en-US" sz="800" b="0" kern="1200" dirty="0">
                <a:solidFill>
                  <a:schemeClr val="tx1"/>
                </a:solidFill>
                <a:effectLst/>
                <a:latin typeface="+mn-lt"/>
                <a:ea typeface="+mn-ea"/>
                <a:cs typeface="+mn-cs"/>
              </a:rPr>
              <a:t> for responders.pdf</a:t>
            </a:r>
          </a:p>
          <a:p>
            <a:endParaRPr lang="en-GB" sz="800" dirty="0"/>
          </a:p>
        </p:txBody>
      </p:sp>
    </p:spTree>
    <p:extLst>
      <p:ext uri="{BB962C8B-B14F-4D97-AF65-F5344CB8AC3E}">
        <p14:creationId xmlns:p14="http://schemas.microsoft.com/office/powerpoint/2010/main" val="1746143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know the three </a:t>
            </a:r>
            <a:r>
              <a:rPr lang="en-US" sz="800" dirty="0"/>
              <a:t>routes </a:t>
            </a:r>
            <a:r>
              <a:rPr lang="en-US" sz="800" kern="1200" dirty="0">
                <a:solidFill>
                  <a:schemeClr val="tx1"/>
                </a:solidFill>
                <a:effectLst/>
                <a:latin typeface="+mn-lt"/>
                <a:ea typeface="+mn-ea"/>
                <a:cs typeface="+mn-cs"/>
              </a:rPr>
              <a:t>of exposure to CBRN agents, and the additional possibilities for B and 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General exposure routes are inhalation, ingestion and skin contact.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The number of unexplained injured people may indicate a CBRN incident: 123-rule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B has an additional exposure routes through </a:t>
            </a:r>
            <a:r>
              <a:rPr lang="en-US" sz="800" dirty="0"/>
              <a:t>arthropods (mosquitos, ticks, fleas etc.)</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RN has an additional exposure </a:t>
            </a:r>
            <a:r>
              <a:rPr lang="en-US" sz="800" dirty="0"/>
              <a:t>route </a:t>
            </a:r>
            <a:r>
              <a:rPr lang="en-US" sz="800" i="0" kern="1200" dirty="0">
                <a:solidFill>
                  <a:schemeClr val="tx1"/>
                </a:solidFill>
                <a:effectLst/>
                <a:latin typeface="+mn-lt"/>
                <a:ea typeface="+mn-ea"/>
                <a:cs typeface="+mn-cs"/>
              </a:rPr>
              <a:t>through radiation from a distance that can penetrate clothing and skin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148322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trainees and trainer wrap up this part of the curriculum and can </a:t>
            </a:r>
            <a:r>
              <a:rPr lang="en-US" sz="800" dirty="0"/>
              <a:t>move to </a:t>
            </a:r>
            <a:r>
              <a:rPr lang="en-US" sz="800" b="0" kern="1200" dirty="0">
                <a:solidFill>
                  <a:schemeClr val="tx1"/>
                </a:solidFill>
                <a:effectLst/>
                <a:latin typeface="+mn-lt"/>
                <a:ea typeface="+mn-ea"/>
                <a:cs typeface="+mn-cs"/>
              </a:rPr>
              <a:t>the next topic</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a:t>
            </a:r>
            <a:r>
              <a:rPr lang="en-US" sz="800" b="1" kern="1200">
                <a:solidFill>
                  <a:schemeClr val="tx1"/>
                </a:solidFill>
                <a:effectLst/>
                <a:latin typeface="+mn-lt"/>
                <a:ea typeface="+mn-ea"/>
                <a:cs typeface="+mn-cs"/>
              </a:rPr>
              <a:t>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Learning objective</a:t>
            </a:r>
            <a:r>
              <a:rPr lang="en-US" sz="800" dirty="0"/>
              <a:t> </a:t>
            </a:r>
          </a:p>
          <a:p>
            <a:r>
              <a:rPr lang="en-US" sz="800" b="1" kern="1200" dirty="0">
                <a:solidFill>
                  <a:schemeClr val="tx1"/>
                </a:solidFill>
                <a:effectLst/>
                <a:latin typeface="+mn-lt"/>
                <a:ea typeface="+mn-ea"/>
                <a:cs typeface="+mn-cs"/>
              </a:rPr>
              <a:t>Result</a:t>
            </a:r>
            <a:r>
              <a:rPr lang="en-US" sz="800" b="1" dirty="0"/>
              <a:t>:</a:t>
            </a:r>
            <a:r>
              <a:rPr lang="en-US" sz="800" dirty="0"/>
              <a:t> </a:t>
            </a:r>
            <a:r>
              <a:rPr lang="en-US" sz="800" kern="1200" dirty="0">
                <a:solidFill>
                  <a:schemeClr val="tx1"/>
                </a:solidFill>
                <a:effectLst/>
                <a:latin typeface="+mn-lt"/>
                <a:ea typeface="+mn-ea"/>
                <a:cs typeface="+mn-cs"/>
              </a:rPr>
              <a:t>Introduction </a:t>
            </a:r>
            <a:r>
              <a:rPr lang="en-US" sz="800" dirty="0"/>
              <a:t>to </a:t>
            </a:r>
            <a:r>
              <a:rPr lang="en-US" sz="800" kern="1200" dirty="0">
                <a:solidFill>
                  <a:schemeClr val="tx1"/>
                </a:solidFill>
                <a:effectLst/>
                <a:latin typeface="+mn-lt"/>
                <a:ea typeface="+mn-ea"/>
                <a:cs typeface="+mn-cs"/>
              </a:rPr>
              <a:t>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Tell the trainees that this part of the curriculum will focus on routes of exposure and symptoms of exposure to CBRN agents.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574682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pt-BR" sz="800" b="0" kern="1200" dirty="0">
                <a:solidFill>
                  <a:schemeClr val="tx1"/>
                </a:solidFill>
                <a:effectLst/>
                <a:latin typeface="+mn-lt"/>
                <a:ea typeface="+mn-ea"/>
                <a:cs typeface="+mn-cs"/>
              </a:rPr>
              <a:t>Exposure routes C, B, R, N</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these slides the trainees </a:t>
            </a:r>
            <a:r>
              <a:rPr lang="en-US" sz="800" dirty="0"/>
              <a:t>can </a:t>
            </a:r>
            <a:r>
              <a:rPr lang="en-US" sz="800" kern="1200" dirty="0">
                <a:solidFill>
                  <a:schemeClr val="tx1"/>
                </a:solidFill>
                <a:effectLst/>
                <a:latin typeface="+mn-lt"/>
                <a:ea typeface="+mn-ea"/>
                <a:cs typeface="+mn-cs"/>
              </a:rPr>
              <a:t>summarize the 3 different routes of exposure that are relevant for most CBRN agents</a:t>
            </a:r>
            <a:r>
              <a:rPr lang="en-US" sz="800" dirty="0"/>
              <a:t>.</a:t>
            </a:r>
            <a:r>
              <a:rPr lang="en-US" sz="80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contact with the human body is an exposure route for all C, B, R, and N agents. Contact may involve (1) inhalation of gas, aerosols or dust which exposes </a:t>
            </a:r>
            <a:r>
              <a:rPr lang="en-US" sz="800" dirty="0"/>
              <a:t>the </a:t>
            </a:r>
            <a:r>
              <a:rPr lang="en-US" sz="800" b="0" kern="1200" dirty="0">
                <a:solidFill>
                  <a:schemeClr val="tx1"/>
                </a:solidFill>
                <a:effectLst/>
                <a:latin typeface="+mn-lt"/>
                <a:ea typeface="+mn-ea"/>
                <a:cs typeface="+mn-cs"/>
              </a:rPr>
              <a:t>throat and lungs, (2) ingestion of contaminated food or water which exposes the digestive tract and (3) direct contact with skin, eye, nose or mouth. Agents could damage the skin or internal organs or penetrate and be taken up in the blood stream and organs. </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EU CBRNE glossary</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Clip Art showing three routes of exposure</a:t>
            </a:r>
            <a:endParaRPr lang="en-US" sz="800" b="1"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0" i="0" u="none" strike="noStrike" kern="1200" dirty="0">
                <a:solidFill>
                  <a:schemeClr val="tx1"/>
                </a:solidFill>
                <a:effectLst/>
                <a:latin typeface="+mn-lt"/>
                <a:ea typeface="+mn-ea"/>
                <a:cs typeface="+mn-cs"/>
              </a:rPr>
              <a:t> Melody</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9052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pt-BR" sz="800" b="0" kern="1200" dirty="0">
                <a:solidFill>
                  <a:schemeClr val="tx1"/>
                </a:solidFill>
                <a:effectLst/>
                <a:latin typeface="+mn-lt"/>
                <a:ea typeface="+mn-ea"/>
                <a:cs typeface="+mn-cs"/>
              </a:rPr>
              <a:t>Additional exposure routes B, R, 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latin typeface="+mn-lt"/>
              </a:rPr>
              <a:t>: </a:t>
            </a:r>
            <a:r>
              <a:rPr lang="en-US" sz="800" kern="1200" dirty="0">
                <a:solidFill>
                  <a:schemeClr val="tx1"/>
                </a:solidFill>
                <a:effectLst/>
                <a:latin typeface="+mn-lt"/>
                <a:ea typeface="+mn-ea"/>
                <a:cs typeface="+mn-cs"/>
              </a:rPr>
              <a:t>After these slides the trainees </a:t>
            </a:r>
            <a:r>
              <a:rPr lang="en-US" sz="800" dirty="0">
                <a:latin typeface="+mn-lt"/>
              </a:rPr>
              <a:t>can </a:t>
            </a:r>
            <a:r>
              <a:rPr lang="en-US" sz="800" kern="1200" dirty="0">
                <a:solidFill>
                  <a:schemeClr val="tx1"/>
                </a:solidFill>
                <a:effectLst/>
                <a:latin typeface="+mn-lt"/>
                <a:ea typeface="+mn-ea"/>
                <a:cs typeface="+mn-cs"/>
              </a:rPr>
              <a:t>summarize two additional exposure routes, one relevant for B and one relevant for RN</a:t>
            </a:r>
            <a:r>
              <a:rPr lang="en-US" sz="800" dirty="0">
                <a:latin typeface="+mn-lt"/>
              </a:rPr>
              <a:t>.</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there are two additional exposure routes that are only relevant for biological and radiological agents. Vector transmission of biological agents (through arthropods such as ticks or mosquitos exposes the body to infectious agents). This exposure is directed by biological vectors and has different dynamics compared to the other transmission routes. </a:t>
            </a:r>
          </a:p>
          <a:p>
            <a:r>
              <a:rPr lang="en-US" sz="800" kern="1200" dirty="0">
                <a:solidFill>
                  <a:schemeClr val="tx1"/>
                </a:solidFill>
                <a:effectLst/>
                <a:latin typeface="+mn-lt"/>
                <a:ea typeface="+mn-ea"/>
                <a:cs typeface="+mn-cs"/>
              </a:rPr>
              <a:t>Exposure to external radiation does not require direct contact with the agent. Mainly gamma radiation </a:t>
            </a:r>
            <a:r>
              <a:rPr lang="en-US" sz="800" dirty="0">
                <a:latin typeface="+mn-lt"/>
              </a:rPr>
              <a:t>penetrates </a:t>
            </a:r>
            <a:r>
              <a:rPr lang="en-US" sz="800" kern="1200" dirty="0">
                <a:solidFill>
                  <a:schemeClr val="tx1"/>
                </a:solidFill>
                <a:effectLst/>
                <a:latin typeface="+mn-lt"/>
                <a:ea typeface="+mn-ea"/>
                <a:cs typeface="+mn-cs"/>
              </a:rPr>
              <a:t>through air, materials and tissues, and hence can damage from a distance (meters).  </a:t>
            </a:r>
            <a:endParaRPr lang="en-US" sz="800" b="1" kern="1200" dirty="0">
              <a:solidFill>
                <a:schemeClr val="tx1"/>
              </a:solidFill>
              <a:effectLst/>
              <a:latin typeface="+mn-lt"/>
              <a:ea typeface="+mn-ea"/>
              <a:cs typeface="+mn-cs"/>
            </a:endParaRP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latin typeface="+mn-lt"/>
              </a:rPr>
              <a:t>: </a:t>
            </a:r>
            <a:r>
              <a:rPr lang="en-US" sz="800" i="0" kern="1200" dirty="0">
                <a:solidFill>
                  <a:schemeClr val="tx1"/>
                </a:solidFill>
                <a:effectLst/>
                <a:latin typeface="+mn-lt"/>
                <a:ea typeface="+mn-ea"/>
                <a:cs typeface="+mn-cs"/>
              </a:rPr>
              <a:t> EU CBRNE glossary</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female aedes mosquito sucking blood from a human skin</a:t>
            </a:r>
            <a:endParaRPr lang="en-US" sz="800" b="1"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www.shutterstock.com/image-vector/vector-illustration-female-aedes-mosquito-bite-2044126946, </a:t>
            </a:r>
            <a:r>
              <a:rPr lang="nl-NL" sz="800" b="0" dirty="0" err="1">
                <a:solidFill>
                  <a:srgbClr val="000000"/>
                </a:solidFill>
                <a:effectLst/>
                <a:latin typeface="+mn-lt"/>
                <a:ea typeface="Calibri" panose="020F0502020204030204" pitchFamily="34" charset="0"/>
              </a:rPr>
              <a:t>licensed</a:t>
            </a:r>
            <a:r>
              <a:rPr lang="nl-NL" sz="800" b="0" dirty="0">
                <a:solidFill>
                  <a:srgbClr val="000000"/>
                </a:solidFill>
                <a:effectLst/>
                <a:latin typeface="+mn-lt"/>
                <a:ea typeface="Calibri" panose="020F0502020204030204" pitchFamily="34" charset="0"/>
              </a:rPr>
              <a:t> </a:t>
            </a:r>
            <a:r>
              <a:rPr lang="nl-NL" sz="800" dirty="0" err="1">
                <a:solidFill>
                  <a:srgbClr val="000000"/>
                </a:solidFill>
                <a:effectLst/>
                <a:latin typeface="+mn-lt"/>
                <a:ea typeface="Calibri" panose="020F0502020204030204" pitchFamily="34" charset="0"/>
              </a:rPr>
              <a:t>by</a:t>
            </a:r>
            <a:r>
              <a:rPr lang="nl-NL" sz="800" dirty="0">
                <a:solidFill>
                  <a:srgbClr val="000000"/>
                </a:solidFill>
                <a:effectLst/>
                <a:latin typeface="+mn-lt"/>
                <a:ea typeface="Calibri" panose="020F0502020204030204" pitchFamily="34" charset="0"/>
              </a:rPr>
              <a:t> </a:t>
            </a:r>
            <a:r>
              <a:rPr lang="nl-NL" sz="800" dirty="0" err="1">
                <a:solidFill>
                  <a:srgbClr val="000000"/>
                </a:solidFill>
                <a:effectLst/>
                <a:latin typeface="+mn-lt"/>
                <a:ea typeface="Calibri" panose="020F0502020204030204" pitchFamily="34" charset="0"/>
              </a:rPr>
              <a:t>shutterstock</a:t>
            </a:r>
            <a:r>
              <a:rPr lang="nl-NL" sz="800" dirty="0">
                <a:solidFill>
                  <a:srgbClr val="000000"/>
                </a:solidFill>
                <a:effectLst/>
                <a:latin typeface="+mn-lt"/>
                <a:ea typeface="Calibri" panose="020F0502020204030204" pitchFamily="34" charset="0"/>
              </a:rPr>
              <a:t>, </a:t>
            </a:r>
            <a:r>
              <a:rPr lang="en-US" sz="800" dirty="0">
                <a:solidFill>
                  <a:srgbClr val="44546A"/>
                </a:solidFill>
                <a:effectLst/>
                <a:latin typeface="+mn-lt"/>
                <a:ea typeface="Calibri" panose="020F0502020204030204" pitchFamily="34" charset="0"/>
                <a:cs typeface="Calibri" panose="020F0502020204030204" pitchFamily="34" charset="0"/>
              </a:rPr>
              <a:t>purchased by </a:t>
            </a:r>
            <a:r>
              <a:rPr lang="en-US" sz="800" dirty="0" err="1">
                <a:solidFill>
                  <a:srgbClr val="44546A"/>
                </a:solidFill>
                <a:effectLst/>
                <a:latin typeface="+mn-lt"/>
                <a:ea typeface="Calibri" panose="020F0502020204030204" pitchFamily="34" charset="0"/>
                <a:cs typeface="Calibri" panose="020F0502020204030204" pitchFamily="34" charset="0"/>
              </a:rPr>
              <a:t>SCK</a:t>
            </a:r>
            <a:r>
              <a:rPr lang="en-US" sz="800" dirty="0">
                <a:solidFill>
                  <a:srgbClr val="44546A"/>
                </a:solidFill>
                <a:effectLst/>
                <a:latin typeface="+mn-lt"/>
                <a:ea typeface="Calibri" panose="020F0502020204030204" pitchFamily="34" charset="0"/>
                <a:cs typeface="Calibri" panose="020F0502020204030204" pitchFamily="34" charset="0"/>
              </a:rPr>
              <a:t>-CEN</a:t>
            </a:r>
            <a:r>
              <a:rPr lang="nl-NL" sz="800" dirty="0">
                <a:solidFill>
                  <a:srgbClr val="000000"/>
                </a:solidFill>
                <a:effectLst/>
                <a:latin typeface="+mn-lt"/>
                <a:ea typeface="Calibri" panose="020F0502020204030204" pitchFamily="34" charset="0"/>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4286561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Indicators of a </a:t>
            </a:r>
            <a:r>
              <a:rPr lang="en-US" sz="800" kern="1200" dirty="0">
                <a:solidFill>
                  <a:schemeClr val="tx1"/>
                </a:solidFill>
                <a:effectLst/>
                <a:latin typeface="+mn-lt"/>
                <a:ea typeface="+mn-ea"/>
                <a:cs typeface="+mn-cs"/>
              </a:rPr>
              <a:t>CBRN incident</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a:t>
            </a:r>
            <a:r>
              <a:rPr lang="en-US" sz="800" dirty="0"/>
              <a:t>can </a:t>
            </a:r>
            <a:r>
              <a:rPr lang="en-US" sz="800" kern="1200" dirty="0">
                <a:solidFill>
                  <a:schemeClr val="tx1"/>
                </a:solidFill>
                <a:effectLst/>
                <a:latin typeface="+mn-lt"/>
                <a:ea typeface="+mn-ea"/>
                <a:cs typeface="+mn-cs"/>
              </a:rPr>
              <a:t>recognize visual indicators for CBRN incidents from observing people and materials</a:t>
            </a:r>
            <a:r>
              <a:rPr lang="en-US" sz="800" dirty="0"/>
              <a:t>.</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for a rapid assessment </a:t>
            </a:r>
            <a:r>
              <a:rPr lang="en-US" sz="800" dirty="0"/>
              <a:t>for </a:t>
            </a:r>
            <a:r>
              <a:rPr lang="en-US" sz="800" kern="1200" dirty="0">
                <a:solidFill>
                  <a:schemeClr val="tx1"/>
                </a:solidFill>
                <a:effectLst/>
                <a:latin typeface="+mn-lt"/>
                <a:ea typeface="+mn-ea"/>
                <a:cs typeface="+mn-cs"/>
              </a:rPr>
              <a:t>whether you are dealing with exposure to a CBRN agent, and of what type, it is important to pay attention to various indicators. Visual indicators include observations of people and of materials. Examples are listed: people can be distressed or even dead or display typical and similar symptoms. </a:t>
            </a:r>
          </a:p>
          <a:p>
            <a:r>
              <a:rPr lang="en-US" sz="800" kern="1200" dirty="0">
                <a:solidFill>
                  <a:schemeClr val="tx1"/>
                </a:solidFill>
                <a:effectLst/>
                <a:latin typeface="+mn-lt"/>
                <a:ea typeface="+mn-ea"/>
                <a:cs typeface="+mn-cs"/>
              </a:rPr>
              <a:t>Materials may also indicate that there are toxic compounds present, based on labels or suspect packaging materials.  </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References for additional information</a:t>
            </a:r>
            <a:r>
              <a:rPr lang="en-US" sz="800" b="1" dirty="0"/>
              <a:t>: </a:t>
            </a:r>
            <a:r>
              <a:rPr lang="en-US" sz="800" kern="1200" dirty="0">
                <a:solidFill>
                  <a:schemeClr val="tx1"/>
                </a:solidFill>
                <a:effectLst/>
                <a:latin typeface="+mn-lt"/>
                <a:ea typeface="+mn-ea"/>
                <a:cs typeface="+mn-cs"/>
              </a:rPr>
              <a:t>P54: 4. Approaching and identifying a CBRN incident site.pptx</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 </a:t>
            </a:r>
          </a:p>
          <a:p>
            <a:r>
              <a:rPr lang="en-US" sz="800" b="1" kern="1200" dirty="0">
                <a:solidFill>
                  <a:schemeClr val="tx1"/>
                </a:solidFill>
                <a:effectLst/>
                <a:latin typeface="+mn-lt"/>
                <a:ea typeface="+mn-ea"/>
                <a:cs typeface="+mn-cs"/>
              </a:rPr>
              <a:t>Text source &amp; IP: </a:t>
            </a:r>
            <a:r>
              <a:rPr lang="fr-FR" sz="800" b="0" kern="1200" dirty="0">
                <a:solidFill>
                  <a:schemeClr val="tx1"/>
                </a:solidFill>
                <a:effectLst/>
                <a:latin typeface="+mn-lt"/>
                <a:ea typeface="+mn-ea"/>
                <a:cs typeface="+mn-cs"/>
              </a:rPr>
              <a:t>Source: http://www.jesip.org.uk/home; </a:t>
            </a:r>
          </a:p>
        </p:txBody>
      </p:sp>
    </p:spTree>
    <p:extLst>
      <p:ext uri="{BB962C8B-B14F-4D97-AF65-F5344CB8AC3E}">
        <p14:creationId xmlns:p14="http://schemas.microsoft.com/office/powerpoint/2010/main" val="35310336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Indicators of a </a:t>
            </a:r>
            <a:r>
              <a:rPr lang="en-US" sz="800" kern="1200" dirty="0">
                <a:solidFill>
                  <a:schemeClr val="tx1"/>
                </a:solidFill>
                <a:effectLst/>
                <a:latin typeface="+mn-lt"/>
                <a:ea typeface="+mn-ea"/>
                <a:cs typeface="+mn-cs"/>
              </a:rPr>
              <a:t>CBRN incident</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II</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these slides the trainees </a:t>
            </a:r>
            <a:r>
              <a:rPr lang="en-US" sz="800" dirty="0"/>
              <a:t>can </a:t>
            </a:r>
            <a:r>
              <a:rPr lang="en-US" sz="800" kern="1200" dirty="0">
                <a:solidFill>
                  <a:schemeClr val="tx1"/>
                </a:solidFill>
                <a:effectLst/>
                <a:latin typeface="+mn-lt"/>
                <a:ea typeface="+mn-ea"/>
                <a:cs typeface="+mn-cs"/>
              </a:rPr>
              <a:t>recognize visual indicators for CBRN incidents from observing nature and can name some additional indicators.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for a rapid assessment </a:t>
            </a:r>
            <a:r>
              <a:rPr lang="en-US" sz="800" dirty="0"/>
              <a:t>for </a:t>
            </a:r>
            <a:r>
              <a:rPr lang="en-US" sz="800" kern="1200" dirty="0">
                <a:solidFill>
                  <a:schemeClr val="tx1"/>
                </a:solidFill>
                <a:effectLst/>
                <a:latin typeface="+mn-lt"/>
                <a:ea typeface="+mn-ea"/>
                <a:cs typeface="+mn-cs"/>
              </a:rPr>
              <a:t>whether you are dealing with exposure to a CBRN agent, and of what type, it is important to pay attention to various indicators. Besides people and materials, nature is another visual indicator. Examples are listed: </a:t>
            </a:r>
            <a:r>
              <a:rPr lang="en-US" sz="800" kern="1200" dirty="0" err="1">
                <a:solidFill>
                  <a:schemeClr val="tx1"/>
                </a:solidFill>
                <a:effectLst/>
                <a:latin typeface="+mn-lt"/>
                <a:ea typeface="+mn-ea"/>
                <a:cs typeface="+mn-cs"/>
              </a:rPr>
              <a:t>vapours</a:t>
            </a:r>
            <a:r>
              <a:rPr lang="en-US" sz="800" kern="1200" dirty="0">
                <a:solidFill>
                  <a:schemeClr val="tx1"/>
                </a:solidFill>
                <a:effectLst/>
                <a:latin typeface="+mn-lt"/>
                <a:ea typeface="+mn-ea"/>
                <a:cs typeface="+mn-cs"/>
              </a:rPr>
              <a:t>, or mist clouds, dying animals. In addition, there are additional indicators such as odors, explosions etc..</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P54: 4. Approaching and identifying a CBRN incident site.pptx</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 internet </a:t>
            </a:r>
          </a:p>
          <a:p>
            <a:r>
              <a:rPr lang="en-US" sz="800" b="1" kern="1200" dirty="0">
                <a:solidFill>
                  <a:schemeClr val="tx1"/>
                </a:solidFill>
                <a:effectLst/>
                <a:latin typeface="+mn-lt"/>
                <a:ea typeface="+mn-ea"/>
                <a:cs typeface="+mn-cs"/>
              </a:rPr>
              <a:t>Text source &amp; IP: </a:t>
            </a:r>
            <a:r>
              <a:rPr lang="fr-FR" sz="800" b="0" kern="1200" dirty="0">
                <a:solidFill>
                  <a:schemeClr val="tx1"/>
                </a:solidFill>
                <a:effectLst/>
                <a:latin typeface="+mn-lt"/>
                <a:ea typeface="+mn-ea"/>
                <a:cs typeface="+mn-cs"/>
              </a:rPr>
              <a:t>Source: http://www.jesip.org.uk/home; </a:t>
            </a:r>
          </a:p>
        </p:txBody>
      </p:sp>
    </p:spTree>
    <p:extLst>
      <p:ext uri="{BB962C8B-B14F-4D97-AF65-F5344CB8AC3E}">
        <p14:creationId xmlns:p14="http://schemas.microsoft.com/office/powerpoint/2010/main" val="13157433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a:t>
            </a:r>
            <a:r>
              <a:rPr lang="en-GB" sz="800" b="1" kern="1200" noProof="0" dirty="0">
                <a:solidFill>
                  <a:schemeClr val="tx1"/>
                </a:solidFill>
                <a:effectLst/>
                <a:latin typeface="+mn-lt"/>
                <a:ea typeface="+mn-ea"/>
                <a:cs typeface="+mn-cs"/>
              </a:rPr>
              <a:t>earning objective:</a:t>
            </a:r>
            <a:r>
              <a:rPr lang="en-GB" sz="800" b="0" kern="1200" noProof="0" dirty="0">
                <a:solidFill>
                  <a:schemeClr val="tx1"/>
                </a:solidFill>
                <a:effectLst/>
                <a:latin typeface="+mn-lt"/>
                <a:ea typeface="+mn-ea"/>
                <a:cs typeface="+mn-cs"/>
              </a:rPr>
              <a:t> </a:t>
            </a:r>
            <a:r>
              <a:rPr lang="en-GB" sz="800" kern="1200" noProof="0" dirty="0">
                <a:solidFill>
                  <a:schemeClr val="tx1"/>
                </a:solidFill>
                <a:effectLst/>
                <a:latin typeface="+mn-lt"/>
                <a:ea typeface="+mn-ea"/>
                <a:cs typeface="+mn-cs"/>
              </a:rPr>
              <a:t>To </a:t>
            </a:r>
            <a:r>
              <a:rPr lang="en-GB" sz="800" u="sng" kern="1200" noProof="0" dirty="0">
                <a:solidFill>
                  <a:schemeClr val="tx1"/>
                </a:solidFill>
                <a:effectLst/>
                <a:latin typeface="+mn-lt"/>
                <a:ea typeface="+mn-ea"/>
                <a:cs typeface="+mn-cs"/>
              </a:rPr>
              <a:t>recognize </a:t>
            </a:r>
            <a:r>
              <a:rPr lang="en-GB" sz="800" kern="1200" noProof="0" dirty="0">
                <a:solidFill>
                  <a:schemeClr val="tx1"/>
                </a:solidFill>
                <a:effectLst/>
                <a:latin typeface="+mn-lt"/>
                <a:ea typeface="+mn-ea"/>
                <a:cs typeface="+mn-cs"/>
              </a:rPr>
              <a:t>a possible release and to </a:t>
            </a:r>
            <a:r>
              <a:rPr lang="en-GB" sz="800" u="sng" kern="1200" noProof="0" dirty="0">
                <a:solidFill>
                  <a:schemeClr val="tx1"/>
                </a:solidFill>
                <a:effectLst/>
                <a:latin typeface="+mn-lt"/>
                <a:ea typeface="+mn-ea"/>
                <a:cs typeface="+mn-cs"/>
              </a:rPr>
              <a:t>summarize </a:t>
            </a:r>
            <a:r>
              <a:rPr lang="en-GB" sz="800" kern="1200" noProof="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Melody presentation: </a:t>
            </a:r>
            <a:r>
              <a:rPr lang="en-GB" sz="800" b="0" kern="1200" noProof="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Target audience: </a:t>
            </a:r>
            <a:r>
              <a:rPr lang="en-GB" sz="800" b="0" kern="1200" noProof="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Title slide: </a:t>
            </a:r>
            <a:r>
              <a:rPr lang="en-GB" sz="800" b="0" kern="1200" noProof="0" dirty="0">
                <a:solidFill>
                  <a:srgbClr val="FF0000"/>
                </a:solidFill>
                <a:effectLst/>
                <a:latin typeface="+mn-lt"/>
                <a:ea typeface="+mn-ea"/>
                <a:cs typeface="+mn-cs"/>
              </a:rPr>
              <a:t>Arriving safe at a CBRN scene – risk assessment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a:t>
            </a:r>
            <a:r>
              <a:rPr lang="en-GB" sz="800" b="1" noProof="0" dirty="0"/>
              <a:t>: </a:t>
            </a:r>
            <a:r>
              <a:rPr lang="en-GB" sz="800" kern="1200" noProof="0" dirty="0">
                <a:solidFill>
                  <a:schemeClr val="tx1"/>
                </a:solidFill>
                <a:effectLst/>
                <a:latin typeface="+mn-lt"/>
                <a:ea typeface="+mn-ea"/>
                <a:cs typeface="+mn-cs"/>
              </a:rPr>
              <a:t>First responders become familiar with the 1, 2, 3 rule: be alert for a CBRN incident in case there are multiple victims</a:t>
            </a:r>
            <a:r>
              <a:rPr lang="en-GB" sz="800" noProof="0" dirty="0"/>
              <a:t>.</a:t>
            </a: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Instructions for the trainer:</a:t>
            </a:r>
            <a:r>
              <a:rPr lang="en-GB" sz="80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Explain that when only one victim is present, and many people in the near vicinity are not affected, the likelihood of a (large scale) CBRN incident occurring is not very large.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When two victims are present the occurrence of a CBRN incident becomes more likely. Therefore, ask advice through dispatch or chain of command, and approach victims with 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When three or more victims are present, call-in reinforcements and specialists (secondary responders), and DO NOT approach victims without proper PPE. </a:t>
            </a:r>
          </a:p>
          <a:p>
            <a:pPr>
              <a:defRPr/>
            </a:pPr>
            <a:endParaRPr lang="en-GB" sz="800"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kern="1200" noProof="0" dirty="0">
                <a:solidFill>
                  <a:schemeClr val="tx1"/>
                </a:solidFill>
                <a:effectLst/>
                <a:latin typeface="+mn-lt"/>
                <a:ea typeface="+mn-ea"/>
                <a:cs typeface="+mn-cs"/>
              </a:rPr>
              <a:t>References for additional information</a:t>
            </a:r>
            <a:r>
              <a:rPr lang="en-GB" sz="800" i="0" kern="1200" noProof="0" dirty="0">
                <a:solidFill>
                  <a:schemeClr val="tx1"/>
                </a:solidFill>
                <a:effectLst/>
                <a:latin typeface="+mn-lt"/>
                <a:ea typeface="+mn-ea"/>
                <a:cs typeface="+mn-cs"/>
              </a:rPr>
              <a:t>:  BE-</a:t>
            </a:r>
            <a:r>
              <a:rPr lang="en-GB" sz="800" i="0" kern="1200" noProof="0" dirty="0" err="1">
                <a:solidFill>
                  <a:schemeClr val="tx1"/>
                </a:solidFill>
                <a:effectLst/>
                <a:latin typeface="+mn-lt"/>
                <a:ea typeface="+mn-ea"/>
                <a:cs typeface="+mn-cs"/>
              </a:rPr>
              <a:t>CBRNe</a:t>
            </a:r>
            <a:r>
              <a:rPr lang="en-GB" sz="800" i="0" kern="1200" noProof="0" dirty="0">
                <a:solidFill>
                  <a:schemeClr val="tx1"/>
                </a:solidFill>
                <a:effectLst/>
                <a:latin typeface="+mn-lt"/>
                <a:ea typeface="+mn-ea"/>
                <a:cs typeface="+mn-cs"/>
              </a:rPr>
              <a:t> awareness_draft11.10.1019</a:t>
            </a:r>
          </a:p>
          <a:p>
            <a:r>
              <a:rPr lang="en-GB" sz="800" b="1" kern="1200" noProof="0" dirty="0">
                <a:solidFill>
                  <a:schemeClr val="tx1"/>
                </a:solidFill>
                <a:effectLst/>
                <a:latin typeface="+mn-lt"/>
                <a:ea typeface="+mn-ea"/>
                <a:cs typeface="+mn-cs"/>
              </a:rPr>
              <a:t>Depicted illustration:</a:t>
            </a:r>
            <a:endParaRPr lang="en-GB" sz="800" b="0" kern="1200" noProof="0" dirty="0">
              <a:solidFill>
                <a:schemeClr val="tx1"/>
              </a:solidFill>
              <a:effectLst/>
              <a:latin typeface="+mn-lt"/>
              <a:ea typeface="+mn-ea"/>
              <a:cs typeface="+mn-cs"/>
            </a:endParaRPr>
          </a:p>
          <a:p>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a:t>
            </a:r>
            <a:endParaRPr lang="en-GB" sz="800" b="0"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Text source &amp; IP: </a:t>
            </a:r>
            <a:r>
              <a:rPr lang="en-GB" sz="800" b="0" kern="1200" noProof="0" dirty="0">
                <a:solidFill>
                  <a:schemeClr val="tx1"/>
                </a:solidFill>
                <a:effectLst/>
                <a:latin typeface="+mn-lt"/>
                <a:ea typeface="+mn-ea"/>
                <a:cs typeface="+mn-cs"/>
              </a:rPr>
              <a:t>Table obtained from BE-</a:t>
            </a:r>
            <a:r>
              <a:rPr lang="en-GB" sz="800" b="0" kern="1200" noProof="0" dirty="0" err="1">
                <a:solidFill>
                  <a:schemeClr val="tx1"/>
                </a:solidFill>
                <a:effectLst/>
                <a:latin typeface="+mn-lt"/>
                <a:ea typeface="+mn-ea"/>
                <a:cs typeface="+mn-cs"/>
              </a:rPr>
              <a:t>CBRNe</a:t>
            </a:r>
            <a:r>
              <a:rPr lang="en-GB" sz="800" b="0" kern="1200" noProof="0" dirty="0">
                <a:solidFill>
                  <a:schemeClr val="tx1"/>
                </a:solidFill>
                <a:effectLst/>
                <a:latin typeface="+mn-lt"/>
                <a:ea typeface="+mn-ea"/>
                <a:cs typeface="+mn-cs"/>
              </a:rPr>
              <a:t> awareness_draft11.10.2019, IBZ - FOD Minister of Internal Affairs </a:t>
            </a:r>
            <a:r>
              <a:rPr lang="nl-NL" sz="800" b="0" kern="1200" dirty="0">
                <a:solidFill>
                  <a:schemeClr val="tx1"/>
                </a:solidFill>
                <a:effectLst/>
                <a:latin typeface="+mn-lt"/>
                <a:ea typeface="+mn-ea"/>
                <a:cs typeface="+mn-cs"/>
              </a:rPr>
              <a:t>Belgium, </a:t>
            </a:r>
          </a:p>
          <a:p>
            <a:r>
              <a:rPr lang="nl-NL" sz="800" b="0" kern="1200" dirty="0">
                <a:solidFill>
                  <a:schemeClr val="tx1"/>
                </a:solidFill>
                <a:effectLst/>
                <a:latin typeface="+mn-lt"/>
                <a:ea typeface="+mn-ea"/>
                <a:cs typeface="+mn-cs"/>
              </a:rPr>
              <a:t>http://www.wales.nhs.uk/</a:t>
            </a:r>
            <a:r>
              <a:rPr lang="nl-NL" sz="800" b="0" kern="1200" dirty="0" err="1">
                <a:solidFill>
                  <a:schemeClr val="tx1"/>
                </a:solidFill>
                <a:effectLst/>
                <a:latin typeface="+mn-lt"/>
                <a:ea typeface="+mn-ea"/>
                <a:cs typeface="+mn-cs"/>
              </a:rPr>
              <a:t>sitesplus</a:t>
            </a:r>
            <a:r>
              <a:rPr lang="nl-NL" sz="800" b="0" kern="1200" dirty="0">
                <a:solidFill>
                  <a:schemeClr val="tx1"/>
                </a:solidFill>
                <a:effectLst/>
                <a:latin typeface="+mn-lt"/>
                <a:ea typeface="+mn-ea"/>
                <a:cs typeface="+mn-cs"/>
              </a:rPr>
              <a:t>/</a:t>
            </a:r>
            <a:r>
              <a:rPr lang="nl-NL" sz="800" b="0" kern="1200" dirty="0" err="1">
                <a:solidFill>
                  <a:schemeClr val="tx1"/>
                </a:solidFill>
                <a:effectLst/>
                <a:latin typeface="+mn-lt"/>
                <a:ea typeface="+mn-ea"/>
                <a:cs typeface="+mn-cs"/>
              </a:rPr>
              <a:t>documents</a:t>
            </a:r>
            <a:r>
              <a:rPr lang="nl-NL" sz="800" b="0" kern="1200" dirty="0">
                <a:solidFill>
                  <a:schemeClr val="tx1"/>
                </a:solidFill>
                <a:effectLst/>
                <a:latin typeface="+mn-lt"/>
                <a:ea typeface="+mn-ea"/>
                <a:cs typeface="+mn-cs"/>
              </a:rPr>
              <a:t>/888/guidance%20for%20first%20responders%20and%20control%20room%20personnel%20to%20a%20cbrn%20incid....pdf</a:t>
            </a:r>
          </a:p>
          <a:p>
            <a:r>
              <a:rPr lang="en-US" sz="800" b="0" kern="1200" dirty="0">
                <a:solidFill>
                  <a:schemeClr val="tx1"/>
                </a:solidFill>
                <a:effectLst/>
                <a:latin typeface="+mn-lt"/>
                <a:ea typeface="+mn-ea"/>
                <a:cs typeface="+mn-cs"/>
              </a:rPr>
              <a:t>Translated text  provided by RIVM </a:t>
            </a:r>
            <a:r>
              <a:rPr lang="nl-NL" sz="800" b="0" kern="1200" dirty="0">
                <a:solidFill>
                  <a:schemeClr val="tx1"/>
                </a:solidFill>
                <a:effectLst/>
                <a:latin typeface="+mn-lt"/>
                <a:ea typeface="+mn-ea"/>
                <a:cs typeface="+mn-cs"/>
              </a:rPr>
              <a:t>Crisiscentrum |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470422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Incubation period depends on CBRN agent</a:t>
            </a: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After these slides the trainees know that the incubation period is the time between exposure and symptoms, that different CBRN agents have different incubation periods, and that a very short incubation period indicates exposure to chemical agents.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the definition of the incubation period. Although the term incubation period is most commonly used for biological agents, it can be used </a:t>
            </a:r>
            <a:r>
              <a:rPr lang="en-US" sz="800" dirty="0"/>
              <a:t>broadly </a:t>
            </a:r>
            <a:r>
              <a:rPr lang="en-US" sz="800" kern="1200" dirty="0">
                <a:solidFill>
                  <a:schemeClr val="tx1"/>
                </a:solidFill>
                <a:effectLst/>
                <a:latin typeface="+mn-lt"/>
                <a:ea typeface="+mn-ea"/>
                <a:cs typeface="+mn-cs"/>
              </a:rPr>
              <a:t>for the time between exposure and symptoms. Emphasize that incubation </a:t>
            </a:r>
            <a:r>
              <a:rPr lang="en-US" sz="800" dirty="0"/>
              <a:t>times vary </a:t>
            </a:r>
            <a:r>
              <a:rPr lang="en-US" sz="800" kern="1200" dirty="0">
                <a:solidFill>
                  <a:schemeClr val="tx1"/>
                </a:solidFill>
                <a:effectLst/>
                <a:latin typeface="+mn-lt"/>
                <a:ea typeface="+mn-ea"/>
                <a:cs typeface="+mn-cs"/>
              </a:rPr>
              <a:t>substantially between agents. Also explain that it is one of the factors that may indicate what agent causes the symptoms. In general, chemical agents have the shortest incubation periods, biological agents longer, and low radiation doses may have a very long incubation period.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P54: 4. Approaching and identifying a CBRN incident site.pptx</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902721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2: </a:t>
            </a:r>
            <a:r>
              <a:rPr lang="en-US" sz="800" b="0" kern="1200" dirty="0">
                <a:solidFill>
                  <a:schemeClr val="tx1"/>
                </a:solidFill>
                <a:effectLst/>
                <a:latin typeface="+mn-lt"/>
                <a:ea typeface="+mn-ea"/>
                <a:cs typeface="+mn-cs"/>
              </a:rPr>
              <a:t>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a possible release and to </a:t>
            </a:r>
            <a:r>
              <a:rPr lang="en-US" sz="800" u="sng" kern="1200" dirty="0">
                <a:solidFill>
                  <a:schemeClr val="tx1"/>
                </a:solidFill>
                <a:effectLst/>
                <a:latin typeface="+mn-lt"/>
                <a:ea typeface="+mn-ea"/>
                <a:cs typeface="+mn-cs"/>
              </a:rPr>
              <a:t>summarize </a:t>
            </a:r>
            <a:r>
              <a:rPr lang="en-US" sz="800" kern="1200" dirty="0">
                <a:solidFill>
                  <a:schemeClr val="tx1"/>
                </a:solidFill>
                <a:effectLst/>
                <a:latin typeface="+mn-lt"/>
                <a:ea typeface="+mn-ea"/>
                <a:cs typeface="+mn-cs"/>
              </a:rPr>
              <a:t>the different routes of dispersion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2.2.1 Routes of exposure, symptoms,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kern="1200" dirty="0">
                <a:solidFill>
                  <a:schemeClr val="tx1"/>
                </a:solidFill>
                <a:effectLst/>
                <a:latin typeface="+mn-lt"/>
                <a:ea typeface="+mn-ea"/>
                <a:cs typeface="+mn-cs"/>
              </a:rPr>
              <a:t>Symptoms after exposure to chemical agents</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I</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After these slides the trainees are able to recognize symptoms of lethal chemical agents, especially symptoms that point to dangerous exposure levels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Emphasize that the symptoms that are listed are indicative for the type of agent and for the seriousness of contamination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P54: 4. Approaching and identifying a CBRN incident site.pptx</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965391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dirty="0"/>
              <a:t>MELODY 2.2.1 Routes of exposure &amp; symptoms</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dirty="0"/>
              <a:t>MELODY 2.2.1 Routes of exposure &amp; symptoms</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dirty="0"/>
              <a:t>MELODY 2.2.1 Routes of exposure &amp; symptoms</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2.2.1 Routes of exposure &amp; symptoms</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2.2.1 Routes of exposure &amp; symptoms</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2.2.1 Routes of exposure &amp; symptoms</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2.2.1 Routes of exposure &amp; symptoms</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dirty="0"/>
              <a:t>MELODY 2.2.1 Routes of exposure &amp; symptoms</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2.2.1 Routes of exposure &amp; symptoms</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2.2.1 Routes of exposure &amp; symptoms</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2.2.1 Routes of exposure &amp; symptoms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2.2.1 Routes of exposure &amp; symptoms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2.2.1 Routes of exposure &amp; symptoms</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dirty="0"/>
              <a:t>MELODY 2.2.1 Routes of exposure &amp; symptoms</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dirty="0"/>
              <a:t>MELODY 2.2.1 Routes of exposure &amp; symptoms</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2.2.1 Routes of exposure &amp; symptoms</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8.jpe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2.2.1 Routes of exposure, symptoms, etc. </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 after exposure to chemical agents II</a:t>
            </a:r>
          </a:p>
        </p:txBody>
      </p:sp>
      <p:sp>
        <p:nvSpPr>
          <p:cNvPr id="3" name="Text Placeholder 2"/>
          <p:cNvSpPr>
            <a:spLocks noGrp="1"/>
          </p:cNvSpPr>
          <p:nvPr>
            <p:ph type="body" sz="quarter" idx="15"/>
          </p:nvPr>
        </p:nvSpPr>
        <p:spPr>
          <a:xfrm>
            <a:off x="766762" y="1786072"/>
            <a:ext cx="11120438" cy="4301992"/>
          </a:xfrm>
        </p:spPr>
        <p:txBody>
          <a:bodyPr>
            <a:normAutofit fontScale="92500" lnSpcReduction="10000"/>
          </a:bodyPr>
          <a:lstStyle/>
          <a:p>
            <a:r>
              <a:rPr lang="en-US" sz="2200" b="1" dirty="0"/>
              <a:t>Symptoms of Damaging Agents</a:t>
            </a:r>
          </a:p>
          <a:p>
            <a:pPr lvl="1"/>
            <a:r>
              <a:rPr lang="en-US" sz="2200" dirty="0"/>
              <a:t>Inflammation &amp; blistering to the skin, airways and lungs if inhaled</a:t>
            </a:r>
          </a:p>
          <a:p>
            <a:pPr lvl="1"/>
            <a:r>
              <a:rPr lang="en-US" sz="2200" dirty="0"/>
              <a:t>Nausea and Vomiting</a:t>
            </a:r>
          </a:p>
          <a:p>
            <a:pPr lvl="1"/>
            <a:r>
              <a:rPr lang="en-US" sz="2200" dirty="0"/>
              <a:t>Swelling Eyes</a:t>
            </a:r>
          </a:p>
          <a:p>
            <a:pPr lvl="1"/>
            <a:r>
              <a:rPr lang="en-US" sz="2200" dirty="0"/>
              <a:t>Nasal Discharge</a:t>
            </a:r>
          </a:p>
          <a:p>
            <a:r>
              <a:rPr lang="en-US" b="1" dirty="0">
                <a:latin typeface="Calibri" panose="020F0502020204030204" pitchFamily="34" charset="0"/>
              </a:rPr>
              <a:t>Symptoms of Incapacitating Agents</a:t>
            </a:r>
          </a:p>
          <a:p>
            <a:pPr lvl="1"/>
            <a:r>
              <a:rPr lang="en-US" dirty="0">
                <a:latin typeface="Calibri" panose="020F0502020204030204" pitchFamily="34" charset="0"/>
              </a:rPr>
              <a:t>Mood Swings</a:t>
            </a:r>
          </a:p>
          <a:p>
            <a:pPr lvl="1"/>
            <a:r>
              <a:rPr lang="en-US" dirty="0">
                <a:latin typeface="Calibri" panose="020F0502020204030204" pitchFamily="34" charset="0"/>
              </a:rPr>
              <a:t>Lack of Concentration</a:t>
            </a:r>
          </a:p>
          <a:p>
            <a:pPr lvl="1"/>
            <a:r>
              <a:rPr lang="en-US" dirty="0">
                <a:latin typeface="Calibri" panose="020F0502020204030204" pitchFamily="34" charset="0"/>
              </a:rPr>
              <a:t>Sleepiness</a:t>
            </a:r>
          </a:p>
          <a:p>
            <a:pPr lvl="1"/>
            <a:r>
              <a:rPr lang="en-US" dirty="0">
                <a:latin typeface="Calibri" panose="020F0502020204030204" pitchFamily="34" charset="0"/>
              </a:rPr>
              <a:t>Lack of Muscular Coordination</a:t>
            </a:r>
          </a:p>
          <a:p>
            <a:pPr lvl="1"/>
            <a:r>
              <a:rPr lang="en-US" dirty="0">
                <a:latin typeface="Calibri" panose="020F0502020204030204" pitchFamily="34" charset="0"/>
              </a:rPr>
              <a:t>Progressive Intoxication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sp>
        <p:nvSpPr>
          <p:cNvPr id="6" name="Footer Placeholder 4">
            <a:extLst>
              <a:ext uri="{FF2B5EF4-FFF2-40B4-BE49-F238E27FC236}">
                <a16:creationId xmlns:a16="http://schemas.microsoft.com/office/drawing/2014/main" id="{D6CA25E9-223D-48C3-AA31-9EDEF6BF92D9}"/>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31379384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 after exposure to biological agents</a:t>
            </a:r>
            <a:endParaRPr lang="nl-NL" dirty="0"/>
          </a:p>
        </p:txBody>
      </p:sp>
      <p:sp>
        <p:nvSpPr>
          <p:cNvPr id="3" name="Text Placeholder 2"/>
          <p:cNvSpPr>
            <a:spLocks noGrp="1"/>
          </p:cNvSpPr>
          <p:nvPr>
            <p:ph type="body" sz="quarter" idx="15"/>
          </p:nvPr>
        </p:nvSpPr>
        <p:spPr>
          <a:xfrm>
            <a:off x="766762" y="1786072"/>
            <a:ext cx="11120438" cy="4301992"/>
          </a:xfrm>
        </p:spPr>
        <p:txBody>
          <a:bodyPr>
            <a:normAutofit/>
          </a:bodyPr>
          <a:lstStyle/>
          <a:p>
            <a:r>
              <a:rPr lang="en-US" b="1" dirty="0"/>
              <a:t>Exposure</a:t>
            </a:r>
            <a:r>
              <a:rPr lang="en-US" dirty="0"/>
              <a:t> (</a:t>
            </a:r>
            <a:r>
              <a:rPr lang="en-US"/>
              <a:t>contact </a:t>
            </a:r>
            <a:r>
              <a:rPr lang="en-US" dirty="0"/>
              <a:t>between</a:t>
            </a:r>
            <a:r>
              <a:rPr lang="en-US"/>
              <a:t> pathogen </a:t>
            </a:r>
            <a:r>
              <a:rPr lang="en-US" dirty="0"/>
              <a:t>and body) </a:t>
            </a:r>
            <a:r>
              <a:rPr lang="en-US" u="sng" dirty="0"/>
              <a:t>can</a:t>
            </a:r>
            <a:r>
              <a:rPr lang="en-US" dirty="0"/>
              <a:t> lead to</a:t>
            </a:r>
            <a:r>
              <a:rPr lang="en-US" b="1" dirty="0"/>
              <a:t> </a:t>
            </a:r>
          </a:p>
          <a:p>
            <a:r>
              <a:rPr lang="en-US" b="1" dirty="0"/>
              <a:t>Infection </a:t>
            </a:r>
            <a:r>
              <a:rPr lang="en-US" dirty="0"/>
              <a:t>(invasion and multiplication), which </a:t>
            </a:r>
            <a:r>
              <a:rPr lang="en-US" u="sng" dirty="0"/>
              <a:t>can</a:t>
            </a:r>
            <a:r>
              <a:rPr lang="en-US" dirty="0"/>
              <a:t> lead to</a:t>
            </a:r>
            <a:r>
              <a:rPr lang="en-US" b="1" dirty="0"/>
              <a:t> </a:t>
            </a:r>
          </a:p>
          <a:p>
            <a:r>
              <a:rPr lang="en-US" b="1" dirty="0"/>
              <a:t>Disease </a:t>
            </a:r>
            <a:r>
              <a:rPr lang="en-US" dirty="0"/>
              <a:t>(damage, </a:t>
            </a:r>
            <a:r>
              <a:rPr lang="en-US"/>
              <a:t>disruption </a:t>
            </a:r>
            <a:r>
              <a:rPr lang="en-US" dirty="0"/>
              <a:t>of</a:t>
            </a:r>
            <a:r>
              <a:rPr lang="en-US"/>
              <a:t> normal </a:t>
            </a:r>
            <a:r>
              <a:rPr lang="en-US" dirty="0"/>
              <a:t>functioning)</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grpSp>
        <p:nvGrpSpPr>
          <p:cNvPr id="6" name="Group 5">
            <a:extLst>
              <a:ext uri="{FF2B5EF4-FFF2-40B4-BE49-F238E27FC236}">
                <a16:creationId xmlns:a16="http://schemas.microsoft.com/office/drawing/2014/main" id="{9366EA3A-F29A-4AAC-9D94-13BA87BDC358}"/>
              </a:ext>
            </a:extLst>
          </p:cNvPr>
          <p:cNvGrpSpPr/>
          <p:nvPr/>
        </p:nvGrpSpPr>
        <p:grpSpPr>
          <a:xfrm>
            <a:off x="614362" y="3733325"/>
            <a:ext cx="11272838" cy="2746338"/>
            <a:chOff x="452927" y="3421699"/>
            <a:chExt cx="11415878" cy="2845048"/>
          </a:xfrm>
        </p:grpSpPr>
        <p:grpSp>
          <p:nvGrpSpPr>
            <p:cNvPr id="13" name="Group 12">
              <a:extLst>
                <a:ext uri="{FF2B5EF4-FFF2-40B4-BE49-F238E27FC236}">
                  <a16:creationId xmlns:a16="http://schemas.microsoft.com/office/drawing/2014/main" id="{B4EB7F8A-B855-4C5B-B675-A295B7AF517B}"/>
                </a:ext>
              </a:extLst>
            </p:cNvPr>
            <p:cNvGrpSpPr/>
            <p:nvPr/>
          </p:nvGrpSpPr>
          <p:grpSpPr>
            <a:xfrm>
              <a:off x="2105347" y="3485971"/>
              <a:ext cx="9688311" cy="2780776"/>
              <a:chOff x="2075367" y="2866540"/>
              <a:chExt cx="9688311" cy="2780776"/>
            </a:xfrm>
          </p:grpSpPr>
          <p:grpSp>
            <p:nvGrpSpPr>
              <p:cNvPr id="14" name="Group 13">
                <a:extLst>
                  <a:ext uri="{FF2B5EF4-FFF2-40B4-BE49-F238E27FC236}">
                    <a16:creationId xmlns:a16="http://schemas.microsoft.com/office/drawing/2014/main" id="{9E04C5E6-0D1F-4FB0-85BB-99DB911FC90A}"/>
                  </a:ext>
                </a:extLst>
              </p:cNvPr>
              <p:cNvGrpSpPr/>
              <p:nvPr/>
            </p:nvGrpSpPr>
            <p:grpSpPr>
              <a:xfrm>
                <a:off x="2075367" y="2866540"/>
                <a:ext cx="9688311" cy="2536585"/>
                <a:chOff x="2075367" y="2866540"/>
                <a:chExt cx="9688311" cy="2536585"/>
              </a:xfrm>
            </p:grpSpPr>
            <p:sp>
              <p:nvSpPr>
                <p:cNvPr id="19" name="Text Box 4">
                  <a:extLst>
                    <a:ext uri="{FF2B5EF4-FFF2-40B4-BE49-F238E27FC236}">
                      <a16:creationId xmlns:a16="http://schemas.microsoft.com/office/drawing/2014/main" id="{7E905DA1-3BB6-4444-BE3C-08D0A11B77D2}"/>
                    </a:ext>
                  </a:extLst>
                </p:cNvPr>
                <p:cNvSpPr txBox="1">
                  <a:spLocks noChangeArrowheads="1"/>
                </p:cNvSpPr>
                <p:nvPr/>
              </p:nvSpPr>
              <p:spPr bwMode="auto">
                <a:xfrm>
                  <a:off x="2075367" y="3846062"/>
                  <a:ext cx="2534696" cy="615331"/>
                </a:xfrm>
                <a:prstGeom prst="rect">
                  <a:avLst/>
                </a:prstGeom>
                <a:solidFill>
                  <a:srgbClr val="5B9BD5">
                    <a:lumMod val="60000"/>
                    <a:lumOff val="40000"/>
                  </a:srgbClr>
                </a:solidFill>
                <a:ln w="9525" algn="ctr">
                  <a:noFill/>
                  <a:miter lim="800000"/>
                  <a:headEnd/>
                  <a:tailEnd/>
                </a:ln>
                <a:effectLst/>
              </p:spPr>
              <p:txBody>
                <a:bodyPr wrap="square" lIns="91221" tIns="45610" rIns="91221" bIns="45610">
                  <a:spAutoFit/>
                </a:bodyPr>
                <a:lstStyle>
                  <a:lvl1pPr marL="342900" indent="-342900"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342900" marR="0" lvl="0" indent="-342900"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1" i="0" u="none" strike="noStrike" kern="0" cap="none" spc="0" normalizeH="0" baseline="0" noProof="0" dirty="0" err="1">
                      <a:ln>
                        <a:noFill/>
                      </a:ln>
                      <a:solidFill>
                        <a:prstClr val="black"/>
                      </a:solidFill>
                      <a:effectLst/>
                      <a:uLnTx/>
                      <a:uFillTx/>
                      <a:latin typeface="Verdana" pitchFamily="34" charset="0"/>
                      <a:cs typeface="Arial" charset="0"/>
                    </a:rPr>
                    <a:t>Biological</a:t>
                  </a:r>
                  <a:r>
                    <a:rPr kumimoji="0" lang="nl-NL" altLang="nl-NL" sz="1800" b="1" i="0" u="none" strike="noStrike" kern="0" cap="none" spc="0" normalizeH="0" baseline="0" noProof="0" dirty="0">
                      <a:ln>
                        <a:noFill/>
                      </a:ln>
                      <a:solidFill>
                        <a:prstClr val="black"/>
                      </a:solidFill>
                      <a:effectLst/>
                      <a:uLnTx/>
                      <a:uFillTx/>
                      <a:latin typeface="Verdana" pitchFamily="34" charset="0"/>
                      <a:cs typeface="Arial" charset="0"/>
                    </a:rPr>
                    <a:t> </a:t>
                  </a:r>
                  <a:r>
                    <a:rPr kumimoji="0" lang="nl-NL" altLang="nl-NL" sz="1800" b="1" i="0" u="none" strike="noStrike" kern="0" cap="none" spc="0" normalizeH="0" baseline="0" noProof="0" dirty="0" err="1">
                      <a:ln>
                        <a:noFill/>
                      </a:ln>
                      <a:solidFill>
                        <a:prstClr val="black"/>
                      </a:solidFill>
                      <a:effectLst/>
                      <a:uLnTx/>
                      <a:uFillTx/>
                      <a:latin typeface="Verdana" pitchFamily="34" charset="0"/>
                      <a:cs typeface="Arial" charset="0"/>
                    </a:rPr>
                    <a:t>agents</a:t>
                  </a:r>
                  <a:r>
                    <a:rPr kumimoji="0" lang="nl-NL" altLang="nl-NL" sz="1800" b="1" i="0" u="none" strike="noStrike" kern="0" cap="none" spc="0" normalizeH="0" baseline="0" noProof="0" dirty="0">
                      <a:ln>
                        <a:noFill/>
                      </a:ln>
                      <a:solidFill>
                        <a:prstClr val="black"/>
                      </a:solidFill>
                      <a:effectLst/>
                      <a:uLnTx/>
                      <a:uFillTx/>
                      <a:latin typeface="Verdana" pitchFamily="34" charset="0"/>
                      <a:cs typeface="Arial" charset="0"/>
                    </a:rPr>
                    <a:t> </a:t>
                  </a:r>
                  <a:r>
                    <a:rPr kumimoji="0" lang="nl-NL" altLang="nl-NL" sz="1600" b="1" i="0" u="none" strike="noStrike" kern="0" cap="none" spc="0" normalizeH="0" baseline="0" noProof="0" dirty="0">
                      <a:ln>
                        <a:noFill/>
                      </a:ln>
                      <a:solidFill>
                        <a:prstClr val="black"/>
                      </a:solidFill>
                      <a:effectLst/>
                      <a:uLnTx/>
                      <a:uFillTx/>
                      <a:latin typeface="Verdana" pitchFamily="34" charset="0"/>
                      <a:cs typeface="Arial" charset="0"/>
                    </a:rPr>
                    <a:t>(</a:t>
                  </a:r>
                  <a:r>
                    <a:rPr kumimoji="0" lang="nl-NL" altLang="nl-NL" sz="1600" b="1" i="0" u="none" strike="noStrike" kern="0" cap="none" spc="0" normalizeH="0" baseline="0" noProof="0" dirty="0" err="1">
                      <a:ln>
                        <a:noFill/>
                      </a:ln>
                      <a:solidFill>
                        <a:prstClr val="black"/>
                      </a:solidFill>
                      <a:effectLst/>
                      <a:uLnTx/>
                      <a:uFillTx/>
                      <a:latin typeface="Verdana" pitchFamily="34" charset="0"/>
                      <a:cs typeface="Arial" charset="0"/>
                    </a:rPr>
                    <a:t>pathogens</a:t>
                  </a:r>
                  <a:r>
                    <a:rPr kumimoji="0" lang="nl-NL" altLang="nl-NL" sz="1600" b="1" i="0" u="none" strike="noStrike" kern="0" cap="none" spc="0" normalizeH="0" baseline="0" noProof="0" dirty="0">
                      <a:ln>
                        <a:noFill/>
                      </a:ln>
                      <a:solidFill>
                        <a:prstClr val="black"/>
                      </a:solidFill>
                      <a:effectLst/>
                      <a:uLnTx/>
                      <a:uFillTx/>
                      <a:latin typeface="Verdana" pitchFamily="34" charset="0"/>
                      <a:cs typeface="Arial" charset="0"/>
                    </a:rPr>
                    <a:t> )</a:t>
                  </a:r>
                  <a:endParaRPr kumimoji="0" lang="en-US" altLang="nl-NL" sz="1600" b="1" i="0" u="none" strike="noStrike" kern="0" cap="none" spc="0" normalizeH="0" baseline="0" noProof="0" dirty="0">
                    <a:ln>
                      <a:noFill/>
                    </a:ln>
                    <a:solidFill>
                      <a:prstClr val="black"/>
                    </a:solidFill>
                    <a:effectLst/>
                    <a:uLnTx/>
                    <a:uFillTx/>
                    <a:latin typeface="Verdana" pitchFamily="34" charset="0"/>
                    <a:cs typeface="Arial" charset="0"/>
                  </a:endParaRPr>
                </a:p>
              </p:txBody>
            </p:sp>
            <p:sp>
              <p:nvSpPr>
                <p:cNvPr id="20" name="Text Box 5">
                  <a:extLst>
                    <a:ext uri="{FF2B5EF4-FFF2-40B4-BE49-F238E27FC236}">
                      <a16:creationId xmlns:a16="http://schemas.microsoft.com/office/drawing/2014/main" id="{4465506E-0C67-4EFE-92F9-D929FB177F39}"/>
                    </a:ext>
                  </a:extLst>
                </p:cNvPr>
                <p:cNvSpPr txBox="1">
                  <a:spLocks noChangeArrowheads="1"/>
                </p:cNvSpPr>
                <p:nvPr/>
              </p:nvSpPr>
              <p:spPr bwMode="auto">
                <a:xfrm>
                  <a:off x="4939687" y="3862914"/>
                  <a:ext cx="1440969" cy="646109"/>
                </a:xfrm>
                <a:prstGeom prst="rect">
                  <a:avLst/>
                </a:prstGeom>
                <a:solidFill>
                  <a:srgbClr val="5B9BD5">
                    <a:lumMod val="50000"/>
                  </a:srgbClr>
                </a:solidFill>
                <a:ln w="9525" algn="ctr">
                  <a:noFill/>
                  <a:miter lim="800000"/>
                  <a:headEnd/>
                  <a:tailEnd/>
                </a:ln>
                <a:effectLst/>
              </p:spPr>
              <p:txBody>
                <a:bodyPr wrap="square" lIns="91221" tIns="45610" rIns="91221" bIns="45610">
                  <a:spAutoFit/>
                </a:bodyPr>
                <a:lstStyle>
                  <a:lvl1pPr marL="342900" indent="-342900"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342900" marR="0" lvl="0" indent="-342900"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1" i="0" u="none" strike="noStrike" kern="0" cap="none" spc="0" normalizeH="0" baseline="0" noProof="0" dirty="0" err="1">
                      <a:ln>
                        <a:noFill/>
                      </a:ln>
                      <a:solidFill>
                        <a:prstClr val="white"/>
                      </a:solidFill>
                      <a:effectLst/>
                      <a:uLnTx/>
                      <a:uFillTx/>
                      <a:latin typeface="Verdana" pitchFamily="34" charset="0"/>
                      <a:cs typeface="Arial" charset="0"/>
                    </a:rPr>
                    <a:t>humans</a:t>
                  </a:r>
                  <a:r>
                    <a:rPr kumimoji="0" lang="nl-NL" altLang="nl-NL" sz="1800" b="1" i="0" u="none" strike="noStrike" kern="0" cap="none" spc="0" normalizeH="0" baseline="0" noProof="0" dirty="0">
                      <a:ln>
                        <a:noFill/>
                      </a:ln>
                      <a:solidFill>
                        <a:prstClr val="white"/>
                      </a:solidFill>
                      <a:effectLst/>
                      <a:uLnTx/>
                      <a:uFillTx/>
                      <a:latin typeface="Verdana" pitchFamily="34" charset="0"/>
                      <a:cs typeface="Arial" charset="0"/>
                    </a:rPr>
                    <a:t>/</a:t>
                  </a:r>
                </a:p>
                <a:p>
                  <a:pPr marL="342900" marR="0" lvl="0" indent="-342900"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1" i="0" u="none" strike="noStrike" kern="0" cap="none" spc="0" normalizeH="0" baseline="0" noProof="0" dirty="0" err="1">
                      <a:ln>
                        <a:noFill/>
                      </a:ln>
                      <a:solidFill>
                        <a:prstClr val="white"/>
                      </a:solidFill>
                      <a:effectLst/>
                      <a:uLnTx/>
                      <a:uFillTx/>
                      <a:latin typeface="Verdana" pitchFamily="34" charset="0"/>
                      <a:cs typeface="Arial" charset="0"/>
                    </a:rPr>
                    <a:t>animals</a:t>
                  </a:r>
                  <a:endParaRPr kumimoji="0" lang="en-US" altLang="nl-NL" sz="1800" b="1" i="0" u="none" strike="noStrike" kern="0" cap="none" spc="0" normalizeH="0" baseline="0" noProof="0" dirty="0">
                    <a:ln>
                      <a:noFill/>
                    </a:ln>
                    <a:solidFill>
                      <a:prstClr val="white"/>
                    </a:solidFill>
                    <a:effectLst/>
                    <a:uLnTx/>
                    <a:uFillTx/>
                    <a:latin typeface="Verdana" pitchFamily="34" charset="0"/>
                    <a:cs typeface="Arial" charset="0"/>
                  </a:endParaRPr>
                </a:p>
              </p:txBody>
            </p:sp>
            <p:grpSp>
              <p:nvGrpSpPr>
                <p:cNvPr id="21" name="Group 1">
                  <a:extLst>
                    <a:ext uri="{FF2B5EF4-FFF2-40B4-BE49-F238E27FC236}">
                      <a16:creationId xmlns:a16="http://schemas.microsoft.com/office/drawing/2014/main" id="{1C762F93-55B0-4AF0-90F5-5AC888EF5FEA}"/>
                    </a:ext>
                  </a:extLst>
                </p:cNvPr>
                <p:cNvGrpSpPr>
                  <a:grpSpLocks/>
                </p:cNvGrpSpPr>
                <p:nvPr/>
              </p:nvGrpSpPr>
              <p:grpSpPr bwMode="auto">
                <a:xfrm>
                  <a:off x="2792916" y="2866540"/>
                  <a:ext cx="3121694" cy="992814"/>
                  <a:chOff x="1389254" y="2747465"/>
                  <a:chExt cx="3121251" cy="993637"/>
                </a:xfrm>
              </p:grpSpPr>
              <p:sp>
                <p:nvSpPr>
                  <p:cNvPr id="32" name="Text Box 6">
                    <a:extLst>
                      <a:ext uri="{FF2B5EF4-FFF2-40B4-BE49-F238E27FC236}">
                        <a16:creationId xmlns:a16="http://schemas.microsoft.com/office/drawing/2014/main" id="{A2474FAD-100E-498D-B5DD-076395AEAEEE}"/>
                      </a:ext>
                    </a:extLst>
                  </p:cNvPr>
                  <p:cNvSpPr txBox="1">
                    <a:spLocks noChangeArrowheads="1"/>
                  </p:cNvSpPr>
                  <p:nvPr/>
                </p:nvSpPr>
                <p:spPr bwMode="auto">
                  <a:xfrm>
                    <a:off x="1389254" y="2747465"/>
                    <a:ext cx="3121251" cy="369416"/>
                  </a:xfrm>
                  <a:prstGeom prst="rect">
                    <a:avLst/>
                  </a:prstGeom>
                  <a:solidFill>
                    <a:srgbClr val="5B9BD5">
                      <a:lumMod val="75000"/>
                    </a:srgbClr>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spAutoFit/>
                  </a:bodyPr>
                  <a:lstStyle>
                    <a:lvl1pPr marL="342900" indent="-342900"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342900" marR="0" lvl="0" indent="-342900"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1" i="0" u="none" strike="noStrike" kern="0" cap="none" spc="0" normalizeH="0" baseline="0" noProof="0" dirty="0">
                        <a:ln>
                          <a:noFill/>
                        </a:ln>
                        <a:solidFill>
                          <a:prstClr val="white"/>
                        </a:solidFill>
                        <a:effectLst/>
                        <a:uLnTx/>
                        <a:uFillTx/>
                        <a:latin typeface="Verdana" pitchFamily="34" charset="0"/>
                        <a:cs typeface="Arial" charset="0"/>
                      </a:rPr>
                      <a:t>Exposure</a:t>
                    </a:r>
                    <a:r>
                      <a:rPr kumimoji="0" lang="nl-NL" altLang="nl-NL" sz="1800" b="0" i="0" u="none" strike="noStrike" kern="0" cap="none" spc="0" normalizeH="0" baseline="0" noProof="0" dirty="0">
                        <a:ln>
                          <a:noFill/>
                        </a:ln>
                        <a:solidFill>
                          <a:prstClr val="white"/>
                        </a:solidFill>
                        <a:effectLst/>
                        <a:uLnTx/>
                        <a:uFillTx/>
                        <a:latin typeface="Verdana" pitchFamily="34" charset="0"/>
                        <a:cs typeface="Arial" charset="0"/>
                      </a:rPr>
                      <a:t> / transmission</a:t>
                    </a:r>
                    <a:endParaRPr kumimoji="0" lang="en-US" altLang="nl-NL" sz="1800" b="0" i="0" u="none" strike="noStrike" kern="0" cap="none" spc="0" normalizeH="0" baseline="0" noProof="0" dirty="0">
                      <a:ln>
                        <a:noFill/>
                      </a:ln>
                      <a:solidFill>
                        <a:prstClr val="white"/>
                      </a:solidFill>
                      <a:effectLst/>
                      <a:uLnTx/>
                      <a:uFillTx/>
                      <a:latin typeface="Verdana" pitchFamily="34" charset="0"/>
                      <a:cs typeface="Arial" charset="0"/>
                    </a:endParaRPr>
                  </a:p>
                </p:txBody>
              </p:sp>
              <p:sp>
                <p:nvSpPr>
                  <p:cNvPr id="33" name="AutoShape 22">
                    <a:extLst>
                      <a:ext uri="{FF2B5EF4-FFF2-40B4-BE49-F238E27FC236}">
                        <a16:creationId xmlns:a16="http://schemas.microsoft.com/office/drawing/2014/main" id="{7087AD7E-7CE1-4434-A408-93F586BBCCC8}"/>
                      </a:ext>
                    </a:extLst>
                  </p:cNvPr>
                  <p:cNvSpPr>
                    <a:spLocks noChangeArrowheads="1"/>
                  </p:cNvSpPr>
                  <p:nvPr/>
                </p:nvSpPr>
                <p:spPr bwMode="auto">
                  <a:xfrm>
                    <a:off x="1460394" y="3291466"/>
                    <a:ext cx="3025346" cy="449636"/>
                  </a:xfrm>
                  <a:prstGeom prst="curvedDownArrow">
                    <a:avLst>
                      <a:gd name="adj1" fmla="val 105016"/>
                      <a:gd name="adj2" fmla="val 210031"/>
                      <a:gd name="adj3" fmla="val 33333"/>
                    </a:avLst>
                  </a:prstGeom>
                  <a:solidFill>
                    <a:srgbClr val="5B9BD5">
                      <a:lumMod val="75000"/>
                    </a:srgbClr>
                  </a:solidFill>
                  <a:ln w="9525">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itchFamily="34" charset="0"/>
                      <a:cs typeface="Arial" charset="0"/>
                    </a:endParaRPr>
                  </a:p>
                </p:txBody>
              </p:sp>
            </p:grpSp>
            <p:sp>
              <p:nvSpPr>
                <p:cNvPr id="22" name="Text Box 16">
                  <a:extLst>
                    <a:ext uri="{FF2B5EF4-FFF2-40B4-BE49-F238E27FC236}">
                      <a16:creationId xmlns:a16="http://schemas.microsoft.com/office/drawing/2014/main" id="{D74A74EE-7EFE-41DB-A37E-92BA9D066E37}"/>
                    </a:ext>
                  </a:extLst>
                </p:cNvPr>
                <p:cNvSpPr txBox="1">
                  <a:spLocks noChangeArrowheads="1"/>
                </p:cNvSpPr>
                <p:nvPr/>
              </p:nvSpPr>
              <p:spPr bwMode="auto">
                <a:xfrm>
                  <a:off x="7864371" y="3005735"/>
                  <a:ext cx="1756770" cy="369110"/>
                </a:xfrm>
                <a:prstGeom prst="rect">
                  <a:avLst/>
                </a:prstGeom>
                <a:solidFill>
                  <a:srgbClr val="92D05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spAutoFit/>
                </a:bodyPr>
                <a:lstStyle>
                  <a:lvl1pPr marL="342900" indent="-342900"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342900" marR="0" lvl="0" indent="-342900"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0" i="0" u="none" strike="noStrike" kern="0" cap="none" spc="0" normalizeH="0" baseline="0" noProof="0" dirty="0">
                      <a:ln>
                        <a:noFill/>
                      </a:ln>
                      <a:solidFill>
                        <a:prstClr val="black"/>
                      </a:solidFill>
                      <a:effectLst/>
                      <a:uLnTx/>
                      <a:uFillTx/>
                      <a:latin typeface="Verdana" pitchFamily="34" charset="0"/>
                      <a:cs typeface="Arial" charset="0"/>
                    </a:rPr>
                    <a:t>No </a:t>
                  </a:r>
                  <a:r>
                    <a:rPr kumimoji="0" lang="nl-NL" altLang="nl-NL" sz="1800" b="0" i="0" u="none" strike="noStrike" kern="0" cap="none" spc="0" normalizeH="0" baseline="0" noProof="0" dirty="0" err="1">
                      <a:ln>
                        <a:noFill/>
                      </a:ln>
                      <a:solidFill>
                        <a:prstClr val="black"/>
                      </a:solidFill>
                      <a:effectLst/>
                      <a:uLnTx/>
                      <a:uFillTx/>
                      <a:latin typeface="Verdana" pitchFamily="34" charset="0"/>
                      <a:cs typeface="Arial" charset="0"/>
                    </a:rPr>
                    <a:t>infection</a:t>
                  </a:r>
                  <a:endParaRPr kumimoji="0" lang="en-US" altLang="nl-NL" sz="1800" b="0" i="0" u="none" strike="noStrike" kern="0" cap="none" spc="0" normalizeH="0" baseline="0" noProof="0" dirty="0">
                    <a:ln>
                      <a:noFill/>
                    </a:ln>
                    <a:solidFill>
                      <a:prstClr val="black"/>
                    </a:solidFill>
                    <a:effectLst/>
                    <a:uLnTx/>
                    <a:uFillTx/>
                    <a:latin typeface="Verdana" pitchFamily="34" charset="0"/>
                    <a:cs typeface="Arial" charset="0"/>
                  </a:endParaRPr>
                </a:p>
              </p:txBody>
            </p:sp>
            <p:sp>
              <p:nvSpPr>
                <p:cNvPr id="23" name="AutoShape 18">
                  <a:extLst>
                    <a:ext uri="{FF2B5EF4-FFF2-40B4-BE49-F238E27FC236}">
                      <a16:creationId xmlns:a16="http://schemas.microsoft.com/office/drawing/2014/main" id="{A10F2DC6-C197-49A1-B618-DC2DF5B063EF}"/>
                    </a:ext>
                  </a:extLst>
                </p:cNvPr>
                <p:cNvSpPr>
                  <a:spLocks noChangeArrowheads="1"/>
                </p:cNvSpPr>
                <p:nvPr/>
              </p:nvSpPr>
              <p:spPr bwMode="auto">
                <a:xfrm rot="14257982">
                  <a:off x="6719541" y="3066263"/>
                  <a:ext cx="433388" cy="1027726"/>
                </a:xfrm>
                <a:prstGeom prst="downArrow">
                  <a:avLst>
                    <a:gd name="adj1" fmla="val 50000"/>
                    <a:gd name="adj2" fmla="val 25000"/>
                  </a:avLst>
                </a:prstGeom>
                <a:solidFill>
                  <a:srgbClr val="92D05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itchFamily="34" charset="0"/>
                    <a:cs typeface="Arial" charset="0"/>
                  </a:endParaRPr>
                </a:p>
              </p:txBody>
            </p:sp>
            <p:sp>
              <p:nvSpPr>
                <p:cNvPr id="24" name="Text Box 7">
                  <a:extLst>
                    <a:ext uri="{FF2B5EF4-FFF2-40B4-BE49-F238E27FC236}">
                      <a16:creationId xmlns:a16="http://schemas.microsoft.com/office/drawing/2014/main" id="{1A6980F4-7F1D-4745-BE81-4F87178E392C}"/>
                    </a:ext>
                  </a:extLst>
                </p:cNvPr>
                <p:cNvSpPr txBox="1">
                  <a:spLocks noChangeArrowheads="1"/>
                </p:cNvSpPr>
                <p:nvPr/>
              </p:nvSpPr>
              <p:spPr bwMode="auto">
                <a:xfrm>
                  <a:off x="7931367" y="3897583"/>
                  <a:ext cx="1372048" cy="369110"/>
                </a:xfrm>
                <a:prstGeom prst="rect">
                  <a:avLst/>
                </a:prstGeom>
                <a:solidFill>
                  <a:srgbClr val="FFC00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spAutoFit/>
                </a:bodyPr>
                <a:lstStyle>
                  <a:lvl1pPr marL="342900" indent="-342900"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342900" marR="0" lvl="0" indent="-342900" algn="ctr"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1" i="0" u="none" strike="noStrike" kern="0" cap="none" spc="0" normalizeH="0" baseline="0" noProof="0" dirty="0" err="1">
                      <a:ln>
                        <a:noFill/>
                      </a:ln>
                      <a:solidFill>
                        <a:prstClr val="black"/>
                      </a:solidFill>
                      <a:effectLst/>
                      <a:uLnTx/>
                      <a:uFillTx/>
                      <a:latin typeface="Verdana" pitchFamily="34" charset="0"/>
                      <a:cs typeface="Arial" charset="0"/>
                    </a:rPr>
                    <a:t>Infection</a:t>
                  </a:r>
                  <a:endParaRPr kumimoji="0" lang="en-US" altLang="nl-NL" sz="1800" b="1" i="0" u="none" strike="noStrike" kern="0" cap="none" spc="0" normalizeH="0" baseline="0" noProof="0" dirty="0">
                    <a:ln>
                      <a:noFill/>
                    </a:ln>
                    <a:solidFill>
                      <a:prstClr val="black"/>
                    </a:solidFill>
                    <a:effectLst/>
                    <a:uLnTx/>
                    <a:uFillTx/>
                    <a:latin typeface="Verdana" pitchFamily="34" charset="0"/>
                    <a:cs typeface="Arial" charset="0"/>
                  </a:endParaRPr>
                </a:p>
              </p:txBody>
            </p:sp>
            <p:sp>
              <p:nvSpPr>
                <p:cNvPr id="25" name="AutoShape 19">
                  <a:extLst>
                    <a:ext uri="{FF2B5EF4-FFF2-40B4-BE49-F238E27FC236}">
                      <a16:creationId xmlns:a16="http://schemas.microsoft.com/office/drawing/2014/main" id="{3AC704C4-A277-412E-86CD-E414E9EC2B11}"/>
                    </a:ext>
                  </a:extLst>
                </p:cNvPr>
                <p:cNvSpPr>
                  <a:spLocks noChangeArrowheads="1"/>
                </p:cNvSpPr>
                <p:nvPr/>
              </p:nvSpPr>
              <p:spPr bwMode="auto">
                <a:xfrm rot="16200000">
                  <a:off x="6808568" y="3603190"/>
                  <a:ext cx="391504" cy="1041857"/>
                </a:xfrm>
                <a:prstGeom prst="downArrow">
                  <a:avLst>
                    <a:gd name="adj1" fmla="val 50000"/>
                    <a:gd name="adj2" fmla="val 54078"/>
                  </a:avLst>
                </a:prstGeom>
                <a:solidFill>
                  <a:srgbClr val="FFC00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itchFamily="34" charset="0"/>
                    <a:cs typeface="Arial" charset="0"/>
                  </a:endParaRPr>
                </a:p>
              </p:txBody>
            </p:sp>
            <p:grpSp>
              <p:nvGrpSpPr>
                <p:cNvPr id="26" name="Group 25">
                  <a:extLst>
                    <a:ext uri="{FF2B5EF4-FFF2-40B4-BE49-F238E27FC236}">
                      <a16:creationId xmlns:a16="http://schemas.microsoft.com/office/drawing/2014/main" id="{B69D4981-34A0-447B-AF90-D4599D590059}"/>
                    </a:ext>
                  </a:extLst>
                </p:cNvPr>
                <p:cNvGrpSpPr>
                  <a:grpSpLocks/>
                </p:cNvGrpSpPr>
                <p:nvPr/>
              </p:nvGrpSpPr>
              <p:grpSpPr bwMode="auto">
                <a:xfrm>
                  <a:off x="6899613" y="4396568"/>
                  <a:ext cx="1591660" cy="1006557"/>
                  <a:chOff x="6339342" y="4930709"/>
                  <a:chExt cx="1591659" cy="1162311"/>
                </a:xfrm>
                <a:solidFill>
                  <a:srgbClr val="FFC000"/>
                </a:solidFill>
              </p:grpSpPr>
              <p:sp>
                <p:nvSpPr>
                  <p:cNvPr id="30" name="Text Box 12">
                    <a:extLst>
                      <a:ext uri="{FF2B5EF4-FFF2-40B4-BE49-F238E27FC236}">
                        <a16:creationId xmlns:a16="http://schemas.microsoft.com/office/drawing/2014/main" id="{769785B3-6BF2-41D0-A088-0B820A06450B}"/>
                      </a:ext>
                    </a:extLst>
                  </p:cNvPr>
                  <p:cNvSpPr txBox="1">
                    <a:spLocks noChangeArrowheads="1"/>
                  </p:cNvSpPr>
                  <p:nvPr/>
                </p:nvSpPr>
                <p:spPr bwMode="auto">
                  <a:xfrm>
                    <a:off x="6339342" y="5666794"/>
                    <a:ext cx="1591659" cy="426226"/>
                  </a:xfrm>
                  <a:prstGeom prst="rect">
                    <a:avLst/>
                  </a:prstGeom>
                  <a:solidFill>
                    <a:srgbClr val="92D05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221" tIns="45610" rIns="91221" bIns="45610">
                    <a:spAutoFit/>
                  </a:bodyPr>
                  <a:lstStyle>
                    <a:lvl1pPr marL="342900" indent="-342900"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342900" marR="0" lvl="0" indent="-342900" defTabSz="914400" eaLnBrk="1" fontAlgn="auto" latinLnBrk="0" hangingPunct="1">
                      <a:lnSpc>
                        <a:spcPct val="100000"/>
                      </a:lnSpc>
                      <a:spcBef>
                        <a:spcPts val="0"/>
                      </a:spcBef>
                      <a:spcAft>
                        <a:spcPts val="0"/>
                      </a:spcAft>
                      <a:buClrTx/>
                      <a:buSzTx/>
                      <a:buFont typeface="Verdana" pitchFamily="34" charset="0"/>
                      <a:buNone/>
                      <a:tabLst/>
                      <a:defRPr/>
                    </a:pPr>
                    <a:r>
                      <a:rPr kumimoji="0" lang="nl-NL" altLang="nl-NL" sz="1800" b="0" i="0" u="none" strike="noStrike" kern="0" cap="none" spc="0" normalizeH="0" baseline="0" noProof="0" dirty="0">
                        <a:ln>
                          <a:noFill/>
                        </a:ln>
                        <a:solidFill>
                          <a:prstClr val="black"/>
                        </a:solidFill>
                        <a:effectLst/>
                        <a:uLnTx/>
                        <a:uFillTx/>
                        <a:latin typeface="Verdana" pitchFamily="34" charset="0"/>
                        <a:cs typeface="Arial" charset="0"/>
                      </a:rPr>
                      <a:t>No </a:t>
                    </a:r>
                    <a:r>
                      <a:rPr kumimoji="0" lang="nl-NL" altLang="nl-NL" sz="1800" b="0" i="0" u="none" strike="noStrike" kern="0" cap="none" spc="0" normalizeH="0" baseline="0" noProof="0" dirty="0" err="1">
                        <a:ln>
                          <a:noFill/>
                        </a:ln>
                        <a:solidFill>
                          <a:prstClr val="black"/>
                        </a:solidFill>
                        <a:effectLst/>
                        <a:uLnTx/>
                        <a:uFillTx/>
                        <a:latin typeface="Verdana" pitchFamily="34" charset="0"/>
                        <a:cs typeface="Arial" charset="0"/>
                      </a:rPr>
                      <a:t>disease</a:t>
                    </a:r>
                    <a:endParaRPr kumimoji="0" lang="en-US" altLang="nl-NL" sz="1800" b="0" i="0" u="none" strike="noStrike" kern="0" cap="none" spc="0" normalizeH="0" baseline="0" noProof="0" dirty="0">
                      <a:ln>
                        <a:noFill/>
                      </a:ln>
                      <a:solidFill>
                        <a:prstClr val="black"/>
                      </a:solidFill>
                      <a:effectLst/>
                      <a:uLnTx/>
                      <a:uFillTx/>
                      <a:latin typeface="Verdana" pitchFamily="34" charset="0"/>
                      <a:cs typeface="Arial" charset="0"/>
                    </a:endParaRPr>
                  </a:p>
                </p:txBody>
              </p:sp>
              <p:sp>
                <p:nvSpPr>
                  <p:cNvPr id="31" name="AutoShape 14">
                    <a:extLst>
                      <a:ext uri="{FF2B5EF4-FFF2-40B4-BE49-F238E27FC236}">
                        <a16:creationId xmlns:a16="http://schemas.microsoft.com/office/drawing/2014/main" id="{E4B0C589-E9D9-4124-A6F2-A4768AD6D904}"/>
                      </a:ext>
                    </a:extLst>
                  </p:cNvPr>
                  <p:cNvSpPr>
                    <a:spLocks noChangeArrowheads="1"/>
                  </p:cNvSpPr>
                  <p:nvPr/>
                </p:nvSpPr>
                <p:spPr bwMode="auto">
                  <a:xfrm rot="1279570">
                    <a:off x="7143869" y="4930709"/>
                    <a:ext cx="433387" cy="647700"/>
                  </a:xfrm>
                  <a:prstGeom prst="downArrow">
                    <a:avLst>
                      <a:gd name="adj1" fmla="val 50000"/>
                      <a:gd name="adj2" fmla="val 37363"/>
                    </a:avLst>
                  </a:prstGeom>
                  <a:solidFill>
                    <a:srgbClr val="70AD47">
                      <a:lumMod val="60000"/>
                      <a:lumOff val="40000"/>
                    </a:srgbClr>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Verdana" pitchFamily="34" charset="0"/>
                        <a:cs typeface="Arial" charset="0"/>
                      </a:defRPr>
                    </a:lvl1pPr>
                    <a:lvl2pPr marL="742950" indent="-285750" eaLnBrk="0" hangingPunct="0">
                      <a:buChar char="–"/>
                      <a:defRPr>
                        <a:solidFill>
                          <a:schemeClr val="tx1"/>
                        </a:solidFill>
                        <a:latin typeface="Verdana" pitchFamily="34" charset="0"/>
                        <a:cs typeface="Arial" charset="0"/>
                      </a:defRPr>
                    </a:lvl2pPr>
                    <a:lvl3pPr marL="1143000" indent="-228600" eaLnBrk="0" hangingPunct="0">
                      <a:buChar char="›"/>
                      <a:defRPr>
                        <a:solidFill>
                          <a:schemeClr val="tx1"/>
                        </a:solidFill>
                        <a:latin typeface="Verdana" pitchFamily="34" charset="0"/>
                        <a:cs typeface="Arial" charset="0"/>
                      </a:defRPr>
                    </a:lvl3pPr>
                    <a:lvl4pPr marL="1600200" indent="-228600" eaLnBrk="0" hangingPunct="0">
                      <a:defRPr>
                        <a:solidFill>
                          <a:schemeClr val="tx1"/>
                        </a:solidFill>
                        <a:latin typeface="Verdana" pitchFamily="34" charset="0"/>
                        <a:cs typeface="Arial" charset="0"/>
                      </a:defRPr>
                    </a:lvl4pPr>
                    <a:lvl5pPr marL="2057400" indent="-228600" eaLnBrk="0" hangingPunct="0">
                      <a:buChar char="–"/>
                      <a:defRPr>
                        <a:solidFill>
                          <a:schemeClr val="tx1"/>
                        </a:solidFill>
                        <a:latin typeface="Verdana" pitchFamily="34" charset="0"/>
                        <a:cs typeface="Arial" charset="0"/>
                      </a:defRPr>
                    </a:lvl5pPr>
                    <a:lvl6pPr marL="25146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6pPr>
                    <a:lvl7pPr marL="29718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7pPr>
                    <a:lvl8pPr marL="34290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8pPr>
                    <a:lvl9pPr marL="3886200" indent="-228600" eaLnBrk="0" fontAlgn="base" hangingPunct="0">
                      <a:spcBef>
                        <a:spcPct val="20000"/>
                      </a:spcBef>
                      <a:spcAft>
                        <a:spcPct val="0"/>
                      </a:spcAft>
                      <a:buFont typeface="Verdana" pitchFamily="34" charset="0"/>
                      <a:buChar char="–"/>
                      <a:defRPr>
                        <a:solidFill>
                          <a:schemeClr val="tx1"/>
                        </a:solidFill>
                        <a:latin typeface="Verdana" pitchFamily="34" charset="0"/>
                        <a:cs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itchFamily="34" charset="0"/>
                      <a:cs typeface="Arial" charset="0"/>
                    </a:endParaRPr>
                  </a:p>
                </p:txBody>
              </p:sp>
            </p:grpSp>
            <p:grpSp>
              <p:nvGrpSpPr>
                <p:cNvPr id="27" name="Group 8">
                  <a:extLst>
                    <a:ext uri="{FF2B5EF4-FFF2-40B4-BE49-F238E27FC236}">
                      <a16:creationId xmlns:a16="http://schemas.microsoft.com/office/drawing/2014/main" id="{91A6A6A5-254B-4100-AB65-9E592265E8F6}"/>
                    </a:ext>
                  </a:extLst>
                </p:cNvPr>
                <p:cNvGrpSpPr>
                  <a:grpSpLocks/>
                </p:cNvGrpSpPr>
                <p:nvPr/>
              </p:nvGrpSpPr>
              <p:grpSpPr bwMode="auto">
                <a:xfrm>
                  <a:off x="10180658" y="3625583"/>
                  <a:ext cx="1583020" cy="1772594"/>
                  <a:chOff x="7741506" y="3267045"/>
                  <a:chExt cx="1583622" cy="2197930"/>
                </a:xfrm>
              </p:grpSpPr>
              <p:sp>
                <p:nvSpPr>
                  <p:cNvPr id="28" name="Text Box 10">
                    <a:extLst>
                      <a:ext uri="{FF2B5EF4-FFF2-40B4-BE49-F238E27FC236}">
                        <a16:creationId xmlns:a16="http://schemas.microsoft.com/office/drawing/2014/main" id="{B666FBF4-4BBD-4C7E-A1E6-E0B5CE5B8864}"/>
                      </a:ext>
                    </a:extLst>
                  </p:cNvPr>
                  <p:cNvSpPr txBox="1">
                    <a:spLocks noChangeArrowheads="1"/>
                  </p:cNvSpPr>
                  <p:nvPr/>
                </p:nvSpPr>
                <p:spPr bwMode="auto">
                  <a:xfrm>
                    <a:off x="8003184" y="3267045"/>
                    <a:ext cx="1321944" cy="750869"/>
                  </a:xfrm>
                  <a:prstGeom prst="rect">
                    <a:avLst/>
                  </a:prstGeom>
                  <a:solidFill>
                    <a:srgbClr val="FFC000">
                      <a:lumMod val="20000"/>
                      <a:lumOff val="80000"/>
                    </a:srgbClr>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221" tIns="45610" rIns="91221" bIns="45610">
                    <a:spAutoFit/>
                  </a:bodyPr>
                  <a:lstStyle>
                    <a:lvl1pPr marL="342900" indent="-3429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342900" marR="0" lvl="0" indent="-342900" algn="ctr" defTabSz="914400" eaLnBrk="1" fontAlgn="auto" latinLnBrk="0" hangingPunct="1">
                      <a:lnSpc>
                        <a:spcPct val="100000"/>
                      </a:lnSpc>
                      <a:spcBef>
                        <a:spcPts val="0"/>
                      </a:spcBef>
                      <a:spcAft>
                        <a:spcPts val="0"/>
                      </a:spcAft>
                      <a:buClrTx/>
                      <a:buSzTx/>
                      <a:buFont typeface="Verdana" panose="020B0604030504040204" pitchFamily="34" charset="0"/>
                      <a:buNone/>
                      <a:tabLst/>
                      <a:defRPr/>
                    </a:pPr>
                    <a:r>
                      <a:rPr kumimoji="0" lang="nl-NL" altLang="nl-NL" sz="1600" b="0" i="0" u="none" strike="noStrike" kern="0" cap="none" spc="0" normalizeH="0" baseline="0" noProof="0" dirty="0" err="1">
                        <a:ln>
                          <a:noFill/>
                        </a:ln>
                        <a:solidFill>
                          <a:prstClr val="black"/>
                        </a:solidFill>
                        <a:effectLst/>
                        <a:uLnTx/>
                        <a:uFillTx/>
                        <a:latin typeface="Verdana" panose="020B0604030504040204" pitchFamily="34" charset="0"/>
                        <a:cs typeface="Arial" panose="020B0604020202020204" pitchFamily="34" charset="0"/>
                      </a:rPr>
                      <a:t>Incubation</a:t>
                    </a:r>
                    <a:endParaRPr kumimoji="0" lang="nl-NL" altLang="nl-NL" sz="1600" b="0" i="0" u="none" strike="noStrike" kern="0" cap="none" spc="0" normalizeH="0" baseline="0" noProof="0" dirty="0">
                      <a:ln>
                        <a:noFill/>
                      </a:ln>
                      <a:solidFill>
                        <a:prstClr val="black"/>
                      </a:solidFill>
                      <a:effectLst/>
                      <a:uLnTx/>
                      <a:uFillTx/>
                      <a:latin typeface="Verdana" panose="020B0604030504040204" pitchFamily="34" charset="0"/>
                      <a:cs typeface="Arial" panose="020B0604020202020204" pitchFamily="34" charset="0"/>
                    </a:endParaRPr>
                  </a:p>
                  <a:p>
                    <a:pPr marL="342900" marR="0" lvl="0" indent="-342900" algn="ctr" defTabSz="914400" eaLnBrk="1" fontAlgn="auto" latinLnBrk="0" hangingPunct="1">
                      <a:lnSpc>
                        <a:spcPct val="100000"/>
                      </a:lnSpc>
                      <a:spcBef>
                        <a:spcPts val="0"/>
                      </a:spcBef>
                      <a:spcAft>
                        <a:spcPts val="0"/>
                      </a:spcAft>
                      <a:buClrTx/>
                      <a:buSzTx/>
                      <a:buFont typeface="Verdana" panose="020B0604030504040204" pitchFamily="34" charset="0"/>
                      <a:buNone/>
                      <a:tabLst/>
                      <a:defRPr/>
                    </a:pPr>
                    <a:r>
                      <a:rPr kumimoji="0" lang="nl-NL" altLang="nl-NL" sz="1600" b="0" i="0" u="none" strike="noStrike" kern="0" cap="none" spc="0" normalizeH="0" baseline="0" noProof="0" dirty="0" err="1">
                        <a:ln>
                          <a:noFill/>
                        </a:ln>
                        <a:solidFill>
                          <a:prstClr val="black"/>
                        </a:solidFill>
                        <a:effectLst/>
                        <a:uLnTx/>
                        <a:uFillTx/>
                        <a:latin typeface="Verdana" panose="020B0604030504040204" pitchFamily="34" charset="0"/>
                        <a:cs typeface="Arial" panose="020B0604020202020204" pitchFamily="34" charset="0"/>
                      </a:rPr>
                      <a:t>period</a:t>
                    </a:r>
                    <a:endParaRPr kumimoji="0" lang="en-US" altLang="nl-NL" sz="1600" b="0" i="0" u="none" strike="noStrike" kern="0" cap="none" spc="0" normalizeH="0" baseline="0" noProof="0" dirty="0">
                      <a:ln>
                        <a:noFill/>
                      </a:ln>
                      <a:solidFill>
                        <a:prstClr val="black"/>
                      </a:solidFill>
                      <a:effectLst/>
                      <a:uLnTx/>
                      <a:uFillTx/>
                      <a:latin typeface="Verdana" panose="020B0604030504040204" pitchFamily="34" charset="0"/>
                      <a:cs typeface="Arial" panose="020B0604020202020204" pitchFamily="34" charset="0"/>
                    </a:endParaRPr>
                  </a:p>
                </p:txBody>
              </p:sp>
              <p:sp>
                <p:nvSpPr>
                  <p:cNvPr id="29" name="AutoShape 15">
                    <a:extLst>
                      <a:ext uri="{FF2B5EF4-FFF2-40B4-BE49-F238E27FC236}">
                        <a16:creationId xmlns:a16="http://schemas.microsoft.com/office/drawing/2014/main" id="{C9ED0834-3968-433D-956B-BA6C3429E74C}"/>
                      </a:ext>
                    </a:extLst>
                  </p:cNvPr>
                  <p:cNvSpPr>
                    <a:spLocks noChangeArrowheads="1"/>
                  </p:cNvSpPr>
                  <p:nvPr/>
                </p:nvSpPr>
                <p:spPr bwMode="auto">
                  <a:xfrm>
                    <a:off x="7741506" y="3590432"/>
                    <a:ext cx="356901" cy="1874543"/>
                  </a:xfrm>
                  <a:prstGeom prst="curvedLeftArrow">
                    <a:avLst>
                      <a:gd name="adj1" fmla="val 64461"/>
                      <a:gd name="adj2" fmla="val 128922"/>
                      <a:gd name="adj3" fmla="val 33333"/>
                    </a:avLst>
                  </a:prstGeom>
                  <a:solidFill>
                    <a:srgbClr val="FFC000">
                      <a:lumMod val="20000"/>
                      <a:lumOff val="80000"/>
                    </a:srgbClr>
                  </a:solidFill>
                  <a:ln w="9525">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anose="020B0604030504040204" pitchFamily="34" charset="0"/>
                      <a:cs typeface="Arial" panose="020B0604020202020204" pitchFamily="34" charset="0"/>
                    </a:endParaRPr>
                  </a:p>
                </p:txBody>
              </p:sp>
            </p:grpSp>
          </p:grpSp>
          <p:grpSp>
            <p:nvGrpSpPr>
              <p:cNvPr id="15" name="Group 17">
                <a:extLst>
                  <a:ext uri="{FF2B5EF4-FFF2-40B4-BE49-F238E27FC236}">
                    <a16:creationId xmlns:a16="http://schemas.microsoft.com/office/drawing/2014/main" id="{09E9A20E-8FB9-46FC-822D-F3A0267D4B03}"/>
                  </a:ext>
                </a:extLst>
              </p:cNvPr>
              <p:cNvGrpSpPr>
                <a:grpSpLocks/>
              </p:cNvGrpSpPr>
              <p:nvPr/>
            </p:nvGrpSpPr>
            <p:grpSpPr bwMode="auto">
              <a:xfrm>
                <a:off x="8131513" y="4386841"/>
                <a:ext cx="1829598" cy="1260475"/>
                <a:chOff x="4427538" y="5179992"/>
                <a:chExt cx="1830442" cy="1516083"/>
              </a:xfrm>
            </p:grpSpPr>
            <p:sp>
              <p:nvSpPr>
                <p:cNvPr id="16" name="AutoShape 9">
                  <a:extLst>
                    <a:ext uri="{FF2B5EF4-FFF2-40B4-BE49-F238E27FC236}">
                      <a16:creationId xmlns:a16="http://schemas.microsoft.com/office/drawing/2014/main" id="{F3602392-C764-47E6-9867-0FC9EF07BC5F}"/>
                    </a:ext>
                  </a:extLst>
                </p:cNvPr>
                <p:cNvSpPr>
                  <a:spLocks noChangeArrowheads="1"/>
                </p:cNvSpPr>
                <p:nvPr/>
              </p:nvSpPr>
              <p:spPr bwMode="auto">
                <a:xfrm rot="20649406">
                  <a:off x="5392379" y="5179992"/>
                  <a:ext cx="433388" cy="647700"/>
                </a:xfrm>
                <a:prstGeom prst="downArrow">
                  <a:avLst>
                    <a:gd name="adj1" fmla="val 50000"/>
                    <a:gd name="adj2" fmla="val 37363"/>
                  </a:avLst>
                </a:prstGeom>
                <a:solidFill>
                  <a:srgbClr val="FF000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anose="020B0604030504040204" pitchFamily="34" charset="0"/>
                    <a:cs typeface="Arial" panose="020B0604020202020204" pitchFamily="34" charset="0"/>
                  </a:endParaRPr>
                </a:p>
              </p:txBody>
            </p:sp>
            <p:sp>
              <p:nvSpPr>
                <p:cNvPr id="17" name="Text Box 13">
                  <a:extLst>
                    <a:ext uri="{FF2B5EF4-FFF2-40B4-BE49-F238E27FC236}">
                      <a16:creationId xmlns:a16="http://schemas.microsoft.com/office/drawing/2014/main" id="{1ABC5562-081D-414A-B0DB-774AAB4B4260}"/>
                    </a:ext>
                  </a:extLst>
                </p:cNvPr>
                <p:cNvSpPr txBox="1">
                  <a:spLocks noChangeArrowheads="1"/>
                </p:cNvSpPr>
                <p:nvPr/>
              </p:nvSpPr>
              <p:spPr bwMode="auto">
                <a:xfrm>
                  <a:off x="5068124" y="5952453"/>
                  <a:ext cx="1189856" cy="443961"/>
                </a:xfrm>
                <a:prstGeom prst="rect">
                  <a:avLst/>
                </a:prstGeom>
                <a:solidFill>
                  <a:srgbClr val="FF0000"/>
                </a:solidFill>
                <a:ln w="9525" algn="ctr">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spAutoFit/>
                </a:bodyPr>
                <a:lstStyle>
                  <a:lvl1pPr marL="342900" indent="-3429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Verdana" panose="020B0604030504040204" pitchFamily="34" charset="0"/>
                    <a:buNone/>
                    <a:tabLst/>
                    <a:defRPr/>
                  </a:pPr>
                  <a:r>
                    <a:rPr kumimoji="0" lang="nl-NL" altLang="nl-NL" sz="1800" b="1" i="0" u="none" strike="noStrike" kern="0" cap="none" spc="0" normalizeH="0" baseline="0" noProof="0" dirty="0" err="1">
                      <a:ln>
                        <a:noFill/>
                      </a:ln>
                      <a:solidFill>
                        <a:prstClr val="white"/>
                      </a:solidFill>
                      <a:effectLst/>
                      <a:uLnTx/>
                      <a:uFillTx/>
                      <a:latin typeface="Verdana" panose="020B0604030504040204" pitchFamily="34" charset="0"/>
                      <a:cs typeface="Arial" panose="020B0604020202020204" pitchFamily="34" charset="0"/>
                    </a:rPr>
                    <a:t>Disease</a:t>
                  </a:r>
                  <a:endParaRPr kumimoji="0" lang="en-US" altLang="nl-NL" sz="1800" b="1" i="0" u="none" strike="noStrike" kern="0" cap="none" spc="0" normalizeH="0" baseline="0" noProof="0" dirty="0">
                    <a:ln>
                      <a:noFill/>
                    </a:ln>
                    <a:solidFill>
                      <a:prstClr val="white"/>
                    </a:solidFill>
                    <a:effectLst/>
                    <a:uLnTx/>
                    <a:uFillTx/>
                    <a:latin typeface="Verdana" panose="020B0604030504040204" pitchFamily="34" charset="0"/>
                    <a:cs typeface="Arial" panose="020B0604020202020204" pitchFamily="34" charset="0"/>
                  </a:endParaRPr>
                </a:p>
              </p:txBody>
            </p:sp>
            <p:sp>
              <p:nvSpPr>
                <p:cNvPr id="18" name="Rectangle 20">
                  <a:extLst>
                    <a:ext uri="{FF2B5EF4-FFF2-40B4-BE49-F238E27FC236}">
                      <a16:creationId xmlns:a16="http://schemas.microsoft.com/office/drawing/2014/main" id="{F8146190-025A-4515-B617-C70D856E4780}"/>
                    </a:ext>
                  </a:extLst>
                </p:cNvPr>
                <p:cNvSpPr>
                  <a:spLocks noChangeArrowheads="1"/>
                </p:cNvSpPr>
                <p:nvPr/>
              </p:nvSpPr>
              <p:spPr bwMode="auto">
                <a:xfrm>
                  <a:off x="4427538" y="5781675"/>
                  <a:ext cx="914400" cy="914400"/>
                </a:xfrm>
                <a:prstGeom prst="rect">
                  <a:avLst/>
                </a:prstGeom>
                <a:noFill/>
                <a:ln w="9525"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221" tIns="45610" rIns="91221" bIns="45610" anchor="ct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nl-NL" altLang="nl-NL" sz="1800" b="0" i="0" u="none" strike="noStrike" kern="0" cap="none" spc="0" normalizeH="0" baseline="0" noProof="0">
                    <a:ln>
                      <a:noFill/>
                    </a:ln>
                    <a:solidFill>
                      <a:prstClr val="black"/>
                    </a:solidFill>
                    <a:effectLst/>
                    <a:uLnTx/>
                    <a:uFillTx/>
                    <a:latin typeface="Verdana" panose="020B0604030504040204" pitchFamily="34" charset="0"/>
                    <a:cs typeface="Arial" panose="020B0604020202020204" pitchFamily="34" charset="0"/>
                  </a:endParaRPr>
                </a:p>
              </p:txBody>
            </p:sp>
          </p:grpSp>
        </p:grpSp>
        <p:sp>
          <p:nvSpPr>
            <p:cNvPr id="34" name="Rectangle: Rounded Corners 33">
              <a:extLst>
                <a:ext uri="{FF2B5EF4-FFF2-40B4-BE49-F238E27FC236}">
                  <a16:creationId xmlns:a16="http://schemas.microsoft.com/office/drawing/2014/main" id="{CDBC7908-1BF8-4CE5-A869-C935D666223F}"/>
                </a:ext>
              </a:extLst>
            </p:cNvPr>
            <p:cNvSpPr/>
            <p:nvPr/>
          </p:nvSpPr>
          <p:spPr>
            <a:xfrm>
              <a:off x="452927" y="3421699"/>
              <a:ext cx="11415878" cy="2845048"/>
            </a:xfrm>
            <a:prstGeom prst="roundRect">
              <a:avLst/>
            </a:prstGeom>
            <a:noFill/>
            <a:ln w="12700" cap="flat" cmpd="sng" algn="ctr">
              <a:solidFill>
                <a:srgbClr val="0000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nl-NL"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pic>
          <p:nvPicPr>
            <p:cNvPr id="38" name="Picture 37">
              <a:extLst>
                <a:ext uri="{FF2B5EF4-FFF2-40B4-BE49-F238E27FC236}">
                  <a16:creationId xmlns:a16="http://schemas.microsoft.com/office/drawing/2014/main" id="{9FBD9E5C-A36B-4687-9DDB-9557129E29F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643" y="5245120"/>
              <a:ext cx="1366511" cy="921600"/>
            </a:xfrm>
            <a:prstGeom prst="rect">
              <a:avLst/>
            </a:prstGeom>
          </p:spPr>
        </p:pic>
        <p:pic>
          <p:nvPicPr>
            <p:cNvPr id="41" name="Picture 40">
              <a:extLst>
                <a:ext uri="{FF2B5EF4-FFF2-40B4-BE49-F238E27FC236}">
                  <a16:creationId xmlns:a16="http://schemas.microsoft.com/office/drawing/2014/main" id="{47A42F53-5767-4A72-8588-7552F6F139B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1697"/>
            <a:stretch/>
          </p:blipFill>
          <p:spPr>
            <a:xfrm>
              <a:off x="683851" y="3971693"/>
              <a:ext cx="1368000" cy="1207991"/>
            </a:xfrm>
            <a:prstGeom prst="rect">
              <a:avLst/>
            </a:prstGeom>
          </p:spPr>
        </p:pic>
        <p:pic>
          <p:nvPicPr>
            <p:cNvPr id="44" name="Picture 43">
              <a:extLst>
                <a:ext uri="{FF2B5EF4-FFF2-40B4-BE49-F238E27FC236}">
                  <a16:creationId xmlns:a16="http://schemas.microsoft.com/office/drawing/2014/main" id="{4E9CB152-AF92-4690-84CF-620E80E357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flipH="1" flipV="1">
              <a:off x="2310720" y="5053236"/>
              <a:ext cx="922859" cy="1304109"/>
            </a:xfrm>
            <a:prstGeom prst="rect">
              <a:avLst/>
            </a:prstGeom>
          </p:spPr>
        </p:pic>
      </p:grpSp>
      <p:sp>
        <p:nvSpPr>
          <p:cNvPr id="45" name="Text Box 4">
            <a:extLst>
              <a:ext uri="{FF2B5EF4-FFF2-40B4-BE49-F238E27FC236}">
                <a16:creationId xmlns:a16="http://schemas.microsoft.com/office/drawing/2014/main" id="{4E7BEFD1-9B3B-484F-A659-6DB724837538}"/>
              </a:ext>
            </a:extLst>
          </p:cNvPr>
          <p:cNvSpPr txBox="1">
            <a:spLocks noChangeArrowheads="1"/>
          </p:cNvSpPr>
          <p:nvPr/>
        </p:nvSpPr>
        <p:spPr bwMode="auto">
          <a:xfrm>
            <a:off x="7613042" y="3291902"/>
            <a:ext cx="4426558" cy="369110"/>
          </a:xfrm>
          <a:prstGeom prst="rect">
            <a:avLst/>
          </a:prstGeom>
          <a:solidFill>
            <a:srgbClr val="FFFF00"/>
          </a:solidFill>
          <a:ln w="9525" algn="ctr">
            <a:solidFill>
              <a:sysClr val="windowText" lastClr="000000"/>
            </a:solidFill>
            <a:miter lim="800000"/>
            <a:headEnd/>
            <a:tailEnd/>
          </a:ln>
        </p:spPr>
        <p:txBody>
          <a:bodyPr wrap="square" lIns="91221" tIns="45610" rIns="91221" bIns="45610">
            <a:spAutoFit/>
          </a:bodyPr>
          <a:lstStyle>
            <a:lvl1pPr marL="342900" indent="-342900"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marL="342900" marR="0" lvl="0" indent="-342900" defTabSz="914400" eaLnBrk="1" fontAlgn="auto" latinLnBrk="0" hangingPunct="1">
              <a:lnSpc>
                <a:spcPct val="100000"/>
              </a:lnSpc>
              <a:spcBef>
                <a:spcPts val="0"/>
              </a:spcBef>
              <a:spcAft>
                <a:spcPts val="0"/>
              </a:spcAft>
              <a:buClrTx/>
              <a:buSzTx/>
              <a:buFont typeface="Verdana" panose="020B0604030504040204" pitchFamily="34" charset="0"/>
              <a:buNone/>
              <a:tabLst/>
              <a:defRPr/>
            </a:pPr>
            <a:r>
              <a:rPr kumimoji="0" lang="nl-NL" altLang="nl-NL" sz="1800" b="1" i="0" u="none" strike="noStrike" kern="0" cap="none" spc="0" normalizeH="0" baseline="0" noProof="0" dirty="0">
                <a:ln>
                  <a:noFill/>
                </a:ln>
                <a:solidFill>
                  <a:srgbClr val="0000FF"/>
                </a:solidFill>
                <a:effectLst/>
                <a:uLnTx/>
                <a:uFillTx/>
                <a:latin typeface="Verdana" panose="020B0604030504040204" pitchFamily="34" charset="0"/>
                <a:cs typeface="Arial" panose="020B0604020202020204" pitchFamily="34" charset="0"/>
              </a:rPr>
              <a:t>Exposure ≠  </a:t>
            </a:r>
            <a:r>
              <a:rPr kumimoji="0" lang="nl-NL" altLang="nl-NL" sz="1800" b="1" i="0" u="none" strike="noStrike" kern="0" cap="none" spc="0" normalizeH="0" baseline="0" noProof="0" dirty="0" err="1">
                <a:ln>
                  <a:noFill/>
                </a:ln>
                <a:solidFill>
                  <a:srgbClr val="0000FF"/>
                </a:solidFill>
                <a:effectLst/>
                <a:uLnTx/>
                <a:uFillTx/>
                <a:latin typeface="Verdana" panose="020B0604030504040204" pitchFamily="34" charset="0"/>
                <a:cs typeface="Arial" panose="020B0604020202020204" pitchFamily="34" charset="0"/>
              </a:rPr>
              <a:t>Infection</a:t>
            </a:r>
            <a:r>
              <a:rPr kumimoji="0" lang="nl-NL" altLang="nl-NL" sz="1800" b="1" i="0" u="none" strike="noStrike" kern="0" cap="none" spc="0" normalizeH="0" baseline="0" noProof="0" dirty="0">
                <a:ln>
                  <a:noFill/>
                </a:ln>
                <a:solidFill>
                  <a:srgbClr val="0000FF"/>
                </a:solidFill>
                <a:effectLst/>
                <a:uLnTx/>
                <a:uFillTx/>
                <a:latin typeface="Verdana" panose="020B0604030504040204" pitchFamily="34" charset="0"/>
                <a:cs typeface="Arial" panose="020B0604020202020204" pitchFamily="34" charset="0"/>
              </a:rPr>
              <a:t> ≠ </a:t>
            </a:r>
            <a:r>
              <a:rPr kumimoji="0" lang="nl-NL" altLang="nl-NL" sz="1800" b="1" i="0" u="none" strike="noStrike" kern="0" cap="none" spc="0" normalizeH="0" baseline="0" noProof="0" dirty="0" err="1">
                <a:ln>
                  <a:noFill/>
                </a:ln>
                <a:solidFill>
                  <a:srgbClr val="0000FF"/>
                </a:solidFill>
                <a:effectLst/>
                <a:uLnTx/>
                <a:uFillTx/>
                <a:latin typeface="Verdana" panose="020B0604030504040204" pitchFamily="34" charset="0"/>
                <a:cs typeface="Arial" panose="020B0604020202020204" pitchFamily="34" charset="0"/>
              </a:rPr>
              <a:t>Disease</a:t>
            </a:r>
            <a:endParaRPr kumimoji="0" lang="en-US" altLang="nl-NL" sz="1800" b="1" i="0" u="none" strike="noStrike" kern="0" cap="none" spc="0" normalizeH="0" baseline="0" noProof="0" dirty="0">
              <a:ln>
                <a:noFill/>
              </a:ln>
              <a:solidFill>
                <a:srgbClr val="0000FF"/>
              </a:solidFill>
              <a:effectLst/>
              <a:uLnTx/>
              <a:uFillTx/>
              <a:latin typeface="Verdana" panose="020B0604030504040204" pitchFamily="34" charset="0"/>
              <a:cs typeface="Arial" panose="020B0604020202020204" pitchFamily="34" charset="0"/>
            </a:endParaRPr>
          </a:p>
        </p:txBody>
      </p:sp>
      <p:sp>
        <p:nvSpPr>
          <p:cNvPr id="35" name="Footer Placeholder 4">
            <a:extLst>
              <a:ext uri="{FF2B5EF4-FFF2-40B4-BE49-F238E27FC236}">
                <a16:creationId xmlns:a16="http://schemas.microsoft.com/office/drawing/2014/main" id="{E3181474-8A42-46B7-BFEC-A7B091F4A6E2}"/>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849617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 after exposure to biological agents</a:t>
            </a:r>
            <a:endParaRPr lang="nl-NL" dirty="0"/>
          </a:p>
        </p:txBody>
      </p:sp>
      <p:sp>
        <p:nvSpPr>
          <p:cNvPr id="3" name="Text Placeholder 2"/>
          <p:cNvSpPr>
            <a:spLocks noGrp="1"/>
          </p:cNvSpPr>
          <p:nvPr>
            <p:ph type="body" sz="quarter" idx="15"/>
          </p:nvPr>
        </p:nvSpPr>
        <p:spPr>
          <a:xfrm>
            <a:off x="766762" y="1786072"/>
            <a:ext cx="11120438" cy="4301992"/>
          </a:xfrm>
        </p:spPr>
        <p:txBody>
          <a:bodyPr>
            <a:normAutofit/>
          </a:bodyPr>
          <a:lstStyle/>
          <a:p>
            <a:r>
              <a:rPr lang="en-US" dirty="0"/>
              <a:t>No immediate symptoms</a:t>
            </a:r>
          </a:p>
          <a:p>
            <a:r>
              <a:rPr lang="en-US" dirty="0"/>
              <a:t>Incubation period may vary from days to weeks, even months</a:t>
            </a:r>
          </a:p>
          <a:p>
            <a:r>
              <a:rPr lang="en-US" dirty="0"/>
              <a:t>In absence of announced attack or reported accident, recognition of  biological outbreak requires functional health care systems</a:t>
            </a:r>
          </a:p>
          <a:p>
            <a:r>
              <a:rPr lang="en-US" dirty="0"/>
              <a:t>Difficult to distinguish natural from deliberate</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sp>
        <p:nvSpPr>
          <p:cNvPr id="37" name="Title 4">
            <a:extLst>
              <a:ext uri="{FF2B5EF4-FFF2-40B4-BE49-F238E27FC236}">
                <a16:creationId xmlns:a16="http://schemas.microsoft.com/office/drawing/2014/main" id="{041B9D28-AA3C-4CD0-A9B4-9B40A19D788A}"/>
              </a:ext>
            </a:extLst>
          </p:cNvPr>
          <p:cNvSpPr txBox="1">
            <a:spLocks/>
          </p:cNvSpPr>
          <p:nvPr/>
        </p:nvSpPr>
        <p:spPr>
          <a:xfrm>
            <a:off x="1675564" y="4191592"/>
            <a:ext cx="8676469" cy="2092271"/>
          </a:xfrm>
          <a:prstGeom prst="rect">
            <a:avLst/>
          </a:prstGeom>
          <a:solidFill>
            <a:schemeClr val="accent1"/>
          </a:solidFill>
        </p:spPr>
        <p:txBody>
          <a:bodyPr vert="horz" lIns="0" tIns="0" rIns="0" bIns="0" rtlCol="0" anchor="ctr">
            <a:normAutofit fontScale="90000"/>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pPr algn="ctr"/>
            <a:r>
              <a:rPr lang="en-US" sz="4000" dirty="0">
                <a:solidFill>
                  <a:schemeClr val="accent2"/>
                </a:solidFill>
              </a:rPr>
              <a:t>Incubation period (biological agents)</a:t>
            </a:r>
          </a:p>
          <a:p>
            <a:pPr algn="ctr"/>
            <a:r>
              <a:rPr lang="en-US" sz="4000" dirty="0">
                <a:solidFill>
                  <a:schemeClr val="bg1"/>
                </a:solidFill>
              </a:rPr>
              <a:t>Time from the moment of exposure to an infectious agent until the appearance of symptoms and/or clinical signs of </a:t>
            </a:r>
            <a:r>
              <a:rPr lang="en-US" sz="4000">
                <a:solidFill>
                  <a:schemeClr val="bg1"/>
                </a:solidFill>
              </a:rPr>
              <a:t>the disease</a:t>
            </a:r>
            <a:endParaRPr lang="en-US" sz="4000" dirty="0">
              <a:solidFill>
                <a:schemeClr val="bg1"/>
              </a:solidFill>
            </a:endParaRPr>
          </a:p>
        </p:txBody>
      </p:sp>
      <p:sp>
        <p:nvSpPr>
          <p:cNvPr id="7" name="Footer Placeholder 4">
            <a:extLst>
              <a:ext uri="{FF2B5EF4-FFF2-40B4-BE49-F238E27FC236}">
                <a16:creationId xmlns:a16="http://schemas.microsoft.com/office/drawing/2014/main" id="{07062F2D-6C9D-4B9F-89F2-305AD266651A}"/>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23930914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 after exposure </a:t>
            </a:r>
            <a:r>
              <a:rPr lang="en-US"/>
              <a:t>to radiation</a:t>
            </a:r>
            <a:endParaRPr lang="nl-NL" dirty="0"/>
          </a:p>
        </p:txBody>
      </p:sp>
      <p:sp>
        <p:nvSpPr>
          <p:cNvPr id="3" name="Text Placeholder 2"/>
          <p:cNvSpPr>
            <a:spLocks noGrp="1"/>
          </p:cNvSpPr>
          <p:nvPr>
            <p:ph type="body" sz="quarter" idx="15"/>
          </p:nvPr>
        </p:nvSpPr>
        <p:spPr>
          <a:xfrm>
            <a:off x="766762" y="1786072"/>
            <a:ext cx="11120438" cy="4301992"/>
          </a:xfrm>
        </p:spPr>
        <p:txBody>
          <a:bodyPr>
            <a:normAutofit/>
          </a:bodyPr>
          <a:lstStyle/>
          <a:p>
            <a:r>
              <a:rPr lang="en-US" b="1" dirty="0"/>
              <a:t>Effects of Radiation </a:t>
            </a:r>
          </a:p>
          <a:p>
            <a:r>
              <a:rPr lang="en-US" b="1" dirty="0">
                <a:solidFill>
                  <a:schemeClr val="accent1"/>
                </a:solidFill>
              </a:rPr>
              <a:t>Low doses</a:t>
            </a:r>
            <a:r>
              <a:rPr lang="en-US" dirty="0">
                <a:solidFill>
                  <a:schemeClr val="accent1"/>
                </a:solidFill>
              </a:rPr>
              <a:t>: </a:t>
            </a:r>
            <a:r>
              <a:rPr lang="en-US" dirty="0"/>
              <a:t>Increased chance to get cancer </a:t>
            </a:r>
          </a:p>
          <a:p>
            <a:r>
              <a:rPr lang="en-US" b="1" dirty="0">
                <a:solidFill>
                  <a:schemeClr val="accent1"/>
                </a:solidFill>
              </a:rPr>
              <a:t>Medium doses</a:t>
            </a:r>
            <a:r>
              <a:rPr lang="en-US" dirty="0"/>
              <a:t>: Blood and bone marrow affected, inflammation &amp; blistering to the skin </a:t>
            </a:r>
          </a:p>
          <a:p>
            <a:r>
              <a:rPr lang="en-US" b="1" dirty="0">
                <a:solidFill>
                  <a:schemeClr val="accent1"/>
                </a:solidFill>
              </a:rPr>
              <a:t>High doses</a:t>
            </a:r>
            <a:r>
              <a:rPr lang="en-US" dirty="0"/>
              <a:t>: Cell damage beyond repair, red skin, immune system damaged, nausea and vomiting </a:t>
            </a:r>
          </a:p>
          <a:p>
            <a:r>
              <a:rPr lang="en-US" b="1" dirty="0">
                <a:solidFill>
                  <a:schemeClr val="accent1"/>
                </a:solidFill>
              </a:rPr>
              <a:t>Very high doses</a:t>
            </a:r>
            <a:r>
              <a:rPr lang="en-US" dirty="0"/>
              <a:t>: Death within weeks</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pic>
        <p:nvPicPr>
          <p:cNvPr id="8" name="Picture 7">
            <a:extLst>
              <a:ext uri="{FF2B5EF4-FFF2-40B4-BE49-F238E27FC236}">
                <a16:creationId xmlns:a16="http://schemas.microsoft.com/office/drawing/2014/main" id="{7A5C42ED-C65E-4201-99D9-DC231D4DEFCA}"/>
              </a:ext>
            </a:extLst>
          </p:cNvPr>
          <p:cNvPicPr>
            <a:picLocks noChangeAspect="1"/>
          </p:cNvPicPr>
          <p:nvPr/>
        </p:nvPicPr>
        <p:blipFill rotWithShape="1">
          <a:blip r:embed="rId3">
            <a:extLst>
              <a:ext uri="{28A0092B-C50C-407E-A947-70E740481C1C}">
                <a14:useLocalDpi xmlns:a14="http://schemas.microsoft.com/office/drawing/2010/main" val="0"/>
              </a:ext>
            </a:extLst>
          </a:blip>
          <a:srcRect r="65959"/>
          <a:stretch/>
        </p:blipFill>
        <p:spPr>
          <a:xfrm>
            <a:off x="9061200" y="1634400"/>
            <a:ext cx="975038" cy="899999"/>
          </a:xfrm>
          <a:prstGeom prst="rect">
            <a:avLst/>
          </a:prstGeom>
        </p:spPr>
      </p:pic>
      <p:sp>
        <p:nvSpPr>
          <p:cNvPr id="7" name="Footer Placeholder 4">
            <a:extLst>
              <a:ext uri="{FF2B5EF4-FFF2-40B4-BE49-F238E27FC236}">
                <a16:creationId xmlns:a16="http://schemas.microsoft.com/office/drawing/2014/main" id="{468C5D1C-F355-454C-9AC4-96DC2184CC96}"/>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4220875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168564" cy="4301992"/>
          </a:xfrm>
        </p:spPr>
        <p:txBody>
          <a:bodyPr>
            <a:normAutofit/>
          </a:bodyPr>
          <a:lstStyle/>
          <a:p>
            <a:r>
              <a:rPr lang="en-US" dirty="0"/>
              <a:t>Exposure to CBRN agents may occur via inhalation, ingestion or direct (skin) contact. Additional exposure routes apply to B (vector transmission) and RN (radiation)</a:t>
            </a:r>
          </a:p>
          <a:p>
            <a:r>
              <a:rPr lang="en-US" dirty="0"/>
              <a:t>The number </a:t>
            </a:r>
            <a:r>
              <a:rPr lang="en-US"/>
              <a:t>of </a:t>
            </a:r>
            <a:r>
              <a:rPr lang="en-US" dirty="0"/>
              <a:t>unexplained</a:t>
            </a:r>
            <a:r>
              <a:rPr lang="en-US"/>
              <a:t> injured </a:t>
            </a:r>
            <a:r>
              <a:rPr lang="en-US" dirty="0"/>
              <a:t>people may indicate a CBRN incident: 123-rule</a:t>
            </a:r>
          </a:p>
          <a:p>
            <a:r>
              <a:rPr lang="en-US" dirty="0"/>
              <a:t>Time between exposure and symptoms varies. Immediate symptoms point to a chemical agent</a:t>
            </a:r>
          </a:p>
        </p:txBody>
      </p:sp>
      <p:sp>
        <p:nvSpPr>
          <p:cNvPr id="4" name="Slide Number Placeholder 3"/>
          <p:cNvSpPr>
            <a:spLocks noGrp="1"/>
          </p:cNvSpPr>
          <p:nvPr>
            <p:ph type="sldNum" sz="quarter" idx="4"/>
          </p:nvPr>
        </p:nvSpPr>
        <p:spPr/>
        <p:txBody>
          <a:bodyPr/>
          <a:lstStyle/>
          <a:p>
            <a:fld id="{A814E660-BF25-4843-B2A0-93C6E2B6253B}" type="slidenum">
              <a:rPr lang="en-BE" smtClean="0"/>
              <a:pPr/>
              <a:t>14</a:t>
            </a:fld>
            <a:endParaRPr lang="en-BE" dirty="0"/>
          </a:p>
        </p:txBody>
      </p:sp>
      <p:sp>
        <p:nvSpPr>
          <p:cNvPr id="6" name="Footer Placeholder 4">
            <a:extLst>
              <a:ext uri="{FF2B5EF4-FFF2-40B4-BE49-F238E27FC236}">
                <a16:creationId xmlns:a16="http://schemas.microsoft.com/office/drawing/2014/main" id="{48323F08-4268-404B-81D9-D854F5F9A136}"/>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15</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D7579F2F-E7D5-48B1-9F81-D12D1082E5A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2.2.1: Routes of exposure, symptoms, etc.</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To </a:t>
            </a:r>
            <a:r>
              <a:rPr lang="en-US" u="sng" dirty="0"/>
              <a:t>recognize</a:t>
            </a:r>
            <a:r>
              <a:rPr lang="en-US" dirty="0"/>
              <a:t> a possible release and to </a:t>
            </a:r>
            <a:r>
              <a:rPr lang="en-US" u="sng" dirty="0"/>
              <a:t>summarize</a:t>
            </a:r>
            <a:r>
              <a:rPr lang="en-US" dirty="0"/>
              <a:t> the different routes of dispersion</a:t>
            </a:r>
          </a:p>
        </p:txBody>
      </p:sp>
      <p:sp>
        <p:nvSpPr>
          <p:cNvPr id="3" name="Title 2"/>
          <p:cNvSpPr>
            <a:spLocks noGrp="1"/>
          </p:cNvSpPr>
          <p:nvPr>
            <p:ph type="title"/>
          </p:nvPr>
        </p:nvSpPr>
        <p:spPr/>
        <p:txBody>
          <a:bodyPr anchor="ctr">
            <a:normAutofit/>
          </a:bodyPr>
          <a:lstStyle/>
          <a:p>
            <a:r>
              <a:rPr lang="en-US" sz="4000" dirty="0"/>
              <a:t>Learning objective</a:t>
            </a:r>
          </a:p>
        </p:txBody>
      </p:sp>
    </p:spTree>
    <p:extLst>
      <p:ext uri="{BB962C8B-B14F-4D97-AF65-F5344CB8AC3E}">
        <p14:creationId xmlns:p14="http://schemas.microsoft.com/office/powerpoint/2010/main" val="29186838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9907D6D-34F9-4C43-B2B8-E0F22B6020F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868862" y="0"/>
            <a:ext cx="3921875" cy="2146026"/>
          </a:xfrm>
          <a:prstGeom prst="rect">
            <a:avLst/>
          </a:prstGeom>
        </p:spPr>
      </p:pic>
      <p:sp>
        <p:nvSpPr>
          <p:cNvPr id="2" name="Title 1"/>
          <p:cNvSpPr>
            <a:spLocks noGrp="1"/>
          </p:cNvSpPr>
          <p:nvPr>
            <p:ph type="title"/>
          </p:nvPr>
        </p:nvSpPr>
        <p:spPr/>
        <p:txBody>
          <a:bodyPr/>
          <a:lstStyle/>
          <a:p>
            <a:r>
              <a:rPr lang="pt-BR" dirty="0"/>
              <a:t>Exposure routes C, B, R, N</a:t>
            </a:r>
            <a:endParaRPr lang="en-US" dirty="0"/>
          </a:p>
        </p:txBody>
      </p:sp>
      <p:sp>
        <p:nvSpPr>
          <p:cNvPr id="3" name="Text Placeholder 2"/>
          <p:cNvSpPr>
            <a:spLocks noGrp="1"/>
          </p:cNvSpPr>
          <p:nvPr>
            <p:ph type="body" sz="quarter" idx="15"/>
          </p:nvPr>
        </p:nvSpPr>
        <p:spPr/>
        <p:txBody>
          <a:bodyPr>
            <a:normAutofit lnSpcReduction="10000"/>
          </a:bodyPr>
          <a:lstStyle/>
          <a:p>
            <a:r>
              <a:rPr lang="en-US" dirty="0"/>
              <a:t>Dispersal of CBRN agents can lead to exposure </a:t>
            </a:r>
          </a:p>
          <a:p>
            <a:pPr lvl="1"/>
            <a:r>
              <a:rPr lang="en-US" dirty="0"/>
              <a:t>The following means of contact with the human body are relevant for all four (CBRN) agents:</a:t>
            </a:r>
          </a:p>
          <a:p>
            <a:r>
              <a:rPr lang="en-US" dirty="0"/>
              <a:t>Inhalation</a:t>
            </a:r>
          </a:p>
          <a:p>
            <a:pPr lvl="1"/>
            <a:r>
              <a:rPr lang="en-US" dirty="0"/>
              <a:t>Gas, aerosols or dust exposes the respiratory tract</a:t>
            </a:r>
          </a:p>
          <a:p>
            <a:r>
              <a:rPr lang="en-US" dirty="0"/>
              <a:t>Ingestion</a:t>
            </a:r>
          </a:p>
          <a:p>
            <a:pPr lvl="1"/>
            <a:r>
              <a:rPr lang="en-US" dirty="0"/>
              <a:t>Food and drinking water expose the digestive tract</a:t>
            </a:r>
          </a:p>
          <a:p>
            <a:r>
              <a:rPr lang="en-US" dirty="0"/>
              <a:t>Direct contact</a:t>
            </a:r>
          </a:p>
          <a:p>
            <a:pPr lvl="1"/>
            <a:r>
              <a:rPr lang="en-US" dirty="0"/>
              <a:t>Gas, liquid, powder expose the skin, mucous </a:t>
            </a:r>
          </a:p>
          <a:p>
            <a:pPr lvl="1"/>
            <a:r>
              <a:rPr lang="en-US" dirty="0"/>
              <a:t>membrane (eyes, nose, mouth) or wounds</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p:txBody>
          <a:bodyPr/>
          <a:lstStyle/>
          <a:p>
            <a:r>
              <a:rPr lang="en-US" dirty="0"/>
              <a:t>MELODY Presentation 2.2.1: Routes of exposure, symptoms, etc.</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Additional exposure routes B, RN</a:t>
            </a:r>
            <a:endParaRPr lang="en-US" dirty="0"/>
          </a:p>
        </p:txBody>
      </p:sp>
      <p:sp>
        <p:nvSpPr>
          <p:cNvPr id="3" name="Text Placeholder 2"/>
          <p:cNvSpPr>
            <a:spLocks noGrp="1"/>
          </p:cNvSpPr>
          <p:nvPr>
            <p:ph type="body" sz="quarter" idx="15"/>
          </p:nvPr>
        </p:nvSpPr>
        <p:spPr/>
        <p:txBody>
          <a:bodyPr>
            <a:normAutofit/>
          </a:bodyPr>
          <a:lstStyle/>
          <a:p>
            <a:r>
              <a:rPr lang="en-US" dirty="0"/>
              <a:t>Vector transmission (biological agents)</a:t>
            </a:r>
          </a:p>
          <a:p>
            <a:pPr lvl="1"/>
            <a:r>
              <a:rPr lang="en-US" dirty="0"/>
              <a:t>Infectious agents transmitted by arthropods (mosquitos, ticks, </a:t>
            </a:r>
            <a:r>
              <a:rPr lang="en-US"/>
              <a:t>fleas etc.) </a:t>
            </a:r>
            <a:endParaRPr lang="en-US" dirty="0"/>
          </a:p>
          <a:p>
            <a:r>
              <a:rPr lang="en-US" dirty="0"/>
              <a:t>External radiation (radiological and nuclear materials)</a:t>
            </a:r>
          </a:p>
          <a:p>
            <a:pPr lvl="1"/>
            <a:r>
              <a:rPr lang="en-US" dirty="0"/>
              <a:t>RN exposure does not require direct contact, it can damage from a distance</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6" name="Footer Placeholder 4">
            <a:extLst>
              <a:ext uri="{FF2B5EF4-FFF2-40B4-BE49-F238E27FC236}">
                <a16:creationId xmlns:a16="http://schemas.microsoft.com/office/drawing/2014/main" id="{9A9C3D33-C911-4678-B59B-AC463E5FAEA8}"/>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pic>
        <p:nvPicPr>
          <p:cNvPr id="7" name="Picture 6">
            <a:extLst>
              <a:ext uri="{FF2B5EF4-FFF2-40B4-BE49-F238E27FC236}">
                <a16:creationId xmlns:a16="http://schemas.microsoft.com/office/drawing/2014/main" id="{FB377675-5E89-4509-86A2-052C383658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5414" y="3659078"/>
            <a:ext cx="4683760" cy="2997660"/>
          </a:xfrm>
          <a:prstGeom prst="rect">
            <a:avLst/>
          </a:prstGeom>
        </p:spPr>
      </p:pic>
    </p:spTree>
    <p:extLst>
      <p:ext uri="{BB962C8B-B14F-4D97-AF65-F5344CB8AC3E}">
        <p14:creationId xmlns:p14="http://schemas.microsoft.com/office/powerpoint/2010/main" val="25474891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Indicators of a CBRN incident I</a:t>
            </a:r>
          </a:p>
        </p:txBody>
      </p:sp>
      <p:sp>
        <p:nvSpPr>
          <p:cNvPr id="3" name="Text Placeholder 2"/>
          <p:cNvSpPr>
            <a:spLocks noGrp="1"/>
          </p:cNvSpPr>
          <p:nvPr>
            <p:ph type="body" sz="quarter" idx="15"/>
          </p:nvPr>
        </p:nvSpPr>
        <p:spPr/>
        <p:txBody>
          <a:bodyPr>
            <a:normAutofit/>
          </a:bodyPr>
          <a:lstStyle/>
          <a:p>
            <a:r>
              <a:rPr lang="en-US" dirty="0"/>
              <a:t>Visual indicators - people </a:t>
            </a:r>
          </a:p>
          <a:p>
            <a:pPr lvl="1"/>
            <a:r>
              <a:rPr lang="en-US" dirty="0"/>
              <a:t>Dead or distressed people </a:t>
            </a:r>
          </a:p>
          <a:p>
            <a:pPr lvl="1"/>
            <a:r>
              <a:rPr lang="en-US" dirty="0"/>
              <a:t>Signs of skin, eye or airway irritation </a:t>
            </a:r>
          </a:p>
          <a:p>
            <a:pPr lvl="1"/>
            <a:r>
              <a:rPr lang="en-US" dirty="0"/>
              <a:t>Patients with similar symptoms </a:t>
            </a:r>
          </a:p>
          <a:p>
            <a:r>
              <a:rPr lang="en-US" dirty="0"/>
              <a:t>Visual indicators - materials</a:t>
            </a:r>
          </a:p>
          <a:p>
            <a:pPr lvl="1"/>
            <a:r>
              <a:rPr lang="en-US" dirty="0"/>
              <a:t>The presence of hazardous material (signs) or unusual material or equipment </a:t>
            </a:r>
          </a:p>
          <a:p>
            <a:endParaRPr lang="en-US" dirty="0"/>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6" name="Footer Placeholder 4">
            <a:extLst>
              <a:ext uri="{FF2B5EF4-FFF2-40B4-BE49-F238E27FC236}">
                <a16:creationId xmlns:a16="http://schemas.microsoft.com/office/drawing/2014/main" id="{4253AB9B-B565-42B1-B6FC-9AB23799362F}"/>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31433817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Indicators of a CBRN incident II</a:t>
            </a:r>
          </a:p>
        </p:txBody>
      </p:sp>
      <p:sp>
        <p:nvSpPr>
          <p:cNvPr id="3" name="Text Placeholder 2"/>
          <p:cNvSpPr>
            <a:spLocks noGrp="1"/>
          </p:cNvSpPr>
          <p:nvPr>
            <p:ph type="body" sz="quarter" idx="15"/>
          </p:nvPr>
        </p:nvSpPr>
        <p:spPr>
          <a:xfrm>
            <a:off x="766762" y="1786072"/>
            <a:ext cx="10658475" cy="4465438"/>
          </a:xfrm>
        </p:spPr>
        <p:txBody>
          <a:bodyPr>
            <a:normAutofit/>
          </a:bodyPr>
          <a:lstStyle/>
          <a:p>
            <a:r>
              <a:rPr lang="en-GB" dirty="0"/>
              <a:t>Visual indicators - nature </a:t>
            </a:r>
          </a:p>
          <a:p>
            <a:pPr lvl="1"/>
            <a:r>
              <a:rPr lang="en-GB" dirty="0"/>
              <a:t>Unexplained vapour or mist cloud </a:t>
            </a:r>
          </a:p>
          <a:p>
            <a:pPr lvl="1"/>
            <a:r>
              <a:rPr lang="en-GB" dirty="0"/>
              <a:t>Unexplained oily droplets or films on surfaces or water </a:t>
            </a:r>
          </a:p>
          <a:p>
            <a:pPr lvl="1"/>
            <a:r>
              <a:rPr lang="en-GB" dirty="0"/>
              <a:t>Withered plants and vegetation </a:t>
            </a:r>
          </a:p>
          <a:p>
            <a:pPr lvl="1"/>
            <a:r>
              <a:rPr lang="en-GB" dirty="0"/>
              <a:t>Larger number of dead or dying animals in the area</a:t>
            </a:r>
          </a:p>
          <a:p>
            <a:r>
              <a:rPr lang="en-GB" dirty="0"/>
              <a:t>Additional indicators </a:t>
            </a:r>
          </a:p>
          <a:p>
            <a:pPr lvl="1"/>
            <a:r>
              <a:rPr lang="en-GB" dirty="0"/>
              <a:t>Unusual or unauthorized spraying in the area </a:t>
            </a:r>
          </a:p>
          <a:p>
            <a:pPr lvl="1"/>
            <a:r>
              <a:rPr lang="en-GB" dirty="0"/>
              <a:t>Unexplained odours </a:t>
            </a:r>
          </a:p>
          <a:p>
            <a:pPr lvl="1"/>
            <a:r>
              <a:rPr lang="en-GB" dirty="0"/>
              <a:t>Activated emergency warning systems </a:t>
            </a:r>
          </a:p>
          <a:p>
            <a:pPr lvl="1"/>
            <a:r>
              <a:rPr lang="en-GB" dirty="0"/>
              <a:t>Explosion with little or no structural damage </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6" name="Footer Placeholder 4">
            <a:extLst>
              <a:ext uri="{FF2B5EF4-FFF2-40B4-BE49-F238E27FC236}">
                <a16:creationId xmlns:a16="http://schemas.microsoft.com/office/drawing/2014/main" id="{099AE0C9-245B-4F79-946C-30F2B3B42D28}"/>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2142517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Arriving safe at the scene – risk assessment</a:t>
            </a:r>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graphicFrame>
        <p:nvGraphicFramePr>
          <p:cNvPr id="7" name="Table 6">
            <a:extLst>
              <a:ext uri="{FF2B5EF4-FFF2-40B4-BE49-F238E27FC236}">
                <a16:creationId xmlns:a16="http://schemas.microsoft.com/office/drawing/2014/main" id="{A7D2B5B7-9796-4B18-902E-B1539B30C795}"/>
              </a:ext>
            </a:extLst>
          </p:cNvPr>
          <p:cNvGraphicFramePr>
            <a:graphicFrameLocks noGrp="1"/>
          </p:cNvGraphicFramePr>
          <p:nvPr>
            <p:extLst>
              <p:ext uri="{D42A27DB-BD31-4B8C-83A1-F6EECF244321}">
                <p14:modId xmlns:p14="http://schemas.microsoft.com/office/powerpoint/2010/main" val="3583560702"/>
              </p:ext>
            </p:extLst>
          </p:nvPr>
        </p:nvGraphicFramePr>
        <p:xfrm>
          <a:off x="664876" y="1537116"/>
          <a:ext cx="11305886" cy="4470046"/>
        </p:xfrm>
        <a:graphic>
          <a:graphicData uri="http://schemas.openxmlformats.org/drawingml/2006/table">
            <a:tbl>
              <a:tblPr firstRow="1" bandRow="1">
                <a:tableStyleId>{5C22544A-7EE6-4342-B048-85BDC9FD1C3A}</a:tableStyleId>
              </a:tblPr>
              <a:tblGrid>
                <a:gridCol w="1325182">
                  <a:extLst>
                    <a:ext uri="{9D8B030D-6E8A-4147-A177-3AD203B41FA5}">
                      <a16:colId xmlns:a16="http://schemas.microsoft.com/office/drawing/2014/main" val="3942055637"/>
                    </a:ext>
                  </a:extLst>
                </a:gridCol>
                <a:gridCol w="3610598">
                  <a:extLst>
                    <a:ext uri="{9D8B030D-6E8A-4147-A177-3AD203B41FA5}">
                      <a16:colId xmlns:a16="http://schemas.microsoft.com/office/drawing/2014/main" val="613575707"/>
                    </a:ext>
                  </a:extLst>
                </a:gridCol>
                <a:gridCol w="6370106">
                  <a:extLst>
                    <a:ext uri="{9D8B030D-6E8A-4147-A177-3AD203B41FA5}">
                      <a16:colId xmlns:a16="http://schemas.microsoft.com/office/drawing/2014/main" val="865325126"/>
                    </a:ext>
                  </a:extLst>
                </a:gridCol>
              </a:tblGrid>
              <a:tr h="1361086">
                <a:tc>
                  <a:txBody>
                    <a:bodyPr/>
                    <a:lstStyle/>
                    <a:p>
                      <a:r>
                        <a:rPr lang="en-US" sz="2400" b="1" dirty="0">
                          <a:solidFill>
                            <a:schemeClr val="tx1"/>
                          </a:solidFill>
                        </a:rPr>
                        <a:t>Step 1</a:t>
                      </a:r>
                      <a:endParaRPr lang="nl-NL" sz="2400" b="1" dirty="0">
                        <a:solidFill>
                          <a:schemeClr val="tx1"/>
                        </a:solidFill>
                      </a:endParaRPr>
                    </a:p>
                  </a:txBody>
                  <a:tcPr anchor="ctr">
                    <a:solidFill>
                      <a:srgbClr val="FFFF00"/>
                    </a:solidFill>
                  </a:tcPr>
                </a:tc>
                <a:tc>
                  <a:txBody>
                    <a:bodyPr/>
                    <a:lstStyle/>
                    <a:p>
                      <a:r>
                        <a:rPr lang="en-US" sz="2400" b="1" dirty="0">
                          <a:solidFill>
                            <a:schemeClr val="tx1"/>
                          </a:solidFill>
                        </a:rPr>
                        <a:t>1 victim</a:t>
                      </a:r>
                      <a:endParaRPr lang="nl-NL" sz="2400" b="1" dirty="0">
                        <a:solidFill>
                          <a:schemeClr val="tx1"/>
                        </a:solidFill>
                      </a:endParaRPr>
                    </a:p>
                  </a:txBody>
                  <a:tcPr anchor="ctr">
                    <a:solidFill>
                      <a:srgbClr val="FFFF00"/>
                    </a:solidFill>
                  </a:tcPr>
                </a:tc>
                <a:tc>
                  <a:txBody>
                    <a:bodyPr/>
                    <a:lstStyle/>
                    <a:p>
                      <a:pPr marL="261938" indent="-261938">
                        <a:buFont typeface="Arial" panose="020B0604020202020204" pitchFamily="34" charset="0"/>
                        <a:buChar char="•"/>
                      </a:pPr>
                      <a:r>
                        <a:rPr lang="en-US" sz="2400" b="1" dirty="0">
                          <a:solidFill>
                            <a:schemeClr val="tx1"/>
                          </a:solidFill>
                        </a:rPr>
                        <a:t>Approach with care </a:t>
                      </a:r>
                      <a:br>
                        <a:rPr lang="en-US" sz="2400" b="1" dirty="0">
                          <a:solidFill>
                            <a:schemeClr val="tx1"/>
                          </a:solidFill>
                        </a:rPr>
                      </a:br>
                      <a:r>
                        <a:rPr lang="en-US" sz="2400" b="1" dirty="0">
                          <a:solidFill>
                            <a:schemeClr val="tx1"/>
                          </a:solidFill>
                        </a:rPr>
                        <a:t>No CBRN contamination expected</a:t>
                      </a:r>
                      <a:endParaRPr lang="nl-NL" sz="2400" b="1" dirty="0">
                        <a:solidFill>
                          <a:schemeClr val="tx1"/>
                        </a:solidFill>
                      </a:endParaRPr>
                    </a:p>
                  </a:txBody>
                  <a:tcPr anchor="ctr">
                    <a:solidFill>
                      <a:srgbClr val="FFFF00"/>
                    </a:solidFill>
                  </a:tcPr>
                </a:tc>
                <a:extLst>
                  <a:ext uri="{0D108BD9-81ED-4DB2-BD59-A6C34878D82A}">
                    <a16:rowId xmlns:a16="http://schemas.microsoft.com/office/drawing/2014/main" val="898249467"/>
                  </a:ext>
                </a:extLst>
              </a:tr>
              <a:tr h="1544198">
                <a:tc>
                  <a:txBody>
                    <a:bodyPr/>
                    <a:lstStyle/>
                    <a:p>
                      <a:r>
                        <a:rPr lang="en-US" sz="2400" b="1" dirty="0"/>
                        <a:t>Step 2</a:t>
                      </a:r>
                      <a:endParaRPr lang="nl-NL" sz="2400" b="1" dirty="0"/>
                    </a:p>
                  </a:txBody>
                  <a:tcPr anchor="ctr">
                    <a:solidFill>
                      <a:srgbClr val="FFC000"/>
                    </a:solidFill>
                  </a:tcPr>
                </a:tc>
                <a:tc>
                  <a:txBody>
                    <a:bodyPr/>
                    <a:lstStyle/>
                    <a:p>
                      <a:r>
                        <a:rPr lang="en-US" sz="2400" b="1" dirty="0"/>
                        <a:t>2 victims</a:t>
                      </a:r>
                      <a:endParaRPr lang="nl-NL" sz="2400" b="1" dirty="0"/>
                    </a:p>
                  </a:txBody>
                  <a:tcPr anchor="ctr">
                    <a:solidFill>
                      <a:srgbClr val="FFC000"/>
                    </a:solidFill>
                  </a:tcPr>
                </a:tc>
                <a:tc>
                  <a:txBody>
                    <a:bodyPr/>
                    <a:lstStyle/>
                    <a:p>
                      <a:pPr marL="261938" indent="-261938">
                        <a:buFont typeface="Arial" panose="020B0604020202020204" pitchFamily="34" charset="0"/>
                        <a:buChar char="•"/>
                      </a:pPr>
                      <a:r>
                        <a:rPr lang="en-US" sz="2400" b="1" dirty="0"/>
                        <a:t>Approach with extra care</a:t>
                      </a:r>
                      <a:br>
                        <a:rPr lang="en-US" sz="2400" b="1" dirty="0"/>
                      </a:br>
                      <a:r>
                        <a:rPr lang="en-US" sz="2400" b="1" dirty="0"/>
                        <a:t>CBRN incident possible</a:t>
                      </a:r>
                    </a:p>
                    <a:p>
                      <a:pPr marL="261938" indent="-261938">
                        <a:buFont typeface="Arial" panose="020B0604020202020204" pitchFamily="34" charset="0"/>
                        <a:buChar char="•"/>
                      </a:pPr>
                      <a:r>
                        <a:rPr lang="en-US" sz="2400" b="1" dirty="0"/>
                        <a:t>Ask for advice using dispatch, </a:t>
                      </a:r>
                      <a:br>
                        <a:rPr lang="en-US" sz="2400" b="1" dirty="0"/>
                      </a:br>
                      <a:r>
                        <a:rPr lang="en-US" sz="2400" b="1" dirty="0"/>
                        <a:t>or through chain of command</a:t>
                      </a:r>
                      <a:endParaRPr lang="nl-NL" sz="2400" b="1" dirty="0"/>
                    </a:p>
                  </a:txBody>
                  <a:tcPr anchor="ctr">
                    <a:solidFill>
                      <a:srgbClr val="FFC000"/>
                    </a:solidFill>
                  </a:tcPr>
                </a:tc>
                <a:extLst>
                  <a:ext uri="{0D108BD9-81ED-4DB2-BD59-A6C34878D82A}">
                    <a16:rowId xmlns:a16="http://schemas.microsoft.com/office/drawing/2014/main" val="1510720824"/>
                  </a:ext>
                </a:extLst>
              </a:tr>
              <a:tr h="1544198">
                <a:tc>
                  <a:txBody>
                    <a:bodyPr/>
                    <a:lstStyle/>
                    <a:p>
                      <a:r>
                        <a:rPr lang="en-US" sz="2400" b="1" dirty="0">
                          <a:solidFill>
                            <a:schemeClr val="bg1"/>
                          </a:solidFill>
                        </a:rPr>
                        <a:t>Step 3</a:t>
                      </a:r>
                      <a:endParaRPr lang="nl-NL" sz="2400" b="1" dirty="0">
                        <a:solidFill>
                          <a:schemeClr val="bg1"/>
                        </a:solidFill>
                      </a:endParaRPr>
                    </a:p>
                  </a:txBody>
                  <a:tcPr anchor="ctr">
                    <a:solidFill>
                      <a:srgbClr val="FF0000"/>
                    </a:solidFill>
                  </a:tcPr>
                </a:tc>
                <a:tc>
                  <a:txBody>
                    <a:bodyPr/>
                    <a:lstStyle/>
                    <a:p>
                      <a:r>
                        <a:rPr lang="en-US" sz="2400" b="1" dirty="0">
                          <a:solidFill>
                            <a:schemeClr val="bg1"/>
                          </a:solidFill>
                        </a:rPr>
                        <a:t>3 or more victims</a:t>
                      </a:r>
                      <a:endParaRPr lang="nl-NL" sz="2400" b="1" dirty="0">
                        <a:solidFill>
                          <a:schemeClr val="bg1"/>
                        </a:solidFill>
                      </a:endParaRPr>
                    </a:p>
                  </a:txBody>
                  <a:tcPr anchor="ctr">
                    <a:solidFill>
                      <a:srgbClr val="FF0000"/>
                    </a:solidFill>
                  </a:tcPr>
                </a:tc>
                <a:tc>
                  <a:txBody>
                    <a:bodyPr/>
                    <a:lstStyle/>
                    <a:p>
                      <a:pPr marL="261938" indent="-261938">
                        <a:buFont typeface="Arial" panose="020B0604020202020204" pitchFamily="34" charset="0"/>
                        <a:buChar char="•"/>
                      </a:pPr>
                      <a:r>
                        <a:rPr lang="en-US" sz="2400" b="1" dirty="0">
                          <a:solidFill>
                            <a:schemeClr val="bg1"/>
                          </a:solidFill>
                        </a:rPr>
                        <a:t>Do NOT approach victims</a:t>
                      </a:r>
                      <a:br>
                        <a:rPr lang="en-US" sz="2400" b="1" dirty="0">
                          <a:solidFill>
                            <a:schemeClr val="bg1"/>
                          </a:solidFill>
                        </a:rPr>
                      </a:br>
                      <a:r>
                        <a:rPr lang="en-US" sz="2400" b="1" dirty="0">
                          <a:solidFill>
                            <a:schemeClr val="bg1"/>
                          </a:solidFill>
                        </a:rPr>
                        <a:t>CBRN incident likely</a:t>
                      </a:r>
                    </a:p>
                    <a:p>
                      <a:pPr marL="261938" indent="-261938">
                        <a:buFont typeface="Arial" panose="020B0604020202020204" pitchFamily="34" charset="0"/>
                        <a:buChar char="•"/>
                      </a:pPr>
                      <a:r>
                        <a:rPr lang="en-US" sz="2400" b="1" dirty="0">
                          <a:solidFill>
                            <a:schemeClr val="bg1"/>
                          </a:solidFill>
                        </a:rPr>
                        <a:t>Call secondary responders via dispatch</a:t>
                      </a:r>
                      <a:br>
                        <a:rPr lang="en-US" sz="2400" b="1" dirty="0">
                          <a:solidFill>
                            <a:schemeClr val="bg1"/>
                          </a:solidFill>
                        </a:rPr>
                      </a:br>
                      <a:r>
                        <a:rPr lang="en-US" sz="2400" b="1" dirty="0">
                          <a:solidFill>
                            <a:schemeClr val="bg1"/>
                          </a:solidFill>
                        </a:rPr>
                        <a:t>or through chain of command</a:t>
                      </a:r>
                      <a:endParaRPr lang="nl-NL" sz="2400" b="1" dirty="0">
                        <a:solidFill>
                          <a:schemeClr val="bg1"/>
                        </a:solidFill>
                      </a:endParaRPr>
                    </a:p>
                  </a:txBody>
                  <a:tcPr anchor="ctr">
                    <a:solidFill>
                      <a:srgbClr val="FF0000"/>
                    </a:solidFill>
                  </a:tcPr>
                </a:tc>
                <a:extLst>
                  <a:ext uri="{0D108BD9-81ED-4DB2-BD59-A6C34878D82A}">
                    <a16:rowId xmlns:a16="http://schemas.microsoft.com/office/drawing/2014/main" val="3270745701"/>
                  </a:ext>
                </a:extLst>
              </a:tr>
            </a:tbl>
          </a:graphicData>
        </a:graphic>
      </p:graphicFrame>
      <p:sp>
        <p:nvSpPr>
          <p:cNvPr id="6" name="Footer Placeholder 4">
            <a:extLst>
              <a:ext uri="{FF2B5EF4-FFF2-40B4-BE49-F238E27FC236}">
                <a16:creationId xmlns:a16="http://schemas.microsoft.com/office/drawing/2014/main" id="{28FE6D33-1E26-4322-B0BF-A2C7F01E6300}"/>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21664337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Incubation period depends on CBRN agent</a:t>
            </a:r>
          </a:p>
        </p:txBody>
      </p:sp>
      <p:sp>
        <p:nvSpPr>
          <p:cNvPr id="3" name="Text Placeholder 2"/>
          <p:cNvSpPr>
            <a:spLocks noGrp="1"/>
          </p:cNvSpPr>
          <p:nvPr>
            <p:ph type="body" sz="quarter" idx="15"/>
          </p:nvPr>
        </p:nvSpPr>
        <p:spPr>
          <a:xfrm>
            <a:off x="766762" y="1786072"/>
            <a:ext cx="11120438" cy="4301992"/>
          </a:xfrm>
        </p:spPr>
        <p:txBody>
          <a:bodyPr>
            <a:normAutofit/>
          </a:bodyPr>
          <a:lstStyle/>
          <a:p>
            <a:r>
              <a:rPr lang="en-US" b="1" dirty="0"/>
              <a:t>seconds – minutes: </a:t>
            </a:r>
            <a:r>
              <a:rPr lang="en-US" dirty="0"/>
              <a:t>a sudden unexplained illness/injury is probably caused by chemicals in gas/</a:t>
            </a:r>
            <a:r>
              <a:rPr lang="en-US" dirty="0" err="1"/>
              <a:t>vapour</a:t>
            </a:r>
            <a:r>
              <a:rPr lang="en-US" dirty="0"/>
              <a:t> form. The patients’ symptoms may provide guidance on the type of agent.</a:t>
            </a:r>
          </a:p>
          <a:p>
            <a:r>
              <a:rPr lang="en-US" b="1" dirty="0"/>
              <a:t>minutes – hours: </a:t>
            </a:r>
            <a:r>
              <a:rPr lang="en-US" dirty="0"/>
              <a:t>rapidly occurring symptoms (e.g. nausea, vomiting, redness of the skin) arise with high doses of radiation (radiation sickness).</a:t>
            </a:r>
          </a:p>
          <a:p>
            <a:r>
              <a:rPr lang="en-US" b="1" dirty="0"/>
              <a:t>days – weeks:</a:t>
            </a:r>
            <a:r>
              <a:rPr lang="en-US" dirty="0"/>
              <a:t> Infectious substances present no symptoms during the first few hours. Radiation doses and some chemicals can have delayed health effects.</a:t>
            </a:r>
          </a:p>
          <a:p>
            <a:r>
              <a:rPr lang="en-US" b="1" dirty="0"/>
              <a:t>years: </a:t>
            </a:r>
            <a:r>
              <a:rPr lang="en-US" dirty="0"/>
              <a:t>Increased chance to get cancer from low radiation doses.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9" name="Isosceles Triangle 8">
            <a:extLst>
              <a:ext uri="{FF2B5EF4-FFF2-40B4-BE49-F238E27FC236}">
                <a16:creationId xmlns:a16="http://schemas.microsoft.com/office/drawing/2014/main" id="{819EA6CD-E41B-4594-8951-C7EDD99D4670}"/>
              </a:ext>
            </a:extLst>
          </p:cNvPr>
          <p:cNvSpPr/>
          <p:nvPr/>
        </p:nvSpPr>
        <p:spPr>
          <a:xfrm>
            <a:off x="44693" y="2071284"/>
            <a:ext cx="653429" cy="3674835"/>
          </a:xfrm>
          <a:prstGeom prst="triangle">
            <a:avLst>
              <a:gd name="adj" fmla="val 9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xtBox 10">
            <a:extLst>
              <a:ext uri="{FF2B5EF4-FFF2-40B4-BE49-F238E27FC236}">
                <a16:creationId xmlns:a16="http://schemas.microsoft.com/office/drawing/2014/main" id="{81746A40-FFEB-41C7-8154-4C53B07B0CDE}"/>
              </a:ext>
            </a:extLst>
          </p:cNvPr>
          <p:cNvSpPr txBox="1"/>
          <p:nvPr/>
        </p:nvSpPr>
        <p:spPr>
          <a:xfrm rot="16200000">
            <a:off x="-486601" y="4257534"/>
            <a:ext cx="1846227" cy="523220"/>
          </a:xfrm>
          <a:prstGeom prst="rect">
            <a:avLst/>
          </a:prstGeom>
          <a:noFill/>
        </p:spPr>
        <p:txBody>
          <a:bodyPr wrap="square" rtlCol="0">
            <a:spAutoFit/>
          </a:bodyPr>
          <a:lstStyle/>
          <a:p>
            <a:r>
              <a:rPr lang="en-US" sz="2800" dirty="0">
                <a:solidFill>
                  <a:schemeClr val="bg1"/>
                </a:solidFill>
              </a:rPr>
              <a:t>time</a:t>
            </a:r>
            <a:endParaRPr lang="nl-NL" sz="2800" dirty="0">
              <a:solidFill>
                <a:schemeClr val="bg1"/>
              </a:solidFill>
            </a:endParaRPr>
          </a:p>
        </p:txBody>
      </p:sp>
      <p:sp>
        <p:nvSpPr>
          <p:cNvPr id="8" name="Footer Placeholder 4">
            <a:extLst>
              <a:ext uri="{FF2B5EF4-FFF2-40B4-BE49-F238E27FC236}">
                <a16:creationId xmlns:a16="http://schemas.microsoft.com/office/drawing/2014/main" id="{9F585D92-4EC1-49DB-930C-6C50477A99AD}"/>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13237190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Symptoms after exposure to chemical agents I</a:t>
            </a:r>
          </a:p>
        </p:txBody>
      </p:sp>
      <p:sp>
        <p:nvSpPr>
          <p:cNvPr id="3" name="Text Placeholder 2"/>
          <p:cNvSpPr>
            <a:spLocks noGrp="1"/>
          </p:cNvSpPr>
          <p:nvPr>
            <p:ph type="body" sz="quarter" idx="15"/>
          </p:nvPr>
        </p:nvSpPr>
        <p:spPr>
          <a:xfrm>
            <a:off x="766762" y="1786072"/>
            <a:ext cx="11120438" cy="4301992"/>
          </a:xfrm>
        </p:spPr>
        <p:txBody>
          <a:bodyPr>
            <a:normAutofit fontScale="92500" lnSpcReduction="10000"/>
          </a:bodyPr>
          <a:lstStyle/>
          <a:p>
            <a:r>
              <a:rPr lang="en-US" b="1" dirty="0"/>
              <a:t>Symptoms of Lethal Agents (Nerve Agent) </a:t>
            </a:r>
          </a:p>
          <a:p>
            <a:r>
              <a:rPr lang="en-US" dirty="0">
                <a:solidFill>
                  <a:schemeClr val="accent3"/>
                </a:solidFill>
              </a:rPr>
              <a:t>Early </a:t>
            </a:r>
          </a:p>
          <a:p>
            <a:pPr lvl="1"/>
            <a:r>
              <a:rPr lang="en-US" dirty="0"/>
              <a:t>Pinpointing of pupils/dimness of vision </a:t>
            </a:r>
          </a:p>
          <a:p>
            <a:pPr lvl="1"/>
            <a:r>
              <a:rPr lang="en-US" dirty="0"/>
              <a:t>Runny nose </a:t>
            </a:r>
          </a:p>
          <a:p>
            <a:pPr lvl="1"/>
            <a:r>
              <a:rPr lang="en-US" dirty="0"/>
              <a:t>Increased salivation </a:t>
            </a:r>
          </a:p>
          <a:p>
            <a:pPr lvl="1"/>
            <a:r>
              <a:rPr lang="en-US" dirty="0"/>
              <a:t>Tightness of chest/difficulty breathing </a:t>
            </a:r>
          </a:p>
          <a:p>
            <a:r>
              <a:rPr lang="en-US" dirty="0">
                <a:solidFill>
                  <a:schemeClr val="accent3"/>
                </a:solidFill>
              </a:rPr>
              <a:t>Later </a:t>
            </a:r>
          </a:p>
          <a:p>
            <a:pPr lvl="1"/>
            <a:r>
              <a:rPr lang="en-US" dirty="0"/>
              <a:t>Headache </a:t>
            </a:r>
          </a:p>
          <a:p>
            <a:pPr lvl="1"/>
            <a:r>
              <a:rPr lang="en-US" dirty="0"/>
              <a:t>Increased salivation </a:t>
            </a:r>
          </a:p>
          <a:p>
            <a:pPr lvl="1"/>
            <a:r>
              <a:rPr lang="en-US" dirty="0"/>
              <a:t>Dizziness and general weakness </a:t>
            </a:r>
          </a:p>
          <a:p>
            <a:pPr lvl="1"/>
            <a:r>
              <a:rPr lang="en-US" dirty="0"/>
              <a:t>Excessive sweating </a:t>
            </a:r>
          </a:p>
          <a:p>
            <a:pPr lvl="1"/>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8" name="Rectangle 7">
            <a:extLst>
              <a:ext uri="{FF2B5EF4-FFF2-40B4-BE49-F238E27FC236}">
                <a16:creationId xmlns:a16="http://schemas.microsoft.com/office/drawing/2014/main" id="{6AB0A8B8-6E66-495C-9138-BFEA0B5C4E40}"/>
              </a:ext>
            </a:extLst>
          </p:cNvPr>
          <p:cNvSpPr/>
          <p:nvPr/>
        </p:nvSpPr>
        <p:spPr>
          <a:xfrm>
            <a:off x="7054242" y="2177672"/>
            <a:ext cx="5000178" cy="1785104"/>
          </a:xfrm>
          <a:prstGeom prst="rect">
            <a:avLst/>
          </a:prstGeom>
        </p:spPr>
        <p:txBody>
          <a:bodyPr wrap="square">
            <a:spAutoFit/>
          </a:bodyPr>
          <a:lstStyle/>
          <a:p>
            <a:pPr marL="342900" indent="-342900">
              <a:buFont typeface="Arial" panose="020B0604020202020204" pitchFamily="34" charset="0"/>
              <a:buChar char="•"/>
            </a:pPr>
            <a:r>
              <a:rPr lang="nl-NL" sz="2200" dirty="0" err="1">
                <a:solidFill>
                  <a:schemeClr val="accent3"/>
                </a:solidFill>
                <a:latin typeface="Segoe UI" panose="020B0502040204020203" pitchFamily="34" charset="0"/>
                <a:cs typeface="Segoe UI" panose="020B0502040204020203" pitchFamily="34" charset="0"/>
              </a:rPr>
              <a:t>Danger</a:t>
            </a:r>
            <a:endParaRPr lang="nl-NL" sz="2200" dirty="0">
              <a:solidFill>
                <a:schemeClr val="accent3"/>
              </a:solidFill>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nl-NL" sz="2200" dirty="0">
                <a:solidFill>
                  <a:srgbClr val="000000"/>
                </a:solidFill>
                <a:latin typeface="Segoe UI" panose="020B0502040204020203" pitchFamily="34" charset="0"/>
                <a:cs typeface="Segoe UI" panose="020B0502040204020203" pitchFamily="34" charset="0"/>
              </a:rPr>
              <a:t>Nausea</a:t>
            </a:r>
          </a:p>
          <a:p>
            <a:pPr marL="800100" lvl="1" indent="-342900">
              <a:buFont typeface="Arial" panose="020B0604020202020204" pitchFamily="34" charset="0"/>
              <a:buChar char="•"/>
            </a:pPr>
            <a:r>
              <a:rPr lang="nl-NL" sz="2200">
                <a:solidFill>
                  <a:srgbClr val="000000"/>
                </a:solidFill>
                <a:latin typeface="Segoe UI" panose="020B0502040204020203" pitchFamily="34" charset="0"/>
                <a:cs typeface="Segoe UI" panose="020B0502040204020203" pitchFamily="34" charset="0"/>
              </a:rPr>
              <a:t>Involuntary defacation/</a:t>
            </a:r>
            <a:r>
              <a:rPr lang="nl-NL" sz="2200" dirty="0" err="1">
                <a:solidFill>
                  <a:srgbClr val="000000"/>
                </a:solidFill>
                <a:latin typeface="Segoe UI" panose="020B0502040204020203" pitchFamily="34" charset="0"/>
                <a:cs typeface="Segoe UI" panose="020B0502040204020203" pitchFamily="34" charset="0"/>
              </a:rPr>
              <a:t>urination</a:t>
            </a:r>
            <a:endParaRPr lang="nl-NL" sz="2200" dirty="0">
              <a:solidFill>
                <a:srgbClr val="000000"/>
              </a:solidFill>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nl-NL" sz="2200" dirty="0" err="1">
                <a:solidFill>
                  <a:srgbClr val="000000"/>
                </a:solidFill>
                <a:latin typeface="Segoe UI" panose="020B0502040204020203" pitchFamily="34" charset="0"/>
                <a:cs typeface="Segoe UI" panose="020B0502040204020203" pitchFamily="34" charset="0"/>
              </a:rPr>
              <a:t>Muscle</a:t>
            </a:r>
            <a:r>
              <a:rPr lang="nl-NL" sz="2200" dirty="0">
                <a:solidFill>
                  <a:srgbClr val="000000"/>
                </a:solidFill>
                <a:latin typeface="Segoe UI" panose="020B0502040204020203" pitchFamily="34" charset="0"/>
                <a:cs typeface="Segoe UI" panose="020B0502040204020203" pitchFamily="34" charset="0"/>
              </a:rPr>
              <a:t> </a:t>
            </a:r>
            <a:r>
              <a:rPr lang="nl-NL" sz="2200" dirty="0" err="1">
                <a:solidFill>
                  <a:srgbClr val="000000"/>
                </a:solidFill>
                <a:latin typeface="Segoe UI" panose="020B0502040204020203" pitchFamily="34" charset="0"/>
                <a:cs typeface="Segoe UI" panose="020B0502040204020203" pitchFamily="34" charset="0"/>
              </a:rPr>
              <a:t>twitching</a:t>
            </a:r>
            <a:r>
              <a:rPr lang="nl-NL" sz="2200" dirty="0">
                <a:solidFill>
                  <a:srgbClr val="000000"/>
                </a:solidFill>
                <a:latin typeface="Segoe UI" panose="020B0502040204020203" pitchFamily="34" charset="0"/>
                <a:cs typeface="Segoe UI" panose="020B0502040204020203" pitchFamily="34" charset="0"/>
              </a:rPr>
              <a:t> </a:t>
            </a:r>
            <a:r>
              <a:rPr lang="nl-NL" sz="2200" dirty="0" err="1">
                <a:solidFill>
                  <a:srgbClr val="000000"/>
                </a:solidFill>
                <a:latin typeface="Segoe UI" panose="020B0502040204020203" pitchFamily="34" charset="0"/>
                <a:cs typeface="Segoe UI" panose="020B0502040204020203" pitchFamily="34" charset="0"/>
              </a:rPr>
              <a:t>and</a:t>
            </a:r>
            <a:r>
              <a:rPr lang="nl-NL" sz="2200" dirty="0">
                <a:solidFill>
                  <a:srgbClr val="000000"/>
                </a:solidFill>
                <a:latin typeface="Segoe UI" panose="020B0502040204020203" pitchFamily="34" charset="0"/>
                <a:cs typeface="Segoe UI" panose="020B0502040204020203" pitchFamily="34" charset="0"/>
              </a:rPr>
              <a:t> </a:t>
            </a:r>
            <a:r>
              <a:rPr lang="nl-NL" sz="2200" dirty="0" err="1">
                <a:solidFill>
                  <a:srgbClr val="000000"/>
                </a:solidFill>
                <a:latin typeface="Segoe UI" panose="020B0502040204020203" pitchFamily="34" charset="0"/>
                <a:cs typeface="Segoe UI" panose="020B0502040204020203" pitchFamily="34" charset="0"/>
              </a:rPr>
              <a:t>jerking</a:t>
            </a:r>
            <a:endParaRPr lang="nl-NL" sz="2200" dirty="0">
              <a:solidFill>
                <a:srgbClr val="000000"/>
              </a:solidFill>
              <a:latin typeface="Segoe UI" panose="020B0502040204020203" pitchFamily="34" charset="0"/>
              <a:cs typeface="Segoe UI" panose="020B0502040204020203" pitchFamily="34" charset="0"/>
            </a:endParaRPr>
          </a:p>
          <a:p>
            <a:pPr marL="800100" lvl="1" indent="-342900">
              <a:buFont typeface="Arial" panose="020B0604020202020204" pitchFamily="34" charset="0"/>
              <a:buChar char="•"/>
            </a:pPr>
            <a:r>
              <a:rPr lang="nl-NL" sz="2200" dirty="0">
                <a:solidFill>
                  <a:srgbClr val="000000"/>
                </a:solidFill>
                <a:latin typeface="Segoe UI" panose="020B0502040204020203" pitchFamily="34" charset="0"/>
                <a:cs typeface="Segoe UI" panose="020B0502040204020203" pitchFamily="34" charset="0"/>
              </a:rPr>
              <a:t>Stoppage of </a:t>
            </a:r>
            <a:r>
              <a:rPr lang="nl-NL" sz="2200" dirty="0" err="1">
                <a:solidFill>
                  <a:srgbClr val="000000"/>
                </a:solidFill>
                <a:latin typeface="Segoe UI" panose="020B0502040204020203" pitchFamily="34" charset="0"/>
                <a:cs typeface="Segoe UI" panose="020B0502040204020203" pitchFamily="34" charset="0"/>
              </a:rPr>
              <a:t>breathing</a:t>
            </a:r>
            <a:r>
              <a:rPr lang="nl-NL" sz="2200" dirty="0">
                <a:solidFill>
                  <a:srgbClr val="000000"/>
                </a:solidFill>
                <a:latin typeface="Segoe UI" panose="020B0502040204020203" pitchFamily="34" charset="0"/>
                <a:cs typeface="Segoe UI" panose="020B0502040204020203" pitchFamily="34" charset="0"/>
              </a:rPr>
              <a:t> </a:t>
            </a:r>
          </a:p>
        </p:txBody>
      </p:sp>
      <p:sp>
        <p:nvSpPr>
          <p:cNvPr id="7" name="Footer Placeholder 4">
            <a:extLst>
              <a:ext uri="{FF2B5EF4-FFF2-40B4-BE49-F238E27FC236}">
                <a16:creationId xmlns:a16="http://schemas.microsoft.com/office/drawing/2014/main" id="{7BB0058B-51B4-4C4C-8D00-C832E6BDF484}"/>
              </a:ext>
            </a:extLst>
          </p:cNvPr>
          <p:cNvSpPr>
            <a:spLocks noGrp="1"/>
          </p:cNvSpPr>
          <p:nvPr>
            <p:ph type="ftr" sz="quarter" idx="16"/>
          </p:nvPr>
        </p:nvSpPr>
        <p:spPr>
          <a:xfrm>
            <a:off x="452927" y="6479664"/>
            <a:ext cx="10776247" cy="148485"/>
          </a:xfrm>
        </p:spPr>
        <p:txBody>
          <a:bodyPr/>
          <a:lstStyle/>
          <a:p>
            <a:r>
              <a:rPr lang="en-US" dirty="0"/>
              <a:t>MELODY Presentation 2.2.1: Routes of exposure, symptoms, etc.</a:t>
            </a:r>
          </a:p>
        </p:txBody>
      </p:sp>
    </p:spTree>
    <p:extLst>
      <p:ext uri="{BB962C8B-B14F-4D97-AF65-F5344CB8AC3E}">
        <p14:creationId xmlns:p14="http://schemas.microsoft.com/office/powerpoint/2010/main" val="29579913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11520</TotalTime>
  <Words>4243</Words>
  <Application>Microsoft Office PowerPoint</Application>
  <PresentationFormat>Widescreen</PresentationFormat>
  <Paragraphs>368</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FranklinGotTExtCon</vt:lpstr>
      <vt:lpstr>Georgia</vt:lpstr>
      <vt:lpstr>Segoe UI</vt:lpstr>
      <vt:lpstr>Segoe UI Semibold</vt:lpstr>
      <vt:lpstr>Verdana</vt:lpstr>
      <vt:lpstr>Office Theme</vt:lpstr>
      <vt:lpstr>Module 2 CBRN basics</vt:lpstr>
      <vt:lpstr>Learning objective</vt:lpstr>
      <vt:lpstr>Exposure routes C, B, R, N</vt:lpstr>
      <vt:lpstr>Additional exposure routes B, RN</vt:lpstr>
      <vt:lpstr>Indicators of a CBRN incident I</vt:lpstr>
      <vt:lpstr>Indicators of a CBRN incident II</vt:lpstr>
      <vt:lpstr>Arriving safe at the scene – risk assessment</vt:lpstr>
      <vt:lpstr>Incubation period depends on CBRN agent</vt:lpstr>
      <vt:lpstr>Symptoms after exposure to chemical agents I</vt:lpstr>
      <vt:lpstr>Symptoms after exposure to chemical agents II</vt:lpstr>
      <vt:lpstr>Symptoms after exposure to biological agents</vt:lpstr>
      <vt:lpstr>Symptoms after exposure to biological agents</vt:lpstr>
      <vt:lpstr>Symptoms after exposure to radiation</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469</cp:revision>
  <cp:lastPrinted>2020-01-20T09:16:47Z</cp:lastPrinted>
  <dcterms:created xsi:type="dcterms:W3CDTF">2019-10-21T09:10:33Z</dcterms:created>
  <dcterms:modified xsi:type="dcterms:W3CDTF">2022-11-18T14:15:24Z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