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9"/>
  </p:notesMasterIdLst>
  <p:handoutMasterIdLst>
    <p:handoutMasterId r:id="rId30"/>
  </p:handoutMasterIdLst>
  <p:sldIdLst>
    <p:sldId id="256" r:id="rId2"/>
    <p:sldId id="695" r:id="rId3"/>
    <p:sldId id="274" r:id="rId4"/>
    <p:sldId id="275" r:id="rId5"/>
    <p:sldId id="304" r:id="rId6"/>
    <p:sldId id="292" r:id="rId7"/>
    <p:sldId id="272" r:id="rId8"/>
    <p:sldId id="694" r:id="rId9"/>
    <p:sldId id="696" r:id="rId10"/>
    <p:sldId id="279" r:id="rId11"/>
    <p:sldId id="281" r:id="rId12"/>
    <p:sldId id="282" r:id="rId13"/>
    <p:sldId id="283" r:id="rId14"/>
    <p:sldId id="284" r:id="rId15"/>
    <p:sldId id="285" r:id="rId16"/>
    <p:sldId id="286" r:id="rId17"/>
    <p:sldId id="287" r:id="rId18"/>
    <p:sldId id="699" r:id="rId19"/>
    <p:sldId id="299" r:id="rId20"/>
    <p:sldId id="301" r:id="rId21"/>
    <p:sldId id="692" r:id="rId22"/>
    <p:sldId id="302" r:id="rId23"/>
    <p:sldId id="697" r:id="rId24"/>
    <p:sldId id="698" r:id="rId25"/>
    <p:sldId id="700" r:id="rId26"/>
    <p:sldId id="289" r:id="rId27"/>
    <p:sldId id="26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cin Niemcewicz" initials="MN" lastIdx="5" clrIdx="0">
    <p:extLst>
      <p:ext uri="{19B8F6BF-5375-455C-9EA6-DF929625EA0E}">
        <p15:presenceInfo xmlns:p15="http://schemas.microsoft.com/office/powerpoint/2012/main" userId="S-1-5-21-775343968-972068054-230118051-1001" providerId="AD"/>
      </p:ext>
    </p:extLst>
  </p:cmAuthor>
  <p:cmAuthor id="2" name="Iris Vennis" initials="IV" lastIdx="6" clrIdx="1">
    <p:extLst>
      <p:ext uri="{19B8F6BF-5375-455C-9EA6-DF929625EA0E}">
        <p15:presenceInfo xmlns:p15="http://schemas.microsoft.com/office/powerpoint/2012/main" userId="S::iris.vennis@rivm.nl::2c63e225-d6d8-4d4e-8f18-3ca2eabaa27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E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31" autoAdjust="0"/>
    <p:restoredTop sz="65017" autoAdjust="0"/>
  </p:normalViewPr>
  <p:slideViewPr>
    <p:cSldViewPr snapToGrid="0">
      <p:cViewPr varScale="1">
        <p:scale>
          <a:sx n="69" d="100"/>
          <a:sy n="69" d="100"/>
        </p:scale>
        <p:origin x="1320" y="60"/>
      </p:cViewPr>
      <p:guideLst/>
    </p:cSldViewPr>
  </p:slideViewPr>
  <p:notesTextViewPr>
    <p:cViewPr>
      <p:scale>
        <a:sx n="3" d="2"/>
        <a:sy n="3" d="2"/>
      </p:scale>
      <p:origin x="0" y="-1866"/>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Module 6 Task specific response </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what part of the curriculum is presented</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MASS T</a:t>
            </a:r>
            <a:r>
              <a:rPr lang="en-US" sz="800" kern="1200" noProof="0" dirty="0">
                <a:solidFill>
                  <a:schemeClr val="tx1"/>
                </a:solidFill>
                <a:effectLst/>
                <a:latin typeface="+mn-lt"/>
                <a:ea typeface="+mn-ea"/>
                <a:cs typeface="+mn-cs"/>
              </a:rPr>
              <a:t>riage System.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be familiarized with MASS triage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MASS system is used to prioritize medical assistance and evacuation.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M stands for Moving patients into groups, allowing recognition of patients with and without the ability to walk.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 stands for medical Assessment.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S stands for Sorting patients to dedicated triage category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S stands for Sending victims to dedicated places (hospital, point of care), where medical assistance will be provided.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992254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1 in the MASS triage system: separation of minimal group of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first step in executing the MASS triage is to recognize the patients with and without the ability to walk. Ask the trainees which action they would take to achieve this goal, then present the rest of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first step in MASS triage, is to separate the minimal group of victims. In order to execute this task, a loud verbal instruction must be given: “Everyone, who needs medical attention, should walk to the area marked by the green color”. In most cases, patients from the minimal category will move to the designated area. The remaining groups on the scene are immediate, delayed or expectant/dead.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129137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2 in the MASS triage system:  separation of delayed group of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second step in MASS triage system is to separate the delayed group of victims. Ask the trainees which action they would take to reach the goal, then present the rest of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Similar to step one, step two is also based on verbal command. “Everyone who needs medical attention, should wave their arm or leg so we can find you”. As a result, the delayed group of patients will be recognized. These patients are not able to walk but their mental status allowed them to understand the verbal command and respond by moving their arm or leg. In most of the cases, their medical condition is not life threating, so they should be categorized as ‘delayed’ group of patients. The remaining victims on the scene now belong to the categories ‘immediate’  and ‘expectant/dead’ .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7545570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that in step 3 of the MASS triage system, patients have been separated into three categories: delayed, minimal and a third group which consist of two triage categories: immediate and expectant/dead.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Ask the trainees to identify the groups of patients that have been created after performing the previous two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After their input, explain that victims have now been divided into three groups. The minimal group and delayed group were identified and separated. The remaining groups consist of two triage categories: immediate and expectant/dead.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Be aware that vocal communication might not work for everyone, for example due to impaired hearing or language difficulties. Also note that patients might be non-ambulatory due to pre-existing medical conditions. </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812642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what step 4 in the MASS triage system entails: Identification of dead victims and of the group of patients who remain at the scene, who may belong to triage categories ‘ immediate’ or ‘ expectant’.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In step four of the triage, dead victims are identified and separated. Dead victims are tagged in order to prevent re-triage. As a result, the remaining group at the scene consists of immediate and expectant victims. At this point, a rapid medical assessment is required to differentiate immediate from expectant. It should be pointed out that, in contrast to START triage, only at this point medical assessment of the patients is performed. This speeds up the triage process and saves time which ultimately may save lives.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7223103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5 in the MASS triage system: counting and sorting of victims in each triage category and reporting to the crisis manager.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next step in MASS triage is to estimate the number of victims in each triage category. The number of the victims and categories should be provided to the crisis manager. If possible, the immediate and expectant groups should be separated, and designated areas should be clearly marked. This will speed up the process of medical evacuation.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3155505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6 in the MASS triage system: medical treatment and evacuation priorities in the MASS triage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subsequent step in MASS triage is to execute medical treatment and evacuation. The priority in medical treatment and evacuation is as follows: Immediate →Delayed→ Minimal→ Expectant/Dead. It should be mentioned, that in case of a mass casualty event that exceeds routine transportation capabilities, alternative transportation may be used. E.g., minibuses or vans can be used for the minimal group.</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7273006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7 in the MASS triage system: re-triage and on the scene post evacuation activities.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final step in MASS triage is to re-triage the victims at the point of care (dedicated hospitals). Emphasize that re-triage is crucial because categories may change during medical evacuation. This step also applies for START triage.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At the scene of the incident, dead bodies must be managed properly after medical evacuation is completed. In CBRN events, dead bodies could be sources of secondary contamination and infection, so they should be properly managed while wearing appropriate PPE. This management of dead victims should be performed by sanitary services according to their procedures.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All activities should be performed in such a way that possible evidence is preserved to enable criminal investigation.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24205053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Summary </a:t>
            </a:r>
            <a:r>
              <a:rPr lang="en-US" dirty="0"/>
              <a:t>MASS – Step by step action</a:t>
            </a:r>
            <a:br>
              <a:rPr lang="en-US"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1 in the MASS triage system: s</a:t>
            </a:r>
            <a:r>
              <a:rPr lang="en-US" sz="900" kern="1200" noProof="0" dirty="0">
                <a:solidFill>
                  <a:schemeClr val="tx1"/>
                </a:solidFill>
                <a:effectLst/>
                <a:latin typeface="+mn-lt"/>
                <a:ea typeface="+mn-ea"/>
                <a:cs typeface="+mn-cs"/>
              </a:rPr>
              <a:t>eparation of minimal group of patients.</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Summarize the steps in MASS triage as explained in previous slides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1291376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Decontamination triage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separate victims for decontamination </a:t>
            </a:r>
            <a:r>
              <a:rPr lang="en-US" sz="800" b="0" i="0" u="sng" kern="1200" noProof="0" dirty="0">
                <a:solidFill>
                  <a:srgbClr val="FF0000"/>
                </a:solidFill>
                <a:effectLst/>
                <a:latin typeface="+mn-lt"/>
                <a:ea typeface="+mn-ea"/>
                <a:cs typeface="+mn-cs"/>
              </a:rPr>
              <a:t>before and after </a:t>
            </a:r>
            <a:r>
              <a:rPr lang="en-US" sz="800" kern="1200" noProof="0" dirty="0">
                <a:solidFill>
                  <a:schemeClr val="tx1"/>
                </a:solidFill>
                <a:effectLst/>
                <a:latin typeface="+mn-lt"/>
                <a:ea typeface="+mn-ea"/>
                <a:cs typeface="+mn-cs"/>
              </a:rPr>
              <a:t>medical treatment. </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dirty="0"/>
              <a:t>Decontamination </a:t>
            </a:r>
            <a:r>
              <a:rPr lang="en-US" sz="800" u="sng" dirty="0"/>
              <a:t>triage</a:t>
            </a:r>
            <a:r>
              <a:rPr lang="en-US" sz="800" dirty="0"/>
              <a:t> should be performed after medical triage. </a:t>
            </a:r>
            <a:r>
              <a:rPr lang="en-US" sz="800" b="0" kern="1200" noProof="0" dirty="0">
                <a:solidFill>
                  <a:schemeClr val="tx1"/>
                </a:solidFill>
                <a:effectLst/>
                <a:latin typeface="+mn-lt"/>
                <a:ea typeface="+mn-ea"/>
                <a:cs typeface="+mn-cs"/>
              </a:rPr>
              <a:t>Explain that for some victims decontamination needs to be performed before adequate treatment can occur. Separation of victims for decontamination triage is different from medical triage</a:t>
            </a:r>
            <a:r>
              <a:rPr lang="en-US" sz="800" dirty="0"/>
              <a:t>. MELODY Presentation 5.7 contains more information about decontamination.</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670954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learning objective</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what part of the curriculum is presented.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aim of this MELODY Presentation is to introduce to the trainees the most common triage systems, to point out the differences between them and explain in detail how they are used.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21090892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Triage at the hospital</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learn some additional considerations regarding (re)triage at the hospital.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Inform the hospital on the status of patients when they are transported to the hospital. A completed triage tag can be used. Don’t forget to inform about the decontamination status.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At the hospital attention should be paid to the walking wounded: patients who moved to the hospital on their own and have not yet been triaged and/or (properly) decontaminated. </a:t>
            </a:r>
          </a:p>
          <a:p>
            <a:r>
              <a:rPr lang="en-US" sz="800" b="0" i="0" u="none" strike="noStrike" baseline="0" dirty="0">
                <a:solidFill>
                  <a:srgbClr val="1F487C"/>
                </a:solidFill>
                <a:latin typeface="Segoe UI" panose="020B0502040204020203" pitchFamily="34" charset="0"/>
              </a:rPr>
              <a:t>For small incidents use decontamination facilities as available at the hospital (outside or inside). In case the hospital is not prepared, make use of help from outside e.g. fire brigade, or redirect to place with facilities. </a:t>
            </a:r>
            <a:r>
              <a:rPr lang="en-US" sz="800" dirty="0"/>
              <a:t>For large scale incidents d</a:t>
            </a:r>
            <a:r>
              <a:rPr lang="en-US" sz="800" b="0" kern="1200" noProof="0" dirty="0" err="1">
                <a:solidFill>
                  <a:schemeClr val="tx1"/>
                </a:solidFill>
                <a:effectLst/>
                <a:latin typeface="+mn-lt"/>
                <a:ea typeface="+mn-ea"/>
                <a:cs typeface="+mn-cs"/>
              </a:rPr>
              <a:t>econtamination</a:t>
            </a:r>
            <a:r>
              <a:rPr lang="en-US" sz="800" b="0" kern="1200" noProof="0" dirty="0">
                <a:solidFill>
                  <a:schemeClr val="tx1"/>
                </a:solidFill>
                <a:effectLst/>
                <a:latin typeface="+mn-lt"/>
                <a:ea typeface="+mn-ea"/>
                <a:cs typeface="+mn-cs"/>
              </a:rPr>
              <a:t> prior to entry in healthcare facilities is preferred, as most hospitals do not have equipment for large scale decontamination. E.g. the fire brigade could perform decontamination. Removal of clothing is a very effective decontamination method.</a:t>
            </a:r>
            <a:br>
              <a:rPr lang="en-US" sz="800" b="0" kern="1200" noProof="0" dirty="0">
                <a:solidFill>
                  <a:schemeClr val="tx1"/>
                </a:solidFill>
                <a:effectLst/>
                <a:latin typeface="+mn-lt"/>
                <a:ea typeface="+mn-ea"/>
                <a:cs typeface="+mn-cs"/>
              </a:rPr>
            </a:br>
            <a:r>
              <a:rPr lang="en-US" sz="800" b="0" kern="1200" noProof="0" dirty="0">
                <a:solidFill>
                  <a:schemeClr val="tx1"/>
                </a:solidFill>
                <a:effectLst/>
                <a:latin typeface="+mn-lt"/>
                <a:ea typeface="+mn-ea"/>
                <a:cs typeface="+mn-cs"/>
              </a:rPr>
              <a:t>Although medical triage is performed at the incident scene, a re-triage of injuries is necessary at the hospital entrance in order to provide appropriate care.</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r>
              <a:rPr lang="en-US" sz="800" b="0" kern="1200" noProof="0" dirty="0">
                <a:solidFill>
                  <a:schemeClr val="tx1"/>
                </a:solidFill>
                <a:effectLst/>
                <a:latin typeface="+mn-lt"/>
                <a:ea typeface="+mn-ea"/>
                <a:cs typeface="+mn-cs"/>
              </a:rPr>
              <a:t> Beds in an emergency hospital facility</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https://pixabay.com/photos/hospital-emergency-treatment-6576522/, IP free</a:t>
            </a: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2306509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Examples of triage related to CBRN incident</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have an idea how triage can be applied to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Choose one or more examples to present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the given example of triage performed following a CBRN incident with Anthrax. Explain to (or interact with) the trainees that patients with initial signs of inhalation anthrax should be placed in the immediate category. However, in case of a high number of cases or limited resources available, it is not possible to treat everyone (at the same time) and patients with a low chance of survival have to be placed in the expectant category.</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15016268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Examples of triage related to CBRN incident</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have an idea how triage can be applied to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Choose one or more examples to present to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the given example of triage related to a CBRN incident with ricin. Explain to (or interact with) the trainees that the severity of symptoms and availability of resources will determine the triage categories. Patients with respiratory distress should be placed in the immediate category, however, when no respiratory support is available there is a low chance of survival and patients have to be placed in the expectant category. Patients presenting milder symptoms may be placed in the delayed category.</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5768780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Examples of triage related to CBRN incident</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have an idea how triage can be applied to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Choose one or more examples to present to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that this is an example of triage related to a CBRN incident with nerve agents. Explain to (or interact with) the trainees the triage groups relevant for nerve agents.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34358495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Examples of triage related to CBRN incident</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have an idea how triage can be applied to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Choose one or more examples to present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that this is an example of triage related to a CBRN incident with blister agents. Explain to (or interact with) the trainees the triage groups relevant for blister agents.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8656119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Examples of triage related to CBRN incident</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have an idea how triage can be applied to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Choose one or more examples to present the trainees.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Explain that this is an example of triage related to a CBRN incident with a radiological agent. Explain to (or interact with) the trainees the triage groups relevant for radiological exposure.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r>
              <a:rPr lang="en-US" sz="800" b="0" i="0" u="none" strike="noStrike" baseline="0" dirty="0">
                <a:solidFill>
                  <a:srgbClr val="1F487C"/>
                </a:solidFill>
                <a:latin typeface="Segoe UI" panose="020B0502040204020203" pitchFamily="34" charset="0"/>
              </a:rPr>
              <a:t>Explain that the shown symptoms are related to radiation sickness. Radiation sickness is very rare to occur and is reported mostly after industrial incidents with strong radioactive sources (with one or a few casualties). It could also be due to a ‘hidden source’ malevolent act. </a:t>
            </a:r>
            <a:endParaRPr lang="en-US" sz="800" b="0" i="0" u="none" strike="noStrike" baseline="0" dirty="0">
              <a:solidFill>
                <a:srgbClr val="000000"/>
              </a:solidFill>
              <a:latin typeface="Segoe UI" panose="020B0502040204020203" pitchFamily="34" charset="0"/>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noProof="0" dirty="0"/>
          </a:p>
        </p:txBody>
      </p:sp>
    </p:spTree>
    <p:extLst>
      <p:ext uri="{BB962C8B-B14F-4D97-AF65-F5344CB8AC3E}">
        <p14:creationId xmlns:p14="http://schemas.microsoft.com/office/powerpoint/2010/main" val="20184020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dirty="0"/>
              <a:t>Take Home Message</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able to summarize the steps often performed in two triage systems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This is a summarizing slide and can be used as a bridge to the practical module 6.3.P</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7150385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Final slide.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1862534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Triage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familiarized with history of medical segregation.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medical segregation (triage) was introduced by Baron Dominique Jean </a:t>
            </a:r>
            <a:r>
              <a:rPr lang="en-US" sz="800" kern="1200" noProof="0" dirty="0" err="1">
                <a:solidFill>
                  <a:schemeClr val="tx1"/>
                </a:solidFill>
                <a:effectLst/>
                <a:latin typeface="+mn-lt"/>
                <a:ea typeface="+mn-ea"/>
                <a:cs typeface="+mn-cs"/>
              </a:rPr>
              <a:t>Larrey</a:t>
            </a:r>
            <a:r>
              <a:rPr lang="en-US" sz="800" kern="1200" noProof="0" dirty="0">
                <a:solidFill>
                  <a:schemeClr val="tx1"/>
                </a:solidFill>
                <a:effectLst/>
                <a:latin typeface="+mn-lt"/>
                <a:ea typeface="+mn-ea"/>
                <a:cs typeface="+mn-cs"/>
              </a:rPr>
              <a:t>, a French surgeon, who served in Napoleon times. He was also the inventor of the ‘flying ambulances’. They were used to transport wounded soldiers to field hospitals. He established the rules of triage according to the injury seriousness and priorities in medical evacuation. His invention was the basis of modern triage protocols.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 </a:t>
            </a:r>
            <a:r>
              <a:rPr lang="en-US" sz="800" dirty="0"/>
              <a:t>Ambulance Volante or "flying ambulances" to evacuate casualties from the battlefield.</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https://en.wikipedia.org/wiki/Dominique_Jean_Larrey (Public Domain)</a:t>
            </a: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154677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 </a:t>
            </a:r>
            <a:r>
              <a:rPr lang="en-US" sz="800" kern="1200" noProof="0" dirty="0">
                <a:solidFill>
                  <a:schemeClr val="tx1"/>
                </a:solidFill>
                <a:effectLst/>
                <a:latin typeface="+mn-lt"/>
                <a:ea typeface="+mn-ea"/>
                <a:cs typeface="+mn-cs"/>
              </a:rPr>
              <a:t>Triage systems</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will be familiarized with two type</a:t>
            </a:r>
            <a:r>
              <a:rPr lang="pl-PL" sz="800" kern="1200" noProof="0" dirty="0">
                <a:solidFill>
                  <a:schemeClr val="tx1"/>
                </a:solidFill>
                <a:effectLst/>
                <a:latin typeface="+mn-lt"/>
                <a:ea typeface="+mn-ea"/>
                <a:cs typeface="+mn-cs"/>
              </a:rPr>
              <a:t>s</a:t>
            </a:r>
            <a:r>
              <a:rPr lang="en-US" sz="800" kern="1200" noProof="0" dirty="0">
                <a:solidFill>
                  <a:schemeClr val="tx1"/>
                </a:solidFill>
                <a:effectLst/>
                <a:latin typeface="+mn-lt"/>
                <a:ea typeface="+mn-ea"/>
                <a:cs typeface="+mn-cs"/>
              </a:rPr>
              <a:t> of triage.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Do the trainees remember the difference between conventional and disaster triage?</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Conventional triage is to assign priority to those needing immediate life saving interventions - and assumes that there are not limited resources.</a:t>
            </a:r>
            <a:r>
              <a:rPr lang="nl-NL" sz="800" kern="1200" dirty="0">
                <a:solidFill>
                  <a:schemeClr val="tx1"/>
                </a:solidFill>
                <a:effectLst/>
                <a:latin typeface="+mn-lt"/>
                <a:ea typeface="+mn-ea"/>
                <a:cs typeface="+mn-cs"/>
              </a:rPr>
              <a:t>  D</a:t>
            </a:r>
            <a:r>
              <a:rPr lang="en-GB" sz="800" kern="1200" dirty="0" err="1">
                <a:solidFill>
                  <a:schemeClr val="tx1"/>
                </a:solidFill>
                <a:effectLst/>
                <a:latin typeface="+mn-lt"/>
                <a:ea typeface="+mn-ea"/>
                <a:cs typeface="+mn-cs"/>
              </a:rPr>
              <a:t>isaster</a:t>
            </a:r>
            <a:r>
              <a:rPr lang="en-GB" sz="800" kern="1200" dirty="0">
                <a:solidFill>
                  <a:schemeClr val="tx1"/>
                </a:solidFill>
                <a:effectLst/>
                <a:latin typeface="+mn-lt"/>
                <a:ea typeface="+mn-ea"/>
                <a:cs typeface="+mn-cs"/>
              </a:rPr>
              <a:t> triage is to maximise survival / minimise disability within available, limited resources. </a:t>
            </a:r>
            <a:r>
              <a:rPr lang="en-US" sz="800" dirty="0"/>
              <a:t>To do the greatest good for the greatest number of people. In relation to CBRN scenarios we focus on disaster triage.</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Explain that the first minutes of an incident can be very chaotic, but it is important to set up triage as soon as possible to do the greatest good for the patients. </a:t>
            </a:r>
            <a:r>
              <a:rPr lang="en-US" sz="800" dirty="0"/>
              <a:t>The triage process, and unfounded concerns about potential contamination, must not delay care to the highest priority groups.</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4063433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Triage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learn about the 4 triage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Do the trainees remember the triage categories? Explain in more detail the following: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noProof="0" dirty="0">
                <a:solidFill>
                  <a:schemeClr val="tx1"/>
                </a:solidFill>
                <a:effectLst/>
                <a:latin typeface="+mn-lt"/>
                <a:ea typeface="+mn-ea"/>
                <a:cs typeface="+mn-cs"/>
              </a:rPr>
              <a:t>T</a:t>
            </a:r>
            <a:r>
              <a:rPr lang="en-US" sz="800" b="0" i="0" u="none" strike="noStrike" kern="1200" dirty="0" err="1">
                <a:solidFill>
                  <a:schemeClr val="tx1"/>
                </a:solidFill>
                <a:effectLst/>
                <a:latin typeface="+mn-lt"/>
                <a:ea typeface="+mn-ea"/>
                <a:cs typeface="+mn-cs"/>
              </a:rPr>
              <a:t>riage</a:t>
            </a:r>
            <a:r>
              <a:rPr lang="en-US" sz="800" b="0" i="0" u="none" strike="noStrike" kern="1200" dirty="0">
                <a:solidFill>
                  <a:schemeClr val="tx1"/>
                </a:solidFill>
                <a:effectLst/>
                <a:latin typeface="+mn-lt"/>
                <a:ea typeface="+mn-ea"/>
                <a:cs typeface="+mn-cs"/>
              </a:rPr>
              <a:t> is the process of determining which victims require medical (life-saving) treatment most urgently.</a:t>
            </a:r>
          </a:p>
          <a:p>
            <a:pPr marL="0" indent="0">
              <a:buFont typeface="Arial" panose="020B0604020202020204" pitchFamily="34" charset="0"/>
              <a:buNone/>
            </a:pPr>
            <a:endParaRPr lang="en-US" sz="800" u="none"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The groups are in general: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immediate (red) - immediately life threatening problems with a high potential for survival; </a:t>
            </a:r>
            <a:r>
              <a:rPr lang="en-US" sz="800" dirty="0"/>
              <a:t>Patient cannot survive without immediate treatment, Patient with high chance of survival with introduced therapy. Patient is not able to move, require medical assessment</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delayed (yellow) – serious injuries, require medical care but management can be delayed without increasing morbidity or mortality; for </a:t>
            </a:r>
            <a:r>
              <a:rPr lang="en-US" sz="800" dirty="0"/>
              <a:t>patients in this category some delay in medical treatment is permitted, although some continuing care and pain relief may be required before definitive care is given.</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342900" indent="-342900"/>
            <a:r>
              <a:rPr lang="en-US" sz="800" kern="1200" noProof="0" dirty="0">
                <a:solidFill>
                  <a:schemeClr val="tx1"/>
                </a:solidFill>
                <a:effectLst/>
                <a:latin typeface="+mn-lt"/>
                <a:ea typeface="+mn-ea"/>
                <a:cs typeface="+mn-cs"/>
              </a:rPr>
              <a:t>minimal (green) - require minor care or no care without adverse effect; </a:t>
            </a:r>
            <a:r>
              <a:rPr lang="en-US" sz="800" dirty="0"/>
              <a:t>Can care for themselves, Can be helped by untrained personnel</a:t>
            </a:r>
            <a:r>
              <a:rPr lang="en-US" sz="800" b="1" dirty="0"/>
              <a:t>.</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Dead/expectant (black) –  very serious injuries, patient lacks vital life signs and unresponsive to stimuli. Patient is dead or expectant (life threating with low chance of survive) Expectant should receive comfort care until resources available, </a:t>
            </a:r>
            <a:r>
              <a:rPr lang="en-US" sz="800" dirty="0"/>
              <a:t>Life threatening conditions beyond the treatment capabilities of the available medical personnel. </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Explain that the order presented on the slide is also the commonly used order of treatment. Create designated areas on/near the incident scene for the different triage categories.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Each country uses different triage systems. Most systems use the presented </a:t>
            </a:r>
            <a:r>
              <a:rPr lang="en-US" sz="800" kern="1200" noProof="0" dirty="0" err="1">
                <a:solidFill>
                  <a:schemeClr val="tx1"/>
                </a:solidFill>
                <a:effectLst/>
                <a:latin typeface="+mn-lt"/>
                <a:ea typeface="+mn-ea"/>
                <a:cs typeface="+mn-cs"/>
              </a:rPr>
              <a:t>colours</a:t>
            </a:r>
            <a:r>
              <a:rPr lang="en-US" sz="800" kern="1200" noProof="0" dirty="0">
                <a:solidFill>
                  <a:schemeClr val="tx1"/>
                </a:solidFill>
                <a:effectLst/>
                <a:latin typeface="+mn-lt"/>
                <a:ea typeface="+mn-ea"/>
                <a:cs typeface="+mn-cs"/>
              </a:rPr>
              <a:t>, numbers and/or category names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19470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Triage in the field</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familiarized with triage systems START and MASS.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pl-PL" sz="800" b="1"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Two types of disaster triage systems are discussed.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aim in executing the START triage is to divide the victims according to the severity of the injuries and potential to survive into 4 groups. The person executing the triage in approx. 30 second needs to categorize the victims on the basis of ABCDE (Airways, Breathing, Circulation, Disabilities, Exposure) protocol. Each victim needs to be tagged with the appropriate color in order to prioritize the medical intervention and evacuation to the point of care.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aim of the MASS triage is to divide the victims into categories according to the seriousness of injuries or health status. However, in contrast to the START system, the MASS triage uses verbal commands at first to allow separation of minimal and delayed groups of victims. Next in this triage system is to identify dead victims, who should be tagged. Then, the rest of the victims belong to the remaining two categories – immediate or expectant.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detailed explanation of execution of both systems will be provided in the next slides.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3677957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r>
              <a:rPr lang="en-US" sz="800" b="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da-DK" sz="800" dirty="0"/>
              <a:t>START Triage - Physiological effects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learn that the START disaster triage is based on physiological 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START Triage (Single Triage and Rapid Treatment) is based on the severity of injuries. The system is based on the following criteria: airway, breathing, circulation, disability, exposure (ABCDE). The person executing the triage procedure has approximately 30 seconds to categorize patients to one of the following categories: immediate, delayed, minimal or expectant</a:t>
            </a:r>
            <a:r>
              <a:rPr lang="pl-PL" sz="800" kern="1200" noProof="0" dirty="0">
                <a:solidFill>
                  <a:schemeClr val="tx1"/>
                </a:solidFill>
                <a:effectLst/>
                <a:latin typeface="+mn-lt"/>
                <a:ea typeface="+mn-ea"/>
                <a:cs typeface="+mn-cs"/>
              </a:rPr>
              <a:t>/dead</a:t>
            </a:r>
            <a:r>
              <a:rPr lang="en-US" sz="800" kern="1200" noProof="0" dirty="0">
                <a:solidFill>
                  <a:schemeClr val="tx1"/>
                </a:solidFill>
                <a:effectLst/>
                <a:latin typeface="+mn-lt"/>
                <a:ea typeface="+mn-ea"/>
                <a:cs typeface="+mn-cs"/>
              </a:rPr>
              <a:t>. START is using a four-color coded system to mark the victims.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Make sure to wear appropriate PPE when assessing </a:t>
            </a:r>
            <a:r>
              <a:rPr lang="da-DK" sz="800" kern="1200" noProof="0" dirty="0">
                <a:solidFill>
                  <a:schemeClr val="tx1"/>
                </a:solidFill>
                <a:effectLst/>
                <a:latin typeface="+mn-lt"/>
                <a:ea typeface="+mn-ea"/>
                <a:cs typeface="+mn-cs"/>
              </a:rPr>
              <a:t>p</a:t>
            </a:r>
            <a:r>
              <a:rPr lang="da-DK" sz="800" dirty="0"/>
              <a:t>hysiological effects of patients.</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98632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Module </a:t>
            </a:r>
            <a:r>
              <a:rPr lang="en-US" sz="800" dirty="0"/>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Learning objective: </a:t>
            </a:r>
            <a:r>
              <a:rPr lang="en-US" sz="800" dirty="0"/>
              <a:t>To </a:t>
            </a:r>
            <a:r>
              <a:rPr lang="en-US" sz="800" u="sng" dirty="0"/>
              <a:t>familiarize with and carry out </a:t>
            </a:r>
            <a:r>
              <a:rPr lang="en-US" sz="800" dirty="0"/>
              <a:t>triage and </a:t>
            </a:r>
            <a:r>
              <a:rPr lang="en-US" sz="800" u="sng" dirty="0"/>
              <a:t>provide </a:t>
            </a:r>
            <a:r>
              <a:rPr lang="en-US" sz="800" dirty="0"/>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MELODY Presentation</a:t>
            </a:r>
            <a:r>
              <a:rPr lang="en-US" sz="800" dirty="0"/>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pl-PL" sz="800" kern="1200" noProof="0" dirty="0">
                <a:solidFill>
                  <a:schemeClr val="tx1"/>
                </a:solidFill>
                <a:effectLst/>
                <a:latin typeface="+mn-lt"/>
                <a:ea typeface="+mn-ea"/>
                <a:cs typeface="+mn-cs"/>
              </a:rPr>
              <a:t>START </a:t>
            </a:r>
            <a:r>
              <a:rPr lang="en-US" sz="800" kern="1200" noProof="0" dirty="0">
                <a:solidFill>
                  <a:schemeClr val="tx1"/>
                </a:solidFill>
                <a:effectLst/>
                <a:latin typeface="+mn-lt"/>
                <a:ea typeface="+mn-ea"/>
                <a:cs typeface="+mn-cs"/>
              </a:rPr>
              <a:t>Triage scheme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t>
            </a:r>
            <a:r>
              <a:rPr lang="pl-PL" sz="800" kern="1200" noProof="0" dirty="0" err="1">
                <a:solidFill>
                  <a:schemeClr val="tx1"/>
                </a:solidFill>
                <a:effectLst/>
                <a:latin typeface="+mn-lt"/>
                <a:ea typeface="+mn-ea"/>
                <a:cs typeface="+mn-cs"/>
              </a:rPr>
              <a:t>should</a:t>
            </a:r>
            <a:r>
              <a:rPr lang="en-US" sz="800" kern="1200" noProof="0" dirty="0">
                <a:solidFill>
                  <a:schemeClr val="tx1"/>
                </a:solidFill>
                <a:effectLst/>
                <a:latin typeface="+mn-lt"/>
                <a:ea typeface="+mn-ea"/>
                <a:cs typeface="+mn-cs"/>
              </a:rPr>
              <a:t> be familiarized with basic principles of executing the START triage system.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kern="1200" noProof="0" dirty="0">
                <a:solidFill>
                  <a:schemeClr val="tx1"/>
                </a:solidFill>
                <a:effectLst/>
                <a:latin typeface="+mn-lt"/>
                <a:ea typeface="+mn-ea"/>
                <a:cs typeface="+mn-cs"/>
              </a:rPr>
              <a:t>Present the scheme and emphasize that, the patients’ capability to breathe and his/her breathing frequency largely determines the urgency in medical care. This scheme can be used to quickly assess the triage category a patient should be assigned to.</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910578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Module </a:t>
            </a:r>
            <a:r>
              <a:rPr lang="en-US" sz="800" dirty="0">
                <a:latin typeface="+mn-lt"/>
              </a:rPr>
              <a:t>6: Task specific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Learning objective: </a:t>
            </a:r>
            <a:r>
              <a:rPr lang="en-US" sz="800" dirty="0">
                <a:latin typeface="+mn-lt"/>
              </a:rPr>
              <a:t>To </a:t>
            </a:r>
            <a:r>
              <a:rPr lang="en-US" sz="800" u="sng" dirty="0">
                <a:latin typeface="+mn-lt"/>
              </a:rPr>
              <a:t>familiarize with and carry out </a:t>
            </a:r>
            <a:r>
              <a:rPr lang="en-US" sz="800" dirty="0">
                <a:latin typeface="+mn-lt"/>
              </a:rPr>
              <a:t>triage and </a:t>
            </a:r>
            <a:r>
              <a:rPr lang="en-US" sz="800" u="sng" dirty="0">
                <a:latin typeface="+mn-lt"/>
              </a:rPr>
              <a:t>provide </a:t>
            </a:r>
            <a:r>
              <a:rPr lang="en-US" sz="800" dirty="0">
                <a:latin typeface="+mn-lt"/>
              </a:rPr>
              <a:t>medical care in relation to CBRN scenario’s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latin typeface="+mn-lt"/>
              </a:rPr>
              <a:t>MELODY Presentation</a:t>
            </a:r>
            <a:r>
              <a:rPr lang="en-US" sz="800" dirty="0">
                <a:latin typeface="+mn-lt"/>
              </a:rPr>
              <a:t> 6.3.1: Triage related to CBRN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Target audience: </a:t>
            </a:r>
            <a:r>
              <a:rPr lang="en-US" sz="800" b="0" kern="1200" noProof="0" dirty="0">
                <a:solidFill>
                  <a:schemeClr val="tx1"/>
                </a:solidFill>
                <a:effectLst/>
                <a:latin typeface="+mn-lt"/>
                <a:ea typeface="+mn-ea"/>
                <a:cs typeface="+mn-cs"/>
              </a:rPr>
              <a:t>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START Triage Tag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should be familiarized with the example of the triage card as a part of the triage protocol.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aseline="0" dirty="0">
                <a:latin typeface="+mn-lt"/>
              </a:rPr>
              <a:t> </a:t>
            </a:r>
            <a:r>
              <a:rPr lang="en-US" sz="800" b="0" i="0" kern="1200" dirty="0">
                <a:solidFill>
                  <a:schemeClr val="tx1"/>
                </a:solidFill>
                <a:effectLst/>
                <a:latin typeface="+mn-lt"/>
                <a:ea typeface="+mn-ea"/>
                <a:cs typeface="+mn-cs"/>
              </a:rPr>
              <a:t>A triage tag is a tool used by first responders and medical personnel during a mass casualty incident. With the aid of the triage tags, the first-arriving personnel are able to effectively and efficiently assign limited resources and provide necessary immediate care for the victims. Triage tags are placed near the head. Triage tag should also be used to record any treatment given. Although expectant and dead are seen as one category in the START triage system, there are separate labels on the triage tag.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aseline="0" dirty="0">
                <a:latin typeface="+mn-lt"/>
              </a:rPr>
              <a:t>Abbreviations used: APVU: </a:t>
            </a:r>
            <a:r>
              <a:rPr lang="en-US" sz="800" b="1" dirty="0">
                <a:latin typeface="+mn-lt"/>
              </a:rPr>
              <a:t>A</a:t>
            </a:r>
            <a:r>
              <a:rPr lang="en-US" sz="800" dirty="0">
                <a:latin typeface="+mn-lt"/>
              </a:rPr>
              <a:t>lert, responds to </a:t>
            </a:r>
            <a:r>
              <a:rPr lang="en-US" sz="800" b="1" dirty="0">
                <a:latin typeface="+mn-lt"/>
              </a:rPr>
              <a:t>V</a:t>
            </a:r>
            <a:r>
              <a:rPr lang="en-US" sz="800" dirty="0">
                <a:latin typeface="+mn-lt"/>
              </a:rPr>
              <a:t>ocal stimuli, responds to </a:t>
            </a:r>
            <a:r>
              <a:rPr lang="en-US" sz="800" b="1" dirty="0">
                <a:latin typeface="+mn-lt"/>
              </a:rPr>
              <a:t>P</a:t>
            </a:r>
            <a:r>
              <a:rPr lang="en-US" sz="800" dirty="0">
                <a:latin typeface="+mn-lt"/>
              </a:rPr>
              <a:t>ainful stimuli or </a:t>
            </a:r>
            <a:r>
              <a:rPr lang="en-US" sz="800" b="1" dirty="0">
                <a:latin typeface="+mn-lt"/>
              </a:rPr>
              <a:t>U</a:t>
            </a:r>
            <a:r>
              <a:rPr lang="en-US" sz="800" dirty="0">
                <a:latin typeface="+mn-lt"/>
              </a:rPr>
              <a:t>nresponsive to all stimuli </a:t>
            </a:r>
            <a:r>
              <a:rPr lang="en-US" sz="800" dirty="0">
                <a:effectLst/>
                <a:latin typeface="+mn-lt"/>
              </a:rPr>
              <a:t>, </a:t>
            </a:r>
            <a:r>
              <a:rPr lang="pl-PL" sz="800" dirty="0">
                <a:effectLst/>
                <a:latin typeface="+mn-lt"/>
              </a:rPr>
              <a:t>S</a:t>
            </a:r>
            <a:r>
              <a:rPr lang="en-US" sz="800" dirty="0">
                <a:effectLst/>
                <a:latin typeface="+mn-lt"/>
              </a:rPr>
              <a:t>BP – </a:t>
            </a:r>
            <a:r>
              <a:rPr lang="pl-PL" sz="800" dirty="0" err="1">
                <a:effectLst/>
                <a:latin typeface="+mn-lt"/>
              </a:rPr>
              <a:t>systolic</a:t>
            </a:r>
            <a:r>
              <a:rPr lang="pl-PL" sz="800" dirty="0">
                <a:effectLst/>
                <a:latin typeface="+mn-lt"/>
              </a:rPr>
              <a:t> </a:t>
            </a:r>
            <a:r>
              <a:rPr lang="en-US" sz="800" dirty="0">
                <a:effectLst/>
                <a:latin typeface="+mn-lt"/>
              </a:rPr>
              <a:t>blood pressure, R</a:t>
            </a:r>
            <a:r>
              <a:rPr lang="pl-PL" sz="800" dirty="0">
                <a:effectLst/>
                <a:latin typeface="+mn-lt"/>
              </a:rPr>
              <a:t>R</a:t>
            </a:r>
            <a:r>
              <a:rPr lang="en-US" sz="800" dirty="0">
                <a:effectLst/>
                <a:latin typeface="+mn-lt"/>
              </a:rPr>
              <a:t> – respiratory rate.</a:t>
            </a:r>
            <a:endParaRPr lang="en-US" sz="800" b="0" i="0" u="none" strike="noStrike"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Triage tool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https://tacda.org/product/mt-501-salt-method-mettag-triage-tag/</a:t>
            </a:r>
          </a:p>
          <a:p>
            <a:r>
              <a:rPr lang="en-US" sz="800" dirty="0">
                <a:effectLst/>
                <a:latin typeface="+mn-lt"/>
                <a:ea typeface="Calibri" panose="020F0502020204030204" pitchFamily="34" charset="0"/>
              </a:rPr>
              <a:t>The American Civil Defense Association</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r>
              <a:rPr lang="en-US" sz="800" b="0" kern="1200" dirty="0">
                <a:solidFill>
                  <a:schemeClr val="tx1"/>
                </a:solidFill>
                <a:effectLst/>
                <a:latin typeface="+mn-lt"/>
                <a:ea typeface="+mn-ea"/>
                <a:cs typeface="+mn-cs"/>
              </a:rPr>
              <a:t> Permission to use received.</a:t>
            </a:r>
          </a:p>
          <a:p>
            <a:r>
              <a:rPr lang="en-US" sz="800" b="1" kern="120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18769385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Module 6 Task specific response </a:t>
            </a:r>
          </a:p>
        </p:txBody>
      </p:sp>
      <p:sp>
        <p:nvSpPr>
          <p:cNvPr id="5" name="Text Placeholder 1">
            <a:extLst>
              <a:ext uri="{FF2B5EF4-FFF2-40B4-BE49-F238E27FC236}">
                <a16:creationId xmlns:a16="http://schemas.microsoft.com/office/drawing/2014/main" id="{2DA7C2D5-B032-44C3-9B06-0D69ACF998ED}"/>
              </a:ext>
            </a:extLst>
          </p:cNvPr>
          <p:cNvSpPr>
            <a:spLocks noGrp="1"/>
          </p:cNvSpPr>
          <p:nvPr>
            <p:ph type="body" sz="quarter" idx="12"/>
          </p:nvPr>
        </p:nvSpPr>
        <p:spPr>
          <a:xfrm>
            <a:off x="590550" y="5139525"/>
            <a:ext cx="10953749" cy="556425"/>
          </a:xfrm>
        </p:spPr>
        <p:txBody>
          <a:bodyPr/>
          <a:lstStyle/>
          <a:p>
            <a:r>
              <a:rPr lang="en-US" dirty="0"/>
              <a:t>6.3.1 Triage related to CBRN </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Triage System</a:t>
            </a:r>
          </a:p>
        </p:txBody>
      </p:sp>
      <p:sp>
        <p:nvSpPr>
          <p:cNvPr id="3" name="Text Placeholder 2"/>
          <p:cNvSpPr>
            <a:spLocks noGrp="1"/>
          </p:cNvSpPr>
          <p:nvPr>
            <p:ph type="body" sz="quarter" idx="19"/>
          </p:nvPr>
        </p:nvSpPr>
        <p:spPr>
          <a:xfrm>
            <a:off x="790573" y="1408011"/>
            <a:ext cx="10658476" cy="4112255"/>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endParaRPr lang="en-US" b="1" dirty="0"/>
          </a:p>
          <a:p>
            <a:r>
              <a:rPr lang="en-US" b="1" dirty="0"/>
              <a:t>M	</a:t>
            </a:r>
            <a:r>
              <a:rPr lang="en-US" b="1" dirty="0" err="1"/>
              <a:t>ove</a:t>
            </a:r>
            <a:r>
              <a:rPr lang="en-US" b="1" dirty="0"/>
              <a:t> the patients into groups – patients with ability or lack of ability to 	walk</a:t>
            </a:r>
          </a:p>
          <a:p>
            <a:endParaRPr lang="en-US" b="1" dirty="0"/>
          </a:p>
          <a:p>
            <a:r>
              <a:rPr lang="en-US" b="1" dirty="0"/>
              <a:t>A	</a:t>
            </a:r>
            <a:r>
              <a:rPr lang="en-US" b="1" dirty="0" err="1"/>
              <a:t>ssess</a:t>
            </a:r>
            <a:r>
              <a:rPr lang="en-US" b="1" dirty="0"/>
              <a:t> the patients' clinical condition individually – assign triage 	categories</a:t>
            </a:r>
          </a:p>
          <a:p>
            <a:pPr marL="88900" indent="0">
              <a:buNone/>
            </a:pPr>
            <a:r>
              <a:rPr lang="en-US" b="1" dirty="0"/>
              <a:t> </a:t>
            </a:r>
          </a:p>
          <a:p>
            <a:r>
              <a:rPr lang="en-US" b="1" dirty="0"/>
              <a:t>S	ort the patients to victims collection points</a:t>
            </a:r>
          </a:p>
          <a:p>
            <a:endParaRPr lang="en-US" b="1" dirty="0"/>
          </a:p>
          <a:p>
            <a:r>
              <a:rPr lang="en-US" b="1" dirty="0"/>
              <a:t>S	end the patients to hospitals or other medical treatment facilities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sp>
        <p:nvSpPr>
          <p:cNvPr id="7" name="Prostokąt 6">
            <a:extLst>
              <a:ext uri="{FF2B5EF4-FFF2-40B4-BE49-F238E27FC236}">
                <a16:creationId xmlns:a16="http://schemas.microsoft.com/office/drawing/2014/main" id="{B270BF41-2F76-4C7B-ADD4-B37BB9E36919}"/>
              </a:ext>
            </a:extLst>
          </p:cNvPr>
          <p:cNvSpPr/>
          <p:nvPr/>
        </p:nvSpPr>
        <p:spPr>
          <a:xfrm>
            <a:off x="790573" y="1388962"/>
            <a:ext cx="919694" cy="41122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Footer Placeholder 5">
            <a:extLst>
              <a:ext uri="{FF2B5EF4-FFF2-40B4-BE49-F238E27FC236}">
                <a16:creationId xmlns:a16="http://schemas.microsoft.com/office/drawing/2014/main" id="{CD52AADC-4126-4B60-92A6-8D30CCFF7DE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5901104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br>
              <a:rPr lang="en-US" dirty="0"/>
            </a:br>
            <a:endParaRPr lang="en-US" dirty="0"/>
          </a:p>
        </p:txBody>
      </p:sp>
      <p:sp>
        <p:nvSpPr>
          <p:cNvPr id="4" name="Text Placeholder 3"/>
          <p:cNvSpPr>
            <a:spLocks noGrp="1"/>
          </p:cNvSpPr>
          <p:nvPr>
            <p:ph type="body" sz="quarter" idx="13"/>
          </p:nvPr>
        </p:nvSpPr>
        <p:spPr>
          <a:xfrm>
            <a:off x="766763" y="1731363"/>
            <a:ext cx="10239904" cy="4656649"/>
          </a:xfrm>
        </p:spPr>
        <p:txBody>
          <a:bodyPr>
            <a:normAutofit fontScale="55000" lnSpcReduction="20000"/>
          </a:bodyPr>
          <a:lstStyle/>
          <a:p>
            <a:r>
              <a:rPr lang="en-US" sz="5800" dirty="0"/>
              <a:t>Step 1</a:t>
            </a:r>
          </a:p>
          <a:p>
            <a:pPr lvl="2"/>
            <a:r>
              <a:rPr lang="en-US" sz="4400" dirty="0"/>
              <a:t>Goal: to separate the ambulatory patients</a:t>
            </a:r>
          </a:p>
          <a:p>
            <a:endParaRPr lang="en-US" sz="5100" dirty="0"/>
          </a:p>
          <a:p>
            <a:r>
              <a:rPr lang="en-US" sz="5100" dirty="0"/>
              <a:t> </a:t>
            </a:r>
            <a:r>
              <a:rPr lang="en-US" sz="5800" dirty="0"/>
              <a:t>Action:</a:t>
            </a:r>
          </a:p>
          <a:p>
            <a:pPr lvl="1"/>
            <a:r>
              <a:rPr lang="en-US" sz="4400" dirty="0"/>
              <a:t>Verbal instructions: ”Everyone who needs medical attention, should walk to the area marked by the green color”</a:t>
            </a:r>
            <a:r>
              <a:rPr lang="pl-PL" sz="4400" dirty="0"/>
              <a:t>.</a:t>
            </a:r>
          </a:p>
          <a:p>
            <a:pPr lvl="1"/>
            <a:r>
              <a:rPr lang="en-US" sz="4400" dirty="0"/>
              <a:t>Result: Patients with ability to walk will walk to the designated area</a:t>
            </a:r>
            <a:endParaRPr lang="pl-PL" sz="4400" dirty="0"/>
          </a:p>
          <a:p>
            <a:pPr lvl="3"/>
            <a:endParaRPr lang="en-US" sz="5100" dirty="0"/>
          </a:p>
          <a:p>
            <a:r>
              <a:rPr lang="en-US" sz="4000" dirty="0"/>
              <a:t> </a:t>
            </a:r>
            <a:r>
              <a:rPr lang="en-US" sz="5900" dirty="0"/>
              <a:t>Result:</a:t>
            </a:r>
          </a:p>
          <a:p>
            <a:pPr lvl="1"/>
            <a:r>
              <a:rPr lang="en-US" sz="4400" b="1" dirty="0">
                <a:solidFill>
                  <a:srgbClr val="00B050"/>
                </a:solidFill>
              </a:rPr>
              <a:t>Minimal Group </a:t>
            </a:r>
            <a:r>
              <a:rPr lang="en-US" sz="4400" dirty="0"/>
              <a:t>of patients</a:t>
            </a:r>
            <a:endParaRPr lang="en-US" sz="22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11</a:t>
            </a:fld>
            <a:endParaRPr lang="en-BE" dirty="0"/>
          </a:p>
        </p:txBody>
      </p:sp>
      <p:sp>
        <p:nvSpPr>
          <p:cNvPr id="6" name="Footer Placeholder 5">
            <a:extLst>
              <a:ext uri="{FF2B5EF4-FFF2-40B4-BE49-F238E27FC236}">
                <a16:creationId xmlns:a16="http://schemas.microsoft.com/office/drawing/2014/main" id="{46BA55AB-CDA9-45C3-8774-6227430D149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208552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MASS – Step by step action</a:t>
            </a:r>
          </a:p>
        </p:txBody>
      </p:sp>
      <p:sp>
        <p:nvSpPr>
          <p:cNvPr id="4" name="Text Placeholder 3"/>
          <p:cNvSpPr>
            <a:spLocks noGrp="1"/>
          </p:cNvSpPr>
          <p:nvPr>
            <p:ph type="body" sz="quarter" idx="13"/>
          </p:nvPr>
        </p:nvSpPr>
        <p:spPr>
          <a:xfrm>
            <a:off x="766762" y="1731363"/>
            <a:ext cx="11223677" cy="4656649"/>
          </a:xfrm>
        </p:spPr>
        <p:txBody>
          <a:bodyPr>
            <a:normAutofit fontScale="55000" lnSpcReduction="20000"/>
          </a:bodyPr>
          <a:lstStyle/>
          <a:p>
            <a:r>
              <a:rPr lang="en-US" sz="5800" dirty="0"/>
              <a:t>Step 2</a:t>
            </a:r>
          </a:p>
          <a:p>
            <a:pPr lvl="2"/>
            <a:r>
              <a:rPr lang="en-US" sz="4400" dirty="0"/>
              <a:t>Goal: to separate the patients, which do not need immediate medical attention </a:t>
            </a:r>
          </a:p>
          <a:p>
            <a:pPr marL="0" indent="0">
              <a:buNone/>
            </a:pPr>
            <a:r>
              <a:rPr lang="en-US" sz="5100" dirty="0"/>
              <a:t> </a:t>
            </a:r>
          </a:p>
          <a:p>
            <a:r>
              <a:rPr lang="en-US" sz="5800" dirty="0"/>
              <a:t>Action:</a:t>
            </a:r>
          </a:p>
          <a:p>
            <a:pPr lvl="1"/>
            <a:r>
              <a:rPr lang="en-US" sz="4400" dirty="0"/>
              <a:t>Verbal instruction: ” Everyone who needs medical attention, should wave using an arm or a leg so we can find you ”</a:t>
            </a:r>
          </a:p>
          <a:p>
            <a:pPr lvl="1"/>
            <a:r>
              <a:rPr lang="en-US" sz="4400" dirty="0"/>
              <a:t>Result: patients with ability to move their arms or legs will obey</a:t>
            </a:r>
          </a:p>
          <a:p>
            <a:pPr lvl="3"/>
            <a:endParaRPr lang="en-US" sz="4400" dirty="0"/>
          </a:p>
          <a:p>
            <a:r>
              <a:rPr lang="en-US" sz="5800" dirty="0"/>
              <a:t>Result:</a:t>
            </a:r>
          </a:p>
          <a:p>
            <a:pPr lvl="1"/>
            <a:r>
              <a:rPr lang="en-US" sz="4400" b="1" dirty="0">
                <a:solidFill>
                  <a:srgbClr val="E3DE00"/>
                </a:solidFill>
              </a:rPr>
              <a:t>Delayed Group </a:t>
            </a:r>
            <a:r>
              <a:rPr lang="en-US" sz="4400" dirty="0"/>
              <a:t>of patients</a:t>
            </a:r>
          </a:p>
          <a:p>
            <a:endParaRPr lang="en-US"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12</a:t>
            </a:fld>
            <a:endParaRPr lang="en-BE" dirty="0"/>
          </a:p>
        </p:txBody>
      </p:sp>
      <p:sp>
        <p:nvSpPr>
          <p:cNvPr id="6" name="Footer Placeholder 5">
            <a:extLst>
              <a:ext uri="{FF2B5EF4-FFF2-40B4-BE49-F238E27FC236}">
                <a16:creationId xmlns:a16="http://schemas.microsoft.com/office/drawing/2014/main" id="{79CE0DCC-6DD1-4831-84C0-82D8DC0309BB}"/>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4199634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3" y="1731364"/>
            <a:ext cx="10956870" cy="4326536"/>
          </a:xfrm>
        </p:spPr>
        <p:txBody>
          <a:bodyPr>
            <a:noAutofit/>
          </a:bodyPr>
          <a:lstStyle/>
          <a:p>
            <a:r>
              <a:rPr lang="en-US" sz="3200" dirty="0"/>
              <a:t>Step </a:t>
            </a:r>
            <a:r>
              <a:rPr lang="pl-PL" sz="3200" dirty="0"/>
              <a:t>3</a:t>
            </a:r>
            <a:endParaRPr lang="en-US" sz="3200" dirty="0"/>
          </a:p>
          <a:p>
            <a:pPr lvl="2"/>
            <a:r>
              <a:rPr lang="en-US" sz="2400" dirty="0"/>
              <a:t>Patients not moving categorized as:</a:t>
            </a:r>
            <a:endParaRPr lang="pl-PL" sz="2400" dirty="0"/>
          </a:p>
          <a:p>
            <a:pPr lvl="3"/>
            <a:r>
              <a:rPr lang="en-US" sz="2400" b="1" dirty="0">
                <a:solidFill>
                  <a:srgbClr val="FF0000"/>
                </a:solidFill>
              </a:rPr>
              <a:t>Immediate (red)</a:t>
            </a:r>
          </a:p>
          <a:p>
            <a:pPr lvl="3"/>
            <a:r>
              <a:rPr lang="en-US" sz="2400" b="1" dirty="0"/>
              <a:t>Dead/</a:t>
            </a:r>
            <a:r>
              <a:rPr lang="en-US" sz="2400" b="1" dirty="0">
                <a:solidFill>
                  <a:schemeClr val="tx1">
                    <a:lumMod val="50000"/>
                    <a:lumOff val="50000"/>
                  </a:schemeClr>
                </a:solidFill>
              </a:rPr>
              <a:t>expectant </a:t>
            </a:r>
            <a:r>
              <a:rPr lang="en-US" sz="2400" b="1" dirty="0"/>
              <a:t>(tag)</a:t>
            </a:r>
            <a:endParaRPr lang="pl-PL" sz="2400" b="1" dirty="0"/>
          </a:p>
          <a:p>
            <a:pPr marL="0" indent="0">
              <a:buNone/>
            </a:pPr>
            <a:endParaRPr lang="en-US" dirty="0"/>
          </a:p>
          <a:p>
            <a:r>
              <a:rPr lang="en-US" dirty="0"/>
              <a:t>Patients not able to walk but able to move belong to the </a:t>
            </a:r>
            <a:r>
              <a:rPr lang="en-US" b="1" dirty="0">
                <a:solidFill>
                  <a:srgbClr val="E3DE00"/>
                </a:solidFill>
              </a:rPr>
              <a:t>Delayed Group</a:t>
            </a:r>
            <a:endParaRPr lang="en-US" sz="2400" dirty="0"/>
          </a:p>
          <a:p>
            <a:r>
              <a:rPr lang="en-US" dirty="0"/>
              <a:t>Patients able to walk belong to the </a:t>
            </a:r>
            <a:r>
              <a:rPr lang="en-US" b="1" dirty="0">
                <a:solidFill>
                  <a:srgbClr val="00B050"/>
                </a:solidFill>
              </a:rPr>
              <a:t>Minimal Group</a:t>
            </a:r>
            <a:endParaRPr lang="en-US"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13</a:t>
            </a:fld>
            <a:endParaRPr lang="en-BE" dirty="0"/>
          </a:p>
        </p:txBody>
      </p:sp>
      <p:sp>
        <p:nvSpPr>
          <p:cNvPr id="6" name="Footer Placeholder 5">
            <a:extLst>
              <a:ext uri="{FF2B5EF4-FFF2-40B4-BE49-F238E27FC236}">
                <a16:creationId xmlns:a16="http://schemas.microsoft.com/office/drawing/2014/main" id="{D6260C04-A879-4E80-A30B-0EA0EA7C3513}"/>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684879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3"/>
            <a:ext cx="9901237" cy="4656649"/>
          </a:xfrm>
        </p:spPr>
        <p:txBody>
          <a:bodyPr>
            <a:normAutofit/>
          </a:bodyPr>
          <a:lstStyle/>
          <a:p>
            <a:r>
              <a:rPr lang="en-US" sz="3200" dirty="0"/>
              <a:t>Step </a:t>
            </a:r>
            <a:r>
              <a:rPr lang="pl-PL" sz="3200" dirty="0"/>
              <a:t>4</a:t>
            </a:r>
            <a:r>
              <a:rPr lang="en-US" sz="3200" dirty="0"/>
              <a:t>: Medical assessment of patients not moving:</a:t>
            </a:r>
          </a:p>
          <a:p>
            <a:endParaRPr lang="en-US" sz="2000" b="1" dirty="0">
              <a:solidFill>
                <a:srgbClr val="FF0000"/>
              </a:solidFill>
            </a:endParaRPr>
          </a:p>
          <a:p>
            <a:r>
              <a:rPr lang="en-US" b="1" dirty="0"/>
              <a:t>Dead (black)</a:t>
            </a:r>
          </a:p>
          <a:p>
            <a:pPr lvl="1"/>
            <a:r>
              <a:rPr lang="en-US" dirty="0"/>
              <a:t>Tag dead victims</a:t>
            </a:r>
          </a:p>
          <a:p>
            <a:pPr marL="355600" lvl="1" indent="0">
              <a:buNone/>
            </a:pPr>
            <a:endParaRPr lang="en-US" dirty="0"/>
          </a:p>
          <a:p>
            <a:r>
              <a:rPr lang="en-US" dirty="0"/>
              <a:t>Differentiate </a:t>
            </a:r>
            <a:r>
              <a:rPr lang="en-US" b="1" dirty="0">
                <a:solidFill>
                  <a:srgbClr val="FF0000"/>
                </a:solidFill>
              </a:rPr>
              <a:t>Immediate (red) </a:t>
            </a:r>
            <a:r>
              <a:rPr lang="en-US" dirty="0"/>
              <a:t>from</a:t>
            </a:r>
            <a:r>
              <a:rPr lang="en-US" b="1" dirty="0">
                <a:solidFill>
                  <a:srgbClr val="FF0000"/>
                </a:solidFill>
              </a:rPr>
              <a:t> </a:t>
            </a:r>
            <a:r>
              <a:rPr lang="en-US" b="1" dirty="0">
                <a:solidFill>
                  <a:schemeClr val="tx1">
                    <a:lumMod val="50000"/>
                    <a:lumOff val="50000"/>
                  </a:schemeClr>
                </a:solidFill>
              </a:rPr>
              <a:t>expectant (grey)</a:t>
            </a:r>
          </a:p>
          <a:p>
            <a:pPr lvl="1"/>
            <a:r>
              <a:rPr lang="en-US" dirty="0"/>
              <a:t>Medical assessment required</a:t>
            </a:r>
          </a:p>
          <a:p>
            <a:pPr lvl="1"/>
            <a:r>
              <a:rPr lang="en-US" dirty="0"/>
              <a:t>Stabilize patients and tag them</a:t>
            </a:r>
          </a:p>
          <a:p>
            <a:pPr lvl="1"/>
            <a:endParaRPr lang="en-US" dirty="0"/>
          </a:p>
          <a:p>
            <a:pPr lvl="1"/>
            <a:endParaRPr lang="en-US" dirty="0"/>
          </a:p>
          <a:p>
            <a:pPr lvl="4"/>
            <a:endParaRPr lang="en-US" sz="24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Footer Placeholder 5">
            <a:extLst>
              <a:ext uri="{FF2B5EF4-FFF2-40B4-BE49-F238E27FC236}">
                <a16:creationId xmlns:a16="http://schemas.microsoft.com/office/drawing/2014/main" id="{6BDF61C1-F97A-4967-8A40-F0AEF120EBC0}"/>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213004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4"/>
            <a:ext cx="11267921" cy="4326536"/>
          </a:xfrm>
        </p:spPr>
        <p:txBody>
          <a:bodyPr>
            <a:normAutofit/>
          </a:bodyPr>
          <a:lstStyle/>
          <a:p>
            <a:r>
              <a:rPr lang="en-US" sz="3200" dirty="0"/>
              <a:t>Step </a:t>
            </a:r>
            <a:r>
              <a:rPr lang="pl-PL" sz="3200" dirty="0"/>
              <a:t>5</a:t>
            </a:r>
            <a:r>
              <a:rPr lang="en-US" sz="3200" dirty="0"/>
              <a:t>: Sort patients</a:t>
            </a:r>
          </a:p>
          <a:p>
            <a:pPr lvl="1"/>
            <a:endParaRPr lang="en-US" dirty="0"/>
          </a:p>
          <a:p>
            <a:pPr lvl="2"/>
            <a:r>
              <a:rPr lang="en-US" sz="2400" dirty="0"/>
              <a:t>Count the victims in each triage category</a:t>
            </a:r>
          </a:p>
          <a:p>
            <a:pPr lvl="2"/>
            <a:endParaRPr lang="en-US" sz="2400" dirty="0"/>
          </a:p>
          <a:p>
            <a:pPr lvl="2"/>
            <a:r>
              <a:rPr lang="en-US" sz="2400" dirty="0"/>
              <a:t>Move the victims to the areas designated for each triage category</a:t>
            </a:r>
            <a:endParaRPr lang="pl-PL" sz="2400" dirty="0"/>
          </a:p>
          <a:p>
            <a:pPr lvl="2"/>
            <a:endParaRPr lang="en-US" sz="2400" dirty="0"/>
          </a:p>
          <a:p>
            <a:pPr lvl="2"/>
            <a:r>
              <a:rPr lang="en-US" sz="2400" dirty="0"/>
              <a:t>Report number of victims</a:t>
            </a:r>
          </a:p>
        </p:txBody>
      </p:sp>
      <p:sp>
        <p:nvSpPr>
          <p:cNvPr id="5" name="Slide Number Placeholder 4"/>
          <p:cNvSpPr>
            <a:spLocks noGrp="1"/>
          </p:cNvSpPr>
          <p:nvPr>
            <p:ph type="sldNum" sz="quarter" idx="4"/>
          </p:nvPr>
        </p:nvSpPr>
        <p:spPr/>
        <p:txBody>
          <a:bodyPr/>
          <a:lstStyle/>
          <a:p>
            <a:fld id="{A814E660-BF25-4843-B2A0-93C6E2B6253B}" type="slidenum">
              <a:rPr lang="en-BE" smtClean="0"/>
              <a:pPr/>
              <a:t>15</a:t>
            </a:fld>
            <a:endParaRPr lang="en-BE" dirty="0"/>
          </a:p>
        </p:txBody>
      </p:sp>
      <p:sp>
        <p:nvSpPr>
          <p:cNvPr id="6" name="Footer Placeholder 5">
            <a:extLst>
              <a:ext uri="{FF2B5EF4-FFF2-40B4-BE49-F238E27FC236}">
                <a16:creationId xmlns:a16="http://schemas.microsoft.com/office/drawing/2014/main" id="{43AEF89A-57CB-4B92-8E11-BA6C0757062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5405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3" y="1731363"/>
            <a:ext cx="10956870" cy="4656649"/>
          </a:xfrm>
        </p:spPr>
        <p:txBody>
          <a:bodyPr>
            <a:normAutofit/>
          </a:bodyPr>
          <a:lstStyle/>
          <a:p>
            <a:r>
              <a:rPr lang="en-US" sz="3200" dirty="0"/>
              <a:t>Step 6: Treatment and evacuation of patients according to triage categories</a:t>
            </a:r>
          </a:p>
          <a:p>
            <a:pPr lvl="3"/>
            <a:endParaRPr lang="en-US" sz="2400" dirty="0"/>
          </a:p>
          <a:p>
            <a:pPr marL="1257300" lvl="3" indent="0">
              <a:buNone/>
            </a:pPr>
            <a:r>
              <a:rPr lang="en-US" sz="2800" b="1" dirty="0">
                <a:solidFill>
                  <a:srgbClr val="FF0000"/>
                </a:solidFill>
              </a:rPr>
              <a:t>Immediate</a:t>
            </a:r>
            <a:r>
              <a:rPr lang="en-US" sz="2800" dirty="0"/>
              <a:t> →</a:t>
            </a:r>
            <a:r>
              <a:rPr lang="en-US" sz="2800" b="1" dirty="0">
                <a:solidFill>
                  <a:srgbClr val="E3DE00"/>
                </a:solidFill>
              </a:rPr>
              <a:t>Delayed</a:t>
            </a:r>
            <a:r>
              <a:rPr lang="en-US" sz="2800" dirty="0"/>
              <a:t>→ </a:t>
            </a:r>
            <a:r>
              <a:rPr lang="en-US" sz="2800" b="1" dirty="0">
                <a:solidFill>
                  <a:srgbClr val="00B050"/>
                </a:solidFill>
              </a:rPr>
              <a:t>Minimal</a:t>
            </a:r>
            <a:r>
              <a:rPr lang="en-US" sz="2800" dirty="0"/>
              <a:t>→ </a:t>
            </a:r>
            <a:r>
              <a:rPr lang="en-US" sz="2800" b="1" dirty="0">
                <a:solidFill>
                  <a:schemeClr val="tx1">
                    <a:lumMod val="50000"/>
                    <a:lumOff val="50000"/>
                  </a:schemeClr>
                </a:solidFill>
              </a:rPr>
              <a:t>Expectant/</a:t>
            </a:r>
            <a:r>
              <a:rPr lang="en-US" sz="2800" b="1" dirty="0"/>
              <a:t>Dead</a:t>
            </a:r>
            <a:endParaRPr lang="en-US" sz="2400" dirty="0"/>
          </a:p>
          <a:p>
            <a:pPr lvl="1"/>
            <a:endParaRPr lang="en-US" dirty="0"/>
          </a:p>
          <a:p>
            <a:pPr lvl="1"/>
            <a:r>
              <a:rPr lang="en-US" dirty="0"/>
              <a:t>Alternative transportation (buses, minivans) for minimal patients</a:t>
            </a:r>
          </a:p>
          <a:p>
            <a:pPr lvl="2"/>
            <a:endParaRPr lang="en-US" sz="2400" dirty="0"/>
          </a:p>
          <a:p>
            <a:pPr lvl="1"/>
            <a:r>
              <a:rPr lang="en-US" dirty="0"/>
              <a:t>Alternative medical treatment facilities for minimal patients</a:t>
            </a:r>
          </a:p>
          <a:p>
            <a:pPr lvl="4"/>
            <a:endParaRPr lang="en-US" sz="43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16</a:t>
            </a:fld>
            <a:endParaRPr lang="en-BE" dirty="0"/>
          </a:p>
        </p:txBody>
      </p:sp>
      <p:sp>
        <p:nvSpPr>
          <p:cNvPr id="6" name="Footer Placeholder 5">
            <a:extLst>
              <a:ext uri="{FF2B5EF4-FFF2-40B4-BE49-F238E27FC236}">
                <a16:creationId xmlns:a16="http://schemas.microsoft.com/office/drawing/2014/main" id="{0383064F-9ADA-4ACD-BFC9-F4FA779AD42C}"/>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12910413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3"/>
            <a:ext cx="10775950" cy="4656649"/>
          </a:xfrm>
        </p:spPr>
        <p:txBody>
          <a:bodyPr>
            <a:normAutofit/>
          </a:bodyPr>
          <a:lstStyle/>
          <a:p>
            <a:r>
              <a:rPr lang="en-US" sz="3200" dirty="0"/>
              <a:t>Step 7</a:t>
            </a:r>
          </a:p>
          <a:p>
            <a:pPr lvl="1"/>
            <a:r>
              <a:rPr lang="en-US" dirty="0"/>
              <a:t>At the point of care, perform reassessment (re-triage) to confirm the </a:t>
            </a:r>
            <a:r>
              <a:rPr lang="en-US" b="1" dirty="0">
                <a:solidFill>
                  <a:srgbClr val="FF0000"/>
                </a:solidFill>
              </a:rPr>
              <a:t>Immediate</a:t>
            </a:r>
            <a:r>
              <a:rPr lang="en-US" dirty="0"/>
              <a:t> and </a:t>
            </a:r>
            <a:r>
              <a:rPr lang="en-US" b="1" dirty="0">
                <a:solidFill>
                  <a:schemeClr val="tx1">
                    <a:lumMod val="50000"/>
                    <a:lumOff val="50000"/>
                  </a:schemeClr>
                </a:solidFill>
              </a:rPr>
              <a:t>Expectant</a:t>
            </a:r>
            <a:r>
              <a:rPr lang="en-US" dirty="0"/>
              <a:t> triage categories and to provide necessary medical assistance.</a:t>
            </a:r>
          </a:p>
          <a:p>
            <a:pPr lvl="2"/>
            <a:endParaRPr lang="en-US" sz="2400" dirty="0"/>
          </a:p>
          <a:p>
            <a:r>
              <a:rPr lang="en-US" dirty="0"/>
              <a:t>On the scene, manage </a:t>
            </a:r>
            <a:r>
              <a:rPr lang="en-US" b="1" dirty="0"/>
              <a:t>dead victims</a:t>
            </a:r>
          </a:p>
          <a:p>
            <a:pPr lvl="1"/>
            <a:r>
              <a:rPr lang="en-US" dirty="0"/>
              <a:t>Potential source of secondary contamination or infection</a:t>
            </a:r>
          </a:p>
          <a:p>
            <a:pPr lvl="1"/>
            <a:r>
              <a:rPr lang="en-US" dirty="0"/>
              <a:t>Do not move bodies (exception – providing access to living patients)</a:t>
            </a:r>
          </a:p>
          <a:p>
            <a:pPr lvl="1"/>
            <a:r>
              <a:rPr lang="en-US" dirty="0"/>
              <a:t>Avoid destruction of evidence</a:t>
            </a:r>
          </a:p>
          <a:p>
            <a:pPr lvl="3"/>
            <a:endParaRPr lang="en-US" sz="4300" dirty="0"/>
          </a:p>
          <a:p>
            <a:pPr lvl="3"/>
            <a:endParaRPr lang="en-US" sz="4300" dirty="0"/>
          </a:p>
          <a:p>
            <a:pPr lvl="4"/>
            <a:endParaRPr lang="en-US" sz="43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17</a:t>
            </a:fld>
            <a:endParaRPr lang="en-BE" dirty="0"/>
          </a:p>
        </p:txBody>
      </p:sp>
      <p:sp>
        <p:nvSpPr>
          <p:cNvPr id="6" name="Footer Placeholder 5">
            <a:extLst>
              <a:ext uri="{FF2B5EF4-FFF2-40B4-BE49-F238E27FC236}">
                <a16:creationId xmlns:a16="http://schemas.microsoft.com/office/drawing/2014/main" id="{1AF8FD97-F1D2-4706-9092-4253F71CE2A1}"/>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9409457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100"/>
            <a:ext cx="9564591" cy="838200"/>
          </a:xfrm>
        </p:spPr>
        <p:txBody>
          <a:bodyPr>
            <a:normAutofit fontScale="90000"/>
          </a:bodyPr>
          <a:lstStyle/>
          <a:p>
            <a:r>
              <a:rPr lang="en-US" dirty="0"/>
              <a:t>Summary MASS – Step by step action</a:t>
            </a:r>
            <a:br>
              <a:rPr lang="en-US" dirty="0"/>
            </a:br>
            <a:endParaRPr lang="en-US" dirty="0"/>
          </a:p>
        </p:txBody>
      </p:sp>
      <p:sp>
        <p:nvSpPr>
          <p:cNvPr id="4" name="Text Placeholder 3"/>
          <p:cNvSpPr>
            <a:spLocks noGrp="1"/>
          </p:cNvSpPr>
          <p:nvPr>
            <p:ph type="body" sz="quarter" idx="13"/>
          </p:nvPr>
        </p:nvSpPr>
        <p:spPr>
          <a:xfrm>
            <a:off x="766763" y="1731363"/>
            <a:ext cx="10239904" cy="4656649"/>
          </a:xfrm>
        </p:spPr>
        <p:txBody>
          <a:bodyPr>
            <a:normAutofit/>
          </a:bodyPr>
          <a:lstStyle/>
          <a:p>
            <a:pPr marL="457200" indent="-457200">
              <a:buAutoNum type="arabicPeriod"/>
            </a:pPr>
            <a:r>
              <a:rPr lang="en-US" dirty="0"/>
              <a:t>Verbal instruction: Walk to area </a:t>
            </a:r>
            <a:r>
              <a:rPr lang="en-US" dirty="0">
                <a:sym typeface="Wingdings" panose="05000000000000000000" pitchFamily="2" charset="2"/>
              </a:rPr>
              <a:t> </a:t>
            </a:r>
            <a:r>
              <a:rPr lang="en-US" b="1" dirty="0">
                <a:solidFill>
                  <a:srgbClr val="00B050"/>
                </a:solidFill>
                <a:sym typeface="Wingdings" panose="05000000000000000000" pitchFamily="2" charset="2"/>
              </a:rPr>
              <a:t>Minimal Group</a:t>
            </a:r>
          </a:p>
          <a:p>
            <a:pPr marL="457200" indent="-457200">
              <a:buAutoNum type="arabicPeriod"/>
            </a:pPr>
            <a:r>
              <a:rPr lang="en-US" dirty="0"/>
              <a:t>Verbal instruction: Wave an arm or a leg </a:t>
            </a:r>
            <a:r>
              <a:rPr lang="en-US" dirty="0">
                <a:sym typeface="Wingdings" panose="05000000000000000000" pitchFamily="2" charset="2"/>
              </a:rPr>
              <a:t> </a:t>
            </a:r>
            <a:r>
              <a:rPr lang="en-US" b="1" dirty="0">
                <a:solidFill>
                  <a:srgbClr val="E3DE00"/>
                </a:solidFill>
              </a:rPr>
              <a:t>Delayed Group </a:t>
            </a:r>
          </a:p>
          <a:p>
            <a:pPr marL="457200" indent="-457200">
              <a:buAutoNum type="arabicPeriod"/>
            </a:pPr>
            <a:r>
              <a:rPr lang="en-US" dirty="0"/>
              <a:t>Tag the </a:t>
            </a:r>
            <a:r>
              <a:rPr lang="en-US" b="1" dirty="0"/>
              <a:t>Dead</a:t>
            </a:r>
            <a:r>
              <a:rPr lang="en-US" dirty="0"/>
              <a:t> victims</a:t>
            </a:r>
          </a:p>
          <a:p>
            <a:pPr marL="457200" indent="-457200">
              <a:buFont typeface="Arial" panose="020B0604020202020204" pitchFamily="34" charset="0"/>
              <a:buAutoNum type="arabicPeriod"/>
            </a:pPr>
            <a:r>
              <a:rPr lang="en-US" dirty="0"/>
              <a:t>Perform medical assessment to differentiate </a:t>
            </a:r>
            <a:r>
              <a:rPr lang="en-US" b="1" dirty="0">
                <a:solidFill>
                  <a:srgbClr val="FF0000"/>
                </a:solidFill>
              </a:rPr>
              <a:t>Immediate </a:t>
            </a:r>
            <a:r>
              <a:rPr lang="en-US" dirty="0"/>
              <a:t>from</a:t>
            </a:r>
            <a:r>
              <a:rPr lang="en-US" b="1" dirty="0">
                <a:solidFill>
                  <a:srgbClr val="FF0000"/>
                </a:solidFill>
              </a:rPr>
              <a:t> </a:t>
            </a:r>
            <a:r>
              <a:rPr lang="en-US" b="1" dirty="0">
                <a:solidFill>
                  <a:schemeClr val="tx1">
                    <a:lumMod val="50000"/>
                    <a:lumOff val="50000"/>
                  </a:schemeClr>
                </a:solidFill>
              </a:rPr>
              <a:t>expectant</a:t>
            </a:r>
          </a:p>
          <a:p>
            <a:pPr marL="457200" indent="-457200">
              <a:buFont typeface="Arial" panose="020B0604020202020204" pitchFamily="34" charset="0"/>
              <a:buAutoNum type="arabicPeriod"/>
            </a:pPr>
            <a:r>
              <a:rPr lang="en-US" dirty="0"/>
              <a:t>Move victims to the designated areas and count the number of victims in each category. Report this.</a:t>
            </a:r>
          </a:p>
          <a:p>
            <a:pPr marL="457200" indent="-457200">
              <a:buFont typeface="Arial" panose="020B0604020202020204" pitchFamily="34" charset="0"/>
              <a:buAutoNum type="arabicPeriod"/>
            </a:pPr>
            <a:r>
              <a:rPr lang="en-US" dirty="0"/>
              <a:t>Medical treatment and evacuation. Priority: </a:t>
            </a:r>
            <a:r>
              <a:rPr lang="en-US" b="1" dirty="0">
                <a:solidFill>
                  <a:srgbClr val="FF0000"/>
                </a:solidFill>
              </a:rPr>
              <a:t>Immediate</a:t>
            </a:r>
            <a:r>
              <a:rPr lang="en-US" dirty="0"/>
              <a:t> →</a:t>
            </a:r>
            <a:r>
              <a:rPr lang="en-US" b="1" dirty="0">
                <a:solidFill>
                  <a:srgbClr val="E3DE00"/>
                </a:solidFill>
              </a:rPr>
              <a:t>Delayed</a:t>
            </a:r>
            <a:r>
              <a:rPr lang="en-US" dirty="0"/>
              <a:t>→ </a:t>
            </a:r>
            <a:r>
              <a:rPr lang="en-US" b="1" dirty="0">
                <a:solidFill>
                  <a:srgbClr val="00B050"/>
                </a:solidFill>
              </a:rPr>
              <a:t>Minimal</a:t>
            </a:r>
            <a:r>
              <a:rPr lang="en-US" dirty="0"/>
              <a:t>→ </a:t>
            </a:r>
            <a:r>
              <a:rPr lang="en-US" b="1" dirty="0">
                <a:solidFill>
                  <a:schemeClr val="tx1">
                    <a:lumMod val="50000"/>
                    <a:lumOff val="50000"/>
                  </a:schemeClr>
                </a:solidFill>
              </a:rPr>
              <a:t>Expectant</a:t>
            </a:r>
          </a:p>
          <a:p>
            <a:pPr marL="457200" indent="-457200">
              <a:buFont typeface="Arial" panose="020B0604020202020204" pitchFamily="34" charset="0"/>
              <a:buAutoNum type="arabicPeriod"/>
            </a:pPr>
            <a:r>
              <a:rPr lang="en-US" dirty="0"/>
              <a:t>Reassessment (re-triage)</a:t>
            </a:r>
            <a:endParaRPr lang="en-US" b="1"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5">
            <a:extLst>
              <a:ext uri="{FF2B5EF4-FFF2-40B4-BE49-F238E27FC236}">
                <a16:creationId xmlns:a16="http://schemas.microsoft.com/office/drawing/2014/main" id="{6DCC8EF4-9444-4744-A143-5ED25A382E17}"/>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8021233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10825468" cy="838200"/>
          </a:xfrm>
        </p:spPr>
        <p:txBody>
          <a:bodyPr>
            <a:normAutofit/>
          </a:bodyPr>
          <a:lstStyle/>
          <a:p>
            <a:r>
              <a:rPr lang="en-US" dirty="0"/>
              <a:t>Decontamination triage</a:t>
            </a:r>
          </a:p>
        </p:txBody>
      </p:sp>
      <p:sp>
        <p:nvSpPr>
          <p:cNvPr id="4" name="Text Placeholder 3"/>
          <p:cNvSpPr>
            <a:spLocks noGrp="1"/>
          </p:cNvSpPr>
          <p:nvPr>
            <p:ph type="body" sz="quarter" idx="13"/>
          </p:nvPr>
        </p:nvSpPr>
        <p:spPr>
          <a:xfrm>
            <a:off x="766762" y="1731363"/>
            <a:ext cx="11425238" cy="4656649"/>
          </a:xfrm>
        </p:spPr>
        <p:txBody>
          <a:bodyPr>
            <a:normAutofit fontScale="85000" lnSpcReduction="20000"/>
          </a:bodyPr>
          <a:lstStyle/>
          <a:p>
            <a:pPr marL="0" indent="0">
              <a:buNone/>
            </a:pPr>
            <a:r>
              <a:rPr lang="en-US" sz="2800" dirty="0"/>
              <a:t>Decontamination triage should be performed after medical triage. </a:t>
            </a:r>
          </a:p>
          <a:p>
            <a:pPr marL="0" indent="0">
              <a:buNone/>
            </a:pPr>
            <a:r>
              <a:rPr lang="en-US" sz="2800" dirty="0"/>
              <a:t>Not all victims require decontamination.</a:t>
            </a:r>
          </a:p>
          <a:p>
            <a:pPr marL="0" indent="0">
              <a:buNone/>
            </a:pPr>
            <a:r>
              <a:rPr lang="en-US" sz="2800" dirty="0"/>
              <a:t> </a:t>
            </a:r>
          </a:p>
          <a:p>
            <a:r>
              <a:rPr lang="en-US" sz="2800" dirty="0"/>
              <a:t>Ambulatory victims who are symptomatic</a:t>
            </a:r>
          </a:p>
          <a:p>
            <a:pPr lvl="1"/>
            <a:r>
              <a:rPr lang="en-US" sz="2800" dirty="0"/>
              <a:t>Can follow simple directions. </a:t>
            </a:r>
          </a:p>
          <a:p>
            <a:pPr lvl="1"/>
            <a:r>
              <a:rPr lang="en-US" sz="2800" dirty="0"/>
              <a:t>Easiest to decontaminate</a:t>
            </a:r>
          </a:p>
          <a:p>
            <a:endParaRPr lang="en-US" sz="2800" dirty="0"/>
          </a:p>
          <a:p>
            <a:r>
              <a:rPr lang="en-US" sz="2800" dirty="0"/>
              <a:t>Non-ambulatory victims</a:t>
            </a:r>
          </a:p>
          <a:p>
            <a:endParaRPr lang="en-US" sz="2800" dirty="0"/>
          </a:p>
          <a:p>
            <a:r>
              <a:rPr lang="en-US" sz="2800" dirty="0"/>
              <a:t>Ambulatory, non-symptomatic</a:t>
            </a:r>
          </a:p>
          <a:p>
            <a:pPr lvl="1"/>
            <a:r>
              <a:rPr lang="en-US" sz="2800" dirty="0"/>
              <a:t>Have been exposed to the contaminant</a:t>
            </a:r>
          </a:p>
          <a:p>
            <a:pPr lvl="3"/>
            <a:endParaRPr lang="en-US" sz="4300" dirty="0"/>
          </a:p>
          <a:p>
            <a:pPr lvl="3"/>
            <a:endParaRPr lang="en-US" sz="4300" dirty="0"/>
          </a:p>
          <a:p>
            <a:pPr lvl="4"/>
            <a:endParaRPr lang="en-US" sz="43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19</a:t>
            </a:fld>
            <a:endParaRPr lang="en-BE" dirty="0"/>
          </a:p>
        </p:txBody>
      </p:sp>
      <p:cxnSp>
        <p:nvCxnSpPr>
          <p:cNvPr id="10" name="Straight Arrow Connector 4">
            <a:extLst>
              <a:ext uri="{FF2B5EF4-FFF2-40B4-BE49-F238E27FC236}">
                <a16:creationId xmlns:a16="http://schemas.microsoft.com/office/drawing/2014/main" id="{301451A2-C3B2-4808-B482-7C235FB38990}"/>
              </a:ext>
            </a:extLst>
          </p:cNvPr>
          <p:cNvCxnSpPr>
            <a:cxnSpLocks/>
          </p:cNvCxnSpPr>
          <p:nvPr/>
        </p:nvCxnSpPr>
        <p:spPr>
          <a:xfrm>
            <a:off x="10045948" y="3556184"/>
            <a:ext cx="0" cy="1892928"/>
          </a:xfrm>
          <a:prstGeom prst="straightConnector1">
            <a:avLst/>
          </a:prstGeom>
          <a:noFill/>
          <a:ln w="66678">
            <a:solidFill>
              <a:srgbClr val="FF0000"/>
            </a:solidFill>
            <a:prstDash val="solid"/>
            <a:miter/>
            <a:tailEnd type="arrow"/>
          </a:ln>
        </p:spPr>
      </p:cxnSp>
      <p:sp>
        <p:nvSpPr>
          <p:cNvPr id="11" name="TextBox 5">
            <a:extLst>
              <a:ext uri="{FF2B5EF4-FFF2-40B4-BE49-F238E27FC236}">
                <a16:creationId xmlns:a16="http://schemas.microsoft.com/office/drawing/2014/main" id="{332AA122-E6D8-4BD0-AE28-3F078EF616BE}"/>
              </a:ext>
            </a:extLst>
          </p:cNvPr>
          <p:cNvSpPr txBox="1"/>
          <p:nvPr/>
        </p:nvSpPr>
        <p:spPr>
          <a:xfrm>
            <a:off x="8858360" y="3012457"/>
            <a:ext cx="2375177" cy="492443"/>
          </a:xfrm>
          <a:prstGeom prst="rect">
            <a:avLst/>
          </a:prstGeom>
          <a:noFill/>
          <a:ln>
            <a:noFill/>
          </a:ln>
        </p:spPr>
        <p:txBody>
          <a:bodyPr vert="horz" wrap="square" lIns="121920" tIns="60960" rIns="121920" bIns="60960" anchor="t" anchorCtr="0" compatLnSpc="1">
            <a:spAutoFit/>
          </a:bodyPr>
          <a:lstStyle/>
          <a:p>
            <a:pPr marL="0" marR="0" lvl="0" indent="0" algn="l" defTabSz="91437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2400" b="1" i="0" u="none" strike="noStrike" kern="0" cap="none" spc="0" normalizeH="0" baseline="0" noProof="0" dirty="0">
                <a:ln>
                  <a:noFill/>
                </a:ln>
                <a:solidFill>
                  <a:srgbClr val="000000"/>
                </a:solidFill>
                <a:effectLst/>
                <a:uLnTx/>
                <a:uFillTx/>
                <a:latin typeface="Segoe UI Semilight" panose="020B0402040204020203" pitchFamily="34" charset="0"/>
                <a:cs typeface="Segoe UI Semilight" panose="020B0402040204020203" pitchFamily="34" charset="0"/>
              </a:rPr>
              <a:t>Highest priority</a:t>
            </a:r>
          </a:p>
        </p:txBody>
      </p:sp>
      <p:sp>
        <p:nvSpPr>
          <p:cNvPr id="12" name="TextBox 6">
            <a:extLst>
              <a:ext uri="{FF2B5EF4-FFF2-40B4-BE49-F238E27FC236}">
                <a16:creationId xmlns:a16="http://schemas.microsoft.com/office/drawing/2014/main" id="{ECD85F79-2771-40EA-B78C-4FD929FB295A}"/>
              </a:ext>
            </a:extLst>
          </p:cNvPr>
          <p:cNvSpPr txBox="1"/>
          <p:nvPr/>
        </p:nvSpPr>
        <p:spPr>
          <a:xfrm>
            <a:off x="8858361" y="5500396"/>
            <a:ext cx="2375175" cy="492443"/>
          </a:xfrm>
          <a:prstGeom prst="rect">
            <a:avLst/>
          </a:prstGeom>
          <a:noFill/>
          <a:ln>
            <a:noFill/>
          </a:ln>
        </p:spPr>
        <p:txBody>
          <a:bodyPr vert="horz" wrap="square" lIns="121920" tIns="60960" rIns="121920" bIns="60960" anchor="t" anchorCtr="0" compatLnSpc="1">
            <a:spAutoFit/>
          </a:bodyPr>
          <a:lstStyle/>
          <a:p>
            <a:pPr marL="0" marR="0" lvl="0" indent="0" algn="l" defTabSz="91437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2400" b="1" i="0" u="none" strike="noStrike" kern="0" cap="none" spc="0" normalizeH="0" baseline="0" noProof="0" dirty="0">
                <a:ln>
                  <a:noFill/>
                </a:ln>
                <a:solidFill>
                  <a:srgbClr val="000000"/>
                </a:solidFill>
                <a:effectLst/>
                <a:uLnTx/>
                <a:uFillTx/>
                <a:latin typeface="Segoe UI Semilight" panose="020B0402040204020203" pitchFamily="34" charset="0"/>
                <a:cs typeface="Segoe UI Semilight" panose="020B0402040204020203" pitchFamily="34" charset="0"/>
              </a:rPr>
              <a:t>Lowest priority</a:t>
            </a:r>
          </a:p>
        </p:txBody>
      </p:sp>
      <p:sp>
        <p:nvSpPr>
          <p:cNvPr id="13" name="Footer Placeholder 5">
            <a:extLst>
              <a:ext uri="{FF2B5EF4-FFF2-40B4-BE49-F238E27FC236}">
                <a16:creationId xmlns:a16="http://schemas.microsoft.com/office/drawing/2014/main" id="{B7DCFE0F-E6E2-429E-83C9-05F01FA6F36B}"/>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4023295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4000" dirty="0"/>
              <a:t>Learning objective</a:t>
            </a:r>
          </a:p>
        </p:txBody>
      </p:sp>
      <p:sp>
        <p:nvSpPr>
          <p:cNvPr id="5" name="Text Placeholder 1">
            <a:extLst>
              <a:ext uri="{FF2B5EF4-FFF2-40B4-BE49-F238E27FC236}">
                <a16:creationId xmlns:a16="http://schemas.microsoft.com/office/drawing/2014/main" id="{7F4D3020-29C8-4EA1-9BF3-D1BA31DB9C85}"/>
              </a:ext>
            </a:extLst>
          </p:cNvPr>
          <p:cNvSpPr>
            <a:spLocks noGrp="1"/>
          </p:cNvSpPr>
          <p:nvPr>
            <p:ph type="body" sz="quarter" idx="12"/>
          </p:nvPr>
        </p:nvSpPr>
        <p:spPr>
          <a:xfrm>
            <a:off x="590550" y="5139525"/>
            <a:ext cx="10953749" cy="556425"/>
          </a:xfrm>
        </p:spPr>
        <p:txBody>
          <a:bodyPr/>
          <a:lstStyle/>
          <a:p>
            <a:r>
              <a:rPr lang="en-US" sz="2800" dirty="0"/>
              <a:t>To </a:t>
            </a:r>
            <a:r>
              <a:rPr lang="en-US" sz="2800" u="sng" dirty="0"/>
              <a:t>familiarize with and carry out </a:t>
            </a:r>
            <a:r>
              <a:rPr lang="en-US" sz="2800" dirty="0"/>
              <a:t>triage and </a:t>
            </a:r>
            <a:r>
              <a:rPr lang="en-US" sz="2800" u="sng" dirty="0"/>
              <a:t>provide </a:t>
            </a:r>
            <a:r>
              <a:rPr lang="en-US" sz="2800" dirty="0"/>
              <a:t>medical care in relation to CBRN scenario’s</a:t>
            </a:r>
            <a:endParaRPr lang="en-US" dirty="0"/>
          </a:p>
        </p:txBody>
      </p:sp>
    </p:spTree>
    <p:extLst>
      <p:ext uri="{BB962C8B-B14F-4D97-AF65-F5344CB8AC3E}">
        <p14:creationId xmlns:p14="http://schemas.microsoft.com/office/powerpoint/2010/main" val="7246468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10825468" cy="838200"/>
          </a:xfrm>
        </p:spPr>
        <p:txBody>
          <a:bodyPr>
            <a:normAutofit/>
          </a:bodyPr>
          <a:lstStyle/>
          <a:p>
            <a:r>
              <a:rPr lang="en-US" dirty="0"/>
              <a:t>At the hospital</a:t>
            </a:r>
          </a:p>
        </p:txBody>
      </p:sp>
      <p:sp>
        <p:nvSpPr>
          <p:cNvPr id="4" name="Text Placeholder 3"/>
          <p:cNvSpPr>
            <a:spLocks noGrp="1"/>
          </p:cNvSpPr>
          <p:nvPr>
            <p:ph type="body" sz="quarter" idx="13"/>
          </p:nvPr>
        </p:nvSpPr>
        <p:spPr>
          <a:xfrm>
            <a:off x="766762" y="1731363"/>
            <a:ext cx="10775950" cy="4656649"/>
          </a:xfrm>
        </p:spPr>
        <p:txBody>
          <a:bodyPr>
            <a:normAutofit/>
          </a:bodyPr>
          <a:lstStyle/>
          <a:p>
            <a:r>
              <a:rPr lang="en-US" dirty="0"/>
              <a:t>Inform hospital on patient status (Triage Tag)</a:t>
            </a:r>
          </a:p>
          <a:p>
            <a:r>
              <a:rPr lang="en-US" dirty="0"/>
              <a:t>Pay attention to the walking wounded (non-triaged patients)</a:t>
            </a:r>
          </a:p>
          <a:p>
            <a:r>
              <a:rPr lang="en-US" dirty="0"/>
              <a:t>For small incidents use decontamination facilities as available at the hospital</a:t>
            </a:r>
          </a:p>
          <a:p>
            <a:r>
              <a:rPr lang="en-US" dirty="0"/>
              <a:t>For large scale incidents make use of available decontamination services outside the hospital </a:t>
            </a:r>
          </a:p>
          <a:p>
            <a:pPr lvl="2"/>
            <a:r>
              <a:rPr lang="en-US" dirty="0"/>
              <a:t>e.g. decontamination performed by fire brigade</a:t>
            </a:r>
          </a:p>
          <a:p>
            <a:pPr lvl="2"/>
            <a:r>
              <a:rPr lang="en-US" dirty="0"/>
              <a:t>Removal of clothing is highly effective</a:t>
            </a:r>
          </a:p>
          <a:p>
            <a:r>
              <a:rPr lang="en-US" dirty="0"/>
              <a:t>Perform re-triage of injuries</a:t>
            </a:r>
          </a:p>
          <a:p>
            <a:endParaRPr lang="en-US"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20</a:t>
            </a:fld>
            <a:endParaRPr lang="en-BE" dirty="0"/>
          </a:p>
        </p:txBody>
      </p:sp>
      <p:pic>
        <p:nvPicPr>
          <p:cNvPr id="1026" name="Picture 2" descr="Hospital, Emergency, Treatment, Healthcare, Beds">
            <a:extLst>
              <a:ext uri="{FF2B5EF4-FFF2-40B4-BE49-F238E27FC236}">
                <a16:creationId xmlns:a16="http://schemas.microsoft.com/office/drawing/2014/main" id="{714AD1C5-EB4D-41A6-94F1-692B27A38BA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0355" y="4176448"/>
            <a:ext cx="3379705" cy="2253137"/>
          </a:xfrm>
          <a:prstGeom prst="rect">
            <a:avLst/>
          </a:prstGeom>
          <a:noFill/>
          <a:extLst>
            <a:ext uri="{909E8E84-426E-40DD-AFC4-6F175D3DCCD1}">
              <a14:hiddenFill xmlns:a14="http://schemas.microsoft.com/office/drawing/2010/main">
                <a:solidFill>
                  <a:srgbClr val="FFFFFF"/>
                </a:solidFill>
              </a14:hiddenFill>
            </a:ext>
          </a:extLst>
        </p:spPr>
      </p:pic>
      <p:sp>
        <p:nvSpPr>
          <p:cNvPr id="8" name="Footer Placeholder 5">
            <a:extLst>
              <a:ext uri="{FF2B5EF4-FFF2-40B4-BE49-F238E27FC236}">
                <a16:creationId xmlns:a16="http://schemas.microsoft.com/office/drawing/2014/main" id="{C856F17D-DCC5-4685-A864-BCAE60D8F4E9}"/>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1354812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triage related to CBRN incident</a:t>
            </a:r>
            <a:endParaRPr lang="da-DK" dirty="0"/>
          </a:p>
        </p:txBody>
      </p:sp>
      <p:sp>
        <p:nvSpPr>
          <p:cNvPr id="3" name="Text Placeholder 2"/>
          <p:cNvSpPr>
            <a:spLocks noGrp="1"/>
          </p:cNvSpPr>
          <p:nvPr>
            <p:ph type="body" sz="quarter" idx="15"/>
          </p:nvPr>
        </p:nvSpPr>
        <p:spPr/>
        <p:txBody>
          <a:bodyPr/>
          <a:lstStyle/>
          <a:p>
            <a:r>
              <a:rPr lang="en-US" dirty="0"/>
              <a:t>ANTHRAX</a:t>
            </a:r>
          </a:p>
          <a:p>
            <a:pPr lvl="1" algn="just"/>
            <a:r>
              <a:rPr lang="en-US" dirty="0"/>
              <a:t>Patients presenting </a:t>
            </a:r>
            <a:r>
              <a:rPr lang="pl-PL" dirty="0"/>
              <a:t>the</a:t>
            </a:r>
            <a:r>
              <a:rPr lang="en-US" dirty="0"/>
              <a:t> initial signs of inhalation anthrax should be placed in the </a:t>
            </a:r>
            <a:r>
              <a:rPr lang="en-US" b="1" dirty="0">
                <a:solidFill>
                  <a:srgbClr val="FF0000"/>
                </a:solidFill>
              </a:rPr>
              <a:t>Immediate</a:t>
            </a:r>
            <a:r>
              <a:rPr lang="en-US" dirty="0"/>
              <a:t> category, as early aggressive treatment is lifesaving. Depending on the numbers of cases and available resources, patients presenting the late phase of inhalation anthrax should be placed in the </a:t>
            </a:r>
            <a:r>
              <a:rPr lang="en-US" b="1" dirty="0">
                <a:solidFill>
                  <a:srgbClr val="FF0000"/>
                </a:solidFill>
              </a:rPr>
              <a:t>Immediate</a:t>
            </a:r>
            <a:r>
              <a:rPr lang="en-US" dirty="0"/>
              <a:t> or </a:t>
            </a:r>
            <a:r>
              <a:rPr lang="en-US" b="1" dirty="0">
                <a:solidFill>
                  <a:schemeClr val="tx1">
                    <a:lumMod val="50000"/>
                    <a:lumOff val="50000"/>
                  </a:schemeClr>
                </a:solidFill>
              </a:rPr>
              <a:t>Expectant</a:t>
            </a:r>
            <a:r>
              <a:rPr lang="en-US" dirty="0"/>
              <a:t> categories.</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75B4557C-005B-45ED-A55D-E9ADE77C01BC}"/>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14174060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triage related to CBRN incident</a:t>
            </a:r>
            <a:endParaRPr lang="da-DK" dirty="0"/>
          </a:p>
        </p:txBody>
      </p:sp>
      <p:sp>
        <p:nvSpPr>
          <p:cNvPr id="3" name="Text Placeholder 2"/>
          <p:cNvSpPr>
            <a:spLocks noGrp="1"/>
          </p:cNvSpPr>
          <p:nvPr>
            <p:ph type="body" sz="quarter" idx="15"/>
          </p:nvPr>
        </p:nvSpPr>
        <p:spPr/>
        <p:txBody>
          <a:bodyPr>
            <a:normAutofit/>
          </a:bodyPr>
          <a:lstStyle/>
          <a:p>
            <a:r>
              <a:rPr lang="en-US" dirty="0"/>
              <a:t>RICIN</a:t>
            </a:r>
          </a:p>
          <a:p>
            <a:pPr lvl="1" algn="just"/>
            <a:r>
              <a:rPr lang="en-US" dirty="0"/>
              <a:t>Triage categories will vary according to severity of illness and available resources. Respiratory distress would result in placement of the patient in the </a:t>
            </a:r>
            <a:r>
              <a:rPr lang="en-US" b="1" dirty="0">
                <a:solidFill>
                  <a:srgbClr val="FF0000"/>
                </a:solidFill>
              </a:rPr>
              <a:t>Immediate</a:t>
            </a:r>
            <a:r>
              <a:rPr lang="en-US" dirty="0"/>
              <a:t> category</a:t>
            </a:r>
            <a:r>
              <a:rPr lang="pl-PL" dirty="0"/>
              <a:t>,</a:t>
            </a:r>
            <a:r>
              <a:rPr lang="en-US" dirty="0"/>
              <a:t> if respiratory support was available, or </a:t>
            </a:r>
            <a:r>
              <a:rPr lang="en-US" b="1" dirty="0">
                <a:solidFill>
                  <a:schemeClr val="tx1">
                    <a:lumMod val="50000"/>
                    <a:lumOff val="50000"/>
                  </a:schemeClr>
                </a:solidFill>
              </a:rPr>
              <a:t>Expectant</a:t>
            </a:r>
            <a:r>
              <a:rPr lang="en-US" dirty="0"/>
              <a:t> if respiratory support was not available. Patients with milder MELODY Presentations would be candidates for the </a:t>
            </a:r>
            <a:r>
              <a:rPr lang="en-US" b="1" dirty="0">
                <a:solidFill>
                  <a:srgbClr val="E3DE00"/>
                </a:solidFill>
              </a:rPr>
              <a:t>Delayed </a:t>
            </a:r>
            <a:r>
              <a:rPr lang="en-US" dirty="0"/>
              <a:t>category.</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5">
            <a:extLst>
              <a:ext uri="{FF2B5EF4-FFF2-40B4-BE49-F238E27FC236}">
                <a16:creationId xmlns:a16="http://schemas.microsoft.com/office/drawing/2014/main" id="{A07BBC14-DEDF-4F94-B7F8-ACB8DBECFD62}"/>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672942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triage related to CBRN incident</a:t>
            </a:r>
            <a:endParaRPr lang="da-DK" dirty="0"/>
          </a:p>
        </p:txBody>
      </p:sp>
      <p:sp>
        <p:nvSpPr>
          <p:cNvPr id="3" name="Text Placeholder 2"/>
          <p:cNvSpPr>
            <a:spLocks noGrp="1"/>
          </p:cNvSpPr>
          <p:nvPr>
            <p:ph type="body" sz="quarter" idx="15"/>
          </p:nvPr>
        </p:nvSpPr>
        <p:spPr/>
        <p:txBody>
          <a:bodyPr>
            <a:normAutofit/>
          </a:bodyPr>
          <a:lstStyle/>
          <a:p>
            <a:r>
              <a:rPr lang="en-US" dirty="0"/>
              <a:t>NERVE AGENT</a:t>
            </a:r>
          </a:p>
          <a:p>
            <a:pPr lvl="1"/>
            <a:r>
              <a:rPr lang="en-US" b="1" dirty="0">
                <a:solidFill>
                  <a:srgbClr val="FF0000"/>
                </a:solidFill>
              </a:rPr>
              <a:t>Immediate</a:t>
            </a:r>
            <a:r>
              <a:rPr lang="en-US" dirty="0"/>
              <a:t>: Recovering with antidotes</a:t>
            </a:r>
          </a:p>
          <a:p>
            <a:pPr lvl="1"/>
            <a:r>
              <a:rPr lang="en-US" b="1" dirty="0">
                <a:solidFill>
                  <a:srgbClr val="E3DE00"/>
                </a:solidFill>
              </a:rPr>
              <a:t>Delayed</a:t>
            </a:r>
            <a:r>
              <a:rPr lang="en-US" dirty="0"/>
              <a:t>: Mild respiratory distress</a:t>
            </a:r>
          </a:p>
          <a:p>
            <a:pPr lvl="1"/>
            <a:r>
              <a:rPr lang="en-US" b="1" dirty="0">
                <a:solidFill>
                  <a:srgbClr val="00B050"/>
                </a:solidFill>
              </a:rPr>
              <a:t>Minimal</a:t>
            </a:r>
            <a:r>
              <a:rPr lang="en-US" dirty="0"/>
              <a:t>: Walking, talking, capable of self aid</a:t>
            </a:r>
          </a:p>
          <a:p>
            <a:pPr lvl="1"/>
            <a:r>
              <a:rPr lang="en-US" b="1" dirty="0">
                <a:solidFill>
                  <a:schemeClr val="tx1">
                    <a:lumMod val="50000"/>
                    <a:lumOff val="50000"/>
                  </a:schemeClr>
                </a:solidFill>
              </a:rPr>
              <a:t>Expectant</a:t>
            </a:r>
            <a:r>
              <a:rPr lang="en-US" dirty="0"/>
              <a:t>: Unconscious, failed circulation</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D54E79EF-4667-4ED0-A4DA-45FDA7B5A070}"/>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15526556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triage related to CBRN incident</a:t>
            </a:r>
            <a:endParaRPr lang="da-DK" dirty="0"/>
          </a:p>
        </p:txBody>
      </p:sp>
      <p:sp>
        <p:nvSpPr>
          <p:cNvPr id="3" name="Text Placeholder 2"/>
          <p:cNvSpPr>
            <a:spLocks noGrp="1"/>
          </p:cNvSpPr>
          <p:nvPr>
            <p:ph type="body" sz="quarter" idx="15"/>
          </p:nvPr>
        </p:nvSpPr>
        <p:spPr/>
        <p:txBody>
          <a:bodyPr>
            <a:normAutofit/>
          </a:bodyPr>
          <a:lstStyle/>
          <a:p>
            <a:r>
              <a:rPr lang="en-US" dirty="0"/>
              <a:t>BLISTER AGENT</a:t>
            </a:r>
          </a:p>
          <a:p>
            <a:pPr lvl="1"/>
            <a:r>
              <a:rPr lang="en-US" b="1" dirty="0">
                <a:solidFill>
                  <a:srgbClr val="FF0000"/>
                </a:solidFill>
              </a:rPr>
              <a:t>Immediate</a:t>
            </a:r>
            <a:r>
              <a:rPr lang="en-US" dirty="0"/>
              <a:t>: Skin injury over 5- 50% of body surface area, moderate to severe eye injuries</a:t>
            </a:r>
          </a:p>
          <a:p>
            <a:pPr lvl="1"/>
            <a:r>
              <a:rPr lang="en-US" b="1" dirty="0">
                <a:solidFill>
                  <a:srgbClr val="E3DE00"/>
                </a:solidFill>
              </a:rPr>
              <a:t>Delayed</a:t>
            </a:r>
            <a:r>
              <a:rPr lang="en-US" dirty="0"/>
              <a:t>: Skin injury &lt; 5% of body surface area, minor eye irritation </a:t>
            </a:r>
          </a:p>
          <a:p>
            <a:pPr lvl="1"/>
            <a:r>
              <a:rPr lang="en-US" b="1" dirty="0">
                <a:solidFill>
                  <a:schemeClr val="tx1">
                    <a:lumMod val="50000"/>
                    <a:lumOff val="50000"/>
                  </a:schemeClr>
                </a:solidFill>
              </a:rPr>
              <a:t>Expectant</a:t>
            </a:r>
            <a:r>
              <a:rPr lang="en-US" dirty="0"/>
              <a:t>: Skin injury over 50% of body surface area</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EF7A020E-3AA9-4B3B-8750-A462FF787D49}"/>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275879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triage related to CBRN incident</a:t>
            </a:r>
            <a:endParaRPr lang="da-DK" dirty="0"/>
          </a:p>
        </p:txBody>
      </p:sp>
      <p:sp>
        <p:nvSpPr>
          <p:cNvPr id="3" name="Text Placeholder 2"/>
          <p:cNvSpPr>
            <a:spLocks noGrp="1"/>
          </p:cNvSpPr>
          <p:nvPr>
            <p:ph type="body" sz="quarter" idx="15"/>
          </p:nvPr>
        </p:nvSpPr>
        <p:spPr/>
        <p:txBody>
          <a:bodyPr>
            <a:normAutofit/>
          </a:bodyPr>
          <a:lstStyle/>
          <a:p>
            <a:r>
              <a:rPr lang="en-US" dirty="0"/>
              <a:t>Radiological exposure</a:t>
            </a:r>
          </a:p>
          <a:p>
            <a:pPr lvl="1"/>
            <a:r>
              <a:rPr lang="en-US" b="1" dirty="0">
                <a:solidFill>
                  <a:srgbClr val="FF0000"/>
                </a:solidFill>
              </a:rPr>
              <a:t>Immediate</a:t>
            </a:r>
            <a:r>
              <a:rPr lang="en-US" dirty="0"/>
              <a:t>: Raised temperature, continuous vomiting, normal blood pressure, headache</a:t>
            </a:r>
          </a:p>
          <a:p>
            <a:pPr lvl="1"/>
            <a:r>
              <a:rPr lang="en-US" b="1" dirty="0">
                <a:solidFill>
                  <a:srgbClr val="E3DE00"/>
                </a:solidFill>
              </a:rPr>
              <a:t>Delayed</a:t>
            </a:r>
            <a:r>
              <a:rPr lang="en-US" dirty="0"/>
              <a:t>: Normal temperature, no headache, nausea, asthenia</a:t>
            </a:r>
          </a:p>
          <a:p>
            <a:pPr lvl="1"/>
            <a:r>
              <a:rPr lang="en-US" b="1" dirty="0">
                <a:solidFill>
                  <a:schemeClr val="tx1">
                    <a:lumMod val="50000"/>
                    <a:lumOff val="50000"/>
                  </a:schemeClr>
                </a:solidFill>
              </a:rPr>
              <a:t>Expectant</a:t>
            </a:r>
            <a:r>
              <a:rPr lang="en-US" dirty="0"/>
              <a:t>: loss of consciousness, systolic blood pressure &lt;80</a:t>
            </a: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7" name="Footer Placeholder 5">
            <a:extLst>
              <a:ext uri="{FF2B5EF4-FFF2-40B4-BE49-F238E27FC236}">
                <a16:creationId xmlns:a16="http://schemas.microsoft.com/office/drawing/2014/main" id="{31A7E259-574A-4CB3-9FE0-E3F4357010D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41972967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Take Home Message</a:t>
            </a:r>
          </a:p>
        </p:txBody>
      </p:sp>
      <p:sp>
        <p:nvSpPr>
          <p:cNvPr id="4" name="Text Placeholder 3"/>
          <p:cNvSpPr>
            <a:spLocks noGrp="1"/>
          </p:cNvSpPr>
          <p:nvPr>
            <p:ph type="body" sz="quarter" idx="13"/>
          </p:nvPr>
        </p:nvSpPr>
        <p:spPr>
          <a:xfrm>
            <a:off x="766762" y="1731363"/>
            <a:ext cx="11105689" cy="4656649"/>
          </a:xfrm>
        </p:spPr>
        <p:txBody>
          <a:bodyPr>
            <a:normAutofit/>
          </a:bodyPr>
          <a:lstStyle/>
          <a:p>
            <a:r>
              <a:rPr lang="en-US" dirty="0"/>
              <a:t>Two basic disaster triage systems are START and MASS</a:t>
            </a:r>
          </a:p>
          <a:p>
            <a:pPr lvl="1"/>
            <a:r>
              <a:rPr lang="en-US" dirty="0"/>
              <a:t>START uses medical assessment of victims</a:t>
            </a:r>
          </a:p>
          <a:p>
            <a:pPr lvl="1"/>
            <a:r>
              <a:rPr lang="en-US" dirty="0"/>
              <a:t>MASS uses verbal commands for rapid separation of victims in 7 steps</a:t>
            </a:r>
          </a:p>
          <a:p>
            <a:r>
              <a:rPr lang="en-US" dirty="0"/>
              <a:t>Triage divides groups of victims into groups</a:t>
            </a:r>
          </a:p>
          <a:p>
            <a:pPr marL="355600" lvl="1" indent="0">
              <a:buNone/>
            </a:pPr>
            <a:r>
              <a:rPr lang="en-US" b="1" dirty="0">
                <a:solidFill>
                  <a:srgbClr val="FF0000"/>
                </a:solidFill>
              </a:rPr>
              <a:t>immediate</a:t>
            </a:r>
            <a:r>
              <a:rPr lang="en-US" dirty="0"/>
              <a:t> </a:t>
            </a:r>
            <a:r>
              <a:rPr lang="en-US" dirty="0">
                <a:sym typeface="Wingdings" panose="05000000000000000000" pitchFamily="2" charset="2"/>
              </a:rPr>
              <a:t></a:t>
            </a:r>
            <a:r>
              <a:rPr lang="en-US" dirty="0"/>
              <a:t> </a:t>
            </a:r>
            <a:r>
              <a:rPr lang="en-US" b="1" dirty="0">
                <a:solidFill>
                  <a:srgbClr val="E3DE00"/>
                </a:solidFill>
              </a:rPr>
              <a:t>delayed</a:t>
            </a:r>
            <a:r>
              <a:rPr lang="en-US" dirty="0">
                <a:solidFill>
                  <a:srgbClr val="E3DE00"/>
                </a:solidFill>
              </a:rPr>
              <a:t> </a:t>
            </a:r>
            <a:r>
              <a:rPr lang="en-US" dirty="0">
                <a:sym typeface="Wingdings" panose="05000000000000000000" pitchFamily="2" charset="2"/>
              </a:rPr>
              <a:t></a:t>
            </a:r>
            <a:r>
              <a:rPr lang="en-US" b="1" dirty="0">
                <a:solidFill>
                  <a:srgbClr val="00B050"/>
                </a:solidFill>
              </a:rPr>
              <a:t> minimal</a:t>
            </a:r>
            <a:r>
              <a:rPr lang="en-US" dirty="0"/>
              <a:t> </a:t>
            </a:r>
            <a:r>
              <a:rPr lang="en-US" dirty="0">
                <a:sym typeface="Wingdings" panose="05000000000000000000" pitchFamily="2" charset="2"/>
              </a:rPr>
              <a:t></a:t>
            </a:r>
            <a:r>
              <a:rPr lang="en-US" dirty="0"/>
              <a:t> </a:t>
            </a:r>
            <a:r>
              <a:rPr lang="en-US" b="1" dirty="0">
                <a:solidFill>
                  <a:schemeClr val="tx1">
                    <a:lumMod val="50000"/>
                    <a:lumOff val="50000"/>
                  </a:schemeClr>
                </a:solidFill>
              </a:rPr>
              <a:t>expectant</a:t>
            </a:r>
            <a:r>
              <a:rPr lang="pl-PL" b="1" dirty="0">
                <a:solidFill>
                  <a:schemeClr val="tx1">
                    <a:lumMod val="50000"/>
                    <a:lumOff val="50000"/>
                  </a:schemeClr>
                </a:solidFill>
              </a:rPr>
              <a:t>/</a:t>
            </a:r>
            <a:r>
              <a:rPr lang="pl-PL" b="1" dirty="0"/>
              <a:t>dead</a:t>
            </a:r>
            <a:endParaRPr lang="en-US" b="1" dirty="0"/>
          </a:p>
          <a:p>
            <a:r>
              <a:rPr lang="en-US" dirty="0"/>
              <a:t>Decontamination triage should be performed after medical triage</a:t>
            </a:r>
          </a:p>
        </p:txBody>
      </p:sp>
      <p:sp>
        <p:nvSpPr>
          <p:cNvPr id="5" name="Slide Number Placeholder 4"/>
          <p:cNvSpPr>
            <a:spLocks noGrp="1"/>
          </p:cNvSpPr>
          <p:nvPr>
            <p:ph type="sldNum" sz="quarter" idx="4"/>
          </p:nvPr>
        </p:nvSpPr>
        <p:spPr/>
        <p:txBody>
          <a:bodyPr/>
          <a:lstStyle/>
          <a:p>
            <a:fld id="{A814E660-BF25-4843-B2A0-93C6E2B6253B}" type="slidenum">
              <a:rPr lang="en-BE" smtClean="0"/>
              <a:pPr/>
              <a:t>26</a:t>
            </a:fld>
            <a:endParaRPr lang="en-BE" dirty="0"/>
          </a:p>
        </p:txBody>
      </p:sp>
      <p:sp>
        <p:nvSpPr>
          <p:cNvPr id="6" name="Footer Placeholder 5">
            <a:extLst>
              <a:ext uri="{FF2B5EF4-FFF2-40B4-BE49-F238E27FC236}">
                <a16:creationId xmlns:a16="http://schemas.microsoft.com/office/drawing/2014/main" id="{C35EC6CB-1A2C-4235-B7B3-B6451DD389C2}"/>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872121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a:t>Thank you</a:t>
            </a:r>
          </a:p>
        </p:txBody>
      </p:sp>
      <p:sp>
        <p:nvSpPr>
          <p:cNvPr id="4" name="Slide Number Placeholder 3"/>
          <p:cNvSpPr>
            <a:spLocks noGrp="1"/>
          </p:cNvSpPr>
          <p:nvPr>
            <p:ph type="sldNum" sz="quarter" idx="4"/>
          </p:nvPr>
        </p:nvSpPr>
        <p:spPr/>
        <p:txBody>
          <a:bodyPr/>
          <a:lstStyle/>
          <a:p>
            <a:fld id="{A814E660-BF25-4843-B2A0-93C6E2B6253B}" type="slidenum">
              <a:rPr lang="en-BE" smtClean="0"/>
              <a:pPr/>
              <a:t>27</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95D8000F-9A80-465D-9FEA-94B6B990D7F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Triage</a:t>
            </a:r>
            <a:endParaRPr lang="nl-NL" dirty="0"/>
          </a:p>
        </p:txBody>
      </p:sp>
      <p:sp>
        <p:nvSpPr>
          <p:cNvPr id="3" name="Text Placeholder 2"/>
          <p:cNvSpPr>
            <a:spLocks noGrp="1"/>
          </p:cNvSpPr>
          <p:nvPr>
            <p:ph type="body" sz="quarter" idx="19"/>
          </p:nvPr>
        </p:nvSpPr>
        <p:spPr>
          <a:xfrm>
            <a:off x="766765" y="1408011"/>
            <a:ext cx="10682284" cy="4467855"/>
          </a:xfrm>
        </p:spPr>
        <p:txBody>
          <a:bodyPr>
            <a:normAutofit/>
          </a:bodyPr>
          <a:lstStyle/>
          <a:p>
            <a:pPr marL="88900" indent="0">
              <a:buNone/>
            </a:pPr>
            <a:endParaRPr lang="pl-PL" dirty="0"/>
          </a:p>
          <a:p>
            <a:pPr marL="88900" indent="0">
              <a:buNone/>
            </a:pPr>
            <a:r>
              <a:rPr lang="en-US" dirty="0"/>
              <a:t>• French verb “trier” = to sort</a:t>
            </a:r>
            <a:endParaRPr lang="pl-PL" dirty="0"/>
          </a:p>
          <a:p>
            <a:pPr marL="88900" indent="0">
              <a:buNone/>
            </a:pPr>
            <a:endParaRPr lang="en-US" dirty="0"/>
          </a:p>
          <a:p>
            <a:pPr marL="88900" indent="0">
              <a:buNone/>
            </a:pPr>
            <a:r>
              <a:rPr lang="en-US" dirty="0"/>
              <a:t>• Assign priorities when resources are limited</a:t>
            </a:r>
            <a:endParaRPr lang="pl-PL" dirty="0"/>
          </a:p>
          <a:p>
            <a:pPr marL="88900" indent="0">
              <a:buNone/>
            </a:pPr>
            <a:endParaRPr lang="pl-PL" dirty="0"/>
          </a:p>
          <a:p>
            <a:pPr marL="88900" indent="0">
              <a:buNone/>
            </a:pPr>
            <a:r>
              <a:rPr lang="en-US" dirty="0"/>
              <a:t>• Do the greatest good for the greatest number</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pic>
        <p:nvPicPr>
          <p:cNvPr id="7" name="Picture 6">
            <a:extLst>
              <a:ext uri="{FF2B5EF4-FFF2-40B4-BE49-F238E27FC236}">
                <a16:creationId xmlns:a16="http://schemas.microsoft.com/office/drawing/2014/main" id="{15F9D458-2196-4F04-AF5E-885E70407B2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8714" y="465734"/>
            <a:ext cx="4838324" cy="3194050"/>
          </a:xfrm>
          <a:prstGeom prst="rect">
            <a:avLst/>
          </a:prstGeom>
        </p:spPr>
      </p:pic>
      <p:sp>
        <p:nvSpPr>
          <p:cNvPr id="8" name="Footer Placeholder 5">
            <a:extLst>
              <a:ext uri="{FF2B5EF4-FFF2-40B4-BE49-F238E27FC236}">
                <a16:creationId xmlns:a16="http://schemas.microsoft.com/office/drawing/2014/main" id="{1DBF546A-7BAD-4BED-880A-12FF1C8D8BC5}"/>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40144015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Triage systems</a:t>
            </a:r>
          </a:p>
        </p:txBody>
      </p:sp>
      <p:sp>
        <p:nvSpPr>
          <p:cNvPr id="3" name="Text Placeholder 2"/>
          <p:cNvSpPr>
            <a:spLocks noGrp="1"/>
          </p:cNvSpPr>
          <p:nvPr>
            <p:ph type="body" sz="quarter" idx="19"/>
          </p:nvPr>
        </p:nvSpPr>
        <p:spPr>
          <a:xfrm>
            <a:off x="766765" y="1408012"/>
            <a:ext cx="10682284" cy="4980001"/>
          </a:xfrm>
        </p:spPr>
        <p:txBody>
          <a:bodyPr>
            <a:normAutofit/>
          </a:bodyPr>
          <a:lstStyle/>
          <a:p>
            <a:pPr marL="88900" indent="0">
              <a:buNone/>
            </a:pPr>
            <a:endParaRPr lang="en-US" dirty="0"/>
          </a:p>
          <a:p>
            <a:r>
              <a:rPr lang="en-US" dirty="0"/>
              <a:t>Conventional triage:	</a:t>
            </a:r>
          </a:p>
          <a:p>
            <a:pPr lvl="1"/>
            <a:r>
              <a:rPr lang="en-GB" dirty="0"/>
              <a:t>Assign priority to those needing immediate life saving interventions </a:t>
            </a:r>
          </a:p>
          <a:p>
            <a:pPr lvl="1"/>
            <a:endParaRPr lang="en-US" dirty="0"/>
          </a:p>
          <a:p>
            <a:r>
              <a:rPr lang="en-US" dirty="0"/>
              <a:t>Disaster triage (field triage):</a:t>
            </a:r>
          </a:p>
          <a:p>
            <a:pPr lvl="1"/>
            <a:r>
              <a:rPr lang="en-GB" dirty="0"/>
              <a:t>maximise survival / minimise disability within available resources</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Footer Placeholder 5">
            <a:extLst>
              <a:ext uri="{FF2B5EF4-FFF2-40B4-BE49-F238E27FC236}">
                <a16:creationId xmlns:a16="http://schemas.microsoft.com/office/drawing/2014/main" id="{9C2F4EF5-B89D-4159-B10C-367CFE059FB6}"/>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4210973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38" name="Title 5">
            <a:extLst>
              <a:ext uri="{FF2B5EF4-FFF2-40B4-BE49-F238E27FC236}">
                <a16:creationId xmlns:a16="http://schemas.microsoft.com/office/drawing/2014/main" id="{11A45A51-E6BB-460A-AC37-29F5AE75A546}"/>
              </a:ext>
            </a:extLst>
          </p:cNvPr>
          <p:cNvSpPr txBox="1">
            <a:spLocks/>
          </p:cNvSpPr>
          <p:nvPr/>
        </p:nvSpPr>
        <p:spPr>
          <a:xfrm>
            <a:off x="766762" y="800496"/>
            <a:ext cx="10658475" cy="985576"/>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Triage Categories:</a:t>
            </a:r>
            <a:endParaRPr lang="nl-NL" dirty="0"/>
          </a:p>
        </p:txBody>
      </p:sp>
      <p:grpSp>
        <p:nvGrpSpPr>
          <p:cNvPr id="36" name="Group 4">
            <a:extLst>
              <a:ext uri="{FF2B5EF4-FFF2-40B4-BE49-F238E27FC236}">
                <a16:creationId xmlns:a16="http://schemas.microsoft.com/office/drawing/2014/main" id="{3FF13748-5764-450C-AC9E-EFEF20DCD541}"/>
              </a:ext>
            </a:extLst>
          </p:cNvPr>
          <p:cNvGrpSpPr>
            <a:grpSpLocks/>
          </p:cNvGrpSpPr>
          <p:nvPr/>
        </p:nvGrpSpPr>
        <p:grpSpPr bwMode="auto">
          <a:xfrm>
            <a:off x="1187453" y="1626849"/>
            <a:ext cx="6522245" cy="726754"/>
            <a:chOff x="912" y="974"/>
            <a:chExt cx="5136" cy="568"/>
          </a:xfrm>
        </p:grpSpPr>
        <p:sp>
          <p:nvSpPr>
            <p:cNvPr id="39" name="Rectangle 5">
              <a:extLst>
                <a:ext uri="{FF2B5EF4-FFF2-40B4-BE49-F238E27FC236}">
                  <a16:creationId xmlns:a16="http://schemas.microsoft.com/office/drawing/2014/main" id="{1B10D92F-F321-438F-85B3-379DB27CC5B6}"/>
                </a:ext>
              </a:extLst>
            </p:cNvPr>
            <p:cNvSpPr>
              <a:spLocks noChangeArrowheads="1"/>
            </p:cNvSpPr>
            <p:nvPr/>
          </p:nvSpPr>
          <p:spPr bwMode="auto">
            <a:xfrm>
              <a:off x="912" y="974"/>
              <a:ext cx="476" cy="568"/>
            </a:xfrm>
            <a:prstGeom prst="rect">
              <a:avLst/>
            </a:prstGeom>
            <a:solidFill>
              <a:srgbClr val="FF00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0" name="Text Box 6">
              <a:extLst>
                <a:ext uri="{FF2B5EF4-FFF2-40B4-BE49-F238E27FC236}">
                  <a16:creationId xmlns:a16="http://schemas.microsoft.com/office/drawing/2014/main" id="{FF043A54-5351-4F74-93EF-16BFA0D2CF2B}"/>
                </a:ext>
              </a:extLst>
            </p:cNvPr>
            <p:cNvSpPr txBox="1">
              <a:spLocks noChangeArrowheads="1"/>
            </p:cNvSpPr>
            <p:nvPr/>
          </p:nvSpPr>
          <p:spPr bwMode="auto">
            <a:xfrm>
              <a:off x="1668" y="1133"/>
              <a:ext cx="4380"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1" name="Text Box 7">
              <a:extLst>
                <a:ext uri="{FF2B5EF4-FFF2-40B4-BE49-F238E27FC236}">
                  <a16:creationId xmlns:a16="http://schemas.microsoft.com/office/drawing/2014/main" id="{54420651-D283-4C65-975F-64E50FBD8CD7}"/>
                </a:ext>
              </a:extLst>
            </p:cNvPr>
            <p:cNvSpPr txBox="1">
              <a:spLocks noChangeArrowheads="1"/>
            </p:cNvSpPr>
            <p:nvPr/>
          </p:nvSpPr>
          <p:spPr bwMode="auto">
            <a:xfrm>
              <a:off x="1428" y="1056"/>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42" name="Group 8">
            <a:extLst>
              <a:ext uri="{FF2B5EF4-FFF2-40B4-BE49-F238E27FC236}">
                <a16:creationId xmlns:a16="http://schemas.microsoft.com/office/drawing/2014/main" id="{C7AE8DC5-1CE3-4600-89FD-49EE55EC538F}"/>
              </a:ext>
            </a:extLst>
          </p:cNvPr>
          <p:cNvGrpSpPr>
            <a:grpSpLocks/>
          </p:cNvGrpSpPr>
          <p:nvPr/>
        </p:nvGrpSpPr>
        <p:grpSpPr bwMode="auto">
          <a:xfrm>
            <a:off x="1187453" y="2815701"/>
            <a:ext cx="5729823" cy="726754"/>
            <a:chOff x="912" y="1720"/>
            <a:chExt cx="4512" cy="568"/>
          </a:xfrm>
        </p:grpSpPr>
        <p:sp>
          <p:nvSpPr>
            <p:cNvPr id="43" name="Rectangle 9">
              <a:extLst>
                <a:ext uri="{FF2B5EF4-FFF2-40B4-BE49-F238E27FC236}">
                  <a16:creationId xmlns:a16="http://schemas.microsoft.com/office/drawing/2014/main" id="{8A12B1B6-9A0C-4BA9-985D-EBDB589DDE80}"/>
                </a:ext>
              </a:extLst>
            </p:cNvPr>
            <p:cNvSpPr>
              <a:spLocks noChangeArrowheads="1"/>
            </p:cNvSpPr>
            <p:nvPr/>
          </p:nvSpPr>
          <p:spPr bwMode="auto">
            <a:xfrm>
              <a:off x="912" y="1720"/>
              <a:ext cx="476" cy="568"/>
            </a:xfrm>
            <a:prstGeom prst="rect">
              <a:avLst/>
            </a:prstGeom>
            <a:solidFill>
              <a:srgbClr val="FFFF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4" name="Text Box 10">
              <a:extLst>
                <a:ext uri="{FF2B5EF4-FFF2-40B4-BE49-F238E27FC236}">
                  <a16:creationId xmlns:a16="http://schemas.microsoft.com/office/drawing/2014/main" id="{F1D7F59F-AF20-477E-A1D4-9895DB298C70}"/>
                </a:ext>
              </a:extLst>
            </p:cNvPr>
            <p:cNvSpPr txBox="1">
              <a:spLocks noChangeArrowheads="1"/>
            </p:cNvSpPr>
            <p:nvPr/>
          </p:nvSpPr>
          <p:spPr bwMode="auto">
            <a:xfrm>
              <a:off x="1668" y="1879"/>
              <a:ext cx="375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5" name="Text Box 11">
              <a:extLst>
                <a:ext uri="{FF2B5EF4-FFF2-40B4-BE49-F238E27FC236}">
                  <a16:creationId xmlns:a16="http://schemas.microsoft.com/office/drawing/2014/main" id="{DA56725E-A1B7-4442-AFFB-874EABE20DC2}"/>
                </a:ext>
              </a:extLst>
            </p:cNvPr>
            <p:cNvSpPr txBox="1">
              <a:spLocks noChangeArrowheads="1"/>
            </p:cNvSpPr>
            <p:nvPr/>
          </p:nvSpPr>
          <p:spPr bwMode="auto">
            <a:xfrm>
              <a:off x="1428" y="1802"/>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46" name="Group 12">
            <a:extLst>
              <a:ext uri="{FF2B5EF4-FFF2-40B4-BE49-F238E27FC236}">
                <a16:creationId xmlns:a16="http://schemas.microsoft.com/office/drawing/2014/main" id="{38965644-24CD-40B9-8AAB-AC7BEB8997CE}"/>
              </a:ext>
            </a:extLst>
          </p:cNvPr>
          <p:cNvGrpSpPr>
            <a:grpSpLocks/>
          </p:cNvGrpSpPr>
          <p:nvPr/>
        </p:nvGrpSpPr>
        <p:grpSpPr bwMode="auto">
          <a:xfrm>
            <a:off x="1187453" y="4035814"/>
            <a:ext cx="5780619" cy="726754"/>
            <a:chOff x="912" y="2596"/>
            <a:chExt cx="4552" cy="568"/>
          </a:xfrm>
        </p:grpSpPr>
        <p:sp>
          <p:nvSpPr>
            <p:cNvPr id="47" name="Rectangle 13">
              <a:extLst>
                <a:ext uri="{FF2B5EF4-FFF2-40B4-BE49-F238E27FC236}">
                  <a16:creationId xmlns:a16="http://schemas.microsoft.com/office/drawing/2014/main" id="{56934ADA-B9CE-4DB5-88E2-2D96283C94FD}"/>
                </a:ext>
              </a:extLst>
            </p:cNvPr>
            <p:cNvSpPr>
              <a:spLocks noChangeArrowheads="1"/>
            </p:cNvSpPr>
            <p:nvPr/>
          </p:nvSpPr>
          <p:spPr bwMode="auto">
            <a:xfrm>
              <a:off x="912" y="2596"/>
              <a:ext cx="476" cy="568"/>
            </a:xfrm>
            <a:prstGeom prst="rect">
              <a:avLst/>
            </a:prstGeom>
            <a:solidFill>
              <a:srgbClr val="00D9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8" name="Text Box 14">
              <a:extLst>
                <a:ext uri="{FF2B5EF4-FFF2-40B4-BE49-F238E27FC236}">
                  <a16:creationId xmlns:a16="http://schemas.microsoft.com/office/drawing/2014/main" id="{578A19B2-8284-4904-A392-97DAC9596575}"/>
                </a:ext>
              </a:extLst>
            </p:cNvPr>
            <p:cNvSpPr txBox="1">
              <a:spLocks noChangeArrowheads="1"/>
            </p:cNvSpPr>
            <p:nvPr/>
          </p:nvSpPr>
          <p:spPr bwMode="auto">
            <a:xfrm>
              <a:off x="1668" y="2755"/>
              <a:ext cx="379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9" name="Text Box 15">
              <a:extLst>
                <a:ext uri="{FF2B5EF4-FFF2-40B4-BE49-F238E27FC236}">
                  <a16:creationId xmlns:a16="http://schemas.microsoft.com/office/drawing/2014/main" id="{FAFE8BB6-164E-44AF-BADE-CB3636924123}"/>
                </a:ext>
              </a:extLst>
            </p:cNvPr>
            <p:cNvSpPr txBox="1">
              <a:spLocks noChangeArrowheads="1"/>
            </p:cNvSpPr>
            <p:nvPr/>
          </p:nvSpPr>
          <p:spPr bwMode="auto">
            <a:xfrm>
              <a:off x="1428" y="2678"/>
              <a:ext cx="251" cy="404"/>
            </a:xfrm>
            <a:prstGeom prst="rect">
              <a:avLst/>
            </a:prstGeom>
            <a:noFill/>
            <a:ln w="9525">
              <a:noFill/>
              <a:miter lim="800000"/>
              <a:headEnd/>
              <a:tailEnd/>
            </a:ln>
            <a:effectLst/>
          </p:spPr>
          <p:txBody>
            <a:bodyPr>
              <a:spAutoFit/>
            </a:bodyPr>
            <a:lstStyle/>
            <a:p>
              <a:pPr eaLnBrk="0" hangingPunct="0">
                <a:defRPr/>
              </a:pPr>
              <a:r>
                <a:rPr lang="sv-SE" sz="3600" b="1">
                  <a:effectLst>
                    <a:outerShdw blurRad="38100" dist="38100" dir="2700000" algn="tl">
                      <a:srgbClr val="000000"/>
                    </a:outerShdw>
                  </a:effectLst>
                  <a:latin typeface="Arial" charset="0"/>
                </a:rPr>
                <a:t>=</a:t>
              </a:r>
            </a:p>
          </p:txBody>
        </p:sp>
      </p:grpSp>
      <p:sp>
        <p:nvSpPr>
          <p:cNvPr id="50" name="Text Box 20">
            <a:extLst>
              <a:ext uri="{FF2B5EF4-FFF2-40B4-BE49-F238E27FC236}">
                <a16:creationId xmlns:a16="http://schemas.microsoft.com/office/drawing/2014/main" id="{6BF5058F-B6EF-457D-93C2-3B7E63EB5E21}"/>
              </a:ext>
            </a:extLst>
          </p:cNvPr>
          <p:cNvSpPr txBox="1">
            <a:spLocks noChangeAspect="1" noChangeArrowheads="1"/>
          </p:cNvSpPr>
          <p:nvPr/>
        </p:nvSpPr>
        <p:spPr bwMode="auto">
          <a:xfrm>
            <a:off x="2265941" y="1674260"/>
            <a:ext cx="7660117" cy="658385"/>
          </a:xfrm>
          <a:prstGeom prst="rect">
            <a:avLst/>
          </a:prstGeom>
          <a:noFill/>
          <a:ln w="9525">
            <a:noFill/>
            <a:miter lim="800000"/>
            <a:headEnd/>
            <a:tailEnd/>
          </a:ln>
          <a:effectLst/>
        </p:spPr>
        <p:txBody>
          <a:bodyPr wrap="square">
            <a:spAutoFit/>
          </a:bodyPr>
          <a:lstStyle/>
          <a:p>
            <a:pPr>
              <a:lnSpc>
                <a:spcPct val="150000"/>
              </a:lnSpc>
              <a:spcBef>
                <a:spcPct val="50000"/>
              </a:spcBef>
              <a:spcAft>
                <a:spcPts val="1200"/>
              </a:spcAft>
              <a:defRPr/>
            </a:pPr>
            <a:r>
              <a:rPr lang="en-US" sz="2800" dirty="0"/>
              <a:t>1. Immediate (red)</a:t>
            </a:r>
          </a:p>
        </p:txBody>
      </p:sp>
      <p:sp>
        <p:nvSpPr>
          <p:cNvPr id="51" name="Rectangle 50">
            <a:extLst>
              <a:ext uri="{FF2B5EF4-FFF2-40B4-BE49-F238E27FC236}">
                <a16:creationId xmlns:a16="http://schemas.microsoft.com/office/drawing/2014/main" id="{C0D2D489-A21E-4189-A1E7-7E96BBC5A0A7}"/>
              </a:ext>
            </a:extLst>
          </p:cNvPr>
          <p:cNvSpPr>
            <a:spLocks noChangeArrowheads="1"/>
          </p:cNvSpPr>
          <p:nvPr/>
        </p:nvSpPr>
        <p:spPr bwMode="auto">
          <a:xfrm>
            <a:off x="1192373" y="5323909"/>
            <a:ext cx="604476" cy="726754"/>
          </a:xfrm>
          <a:prstGeom prst="rect">
            <a:avLst/>
          </a:prstGeom>
          <a:solidFill>
            <a:schemeClr val="tx1"/>
          </a:solidFill>
          <a:ln w="28575">
            <a:solidFill>
              <a:schemeClr val="tx2"/>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pl-PL" sz="5400" dirty="0"/>
              <a:t>X</a:t>
            </a:r>
            <a:endParaRPr lang="pl-PL" altLang="pl-PL" sz="5400" dirty="0"/>
          </a:p>
        </p:txBody>
      </p:sp>
      <p:sp>
        <p:nvSpPr>
          <p:cNvPr id="52" name="Text Box 19">
            <a:extLst>
              <a:ext uri="{FF2B5EF4-FFF2-40B4-BE49-F238E27FC236}">
                <a16:creationId xmlns:a16="http://schemas.microsoft.com/office/drawing/2014/main" id="{238B6DEB-2552-4ECB-B4C4-FCDD5559DAF9}"/>
              </a:ext>
            </a:extLst>
          </p:cNvPr>
          <p:cNvSpPr txBox="1">
            <a:spLocks noChangeArrowheads="1"/>
          </p:cNvSpPr>
          <p:nvPr/>
        </p:nvSpPr>
        <p:spPr bwMode="auto">
          <a:xfrm>
            <a:off x="1847645" y="5428828"/>
            <a:ext cx="318747" cy="646331"/>
          </a:xfrm>
          <a:prstGeom prst="rect">
            <a:avLst/>
          </a:prstGeom>
          <a:noFill/>
          <a:ln w="9525">
            <a:noFill/>
            <a:miter lim="800000"/>
            <a:headEnd/>
            <a:tailEnd/>
          </a:ln>
          <a:effectLst/>
        </p:spPr>
        <p:txBody>
          <a:bodyPr wrap="square">
            <a:spAutoFit/>
          </a:bodyPr>
          <a:lstStyle/>
          <a:p>
            <a:pPr eaLnBrk="0" hangingPunct="0">
              <a:defRPr/>
            </a:pPr>
            <a:r>
              <a:rPr lang="sv-SE" sz="3600" b="1" dirty="0">
                <a:effectLst>
                  <a:outerShdw blurRad="38100" dist="38100" dir="2700000" algn="tl">
                    <a:srgbClr val="000000"/>
                  </a:outerShdw>
                </a:effectLst>
                <a:latin typeface="Arial" charset="0"/>
              </a:rPr>
              <a:t>=</a:t>
            </a:r>
          </a:p>
        </p:txBody>
      </p:sp>
      <p:sp>
        <p:nvSpPr>
          <p:cNvPr id="53" name="Rectangle 52">
            <a:extLst>
              <a:ext uri="{FF2B5EF4-FFF2-40B4-BE49-F238E27FC236}">
                <a16:creationId xmlns:a16="http://schemas.microsoft.com/office/drawing/2014/main" id="{2D203C2A-2283-47BA-99E9-08ED4FEC2526}"/>
              </a:ext>
            </a:extLst>
          </p:cNvPr>
          <p:cNvSpPr/>
          <p:nvPr/>
        </p:nvSpPr>
        <p:spPr>
          <a:xfrm>
            <a:off x="6429341" y="1633883"/>
            <a:ext cx="6096000" cy="830997"/>
          </a:xfrm>
          <a:prstGeom prst="rect">
            <a:avLst/>
          </a:prstGeom>
        </p:spPr>
        <p:txBody>
          <a:bodyPr>
            <a:spAutoFit/>
          </a:bodyPr>
          <a:lstStyle/>
          <a:p>
            <a:r>
              <a:rPr lang="en-US" sz="2400" dirty="0"/>
              <a:t>Patients requiring emergency life-saving treatment</a:t>
            </a:r>
          </a:p>
        </p:txBody>
      </p:sp>
      <p:sp>
        <p:nvSpPr>
          <p:cNvPr id="54" name="Rectangle 53">
            <a:extLst>
              <a:ext uri="{FF2B5EF4-FFF2-40B4-BE49-F238E27FC236}">
                <a16:creationId xmlns:a16="http://schemas.microsoft.com/office/drawing/2014/main" id="{43F41037-56A4-4A43-86AE-415094EBAA95}"/>
              </a:ext>
            </a:extLst>
          </p:cNvPr>
          <p:cNvSpPr/>
          <p:nvPr/>
        </p:nvSpPr>
        <p:spPr>
          <a:xfrm>
            <a:off x="2338388" y="2857377"/>
            <a:ext cx="6096000" cy="658385"/>
          </a:xfrm>
          <a:prstGeom prst="rect">
            <a:avLst/>
          </a:prstGeom>
        </p:spPr>
        <p:txBody>
          <a:bodyPr>
            <a:spAutoFit/>
          </a:bodyPr>
          <a:lstStyle/>
          <a:p>
            <a:pPr>
              <a:lnSpc>
                <a:spcPct val="150000"/>
              </a:lnSpc>
              <a:spcBef>
                <a:spcPct val="50000"/>
              </a:spcBef>
              <a:spcAft>
                <a:spcPts val="1200"/>
              </a:spcAft>
              <a:defRPr/>
            </a:pPr>
            <a:r>
              <a:rPr lang="en-US" sz="2800" dirty="0"/>
              <a:t>2. Delayed (yellow)</a:t>
            </a:r>
          </a:p>
        </p:txBody>
      </p:sp>
      <p:sp>
        <p:nvSpPr>
          <p:cNvPr id="55" name="Rectangle 54">
            <a:extLst>
              <a:ext uri="{FF2B5EF4-FFF2-40B4-BE49-F238E27FC236}">
                <a16:creationId xmlns:a16="http://schemas.microsoft.com/office/drawing/2014/main" id="{9F8AE436-817D-431F-95A6-575202A8B217}"/>
              </a:ext>
            </a:extLst>
          </p:cNvPr>
          <p:cNvSpPr/>
          <p:nvPr/>
        </p:nvSpPr>
        <p:spPr>
          <a:xfrm>
            <a:off x="2338388" y="4094566"/>
            <a:ext cx="6096000" cy="658385"/>
          </a:xfrm>
          <a:prstGeom prst="rect">
            <a:avLst/>
          </a:prstGeom>
        </p:spPr>
        <p:txBody>
          <a:bodyPr>
            <a:spAutoFit/>
          </a:bodyPr>
          <a:lstStyle/>
          <a:p>
            <a:pPr>
              <a:lnSpc>
                <a:spcPct val="150000"/>
              </a:lnSpc>
              <a:spcBef>
                <a:spcPct val="50000"/>
              </a:spcBef>
              <a:spcAft>
                <a:spcPts val="1200"/>
              </a:spcAft>
              <a:defRPr/>
            </a:pPr>
            <a:r>
              <a:rPr lang="en-US" sz="2800" dirty="0"/>
              <a:t>3. Minimal (green)</a:t>
            </a:r>
          </a:p>
        </p:txBody>
      </p:sp>
      <p:sp>
        <p:nvSpPr>
          <p:cNvPr id="56" name="Rectangle 55">
            <a:extLst>
              <a:ext uri="{FF2B5EF4-FFF2-40B4-BE49-F238E27FC236}">
                <a16:creationId xmlns:a16="http://schemas.microsoft.com/office/drawing/2014/main" id="{94009CB5-D057-4C9A-B3D8-C8CB81BAFB40}"/>
              </a:ext>
            </a:extLst>
          </p:cNvPr>
          <p:cNvSpPr/>
          <p:nvPr/>
        </p:nvSpPr>
        <p:spPr>
          <a:xfrm>
            <a:off x="2338388" y="5345515"/>
            <a:ext cx="4214615" cy="658385"/>
          </a:xfrm>
          <a:prstGeom prst="rect">
            <a:avLst/>
          </a:prstGeom>
        </p:spPr>
        <p:txBody>
          <a:bodyPr wrap="none">
            <a:spAutoFit/>
          </a:bodyPr>
          <a:lstStyle/>
          <a:p>
            <a:pPr>
              <a:lnSpc>
                <a:spcPct val="150000"/>
              </a:lnSpc>
              <a:spcBef>
                <a:spcPct val="50000"/>
              </a:spcBef>
              <a:spcAft>
                <a:spcPts val="1200"/>
              </a:spcAft>
              <a:defRPr/>
            </a:pPr>
            <a:r>
              <a:rPr lang="en-US" sz="2800" dirty="0"/>
              <a:t>4. Dead/expectant (black)</a:t>
            </a:r>
          </a:p>
        </p:txBody>
      </p:sp>
      <p:sp>
        <p:nvSpPr>
          <p:cNvPr id="57" name="Rectangle 56">
            <a:extLst>
              <a:ext uri="{FF2B5EF4-FFF2-40B4-BE49-F238E27FC236}">
                <a16:creationId xmlns:a16="http://schemas.microsoft.com/office/drawing/2014/main" id="{4545599E-A815-412F-9E56-07AC3148DC21}"/>
              </a:ext>
            </a:extLst>
          </p:cNvPr>
          <p:cNvSpPr/>
          <p:nvPr/>
        </p:nvSpPr>
        <p:spPr>
          <a:xfrm>
            <a:off x="6429341" y="2851558"/>
            <a:ext cx="6096000" cy="830997"/>
          </a:xfrm>
          <a:prstGeom prst="rect">
            <a:avLst/>
          </a:prstGeom>
        </p:spPr>
        <p:txBody>
          <a:bodyPr>
            <a:spAutoFit/>
          </a:bodyPr>
          <a:lstStyle/>
          <a:p>
            <a:r>
              <a:rPr lang="en-US" sz="2400" dirty="0"/>
              <a:t>Delay in medical treatment permitted, patient generally not able to walk</a:t>
            </a:r>
          </a:p>
        </p:txBody>
      </p:sp>
      <p:sp>
        <p:nvSpPr>
          <p:cNvPr id="58" name="Rectangle 57">
            <a:extLst>
              <a:ext uri="{FF2B5EF4-FFF2-40B4-BE49-F238E27FC236}">
                <a16:creationId xmlns:a16="http://schemas.microsoft.com/office/drawing/2014/main" id="{02022EDD-7DFF-49C9-92A9-86E7D35E9345}"/>
              </a:ext>
            </a:extLst>
          </p:cNvPr>
          <p:cNvSpPr/>
          <p:nvPr/>
        </p:nvSpPr>
        <p:spPr>
          <a:xfrm>
            <a:off x="6429341" y="3718595"/>
            <a:ext cx="6096000" cy="1200329"/>
          </a:xfrm>
          <a:prstGeom prst="rect">
            <a:avLst/>
          </a:prstGeom>
        </p:spPr>
        <p:txBody>
          <a:bodyPr>
            <a:spAutoFit/>
          </a:bodyPr>
          <a:lstStyle/>
          <a:p>
            <a:pPr marL="88900" indent="0">
              <a:buNone/>
            </a:pPr>
            <a:endParaRPr lang="en-US" sz="2400" dirty="0"/>
          </a:p>
          <a:p>
            <a:r>
              <a:rPr lang="en-US" sz="2400" dirty="0"/>
              <a:t>Relatively minor signs and symptoms, patient is able to walk independently </a:t>
            </a:r>
          </a:p>
        </p:txBody>
      </p:sp>
      <p:sp>
        <p:nvSpPr>
          <p:cNvPr id="59" name="Rectangle 58">
            <a:extLst>
              <a:ext uri="{FF2B5EF4-FFF2-40B4-BE49-F238E27FC236}">
                <a16:creationId xmlns:a16="http://schemas.microsoft.com/office/drawing/2014/main" id="{6DAE4FB1-9A6B-4F44-ADDC-A3BDAD46E709}"/>
              </a:ext>
            </a:extLst>
          </p:cNvPr>
          <p:cNvSpPr/>
          <p:nvPr/>
        </p:nvSpPr>
        <p:spPr>
          <a:xfrm>
            <a:off x="6429341" y="5304299"/>
            <a:ext cx="6050110" cy="830997"/>
          </a:xfrm>
          <a:prstGeom prst="rect">
            <a:avLst/>
          </a:prstGeom>
        </p:spPr>
        <p:txBody>
          <a:bodyPr wrap="square">
            <a:spAutoFit/>
          </a:bodyPr>
          <a:lstStyle/>
          <a:p>
            <a:r>
              <a:rPr lang="en-US" sz="2400" dirty="0"/>
              <a:t>Patient lacks vital life signs and </a:t>
            </a:r>
            <a:r>
              <a:rPr lang="pl-PL" sz="2400" dirty="0"/>
              <a:t>un</a:t>
            </a:r>
            <a:r>
              <a:rPr lang="en-US" sz="2400" dirty="0"/>
              <a:t>responsive to stimuli</a:t>
            </a:r>
          </a:p>
        </p:txBody>
      </p:sp>
      <p:pic>
        <p:nvPicPr>
          <p:cNvPr id="27" name="Graphic 26" descr="Flag">
            <a:extLst>
              <a:ext uri="{FF2B5EF4-FFF2-40B4-BE49-F238E27FC236}">
                <a16:creationId xmlns:a16="http://schemas.microsoft.com/office/drawing/2014/main" id="{93A79C57-F651-4006-AD2E-E9AB9BB466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28" name="Footer Placeholder 5">
            <a:extLst>
              <a:ext uri="{FF2B5EF4-FFF2-40B4-BE49-F238E27FC236}">
                <a16:creationId xmlns:a16="http://schemas.microsoft.com/office/drawing/2014/main" id="{ADB1AB52-AF03-4238-BB12-D85CC7F714E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0533907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p:bldP spid="53" grpId="0"/>
      <p:bldP spid="54" grpId="0"/>
      <p:bldP spid="55" grpId="0"/>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TRIAGE in the field</a:t>
            </a:r>
          </a:p>
        </p:txBody>
      </p:sp>
      <p:sp>
        <p:nvSpPr>
          <p:cNvPr id="3" name="Text Placeholder 2"/>
          <p:cNvSpPr>
            <a:spLocks noGrp="1"/>
          </p:cNvSpPr>
          <p:nvPr>
            <p:ph type="body" sz="quarter" idx="19"/>
          </p:nvPr>
        </p:nvSpPr>
        <p:spPr>
          <a:xfrm>
            <a:off x="766765" y="1408012"/>
            <a:ext cx="10682284" cy="4980001"/>
          </a:xfrm>
        </p:spPr>
        <p:txBody>
          <a:bodyPr>
            <a:noAutofit/>
          </a:bodyPr>
          <a:lstStyle/>
          <a:p>
            <a:pPr marL="88900" indent="0">
              <a:buNone/>
            </a:pPr>
            <a:r>
              <a:rPr lang="en-US" dirty="0"/>
              <a:t>Two types of triage systems that are discussed</a:t>
            </a:r>
          </a:p>
          <a:p>
            <a:endParaRPr lang="pl-PL" dirty="0"/>
          </a:p>
          <a:p>
            <a:r>
              <a:rPr lang="en-US" b="1" dirty="0"/>
              <a:t>START</a:t>
            </a:r>
            <a:r>
              <a:rPr lang="en-US" dirty="0"/>
              <a:t> Triage (</a:t>
            </a:r>
            <a:r>
              <a:rPr lang="en-US" b="1" dirty="0"/>
              <a:t>S</a:t>
            </a:r>
            <a:r>
              <a:rPr lang="en-US" dirty="0"/>
              <a:t>ingle </a:t>
            </a:r>
            <a:r>
              <a:rPr lang="en-US" b="1" dirty="0"/>
              <a:t>T</a:t>
            </a:r>
            <a:r>
              <a:rPr lang="en-US" dirty="0"/>
              <a:t>riage and </a:t>
            </a:r>
            <a:r>
              <a:rPr lang="en-US" b="1" dirty="0"/>
              <a:t>R</a:t>
            </a:r>
            <a:r>
              <a:rPr lang="en-US" dirty="0"/>
              <a:t>apid </a:t>
            </a:r>
            <a:r>
              <a:rPr lang="en-US" b="1" dirty="0"/>
              <a:t>T</a:t>
            </a:r>
            <a:r>
              <a:rPr lang="en-US" dirty="0"/>
              <a:t>reatment</a:t>
            </a:r>
            <a:r>
              <a:rPr lang="pl-PL" dirty="0"/>
              <a:t>)</a:t>
            </a:r>
            <a:endParaRPr lang="en-US" dirty="0"/>
          </a:p>
          <a:p>
            <a:pPr lvl="1"/>
            <a:r>
              <a:rPr lang="en-US" dirty="0"/>
              <a:t>System based on individual physiological indicators</a:t>
            </a:r>
          </a:p>
          <a:p>
            <a:pPr lvl="1"/>
            <a:r>
              <a:rPr lang="en-US" dirty="0"/>
              <a:t>Divide victims based on severity of injuries (ABCDE)</a:t>
            </a:r>
          </a:p>
          <a:p>
            <a:pPr lvl="1"/>
            <a:r>
              <a:rPr lang="en-US" dirty="0"/>
              <a:t>Quick triage (in +/- 30 seconds)</a:t>
            </a:r>
          </a:p>
          <a:p>
            <a:pPr marL="355600" lvl="1" indent="0">
              <a:buNone/>
            </a:pPr>
            <a:endParaRPr lang="en-US" dirty="0"/>
          </a:p>
          <a:p>
            <a:r>
              <a:rPr lang="en-US" b="1" dirty="0"/>
              <a:t>MASS</a:t>
            </a:r>
            <a:r>
              <a:rPr lang="en-US" dirty="0"/>
              <a:t> Triage (</a:t>
            </a:r>
            <a:r>
              <a:rPr lang="nl-NL" b="1" dirty="0"/>
              <a:t>M</a:t>
            </a:r>
            <a:r>
              <a:rPr lang="nl-NL" dirty="0"/>
              <a:t>ove, </a:t>
            </a:r>
            <a:r>
              <a:rPr lang="nl-NL" b="1" dirty="0" err="1"/>
              <a:t>A</a:t>
            </a:r>
            <a:r>
              <a:rPr lang="nl-NL" dirty="0" err="1"/>
              <a:t>ssess</a:t>
            </a:r>
            <a:r>
              <a:rPr lang="nl-NL" dirty="0"/>
              <a:t>, </a:t>
            </a:r>
            <a:r>
              <a:rPr lang="nl-NL" b="1" dirty="0" err="1"/>
              <a:t>S</a:t>
            </a:r>
            <a:r>
              <a:rPr lang="nl-NL" dirty="0" err="1"/>
              <a:t>ort</a:t>
            </a:r>
            <a:r>
              <a:rPr lang="nl-NL" dirty="0"/>
              <a:t>, </a:t>
            </a:r>
            <a:r>
              <a:rPr lang="nl-NL" b="1" dirty="0" err="1"/>
              <a:t>S</a:t>
            </a:r>
            <a:r>
              <a:rPr lang="nl-NL" dirty="0" err="1"/>
              <a:t>end</a:t>
            </a:r>
            <a:r>
              <a:rPr lang="nl-NL" dirty="0"/>
              <a:t>)</a:t>
            </a:r>
          </a:p>
          <a:p>
            <a:pPr lvl="1"/>
            <a:r>
              <a:rPr lang="en-US" dirty="0"/>
              <a:t>System based on rapid grouping of victims </a:t>
            </a:r>
          </a:p>
          <a:p>
            <a:pPr lvl="1"/>
            <a:r>
              <a:rPr lang="en-US" dirty="0"/>
              <a:t>Divide victims based on health status</a:t>
            </a:r>
          </a:p>
          <a:p>
            <a:pPr lvl="1"/>
            <a:r>
              <a:rPr lang="en-US" dirty="0"/>
              <a:t>Verbal commands to separate groups </a:t>
            </a:r>
            <a:endParaRPr lang="nl-NL" dirty="0"/>
          </a:p>
          <a:p>
            <a:pPr lvl="1"/>
            <a:endParaRPr lang="pl-PL" dirty="0"/>
          </a:p>
          <a:p>
            <a:pPr lvl="1"/>
            <a:endParaRPr lang="pl-PL" dirty="0"/>
          </a:p>
          <a:p>
            <a:pPr lvl="1"/>
            <a:endParaRPr lang="pl-PL" dirty="0"/>
          </a:p>
          <a:p>
            <a:pPr marL="88900" indent="0">
              <a:buNone/>
            </a:pPr>
            <a:r>
              <a:rPr lang="en-US" dirty="0"/>
              <a:t> </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6" name="Footer Placeholder 5">
            <a:extLst>
              <a:ext uri="{FF2B5EF4-FFF2-40B4-BE49-F238E27FC236}">
                <a16:creationId xmlns:a16="http://schemas.microsoft.com/office/drawing/2014/main" id="{A614954C-23FB-48A4-8DC9-95A84DC787F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28377940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B0EB89D-A36D-4619-9791-C653A3270BB9}"/>
              </a:ext>
            </a:extLst>
          </p:cNvPr>
          <p:cNvSpPr>
            <a:spLocks noGrp="1"/>
          </p:cNvSpPr>
          <p:nvPr>
            <p:ph type="sldNum" sz="quarter" idx="4"/>
          </p:nvPr>
        </p:nvSpPr>
        <p:spPr/>
        <p:txBody>
          <a:bodyPr/>
          <a:lstStyle/>
          <a:p>
            <a:fld id="{A814E660-BF25-4843-B2A0-93C6E2B6253B}" type="slidenum">
              <a:rPr lang="en-US" smtClean="0"/>
              <a:pPr/>
              <a:t>7</a:t>
            </a:fld>
            <a:endParaRPr lang="en-US"/>
          </a:p>
        </p:txBody>
      </p:sp>
      <p:graphicFrame>
        <p:nvGraphicFramePr>
          <p:cNvPr id="5" name="Table 4">
            <a:extLst>
              <a:ext uri="{FF2B5EF4-FFF2-40B4-BE49-F238E27FC236}">
                <a16:creationId xmlns:a16="http://schemas.microsoft.com/office/drawing/2014/main" id="{0DC75463-4416-4519-B4FA-59C3A21B861C}"/>
              </a:ext>
            </a:extLst>
          </p:cNvPr>
          <p:cNvGraphicFramePr>
            <a:graphicFrameLocks noGrp="1"/>
          </p:cNvGraphicFramePr>
          <p:nvPr>
            <p:extLst>
              <p:ext uri="{D42A27DB-BD31-4B8C-83A1-F6EECF244321}">
                <p14:modId xmlns:p14="http://schemas.microsoft.com/office/powerpoint/2010/main" val="1223877632"/>
              </p:ext>
            </p:extLst>
          </p:nvPr>
        </p:nvGraphicFramePr>
        <p:xfrm>
          <a:off x="328640" y="1585876"/>
          <a:ext cx="11685559" cy="4705215"/>
        </p:xfrm>
        <a:graphic>
          <a:graphicData uri="http://schemas.openxmlformats.org/drawingml/2006/table">
            <a:tbl>
              <a:tblPr firstRow="1" bandRow="1">
                <a:tableStyleId>{5C22544A-7EE6-4342-B048-85BDC9FD1C3A}</a:tableStyleId>
              </a:tblPr>
              <a:tblGrid>
                <a:gridCol w="2681108">
                  <a:extLst>
                    <a:ext uri="{9D8B030D-6E8A-4147-A177-3AD203B41FA5}">
                      <a16:colId xmlns:a16="http://schemas.microsoft.com/office/drawing/2014/main" val="168603791"/>
                    </a:ext>
                  </a:extLst>
                </a:gridCol>
                <a:gridCol w="5042052">
                  <a:extLst>
                    <a:ext uri="{9D8B030D-6E8A-4147-A177-3AD203B41FA5}">
                      <a16:colId xmlns:a16="http://schemas.microsoft.com/office/drawing/2014/main" val="1151341789"/>
                    </a:ext>
                  </a:extLst>
                </a:gridCol>
                <a:gridCol w="3962399">
                  <a:extLst>
                    <a:ext uri="{9D8B030D-6E8A-4147-A177-3AD203B41FA5}">
                      <a16:colId xmlns:a16="http://schemas.microsoft.com/office/drawing/2014/main" val="3601890222"/>
                    </a:ext>
                  </a:extLst>
                </a:gridCol>
              </a:tblGrid>
              <a:tr h="0">
                <a:tc>
                  <a:txBody>
                    <a:bodyPr/>
                    <a:lstStyle/>
                    <a:p>
                      <a:pPr algn="l">
                        <a:lnSpc>
                          <a:spcPct val="150000"/>
                        </a:lnSpc>
                      </a:pPr>
                      <a:r>
                        <a:rPr lang="en-US" dirty="0"/>
                        <a:t>Triage category</a:t>
                      </a:r>
                      <a:endParaRPr lang="nl-NL" dirty="0"/>
                    </a:p>
                  </a:txBody>
                  <a:tcPr anchor="ctr"/>
                </a:tc>
                <a:tc>
                  <a:txBody>
                    <a:bodyPr/>
                    <a:lstStyle/>
                    <a:p>
                      <a:pPr algn="l">
                        <a:lnSpc>
                          <a:spcPct val="150000"/>
                        </a:lnSpc>
                      </a:pPr>
                      <a:r>
                        <a:rPr lang="nl-NL" dirty="0" err="1"/>
                        <a:t>Physiological</a:t>
                      </a:r>
                      <a:r>
                        <a:rPr lang="nl-NL" dirty="0"/>
                        <a:t> </a:t>
                      </a:r>
                      <a:r>
                        <a:rPr lang="nl-NL" dirty="0" err="1"/>
                        <a:t>effects</a:t>
                      </a:r>
                      <a:r>
                        <a:rPr lang="nl-NL" dirty="0"/>
                        <a:t> </a:t>
                      </a:r>
                    </a:p>
                  </a:txBody>
                  <a:tcPr anchor="ctr"/>
                </a:tc>
                <a:tc>
                  <a:txBody>
                    <a:bodyPr/>
                    <a:lstStyle/>
                    <a:p>
                      <a:pPr algn="l">
                        <a:lnSpc>
                          <a:spcPct val="150000"/>
                        </a:lnSpc>
                      </a:pPr>
                      <a:r>
                        <a:rPr lang="en-US" dirty="0"/>
                        <a:t>Treatment order</a:t>
                      </a:r>
                      <a:endParaRPr lang="nl-NL" dirty="0"/>
                    </a:p>
                  </a:txBody>
                  <a:tcPr anchor="ctr"/>
                </a:tc>
                <a:extLst>
                  <a:ext uri="{0D108BD9-81ED-4DB2-BD59-A6C34878D82A}">
                    <a16:rowId xmlns:a16="http://schemas.microsoft.com/office/drawing/2014/main" val="4049778666"/>
                  </a:ext>
                </a:extLst>
              </a:tr>
              <a:tr h="370840">
                <a:tc>
                  <a:txBody>
                    <a:bodyPr/>
                    <a:lstStyle/>
                    <a:p>
                      <a:pPr algn="l">
                        <a:lnSpc>
                          <a:spcPct val="150000"/>
                        </a:lnSpc>
                      </a:pPr>
                      <a:r>
                        <a:rPr lang="en-US" sz="2000" b="1" dirty="0">
                          <a:solidFill>
                            <a:srgbClr val="FF0000"/>
                          </a:solidFill>
                        </a:rPr>
                        <a:t>1. </a:t>
                      </a:r>
                      <a:r>
                        <a:rPr lang="pl-PL" sz="2000" b="1" dirty="0">
                          <a:solidFill>
                            <a:srgbClr val="FF0000"/>
                          </a:solidFill>
                        </a:rPr>
                        <a:t>IMMEDIATE</a:t>
                      </a:r>
                      <a:endParaRPr lang="en-US" sz="2000" b="1" dirty="0">
                        <a:solidFill>
                          <a:srgbClr val="FF0000"/>
                        </a:solidFill>
                      </a:endParaRPr>
                    </a:p>
                  </a:txBody>
                  <a:tcPr marL="91424" marR="91424" marT="45711" marB="45711" anchor="ctr"/>
                </a:tc>
                <a:tc>
                  <a:txBody>
                    <a:bodyPr/>
                    <a:lstStyle/>
                    <a:p>
                      <a:pPr algn="l">
                        <a:lnSpc>
                          <a:spcPct val="150000"/>
                        </a:lnSpc>
                      </a:pPr>
                      <a:r>
                        <a:rPr lang="en-US" sz="2000" dirty="0"/>
                        <a:t>Breathing only after airway is cleared, </a:t>
                      </a:r>
                      <a:r>
                        <a:rPr lang="en-US" sz="2000" b="1" dirty="0"/>
                        <a:t>OR</a:t>
                      </a:r>
                    </a:p>
                    <a:p>
                      <a:pPr algn="l">
                        <a:lnSpc>
                          <a:spcPct val="150000"/>
                        </a:lnSpc>
                      </a:pPr>
                      <a:r>
                        <a:rPr lang="en-US" sz="2000" dirty="0"/>
                        <a:t>Respiratory rate: &lt;9/min, or, &gt;30/min, </a:t>
                      </a:r>
                      <a:r>
                        <a:rPr lang="en-US" sz="2000" b="1" dirty="0"/>
                        <a:t>OR</a:t>
                      </a:r>
                    </a:p>
                    <a:p>
                      <a:pPr algn="l">
                        <a:lnSpc>
                          <a:spcPct val="150000"/>
                        </a:lnSpc>
                      </a:pPr>
                      <a:r>
                        <a:rPr lang="en-US" sz="2000" dirty="0"/>
                        <a:t>Capillary refill time &gt;2 sec.</a:t>
                      </a:r>
                    </a:p>
                  </a:txBody>
                  <a:tcPr marL="91424" marR="91424" marT="45711" marB="45711" anchor="ctr"/>
                </a:tc>
                <a:tc>
                  <a:txBody>
                    <a:bodyPr/>
                    <a:lstStyle/>
                    <a:p>
                      <a:pPr algn="l">
                        <a:lnSpc>
                          <a:spcPct val="150000"/>
                        </a:lnSpc>
                      </a:pPr>
                      <a:r>
                        <a:rPr lang="en-US" sz="2000" b="1" dirty="0">
                          <a:solidFill>
                            <a:srgbClr val="FF0000"/>
                          </a:solidFill>
                        </a:rPr>
                        <a:t>IMMEDIATE TREATMENT</a:t>
                      </a:r>
                    </a:p>
                  </a:txBody>
                  <a:tcPr marL="91424" marR="91424" marT="45711" marB="45711" anchor="ctr"/>
                </a:tc>
                <a:extLst>
                  <a:ext uri="{0D108BD9-81ED-4DB2-BD59-A6C34878D82A}">
                    <a16:rowId xmlns:a16="http://schemas.microsoft.com/office/drawing/2014/main" val="3823301257"/>
                  </a:ext>
                </a:extLst>
              </a:tr>
              <a:tr h="370840">
                <a:tc>
                  <a:txBody>
                    <a:bodyPr/>
                    <a:lstStyle/>
                    <a:p>
                      <a:pPr algn="l">
                        <a:lnSpc>
                          <a:spcPct val="150000"/>
                        </a:lnSpc>
                      </a:pPr>
                      <a:r>
                        <a:rPr lang="en-US" sz="2000" b="1" dirty="0">
                          <a:solidFill>
                            <a:srgbClr val="FFFF00"/>
                          </a:solidFill>
                        </a:rPr>
                        <a:t>2. </a:t>
                      </a:r>
                      <a:r>
                        <a:rPr lang="pl-PL" sz="2000" b="1" dirty="0">
                          <a:solidFill>
                            <a:srgbClr val="FFFF00"/>
                          </a:solidFill>
                        </a:rPr>
                        <a:t>DELAYED</a:t>
                      </a:r>
                      <a:endParaRPr lang="en-US" sz="2000" b="1" dirty="0">
                        <a:solidFill>
                          <a:srgbClr val="FFFF00"/>
                        </a:solidFill>
                      </a:endParaRPr>
                    </a:p>
                  </a:txBody>
                  <a:tcPr marL="91424" marR="91424" marT="45711" marB="45711" anchor="ctr"/>
                </a:tc>
                <a:tc>
                  <a:txBody>
                    <a:bodyPr/>
                    <a:lstStyle/>
                    <a:p>
                      <a:pPr algn="l">
                        <a:lnSpc>
                          <a:spcPct val="150000"/>
                        </a:lnSpc>
                      </a:pPr>
                      <a:r>
                        <a:rPr lang="en-US" sz="2000" dirty="0"/>
                        <a:t>Unable to walk, </a:t>
                      </a:r>
                      <a:r>
                        <a:rPr lang="en-US" sz="2000" b="1" dirty="0"/>
                        <a:t>AND</a:t>
                      </a:r>
                      <a:r>
                        <a:rPr lang="en-US" sz="2000" dirty="0"/>
                        <a:t>, </a:t>
                      </a:r>
                    </a:p>
                    <a:p>
                      <a:pPr algn="l">
                        <a:lnSpc>
                          <a:spcPct val="150000"/>
                        </a:lnSpc>
                      </a:pPr>
                      <a:r>
                        <a:rPr lang="en-US" sz="2000" dirty="0"/>
                        <a:t>Respiratory rate 10-</a:t>
                      </a:r>
                      <a:r>
                        <a:rPr lang="pl-PL" sz="2000" dirty="0"/>
                        <a:t>30</a:t>
                      </a:r>
                      <a:r>
                        <a:rPr lang="en-US" sz="2000" dirty="0"/>
                        <a:t>/min, </a:t>
                      </a:r>
                      <a:r>
                        <a:rPr lang="en-US" sz="2000" b="1" dirty="0"/>
                        <a:t>AND</a:t>
                      </a:r>
                    </a:p>
                    <a:p>
                      <a:pPr algn="l">
                        <a:lnSpc>
                          <a:spcPct val="150000"/>
                        </a:lnSpc>
                      </a:pPr>
                      <a:r>
                        <a:rPr lang="en-US" sz="2000" dirty="0"/>
                        <a:t>Capillary fill rate ≤ 2 sec</a:t>
                      </a:r>
                    </a:p>
                  </a:txBody>
                  <a:tcPr marL="91424" marR="91424" marT="45711" marB="45711" anchor="ctr"/>
                </a:tc>
                <a:tc>
                  <a:txBody>
                    <a:bodyPr/>
                    <a:lstStyle/>
                    <a:p>
                      <a:pPr algn="l">
                        <a:lnSpc>
                          <a:spcPct val="150000"/>
                        </a:lnSpc>
                      </a:pPr>
                      <a:r>
                        <a:rPr lang="pl-PL" sz="2000" b="1" dirty="0">
                          <a:solidFill>
                            <a:srgbClr val="FFFF00"/>
                          </a:solidFill>
                        </a:rPr>
                        <a:t>DELAYED</a:t>
                      </a:r>
                      <a:r>
                        <a:rPr lang="en-US" sz="2000" b="1" dirty="0">
                          <a:solidFill>
                            <a:srgbClr val="FFFF00"/>
                          </a:solidFill>
                        </a:rPr>
                        <a:t> TREATMENT</a:t>
                      </a:r>
                    </a:p>
                  </a:txBody>
                  <a:tcPr marL="91424" marR="91424" marT="45711" marB="45711" anchor="ctr"/>
                </a:tc>
                <a:extLst>
                  <a:ext uri="{0D108BD9-81ED-4DB2-BD59-A6C34878D82A}">
                    <a16:rowId xmlns:a16="http://schemas.microsoft.com/office/drawing/2014/main" val="2415283053"/>
                  </a:ext>
                </a:extLst>
              </a:tr>
              <a:tr h="235802">
                <a:tc>
                  <a:txBody>
                    <a:bodyPr/>
                    <a:lstStyle/>
                    <a:p>
                      <a:pPr algn="l">
                        <a:lnSpc>
                          <a:spcPct val="150000"/>
                        </a:lnSpc>
                      </a:pPr>
                      <a:r>
                        <a:rPr lang="en-US" sz="2000" b="1" dirty="0">
                          <a:solidFill>
                            <a:srgbClr val="00B050"/>
                          </a:solidFill>
                        </a:rPr>
                        <a:t>3. MIN</a:t>
                      </a:r>
                      <a:r>
                        <a:rPr lang="pl-PL" sz="2000" b="1" dirty="0">
                          <a:solidFill>
                            <a:srgbClr val="00B050"/>
                          </a:solidFill>
                        </a:rPr>
                        <a:t>IMAL</a:t>
                      </a:r>
                      <a:endParaRPr lang="en-US" sz="2000" b="1" dirty="0">
                        <a:solidFill>
                          <a:srgbClr val="00B050"/>
                        </a:solidFill>
                      </a:endParaRPr>
                    </a:p>
                  </a:txBody>
                  <a:tcPr marL="91424" marR="91424" marT="45711" marB="45711" anchor="ctr"/>
                </a:tc>
                <a:tc>
                  <a:txBody>
                    <a:bodyPr/>
                    <a:lstStyle/>
                    <a:p>
                      <a:pPr algn="l">
                        <a:lnSpc>
                          <a:spcPct val="150000"/>
                        </a:lnSpc>
                      </a:pPr>
                      <a:r>
                        <a:rPr lang="en-US" sz="2000" dirty="0"/>
                        <a:t>Wounded but able to walk independently</a:t>
                      </a:r>
                    </a:p>
                  </a:txBody>
                  <a:tcPr marL="91424" marR="91424" marT="45711" marB="45711" anchor="ctr"/>
                </a:tc>
                <a:tc>
                  <a:txBody>
                    <a:bodyPr/>
                    <a:lstStyle/>
                    <a:p>
                      <a:pPr algn="l">
                        <a:lnSpc>
                          <a:spcPct val="150000"/>
                        </a:lnSpc>
                      </a:pPr>
                      <a:r>
                        <a:rPr lang="pl-PL" sz="2000" b="1" dirty="0">
                          <a:solidFill>
                            <a:srgbClr val="00B050"/>
                          </a:solidFill>
                        </a:rPr>
                        <a:t>NO RISK TO LIFE AND HEALTH</a:t>
                      </a:r>
                      <a:endParaRPr lang="en-US" sz="2000" b="1" dirty="0">
                        <a:solidFill>
                          <a:srgbClr val="00B050"/>
                        </a:solidFill>
                      </a:endParaRPr>
                    </a:p>
                  </a:txBody>
                  <a:tcPr marL="91424" marR="91424" marT="45711" marB="45711" anchor="ctr"/>
                </a:tc>
                <a:extLst>
                  <a:ext uri="{0D108BD9-81ED-4DB2-BD59-A6C34878D82A}">
                    <a16:rowId xmlns:a16="http://schemas.microsoft.com/office/drawing/2014/main" val="3688861836"/>
                  </a:ext>
                </a:extLst>
              </a:tr>
              <a:tr h="370840">
                <a:tc>
                  <a:txBody>
                    <a:bodyPr/>
                    <a:lstStyle/>
                    <a:p>
                      <a:pPr algn="l">
                        <a:lnSpc>
                          <a:spcPct val="150000"/>
                        </a:lnSpc>
                      </a:pPr>
                      <a:r>
                        <a:rPr lang="en-US" sz="1900" b="1" dirty="0">
                          <a:solidFill>
                            <a:schemeClr val="tx1"/>
                          </a:solidFill>
                        </a:rPr>
                        <a:t>4. DEA</a:t>
                      </a:r>
                      <a:r>
                        <a:rPr lang="pl-PL" sz="1900" b="1" dirty="0">
                          <a:solidFill>
                            <a:schemeClr val="tx1"/>
                          </a:solidFill>
                        </a:rPr>
                        <a:t>D</a:t>
                      </a:r>
                      <a:r>
                        <a:rPr lang="en-US" sz="1900" b="1" dirty="0">
                          <a:solidFill>
                            <a:schemeClr val="tx1"/>
                          </a:solidFill>
                        </a:rPr>
                        <a:t>/</a:t>
                      </a:r>
                      <a:r>
                        <a:rPr lang="en-US" sz="1900" b="1" dirty="0">
                          <a:solidFill>
                            <a:schemeClr val="tx1">
                              <a:lumMod val="50000"/>
                              <a:lumOff val="50000"/>
                            </a:schemeClr>
                          </a:solidFill>
                        </a:rPr>
                        <a:t>EXPECTANT</a:t>
                      </a:r>
                    </a:p>
                  </a:txBody>
                  <a:tcPr marL="91424" marR="91424" marT="45711" marB="45711" anchor="ctr"/>
                </a:tc>
                <a:tc>
                  <a:txBody>
                    <a:bodyPr/>
                    <a:lstStyle/>
                    <a:p>
                      <a:pPr algn="l">
                        <a:lnSpc>
                          <a:spcPct val="150000"/>
                        </a:lnSpc>
                      </a:pPr>
                      <a:r>
                        <a:rPr lang="en-US" sz="2000" dirty="0"/>
                        <a:t>Not breathing, even after clearance of airway</a:t>
                      </a:r>
                    </a:p>
                  </a:txBody>
                  <a:tcPr marL="91424" marR="91424" marT="45711" marB="45711" anchor="ctr"/>
                </a:tc>
                <a:tc>
                  <a:txBody>
                    <a:bodyPr/>
                    <a:lstStyle/>
                    <a:p>
                      <a:pPr algn="l">
                        <a:lnSpc>
                          <a:spcPct val="150000"/>
                        </a:lnSpc>
                      </a:pPr>
                      <a:r>
                        <a:rPr lang="en-US" sz="2000" b="1" dirty="0">
                          <a:solidFill>
                            <a:schemeClr val="tx1"/>
                          </a:solidFill>
                        </a:rPr>
                        <a:t>NO TREATMENT</a:t>
                      </a:r>
                    </a:p>
                    <a:p>
                      <a:pPr algn="l">
                        <a:lnSpc>
                          <a:spcPct val="150000"/>
                        </a:lnSpc>
                      </a:pPr>
                      <a:r>
                        <a:rPr lang="en-US" sz="1400" dirty="0"/>
                        <a:t>(decontamination may be needed)</a:t>
                      </a:r>
                    </a:p>
                  </a:txBody>
                  <a:tcPr marL="91424" marR="91424" marT="45711" marB="45711" anchor="ctr"/>
                </a:tc>
                <a:extLst>
                  <a:ext uri="{0D108BD9-81ED-4DB2-BD59-A6C34878D82A}">
                    <a16:rowId xmlns:a16="http://schemas.microsoft.com/office/drawing/2014/main" val="3742704816"/>
                  </a:ext>
                </a:extLst>
              </a:tr>
            </a:tbl>
          </a:graphicData>
        </a:graphic>
      </p:graphicFrame>
      <p:sp>
        <p:nvSpPr>
          <p:cNvPr id="10" name="Title 1">
            <a:extLst>
              <a:ext uri="{FF2B5EF4-FFF2-40B4-BE49-F238E27FC236}">
                <a16:creationId xmlns:a16="http://schemas.microsoft.com/office/drawing/2014/main" id="{790E3D70-01CE-4E2E-B53F-4B07BB76BF96}"/>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START Triage - Physiological effects </a:t>
            </a:r>
          </a:p>
        </p:txBody>
      </p:sp>
      <p:sp>
        <p:nvSpPr>
          <p:cNvPr id="6" name="Footer Placeholder 5">
            <a:extLst>
              <a:ext uri="{FF2B5EF4-FFF2-40B4-BE49-F238E27FC236}">
                <a16:creationId xmlns:a16="http://schemas.microsoft.com/office/drawing/2014/main" id="{60AD9910-B22E-43E9-8BC7-22A72A43200F}"/>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7381805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pic>
        <p:nvPicPr>
          <p:cNvPr id="7" name="Obraz 136">
            <a:extLst>
              <a:ext uri="{FF2B5EF4-FFF2-40B4-BE49-F238E27FC236}">
                <a16:creationId xmlns:a16="http://schemas.microsoft.com/office/drawing/2014/main" id="{64C28A4D-DDD3-49B2-842A-0C048E02052A}"/>
              </a:ext>
            </a:extLst>
          </p:cNvPr>
          <p:cNvPicPr>
            <a:picLocks noChangeAspect="1"/>
          </p:cNvPicPr>
          <p:nvPr/>
        </p:nvPicPr>
        <p:blipFill>
          <a:blip r:embed="rId3"/>
          <a:stretch>
            <a:fillRect/>
          </a:stretch>
        </p:blipFill>
        <p:spPr>
          <a:xfrm>
            <a:off x="4224062" y="124983"/>
            <a:ext cx="6634438" cy="6679734"/>
          </a:xfrm>
          <a:prstGeom prst="rect">
            <a:avLst/>
          </a:prstGeom>
        </p:spPr>
      </p:pic>
      <p:sp>
        <p:nvSpPr>
          <p:cNvPr id="8" name="Title 1">
            <a:extLst>
              <a:ext uri="{FF2B5EF4-FFF2-40B4-BE49-F238E27FC236}">
                <a16:creationId xmlns:a16="http://schemas.microsoft.com/office/drawing/2014/main" id="{4EB32815-F9D5-4587-8683-33F578B5BB43}"/>
              </a:ext>
            </a:extLst>
          </p:cNvPr>
          <p:cNvSpPr txBox="1">
            <a:spLocks/>
          </p:cNvSpPr>
          <p:nvPr/>
        </p:nvSpPr>
        <p:spPr>
          <a:xfrm>
            <a:off x="328640" y="800099"/>
            <a:ext cx="8105748" cy="838200"/>
          </a:xfrm>
          <a:prstGeom prst="rect">
            <a:avLst/>
          </a:prstGeom>
        </p:spPr>
        <p:txBody>
          <a:bodyPr>
            <a:no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sz="4300" dirty="0"/>
              <a:t>START Triage </a:t>
            </a:r>
          </a:p>
          <a:p>
            <a:r>
              <a:rPr lang="da-DK" sz="4300" dirty="0"/>
              <a:t>Scheme</a:t>
            </a:r>
          </a:p>
        </p:txBody>
      </p:sp>
      <p:sp>
        <p:nvSpPr>
          <p:cNvPr id="9" name="Footer Placeholder 5">
            <a:extLst>
              <a:ext uri="{FF2B5EF4-FFF2-40B4-BE49-F238E27FC236}">
                <a16:creationId xmlns:a16="http://schemas.microsoft.com/office/drawing/2014/main" id="{1F5FDBE4-8BF1-42FA-B0DB-90DBC83A37FE}"/>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1277213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B857-A784-4B9B-8AE9-D3BB02D931B3}"/>
              </a:ext>
            </a:extLst>
          </p:cNvPr>
          <p:cNvSpPr>
            <a:spLocks noGrp="1"/>
          </p:cNvSpPr>
          <p:nvPr>
            <p:ph type="title"/>
          </p:nvPr>
        </p:nvSpPr>
        <p:spPr/>
        <p:txBody>
          <a:bodyPr/>
          <a:lstStyle/>
          <a:p>
            <a:r>
              <a:rPr lang="da-DK" dirty="0"/>
              <a:t>START Triage Tag</a:t>
            </a:r>
            <a:br>
              <a:rPr lang="da-DK" dirty="0"/>
            </a:br>
            <a:endParaRPr lang="nl-NL" dirty="0"/>
          </a:p>
        </p:txBody>
      </p:sp>
      <p:sp>
        <p:nvSpPr>
          <p:cNvPr id="5" name="Text Placeholder 4">
            <a:extLst>
              <a:ext uri="{FF2B5EF4-FFF2-40B4-BE49-F238E27FC236}">
                <a16:creationId xmlns:a16="http://schemas.microsoft.com/office/drawing/2014/main" id="{79BCEE47-4B3E-4321-BC55-B24765B2326A}"/>
              </a:ext>
            </a:extLst>
          </p:cNvPr>
          <p:cNvSpPr>
            <a:spLocks noGrp="1"/>
          </p:cNvSpPr>
          <p:nvPr>
            <p:ph type="body" sz="quarter" idx="15"/>
          </p:nvPr>
        </p:nvSpPr>
        <p:spPr>
          <a:xfrm>
            <a:off x="766762" y="1786072"/>
            <a:ext cx="4832121" cy="4301992"/>
          </a:xfrm>
        </p:spPr>
        <p:txBody>
          <a:bodyPr/>
          <a:lstStyle/>
          <a:p>
            <a:pPr marL="88900" indent="0">
              <a:buNone/>
            </a:pPr>
            <a:r>
              <a:rPr lang="en-US" dirty="0" err="1"/>
              <a:t>Mettag</a:t>
            </a:r>
            <a:endParaRPr lang="en-US" dirty="0"/>
          </a:p>
          <a:p>
            <a:r>
              <a:rPr lang="en-US" dirty="0"/>
              <a:t>AVPU – alert, verbal, painful, unresponsive </a:t>
            </a:r>
          </a:p>
          <a:p>
            <a:r>
              <a:rPr lang="pl-PL" dirty="0"/>
              <a:t>S</a:t>
            </a:r>
            <a:r>
              <a:rPr lang="en-US" dirty="0"/>
              <a:t>BP – </a:t>
            </a:r>
            <a:r>
              <a:rPr lang="pl-PL" dirty="0" err="1"/>
              <a:t>systolic</a:t>
            </a:r>
            <a:r>
              <a:rPr lang="pl-PL" dirty="0"/>
              <a:t> </a:t>
            </a:r>
            <a:r>
              <a:rPr lang="en-US" dirty="0"/>
              <a:t>blood pressure </a:t>
            </a:r>
          </a:p>
          <a:p>
            <a:r>
              <a:rPr lang="en-US" dirty="0"/>
              <a:t>R</a:t>
            </a:r>
            <a:r>
              <a:rPr lang="pl-PL" dirty="0"/>
              <a:t>R</a:t>
            </a:r>
            <a:r>
              <a:rPr lang="en-US" dirty="0"/>
              <a:t> – respiratory rate.</a:t>
            </a:r>
          </a:p>
          <a:p>
            <a:pPr marL="88900" indent="0">
              <a:buNone/>
            </a:pPr>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aa-ET" smtClean="0"/>
              <a:pPr/>
              <a:t>9</a:t>
            </a:fld>
            <a:endParaRPr lang="aa-ET" dirty="0"/>
          </a:p>
        </p:txBody>
      </p:sp>
      <p:pic>
        <p:nvPicPr>
          <p:cNvPr id="6" name="Obraz 5">
            <a:extLst>
              <a:ext uri="{FF2B5EF4-FFF2-40B4-BE49-F238E27FC236}">
                <a16:creationId xmlns:a16="http://schemas.microsoft.com/office/drawing/2014/main" id="{826BFEA5-BCCA-482F-B312-EC4062EF6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8883" y="229851"/>
            <a:ext cx="5986899" cy="6249812"/>
          </a:xfrm>
          <a:prstGeom prst="rect">
            <a:avLst/>
          </a:prstGeom>
        </p:spPr>
      </p:pic>
      <p:sp>
        <p:nvSpPr>
          <p:cNvPr id="9" name="Title 1">
            <a:extLst>
              <a:ext uri="{FF2B5EF4-FFF2-40B4-BE49-F238E27FC236}">
                <a16:creationId xmlns:a16="http://schemas.microsoft.com/office/drawing/2014/main" id="{F3105D37-88BF-4F2B-8415-F04EE759F00D}"/>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endParaRPr lang="da-DK" dirty="0"/>
          </a:p>
        </p:txBody>
      </p:sp>
      <p:sp>
        <p:nvSpPr>
          <p:cNvPr id="8" name="Footer Placeholder 5">
            <a:extLst>
              <a:ext uri="{FF2B5EF4-FFF2-40B4-BE49-F238E27FC236}">
                <a16:creationId xmlns:a16="http://schemas.microsoft.com/office/drawing/2014/main" id="{969BF16E-BC1C-448D-9D1B-2F727DA9C546}"/>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a:t>
            </a:r>
            <a:r>
              <a:rPr lang="en-US" sz="1000" dirty="0"/>
              <a:t> 6.3.1: Triage related to CBRN </a:t>
            </a:r>
            <a:endParaRPr lang="en-US" b="0" dirty="0"/>
          </a:p>
        </p:txBody>
      </p:sp>
    </p:spTree>
    <p:extLst>
      <p:ext uri="{BB962C8B-B14F-4D97-AF65-F5344CB8AC3E}">
        <p14:creationId xmlns:p14="http://schemas.microsoft.com/office/powerpoint/2010/main" val="33968552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15425</TotalTime>
  <Words>6566</Words>
  <Application>Microsoft Office PowerPoint</Application>
  <PresentationFormat>Widescreen</PresentationFormat>
  <Paragraphs>665</Paragraphs>
  <Slides>27</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FranklinGotTExtCon</vt:lpstr>
      <vt:lpstr>Georgia</vt:lpstr>
      <vt:lpstr>Segoe UI</vt:lpstr>
      <vt:lpstr>Segoe UI Semibold</vt:lpstr>
      <vt:lpstr>Segoe UI Semilight</vt:lpstr>
      <vt:lpstr>Office Theme</vt:lpstr>
      <vt:lpstr>Module 6 Task specific response </vt:lpstr>
      <vt:lpstr>Learning objective</vt:lpstr>
      <vt:lpstr>Triage</vt:lpstr>
      <vt:lpstr>Triage systems</vt:lpstr>
      <vt:lpstr>PowerPoint Presentation</vt:lpstr>
      <vt:lpstr>TRIAGE in the field</vt:lpstr>
      <vt:lpstr>PowerPoint Presentation</vt:lpstr>
      <vt:lpstr>PowerPoint Presentation</vt:lpstr>
      <vt:lpstr>START Triage Tag </vt:lpstr>
      <vt:lpstr>MASS Triage System</vt:lpstr>
      <vt:lpstr>MASS – Step by step action </vt:lpstr>
      <vt:lpstr>MASS – Step by step action</vt:lpstr>
      <vt:lpstr>MASS – Step by step action</vt:lpstr>
      <vt:lpstr>MASS – Step by step action</vt:lpstr>
      <vt:lpstr>MASS – Step by step action</vt:lpstr>
      <vt:lpstr>MASS – Step by step action</vt:lpstr>
      <vt:lpstr>MASS – Step by step action</vt:lpstr>
      <vt:lpstr>Summary MASS – Step by step action </vt:lpstr>
      <vt:lpstr>Decontamination triage</vt:lpstr>
      <vt:lpstr>At the hospital</vt:lpstr>
      <vt:lpstr>Examples of triage related to CBRN incident</vt:lpstr>
      <vt:lpstr>Examples of triage related to CBRN incident</vt:lpstr>
      <vt:lpstr>Examples of triage related to CBRN incident</vt:lpstr>
      <vt:lpstr>Examples of triage related to CBRN incident</vt:lpstr>
      <vt:lpstr>Examples of triage related to CBRN incident</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712</cp:revision>
  <cp:lastPrinted>2020-01-20T09:16:47Z</cp:lastPrinted>
  <dcterms:created xsi:type="dcterms:W3CDTF">2019-10-21T09:10:33Z</dcterms:created>
  <dcterms:modified xsi:type="dcterms:W3CDTF">2022-11-16T13:22:35Z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