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301" r:id="rId2"/>
    <p:sldId id="256" r:id="rId3"/>
    <p:sldId id="268" r:id="rId4"/>
    <p:sldId id="474" r:id="rId5"/>
    <p:sldId id="270" r:id="rId6"/>
    <p:sldId id="481" r:id="rId7"/>
    <p:sldId id="483" r:id="rId8"/>
    <p:sldId id="480" r:id="rId9"/>
    <p:sldId id="261" r:id="rId10"/>
    <p:sldId id="30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87" autoAdjust="0"/>
    <p:restoredTop sz="55168" autoAdjust="0"/>
  </p:normalViewPr>
  <p:slideViewPr>
    <p:cSldViewPr snapToGrid="0">
      <p:cViewPr varScale="1">
        <p:scale>
          <a:sx n="58" d="100"/>
          <a:sy n="58" d="100"/>
        </p:scale>
        <p:origin x="1980" y="60"/>
      </p:cViewPr>
      <p:guideLst/>
    </p:cSldViewPr>
  </p:slideViewPr>
  <p:notesTextViewPr>
    <p:cViewPr>
      <p:scale>
        <a:sx n="150" d="100"/>
        <a:sy n="150" d="100"/>
      </p:scale>
      <p:origin x="0" y="-4698"/>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a:t>
            </a:r>
            <a:r>
              <a:rPr lang="en-US" sz="800" b="0" kern="1200" dirty="0">
                <a:solidFill>
                  <a:schemeClr val="tx1"/>
                </a:solidFill>
                <a:effectLst/>
                <a:latin typeface="+mn-lt"/>
                <a:ea typeface="+mn-ea"/>
                <a:cs typeface="+mn-cs"/>
              </a:rPr>
              <a:t> some different DIM techniques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5.3 Detection, Identification and Monitoring (DIM)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Module 5 Risk assessment on scene and hazard avoidance</a:t>
            </a:r>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trainee are made aware of the contents of this MELODY module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Note that in this MELODY module various types Treatment methods of patients will be explained.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a:t>
            </a:r>
            <a:r>
              <a:rPr lang="en-US" sz="800" b="0" kern="1200" dirty="0">
                <a:solidFill>
                  <a:schemeClr val="tx1"/>
                </a:solidFill>
                <a:effectLst/>
                <a:latin typeface="+mn-lt"/>
                <a:ea typeface="+mn-ea"/>
                <a:cs typeface="+mn-cs"/>
              </a:rPr>
              <a:t> some different DIM techniques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5.3 Detection, Identification and Monitoring (DIM)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Thank you for your attention</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Instructions for the trainer:</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a:t>
            </a:r>
            <a:r>
              <a:rPr lang="en-US" sz="800" b="1" kern="1200">
                <a:solidFill>
                  <a:schemeClr val="tx1"/>
                </a:solidFill>
                <a:effectLst/>
                <a:latin typeface="+mn-lt"/>
                <a:ea typeface="+mn-ea"/>
                <a:cs typeface="+mn-cs"/>
              </a:rPr>
              <a:t>IP:</a:t>
            </a:r>
            <a:endParaRPr lang="en-GB" sz="800" dirty="0"/>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a:t>
            </a:r>
            <a:r>
              <a:rPr lang="en-US" sz="800" b="0" kern="1200" dirty="0">
                <a:solidFill>
                  <a:schemeClr val="tx1"/>
                </a:solidFill>
                <a:effectLst/>
                <a:latin typeface="+mn-lt"/>
                <a:ea typeface="+mn-ea"/>
                <a:cs typeface="+mn-cs"/>
              </a:rPr>
              <a:t> some different DIM techniques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5.3 Detection, Identification and Monitoring (DIM)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learning objective</a:t>
            </a:r>
            <a:r>
              <a:rPr lang="en-US" sz="800" dirty="0"/>
              <a:t> </a:t>
            </a:r>
          </a:p>
          <a:p>
            <a:r>
              <a:rPr lang="en-US" sz="800" b="1" kern="1200" dirty="0">
                <a:solidFill>
                  <a:schemeClr val="tx1"/>
                </a:solidFill>
                <a:effectLst/>
                <a:latin typeface="+mn-lt"/>
                <a:ea typeface="+mn-ea"/>
                <a:cs typeface="+mn-cs"/>
              </a:rPr>
              <a:t>Result</a:t>
            </a:r>
            <a:r>
              <a:rPr lang="en-US" sz="800" b="1" dirty="0"/>
              <a: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a:defRPr/>
            </a:pPr>
            <a:endParaRPr lang="en-US" sz="800" b="1" i="0"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a:t>
            </a:r>
            <a:r>
              <a:rPr lang="en-US" sz="800" b="0" kern="1200" dirty="0">
                <a:solidFill>
                  <a:schemeClr val="tx1"/>
                </a:solidFill>
                <a:effectLst/>
                <a:latin typeface="+mn-lt"/>
                <a:ea typeface="+mn-ea"/>
                <a:cs typeface="+mn-cs"/>
              </a:rPr>
              <a:t> some different DIM techniques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5.3 Detection, Identification and Monitoring (DIM)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DIM introduction slide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are asked if they know what the term DIM means and discuss the possible differences between the three definitions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Ask the trainees if they know what DIM means.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You can lead the discussion for about a minute and then ‘show the answer’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DIM = Detection, Identification, Monitoring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Maybe differences have been mentioned already. The next slide will go into detail considering the differences.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illustrations:</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A chemical glove holding a detection device for Chemical Warfare Agents and Toxic Industrial Compounds.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https://commons.wikimedia.org/wiki/File:An_instructor_at_the_Defence_NBC_Centre_operates_the_Manportable_Chemical_Agent_Detector_MOD_45148143.jpg</a:t>
            </a:r>
          </a:p>
          <a:p>
            <a:r>
              <a:rPr lang="en-US" sz="800" b="1" kern="1200" dirty="0">
                <a:solidFill>
                  <a:schemeClr val="tx1"/>
                </a:solidFill>
                <a:effectLst/>
                <a:latin typeface="+mn-lt"/>
                <a:ea typeface="+mn-ea"/>
                <a:cs typeface="+mn-cs"/>
              </a:rPr>
              <a:t>Text source &amp; IP:</a:t>
            </a:r>
            <a:endParaRPr lang="en-GB" sz="800" dirty="0"/>
          </a:p>
        </p:txBody>
      </p:sp>
    </p:spTree>
    <p:extLst>
      <p:ext uri="{BB962C8B-B14F-4D97-AF65-F5344CB8AC3E}">
        <p14:creationId xmlns:p14="http://schemas.microsoft.com/office/powerpoint/2010/main" val="4760893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a:t>
            </a:r>
            <a:r>
              <a:rPr lang="en-US" sz="800" b="0" kern="1200" dirty="0">
                <a:solidFill>
                  <a:schemeClr val="tx1"/>
                </a:solidFill>
                <a:effectLst/>
                <a:latin typeface="+mn-lt"/>
                <a:ea typeface="+mn-ea"/>
                <a:cs typeface="+mn-cs"/>
              </a:rPr>
              <a:t> some different DIM techniques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5.3 Detection, Identification and Monitoring (DIM)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DIM</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have a basic idea that techniques are available to detect the presence of CBRN agents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DIM = Detection, Identification, Monitoring</a:t>
            </a:r>
          </a:p>
          <a:p>
            <a:endParaRPr lang="en-US" sz="800" b="0" u="sng" kern="1200" dirty="0">
              <a:solidFill>
                <a:schemeClr val="tx1"/>
              </a:solidFill>
              <a:effectLst/>
              <a:latin typeface="+mn-lt"/>
              <a:ea typeface="+mn-ea"/>
              <a:cs typeface="+mn-cs"/>
            </a:endParaRPr>
          </a:p>
          <a:p>
            <a:r>
              <a:rPr lang="en-US" sz="800" b="0" u="sng" kern="1200" dirty="0">
                <a:solidFill>
                  <a:schemeClr val="tx1"/>
                </a:solidFill>
                <a:effectLst/>
                <a:latin typeface="+mn-lt"/>
                <a:ea typeface="+mn-ea"/>
                <a:cs typeface="+mn-cs"/>
              </a:rPr>
              <a:t>Detection</a:t>
            </a:r>
          </a:p>
          <a:p>
            <a:r>
              <a:rPr lang="en-US" sz="800" kern="1200" dirty="0">
                <a:solidFill>
                  <a:schemeClr val="tx1"/>
                </a:solidFill>
                <a:effectLst/>
                <a:latin typeface="+mn-lt"/>
                <a:ea typeface="+mn-ea"/>
                <a:cs typeface="+mn-cs"/>
              </a:rPr>
              <a:t>The definition as is given in the EU CBRN Glossary:</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The act of locating CBRN hazards or discovering or perceiving the presence of chemical, biological, radiological, nuclear agents.</a:t>
            </a:r>
          </a:p>
          <a:p>
            <a:r>
              <a:rPr lang="en-US" sz="800" kern="1200" dirty="0">
                <a:solidFill>
                  <a:schemeClr val="tx1"/>
                </a:solidFill>
                <a:effectLst/>
                <a:latin typeface="+mn-lt"/>
                <a:ea typeface="+mn-ea"/>
                <a:cs typeface="+mn-cs"/>
              </a:rPr>
              <a:t>In a practical sense these techniques:</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Are usually relatively easy to apply</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Can give instant results in the field</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Have a high uncertainty regarding sensitivity and specificity (false positive results and false negative results)</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Usually need high concentrations of the CBRN agent to be successful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Usually used to detect ‘danger’</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An example most of the trainees will know is pH-paper, which can be used for the detection of acids or bases </a:t>
            </a:r>
          </a:p>
          <a:p>
            <a:pPr marL="171450" indent="-171450">
              <a:buFont typeface="Arial" panose="020B0604020202020204" pitchFamily="34" charset="0"/>
              <a:buChar char="•"/>
            </a:pPr>
            <a:r>
              <a:rPr lang="en-US" sz="800" kern="1200" dirty="0">
                <a:solidFill>
                  <a:srgbClr val="FF0000"/>
                </a:solidFill>
                <a:effectLst/>
                <a:highlight>
                  <a:srgbClr val="FFFF00"/>
                </a:highlight>
                <a:latin typeface="+mn-lt"/>
                <a:ea typeface="+mn-ea"/>
                <a:cs typeface="+mn-cs"/>
              </a:rPr>
              <a:t>Another example would be the “</a:t>
            </a:r>
            <a:r>
              <a:rPr lang="nl-NL" sz="800" kern="1200" dirty="0">
                <a:solidFill>
                  <a:schemeClr val="tx1"/>
                </a:solidFill>
                <a:effectLst/>
                <a:highlight>
                  <a:srgbClr val="FFFF00"/>
                </a:highlight>
                <a:latin typeface="+mn-lt"/>
                <a:ea typeface="+mn-ea"/>
                <a:cs typeface="+mn-cs"/>
              </a:rPr>
              <a:t>Geigerteller</a:t>
            </a:r>
            <a:r>
              <a:rPr lang="en-US" sz="800" kern="1200" dirty="0">
                <a:solidFill>
                  <a:srgbClr val="FF0000"/>
                </a:solidFill>
                <a:effectLst/>
                <a:highlight>
                  <a:srgbClr val="FFFF00"/>
                </a:highlight>
                <a:latin typeface="+mn-lt"/>
                <a:ea typeface="+mn-ea"/>
                <a:cs typeface="+mn-cs"/>
              </a:rPr>
              <a:t>”, a monitor used to detect radiation. A dose-response device for personal protection would be another device in this category. </a:t>
            </a:r>
          </a:p>
          <a:p>
            <a:endParaRPr lang="en-US" sz="800"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Identification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definition as is given in the EU CBRN Glossary:</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The clear and qualitative determination of which CBRN substance / material is present. </a:t>
            </a:r>
          </a:p>
          <a:p>
            <a:r>
              <a:rPr lang="en-US" sz="800" kern="1200" dirty="0">
                <a:solidFill>
                  <a:schemeClr val="tx1"/>
                </a:solidFill>
                <a:effectLst/>
                <a:latin typeface="+mn-lt"/>
                <a:ea typeface="+mn-ea"/>
                <a:cs typeface="+mn-cs"/>
              </a:rPr>
              <a:t>In a practical sense these techniques:</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Are to be deployed by well trained specialists</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Are not always available in the field (e.g. often samples are taken and analyzed in a laboratory)</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Are used to identify a CBRN substance, much like fingerprinting is used to identify a suspect.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Most trainees will know that specialized tests are done in dedicated laboratories </a:t>
            </a:r>
          </a:p>
          <a:p>
            <a:endParaRPr lang="en-US" sz="800" kern="1200" dirty="0">
              <a:solidFill>
                <a:schemeClr val="tx1"/>
              </a:solidFill>
              <a:effectLst/>
              <a:latin typeface="+mn-lt"/>
              <a:ea typeface="+mn-ea"/>
              <a:cs typeface="+mn-cs"/>
            </a:endParaRPr>
          </a:p>
          <a:p>
            <a:r>
              <a:rPr lang="en-US" sz="800" u="sng" kern="1200" dirty="0">
                <a:solidFill>
                  <a:schemeClr val="tx1"/>
                </a:solidFill>
                <a:effectLst/>
                <a:latin typeface="+mn-lt"/>
                <a:ea typeface="+mn-ea"/>
                <a:cs typeface="+mn-cs"/>
              </a:rPr>
              <a:t>Monitoring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definition as is given in the EU CBRN Glossary:</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 continuous or periodic process of qualitatively or quantitatively determining the presence or absence of CBRN substances. </a:t>
            </a:r>
          </a:p>
          <a:p>
            <a:r>
              <a:rPr lang="en-US" sz="800" kern="1200" dirty="0">
                <a:solidFill>
                  <a:schemeClr val="tx1"/>
                </a:solidFill>
                <a:effectLst/>
                <a:latin typeface="+mn-lt"/>
                <a:ea typeface="+mn-ea"/>
                <a:cs typeface="+mn-cs"/>
              </a:rPr>
              <a:t>In a practical sense these techniques:</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Can be both techniques used for detection or identification.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The term monitoring refers to the fact that these techniques </a:t>
            </a:r>
            <a:r>
              <a:rPr lang="en-US" sz="800" kern="1200" dirty="0">
                <a:solidFill>
                  <a:srgbClr val="FF0000"/>
                </a:solidFill>
                <a:effectLst/>
                <a:latin typeface="+mn-lt"/>
                <a:ea typeface="+mn-ea"/>
                <a:cs typeface="+mn-cs"/>
              </a:rPr>
              <a:t>are used over a longer period of time and </a:t>
            </a:r>
            <a:r>
              <a:rPr lang="en-US" sz="800" kern="1200" dirty="0">
                <a:solidFill>
                  <a:schemeClr val="tx1"/>
                </a:solidFill>
                <a:effectLst/>
                <a:latin typeface="+mn-lt"/>
                <a:ea typeface="+mn-ea"/>
                <a:cs typeface="+mn-cs"/>
              </a:rPr>
              <a:t>ensures a constant measurement of presence.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An </a:t>
            </a:r>
            <a:r>
              <a:rPr lang="en-US" sz="800" b="1" kern="1200" dirty="0">
                <a:solidFill>
                  <a:schemeClr val="tx1"/>
                </a:solidFill>
                <a:effectLst/>
                <a:latin typeface="+mn-lt"/>
                <a:ea typeface="+mn-ea"/>
                <a:cs typeface="+mn-cs"/>
              </a:rPr>
              <a:t>C</a:t>
            </a:r>
            <a:r>
              <a:rPr lang="en-US" sz="800" kern="1200" dirty="0">
                <a:solidFill>
                  <a:schemeClr val="tx1"/>
                </a:solidFill>
                <a:effectLst/>
                <a:latin typeface="+mn-lt"/>
                <a:ea typeface="+mn-ea"/>
                <a:cs typeface="+mn-cs"/>
              </a:rPr>
              <a:t>BRN Chemical (warfare) example for the need of monitoring would be the following:</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A surface is contaminated with VX </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It is known that VX will slowly evaporate until none is left, however this process can take weeks. </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To know when all VX is gone you could measure for weeks, until none is detected or identified.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 </a:t>
            </a:r>
            <a:r>
              <a:rPr lang="en-US" sz="800" b="1" kern="1200" dirty="0">
                <a:solidFill>
                  <a:schemeClr val="tx1"/>
                </a:solidFill>
                <a:effectLst/>
                <a:latin typeface="+mn-lt"/>
                <a:ea typeface="+mn-ea"/>
                <a:cs typeface="+mn-cs"/>
              </a:rPr>
              <a:t>CB</a:t>
            </a:r>
            <a:r>
              <a:rPr lang="en-US" sz="800" b="0" kern="1200" dirty="0">
                <a:solidFill>
                  <a:schemeClr val="tx1"/>
                </a:solidFill>
                <a:effectLst/>
                <a:latin typeface="+mn-lt"/>
                <a:ea typeface="+mn-ea"/>
                <a:cs typeface="+mn-cs"/>
              </a:rPr>
              <a:t>R</a:t>
            </a:r>
            <a:r>
              <a:rPr lang="en-US" sz="800" kern="1200" dirty="0">
                <a:solidFill>
                  <a:schemeClr val="tx1"/>
                </a:solidFill>
                <a:effectLst/>
                <a:latin typeface="+mn-lt"/>
                <a:ea typeface="+mn-ea"/>
                <a:cs typeface="+mn-cs"/>
              </a:rPr>
              <a:t>N Chemical or Biological example for the need of monitoring would be the following:</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Drinking water is continuous monitored for substances that should not be in it</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This includes all kind of chemicals (for instance pesticides, metals, etc.)  AND biological parameters (for instance E. coli bacteria, etc.). Monitoring biological parameters (and some chemicals) require a laboratory setting and well-trained specialists</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Radiological monitoring of drinking water is done as well</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An CB</a:t>
            </a:r>
            <a:r>
              <a:rPr lang="en-US" sz="800" b="1" kern="1200" dirty="0">
                <a:solidFill>
                  <a:schemeClr val="tx1"/>
                </a:solidFill>
                <a:effectLst/>
                <a:latin typeface="+mn-lt"/>
                <a:ea typeface="+mn-ea"/>
                <a:cs typeface="+mn-cs"/>
              </a:rPr>
              <a:t>RN </a:t>
            </a:r>
            <a:r>
              <a:rPr lang="en-US" sz="800" kern="1200" dirty="0">
                <a:solidFill>
                  <a:schemeClr val="tx1"/>
                </a:solidFill>
                <a:effectLst/>
                <a:latin typeface="+mn-lt"/>
                <a:ea typeface="+mn-ea"/>
                <a:cs typeface="+mn-cs"/>
              </a:rPr>
              <a:t>Radiological example for the need of monitoring would be the following:</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A company collecting and selling scrap metals wants to assure no radioactive metals enter the company</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Therefore, detection gates are installed. </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All trucks entering the company are ‘monitored’ for radiation with detection equipment </a:t>
            </a:r>
          </a:p>
          <a:p>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dirty="0">
                <a:solidFill>
                  <a:schemeClr val="tx1"/>
                </a:solidFill>
                <a:effectLst/>
                <a:latin typeface="+mn-lt"/>
                <a:ea typeface="+mn-ea"/>
                <a:cs typeface="+mn-cs"/>
              </a:rPr>
              <a:t>Some techniques might be made available to the trainee. Remember that no matter how simple a technique is, practical training will be necessary. </a:t>
            </a:r>
          </a:p>
          <a:p>
            <a:pPr marL="0" indent="0">
              <a:buFont typeface="Arial" panose="020B0604020202020204" pitchFamily="34" charset="0"/>
              <a:buNone/>
            </a:pPr>
            <a:r>
              <a:rPr lang="en-US" sz="800" kern="1200" dirty="0">
                <a:solidFill>
                  <a:schemeClr val="tx1"/>
                </a:solidFill>
                <a:effectLst/>
                <a:latin typeface="+mn-lt"/>
                <a:ea typeface="+mn-ea"/>
                <a:cs typeface="+mn-cs"/>
              </a:rPr>
              <a:t>Discuss techniques trainees know and that are available to them.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dirty="0">
                <a:solidFill>
                  <a:schemeClr val="tx1"/>
                </a:solidFill>
                <a:effectLst/>
                <a:latin typeface="+mn-lt"/>
                <a:ea typeface="+mn-ea"/>
                <a:cs typeface="+mn-cs"/>
              </a:rPr>
              <a:t>Most techniques will be applied by specialists. It is important to know how to escalate to that specialist level if you feel this is necessary.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illustrations:</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Left - Military detection paper for chemical warfare agents</a:t>
            </a:r>
          </a:p>
          <a:p>
            <a:r>
              <a:rPr lang="en-US" sz="800" b="0" kern="1200" dirty="0">
                <a:solidFill>
                  <a:schemeClr val="tx1"/>
                </a:solidFill>
                <a:effectLst/>
                <a:latin typeface="+mn-lt"/>
                <a:ea typeface="+mn-ea"/>
                <a:cs typeface="+mn-cs"/>
              </a:rPr>
              <a:t>Middle – laboratory</a:t>
            </a:r>
          </a:p>
          <a:p>
            <a:r>
              <a:rPr lang="en-US" sz="800" b="0" kern="1200" dirty="0">
                <a:solidFill>
                  <a:schemeClr val="tx1"/>
                </a:solidFill>
                <a:effectLst/>
                <a:latin typeface="+mn-lt"/>
                <a:ea typeface="+mn-ea"/>
                <a:cs typeface="+mn-cs"/>
              </a:rPr>
              <a:t>Right - Explosion/oxygen detection equipment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Left: https://commons.wikimedia.org/wiki/File:An_instructor_at_the_Defence_NBC_Centre_operates_the_Manportable_Chemical_Agent_Detector_MOD_45148143.jpg</a:t>
            </a:r>
          </a:p>
          <a:p>
            <a:r>
              <a:rPr lang="en-US" sz="800" b="0" kern="1200" dirty="0">
                <a:solidFill>
                  <a:schemeClr val="tx1"/>
                </a:solidFill>
                <a:effectLst/>
                <a:latin typeface="+mn-lt"/>
                <a:ea typeface="+mn-ea"/>
                <a:cs typeface="+mn-cs"/>
              </a:rPr>
              <a:t>Middle: https://nl.wikipedia.org/wiki/Laboratorium#/media/Bestand:Laboratorium.jpg  Creative Commons Attribution-Share Alike 3.0 </a:t>
            </a:r>
            <a:r>
              <a:rPr lang="en-US" sz="800" b="0" kern="1200" dirty="0" err="1">
                <a:solidFill>
                  <a:schemeClr val="tx1"/>
                </a:solidFill>
                <a:effectLst/>
                <a:latin typeface="+mn-lt"/>
                <a:ea typeface="+mn-ea"/>
                <a:cs typeface="+mn-cs"/>
              </a:rPr>
              <a:t>Unported</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Right: RIVM </a:t>
            </a:r>
          </a:p>
          <a:p>
            <a:r>
              <a:rPr lang="en-US" sz="800" b="1" kern="1200" dirty="0">
                <a:solidFill>
                  <a:schemeClr val="tx1"/>
                </a:solidFill>
                <a:effectLst/>
                <a:latin typeface="+mn-lt"/>
                <a:ea typeface="+mn-ea"/>
                <a:cs typeface="+mn-cs"/>
              </a:rPr>
              <a:t>Text source &amp; IP:</a:t>
            </a:r>
            <a:endParaRPr lang="en-GB" sz="800" dirty="0"/>
          </a:p>
        </p:txBody>
      </p:sp>
    </p:spTree>
    <p:extLst>
      <p:ext uri="{BB962C8B-B14F-4D97-AF65-F5344CB8AC3E}">
        <p14:creationId xmlns:p14="http://schemas.microsoft.com/office/powerpoint/2010/main" val="2960008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Module:</a:t>
            </a:r>
            <a:r>
              <a:rPr lang="en-GB" sz="800" b="0" kern="1200" noProof="0" dirty="0">
                <a:solidFill>
                  <a:schemeClr val="tx1"/>
                </a:solidFill>
                <a:effectLst/>
                <a:latin typeface="+mn-lt"/>
                <a:ea typeface="+mn-ea"/>
                <a:cs typeface="+mn-cs"/>
              </a:rPr>
              <a:t> 5 Risk assessment on scene and hazard avoidance </a:t>
            </a:r>
          </a:p>
          <a:p>
            <a:r>
              <a:rPr lang="en-GB" sz="800" b="1" kern="1200" noProof="0" dirty="0">
                <a:solidFill>
                  <a:schemeClr val="tx1"/>
                </a:solidFill>
                <a:effectLst/>
                <a:latin typeface="+mn-lt"/>
                <a:ea typeface="+mn-ea"/>
                <a:cs typeface="+mn-cs"/>
              </a:rPr>
              <a:t>Learning objective:</a:t>
            </a:r>
            <a:r>
              <a:rPr lang="en-GB" sz="800" b="0" kern="1200" noProof="0" dirty="0">
                <a:solidFill>
                  <a:schemeClr val="tx1"/>
                </a:solidFill>
                <a:effectLst/>
                <a:latin typeface="+mn-lt"/>
                <a:ea typeface="+mn-ea"/>
                <a:cs typeface="+mn-cs"/>
              </a:rPr>
              <a:t> To </a:t>
            </a:r>
            <a:r>
              <a:rPr lang="en-GB" sz="800" b="0" u="sng" kern="1200" noProof="0" dirty="0">
                <a:solidFill>
                  <a:schemeClr val="tx1"/>
                </a:solidFill>
                <a:effectLst/>
                <a:latin typeface="+mn-lt"/>
                <a:ea typeface="+mn-ea"/>
                <a:cs typeface="+mn-cs"/>
              </a:rPr>
              <a:t>recall</a:t>
            </a:r>
            <a:r>
              <a:rPr lang="en-GB" sz="800" b="0" kern="1200" noProof="0" dirty="0">
                <a:solidFill>
                  <a:schemeClr val="tx1"/>
                </a:solidFill>
                <a:effectLst/>
                <a:latin typeface="+mn-lt"/>
                <a:ea typeface="+mn-ea"/>
                <a:cs typeface="+mn-cs"/>
              </a:rPr>
              <a:t> some different DIM techniques </a:t>
            </a:r>
            <a:endParaRPr lang="en-GB" sz="800" b="1"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Melody Presentation:</a:t>
            </a:r>
            <a:r>
              <a:rPr lang="en-GB" sz="800" b="0" kern="1200" noProof="0" dirty="0">
                <a:solidFill>
                  <a:schemeClr val="tx1"/>
                </a:solidFill>
                <a:effectLst/>
                <a:latin typeface="+mn-lt"/>
                <a:ea typeface="+mn-ea"/>
                <a:cs typeface="+mn-cs"/>
              </a:rPr>
              <a:t> 5.3 Detection, Identification and Monitoring (DIM)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Target audience</a:t>
            </a:r>
            <a:r>
              <a:rPr lang="en-GB" sz="800" b="0" kern="1200" noProof="0" dirty="0">
                <a:solidFill>
                  <a:schemeClr val="tx1"/>
                </a:solidFill>
                <a:effectLst/>
                <a:latin typeface="+mn-lt"/>
                <a:ea typeface="+mn-ea"/>
                <a:cs typeface="+mn-cs"/>
              </a:rPr>
              <a:t>: 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Title slide:</a:t>
            </a:r>
            <a:r>
              <a:rPr lang="en-GB" sz="800" b="0" kern="1200" noProof="0" dirty="0">
                <a:solidFill>
                  <a:schemeClr val="tx1"/>
                </a:solidFill>
                <a:effectLst/>
                <a:latin typeface="+mn-lt"/>
                <a:ea typeface="+mn-ea"/>
                <a:cs typeface="+mn-cs"/>
              </a:rPr>
              <a:t> Chemical detection and identification</a:t>
            </a:r>
            <a:endParaRPr lang="en-GB" sz="800" b="0" kern="1200" noProof="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Result:</a:t>
            </a:r>
            <a:r>
              <a:rPr lang="en-GB" sz="800" kern="1200" noProof="0" dirty="0">
                <a:solidFill>
                  <a:schemeClr val="tx1"/>
                </a:solidFill>
                <a:effectLst/>
                <a:latin typeface="+mn-lt"/>
                <a:ea typeface="+mn-ea"/>
                <a:cs typeface="+mn-cs"/>
              </a:rPr>
              <a:t> The trainees understand the differences between detection and identification </a:t>
            </a:r>
          </a:p>
          <a:p>
            <a:r>
              <a:rPr lang="en-GB" sz="800" b="1" kern="1200" noProof="0" dirty="0">
                <a:solidFill>
                  <a:schemeClr val="tx1"/>
                </a:solidFill>
                <a:effectLst/>
                <a:latin typeface="+mn-lt"/>
                <a:ea typeface="+mn-ea"/>
                <a:cs typeface="+mn-cs"/>
              </a:rPr>
              <a:t>Instructions for the trainer:</a:t>
            </a:r>
            <a:r>
              <a:rPr lang="en-GB" sz="800" kern="1200" noProof="0" dirty="0">
                <a:solidFill>
                  <a:schemeClr val="tx1"/>
                </a:solidFill>
                <a:effectLst/>
                <a:latin typeface="+mn-lt"/>
                <a:ea typeface="+mn-ea"/>
                <a:cs typeface="+mn-cs"/>
              </a:rPr>
              <a:t> explain that this slide provides two examples of detection and identification technologies, of which pH paper is a very simple one (left photo), and gas chromatography a more specialized one (right photo)</a:t>
            </a:r>
          </a:p>
          <a:p>
            <a:endParaRPr lang="en-GB"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kern="1200" noProof="0" dirty="0">
                <a:solidFill>
                  <a:schemeClr val="tx1"/>
                </a:solidFill>
                <a:effectLst/>
                <a:latin typeface="+mn-lt"/>
                <a:ea typeface="+mn-ea"/>
                <a:cs typeface="+mn-cs"/>
              </a:rPr>
              <a:t>References for additional information: </a:t>
            </a:r>
          </a:p>
          <a:p>
            <a:r>
              <a:rPr lang="en-GB" sz="800" b="1" kern="1200" noProof="0" dirty="0">
                <a:solidFill>
                  <a:schemeClr val="tx1"/>
                </a:solidFill>
                <a:effectLst/>
                <a:latin typeface="+mn-lt"/>
                <a:ea typeface="+mn-ea"/>
                <a:cs typeface="+mn-cs"/>
              </a:rPr>
              <a:t>Depicted illustration:</a:t>
            </a:r>
            <a:r>
              <a:rPr lang="en-GB" sz="800" b="0" kern="1200" noProof="0" dirty="0">
                <a:solidFill>
                  <a:schemeClr val="tx1"/>
                </a:solidFill>
                <a:effectLst/>
                <a:latin typeface="+mn-lt"/>
                <a:ea typeface="+mn-ea"/>
                <a:cs typeface="+mn-cs"/>
              </a:rPr>
              <a:t> Left: Detection papers to detect CWA, Right: Gas </a:t>
            </a:r>
            <a:r>
              <a:rPr lang="en-GB" sz="800" b="0" kern="1200" noProof="0" dirty="0" err="1">
                <a:solidFill>
                  <a:schemeClr val="tx1"/>
                </a:solidFill>
                <a:effectLst/>
                <a:latin typeface="+mn-lt"/>
                <a:ea typeface="+mn-ea"/>
                <a:cs typeface="+mn-cs"/>
              </a:rPr>
              <a:t>Chromotography</a:t>
            </a:r>
            <a:r>
              <a:rPr lang="en-GB" sz="800" b="0" kern="1200" noProof="0" dirty="0">
                <a:solidFill>
                  <a:schemeClr val="tx1"/>
                </a:solidFill>
                <a:effectLst/>
                <a:latin typeface="+mn-lt"/>
                <a:ea typeface="+mn-ea"/>
                <a:cs typeface="+mn-cs"/>
              </a:rPr>
              <a:t> mass spectrometer</a:t>
            </a:r>
          </a:p>
          <a:p>
            <a:r>
              <a:rPr lang="en-GB" sz="800" b="1" i="0" u="none" strike="noStrike" kern="1200" noProof="0" dirty="0">
                <a:solidFill>
                  <a:schemeClr val="tx1"/>
                </a:solidFill>
                <a:effectLst/>
                <a:latin typeface="+mn-lt"/>
                <a:ea typeface="+mn-ea"/>
                <a:cs typeface="+mn-cs"/>
              </a:rPr>
              <a:t>Picture source &amp; IP</a:t>
            </a:r>
            <a:r>
              <a:rPr lang="en-GB" sz="800" b="1" kern="1200" noProof="0" dirty="0">
                <a:solidFill>
                  <a:schemeClr val="tx1"/>
                </a:solidFill>
                <a:effectLst/>
                <a:latin typeface="+mn-lt"/>
                <a:ea typeface="+mn-ea"/>
                <a:cs typeface="+mn-cs"/>
              </a:rPr>
              <a:t>:</a:t>
            </a:r>
            <a:r>
              <a:rPr lang="en-GB" sz="800" b="0" kern="1200" noProof="0" dirty="0">
                <a:solidFill>
                  <a:schemeClr val="tx1"/>
                </a:solidFill>
                <a:effectLst/>
                <a:latin typeface="+mn-lt"/>
                <a:ea typeface="+mn-ea"/>
                <a:cs typeface="+mn-cs"/>
              </a:rPr>
              <a:t> </a:t>
            </a:r>
          </a:p>
          <a:p>
            <a:r>
              <a:rPr lang="en-GB" sz="800" b="0" kern="1200" noProof="0" dirty="0">
                <a:solidFill>
                  <a:schemeClr val="tx1"/>
                </a:solidFill>
                <a:effectLst/>
                <a:latin typeface="+mn-lt"/>
                <a:ea typeface="+mn-ea"/>
                <a:cs typeface="+mn-cs"/>
              </a:rPr>
              <a:t>Left: https://www.bvv.cz/idet/aktuality/oritest-spol-s-ro/</a:t>
            </a:r>
          </a:p>
          <a:p>
            <a:r>
              <a:rPr lang="en-GB" sz="800" dirty="0">
                <a:solidFill>
                  <a:srgbClr val="000000"/>
                </a:solidFill>
                <a:effectLst/>
                <a:latin typeface="+mn-lt"/>
                <a:ea typeface="Calibri" panose="020F0502020204030204" pitchFamily="34" charset="0"/>
                <a:cs typeface="Calibri" panose="020F0502020204030204" pitchFamily="34"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US" sz="800" b="0" kern="1200" dirty="0">
              <a:solidFill>
                <a:schemeClr val="tx1"/>
              </a:solidFill>
              <a:effectLst/>
              <a:latin typeface="+mn-lt"/>
              <a:ea typeface="+mn-ea"/>
              <a:cs typeface="+mn-cs"/>
            </a:endParaRPr>
          </a:p>
          <a:p>
            <a:endParaRPr lang="en-GB" sz="800" b="0" kern="1200" noProof="0" dirty="0">
              <a:solidFill>
                <a:schemeClr val="tx1"/>
              </a:solidFill>
              <a:effectLst/>
              <a:latin typeface="+mn-lt"/>
              <a:ea typeface="+mn-ea"/>
              <a:cs typeface="+mn-cs"/>
            </a:endParaRPr>
          </a:p>
          <a:p>
            <a:r>
              <a:rPr lang="en-GB" sz="800" b="0" kern="1200" noProof="0" dirty="0">
                <a:solidFill>
                  <a:schemeClr val="tx1"/>
                </a:solidFill>
                <a:effectLst/>
                <a:latin typeface="+mn-lt"/>
                <a:ea typeface="+mn-ea"/>
                <a:cs typeface="+mn-cs"/>
              </a:rPr>
              <a:t>Right: https://commons.wikimedia.org/wiki/File:GCMS_closed.jpg, </a:t>
            </a:r>
          </a:p>
          <a:p>
            <a:r>
              <a:rPr lang="en-US" sz="800" b="0" kern="1200" noProof="0" dirty="0">
                <a:solidFill>
                  <a:schemeClr val="tx1"/>
                </a:solidFill>
                <a:effectLst/>
                <a:latin typeface="+mn-lt"/>
                <a:ea typeface="+mn-ea"/>
                <a:cs typeface="+mn-cs"/>
              </a:rPr>
              <a:t> Creative Commons Attribution-Share Alike 4.0 International, 3.0 </a:t>
            </a:r>
            <a:r>
              <a:rPr lang="en-US" sz="800" b="0" kern="1200" noProof="0" dirty="0" err="1">
                <a:solidFill>
                  <a:schemeClr val="tx1"/>
                </a:solidFill>
                <a:effectLst/>
                <a:latin typeface="+mn-lt"/>
                <a:ea typeface="+mn-ea"/>
                <a:cs typeface="+mn-cs"/>
              </a:rPr>
              <a:t>Unported</a:t>
            </a:r>
            <a:r>
              <a:rPr lang="en-US" sz="800" b="0" kern="1200" noProof="0" dirty="0">
                <a:solidFill>
                  <a:schemeClr val="tx1"/>
                </a:solidFill>
                <a:effectLst/>
                <a:latin typeface="+mn-lt"/>
                <a:ea typeface="+mn-ea"/>
                <a:cs typeface="+mn-cs"/>
              </a:rPr>
              <a:t>.</a:t>
            </a:r>
            <a:endParaRPr lang="en-GB" sz="800" b="0" kern="1200" noProof="0" dirty="0">
              <a:solidFill>
                <a:schemeClr val="tx1"/>
              </a:solidFill>
              <a:effectLst/>
              <a:latin typeface="+mn-lt"/>
              <a:ea typeface="+mn-ea"/>
              <a:cs typeface="+mn-cs"/>
            </a:endParaRPr>
          </a:p>
          <a:p>
            <a:endParaRPr lang="en-GB" sz="800" b="0"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Text source &amp; IP: </a:t>
            </a:r>
            <a:endParaRPr lang="en-GB" sz="800" noProof="0" dirty="0"/>
          </a:p>
        </p:txBody>
      </p:sp>
    </p:spTree>
    <p:extLst>
      <p:ext uri="{BB962C8B-B14F-4D97-AF65-F5344CB8AC3E}">
        <p14:creationId xmlns:p14="http://schemas.microsoft.com/office/powerpoint/2010/main" val="3043337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a:t>
            </a:r>
            <a:r>
              <a:rPr lang="en-US" sz="800" b="0" kern="1200" dirty="0">
                <a:solidFill>
                  <a:schemeClr val="tx1"/>
                </a:solidFill>
                <a:effectLst/>
                <a:latin typeface="+mn-lt"/>
                <a:ea typeface="+mn-ea"/>
                <a:cs typeface="+mn-cs"/>
              </a:rPr>
              <a:t> some different DIM techniques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5.3 Detection, Identification and Monitoring (DIM)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Some examples of chemical detection devices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will be aware that many different devices are available for chemical detection.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Explain there are all kinds of devices on the market with different pro’s and con’s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Most of them are meant to detect a certain group of chemical substances, this means most of the time you need to have some idea of what you are looking for</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This kind of detection equipment is usually deployed by the fire department and the army</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If you have some knowledge about these techniques, you might want to explain in some more detail.</a:t>
            </a:r>
          </a:p>
          <a:p>
            <a:pPr marL="171450" indent="-171450">
              <a:buFont typeface="Arial" panose="020B0604020202020204" pitchFamily="34" charset="0"/>
              <a:buChar cha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p>
          <a:p>
            <a:r>
              <a:rPr lang="en-US" sz="800" b="0" kern="1200" dirty="0">
                <a:solidFill>
                  <a:schemeClr val="tx1"/>
                </a:solidFill>
                <a:effectLst/>
                <a:latin typeface="+mn-lt"/>
                <a:ea typeface="+mn-ea"/>
                <a:cs typeface="+mn-cs"/>
              </a:rPr>
              <a:t>Left two pictures are devices that use light (infrared or </a:t>
            </a:r>
            <a:r>
              <a:rPr lang="en-US" sz="800" b="0" kern="1200" dirty="0" err="1">
                <a:solidFill>
                  <a:schemeClr val="tx1"/>
                </a:solidFill>
                <a:effectLst/>
                <a:latin typeface="+mn-lt"/>
                <a:ea typeface="+mn-ea"/>
                <a:cs typeface="+mn-cs"/>
              </a:rPr>
              <a:t>raman</a:t>
            </a:r>
            <a:r>
              <a:rPr lang="en-US" sz="800" b="0" kern="1200" dirty="0">
                <a:solidFill>
                  <a:schemeClr val="tx1"/>
                </a:solidFill>
                <a:effectLst/>
                <a:latin typeface="+mn-lt"/>
                <a:ea typeface="+mn-ea"/>
                <a:cs typeface="+mn-cs"/>
              </a:rPr>
              <a:t>) to identify substances using a library of known substances</a:t>
            </a:r>
          </a:p>
          <a:p>
            <a:r>
              <a:rPr lang="en-US" sz="800" b="0" kern="1200" dirty="0">
                <a:solidFill>
                  <a:schemeClr val="tx1"/>
                </a:solidFill>
                <a:effectLst/>
                <a:latin typeface="+mn-lt"/>
                <a:ea typeface="+mn-ea"/>
                <a:cs typeface="+mn-cs"/>
              </a:rPr>
              <a:t>The middle two pictures are gas detection tubes to identify and quantify substances if you know what to look for (e.g. you would have a specific tube for chlorine)</a:t>
            </a:r>
          </a:p>
          <a:p>
            <a:r>
              <a:rPr lang="en-US" sz="800" b="0" kern="1200" dirty="0">
                <a:solidFill>
                  <a:schemeClr val="tx1"/>
                </a:solidFill>
                <a:effectLst/>
                <a:latin typeface="+mn-lt"/>
                <a:ea typeface="+mn-ea"/>
                <a:cs typeface="+mn-cs"/>
              </a:rPr>
              <a:t>The right two devices, use ion mobility spectrometry to identify substances. This kind of devices typically have different modes, for instance a Chemical Warfare Agent modus or a Toxic Industrial Chemicals mode.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nl-NL" sz="800" b="0" i="0" dirty="0">
                <a:solidFill>
                  <a:srgbClr val="000000"/>
                </a:solidFill>
                <a:effectLst/>
                <a:latin typeface="+mn-lt"/>
              </a:rPr>
              <a:t>Brochures sales companies. </a:t>
            </a:r>
          </a:p>
          <a:p>
            <a:r>
              <a:rPr lang="en-GB" sz="800" dirty="0">
                <a:solidFill>
                  <a:srgbClr val="000000"/>
                </a:solidFill>
                <a:effectLst/>
                <a:latin typeface="+mn-lt"/>
                <a:ea typeface="Calibri" panose="020F0502020204030204" pitchFamily="34" charset="0"/>
                <a:cs typeface="Calibri" panose="020F0502020204030204" pitchFamily="34"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latin typeface="+mn-lt"/>
            </a:endParaRPr>
          </a:p>
        </p:txBody>
      </p:sp>
    </p:spTree>
    <p:extLst>
      <p:ext uri="{BB962C8B-B14F-4D97-AF65-F5344CB8AC3E}">
        <p14:creationId xmlns:p14="http://schemas.microsoft.com/office/powerpoint/2010/main" val="2407556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a:t>
            </a:r>
            <a:r>
              <a:rPr lang="en-US" sz="800" b="0" kern="1200" dirty="0">
                <a:solidFill>
                  <a:schemeClr val="tx1"/>
                </a:solidFill>
                <a:effectLst/>
                <a:latin typeface="+mn-lt"/>
                <a:ea typeface="+mn-ea"/>
                <a:cs typeface="+mn-cs"/>
              </a:rPr>
              <a:t> some different DIM techniques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5.3 Detection, Identification and Monitoring (DIM)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Biological detection and identification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have learnt that for biological agents handheld simple detection equipment exists. These are usually based on detection of specific proteins of DNA from pathogens. Methods vary in their level of sensitivity and specificity and in general for improved performance the required equipment gets more complicated (and bigger).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indent="0">
              <a:buFont typeface="Arial" panose="020B0604020202020204" pitchFamily="34" charset="0"/>
              <a:buNone/>
            </a:pPr>
            <a:r>
              <a:rPr lang="en-US" sz="800" kern="1200" dirty="0">
                <a:solidFill>
                  <a:schemeClr val="tx1"/>
                </a:solidFill>
                <a:effectLst/>
                <a:latin typeface="+mn-lt"/>
                <a:ea typeface="+mn-ea"/>
                <a:cs typeface="+mn-cs"/>
              </a:rPr>
              <a:t>Explain that specific detection is mostly based on the detection of proteins or DNA sequences.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The most rapid and simple detection systems are based on immunoassays (similar to pregnancy tests), but these are the least sensitive and specific, so may miss an agent or produce false positive results. The example kit detects multiple pathogens (in addition to toxins) within minutes</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Very sensitive and highly specific results can be obtained when detecting specific DNA sequences. The detection methods are more complicated, but many systems have been and are being developed to make these methods faster and user-friendly. The example presents a method for the detection of an array of 16 bacteria, viruses and toxins within an hour on a ‘sample in – result out’ basis.</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Detailed identification of biological agents to yield detailed information (e.g. virulence) can be done by using MALDI-TOF mass spectrometry or DNA sequencing. These methods can be rapid (MALDI in the order of minutes, sequencing hours), but requires highly trained specialists. In addition, identification by MALDI-TOF requires isolates of bacterial strains, which limits application in the field. Similar to the above, there are developments to make these techniques more accessible and user-friendly, but field-employment is not likely.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i="0" kern="1200" dirty="0">
                <a:solidFill>
                  <a:schemeClr val="tx1"/>
                </a:solidFill>
                <a:effectLst/>
                <a:latin typeface="+mn-lt"/>
                <a:ea typeface="+mn-ea"/>
                <a:cs typeface="+mn-cs"/>
              </a:rPr>
              <a:t>A RAID I</a:t>
            </a:r>
            <a:r>
              <a:rPr lang="en-US" sz="800" b="0" i="0" dirty="0"/>
              <a:t>mmunoassays for detecting Proteins, A PCR for detecting DNA (a </a:t>
            </a:r>
            <a:r>
              <a:rPr lang="en-US" sz="800" b="0" i="0" dirty="0" err="1"/>
              <a:t>filmarray</a:t>
            </a:r>
            <a:r>
              <a:rPr lang="en-US" sz="800" b="0" i="0" dirty="0"/>
              <a:t>), A Bruker </a:t>
            </a:r>
            <a:r>
              <a:rPr lang="en-US" sz="800" b="0" i="0" dirty="0" err="1"/>
              <a:t>Biotyper</a:t>
            </a:r>
            <a:r>
              <a:rPr lang="en-US" sz="800" b="0" i="0" dirty="0"/>
              <a:t> </a:t>
            </a:r>
            <a:r>
              <a:rPr lang="en-US" sz="800" i="0" dirty="0"/>
              <a:t>Mass-spectrometry for identification based on proteins, A minion, Rapid DNA sequencing for identification based on DNA</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nl-NL" sz="800" b="0" i="0" dirty="0">
                <a:solidFill>
                  <a:srgbClr val="000000"/>
                </a:solidFill>
                <a:effectLst/>
                <a:latin typeface="Roboto" panose="02000000000000000000" pitchFamily="2" charset="0"/>
              </a:rPr>
              <a:t>Brochures sales companies. </a:t>
            </a:r>
          </a:p>
          <a:p>
            <a:r>
              <a:rPr lang="en-GB" sz="800" dirty="0">
                <a:solidFill>
                  <a:srgbClr val="000000"/>
                </a:solidFill>
                <a:effectLst/>
                <a:latin typeface="Verdana" panose="020B0604030504040204" pitchFamily="34" charset="0"/>
                <a:ea typeface="Calibri" panose="020F0502020204030204" pitchFamily="34" charset="0"/>
                <a:cs typeface="Calibri" panose="020F0502020204030204" pitchFamily="34" charset="0"/>
              </a:rPr>
              <a:t>The Melody consortium has done its utmost to trace the copyright owner of the photo used in the current presentation under fair use conditions. In case your photo hasn’t been properly acknowledged, please contact www.melodytraining.eu and the photo will be removed.</a:t>
            </a:r>
            <a:endParaRPr lang="en-US" sz="1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9121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a:t>
            </a:r>
            <a:r>
              <a:rPr lang="en-US" sz="800" b="0" kern="1200" dirty="0">
                <a:solidFill>
                  <a:schemeClr val="tx1"/>
                </a:solidFill>
                <a:effectLst/>
                <a:latin typeface="+mn-lt"/>
                <a:ea typeface="+mn-ea"/>
                <a:cs typeface="+mn-cs"/>
              </a:rPr>
              <a:t> some different DIM techniques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5.3 Detection, Identification and Monitoring (DIM)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Radiological detection and identification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know that handheld devices can distinguish between </a:t>
            </a:r>
            <a:r>
              <a:rPr lang="el-GR" sz="800" kern="1200" dirty="0">
                <a:solidFill>
                  <a:schemeClr val="tx1"/>
                </a:solidFill>
                <a:effectLst/>
                <a:latin typeface="+mn-lt"/>
                <a:ea typeface="+mn-ea"/>
                <a:cs typeface="+mn-cs"/>
              </a:rPr>
              <a:t>α</a:t>
            </a:r>
            <a:r>
              <a:rPr lang="en-US" sz="800" kern="1200" dirty="0">
                <a:solidFill>
                  <a:schemeClr val="tx1"/>
                </a:solidFill>
                <a:effectLst/>
                <a:latin typeface="+mn-lt"/>
                <a:ea typeface="+mn-ea"/>
                <a:cs typeface="+mn-cs"/>
              </a:rPr>
              <a:t>, </a:t>
            </a:r>
            <a:r>
              <a:rPr lang="el-GR" sz="800" kern="1200" dirty="0">
                <a:solidFill>
                  <a:schemeClr val="tx1"/>
                </a:solidFill>
                <a:effectLst/>
                <a:latin typeface="+mn-lt"/>
                <a:ea typeface="+mn-ea"/>
                <a:cs typeface="+mn-cs"/>
              </a:rPr>
              <a:t>β</a:t>
            </a:r>
            <a:r>
              <a:rPr lang="en-US" sz="800" kern="1200" dirty="0">
                <a:solidFill>
                  <a:schemeClr val="tx1"/>
                </a:solidFill>
                <a:effectLst/>
                <a:latin typeface="+mn-lt"/>
                <a:ea typeface="+mn-ea"/>
                <a:cs typeface="+mn-cs"/>
              </a:rPr>
              <a:t>  and </a:t>
            </a:r>
            <a:r>
              <a:rPr lang="el-GR" sz="800" kern="1200" dirty="0">
                <a:solidFill>
                  <a:schemeClr val="tx1"/>
                </a:solidFill>
                <a:effectLst/>
                <a:latin typeface="+mn-lt"/>
                <a:ea typeface="+mn-ea"/>
                <a:cs typeface="+mn-cs"/>
              </a:rPr>
              <a:t>γ</a:t>
            </a:r>
            <a:r>
              <a:rPr lang="en-US" sz="800" kern="1200" dirty="0">
                <a:solidFill>
                  <a:schemeClr val="tx1"/>
                </a:solidFill>
                <a:effectLst/>
                <a:latin typeface="+mn-lt"/>
                <a:ea typeface="+mn-ea"/>
                <a:cs typeface="+mn-cs"/>
              </a:rPr>
              <a:t> radiation. </a:t>
            </a:r>
            <a:r>
              <a:rPr lang="el-GR" sz="800" kern="1200" dirty="0">
                <a:solidFill>
                  <a:schemeClr val="tx1"/>
                </a:solidFill>
                <a:effectLst/>
                <a:latin typeface="+mn-lt"/>
                <a:ea typeface="+mn-ea"/>
                <a:cs typeface="+mn-cs"/>
              </a:rPr>
              <a:t>γ</a:t>
            </a:r>
            <a:r>
              <a:rPr lang="en-US" sz="800" kern="1200" dirty="0">
                <a:solidFill>
                  <a:schemeClr val="tx1"/>
                </a:solidFill>
                <a:effectLst/>
                <a:latin typeface="+mn-lt"/>
                <a:ea typeface="+mn-ea"/>
                <a:cs typeface="+mn-cs"/>
              </a:rPr>
              <a:t> is easy to detect with simple and cheap equipment. Identification of the RN material is possible in the field when it emits gamma radiation, but </a:t>
            </a:r>
            <a:r>
              <a:rPr lang="el-GR" sz="800" kern="1200" dirty="0">
                <a:solidFill>
                  <a:schemeClr val="tx1"/>
                </a:solidFill>
                <a:effectLst/>
                <a:latin typeface="+mn-lt"/>
                <a:ea typeface="+mn-ea"/>
                <a:cs typeface="+mn-cs"/>
              </a:rPr>
              <a:t>α</a:t>
            </a:r>
            <a:r>
              <a:rPr lang="en-US" sz="800" kern="1200" dirty="0">
                <a:solidFill>
                  <a:schemeClr val="tx1"/>
                </a:solidFill>
                <a:effectLst/>
                <a:latin typeface="+mn-lt"/>
                <a:ea typeface="+mn-ea"/>
                <a:cs typeface="+mn-cs"/>
              </a:rPr>
              <a:t> and </a:t>
            </a:r>
            <a:r>
              <a:rPr lang="el-GR" sz="800" kern="1200" dirty="0">
                <a:solidFill>
                  <a:schemeClr val="tx1"/>
                </a:solidFill>
                <a:effectLst/>
                <a:latin typeface="+mn-lt"/>
                <a:ea typeface="+mn-ea"/>
                <a:cs typeface="+mn-cs"/>
              </a:rPr>
              <a:t>β</a:t>
            </a:r>
            <a:r>
              <a:rPr lang="en-US" sz="800" kern="1200" dirty="0">
                <a:solidFill>
                  <a:schemeClr val="tx1"/>
                </a:solidFill>
                <a:effectLst/>
                <a:latin typeface="+mn-lt"/>
                <a:ea typeface="+mn-ea"/>
                <a:cs typeface="+mn-cs"/>
              </a:rPr>
              <a:t> is only possible in the lab (by experts).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GB" sz="800" kern="1200" noProof="0" dirty="0">
                <a:solidFill>
                  <a:schemeClr val="tx1"/>
                </a:solidFill>
                <a:effectLst/>
                <a:latin typeface="+mn-lt"/>
                <a:ea typeface="+mn-ea"/>
                <a:cs typeface="+mn-cs"/>
              </a:rPr>
              <a:t>Explain that "detection" and "identification" can have different meanings for RN with respect to the use in the CB-"world", and, also how these terms are used </a:t>
            </a:r>
          </a:p>
          <a:p>
            <a:endParaRPr lang="en-GB" sz="800" kern="1200" noProof="0" dirty="0">
              <a:solidFill>
                <a:schemeClr val="tx1"/>
              </a:solidFill>
              <a:effectLst/>
              <a:latin typeface="+mn-lt"/>
              <a:ea typeface="+mn-ea"/>
              <a:cs typeface="+mn-cs"/>
            </a:endParaRPr>
          </a:p>
          <a:p>
            <a:r>
              <a:rPr lang="en-GB" sz="800" kern="1200" noProof="0" dirty="0">
                <a:solidFill>
                  <a:schemeClr val="tx1"/>
                </a:solidFill>
                <a:effectLst/>
                <a:latin typeface="+mn-lt"/>
                <a:ea typeface="+mn-ea"/>
                <a:cs typeface="+mn-cs"/>
              </a:rPr>
              <a:t>1) detection and identification: whether it is alpha, beta or gamma radiation</a:t>
            </a:r>
          </a:p>
          <a:p>
            <a:r>
              <a:rPr lang="en-GB" sz="800" kern="1200" noProof="0" dirty="0">
                <a:solidFill>
                  <a:schemeClr val="tx1"/>
                </a:solidFill>
                <a:effectLst/>
                <a:latin typeface="+mn-lt"/>
                <a:ea typeface="+mn-ea"/>
                <a:cs typeface="+mn-cs"/>
              </a:rPr>
              <a:t>2) detection and identification: meaning the presence of radioactive material and identifying the radioactive isotope that emits the radiation</a:t>
            </a:r>
          </a:p>
          <a:p>
            <a:endParaRPr lang="en-GB"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Handhelds can distinguish between alpha, beta, and gamma radiation.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Detecting α and β radiation can be tricky or even impossible in the field, Especially α radiation due to the very short distance alpha radiation can travel through air: the detector should be a few millimetres from the source for a proper detection. Detection of alpha might be impossible for the simple reason that the object does not have a flat surface, and thus prevents the detector being placed close enough to the object.</a:t>
            </a:r>
            <a:br>
              <a:rPr lang="en-GB" sz="800" kern="1200" noProof="0" dirty="0">
                <a:solidFill>
                  <a:schemeClr val="tx1"/>
                </a:solidFill>
                <a:effectLst/>
                <a:latin typeface="+mn-lt"/>
                <a:ea typeface="+mn-ea"/>
                <a:cs typeface="+mn-cs"/>
              </a:rPr>
            </a:br>
            <a:r>
              <a:rPr lang="en-GB" sz="800" kern="1200" noProof="0" dirty="0">
                <a:solidFill>
                  <a:schemeClr val="tx1"/>
                </a:solidFill>
                <a:effectLst/>
                <a:latin typeface="+mn-lt"/>
                <a:ea typeface="+mn-ea"/>
                <a:cs typeface="+mn-cs"/>
              </a:rPr>
              <a:t>Gamma radiation, on the other hand, is much easier to measure. Simple and low-cost equipment exists to detect the presence of gamma radiation.</a:t>
            </a:r>
          </a:p>
          <a:p>
            <a:r>
              <a:rPr lang="en-GB" sz="800" kern="1200" noProof="0" dirty="0">
                <a:solidFill>
                  <a:schemeClr val="tx1"/>
                </a:solidFill>
                <a:effectLst/>
                <a:latin typeface="+mn-lt"/>
                <a:ea typeface="+mn-ea"/>
                <a:cs typeface="+mn-cs"/>
              </a:rPr>
              <a:t>More advanced equipment (such as the </a:t>
            </a:r>
            <a:r>
              <a:rPr lang="en-GB" sz="800" kern="1200" noProof="0" dirty="0" err="1">
                <a:solidFill>
                  <a:schemeClr val="tx1"/>
                </a:solidFill>
                <a:effectLst/>
                <a:latin typeface="+mn-lt"/>
                <a:ea typeface="+mn-ea"/>
                <a:cs typeface="+mn-cs"/>
              </a:rPr>
              <a:t>IdentiFINDER</a:t>
            </a:r>
            <a:r>
              <a:rPr lang="en-GB" sz="800" kern="1200" noProof="0" dirty="0">
                <a:solidFill>
                  <a:schemeClr val="tx1"/>
                </a:solidFill>
                <a:effectLst/>
                <a:latin typeface="+mn-lt"/>
                <a:ea typeface="+mn-ea"/>
                <a:cs typeface="+mn-cs"/>
              </a:rPr>
              <a:t> as shown in the picture or similar devices) can be used to identify the isotope in a field setting</a:t>
            </a:r>
          </a:p>
          <a:p>
            <a:endParaRPr lang="en-GB" sz="800" kern="1200" noProof="0" dirty="0">
              <a:solidFill>
                <a:schemeClr val="tx1"/>
              </a:solidFill>
              <a:effectLst/>
              <a:latin typeface="+mn-lt"/>
              <a:ea typeface="+mn-ea"/>
              <a:cs typeface="+mn-cs"/>
            </a:endParaRPr>
          </a:p>
          <a:p>
            <a:r>
              <a:rPr lang="en-GB" sz="800" kern="1200" noProof="0" dirty="0">
                <a:solidFill>
                  <a:schemeClr val="tx1"/>
                </a:solidFill>
                <a:effectLst/>
                <a:latin typeface="+mn-lt"/>
                <a:ea typeface="+mn-ea"/>
                <a:cs typeface="+mn-cs"/>
              </a:rPr>
              <a:t>Note that expert judgement is still required, and advanced training is necessary to draw conclusions form the measurements.</a:t>
            </a:r>
          </a:p>
          <a:p>
            <a:endParaRPr lang="en-GB" sz="800" kern="1200" noProof="0" dirty="0">
              <a:solidFill>
                <a:schemeClr val="tx1"/>
              </a:solidFill>
              <a:effectLst/>
              <a:latin typeface="+mn-lt"/>
              <a:ea typeface="+mn-ea"/>
              <a:cs typeface="+mn-cs"/>
            </a:endParaRPr>
          </a:p>
          <a:p>
            <a:r>
              <a:rPr lang="en-GB" sz="800" kern="1200" noProof="0" dirty="0">
                <a:solidFill>
                  <a:schemeClr val="tx1"/>
                </a:solidFill>
                <a:effectLst/>
                <a:latin typeface="+mn-lt"/>
                <a:ea typeface="+mn-ea"/>
                <a:cs typeface="+mn-cs"/>
              </a:rPr>
              <a:t>If trainees ask, explain that  devices to identify the radioactive isotope usually measure a gamma spectrum using a low-resolution </a:t>
            </a:r>
            <a:r>
              <a:rPr lang="en-GB" sz="800" kern="1200" noProof="0" dirty="0" err="1">
                <a:solidFill>
                  <a:schemeClr val="tx1"/>
                </a:solidFill>
                <a:effectLst/>
                <a:latin typeface="+mn-lt"/>
                <a:ea typeface="+mn-ea"/>
                <a:cs typeface="+mn-cs"/>
              </a:rPr>
              <a:t>NaI</a:t>
            </a:r>
            <a:r>
              <a:rPr lang="en-GB" sz="800" kern="1200" noProof="0" dirty="0">
                <a:solidFill>
                  <a:schemeClr val="tx1"/>
                </a:solidFill>
                <a:effectLst/>
                <a:latin typeface="+mn-lt"/>
                <a:ea typeface="+mn-ea"/>
                <a:cs typeface="+mn-cs"/>
              </a:rPr>
              <a:t> scintillation detector coupled to a library of commonly encountered radionuclides. If the encountered radioactive isotope happens do be part of the library, then the identification is quite reliable. Vice versa, or in the case of several radioactive isotopes at the same spot, it is not directly clear what the result might be. The instrument gives a false identification with an erroneous reading for the activity or yields a "non-identification". </a:t>
            </a:r>
          </a:p>
          <a:p>
            <a:endParaRPr lang="en-GB" sz="800" kern="1200" noProof="0" dirty="0">
              <a:solidFill>
                <a:schemeClr val="tx1"/>
              </a:solidFill>
              <a:effectLst/>
              <a:latin typeface="+mn-lt"/>
              <a:ea typeface="+mn-ea"/>
              <a:cs typeface="+mn-cs"/>
            </a:endParaRPr>
          </a:p>
          <a:p>
            <a:r>
              <a:rPr lang="en-GB" sz="800" kern="1200" noProof="0" dirty="0">
                <a:solidFill>
                  <a:schemeClr val="tx1"/>
                </a:solidFill>
                <a:effectLst/>
                <a:latin typeface="+mn-lt"/>
                <a:ea typeface="+mn-ea"/>
                <a:cs typeface="+mn-cs"/>
              </a:rPr>
              <a:t>Experts can take samples like wipe tests and analyse these in the lab using high resolution gamma spectroscopy or Liquid Scintillation Counting that uses the alpha radiation for identification.</a:t>
            </a:r>
          </a:p>
          <a:p>
            <a:endParaRPr lang="en-GB" sz="800" kern="1200" noProof="0" dirty="0">
              <a:solidFill>
                <a:schemeClr val="tx1"/>
              </a:solidFill>
              <a:effectLst/>
              <a:latin typeface="+mn-lt"/>
              <a:ea typeface="+mn-ea"/>
              <a:cs typeface="+mn-cs"/>
            </a:endParaRPr>
          </a:p>
          <a:p>
            <a:r>
              <a:rPr lang="en-GB" sz="800" kern="1200" noProof="0" dirty="0">
                <a:solidFill>
                  <a:schemeClr val="tx1"/>
                </a:solidFill>
                <a:effectLst/>
                <a:latin typeface="+mn-lt"/>
                <a:ea typeface="+mn-ea"/>
                <a:cs typeface="+mn-cs"/>
              </a:rPr>
              <a:t>A pure alpha or beta source can be easily missed, while a gamma source is much easier. </a:t>
            </a:r>
          </a:p>
          <a:p>
            <a:pPr marL="0" indent="0">
              <a:buFont typeface="Arial" panose="020B0604020202020204" pitchFamily="34" charset="0"/>
              <a:buNone/>
            </a:pPr>
            <a:r>
              <a:rPr lang="en-GB" sz="800" kern="1200" noProof="0" dirty="0">
                <a:solidFill>
                  <a:schemeClr val="tx1"/>
                </a:solidFill>
                <a:effectLst/>
                <a:latin typeface="+mn-lt"/>
                <a:ea typeface="+mn-ea"/>
                <a:cs typeface="+mn-cs"/>
              </a:rPr>
              <a:t>Detection of gamma radiation does not necessarily indicate a health risks.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Handhelds for radiation detection and identification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RIIVM</a:t>
            </a:r>
          </a:p>
          <a:p>
            <a:r>
              <a:rPr lang="en-US" sz="800" b="1" kern="1200" dirty="0">
                <a:solidFill>
                  <a:schemeClr val="tx1"/>
                </a:solidFill>
                <a:effectLst/>
                <a:latin typeface="+mn-lt"/>
                <a:ea typeface="+mn-ea"/>
                <a:cs typeface="+mn-cs"/>
              </a:rPr>
              <a:t>Text source &amp; IP:</a:t>
            </a:r>
            <a:endParaRPr lang="en-GB" sz="800" dirty="0"/>
          </a:p>
        </p:txBody>
      </p:sp>
    </p:spTree>
    <p:extLst>
      <p:ext uri="{BB962C8B-B14F-4D97-AF65-F5344CB8AC3E}">
        <p14:creationId xmlns:p14="http://schemas.microsoft.com/office/powerpoint/2010/main" val="2934901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on scene and hazard avoidance </a:t>
            </a:r>
          </a:p>
          <a:p>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a:t>
            </a:r>
            <a:r>
              <a:rPr lang="en-US" sz="800" b="0" kern="1200" dirty="0">
                <a:solidFill>
                  <a:schemeClr val="tx1"/>
                </a:solidFill>
                <a:effectLst/>
                <a:latin typeface="+mn-lt"/>
                <a:ea typeface="+mn-ea"/>
                <a:cs typeface="+mn-cs"/>
              </a:rPr>
              <a:t> some different DIM techniques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5.3 Detection, Identification and Monitoring (DIM)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Take home message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The trainees will have some idea of the difference between detection and identification. The trainee understands false results are possible.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Give the trainees a take home message. </a:t>
            </a:r>
          </a:p>
          <a:p>
            <a:r>
              <a:rPr lang="en-US" sz="800" kern="1200" dirty="0">
                <a:solidFill>
                  <a:schemeClr val="tx1"/>
                </a:solidFill>
                <a:effectLst/>
                <a:latin typeface="+mn-lt"/>
                <a:ea typeface="+mn-ea"/>
                <a:cs typeface="+mn-cs"/>
              </a:rPr>
              <a:t>Note:</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There are a lot of different techniques, used by fire department, military personnel, sometimes policeman, etc.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Detection methods can be used on site, these techniques usually give a direct result, however with a lower confidence level than lab settings</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To positively identify a substance laboratory research is usually necessary. However, even a laboratory setting does not guarantee positive identification of all substances (millions of chemical substances are known, most identification techniques are used for a fraction of those chemicals). Also, identification in the laboratory might take a long time, even weeks.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Remark: symptoms of victims might help to identify a CBRN substance or choose proper identification techniques.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All techniques require some training to properly use them,  often a specialist is needed.</a:t>
            </a:r>
          </a:p>
          <a:p>
            <a:pPr marL="171450" indent="-171450">
              <a:buFont typeface="Arial" panose="020B0604020202020204" pitchFamily="34" charset="0"/>
              <a:buChar char="•"/>
            </a:pP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dirty="0">
                <a:solidFill>
                  <a:schemeClr val="tx1"/>
                </a:solidFill>
                <a:effectLst/>
                <a:latin typeface="+mn-lt"/>
                <a:ea typeface="+mn-ea"/>
                <a:cs typeface="+mn-cs"/>
              </a:rPr>
              <a:t>Discuss with the trainees the differences and consequence of false positive and false negative results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p>
        </p:txBody>
      </p:sp>
    </p:spTree>
    <p:extLst>
      <p:ext uri="{BB962C8B-B14F-4D97-AF65-F5344CB8AC3E}">
        <p14:creationId xmlns:p14="http://schemas.microsoft.com/office/powerpoint/2010/main" val="6905228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dirty="0"/>
              <a:t>MELODY #5.3 Course title</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dirty="0"/>
              <a:t>MELODY #5.3 Course title</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dirty="0"/>
              <a:t>MELODY #5.3 Course title</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#5.3 Course title</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dirty="0"/>
              <a:t>MELODY #5.3 Course title</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dirty="0"/>
              <a:t>MELODY #5.3 Course title</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#5.3 Course title</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dirty="0"/>
              <a:t>MELODY #5.3 Course title</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#5.3 Course title</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#5.3 Course title</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#5.3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#5.3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#5.3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dirty="0"/>
              <a:t>MELODY #5.3 Course title</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dirty="0"/>
              <a:t>MELODY #5.3 Course title</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#5.3 Course title</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sz="2800" b="0" kern="1200" dirty="0">
                <a:solidFill>
                  <a:schemeClr val="tx1"/>
                </a:solidFill>
                <a:effectLst/>
                <a:latin typeface="+mn-lt"/>
                <a:ea typeface="+mn-ea"/>
                <a:cs typeface="+mn-cs"/>
              </a:rPr>
              <a:t>5.3 Detection, Identification and Monitoring (DIM)</a:t>
            </a:r>
          </a:p>
        </p:txBody>
      </p:sp>
      <p:sp>
        <p:nvSpPr>
          <p:cNvPr id="3" name="Title 2"/>
          <p:cNvSpPr>
            <a:spLocks noGrp="1"/>
          </p:cNvSpPr>
          <p:nvPr>
            <p:ph type="title"/>
          </p:nvPr>
        </p:nvSpPr>
        <p:spPr>
          <a:xfrm>
            <a:off x="590550" y="3948020"/>
            <a:ext cx="11088103" cy="909730"/>
          </a:xfrm>
        </p:spPr>
        <p:txBody>
          <a:bodyPr anchor="ctr">
            <a:normAutofit/>
          </a:bodyPr>
          <a:lstStyle/>
          <a:p>
            <a:r>
              <a:rPr lang="en-US" sz="3600" dirty="0"/>
              <a:t>Module 5 Risk assessment on scene and hazard avoidance</a:t>
            </a:r>
          </a:p>
        </p:txBody>
      </p:sp>
    </p:spTree>
    <p:extLst>
      <p:ext uri="{BB962C8B-B14F-4D97-AF65-F5344CB8AC3E}">
        <p14:creationId xmlns:p14="http://schemas.microsoft.com/office/powerpoint/2010/main" val="40032012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4">
            <a:extLst>
              <a:ext uri="{FF2B5EF4-FFF2-40B4-BE49-F238E27FC236}">
                <a16:creationId xmlns:a16="http://schemas.microsoft.com/office/drawing/2014/main" id="{44C255B4-80E7-4125-A4AE-4446F8A067F1}"/>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5.3 Detection, Identification and Monitoring (DIM) </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To </a:t>
            </a:r>
            <a:r>
              <a:rPr lang="en-US" u="sng" dirty="0"/>
              <a:t>recall</a:t>
            </a:r>
            <a:r>
              <a:rPr lang="en-US" dirty="0"/>
              <a:t> some different DIM techniques (DIM)</a:t>
            </a:r>
          </a:p>
        </p:txBody>
      </p:sp>
      <p:sp>
        <p:nvSpPr>
          <p:cNvPr id="3" name="Title 2"/>
          <p:cNvSpPr>
            <a:spLocks noGrp="1"/>
          </p:cNvSpPr>
          <p:nvPr>
            <p:ph type="title"/>
          </p:nvPr>
        </p:nvSpPr>
        <p:spPr/>
        <p:txBody>
          <a:bodyPr>
            <a:noAutofit/>
          </a:bodyPr>
          <a:lstStyle/>
          <a:p>
            <a:r>
              <a:rPr lang="en-US" sz="4000" dirty="0"/>
              <a:t>Learning objective</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a:extLst>
              <a:ext uri="{FF2B5EF4-FFF2-40B4-BE49-F238E27FC236}">
                <a16:creationId xmlns:a16="http://schemas.microsoft.com/office/drawing/2014/main" id="{23323D79-C5A3-40C1-A04F-E027D3B262E8}"/>
              </a:ext>
            </a:extLst>
          </p:cNvPr>
          <p:cNvPicPr>
            <a:picLocks noGrp="1" noChangeAspect="1" noChangeArrowheads="1"/>
          </p:cNvPicPr>
          <p:nvPr>
            <p:ph type="pic" sz="quarter" idx="12"/>
          </p:nvPr>
        </p:nvPicPr>
        <p:blipFill>
          <a:blip r:embed="rId3">
            <a:extLst>
              <a:ext uri="{28A0092B-C50C-407E-A947-70E740481C1C}">
                <a14:useLocalDpi xmlns:a14="http://schemas.microsoft.com/office/drawing/2010/main" val="0"/>
              </a:ext>
            </a:extLst>
          </a:blip>
          <a:srcRect t="15521" b="15521"/>
          <a:stretch/>
        </p:blipFill>
        <p:spPr bwMode="auto">
          <a:xfrm>
            <a:off x="0" y="0"/>
            <a:ext cx="12192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Text Placeholder 49"/>
          <p:cNvSpPr>
            <a:spLocks noGrp="1"/>
          </p:cNvSpPr>
          <p:nvPr>
            <p:ph type="body" sz="quarter" idx="13"/>
          </p:nvPr>
        </p:nvSpPr>
        <p:spPr>
          <a:xfrm flipH="1">
            <a:off x="490780" y="357106"/>
            <a:ext cx="3327400" cy="4343400"/>
          </a:xfrm>
        </p:spPr>
        <p:txBody>
          <a:bodyPr/>
          <a:lstStyle/>
          <a:p>
            <a:endParaRPr lang="en-US" dirty="0"/>
          </a:p>
        </p:txBody>
      </p:sp>
      <p:sp>
        <p:nvSpPr>
          <p:cNvPr id="49" name="Title 48"/>
          <p:cNvSpPr>
            <a:spLocks noGrp="1"/>
          </p:cNvSpPr>
          <p:nvPr>
            <p:ph type="title"/>
          </p:nvPr>
        </p:nvSpPr>
        <p:spPr>
          <a:xfrm>
            <a:off x="666300" y="968530"/>
            <a:ext cx="2092400" cy="565804"/>
          </a:xfrm>
        </p:spPr>
        <p:txBody>
          <a:bodyPr/>
          <a:lstStyle/>
          <a:p>
            <a:r>
              <a:rPr lang="nl-BE" dirty="0"/>
              <a:t>DIM</a:t>
            </a:r>
            <a:endParaRPr lang="en-US" dirty="0"/>
          </a:p>
        </p:txBody>
      </p:sp>
      <p:sp>
        <p:nvSpPr>
          <p:cNvPr id="7" name="Text Placeholder 50">
            <a:extLst>
              <a:ext uri="{FF2B5EF4-FFF2-40B4-BE49-F238E27FC236}">
                <a16:creationId xmlns:a16="http://schemas.microsoft.com/office/drawing/2014/main" id="{3DEC5426-3893-4FF0-821D-23F3FA5380EA}"/>
              </a:ext>
            </a:extLst>
          </p:cNvPr>
          <p:cNvSpPr txBox="1">
            <a:spLocks/>
          </p:cNvSpPr>
          <p:nvPr/>
        </p:nvSpPr>
        <p:spPr>
          <a:xfrm>
            <a:off x="648802" y="1649723"/>
            <a:ext cx="3327400" cy="495300"/>
          </a:xfrm>
          <a:prstGeom prst="rect">
            <a:avLst/>
          </a:prstGeom>
        </p:spPr>
        <p:txBody>
          <a:bodyPr vert="horz" lIns="0" tIns="0" rIns="0" bIns="91440" rtlCol="0">
            <a:normAutofit/>
          </a:bodyPr>
          <a:lstStyle>
            <a:lvl1pPr marL="0" indent="0" algn="l" defTabSz="914400" rtl="0" eaLnBrk="1" latinLnBrk="0" hangingPunct="1">
              <a:lnSpc>
                <a:spcPct val="100000"/>
              </a:lnSpc>
              <a:spcBef>
                <a:spcPts val="1000"/>
              </a:spcBef>
              <a:buClr>
                <a:schemeClr val="accent1"/>
              </a:buClr>
              <a:buFontTx/>
              <a:buNone/>
              <a:defRPr lang="nl-NL" sz="2400" kern="1200" dirty="0">
                <a:solidFill>
                  <a:schemeClr val="accent2"/>
                </a:solidFill>
                <a:latin typeface="+mj-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What does DIM mean?</a:t>
            </a:r>
          </a:p>
        </p:txBody>
      </p:sp>
      <p:sp>
        <p:nvSpPr>
          <p:cNvPr id="10" name="Slide Number Placeholder 2">
            <a:extLst>
              <a:ext uri="{FF2B5EF4-FFF2-40B4-BE49-F238E27FC236}">
                <a16:creationId xmlns:a16="http://schemas.microsoft.com/office/drawing/2014/main" id="{36A9FED0-AEE7-4704-8B23-5C28524A5366}"/>
              </a:ext>
            </a:extLst>
          </p:cNvPr>
          <p:cNvSpPr txBox="1">
            <a:spLocks/>
          </p:cNvSpPr>
          <p:nvPr/>
        </p:nvSpPr>
        <p:spPr>
          <a:xfrm>
            <a:off x="11572946" y="6480753"/>
            <a:ext cx="369887" cy="82608"/>
          </a:xfrm>
          <a:prstGeom prst="rect">
            <a:avLst/>
          </a:prstGeom>
        </p:spPr>
        <p:txBody>
          <a:bodyPr vert="horz" lIns="0" tIns="0" rIns="0" bIns="0" rtlCol="0" anchor="t" anchorCtr="0"/>
          <a:lstStyle>
            <a:defPPr>
              <a:defRPr lang="en-US"/>
            </a:defPPr>
            <a:lvl1pPr marL="0" algn="r" defTabSz="914400" rtl="0" eaLnBrk="1" latinLnBrk="0" hangingPunct="1">
              <a:defRPr sz="1000" b="1" kern="1200">
                <a:solidFill>
                  <a:schemeClr val="tx1"/>
                </a:solidFill>
                <a:latin typeface="+mj-lt"/>
                <a:ea typeface="Segoe UI Black" panose="020B0A02040204020203" pitchFamily="34" charset="0"/>
                <a:cs typeface="Segoe UI Semibold" panose="020B0702040204020203"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14E660-BF25-4843-B2A0-93C6E2B6253B}" type="slidenum">
              <a:rPr lang="en-BE" smtClean="0"/>
              <a:pPr/>
              <a:t>3</a:t>
            </a:fld>
            <a:endParaRPr lang="en-BE" dirty="0"/>
          </a:p>
        </p:txBody>
      </p:sp>
      <p:sp>
        <p:nvSpPr>
          <p:cNvPr id="11" name="Footer Placeholder 4">
            <a:extLst>
              <a:ext uri="{FF2B5EF4-FFF2-40B4-BE49-F238E27FC236}">
                <a16:creationId xmlns:a16="http://schemas.microsoft.com/office/drawing/2014/main" id="{60B27D97-6338-4270-B868-004B9EF03230}"/>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5.3 Detection, Identification and Monitoring (DIM) </a:t>
            </a:r>
          </a:p>
        </p:txBody>
      </p:sp>
    </p:spTree>
    <p:extLst>
      <p:ext uri="{BB962C8B-B14F-4D97-AF65-F5344CB8AC3E}">
        <p14:creationId xmlns:p14="http://schemas.microsoft.com/office/powerpoint/2010/main" val="2210693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DIM</a:t>
            </a:r>
          </a:p>
        </p:txBody>
      </p:sp>
      <p:sp>
        <p:nvSpPr>
          <p:cNvPr id="3" name="Text Placeholder 2"/>
          <p:cNvSpPr>
            <a:spLocks noGrp="1"/>
          </p:cNvSpPr>
          <p:nvPr>
            <p:ph type="body" sz="quarter" idx="19"/>
          </p:nvPr>
        </p:nvSpPr>
        <p:spPr>
          <a:xfrm>
            <a:off x="809626" y="1368000"/>
            <a:ext cx="3348035" cy="1938688"/>
          </a:xfrm>
        </p:spPr>
        <p:txBody>
          <a:bodyPr>
            <a:noAutofit/>
          </a:bodyPr>
          <a:lstStyle/>
          <a:p>
            <a:pPr marL="88900" indent="0">
              <a:buNone/>
            </a:pPr>
            <a:r>
              <a:rPr lang="en-US" b="1" dirty="0"/>
              <a:t>Detection</a:t>
            </a:r>
          </a:p>
          <a:p>
            <a:pPr marL="88900" indent="0">
              <a:buNone/>
            </a:pPr>
            <a:r>
              <a:rPr lang="en-US" sz="2000" dirty="0"/>
              <a:t>The act of locating CBRN hazards or discovering or perceiving the presence of CBRN agents.</a:t>
            </a:r>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sp>
        <p:nvSpPr>
          <p:cNvPr id="7" name="Text Placeholder 6"/>
          <p:cNvSpPr>
            <a:spLocks noGrp="1"/>
          </p:cNvSpPr>
          <p:nvPr>
            <p:ph type="body" sz="quarter" idx="22"/>
          </p:nvPr>
        </p:nvSpPr>
        <p:spPr>
          <a:xfrm>
            <a:off x="4443414" y="1368000"/>
            <a:ext cx="3348036" cy="2040039"/>
          </a:xfrm>
        </p:spPr>
        <p:txBody>
          <a:bodyPr>
            <a:noAutofit/>
          </a:bodyPr>
          <a:lstStyle/>
          <a:p>
            <a:pPr marL="88900" indent="0">
              <a:buNone/>
            </a:pPr>
            <a:r>
              <a:rPr lang="en-US" b="1" dirty="0"/>
              <a:t>Identification</a:t>
            </a:r>
          </a:p>
          <a:p>
            <a:pPr marL="88900" indent="0">
              <a:buNone/>
            </a:pPr>
            <a:r>
              <a:rPr lang="en-US" sz="2000" dirty="0"/>
              <a:t>The clear and qualitative determination of which CBRN substance / material is present. </a:t>
            </a:r>
          </a:p>
          <a:p>
            <a:endParaRPr lang="en-US" sz="2000" dirty="0"/>
          </a:p>
          <a:p>
            <a:endParaRPr lang="en-US" sz="2000" dirty="0"/>
          </a:p>
        </p:txBody>
      </p:sp>
      <p:sp>
        <p:nvSpPr>
          <p:cNvPr id="9" name="Text Placeholder 8"/>
          <p:cNvSpPr>
            <a:spLocks noGrp="1"/>
          </p:cNvSpPr>
          <p:nvPr>
            <p:ph type="body" sz="quarter" idx="24"/>
          </p:nvPr>
        </p:nvSpPr>
        <p:spPr>
          <a:xfrm>
            <a:off x="8101013" y="1368000"/>
            <a:ext cx="3348036" cy="2040039"/>
          </a:xfrm>
        </p:spPr>
        <p:txBody>
          <a:bodyPr>
            <a:noAutofit/>
          </a:bodyPr>
          <a:lstStyle/>
          <a:p>
            <a:pPr marL="88900" indent="0">
              <a:buNone/>
            </a:pPr>
            <a:r>
              <a:rPr lang="en-US" b="1" dirty="0"/>
              <a:t>Monitoring</a:t>
            </a:r>
          </a:p>
          <a:p>
            <a:pPr marL="88900" indent="0">
              <a:buNone/>
            </a:pPr>
            <a:r>
              <a:rPr lang="en-US" sz="2000" dirty="0"/>
              <a:t>A continuous or periodic process of qualitatively or quantitatively determining the presence or absence of CBRN substances.</a:t>
            </a:r>
          </a:p>
          <a:p>
            <a:endParaRPr lang="en-US" sz="2000" dirty="0"/>
          </a:p>
          <a:p>
            <a:endParaRPr lang="en-US" sz="2000" dirty="0"/>
          </a:p>
        </p:txBody>
      </p:sp>
      <p:pic>
        <p:nvPicPr>
          <p:cNvPr id="22" name="Picture Placeholder 21">
            <a:extLst>
              <a:ext uri="{FF2B5EF4-FFF2-40B4-BE49-F238E27FC236}">
                <a16:creationId xmlns:a16="http://schemas.microsoft.com/office/drawing/2014/main" id="{79DBC662-9C40-40C4-A3B0-7E774F7F07B5}"/>
              </a:ext>
            </a:extLst>
          </p:cNvPr>
          <p:cNvPicPr>
            <a:picLocks noGrp="1" noChangeAspect="1"/>
          </p:cNvPicPr>
          <p:nvPr>
            <p:ph type="pic" sz="quarter" idx="25"/>
          </p:nvPr>
        </p:nvPicPr>
        <p:blipFill>
          <a:blip r:embed="rId3" cstate="print">
            <a:extLst>
              <a:ext uri="{28A0092B-C50C-407E-A947-70E740481C1C}">
                <a14:useLocalDpi xmlns:a14="http://schemas.microsoft.com/office/drawing/2010/main" val="0"/>
              </a:ext>
            </a:extLst>
          </a:blip>
          <a:srcRect l="7548" r="7548"/>
          <a:stretch>
            <a:fillRect/>
          </a:stretch>
        </p:blipFill>
        <p:spPr/>
      </p:pic>
      <p:pic>
        <p:nvPicPr>
          <p:cNvPr id="13" name="Picture 3">
            <a:extLst>
              <a:ext uri="{FF2B5EF4-FFF2-40B4-BE49-F238E27FC236}">
                <a16:creationId xmlns:a16="http://schemas.microsoft.com/office/drawing/2014/main" id="{FCCC712D-6A12-4667-8BB4-46E3CEAFA489}"/>
              </a:ext>
            </a:extLst>
          </p:cNvPr>
          <p:cNvPicPr>
            <a:picLocks noGrp="1" noChangeAspect="1" noChangeArrowheads="1"/>
          </p:cNvPicPr>
          <p:nvPr>
            <p:ph type="pic" sz="quarter" idx="12"/>
          </p:nvPr>
        </p:nvPicPr>
        <p:blipFill>
          <a:blip r:embed="rId4">
            <a:extLst>
              <a:ext uri="{28A0092B-C50C-407E-A947-70E740481C1C}">
                <a14:useLocalDpi xmlns:a14="http://schemas.microsoft.com/office/drawing/2010/main" val="0"/>
              </a:ext>
            </a:extLst>
          </a:blip>
          <a:srcRect t="1871" b="1871"/>
          <a:stretch/>
        </p:blipFill>
        <p:spPr bwMode="auto">
          <a:xfrm>
            <a:off x="766763" y="3429000"/>
            <a:ext cx="3348037" cy="2628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Placeholder 9">
            <a:extLst>
              <a:ext uri="{FF2B5EF4-FFF2-40B4-BE49-F238E27FC236}">
                <a16:creationId xmlns:a16="http://schemas.microsoft.com/office/drawing/2014/main" id="{8C8ACEA6-525F-4597-A16B-EEFC82A63A7A}"/>
              </a:ext>
            </a:extLst>
          </p:cNvPr>
          <p:cNvPicPr>
            <a:picLocks noGrp="1" noChangeAspect="1"/>
          </p:cNvPicPr>
          <p:nvPr>
            <p:ph type="pic" sz="quarter" idx="23"/>
          </p:nvPr>
        </p:nvPicPr>
        <p:blipFill>
          <a:blip r:embed="rId5"/>
          <a:srcRect l="1421" r="1421"/>
          <a:stretch>
            <a:fillRect/>
          </a:stretch>
        </p:blipFill>
        <p:spPr>
          <a:prstGeom prst="rect">
            <a:avLst/>
          </a:prstGeom>
        </p:spPr>
      </p:pic>
      <p:sp>
        <p:nvSpPr>
          <p:cNvPr id="11" name="Footer Placeholder 4">
            <a:extLst>
              <a:ext uri="{FF2B5EF4-FFF2-40B4-BE49-F238E27FC236}">
                <a16:creationId xmlns:a16="http://schemas.microsoft.com/office/drawing/2014/main" id="{CC0FB13B-8D9F-4E83-8289-DD2C84F54666}"/>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5.3 Detection, Identification and Monitoring (DIM) </a:t>
            </a:r>
          </a:p>
        </p:txBody>
      </p:sp>
    </p:spTree>
    <p:extLst>
      <p:ext uri="{BB962C8B-B14F-4D97-AF65-F5344CB8AC3E}">
        <p14:creationId xmlns:p14="http://schemas.microsoft.com/office/powerpoint/2010/main" val="11480408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Chemical detection and identification</a:t>
            </a:r>
          </a:p>
        </p:txBody>
      </p:sp>
      <p:sp>
        <p:nvSpPr>
          <p:cNvPr id="3" name="Text Placeholder 2"/>
          <p:cNvSpPr>
            <a:spLocks noGrp="1"/>
          </p:cNvSpPr>
          <p:nvPr>
            <p:ph type="body" sz="quarter" idx="19"/>
          </p:nvPr>
        </p:nvSpPr>
        <p:spPr>
          <a:xfrm>
            <a:off x="810000" y="1368000"/>
            <a:ext cx="5040000" cy="2284253"/>
          </a:xfrm>
        </p:spPr>
        <p:txBody>
          <a:bodyPr>
            <a:noAutofit/>
          </a:bodyPr>
          <a:lstStyle/>
          <a:p>
            <a:pPr marL="88900" indent="0">
              <a:buNone/>
            </a:pPr>
            <a:r>
              <a:rPr lang="en-US" b="1" dirty="0"/>
              <a:t>Detection</a:t>
            </a:r>
          </a:p>
          <a:p>
            <a:r>
              <a:rPr lang="en-US" sz="2000" dirty="0"/>
              <a:t>Detection paper for chemical warfare agents </a:t>
            </a:r>
          </a:p>
          <a:p>
            <a:r>
              <a:rPr lang="en-US" sz="2000" dirty="0"/>
              <a:t>Paper submerged in liquid, colouration indicates mustard gas, volatile nerve agent or nonvolatile nerve agent</a:t>
            </a:r>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sp>
        <p:nvSpPr>
          <p:cNvPr id="7" name="Text Placeholder 6"/>
          <p:cNvSpPr>
            <a:spLocks noGrp="1"/>
          </p:cNvSpPr>
          <p:nvPr>
            <p:ph type="body" sz="quarter" idx="22"/>
          </p:nvPr>
        </p:nvSpPr>
        <p:spPr>
          <a:xfrm>
            <a:off x="6543674" y="1368000"/>
            <a:ext cx="5183506" cy="2286000"/>
          </a:xfrm>
        </p:spPr>
        <p:txBody>
          <a:bodyPr>
            <a:noAutofit/>
          </a:bodyPr>
          <a:lstStyle/>
          <a:p>
            <a:pPr marL="88900" indent="0">
              <a:buNone/>
            </a:pPr>
            <a:r>
              <a:rPr lang="en-US" b="1" dirty="0"/>
              <a:t>Identification</a:t>
            </a:r>
          </a:p>
          <a:p>
            <a:r>
              <a:rPr lang="en-US" sz="2000" dirty="0"/>
              <a:t>Gas chromatography mass spectrometer</a:t>
            </a:r>
          </a:p>
          <a:p>
            <a:r>
              <a:rPr lang="en-US" sz="2000" dirty="0"/>
              <a:t>Equipment can identify millions of chemical substances and the amount </a:t>
            </a:r>
          </a:p>
        </p:txBody>
      </p:sp>
      <p:pic>
        <p:nvPicPr>
          <p:cNvPr id="12" name="Picture 5">
            <a:extLst>
              <a:ext uri="{FF2B5EF4-FFF2-40B4-BE49-F238E27FC236}">
                <a16:creationId xmlns:a16="http://schemas.microsoft.com/office/drawing/2014/main" id="{063C57D4-A2FC-4AA1-9D08-BCF6AA25AC5B}"/>
              </a:ext>
            </a:extLst>
          </p:cNvPr>
          <p:cNvPicPr>
            <a:picLocks noGrp="1" noChangeAspect="1" noChangeArrowheads="1"/>
          </p:cNvPicPr>
          <p:nvPr>
            <p:ph type="pic" sz="quarter" idx="12"/>
          </p:nvPr>
        </p:nvPicPr>
        <p:blipFill rotWithShape="1">
          <a:blip r:embed="rId3">
            <a:extLst>
              <a:ext uri="{28A0092B-C50C-407E-A947-70E740481C1C}">
                <a14:useLocalDpi xmlns:a14="http://schemas.microsoft.com/office/drawing/2010/main" val="0"/>
              </a:ext>
            </a:extLst>
          </a:blip>
          <a:srcRect t="16037" r="170" b="16037"/>
          <a:stretch/>
        </p:blipFill>
        <p:spPr bwMode="auto">
          <a:xfrm>
            <a:off x="810000" y="3652253"/>
            <a:ext cx="5040000" cy="2724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Placeholder 15">
            <a:extLst>
              <a:ext uri="{FF2B5EF4-FFF2-40B4-BE49-F238E27FC236}">
                <a16:creationId xmlns:a16="http://schemas.microsoft.com/office/drawing/2014/main" id="{8ABD0EF6-6098-4D69-BDA3-F71C72EC81A7}"/>
              </a:ext>
            </a:extLst>
          </p:cNvPr>
          <p:cNvPicPr>
            <a:picLocks noGrp="1" noChangeAspect="1" noChangeArrowheads="1"/>
          </p:cNvPicPr>
          <p:nvPr>
            <p:ph type="pic" sz="quarter" idx="23"/>
          </p:nvPr>
        </p:nvPicPr>
        <p:blipFill rotWithShape="1">
          <a:blip r:embed="rId4">
            <a:extLst>
              <a:ext uri="{28A0092B-C50C-407E-A947-70E740481C1C}">
                <a14:useLocalDpi xmlns:a14="http://schemas.microsoft.com/office/drawing/2010/main" val="0"/>
              </a:ext>
            </a:extLst>
          </a:blip>
          <a:srcRect l="253" t="-305" r="-253" b="27929"/>
          <a:stretch/>
        </p:blipFill>
        <p:spPr bwMode="auto">
          <a:xfrm>
            <a:off x="6544801" y="3673213"/>
            <a:ext cx="4880438" cy="2724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ooter Placeholder 4">
            <a:extLst>
              <a:ext uri="{FF2B5EF4-FFF2-40B4-BE49-F238E27FC236}">
                <a16:creationId xmlns:a16="http://schemas.microsoft.com/office/drawing/2014/main" id="{24D0DF64-C6B9-410D-8D74-4A89C8F52E1A}"/>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5.3 Detection, Identification and Monitoring (DIM) </a:t>
            </a:r>
          </a:p>
        </p:txBody>
      </p:sp>
    </p:spTree>
    <p:extLst>
      <p:ext uri="{BB962C8B-B14F-4D97-AF65-F5344CB8AC3E}">
        <p14:creationId xmlns:p14="http://schemas.microsoft.com/office/powerpoint/2010/main" val="18162861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2" y="806400"/>
            <a:ext cx="10658476" cy="582751"/>
          </a:xfrm>
        </p:spPr>
        <p:txBody>
          <a:bodyPr>
            <a:normAutofit fontScale="90000"/>
          </a:bodyPr>
          <a:lstStyle/>
          <a:p>
            <a:r>
              <a:rPr lang="en-US" dirty="0"/>
              <a:t>Some examples of chemical detection equipment</a:t>
            </a:r>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pic>
        <p:nvPicPr>
          <p:cNvPr id="17" name="Picture 2">
            <a:extLst>
              <a:ext uri="{FF2B5EF4-FFF2-40B4-BE49-F238E27FC236}">
                <a16:creationId xmlns:a16="http://schemas.microsoft.com/office/drawing/2014/main" id="{EF68CB8E-701D-4DE0-A0E2-08AE3C98CE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87288" y="2089238"/>
            <a:ext cx="2571750" cy="1466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6">
            <a:extLst>
              <a:ext uri="{FF2B5EF4-FFF2-40B4-BE49-F238E27FC236}">
                <a16:creationId xmlns:a16="http://schemas.microsoft.com/office/drawing/2014/main" id="{376393D6-4C34-4494-99E4-04B955ADD6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2917" y="1744231"/>
            <a:ext cx="2656626" cy="2502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7">
            <a:extLst>
              <a:ext uri="{FF2B5EF4-FFF2-40B4-BE49-F238E27FC236}">
                <a16:creationId xmlns:a16="http://schemas.microsoft.com/office/drawing/2014/main" id="{5024EA95-D3DC-41CA-ACD4-16FB92A6587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83781" y="4386224"/>
            <a:ext cx="1424437" cy="1252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3">
            <a:extLst>
              <a:ext uri="{FF2B5EF4-FFF2-40B4-BE49-F238E27FC236}">
                <a16:creationId xmlns:a16="http://schemas.microsoft.com/office/drawing/2014/main" id="{3515ADD4-6445-4886-9FEA-A528472576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47211" y="4094185"/>
            <a:ext cx="2114550" cy="2305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 name="Picture 10">
            <a:extLst>
              <a:ext uri="{FF2B5EF4-FFF2-40B4-BE49-F238E27FC236}">
                <a16:creationId xmlns:a16="http://schemas.microsoft.com/office/drawing/2014/main" id="{CA076FC5-A801-40E3-878A-25B1C700373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26427" y="1907602"/>
            <a:ext cx="2537644" cy="1521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11">
            <a:extLst>
              <a:ext uri="{FF2B5EF4-FFF2-40B4-BE49-F238E27FC236}">
                <a16:creationId xmlns:a16="http://schemas.microsoft.com/office/drawing/2014/main" id="{1A726515-F3AF-4664-A546-EC28DA029DF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81907" y="3951994"/>
            <a:ext cx="1541514" cy="19022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Footer Placeholder 4">
            <a:extLst>
              <a:ext uri="{FF2B5EF4-FFF2-40B4-BE49-F238E27FC236}">
                <a16:creationId xmlns:a16="http://schemas.microsoft.com/office/drawing/2014/main" id="{1ACA19BB-E5C2-4D58-8299-49E6FEBFA958}"/>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5.3 Detection, Identification and Monitoring (DIM) </a:t>
            </a:r>
          </a:p>
        </p:txBody>
      </p:sp>
    </p:spTree>
    <p:extLst>
      <p:ext uri="{BB962C8B-B14F-4D97-AF65-F5344CB8AC3E}">
        <p14:creationId xmlns:p14="http://schemas.microsoft.com/office/powerpoint/2010/main" val="3079800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Biological detection and identification</a:t>
            </a:r>
          </a:p>
        </p:txBody>
      </p:sp>
      <p:sp>
        <p:nvSpPr>
          <p:cNvPr id="3" name="Text Placeholder 2"/>
          <p:cNvSpPr>
            <a:spLocks noGrp="1"/>
          </p:cNvSpPr>
          <p:nvPr>
            <p:ph type="body" sz="quarter" idx="19"/>
          </p:nvPr>
        </p:nvSpPr>
        <p:spPr>
          <a:xfrm>
            <a:off x="810000" y="1368000"/>
            <a:ext cx="5040000" cy="4683789"/>
          </a:xfrm>
        </p:spPr>
        <p:txBody>
          <a:bodyPr>
            <a:noAutofit/>
          </a:bodyPr>
          <a:lstStyle/>
          <a:p>
            <a:pPr marL="88900" indent="0">
              <a:buNone/>
            </a:pPr>
            <a:r>
              <a:rPr lang="en-US" b="1" dirty="0"/>
              <a:t>Detection</a:t>
            </a:r>
          </a:p>
          <a:p>
            <a:r>
              <a:rPr lang="en-US" sz="2000" dirty="0"/>
              <a:t>Proteins: Immunoassays </a:t>
            </a:r>
          </a:p>
          <a:p>
            <a:endParaRPr lang="en-US" sz="2000" dirty="0"/>
          </a:p>
          <a:p>
            <a:endParaRPr lang="en-US" sz="2000" dirty="0"/>
          </a:p>
          <a:p>
            <a:endParaRPr lang="en-US" sz="2000" dirty="0"/>
          </a:p>
          <a:p>
            <a:endParaRPr lang="en-US" sz="2000" dirty="0"/>
          </a:p>
          <a:p>
            <a:r>
              <a:rPr lang="en-US" sz="2000" dirty="0"/>
              <a:t>DNA: Polymerase chain reaction (PCR)</a:t>
            </a:r>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sp>
        <p:nvSpPr>
          <p:cNvPr id="7" name="Text Placeholder 6"/>
          <p:cNvSpPr>
            <a:spLocks noGrp="1"/>
          </p:cNvSpPr>
          <p:nvPr>
            <p:ph type="body" sz="quarter" idx="22"/>
          </p:nvPr>
        </p:nvSpPr>
        <p:spPr>
          <a:xfrm>
            <a:off x="6543674" y="1368000"/>
            <a:ext cx="5040000" cy="2594226"/>
          </a:xfrm>
        </p:spPr>
        <p:txBody>
          <a:bodyPr>
            <a:noAutofit/>
          </a:bodyPr>
          <a:lstStyle/>
          <a:p>
            <a:pPr marL="88900" indent="0">
              <a:buNone/>
            </a:pPr>
            <a:r>
              <a:rPr lang="en-US" b="1" dirty="0"/>
              <a:t>Identification</a:t>
            </a:r>
          </a:p>
          <a:p>
            <a:r>
              <a:rPr lang="en-US" sz="2000" dirty="0"/>
              <a:t>Mass-spectrometry based</a:t>
            </a:r>
            <a:br>
              <a:rPr lang="en-US" sz="2000" dirty="0"/>
            </a:br>
            <a:r>
              <a:rPr lang="en-US" sz="2000" dirty="0"/>
              <a:t>on </a:t>
            </a:r>
            <a:r>
              <a:rPr lang="en-US" sz="2000" i="1" dirty="0"/>
              <a:t>proteins</a:t>
            </a:r>
          </a:p>
          <a:p>
            <a:pPr marL="88900" indent="0">
              <a:buNone/>
            </a:pPr>
            <a:r>
              <a:rPr lang="en-US" sz="2000" dirty="0"/>
              <a:t> </a:t>
            </a:r>
          </a:p>
        </p:txBody>
      </p:sp>
      <p:pic>
        <p:nvPicPr>
          <p:cNvPr id="11" name="Picture 10">
            <a:extLst>
              <a:ext uri="{FF2B5EF4-FFF2-40B4-BE49-F238E27FC236}">
                <a16:creationId xmlns:a16="http://schemas.microsoft.com/office/drawing/2014/main" id="{7B946724-998E-46EA-968C-7ABD765B5C31}"/>
              </a:ext>
            </a:extLst>
          </p:cNvPr>
          <p:cNvPicPr>
            <a:picLocks noChangeAspect="1"/>
          </p:cNvPicPr>
          <p:nvPr/>
        </p:nvPicPr>
        <p:blipFill>
          <a:blip r:embed="rId3"/>
          <a:stretch>
            <a:fillRect/>
          </a:stretch>
        </p:blipFill>
        <p:spPr>
          <a:xfrm>
            <a:off x="2164122" y="2377474"/>
            <a:ext cx="3350105" cy="1584752"/>
          </a:xfrm>
          <a:prstGeom prst="rect">
            <a:avLst/>
          </a:prstGeom>
          <a:ln>
            <a:solidFill>
              <a:schemeClr val="tx1"/>
            </a:solidFill>
          </a:ln>
        </p:spPr>
      </p:pic>
      <p:pic>
        <p:nvPicPr>
          <p:cNvPr id="13" name="Picture 12">
            <a:extLst>
              <a:ext uri="{FF2B5EF4-FFF2-40B4-BE49-F238E27FC236}">
                <a16:creationId xmlns:a16="http://schemas.microsoft.com/office/drawing/2014/main" id="{E2C20130-05A4-4728-A2AC-88D3873F1929}"/>
              </a:ext>
            </a:extLst>
          </p:cNvPr>
          <p:cNvPicPr>
            <a:picLocks noChangeAspect="1"/>
          </p:cNvPicPr>
          <p:nvPr/>
        </p:nvPicPr>
        <p:blipFill rotWithShape="1">
          <a:blip r:embed="rId4"/>
          <a:srcRect l="-15097" r="-18616"/>
          <a:stretch/>
        </p:blipFill>
        <p:spPr>
          <a:xfrm>
            <a:off x="2164122" y="4684285"/>
            <a:ext cx="3350105" cy="1581442"/>
          </a:xfrm>
          <a:prstGeom prst="rect">
            <a:avLst/>
          </a:prstGeom>
          <a:ln>
            <a:solidFill>
              <a:schemeClr val="tx1"/>
            </a:solidFill>
          </a:ln>
        </p:spPr>
      </p:pic>
      <p:pic>
        <p:nvPicPr>
          <p:cNvPr id="14" name="Picture 13">
            <a:extLst>
              <a:ext uri="{FF2B5EF4-FFF2-40B4-BE49-F238E27FC236}">
                <a16:creationId xmlns:a16="http://schemas.microsoft.com/office/drawing/2014/main" id="{A06A7E4E-C8B8-4F3D-8ED7-12CD35F82E3A}"/>
              </a:ext>
            </a:extLst>
          </p:cNvPr>
          <p:cNvPicPr>
            <a:picLocks noChangeAspect="1"/>
          </p:cNvPicPr>
          <p:nvPr/>
        </p:nvPicPr>
        <p:blipFill>
          <a:blip r:embed="rId5"/>
          <a:stretch>
            <a:fillRect/>
          </a:stretch>
        </p:blipFill>
        <p:spPr>
          <a:xfrm>
            <a:off x="9980689" y="1602899"/>
            <a:ext cx="1401311" cy="2265038"/>
          </a:xfrm>
          <a:prstGeom prst="rect">
            <a:avLst/>
          </a:prstGeom>
          <a:ln>
            <a:solidFill>
              <a:schemeClr val="tx1"/>
            </a:solidFill>
          </a:ln>
        </p:spPr>
      </p:pic>
      <p:pic>
        <p:nvPicPr>
          <p:cNvPr id="15" name="Picture 14">
            <a:extLst>
              <a:ext uri="{FF2B5EF4-FFF2-40B4-BE49-F238E27FC236}">
                <a16:creationId xmlns:a16="http://schemas.microsoft.com/office/drawing/2014/main" id="{AD38414C-5182-442A-A037-7393066FA97E}"/>
              </a:ext>
            </a:extLst>
          </p:cNvPr>
          <p:cNvPicPr>
            <a:picLocks noChangeAspect="1"/>
          </p:cNvPicPr>
          <p:nvPr/>
        </p:nvPicPr>
        <p:blipFill rotWithShape="1">
          <a:blip r:embed="rId6"/>
          <a:srcRect l="-3567" r="-34442"/>
          <a:stretch/>
        </p:blipFill>
        <p:spPr>
          <a:xfrm>
            <a:off x="8075133" y="4684285"/>
            <a:ext cx="3350105" cy="1578862"/>
          </a:xfrm>
          <a:prstGeom prst="rect">
            <a:avLst/>
          </a:prstGeom>
          <a:ln>
            <a:solidFill>
              <a:schemeClr val="tx1"/>
            </a:solidFill>
          </a:ln>
        </p:spPr>
      </p:pic>
      <p:sp>
        <p:nvSpPr>
          <p:cNvPr id="17" name="Text Placeholder 6">
            <a:extLst>
              <a:ext uri="{FF2B5EF4-FFF2-40B4-BE49-F238E27FC236}">
                <a16:creationId xmlns:a16="http://schemas.microsoft.com/office/drawing/2014/main" id="{E6AE5221-91D3-4D6C-9E60-EF63BC67CB7C}"/>
              </a:ext>
            </a:extLst>
          </p:cNvPr>
          <p:cNvSpPr txBox="1">
            <a:spLocks/>
          </p:cNvSpPr>
          <p:nvPr/>
        </p:nvSpPr>
        <p:spPr>
          <a:xfrm>
            <a:off x="6543674" y="4001618"/>
            <a:ext cx="5040000" cy="427875"/>
          </a:xfrm>
          <a:prstGeom prst="rect">
            <a:avLst/>
          </a:prstGeom>
        </p:spPr>
        <p:txBody>
          <a:bodyPr vert="horz" lIns="91440" tIns="45720" rIns="91440" bIns="45720" rtlCol="0">
            <a:noAutofit/>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Rapid DNA sequencing based on </a:t>
            </a:r>
            <a:r>
              <a:rPr lang="en-US" sz="2000" i="1" dirty="0"/>
              <a:t>DNA</a:t>
            </a:r>
            <a:r>
              <a:rPr lang="en-US" sz="2000" dirty="0"/>
              <a:t> </a:t>
            </a:r>
          </a:p>
        </p:txBody>
      </p:sp>
      <p:sp>
        <p:nvSpPr>
          <p:cNvPr id="16" name="Footer Placeholder 4">
            <a:extLst>
              <a:ext uri="{FF2B5EF4-FFF2-40B4-BE49-F238E27FC236}">
                <a16:creationId xmlns:a16="http://schemas.microsoft.com/office/drawing/2014/main" id="{93DF51DE-3572-433D-BB0E-AEE909C009AF}"/>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5.3 Detection, Identification and Monitoring (DIM) </a:t>
            </a:r>
          </a:p>
        </p:txBody>
      </p:sp>
    </p:spTree>
    <p:extLst>
      <p:ext uri="{BB962C8B-B14F-4D97-AF65-F5344CB8AC3E}">
        <p14:creationId xmlns:p14="http://schemas.microsoft.com/office/powerpoint/2010/main" val="35661118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80CCA97-1A4C-439B-89A5-F672D1052AAB}"/>
              </a:ext>
            </a:extLst>
          </p:cNvPr>
          <p:cNvPicPr>
            <a:picLocks noChangeAspect="1"/>
          </p:cNvPicPr>
          <p:nvPr/>
        </p:nvPicPr>
        <p:blipFill>
          <a:blip r:embed="rId3"/>
          <a:stretch>
            <a:fillRect/>
          </a:stretch>
        </p:blipFill>
        <p:spPr>
          <a:xfrm>
            <a:off x="1184707" y="3035464"/>
            <a:ext cx="5643028" cy="3361900"/>
          </a:xfrm>
          <a:prstGeom prst="rect">
            <a:avLst/>
          </a:prstGeom>
        </p:spPr>
      </p:pic>
      <p:sp>
        <p:nvSpPr>
          <p:cNvPr id="2" name="Title 1"/>
          <p:cNvSpPr>
            <a:spLocks noGrp="1"/>
          </p:cNvSpPr>
          <p:nvPr>
            <p:ph type="title"/>
          </p:nvPr>
        </p:nvSpPr>
        <p:spPr/>
        <p:txBody>
          <a:bodyPr>
            <a:noAutofit/>
          </a:bodyPr>
          <a:lstStyle/>
          <a:p>
            <a:r>
              <a:rPr lang="en-US" sz="4000" dirty="0"/>
              <a:t>Radiological detection and identification</a:t>
            </a:r>
          </a:p>
        </p:txBody>
      </p:sp>
      <p:sp>
        <p:nvSpPr>
          <p:cNvPr id="3" name="Text Placeholder 2"/>
          <p:cNvSpPr>
            <a:spLocks noGrp="1"/>
          </p:cNvSpPr>
          <p:nvPr>
            <p:ph type="body" sz="quarter" idx="19"/>
          </p:nvPr>
        </p:nvSpPr>
        <p:spPr>
          <a:xfrm>
            <a:off x="810000" y="1368000"/>
            <a:ext cx="4872037" cy="2106713"/>
          </a:xfrm>
        </p:spPr>
        <p:txBody>
          <a:bodyPr>
            <a:noAutofit/>
          </a:bodyPr>
          <a:lstStyle/>
          <a:p>
            <a:pPr marL="88900" indent="0">
              <a:buNone/>
            </a:pPr>
            <a:r>
              <a:rPr lang="en-US" b="1" dirty="0"/>
              <a:t>Detection</a:t>
            </a:r>
          </a:p>
          <a:p>
            <a:r>
              <a:rPr lang="el-GR" sz="2000" dirty="0"/>
              <a:t>α</a:t>
            </a:r>
            <a:r>
              <a:rPr lang="en-US" sz="2000" dirty="0"/>
              <a:t>-radiation usually not possible</a:t>
            </a:r>
          </a:p>
          <a:p>
            <a:r>
              <a:rPr lang="el-GR" sz="2000" dirty="0"/>
              <a:t>β</a:t>
            </a:r>
            <a:r>
              <a:rPr lang="en-US" sz="2000" dirty="0"/>
              <a:t>-radiation difficult</a:t>
            </a:r>
          </a:p>
          <a:p>
            <a:r>
              <a:rPr lang="el-GR" sz="2000" dirty="0"/>
              <a:t>γ</a:t>
            </a:r>
            <a:r>
              <a:rPr lang="en-US" sz="2000" dirty="0"/>
              <a:t>-radiation usually easy (dosimeters or Geiger tubes)</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sp>
        <p:nvSpPr>
          <p:cNvPr id="7" name="Text Placeholder 6"/>
          <p:cNvSpPr>
            <a:spLocks noGrp="1"/>
          </p:cNvSpPr>
          <p:nvPr>
            <p:ph type="body" sz="quarter" idx="22"/>
          </p:nvPr>
        </p:nvSpPr>
        <p:spPr>
          <a:xfrm>
            <a:off x="6544415" y="1368000"/>
            <a:ext cx="4872037" cy="3702583"/>
          </a:xfrm>
        </p:spPr>
        <p:txBody>
          <a:bodyPr>
            <a:normAutofit/>
          </a:bodyPr>
          <a:lstStyle/>
          <a:p>
            <a:pPr marL="88900" indent="0">
              <a:buNone/>
            </a:pPr>
            <a:r>
              <a:rPr lang="en-US" b="1" dirty="0"/>
              <a:t>Identification</a:t>
            </a:r>
          </a:p>
          <a:p>
            <a:r>
              <a:rPr lang="en-US" sz="2000" dirty="0"/>
              <a:t>RN material can be identified</a:t>
            </a:r>
          </a:p>
          <a:p>
            <a:pPr lvl="1"/>
            <a:r>
              <a:rPr lang="en-US" sz="2000" dirty="0"/>
              <a:t>through γ radiation, advanced training required</a:t>
            </a:r>
          </a:p>
          <a:p>
            <a:pPr lvl="1"/>
            <a:r>
              <a:rPr lang="en-US" sz="2000" dirty="0"/>
              <a:t>through </a:t>
            </a:r>
            <a:r>
              <a:rPr lang="el-GR" sz="2000" dirty="0"/>
              <a:t>α</a:t>
            </a:r>
            <a:r>
              <a:rPr lang="en-US" sz="2000" dirty="0"/>
              <a:t> only by experts</a:t>
            </a:r>
            <a:br>
              <a:rPr lang="en-US" sz="2000" dirty="0"/>
            </a:br>
            <a:r>
              <a:rPr lang="en-US" sz="2000" dirty="0"/>
              <a:t>with advanced equipment</a:t>
            </a:r>
          </a:p>
        </p:txBody>
      </p:sp>
      <p:pic>
        <p:nvPicPr>
          <p:cNvPr id="11" name="Picture 10">
            <a:extLst>
              <a:ext uri="{FF2B5EF4-FFF2-40B4-BE49-F238E27FC236}">
                <a16:creationId xmlns:a16="http://schemas.microsoft.com/office/drawing/2014/main" id="{A667ED11-3CEC-42BA-AB29-0B0DDF278A2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90113" y="4676558"/>
            <a:ext cx="2580640" cy="1584960"/>
          </a:xfrm>
          <a:prstGeom prst="rect">
            <a:avLst/>
          </a:prstGeom>
        </p:spPr>
      </p:pic>
      <p:sp>
        <p:nvSpPr>
          <p:cNvPr id="12" name="Footer Placeholder 4">
            <a:extLst>
              <a:ext uri="{FF2B5EF4-FFF2-40B4-BE49-F238E27FC236}">
                <a16:creationId xmlns:a16="http://schemas.microsoft.com/office/drawing/2014/main" id="{AE740D00-A5B1-4BFE-9C5F-E3DEDC2AB81C}"/>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5.3 Detection, Identification and Monitoring (DIM) </a:t>
            </a:r>
          </a:p>
        </p:txBody>
      </p:sp>
    </p:spTree>
    <p:extLst>
      <p:ext uri="{BB962C8B-B14F-4D97-AF65-F5344CB8AC3E}">
        <p14:creationId xmlns:p14="http://schemas.microsoft.com/office/powerpoint/2010/main" val="3811661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sz="4000" dirty="0"/>
              <a:t>Take home message </a:t>
            </a:r>
            <a:endParaRPr lang="en-US" sz="4000"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sp>
        <p:nvSpPr>
          <p:cNvPr id="6" name="TextBox 5">
            <a:extLst>
              <a:ext uri="{FF2B5EF4-FFF2-40B4-BE49-F238E27FC236}">
                <a16:creationId xmlns:a16="http://schemas.microsoft.com/office/drawing/2014/main" id="{E2A7C956-17BA-4E2B-AD83-96E92E59D562}"/>
              </a:ext>
            </a:extLst>
          </p:cNvPr>
          <p:cNvSpPr txBox="1"/>
          <p:nvPr/>
        </p:nvSpPr>
        <p:spPr>
          <a:xfrm>
            <a:off x="8439900" y="4298469"/>
            <a:ext cx="540533" cy="1323439"/>
          </a:xfrm>
          <a:prstGeom prst="rect">
            <a:avLst/>
          </a:prstGeom>
          <a:noFill/>
        </p:spPr>
        <p:txBody>
          <a:bodyPr wrap="none" rtlCol="0">
            <a:spAutoFit/>
          </a:bodyPr>
          <a:lstStyle/>
          <a:p>
            <a:r>
              <a:rPr lang="en-US" sz="8000" b="1" i="1" dirty="0"/>
              <a:t>!</a:t>
            </a:r>
            <a:endParaRPr lang="nl-NL" sz="8000" b="1" i="1" dirty="0"/>
          </a:p>
        </p:txBody>
      </p:sp>
      <p:sp>
        <p:nvSpPr>
          <p:cNvPr id="9" name="Text Placeholder 2">
            <a:extLst>
              <a:ext uri="{FF2B5EF4-FFF2-40B4-BE49-F238E27FC236}">
                <a16:creationId xmlns:a16="http://schemas.microsoft.com/office/drawing/2014/main" id="{B45152F5-0284-4845-A33C-A91EE304BCD4}"/>
              </a:ext>
            </a:extLst>
          </p:cNvPr>
          <p:cNvSpPr>
            <a:spLocks noGrp="1"/>
          </p:cNvSpPr>
          <p:nvPr/>
        </p:nvSpPr>
        <p:spPr>
          <a:xfrm>
            <a:off x="766762" y="1785600"/>
            <a:ext cx="10658475" cy="4301992"/>
          </a:xfrm>
          <a:prstGeom prst="rect">
            <a:avLst/>
          </a:prstGeom>
        </p:spPr>
        <p:txBody>
          <a:bodyPr vert="horz" lIns="91440" tIns="45720" rIns="91440" bIns="45720" rtlCol="0">
            <a:noAutofit/>
          </a:bodyPr>
          <a:lst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baseline="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Detection methods</a:t>
            </a:r>
          </a:p>
          <a:p>
            <a:pPr lvl="1"/>
            <a:r>
              <a:rPr lang="en-US" dirty="0"/>
              <a:t>Easy to use in the field, rapid indication. Usually, low confidence</a:t>
            </a:r>
          </a:p>
          <a:p>
            <a:r>
              <a:rPr lang="en-US" dirty="0"/>
              <a:t>Identification methods</a:t>
            </a:r>
          </a:p>
          <a:p>
            <a:pPr lvl="1"/>
            <a:r>
              <a:rPr lang="en-US" dirty="0"/>
              <a:t>Requires training, time consuming, often requires a laboratory. Accurate and reliable results</a:t>
            </a:r>
          </a:p>
          <a:p>
            <a:r>
              <a:rPr lang="en-US" dirty="0"/>
              <a:t>Detection (and identification) not always reliable:</a:t>
            </a:r>
          </a:p>
          <a:p>
            <a:pPr lvl="1"/>
            <a:r>
              <a:rPr lang="en-US" dirty="0"/>
              <a:t>false positive: 	agent detected while absent</a:t>
            </a:r>
          </a:p>
          <a:p>
            <a:pPr lvl="1"/>
            <a:r>
              <a:rPr lang="en-US" dirty="0"/>
              <a:t>false negative:	agent not detected while present </a:t>
            </a:r>
          </a:p>
        </p:txBody>
      </p:sp>
      <p:sp>
        <p:nvSpPr>
          <p:cNvPr id="8" name="Footer Placeholder 4">
            <a:extLst>
              <a:ext uri="{FF2B5EF4-FFF2-40B4-BE49-F238E27FC236}">
                <a16:creationId xmlns:a16="http://schemas.microsoft.com/office/drawing/2014/main" id="{49890C6B-2EC3-4ACF-A137-0B40CA26F444}"/>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5.3 Detection, Identification and Monitoring (DIM) </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10553</TotalTime>
  <Words>3437</Words>
  <Application>Microsoft Office PowerPoint</Application>
  <PresentationFormat>Widescreen</PresentationFormat>
  <Paragraphs>301</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FranklinGotTExtCon</vt:lpstr>
      <vt:lpstr>Georgia</vt:lpstr>
      <vt:lpstr>Roboto</vt:lpstr>
      <vt:lpstr>Segoe UI</vt:lpstr>
      <vt:lpstr>Segoe UI Semibold</vt:lpstr>
      <vt:lpstr>Verdana</vt:lpstr>
      <vt:lpstr>Office Theme</vt:lpstr>
      <vt:lpstr>Module 5 Risk assessment on scene and hazard avoidance</vt:lpstr>
      <vt:lpstr>Learning objective</vt:lpstr>
      <vt:lpstr>DIM</vt:lpstr>
      <vt:lpstr>DIM</vt:lpstr>
      <vt:lpstr>Chemical detection and identification</vt:lpstr>
      <vt:lpstr>Some examples of chemical detection equipment</vt:lpstr>
      <vt:lpstr>Biological detection and identification</vt:lpstr>
      <vt:lpstr>Radiological detection and identification</vt:lpstr>
      <vt:lpstr>Take home message </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507</cp:revision>
  <cp:lastPrinted>2020-01-20T09:16:47Z</cp:lastPrinted>
  <dcterms:created xsi:type="dcterms:W3CDTF">2019-10-21T09:10:33Z</dcterms:created>
  <dcterms:modified xsi:type="dcterms:W3CDTF">2022-11-16T12:42:45Z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