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5"/>
  </p:notesMasterIdLst>
  <p:handoutMasterIdLst>
    <p:handoutMasterId r:id="rId46"/>
  </p:handoutMasterIdLst>
  <p:sldIdLst>
    <p:sldId id="775" r:id="rId2"/>
    <p:sldId id="695" r:id="rId3"/>
    <p:sldId id="752" r:id="rId4"/>
    <p:sldId id="284" r:id="rId5"/>
    <p:sldId id="285" r:id="rId6"/>
    <p:sldId id="779" r:id="rId7"/>
    <p:sldId id="754" r:id="rId8"/>
    <p:sldId id="771" r:id="rId9"/>
    <p:sldId id="772" r:id="rId10"/>
    <p:sldId id="755" r:id="rId11"/>
    <p:sldId id="351" r:id="rId12"/>
    <p:sldId id="787" r:id="rId13"/>
    <p:sldId id="799" r:id="rId14"/>
    <p:sldId id="792" r:id="rId15"/>
    <p:sldId id="796" r:id="rId16"/>
    <p:sldId id="794" r:id="rId17"/>
    <p:sldId id="793" r:id="rId18"/>
    <p:sldId id="795" r:id="rId19"/>
    <p:sldId id="798" r:id="rId20"/>
    <p:sldId id="808" r:id="rId21"/>
    <p:sldId id="797" r:id="rId22"/>
    <p:sldId id="274" r:id="rId23"/>
    <p:sldId id="780" r:id="rId24"/>
    <p:sldId id="707" r:id="rId25"/>
    <p:sldId id="782" r:id="rId26"/>
    <p:sldId id="801" r:id="rId27"/>
    <p:sldId id="800" r:id="rId28"/>
    <p:sldId id="709" r:id="rId29"/>
    <p:sldId id="803" r:id="rId30"/>
    <p:sldId id="804" r:id="rId31"/>
    <p:sldId id="802" r:id="rId32"/>
    <p:sldId id="352" r:id="rId33"/>
    <p:sldId id="811" r:id="rId34"/>
    <p:sldId id="810" r:id="rId35"/>
    <p:sldId id="361" r:id="rId36"/>
    <p:sldId id="809" r:id="rId37"/>
    <p:sldId id="668" r:id="rId38"/>
    <p:sldId id="359" r:id="rId39"/>
    <p:sldId id="806" r:id="rId40"/>
    <p:sldId id="757" r:id="rId41"/>
    <p:sldId id="807" r:id="rId42"/>
    <p:sldId id="776" r:id="rId43"/>
    <p:sldId id="266" r:id="rId4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skia Rutjes" initials="SR" lastIdx="1" clrIdx="0">
    <p:extLst>
      <p:ext uri="{19B8F6BF-5375-455C-9EA6-DF929625EA0E}">
        <p15:presenceInfo xmlns:p15="http://schemas.microsoft.com/office/powerpoint/2012/main" userId="Saskia Rutjes" providerId="None"/>
      </p:ext>
    </p:extLst>
  </p:cmAuthor>
  <p:cmAuthor id="2" name="Iris Vennis" initials="IV" lastIdx="1" clrIdx="1">
    <p:extLst>
      <p:ext uri="{19B8F6BF-5375-455C-9EA6-DF929625EA0E}">
        <p15:presenceInfo xmlns:p15="http://schemas.microsoft.com/office/powerpoint/2012/main" userId="S::iris.vennis@rivm.nl::2c63e225-d6d8-4d4e-8f18-3ca2eabaa27f" providerId="AD"/>
      </p:ext>
    </p:extLst>
  </p:cmAuthor>
  <p:cmAuthor id="3" name="Ingmar Janse" initials="IJ" lastIdx="2" clrIdx="2">
    <p:extLst>
      <p:ext uri="{19B8F6BF-5375-455C-9EA6-DF929625EA0E}">
        <p15:presenceInfo xmlns:p15="http://schemas.microsoft.com/office/powerpoint/2012/main" userId="S::ingmar.janse@rivm.nl::51c20164-4c4e-4d14-9783-e0548797f7f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21E4AEA4-8DFA-4A89-87EB-49C32662AFE0}">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487" autoAdjust="0"/>
    <p:restoredTop sz="28615" autoAdjust="0"/>
  </p:normalViewPr>
  <p:slideViewPr>
    <p:cSldViewPr snapToGrid="0">
      <p:cViewPr varScale="1">
        <p:scale>
          <a:sx n="21" d="100"/>
          <a:sy n="21" d="100"/>
        </p:scale>
        <p:origin x="2400" y="36"/>
      </p:cViewPr>
      <p:guideLst/>
    </p:cSldViewPr>
  </p:slideViewPr>
  <p:notesTextViewPr>
    <p:cViewPr>
      <p:scale>
        <a:sx n="150" d="100"/>
        <a:sy n="150" d="100"/>
      </p:scale>
      <p:origin x="0" y="-1746"/>
    </p:cViewPr>
  </p:notesTextViewPr>
  <p:notesViewPr>
    <p:cSldViewPr snapToGrid="0" showGuides="1">
      <p:cViewPr varScale="1">
        <p:scale>
          <a:sx n="85" d="100"/>
          <a:sy n="85" d="100"/>
        </p:scale>
        <p:origin x="3804"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572824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1" name="Notes Placeholder 40"/>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2" name="Slide Image Placeholder 41"/>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Tree>
    <p:extLst>
      <p:ext uri="{BB962C8B-B14F-4D97-AF65-F5344CB8AC3E}">
        <p14:creationId xmlns:p14="http://schemas.microsoft.com/office/powerpoint/2010/main" val="3943898767"/>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900" kern="1200">
        <a:solidFill>
          <a:schemeClr val="tx1"/>
        </a:solidFill>
        <a:latin typeface="+mn-lt"/>
        <a:ea typeface="+mn-ea"/>
        <a:cs typeface="+mn-cs"/>
      </a:defRPr>
    </a:lvl2pPr>
    <a:lvl3pPr marL="914400" algn="l" defTabSz="914400" rtl="0" eaLnBrk="1" latinLnBrk="0" hangingPunct="1">
      <a:defRPr sz="900" kern="1200">
        <a:solidFill>
          <a:schemeClr val="tx1"/>
        </a:solidFill>
        <a:latin typeface="+mn-lt"/>
        <a:ea typeface="+mn-ea"/>
        <a:cs typeface="+mn-cs"/>
      </a:defRPr>
    </a:lvl3pPr>
    <a:lvl4pPr marL="1371600" algn="l" defTabSz="914400" rtl="0" eaLnBrk="1" latinLnBrk="0" hangingPunct="1">
      <a:defRPr sz="900" kern="1200">
        <a:solidFill>
          <a:schemeClr val="tx1"/>
        </a:solidFill>
        <a:latin typeface="+mn-lt"/>
        <a:ea typeface="+mn-ea"/>
        <a:cs typeface="+mn-cs"/>
      </a:defRPr>
    </a:lvl4pPr>
    <a:lvl5pPr marL="1828800" algn="l" defTabSz="914400" rtl="0" eaLnBrk="1" latinLnBrk="0" hangingPunct="1">
      <a:defRPr sz="9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doi.org/10.1080/15563650.2020.1860216"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doi.org/10.1080/15563650.2020.1860216"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Module </a:t>
            </a:r>
            <a:r>
              <a:rPr lang="en-US" sz="800" dirty="0"/>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Learning objective: </a:t>
            </a:r>
            <a:r>
              <a:rPr lang="en-US" sz="800" b="0" i="0" u="none" kern="1200" noProof="0" dirty="0">
                <a:solidFill>
                  <a:schemeClr val="tx1"/>
                </a:solidFill>
                <a:effectLst/>
                <a:latin typeface="+mn-lt"/>
                <a:ea typeface="+mn-ea"/>
                <a:cs typeface="+mn-cs"/>
              </a:rPr>
              <a:t>To </a:t>
            </a:r>
            <a:r>
              <a:rPr lang="en-US" sz="800" b="0" i="0" u="sng" kern="1200" noProof="0" dirty="0">
                <a:solidFill>
                  <a:schemeClr val="tx1"/>
                </a:solidFill>
                <a:effectLst/>
                <a:latin typeface="+mn-lt"/>
                <a:ea typeface="+mn-ea"/>
                <a:cs typeface="+mn-cs"/>
              </a:rPr>
              <a:t>familiarize with and carry out </a:t>
            </a:r>
            <a:r>
              <a:rPr lang="en-US" sz="800" b="0" kern="1200" noProof="0" dirty="0">
                <a:solidFill>
                  <a:schemeClr val="tx1"/>
                </a:solidFill>
                <a:effectLst/>
                <a:latin typeface="+mn-lt"/>
                <a:ea typeface="+mn-ea"/>
                <a:cs typeface="+mn-cs"/>
              </a:rPr>
              <a:t>triage and </a:t>
            </a:r>
            <a:r>
              <a:rPr lang="en-US" sz="800" b="0" u="sng" kern="1200" noProof="0" dirty="0">
                <a:solidFill>
                  <a:schemeClr val="tx1"/>
                </a:solidFill>
                <a:effectLst/>
                <a:latin typeface="+mn-lt"/>
                <a:ea typeface="+mn-ea"/>
                <a:cs typeface="+mn-cs"/>
              </a:rPr>
              <a:t>provide </a:t>
            </a:r>
            <a:r>
              <a:rPr lang="en-US" sz="800" b="0" kern="1200" noProof="0" dirty="0">
                <a:solidFill>
                  <a:schemeClr val="tx1"/>
                </a:solidFill>
                <a:effectLst/>
                <a:latin typeface="+mn-lt"/>
                <a:ea typeface="+mn-ea"/>
                <a:cs typeface="+mn-cs"/>
              </a:rPr>
              <a:t>medical care in relation to CBRN scenario’s</a:t>
            </a:r>
            <a:endParaRPr lang="en-US" sz="800" b="1" kern="1200" noProof="0" dirty="0">
              <a:solidFill>
                <a:schemeClr val="tx1"/>
              </a:solidFill>
              <a:effectLst/>
              <a:latin typeface="+mn-lt"/>
              <a:ea typeface="+mn-ea"/>
              <a:cs typeface="+mn-cs"/>
            </a:endParaRPr>
          </a:p>
          <a:p>
            <a:r>
              <a:rPr lang="en-US" sz="800" b="1" dirty="0"/>
              <a:t>MELODY Presentation:</a:t>
            </a:r>
            <a:r>
              <a:rPr lang="en-US" sz="800" b="0" dirty="0"/>
              <a:t> 6.3.2</a:t>
            </a:r>
            <a:r>
              <a:rPr lang="en-US" sz="800" b="0" noProof="0" dirty="0"/>
              <a:t> </a:t>
            </a:r>
            <a:r>
              <a:rPr lang="en-US" sz="800" noProof="0" dirty="0"/>
              <a:t>Medical treatments, countermeasures and protection</a:t>
            </a:r>
          </a:p>
          <a:p>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Practitioners </a:t>
            </a:r>
          </a:p>
          <a:p>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 Module 6 Task specific response </a:t>
            </a:r>
          </a:p>
          <a:p>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know what part of the curriculum is presented</a:t>
            </a:r>
          </a:p>
          <a:p>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Describe the topic and target audience</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a:t>
            </a:r>
            <a:endParaRPr lang="en-US" sz="800" b="0" kern="1200" noProof="0" dirty="0">
              <a:solidFill>
                <a:schemeClr val="tx1"/>
              </a:solidFill>
              <a:effectLst/>
              <a:latin typeface="+mn-lt"/>
              <a:ea typeface="+mn-ea"/>
              <a:cs typeface="+mn-cs"/>
            </a:endParaRPr>
          </a:p>
        </p:txBody>
      </p:sp>
    </p:spTree>
    <p:extLst>
      <p:ext uri="{BB962C8B-B14F-4D97-AF65-F5344CB8AC3E}">
        <p14:creationId xmlns:p14="http://schemas.microsoft.com/office/powerpoint/2010/main" val="6365269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Module </a:t>
            </a:r>
            <a:r>
              <a:rPr lang="en-US" sz="800" dirty="0"/>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Learning objective: </a:t>
            </a:r>
            <a:r>
              <a:rPr lang="en-US" sz="800" b="0" i="0" u="none" kern="1200" noProof="0" dirty="0">
                <a:solidFill>
                  <a:schemeClr val="tx1"/>
                </a:solidFill>
                <a:effectLst/>
                <a:latin typeface="+mn-lt"/>
                <a:ea typeface="+mn-ea"/>
                <a:cs typeface="+mn-cs"/>
              </a:rPr>
              <a:t>To </a:t>
            </a:r>
            <a:r>
              <a:rPr lang="en-US" sz="800" b="0" i="0" u="sng" kern="1200" noProof="0" dirty="0">
                <a:solidFill>
                  <a:schemeClr val="tx1"/>
                </a:solidFill>
                <a:effectLst/>
                <a:latin typeface="+mn-lt"/>
                <a:ea typeface="+mn-ea"/>
                <a:cs typeface="+mn-cs"/>
              </a:rPr>
              <a:t>familiarize with and carry out </a:t>
            </a:r>
            <a:r>
              <a:rPr lang="en-US" sz="800" b="0" kern="1200" noProof="0" dirty="0">
                <a:solidFill>
                  <a:schemeClr val="tx1"/>
                </a:solidFill>
                <a:effectLst/>
                <a:latin typeface="+mn-lt"/>
                <a:ea typeface="+mn-ea"/>
                <a:cs typeface="+mn-cs"/>
              </a:rPr>
              <a:t>triage and </a:t>
            </a:r>
            <a:r>
              <a:rPr lang="en-US" sz="800" b="0" u="sng" kern="1200" noProof="0" dirty="0">
                <a:solidFill>
                  <a:schemeClr val="tx1"/>
                </a:solidFill>
                <a:effectLst/>
                <a:latin typeface="+mn-lt"/>
                <a:ea typeface="+mn-ea"/>
                <a:cs typeface="+mn-cs"/>
              </a:rPr>
              <a:t>provide </a:t>
            </a:r>
            <a:r>
              <a:rPr lang="en-US" sz="800" b="0" kern="1200" noProof="0" dirty="0">
                <a:solidFill>
                  <a:schemeClr val="tx1"/>
                </a:solidFill>
                <a:effectLst/>
                <a:latin typeface="+mn-lt"/>
                <a:ea typeface="+mn-ea"/>
                <a:cs typeface="+mn-cs"/>
              </a:rPr>
              <a:t>medical care in relation to CBRN scenario’s</a:t>
            </a:r>
            <a:endParaRPr lang="en-US" sz="800" b="1" kern="1200" noProof="0" dirty="0">
              <a:solidFill>
                <a:schemeClr val="tx1"/>
              </a:solidFill>
              <a:effectLst/>
              <a:latin typeface="+mn-lt"/>
              <a:ea typeface="+mn-ea"/>
              <a:cs typeface="+mn-cs"/>
            </a:endParaRPr>
          </a:p>
          <a:p>
            <a:r>
              <a:rPr lang="en-US" sz="800" b="1" dirty="0"/>
              <a:t>MELODY Presentation:</a:t>
            </a:r>
            <a:r>
              <a:rPr lang="en-US" sz="800" b="0" dirty="0"/>
              <a:t> 6.3.2</a:t>
            </a:r>
            <a:r>
              <a:rPr lang="en-US" sz="800" b="0" noProof="0" dirty="0"/>
              <a:t> </a:t>
            </a:r>
            <a:r>
              <a:rPr lang="en-US" sz="800" noProof="0" dirty="0"/>
              <a:t>Medical treatments, countermeasures and protection</a:t>
            </a:r>
          </a:p>
          <a:p>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Practitioners </a:t>
            </a:r>
          </a:p>
          <a:p>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GB" sz="800" dirty="0"/>
              <a:t>Types of toxic response: Examples</a:t>
            </a:r>
            <a:endParaRPr lang="en-US" sz="800" b="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know examples of local and systemic effects of toxic response</a:t>
            </a:r>
          </a:p>
          <a:p>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This slide presents examples of a range of toxic responses following exposure to different chemical agents. These examples illustrate local effects versus systemic effects. In addition, acute and delayed effects are illustrated by the example of ethylene glycol ingestion.</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  </a:t>
            </a: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Text source &amp; IP: </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4B554B0-0B7E-4B51-92A4-C83FA0325B61}"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1659056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Module </a:t>
            </a:r>
            <a:r>
              <a:rPr lang="en-US" sz="800" dirty="0"/>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Learning objective: </a:t>
            </a:r>
            <a:r>
              <a:rPr lang="en-US" sz="800" b="0" i="0" u="none" kern="1200" noProof="0" dirty="0">
                <a:solidFill>
                  <a:schemeClr val="tx1"/>
                </a:solidFill>
                <a:effectLst/>
                <a:latin typeface="+mn-lt"/>
                <a:ea typeface="+mn-ea"/>
                <a:cs typeface="+mn-cs"/>
              </a:rPr>
              <a:t>To </a:t>
            </a:r>
            <a:r>
              <a:rPr lang="en-US" sz="800" b="0" i="0" u="sng" kern="1200" noProof="0" dirty="0">
                <a:solidFill>
                  <a:schemeClr val="tx1"/>
                </a:solidFill>
                <a:effectLst/>
                <a:latin typeface="+mn-lt"/>
                <a:ea typeface="+mn-ea"/>
                <a:cs typeface="+mn-cs"/>
              </a:rPr>
              <a:t>familiarize with and carry out </a:t>
            </a:r>
            <a:r>
              <a:rPr lang="en-US" sz="800" b="0" kern="1200" noProof="0" dirty="0">
                <a:solidFill>
                  <a:schemeClr val="tx1"/>
                </a:solidFill>
                <a:effectLst/>
                <a:latin typeface="+mn-lt"/>
                <a:ea typeface="+mn-ea"/>
                <a:cs typeface="+mn-cs"/>
              </a:rPr>
              <a:t>triage and </a:t>
            </a:r>
            <a:r>
              <a:rPr lang="en-US" sz="800" b="0" u="sng" kern="1200" noProof="0" dirty="0">
                <a:solidFill>
                  <a:schemeClr val="tx1"/>
                </a:solidFill>
                <a:effectLst/>
                <a:latin typeface="+mn-lt"/>
                <a:ea typeface="+mn-ea"/>
                <a:cs typeface="+mn-cs"/>
              </a:rPr>
              <a:t>provide </a:t>
            </a:r>
            <a:r>
              <a:rPr lang="en-US" sz="800" b="0" kern="1200" noProof="0" dirty="0">
                <a:solidFill>
                  <a:schemeClr val="tx1"/>
                </a:solidFill>
                <a:effectLst/>
                <a:latin typeface="+mn-lt"/>
                <a:ea typeface="+mn-ea"/>
                <a:cs typeface="+mn-cs"/>
              </a:rPr>
              <a:t>medical care in relation to CBRN scenario’s</a:t>
            </a:r>
            <a:endParaRPr lang="en-US" sz="800" b="1" kern="1200" noProof="0" dirty="0">
              <a:solidFill>
                <a:schemeClr val="tx1"/>
              </a:solidFill>
              <a:effectLst/>
              <a:latin typeface="+mn-lt"/>
              <a:ea typeface="+mn-ea"/>
              <a:cs typeface="+mn-cs"/>
            </a:endParaRPr>
          </a:p>
          <a:p>
            <a:r>
              <a:rPr lang="en-US" sz="800" b="1" dirty="0"/>
              <a:t>MELODY Presentation:</a:t>
            </a:r>
            <a:r>
              <a:rPr lang="en-US" sz="800" b="0" dirty="0"/>
              <a:t> 6.3.2</a:t>
            </a:r>
            <a:r>
              <a:rPr lang="en-US" sz="800" b="0" noProof="0" dirty="0"/>
              <a:t> </a:t>
            </a:r>
            <a:r>
              <a:rPr lang="en-US" sz="800" noProof="0" dirty="0"/>
              <a:t>Medical treatments, countermeasures and protection</a:t>
            </a:r>
          </a:p>
          <a:p>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dirty="0"/>
              <a:t>Chemical agents Symptoms &amp; Medical treatment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trainees are introduced to chemical agents’ symptoms and treatment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 </a:t>
            </a:r>
            <a:r>
              <a:rPr lang="en-US" sz="800" b="0" kern="1200" noProof="0" dirty="0">
                <a:solidFill>
                  <a:schemeClr val="tx1"/>
                </a:solidFill>
                <a:effectLst/>
                <a:latin typeface="+mn-lt"/>
                <a:ea typeface="+mn-ea"/>
                <a:cs typeface="+mn-cs"/>
              </a:rPr>
              <a:t>Introduce the topic: </a:t>
            </a:r>
            <a:r>
              <a:rPr lang="en-US" sz="800" dirty="0"/>
              <a:t>Chemical agents Symptoms &amp; Medical treatment. From previous slides we know that there can be all sorts of effects after exposure to chemical agents. We will now learn how to recognize symptoms related to exposure and what treatment options are available</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a:t>
            </a:r>
            <a:endParaRPr lang="en-US" sz="800" b="0" kern="1200" noProof="0" dirty="0">
              <a:solidFill>
                <a:schemeClr val="tx1"/>
              </a:solidFill>
              <a:effectLst/>
              <a:latin typeface="+mn-lt"/>
              <a:ea typeface="+mn-ea"/>
              <a:cs typeface="+mn-cs"/>
            </a:endParaRPr>
          </a:p>
        </p:txBody>
      </p:sp>
    </p:spTree>
    <p:extLst>
      <p:ext uri="{BB962C8B-B14F-4D97-AF65-F5344CB8AC3E}">
        <p14:creationId xmlns:p14="http://schemas.microsoft.com/office/powerpoint/2010/main" val="25509358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Module </a:t>
            </a:r>
            <a:r>
              <a:rPr lang="en-US" sz="800" dirty="0"/>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Learning objective: </a:t>
            </a:r>
            <a:r>
              <a:rPr lang="en-US" sz="800" b="0" i="0" u="none" kern="1200" noProof="0" dirty="0">
                <a:solidFill>
                  <a:schemeClr val="tx1"/>
                </a:solidFill>
                <a:effectLst/>
                <a:latin typeface="+mn-lt"/>
                <a:ea typeface="+mn-ea"/>
                <a:cs typeface="+mn-cs"/>
              </a:rPr>
              <a:t>To </a:t>
            </a:r>
            <a:r>
              <a:rPr lang="en-US" sz="800" b="0" i="0" u="sng" kern="1200" noProof="0" dirty="0">
                <a:solidFill>
                  <a:schemeClr val="tx1"/>
                </a:solidFill>
                <a:effectLst/>
                <a:latin typeface="+mn-lt"/>
                <a:ea typeface="+mn-ea"/>
                <a:cs typeface="+mn-cs"/>
              </a:rPr>
              <a:t>familiarize with and carry out </a:t>
            </a:r>
            <a:r>
              <a:rPr lang="en-US" sz="800" b="0" kern="1200" noProof="0" dirty="0">
                <a:solidFill>
                  <a:schemeClr val="tx1"/>
                </a:solidFill>
                <a:effectLst/>
                <a:latin typeface="+mn-lt"/>
                <a:ea typeface="+mn-ea"/>
                <a:cs typeface="+mn-cs"/>
              </a:rPr>
              <a:t>triage and </a:t>
            </a:r>
            <a:r>
              <a:rPr lang="en-US" sz="800" b="0" u="sng" kern="1200" noProof="0" dirty="0">
                <a:solidFill>
                  <a:schemeClr val="tx1"/>
                </a:solidFill>
                <a:effectLst/>
                <a:latin typeface="+mn-lt"/>
                <a:ea typeface="+mn-ea"/>
                <a:cs typeface="+mn-cs"/>
              </a:rPr>
              <a:t>provide </a:t>
            </a:r>
            <a:r>
              <a:rPr lang="en-US" sz="800" b="0" kern="1200" noProof="0" dirty="0">
                <a:solidFill>
                  <a:schemeClr val="tx1"/>
                </a:solidFill>
                <a:effectLst/>
                <a:latin typeface="+mn-lt"/>
                <a:ea typeface="+mn-ea"/>
                <a:cs typeface="+mn-cs"/>
              </a:rPr>
              <a:t>medical care in relation to CBRN scenario’s</a:t>
            </a:r>
            <a:endParaRPr lang="en-US" sz="800" b="1" kern="1200" noProof="0" dirty="0">
              <a:solidFill>
                <a:schemeClr val="tx1"/>
              </a:solidFill>
              <a:effectLst/>
              <a:latin typeface="+mn-lt"/>
              <a:ea typeface="+mn-ea"/>
              <a:cs typeface="+mn-cs"/>
            </a:endParaRPr>
          </a:p>
          <a:p>
            <a:r>
              <a:rPr lang="en-US" sz="800" b="1" dirty="0"/>
              <a:t>MELODY Presentation:</a:t>
            </a:r>
            <a:r>
              <a:rPr lang="en-US" sz="800" b="0" dirty="0"/>
              <a:t> 6.3.2</a:t>
            </a:r>
            <a:r>
              <a:rPr lang="en-US" sz="800" b="0" noProof="0" dirty="0"/>
              <a:t> </a:t>
            </a:r>
            <a:r>
              <a:rPr lang="en-US" sz="800" noProof="0" dirty="0"/>
              <a:t>Medical treatments, countermeasures and protection</a:t>
            </a:r>
          </a:p>
          <a:p>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Practitioners </a:t>
            </a:r>
          </a:p>
          <a:p>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dirty="0"/>
              <a:t>Recognizing symptoms after exposure to chemical agents</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recognize the general symptoms following exposure to a chemical agent.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noProof="0" dirty="0">
                <a:solidFill>
                  <a:schemeClr val="tx1"/>
                </a:solidFill>
                <a:effectLst/>
                <a:latin typeface="+mn-lt"/>
                <a:ea typeface="+mn-ea"/>
                <a:cs typeface="+mn-cs"/>
              </a:rPr>
              <a:t>S</a:t>
            </a:r>
            <a:r>
              <a:rPr lang="en-US" sz="800" kern="1200" noProof="0" dirty="0">
                <a:solidFill>
                  <a:schemeClr val="tx1"/>
                </a:solidFill>
                <a:effectLst/>
                <a:latin typeface="+mn-lt"/>
                <a:ea typeface="+mn-ea"/>
                <a:cs typeface="+mn-cs"/>
              </a:rPr>
              <a:t>ymptoms of poisoning can appear shortly after exposure. </a:t>
            </a:r>
            <a:r>
              <a:rPr lang="en-US" sz="800" b="0" kern="1200" noProof="0" dirty="0">
                <a:solidFill>
                  <a:schemeClr val="tx1"/>
                </a:solidFill>
                <a:effectLst/>
                <a:latin typeface="+mn-lt"/>
                <a:ea typeface="+mn-ea"/>
                <a:cs typeface="+mn-cs"/>
              </a:rPr>
              <a:t>Present the information on the slide, but also remind the trainees of the various signs that may point to an incident with chemical agents that were highlighted in previous modules: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800" b="0" kern="1200" noProof="0" dirty="0">
                <a:solidFill>
                  <a:schemeClr val="tx1"/>
                </a:solidFill>
                <a:effectLst/>
                <a:latin typeface="+mn-lt"/>
                <a:ea typeface="+mn-ea"/>
                <a:cs typeface="+mn-cs"/>
              </a:rPr>
              <a:t>The </a:t>
            </a:r>
            <a:r>
              <a:rPr lang="en-US" sz="800" b="0" i="0" u="none" strike="noStrike" kern="1200" baseline="0" dirty="0">
                <a:solidFill>
                  <a:schemeClr val="tx1"/>
                </a:solidFill>
                <a:latin typeface="+mn-lt"/>
                <a:ea typeface="+mn-ea"/>
                <a:cs typeface="+mn-cs"/>
              </a:rPr>
              <a:t>1,2,3- rule</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800" b="0" i="0" u="none" strike="noStrike" kern="1200" baseline="0" dirty="0">
                <a:solidFill>
                  <a:schemeClr val="tx1"/>
                </a:solidFill>
                <a:latin typeface="+mn-lt"/>
                <a:ea typeface="+mn-ea"/>
                <a:cs typeface="+mn-cs"/>
              </a:rPr>
              <a:t>obvious presence of hazardous materials (smell, taste or appearance)</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800" b="0" i="0" u="none" strike="noStrike" kern="1200" baseline="0" dirty="0">
                <a:solidFill>
                  <a:schemeClr val="tx1"/>
                </a:solidFill>
                <a:latin typeface="+mn-lt"/>
                <a:ea typeface="+mn-ea"/>
                <a:cs typeface="+mn-cs"/>
              </a:rPr>
              <a:t>unusual </a:t>
            </a:r>
            <a:r>
              <a:rPr lang="nl-NL" sz="800" b="0" i="0" u="none" strike="noStrike" kern="1200" baseline="0" dirty="0" err="1">
                <a:solidFill>
                  <a:schemeClr val="tx1"/>
                </a:solidFill>
                <a:latin typeface="+mn-lt"/>
                <a:ea typeface="+mn-ea"/>
                <a:cs typeface="+mn-cs"/>
              </a:rPr>
              <a:t>materials</a:t>
            </a:r>
            <a:r>
              <a:rPr lang="nl-NL" sz="800" b="0" i="0" u="none" strike="noStrike" kern="1200" baseline="0" dirty="0">
                <a:solidFill>
                  <a:schemeClr val="tx1"/>
                </a:solidFill>
                <a:latin typeface="+mn-lt"/>
                <a:ea typeface="+mn-ea"/>
                <a:cs typeface="+mn-cs"/>
              </a:rPr>
              <a:t>/equipment, </a:t>
            </a:r>
            <a:r>
              <a:rPr lang="en-US" sz="800" b="0" i="0" u="none" strike="noStrike" kern="1200" baseline="0" dirty="0">
                <a:solidFill>
                  <a:schemeClr val="tx1"/>
                </a:solidFill>
                <a:latin typeface="+mn-lt"/>
                <a:ea typeface="+mn-ea"/>
                <a:cs typeface="+mn-cs"/>
              </a:rPr>
              <a:t>unexplained </a:t>
            </a:r>
            <a:r>
              <a:rPr lang="en-US" sz="800" b="0" i="0" u="none" strike="noStrike" kern="1200" baseline="0" dirty="0" err="1">
                <a:solidFill>
                  <a:schemeClr val="tx1"/>
                </a:solidFill>
                <a:latin typeface="+mn-lt"/>
                <a:ea typeface="+mn-ea"/>
                <a:cs typeface="+mn-cs"/>
              </a:rPr>
              <a:t>vapour</a:t>
            </a:r>
            <a:r>
              <a:rPr lang="en-US" sz="800" b="0" i="0" u="none" strike="noStrike" kern="1200" baseline="0" dirty="0">
                <a:solidFill>
                  <a:schemeClr val="tx1"/>
                </a:solidFill>
                <a:latin typeface="+mn-lt"/>
                <a:ea typeface="+mn-ea"/>
                <a:cs typeface="+mn-cs"/>
              </a:rPr>
              <a:t>, mist clouds, oily droplets or films on surfaces or water.</a:t>
            </a:r>
            <a:endParaRPr lang="en-US" sz="800" b="1" kern="1200" noProof="0" dirty="0">
              <a:solidFill>
                <a:schemeClr val="tx1"/>
              </a:solidFill>
              <a:effectLst/>
              <a:latin typeface="+mn-lt"/>
              <a:ea typeface="+mn-ea"/>
              <a:cs typeface="+mn-cs"/>
            </a:endParaRP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  </a:t>
            </a: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Text source &amp; IP: </a:t>
            </a:r>
            <a:endParaRPr lang="nl-NL" sz="800" dirty="0"/>
          </a:p>
        </p:txBody>
      </p:sp>
    </p:spTree>
    <p:extLst>
      <p:ext uri="{BB962C8B-B14F-4D97-AF65-F5344CB8AC3E}">
        <p14:creationId xmlns:p14="http://schemas.microsoft.com/office/powerpoint/2010/main" val="13026009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Module </a:t>
            </a:r>
            <a:r>
              <a:rPr lang="en-US" sz="800" dirty="0"/>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Learning objective: </a:t>
            </a:r>
            <a:r>
              <a:rPr lang="en-US" sz="800" b="0" i="0" u="none" kern="1200" noProof="0" dirty="0">
                <a:solidFill>
                  <a:schemeClr val="tx1"/>
                </a:solidFill>
                <a:effectLst/>
                <a:latin typeface="+mn-lt"/>
                <a:ea typeface="+mn-ea"/>
                <a:cs typeface="+mn-cs"/>
              </a:rPr>
              <a:t>To </a:t>
            </a:r>
            <a:r>
              <a:rPr lang="en-US" sz="800" b="0" i="0" u="sng" kern="1200" noProof="0" dirty="0">
                <a:solidFill>
                  <a:schemeClr val="tx1"/>
                </a:solidFill>
                <a:effectLst/>
                <a:latin typeface="+mn-lt"/>
                <a:ea typeface="+mn-ea"/>
                <a:cs typeface="+mn-cs"/>
              </a:rPr>
              <a:t>familiarize with and carry out </a:t>
            </a:r>
            <a:r>
              <a:rPr lang="en-US" sz="800" b="0" kern="1200" noProof="0" dirty="0">
                <a:solidFill>
                  <a:schemeClr val="tx1"/>
                </a:solidFill>
                <a:effectLst/>
                <a:latin typeface="+mn-lt"/>
                <a:ea typeface="+mn-ea"/>
                <a:cs typeface="+mn-cs"/>
              </a:rPr>
              <a:t>triage and </a:t>
            </a:r>
            <a:r>
              <a:rPr lang="en-US" sz="800" b="0" u="sng" kern="1200" noProof="0" dirty="0">
                <a:solidFill>
                  <a:schemeClr val="tx1"/>
                </a:solidFill>
                <a:effectLst/>
                <a:latin typeface="+mn-lt"/>
                <a:ea typeface="+mn-ea"/>
                <a:cs typeface="+mn-cs"/>
              </a:rPr>
              <a:t>provide </a:t>
            </a:r>
            <a:r>
              <a:rPr lang="en-US" sz="800" b="0" kern="1200" noProof="0" dirty="0">
                <a:solidFill>
                  <a:schemeClr val="tx1"/>
                </a:solidFill>
                <a:effectLst/>
                <a:latin typeface="+mn-lt"/>
                <a:ea typeface="+mn-ea"/>
                <a:cs typeface="+mn-cs"/>
              </a:rPr>
              <a:t>medical care in relation to CBRN scenario’s</a:t>
            </a:r>
            <a:endParaRPr lang="en-US" sz="800" b="1" kern="1200" noProof="0" dirty="0">
              <a:solidFill>
                <a:schemeClr val="tx1"/>
              </a:solidFill>
              <a:effectLst/>
              <a:latin typeface="+mn-lt"/>
              <a:ea typeface="+mn-ea"/>
              <a:cs typeface="+mn-cs"/>
            </a:endParaRPr>
          </a:p>
          <a:p>
            <a:r>
              <a:rPr lang="en-US" sz="800" b="1" dirty="0"/>
              <a:t>MELODY Presentation:</a:t>
            </a:r>
            <a:r>
              <a:rPr lang="en-US" sz="800" b="0" dirty="0"/>
              <a:t> 6.3.2</a:t>
            </a:r>
            <a:r>
              <a:rPr lang="en-US" sz="800" b="0" noProof="0" dirty="0"/>
              <a:t> </a:t>
            </a:r>
            <a:r>
              <a:rPr lang="en-US" sz="800" noProof="0" dirty="0"/>
              <a:t>Medical treatments, countermeasures and protection</a:t>
            </a:r>
          </a:p>
          <a:p>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dirty="0"/>
              <a:t>General life-saving treatment</a:t>
            </a:r>
            <a:br>
              <a:rPr lang="en-US" sz="800" dirty="0"/>
            </a:b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trainees have learned general life-saving treatment after exposure to chemical agents.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Explain that it is important to wear appropriate PPEs while giving life-saving treatment after exposure to chemical agents. </a:t>
            </a:r>
            <a:r>
              <a:rPr lang="en-US" sz="800" dirty="0"/>
              <a:t>The risk of secondary contamination of hospital personnel who is decontaminating or treating patients contaminated with chemical agents is small. Thus, normal hygienic precautions (gloves and water-resistant gown) will adequately protect hospital staff when treating the majority of chemically contaminated patients. Therefore, there is no reason to delay critical care because of the need to wear extensive protective gear (even if it is available).  Only under exceptional circumstances there may be a need to use extensive protection. In case there is extensive contamination with </a:t>
            </a:r>
            <a:r>
              <a:rPr lang="en-US" sz="800" b="0" i="0" kern="1200" dirty="0">
                <a:solidFill>
                  <a:schemeClr val="tx1"/>
                </a:solidFill>
                <a:effectLst/>
                <a:latin typeface="+mn-lt"/>
                <a:ea typeface="+mn-ea"/>
                <a:cs typeface="+mn-cs"/>
              </a:rPr>
              <a:t>solid particles, a mask and eye protection should be applied.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i="0" kern="1200" dirty="0">
                <a:solidFill>
                  <a:schemeClr val="tx1"/>
                </a:solidFill>
                <a:effectLst/>
                <a:latin typeface="+mn-lt"/>
                <a:ea typeface="+mn-ea"/>
                <a:cs typeface="+mn-cs"/>
              </a:rPr>
              <a:t>If wet decontamination is performed, splash-proof outer clothing and eye protection should be used. In the exceptional cases of contamination with highly toxic volatile chemicals (e.g., sarin), elaborate personal protective equipment with an air-purifying respirator (Level C) should be used.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i="0" kern="1200" dirty="0">
                <a:solidFill>
                  <a:schemeClr val="tx1"/>
                </a:solidFill>
                <a:effectLst/>
                <a:latin typeface="+mn-lt"/>
                <a:ea typeface="+mn-ea"/>
                <a:cs typeface="+mn-cs"/>
              </a:rPr>
              <a:t>After choosing the appropriate PPE, the first step is to follow the ABCDE guidance. In case of suspicion of certain types of agents, apply antidotes, especially when symptoms worsen. Apply any other life-saving interventions. Finally decontaminate the patient (if not yet sufficiently decontaminated) as soon as possible. </a:t>
            </a:r>
            <a:endParaRPr lang="en-US" sz="800" kern="1200" noProof="0" dirty="0">
              <a:solidFill>
                <a:schemeClr val="tx1"/>
              </a:solidFill>
              <a:effectLst/>
              <a:latin typeface="+mn-lt"/>
              <a:ea typeface="+mn-ea"/>
              <a:cs typeface="+mn-cs"/>
            </a:endParaRPr>
          </a:p>
          <a:p>
            <a:endParaRPr lang="en-US" sz="800" b="1" kern="1200" noProof="0" dirty="0">
              <a:solidFill>
                <a:schemeClr val="tx1"/>
              </a:solidFill>
              <a:effectLst/>
              <a:latin typeface="+mn-lt"/>
              <a:ea typeface="+mn-ea"/>
              <a:cs typeface="+mn-cs"/>
            </a:endParaRPr>
          </a:p>
          <a:p>
            <a:pPr algn="l"/>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r>
              <a:rPr lang="en-US" sz="800" b="0" i="0" u="none" strike="noStrike" baseline="0" dirty="0">
                <a:solidFill>
                  <a:srgbClr val="1F487C"/>
                </a:solidFill>
                <a:latin typeface="Segoe UI" panose="020B0502040204020203" pitchFamily="34" charset="0"/>
              </a:rPr>
              <a:t>‘Is secondary chemical exposure of hospital personnel of clinical importance?‘ can be mentioned. URL: </a:t>
            </a:r>
            <a:r>
              <a:rPr lang="en-US" sz="800" b="0" i="0" u="none" strike="noStrike" baseline="0" dirty="0">
                <a:solidFill>
                  <a:srgbClr val="0462C1"/>
                </a:solidFill>
                <a:latin typeface="Segoe UI" panose="020B0502040204020203" pitchFamily="34" charset="0"/>
              </a:rPr>
              <a:t>https://doi.org/10.1080/15563650.2020.1860216 </a:t>
            </a:r>
          </a:p>
          <a:p>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Depicted illustration:  </a:t>
            </a:r>
            <a:r>
              <a:rPr lang="en-US" sz="800" b="0" kern="1200" noProof="0" dirty="0">
                <a:solidFill>
                  <a:schemeClr val="tx1"/>
                </a:solidFill>
                <a:effectLst/>
                <a:latin typeface="+mn-lt"/>
                <a:ea typeface="+mn-ea"/>
                <a:cs typeface="+mn-cs"/>
              </a:rPr>
              <a:t>Clip Art of ABCDE medical check </a:t>
            </a: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r>
              <a:rPr lang="en-US" sz="800" b="0" kern="1200" noProof="0" dirty="0">
                <a:solidFill>
                  <a:schemeClr val="tx1"/>
                </a:solidFill>
                <a:effectLst/>
                <a:latin typeface="+mn-lt"/>
                <a:ea typeface="+mn-ea"/>
                <a:cs typeface="+mn-cs"/>
              </a:rPr>
              <a:t> Melody</a:t>
            </a:r>
          </a:p>
          <a:p>
            <a:r>
              <a:rPr lang="en-US" sz="800" b="1" kern="1200" noProof="0" dirty="0">
                <a:solidFill>
                  <a:schemeClr val="tx1"/>
                </a:solidFill>
                <a:effectLst/>
                <a:latin typeface="+mn-lt"/>
                <a:ea typeface="+mn-ea"/>
                <a:cs typeface="+mn-cs"/>
              </a:rPr>
              <a:t>Text source &amp; IP: </a:t>
            </a:r>
            <a:r>
              <a:rPr lang="en-US" sz="800" dirty="0"/>
              <a:t>www.tandfonline.com/doi/full/10.1080/15563650.2020.1860216 about PPE</a:t>
            </a:r>
          </a:p>
        </p:txBody>
      </p:sp>
      <p:sp>
        <p:nvSpPr>
          <p:cNvPr id="4" name="Slide Number Placeholder 3"/>
          <p:cNvSpPr>
            <a:spLocks noGrp="1"/>
          </p:cNvSpPr>
          <p:nvPr>
            <p:ph type="sldNum" sz="quarter" idx="5"/>
          </p:nvPr>
        </p:nvSpPr>
        <p:spPr/>
        <p:txBody>
          <a:bodyPr/>
          <a:lstStyle/>
          <a:p>
            <a:fld id="{9941B414-F4EA-4507-8042-B4CED2A09EF2}" type="slidenum">
              <a:rPr lang="nl-NL" smtClean="0"/>
              <a:t>13</a:t>
            </a:fld>
            <a:endParaRPr lang="nl-NL"/>
          </a:p>
        </p:txBody>
      </p:sp>
    </p:spTree>
    <p:extLst>
      <p:ext uri="{BB962C8B-B14F-4D97-AF65-F5344CB8AC3E}">
        <p14:creationId xmlns:p14="http://schemas.microsoft.com/office/powerpoint/2010/main" val="26341757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latin typeface="+mn-lt"/>
              </a:rPr>
              <a:t>Module </a:t>
            </a:r>
            <a:r>
              <a:rPr lang="en-US" sz="800" dirty="0">
                <a:latin typeface="+mn-lt"/>
              </a:rPr>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latin typeface="+mn-lt"/>
              </a:rPr>
              <a:t>Learning objective: </a:t>
            </a:r>
            <a:r>
              <a:rPr lang="en-US" sz="800" b="0" i="0" u="none" kern="1200" noProof="0" dirty="0">
                <a:solidFill>
                  <a:schemeClr val="tx1"/>
                </a:solidFill>
                <a:effectLst/>
                <a:latin typeface="+mn-lt"/>
                <a:ea typeface="+mn-ea"/>
                <a:cs typeface="+mn-cs"/>
              </a:rPr>
              <a:t>To </a:t>
            </a:r>
            <a:r>
              <a:rPr lang="en-US" sz="800" b="0" i="0" u="sng" kern="1200" noProof="0" dirty="0">
                <a:solidFill>
                  <a:schemeClr val="tx1"/>
                </a:solidFill>
                <a:effectLst/>
                <a:latin typeface="+mn-lt"/>
                <a:ea typeface="+mn-ea"/>
                <a:cs typeface="+mn-cs"/>
              </a:rPr>
              <a:t>familiarize with and carry out </a:t>
            </a:r>
            <a:r>
              <a:rPr lang="en-US" sz="800" b="0" kern="1200" noProof="0" dirty="0">
                <a:solidFill>
                  <a:schemeClr val="tx1"/>
                </a:solidFill>
                <a:effectLst/>
                <a:latin typeface="+mn-lt"/>
                <a:ea typeface="+mn-ea"/>
                <a:cs typeface="+mn-cs"/>
              </a:rPr>
              <a:t>triage and </a:t>
            </a:r>
            <a:r>
              <a:rPr lang="en-US" sz="800" b="0" u="sng" kern="1200" noProof="0" dirty="0">
                <a:solidFill>
                  <a:schemeClr val="tx1"/>
                </a:solidFill>
                <a:effectLst/>
                <a:latin typeface="+mn-lt"/>
                <a:ea typeface="+mn-ea"/>
                <a:cs typeface="+mn-cs"/>
              </a:rPr>
              <a:t>provide </a:t>
            </a:r>
            <a:r>
              <a:rPr lang="en-US" sz="800" b="0" kern="1200" noProof="0" dirty="0">
                <a:solidFill>
                  <a:schemeClr val="tx1"/>
                </a:solidFill>
                <a:effectLst/>
                <a:latin typeface="+mn-lt"/>
                <a:ea typeface="+mn-ea"/>
                <a:cs typeface="+mn-cs"/>
              </a:rPr>
              <a:t>medical care in relation to CBRN scenario’s</a:t>
            </a:r>
            <a:endParaRPr lang="en-US" sz="800" b="1" kern="1200" noProof="0" dirty="0">
              <a:solidFill>
                <a:schemeClr val="tx1"/>
              </a:solidFill>
              <a:effectLst/>
              <a:latin typeface="+mn-lt"/>
              <a:ea typeface="+mn-ea"/>
              <a:cs typeface="+mn-cs"/>
            </a:endParaRPr>
          </a:p>
          <a:p>
            <a:r>
              <a:rPr lang="en-US" sz="800" b="1" dirty="0">
                <a:latin typeface="+mn-lt"/>
              </a:rPr>
              <a:t>MELODY Presentation:</a:t>
            </a:r>
            <a:r>
              <a:rPr lang="en-US" sz="800" b="0" dirty="0">
                <a:latin typeface="+mn-lt"/>
              </a:rPr>
              <a:t> 6.3.2</a:t>
            </a:r>
            <a:r>
              <a:rPr lang="en-US" sz="800" b="0" noProof="0" dirty="0">
                <a:latin typeface="+mn-lt"/>
              </a:rPr>
              <a:t> </a:t>
            </a:r>
            <a:r>
              <a:rPr lang="en-US" sz="800" noProof="0" dirty="0">
                <a:latin typeface="+mn-lt"/>
              </a:rPr>
              <a:t>Medical treatments, countermeasures and protection</a:t>
            </a:r>
          </a:p>
          <a:p>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Practitioners </a:t>
            </a:r>
          </a:p>
          <a:p>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nl-NL" sz="800" dirty="0" err="1">
                <a:latin typeface="+mn-lt"/>
              </a:rPr>
              <a:t>Nerve</a:t>
            </a:r>
            <a:r>
              <a:rPr lang="nl-NL" sz="800" dirty="0">
                <a:latin typeface="+mn-lt"/>
              </a:rPr>
              <a:t> </a:t>
            </a:r>
            <a:r>
              <a:rPr lang="nl-NL" sz="800" dirty="0" err="1">
                <a:latin typeface="+mn-lt"/>
              </a:rPr>
              <a:t>agents</a:t>
            </a:r>
            <a:br>
              <a:rPr lang="nl-NL" sz="800" dirty="0">
                <a:latin typeface="+mn-lt"/>
              </a:rPr>
            </a:b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Students recognize symptoms and unique characteristics of nerve agents and are aware of treatment options </a:t>
            </a:r>
          </a:p>
          <a:p>
            <a:pPr marL="0" indent="0">
              <a:buFontTx/>
              <a:buNone/>
            </a:pPr>
            <a:r>
              <a:rPr lang="en-US" sz="800" b="1" kern="1200" noProof="0" dirty="0">
                <a:solidFill>
                  <a:schemeClr val="tx1"/>
                </a:solidFill>
                <a:effectLst/>
                <a:latin typeface="+mn-lt"/>
                <a:ea typeface="+mn-ea"/>
                <a:cs typeface="+mn-cs"/>
              </a:rPr>
              <a:t>Instructions for the trainer:</a:t>
            </a:r>
            <a:r>
              <a:rPr lang="nl-NL" sz="800" b="1" kern="1200" noProof="0" dirty="0">
                <a:solidFill>
                  <a:schemeClr val="tx1"/>
                </a:solidFill>
                <a:effectLst/>
                <a:latin typeface="+mn-lt"/>
                <a:ea typeface="+mn-ea"/>
                <a:cs typeface="+mn-cs"/>
              </a:rPr>
              <a:t> </a:t>
            </a:r>
            <a:r>
              <a:rPr lang="nl-NL" sz="800" b="0" kern="1200" noProof="0" dirty="0" err="1">
                <a:solidFill>
                  <a:schemeClr val="tx1"/>
                </a:solidFill>
                <a:effectLst/>
                <a:latin typeface="+mn-lt"/>
                <a:ea typeface="+mn-ea"/>
                <a:cs typeface="+mn-cs"/>
              </a:rPr>
              <a:t>Nerve</a:t>
            </a:r>
            <a:r>
              <a:rPr lang="nl-NL" sz="800" b="0" kern="1200" noProof="0" dirty="0">
                <a:solidFill>
                  <a:schemeClr val="tx1"/>
                </a:solidFill>
                <a:effectLst/>
                <a:latin typeface="+mn-lt"/>
                <a:ea typeface="+mn-ea"/>
                <a:cs typeface="+mn-cs"/>
              </a:rPr>
              <a:t> </a:t>
            </a:r>
            <a:r>
              <a:rPr lang="nl-NL" sz="800" b="0" kern="1200" noProof="0" dirty="0" err="1">
                <a:solidFill>
                  <a:schemeClr val="tx1"/>
                </a:solidFill>
                <a:effectLst/>
                <a:latin typeface="+mn-lt"/>
                <a:ea typeface="+mn-ea"/>
                <a:cs typeface="+mn-cs"/>
              </a:rPr>
              <a:t>agents</a:t>
            </a:r>
            <a:r>
              <a:rPr lang="nl-NL" sz="800" b="0" kern="1200" noProof="0" dirty="0">
                <a:solidFill>
                  <a:schemeClr val="tx1"/>
                </a:solidFill>
                <a:effectLst/>
                <a:latin typeface="+mn-lt"/>
                <a:ea typeface="+mn-ea"/>
                <a:cs typeface="+mn-cs"/>
              </a:rPr>
              <a:t> </a:t>
            </a:r>
            <a:r>
              <a:rPr lang="nl-NL" sz="800" b="0" kern="1200" noProof="0" dirty="0" err="1">
                <a:solidFill>
                  <a:schemeClr val="tx1"/>
                </a:solidFill>
                <a:effectLst/>
                <a:latin typeface="+mn-lt"/>
                <a:ea typeface="+mn-ea"/>
                <a:cs typeface="+mn-cs"/>
              </a:rPr>
              <a:t>includes</a:t>
            </a:r>
            <a:r>
              <a:rPr lang="nl-NL" sz="800" b="0" kern="1200" noProof="0" dirty="0">
                <a:solidFill>
                  <a:schemeClr val="tx1"/>
                </a:solidFill>
                <a:effectLst/>
                <a:latin typeface="+mn-lt"/>
                <a:ea typeface="+mn-ea"/>
                <a:cs typeface="+mn-cs"/>
              </a:rPr>
              <a:t> </a:t>
            </a:r>
            <a:r>
              <a:rPr lang="nl-NL" sz="800" b="0" kern="1200" noProof="0" dirty="0" err="1">
                <a:solidFill>
                  <a:schemeClr val="tx1"/>
                </a:solidFill>
                <a:effectLst/>
                <a:latin typeface="+mn-lt"/>
                <a:ea typeface="+mn-ea"/>
                <a:cs typeface="+mn-cs"/>
              </a:rPr>
              <a:t>the</a:t>
            </a:r>
            <a:r>
              <a:rPr lang="nl-NL" sz="800" b="0" kern="1200" noProof="0" dirty="0">
                <a:solidFill>
                  <a:schemeClr val="tx1"/>
                </a:solidFill>
                <a:effectLst/>
                <a:latin typeface="+mn-lt"/>
                <a:ea typeface="+mn-ea"/>
                <a:cs typeface="+mn-cs"/>
              </a:rPr>
              <a:t> </a:t>
            </a:r>
            <a:r>
              <a:rPr lang="nl-NL" sz="800" b="0" kern="1200" noProof="0" dirty="0" err="1">
                <a:solidFill>
                  <a:schemeClr val="tx1"/>
                </a:solidFill>
                <a:effectLst/>
                <a:latin typeface="+mn-lt"/>
                <a:ea typeface="+mn-ea"/>
                <a:cs typeface="+mn-cs"/>
              </a:rPr>
              <a:t>agents</a:t>
            </a:r>
            <a:r>
              <a:rPr lang="nl-NL" sz="800" b="0" kern="1200" noProof="0" dirty="0">
                <a:solidFill>
                  <a:schemeClr val="tx1"/>
                </a:solidFill>
                <a:effectLst/>
                <a:latin typeface="+mn-lt"/>
                <a:ea typeface="+mn-ea"/>
                <a:cs typeface="+mn-cs"/>
              </a:rPr>
              <a:t> </a:t>
            </a:r>
            <a:r>
              <a:rPr lang="nl-NL" sz="800" dirty="0" err="1">
                <a:latin typeface="+mn-lt"/>
              </a:rPr>
              <a:t>Cyclohexyl</a:t>
            </a:r>
            <a:r>
              <a:rPr lang="nl-NL" sz="800" dirty="0">
                <a:latin typeface="+mn-lt"/>
              </a:rPr>
              <a:t> </a:t>
            </a:r>
            <a:r>
              <a:rPr lang="nl-NL" sz="800" dirty="0" err="1">
                <a:latin typeface="+mn-lt"/>
              </a:rPr>
              <a:t>sarin</a:t>
            </a:r>
            <a:r>
              <a:rPr lang="nl-NL" sz="800" dirty="0">
                <a:latin typeface="+mn-lt"/>
              </a:rPr>
              <a:t> (GF), </a:t>
            </a:r>
            <a:r>
              <a:rPr lang="nl-NL" sz="800" dirty="0" err="1">
                <a:latin typeface="+mn-lt"/>
              </a:rPr>
              <a:t>Sarin</a:t>
            </a:r>
            <a:r>
              <a:rPr lang="nl-NL" sz="800" dirty="0">
                <a:latin typeface="+mn-lt"/>
              </a:rPr>
              <a:t> (GB), </a:t>
            </a:r>
            <a:r>
              <a:rPr lang="nl-NL" sz="800" dirty="0" err="1">
                <a:latin typeface="+mn-lt"/>
              </a:rPr>
              <a:t>Soman</a:t>
            </a:r>
            <a:r>
              <a:rPr lang="nl-NL" sz="800" dirty="0">
                <a:latin typeface="+mn-lt"/>
              </a:rPr>
              <a:t> (GD), </a:t>
            </a:r>
            <a:r>
              <a:rPr lang="nl-NL" sz="800" dirty="0" err="1">
                <a:latin typeface="+mn-lt"/>
              </a:rPr>
              <a:t>Tabun</a:t>
            </a:r>
            <a:r>
              <a:rPr lang="nl-NL" sz="800" dirty="0">
                <a:latin typeface="+mn-lt"/>
              </a:rPr>
              <a:t> (GA), </a:t>
            </a:r>
            <a:r>
              <a:rPr lang="nl-NL" sz="800" dirty="0" err="1">
                <a:latin typeface="+mn-lt"/>
              </a:rPr>
              <a:t>some</a:t>
            </a:r>
            <a:r>
              <a:rPr lang="nl-NL" sz="800" dirty="0">
                <a:latin typeface="+mn-lt"/>
              </a:rPr>
              <a:t> </a:t>
            </a:r>
            <a:r>
              <a:rPr lang="nl-NL" sz="800" dirty="0" err="1">
                <a:latin typeface="+mn-lt"/>
              </a:rPr>
              <a:t>insecticides</a:t>
            </a:r>
            <a:r>
              <a:rPr lang="nl-NL" sz="800" dirty="0">
                <a:latin typeface="+mn-lt"/>
              </a:rPr>
              <a:t> (</a:t>
            </a:r>
            <a:r>
              <a:rPr lang="nl-NL" sz="800" dirty="0" err="1">
                <a:latin typeface="+mn-lt"/>
              </a:rPr>
              <a:t>cholinesterase</a:t>
            </a:r>
            <a:r>
              <a:rPr lang="nl-NL" sz="800" dirty="0">
                <a:latin typeface="+mn-lt"/>
              </a:rPr>
              <a:t> inhibitors), </a:t>
            </a:r>
            <a:r>
              <a:rPr lang="nl-NL" sz="800" dirty="0" err="1">
                <a:latin typeface="+mn-lt"/>
              </a:rPr>
              <a:t>and</a:t>
            </a:r>
            <a:r>
              <a:rPr lang="nl-NL" sz="800" dirty="0">
                <a:latin typeface="+mn-lt"/>
              </a:rPr>
              <a:t> </a:t>
            </a:r>
            <a:r>
              <a:rPr lang="nl-NL" sz="800" dirty="0" err="1">
                <a:latin typeface="+mn-lt"/>
              </a:rPr>
              <a:t>Novichok</a:t>
            </a:r>
            <a:r>
              <a:rPr lang="nl-NL" sz="800" dirty="0">
                <a:latin typeface="+mn-lt"/>
              </a:rPr>
              <a:t> </a:t>
            </a:r>
            <a:r>
              <a:rPr lang="nl-NL" sz="800" dirty="0" err="1">
                <a:latin typeface="+mn-lt"/>
              </a:rPr>
              <a:t>agents</a:t>
            </a:r>
            <a:r>
              <a:rPr lang="nl-NL" sz="800" dirty="0">
                <a:latin typeface="+mn-lt"/>
              </a:rPr>
              <a:t>/</a:t>
            </a:r>
            <a:r>
              <a:rPr lang="nl-NL" sz="800" dirty="0" err="1">
                <a:latin typeface="+mn-lt"/>
              </a:rPr>
              <a:t>Soviet</a:t>
            </a:r>
            <a:r>
              <a:rPr lang="nl-NL" sz="800" dirty="0">
                <a:latin typeface="+mn-lt"/>
              </a:rPr>
              <a:t> V. </a:t>
            </a:r>
          </a:p>
          <a:p>
            <a:pPr marL="0" indent="0">
              <a:buFontTx/>
              <a:buNone/>
            </a:pPr>
            <a:endParaRPr lang="nl-NL" sz="800" kern="1200" noProof="0" dirty="0">
              <a:solidFill>
                <a:schemeClr val="tx1"/>
              </a:solidFill>
              <a:effectLst/>
              <a:latin typeface="+mn-lt"/>
              <a:ea typeface="+mn-ea"/>
              <a:cs typeface="+mn-cs"/>
            </a:endParaRPr>
          </a:p>
          <a:p>
            <a:pPr marL="0" indent="0">
              <a:buFontTx/>
              <a:buNone/>
            </a:pPr>
            <a:r>
              <a:rPr lang="en-US" sz="800" kern="1200" noProof="0" dirty="0">
                <a:solidFill>
                  <a:schemeClr val="tx1"/>
                </a:solidFill>
                <a:effectLst/>
                <a:latin typeface="+mn-lt"/>
                <a:ea typeface="+mn-ea"/>
                <a:cs typeface="+mn-cs"/>
              </a:rPr>
              <a:t>Nerve agents act very </a:t>
            </a:r>
            <a:r>
              <a:rPr lang="pl-PL" sz="800" kern="1200" noProof="0" dirty="0">
                <a:solidFill>
                  <a:schemeClr val="tx1"/>
                </a:solidFill>
                <a:effectLst/>
                <a:latin typeface="+mn-lt"/>
                <a:ea typeface="+mn-ea"/>
                <a:cs typeface="+mn-cs"/>
              </a:rPr>
              <a:t>quickly</a:t>
            </a:r>
            <a:r>
              <a:rPr lang="en-US" sz="800" kern="1200" noProof="0" dirty="0">
                <a:solidFill>
                  <a:schemeClr val="tx1"/>
                </a:solidFill>
                <a:effectLst/>
                <a:latin typeface="+mn-lt"/>
                <a:ea typeface="+mn-ea"/>
                <a:cs typeface="+mn-cs"/>
              </a:rPr>
              <a:t> and symptoms can appear within a few minutes.</a:t>
            </a:r>
            <a:r>
              <a:rPr lang="nl-NL" sz="800" kern="1200" noProof="0" dirty="0">
                <a:solidFill>
                  <a:schemeClr val="tx1"/>
                </a:solidFill>
                <a:effectLst/>
                <a:latin typeface="+mn-lt"/>
                <a:ea typeface="+mn-ea"/>
                <a:cs typeface="+mn-cs"/>
              </a:rPr>
              <a:t> The o</a:t>
            </a:r>
            <a:r>
              <a:rPr lang="en-US" sz="800" dirty="0" err="1">
                <a:latin typeface="+mn-lt"/>
              </a:rPr>
              <a:t>nset</a:t>
            </a:r>
            <a:r>
              <a:rPr lang="en-US" sz="800" dirty="0">
                <a:latin typeface="+mn-lt"/>
              </a:rPr>
              <a:t> of symptoms after skin contact with liquid nerve agents may be delayed. </a:t>
            </a:r>
          </a:p>
          <a:p>
            <a:pPr marL="0" indent="0">
              <a:buFontTx/>
              <a:buNone/>
            </a:pPr>
            <a:endParaRPr lang="en-US" sz="800" dirty="0">
              <a:latin typeface="+mn-lt"/>
            </a:endParaRPr>
          </a:p>
          <a:p>
            <a:pPr marL="0" indent="0">
              <a:buFont typeface="Arial" panose="020B0604020202020204" pitchFamily="34" charset="0"/>
              <a:buNone/>
            </a:pPr>
            <a:r>
              <a:rPr lang="en-US" sz="800" dirty="0">
                <a:latin typeface="+mn-lt"/>
              </a:rPr>
              <a:t>Unique symptoms of nerve agents include miosis (pinpoint pupils), copious secretions/sweating and muscle twitching/fasciculations. Other symptoms include </a:t>
            </a:r>
            <a:r>
              <a:rPr lang="nl-NL" sz="800" dirty="0" err="1">
                <a:latin typeface="+mn-lt"/>
              </a:rPr>
              <a:t>blurred</a:t>
            </a:r>
            <a:r>
              <a:rPr lang="nl-NL" sz="800" dirty="0">
                <a:latin typeface="+mn-lt"/>
              </a:rPr>
              <a:t>/dim </a:t>
            </a:r>
            <a:r>
              <a:rPr lang="nl-NL" sz="800" dirty="0" err="1">
                <a:latin typeface="+mn-lt"/>
              </a:rPr>
              <a:t>vision</a:t>
            </a:r>
            <a:r>
              <a:rPr lang="nl-NL" sz="800" dirty="0">
                <a:latin typeface="+mn-lt"/>
              </a:rPr>
              <a:t>, </a:t>
            </a:r>
            <a:r>
              <a:rPr lang="nl-NL" sz="800" dirty="0" err="1">
                <a:latin typeface="+mn-lt"/>
              </a:rPr>
              <a:t>Headache</a:t>
            </a:r>
            <a:r>
              <a:rPr lang="nl-NL" sz="800" dirty="0">
                <a:latin typeface="+mn-lt"/>
              </a:rPr>
              <a:t>, Nausea, </a:t>
            </a:r>
            <a:r>
              <a:rPr lang="nl-NL" sz="800" dirty="0" err="1">
                <a:latin typeface="+mn-lt"/>
              </a:rPr>
              <a:t>vomiting</a:t>
            </a:r>
            <a:r>
              <a:rPr lang="nl-NL" sz="800" dirty="0">
                <a:latin typeface="+mn-lt"/>
              </a:rPr>
              <a:t>, </a:t>
            </a:r>
            <a:r>
              <a:rPr lang="nl-NL" sz="800" dirty="0" err="1">
                <a:latin typeface="+mn-lt"/>
              </a:rPr>
              <a:t>diarrhea</a:t>
            </a:r>
            <a:r>
              <a:rPr lang="nl-NL" sz="800" dirty="0">
                <a:latin typeface="+mn-lt"/>
              </a:rPr>
              <a:t>, </a:t>
            </a:r>
            <a:r>
              <a:rPr lang="nl-NL" sz="800" dirty="0" err="1">
                <a:latin typeface="+mn-lt"/>
              </a:rPr>
              <a:t>Dyspnea</a:t>
            </a:r>
            <a:r>
              <a:rPr lang="nl-NL" sz="800" dirty="0">
                <a:latin typeface="+mn-lt"/>
              </a:rPr>
              <a:t>, </a:t>
            </a:r>
            <a:r>
              <a:rPr lang="nl-NL" sz="800" dirty="0" err="1">
                <a:latin typeface="+mn-lt"/>
              </a:rPr>
              <a:t>Seizures</a:t>
            </a:r>
            <a:r>
              <a:rPr lang="nl-NL" sz="800" dirty="0">
                <a:latin typeface="+mn-lt"/>
              </a:rPr>
              <a:t>, </a:t>
            </a:r>
            <a:r>
              <a:rPr lang="nl-NL" sz="800" dirty="0" err="1">
                <a:latin typeface="+mn-lt"/>
              </a:rPr>
              <a:t>Loss</a:t>
            </a:r>
            <a:r>
              <a:rPr lang="nl-NL" sz="800" dirty="0">
                <a:latin typeface="+mn-lt"/>
              </a:rPr>
              <a:t> of </a:t>
            </a:r>
            <a:r>
              <a:rPr lang="nl-NL" sz="800" dirty="0" err="1">
                <a:latin typeface="+mn-lt"/>
              </a:rPr>
              <a:t>consciousness</a:t>
            </a:r>
            <a:r>
              <a:rPr lang="nl-NL" sz="800" dirty="0">
                <a:latin typeface="+mn-lt"/>
              </a:rPr>
              <a:t>.</a:t>
            </a:r>
          </a:p>
          <a:p>
            <a:pPr marL="0" indent="0">
              <a:buFont typeface="Arial" panose="020B0604020202020204" pitchFamily="34" charset="0"/>
              <a:buNone/>
            </a:pPr>
            <a:endParaRPr lang="nl-NL" sz="800" b="1" dirty="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Treatment with atropine and oxime should start as soon as possible after exposure. Apply the a</a:t>
            </a:r>
            <a:r>
              <a:rPr lang="nb-NO" sz="800" dirty="0">
                <a:latin typeface="+mn-lt"/>
              </a:rPr>
              <a:t>utoinjector immediately if available (contains atropin and oxime, sometimes also diazepam). </a:t>
            </a:r>
            <a:r>
              <a:rPr lang="en-US" sz="800" kern="1200" noProof="0" dirty="0">
                <a:solidFill>
                  <a:schemeClr val="tx1"/>
                </a:solidFill>
                <a:effectLst/>
                <a:latin typeface="+mn-lt"/>
                <a:ea typeface="+mn-ea"/>
                <a:cs typeface="+mn-cs"/>
              </a:rPr>
              <a:t>Autoinjectors have long needles and they should be administered such that the antidotes rapidly reach the heart. </a:t>
            </a:r>
            <a:r>
              <a:rPr lang="en-US" sz="800" dirty="0">
                <a:latin typeface="+mn-lt"/>
              </a:rPr>
              <a:t> Repeated antidote administration may be necessary. Patients with seizures can be treated with diazepam or midazolam.</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 </a:t>
            </a:r>
            <a:r>
              <a:rPr lang="en-US" sz="800" b="0" kern="1200" noProof="0" dirty="0">
                <a:solidFill>
                  <a:schemeClr val="tx1"/>
                </a:solidFill>
                <a:effectLst/>
                <a:latin typeface="+mn-lt"/>
                <a:ea typeface="+mn-ea"/>
                <a:cs typeface="+mn-cs"/>
              </a:rPr>
              <a:t> Atropine </a:t>
            </a:r>
            <a:r>
              <a:rPr lang="nl-NL" sz="800" b="0" i="0" dirty="0" err="1">
                <a:solidFill>
                  <a:srgbClr val="000000"/>
                </a:solidFill>
                <a:effectLst/>
                <a:latin typeface="+mn-lt"/>
              </a:rPr>
              <a:t>syringe</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 </a:t>
            </a:r>
            <a:r>
              <a:rPr lang="nl-NL" sz="800" dirty="0" err="1">
                <a:solidFill>
                  <a:srgbClr val="000000"/>
                </a:solidFill>
                <a:effectLst/>
                <a:latin typeface="+mn-lt"/>
                <a:ea typeface="Times New Roman" panose="02020603050405020304" pitchFamily="18" charset="0"/>
                <a:cs typeface="Arial" panose="020B0604020202020204" pitchFamily="34" charset="0"/>
              </a:rPr>
              <a:t>Material</a:t>
            </a:r>
            <a:r>
              <a:rPr lang="nl-NL" sz="800" dirty="0">
                <a:solidFill>
                  <a:srgbClr val="000000"/>
                </a:solidFill>
                <a:effectLst/>
                <a:latin typeface="+mn-lt"/>
                <a:ea typeface="Times New Roman" panose="02020603050405020304" pitchFamily="18" charset="0"/>
                <a:cs typeface="Arial" panose="020B0604020202020204" pitchFamily="34" charset="0"/>
              </a:rPr>
              <a:t> </a:t>
            </a:r>
            <a:r>
              <a:rPr lang="nl-NL" sz="800" dirty="0" err="1">
                <a:solidFill>
                  <a:srgbClr val="000000"/>
                </a:solidFill>
                <a:effectLst/>
                <a:latin typeface="+mn-lt"/>
                <a:ea typeface="Times New Roman" panose="02020603050405020304" pitchFamily="18" charset="0"/>
                <a:cs typeface="Arial" panose="020B0604020202020204" pitchFamily="34" charset="0"/>
              </a:rPr>
              <a:t>licensed</a:t>
            </a:r>
            <a:r>
              <a:rPr lang="nl-NL" sz="800" dirty="0">
                <a:solidFill>
                  <a:srgbClr val="000000"/>
                </a:solidFill>
                <a:effectLst/>
                <a:latin typeface="+mn-lt"/>
                <a:ea typeface="Times New Roman" panose="02020603050405020304" pitchFamily="18" charset="0"/>
                <a:cs typeface="Arial" panose="020B0604020202020204" pitchFamily="34" charset="0"/>
              </a:rPr>
              <a:t> </a:t>
            </a:r>
            <a:r>
              <a:rPr lang="nl-NL" sz="800" dirty="0" err="1">
                <a:solidFill>
                  <a:srgbClr val="000000"/>
                </a:solidFill>
                <a:effectLst/>
                <a:latin typeface="+mn-lt"/>
                <a:ea typeface="Times New Roman" panose="02020603050405020304" pitchFamily="18" charset="0"/>
                <a:cs typeface="Arial" panose="020B0604020202020204" pitchFamily="34" charset="0"/>
              </a:rPr>
              <a:t>by</a:t>
            </a:r>
            <a:r>
              <a:rPr lang="nl-NL" sz="800" dirty="0">
                <a:solidFill>
                  <a:srgbClr val="000000"/>
                </a:solidFill>
                <a:effectLst/>
                <a:latin typeface="+mn-lt"/>
                <a:ea typeface="Times New Roman" panose="02020603050405020304" pitchFamily="18" charset="0"/>
                <a:cs typeface="Arial" panose="020B0604020202020204" pitchFamily="34" charset="0"/>
              </a:rPr>
              <a:t> </a:t>
            </a:r>
            <a:r>
              <a:rPr lang="nl-NL" sz="800" dirty="0" err="1">
                <a:solidFill>
                  <a:srgbClr val="000000"/>
                </a:solidFill>
                <a:effectLst/>
                <a:latin typeface="+mn-lt"/>
                <a:ea typeface="Times New Roman" panose="02020603050405020304" pitchFamily="18" charset="0"/>
                <a:cs typeface="Arial" panose="020B0604020202020204" pitchFamily="34" charset="0"/>
              </a:rPr>
              <a:t>shutterstock</a:t>
            </a:r>
            <a:r>
              <a:rPr lang="nl-NL" sz="800" dirty="0">
                <a:solidFill>
                  <a:srgbClr val="000000"/>
                </a:solidFill>
                <a:effectLst/>
                <a:latin typeface="+mn-lt"/>
                <a:ea typeface="Times New Roman" panose="02020603050405020304" pitchFamily="18" charset="0"/>
                <a:cs typeface="Arial" panose="020B0604020202020204" pitchFamily="34" charset="0"/>
              </a:rPr>
              <a:t>, </a:t>
            </a:r>
            <a:r>
              <a:rPr lang="en-US" sz="800" dirty="0">
                <a:solidFill>
                  <a:srgbClr val="000000"/>
                </a:solidFill>
                <a:effectLst/>
                <a:latin typeface="+mn-lt"/>
                <a:ea typeface="Times New Roman" panose="02020603050405020304" pitchFamily="18" charset="0"/>
                <a:cs typeface="Arial" panose="020B0604020202020204" pitchFamily="34" charset="0"/>
              </a:rPr>
              <a:t>purchased by </a:t>
            </a:r>
            <a:r>
              <a:rPr lang="en-US" sz="800" dirty="0" err="1">
                <a:solidFill>
                  <a:srgbClr val="000000"/>
                </a:solidFill>
                <a:effectLst/>
                <a:latin typeface="+mn-lt"/>
                <a:ea typeface="Times New Roman" panose="02020603050405020304" pitchFamily="18" charset="0"/>
                <a:cs typeface="Arial" panose="020B0604020202020204" pitchFamily="34" charset="0"/>
              </a:rPr>
              <a:t>SCK</a:t>
            </a:r>
            <a:r>
              <a:rPr lang="en-US" sz="800" dirty="0">
                <a:solidFill>
                  <a:srgbClr val="000000"/>
                </a:solidFill>
                <a:effectLst/>
                <a:latin typeface="+mn-lt"/>
                <a:ea typeface="Times New Roman" panose="02020603050405020304" pitchFamily="18" charset="0"/>
                <a:cs typeface="Arial" panose="020B0604020202020204" pitchFamily="34" charset="0"/>
              </a:rPr>
              <a:t>-CEN</a:t>
            </a:r>
            <a:endParaRPr lang="en-US" sz="800" b="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Text source &amp; IP: </a:t>
            </a:r>
            <a:r>
              <a:rPr lang="nl-NL" sz="800" dirty="0">
                <a:latin typeface="+mn-lt"/>
              </a:rPr>
              <a:t>https://www.health.ny.gov/environmental/emergency/chemical_terrorism/docs/wall_chart.pdf </a:t>
            </a:r>
            <a:endParaRPr lang="en-US" sz="800" b="1" kern="1200" noProof="0" dirty="0">
              <a:solidFill>
                <a:schemeClr val="tx1"/>
              </a:solidFill>
              <a:effectLst/>
              <a:latin typeface="+mn-lt"/>
              <a:ea typeface="+mn-ea"/>
              <a:cs typeface="+mn-cs"/>
            </a:endParaRPr>
          </a:p>
        </p:txBody>
      </p:sp>
    </p:spTree>
    <p:extLst>
      <p:ext uri="{BB962C8B-B14F-4D97-AF65-F5344CB8AC3E}">
        <p14:creationId xmlns:p14="http://schemas.microsoft.com/office/powerpoint/2010/main" val="13525796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latin typeface="+mn-lt"/>
              </a:rPr>
              <a:t>Module </a:t>
            </a:r>
            <a:r>
              <a:rPr lang="en-US" sz="800" dirty="0">
                <a:latin typeface="+mn-lt"/>
              </a:rPr>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latin typeface="+mn-lt"/>
              </a:rPr>
              <a:t>Learning objective: </a:t>
            </a:r>
            <a:r>
              <a:rPr lang="en-US" sz="800" b="0" i="0" u="none" kern="1200" noProof="0" dirty="0">
                <a:solidFill>
                  <a:schemeClr val="tx1"/>
                </a:solidFill>
                <a:effectLst/>
                <a:latin typeface="+mn-lt"/>
                <a:ea typeface="+mn-ea"/>
                <a:cs typeface="+mn-cs"/>
              </a:rPr>
              <a:t>To </a:t>
            </a:r>
            <a:r>
              <a:rPr lang="en-US" sz="800" b="0" i="0" u="sng" kern="1200" noProof="0" dirty="0">
                <a:solidFill>
                  <a:schemeClr val="tx1"/>
                </a:solidFill>
                <a:effectLst/>
                <a:latin typeface="+mn-lt"/>
                <a:ea typeface="+mn-ea"/>
                <a:cs typeface="+mn-cs"/>
              </a:rPr>
              <a:t>familiarize with and carry out </a:t>
            </a:r>
            <a:r>
              <a:rPr lang="en-US" sz="800" b="0" kern="1200" noProof="0" dirty="0">
                <a:solidFill>
                  <a:schemeClr val="tx1"/>
                </a:solidFill>
                <a:effectLst/>
                <a:latin typeface="+mn-lt"/>
                <a:ea typeface="+mn-ea"/>
                <a:cs typeface="+mn-cs"/>
              </a:rPr>
              <a:t>triage and </a:t>
            </a:r>
            <a:r>
              <a:rPr lang="en-US" sz="800" b="0" u="sng" kern="1200" noProof="0" dirty="0">
                <a:solidFill>
                  <a:schemeClr val="tx1"/>
                </a:solidFill>
                <a:effectLst/>
                <a:latin typeface="+mn-lt"/>
                <a:ea typeface="+mn-ea"/>
                <a:cs typeface="+mn-cs"/>
              </a:rPr>
              <a:t>provide </a:t>
            </a:r>
            <a:r>
              <a:rPr lang="en-US" sz="800" b="0" kern="1200" noProof="0" dirty="0">
                <a:solidFill>
                  <a:schemeClr val="tx1"/>
                </a:solidFill>
                <a:effectLst/>
                <a:latin typeface="+mn-lt"/>
                <a:ea typeface="+mn-ea"/>
                <a:cs typeface="+mn-cs"/>
              </a:rPr>
              <a:t>medical care in relation to CBRN scenario’s</a:t>
            </a:r>
            <a:endParaRPr lang="en-US" sz="800" b="1" kern="1200" noProof="0" dirty="0">
              <a:solidFill>
                <a:schemeClr val="tx1"/>
              </a:solidFill>
              <a:effectLst/>
              <a:latin typeface="+mn-lt"/>
              <a:ea typeface="+mn-ea"/>
              <a:cs typeface="+mn-cs"/>
            </a:endParaRPr>
          </a:p>
          <a:p>
            <a:r>
              <a:rPr lang="en-US" sz="800" b="1" dirty="0">
                <a:latin typeface="+mn-lt"/>
              </a:rPr>
              <a:t>MELODY Presentation:</a:t>
            </a:r>
            <a:r>
              <a:rPr lang="en-US" sz="800" b="0" dirty="0">
                <a:latin typeface="+mn-lt"/>
              </a:rPr>
              <a:t> 6.3.2</a:t>
            </a:r>
            <a:r>
              <a:rPr lang="en-US" sz="800" b="0" noProof="0" dirty="0">
                <a:latin typeface="+mn-lt"/>
              </a:rPr>
              <a:t> </a:t>
            </a:r>
            <a:r>
              <a:rPr lang="en-US" sz="800" noProof="0" dirty="0">
                <a:latin typeface="+mn-lt"/>
              </a:rPr>
              <a:t>Medical treatments, countermeasures and protection</a:t>
            </a:r>
          </a:p>
          <a:p>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Practitioners </a:t>
            </a:r>
          </a:p>
          <a:p>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B</a:t>
            </a:r>
            <a:r>
              <a:rPr lang="en-US" sz="800" kern="1200" noProof="0" dirty="0">
                <a:solidFill>
                  <a:schemeClr val="tx1"/>
                </a:solidFill>
                <a:effectLst/>
                <a:latin typeface="+mn-lt"/>
                <a:ea typeface="+mn-ea"/>
                <a:cs typeface="+mn-cs"/>
              </a:rPr>
              <a:t>lood agents</a:t>
            </a:r>
            <a:endParaRPr lang="en-US" sz="800" b="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Students recognize symptoms and unique characteristics of blood agents and are aware of the treatment options </a:t>
            </a:r>
          </a:p>
          <a:p>
            <a:pPr lvl="0"/>
            <a:r>
              <a:rPr lang="en-US" sz="800" b="1" kern="1200" noProof="0" dirty="0">
                <a:solidFill>
                  <a:schemeClr val="tx1"/>
                </a:solidFill>
                <a:effectLst/>
                <a:latin typeface="+mn-lt"/>
                <a:ea typeface="+mn-ea"/>
                <a:cs typeface="+mn-cs"/>
              </a:rPr>
              <a:t>Instructions for the trainer: </a:t>
            </a:r>
            <a:r>
              <a:rPr lang="en-GB" sz="800" dirty="0">
                <a:latin typeface="+mn-lt"/>
              </a:rPr>
              <a:t>The name blood agent, like those of other groups of agents, derives from its effect on victims. Blood agents are distributed via the blood and generally enter the body via inhalation. They inhibit the ability of blood cells to utilise and transport oxygen. Thus, blood agents are poisons that effectively cause the body to suffocate. Examples of blood agents include: hydrogen cyanide (AC), cyanogen chloride (CK), and arsine (SA). </a:t>
            </a:r>
            <a:r>
              <a:rPr lang="nb-NO" sz="800" dirty="0">
                <a:latin typeface="+mn-lt"/>
              </a:rPr>
              <a:t>Most of these poisonings are seen in fires, but there are also other causes: e.g. </a:t>
            </a:r>
            <a:r>
              <a:rPr lang="pl-PL" sz="800" dirty="0">
                <a:latin typeface="+mn-lt"/>
              </a:rPr>
              <a:t>f</a:t>
            </a:r>
            <a:r>
              <a:rPr lang="nb-NO" sz="800" dirty="0">
                <a:latin typeface="+mn-lt"/>
              </a:rPr>
              <a:t>rom cyanide salts, CO-poisonings in incomplete combustion engines, indoors fireplaces or suicide. </a:t>
            </a:r>
          </a:p>
          <a:p>
            <a:endParaRPr lang="en-US" sz="800" dirty="0">
              <a:latin typeface="+mn-lt"/>
            </a:endParaRPr>
          </a:p>
          <a:p>
            <a:r>
              <a:rPr lang="en-US" sz="800" dirty="0">
                <a:latin typeface="+mn-lt"/>
              </a:rPr>
              <a:t>The onset of symptoms is very rapid and can start seconds after exposure.</a:t>
            </a:r>
          </a:p>
          <a:p>
            <a:endParaRPr lang="en-US" sz="800" dirty="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latin typeface="+mn-lt"/>
              </a:rPr>
              <a:t>Unique characteristics of blood agents are t</a:t>
            </a:r>
            <a:r>
              <a:rPr lang="en-GB" sz="800" dirty="0">
                <a:latin typeface="+mn-lt"/>
              </a:rPr>
              <a:t>he often pink/light red skin (</a:t>
            </a:r>
            <a:r>
              <a:rPr lang="nl-NL" sz="800" dirty="0" err="1">
                <a:latin typeface="+mn-lt"/>
              </a:rPr>
              <a:t>cherry</a:t>
            </a:r>
            <a:r>
              <a:rPr lang="nl-NL" sz="800" dirty="0">
                <a:latin typeface="+mn-lt"/>
              </a:rPr>
              <a:t>-red </a:t>
            </a:r>
            <a:r>
              <a:rPr lang="nl-NL" sz="800" dirty="0" err="1">
                <a:latin typeface="+mn-lt"/>
              </a:rPr>
              <a:t>for</a:t>
            </a:r>
            <a:r>
              <a:rPr lang="nl-NL" sz="800" dirty="0">
                <a:latin typeface="+mn-lt"/>
              </a:rPr>
              <a:t> cyanide or </a:t>
            </a:r>
            <a:r>
              <a:rPr lang="nl-NL" sz="800" dirty="0" err="1">
                <a:latin typeface="+mn-lt"/>
              </a:rPr>
              <a:t>cyanogen</a:t>
            </a:r>
            <a:r>
              <a:rPr lang="nl-NL" sz="800" dirty="0">
                <a:latin typeface="+mn-lt"/>
              </a:rPr>
              <a:t> chloride </a:t>
            </a:r>
            <a:r>
              <a:rPr lang="nl-NL" sz="800" dirty="0" err="1">
                <a:latin typeface="+mn-lt"/>
              </a:rPr>
              <a:t>and</a:t>
            </a:r>
            <a:r>
              <a:rPr lang="nl-NL" sz="800" dirty="0">
                <a:latin typeface="+mn-lt"/>
              </a:rPr>
              <a:t> CO; </a:t>
            </a:r>
            <a:r>
              <a:rPr lang="nl-NL" sz="800" dirty="0" err="1">
                <a:latin typeface="+mn-lt"/>
              </a:rPr>
              <a:t>yellow</a:t>
            </a:r>
            <a:r>
              <a:rPr lang="nl-NL" sz="800" dirty="0">
                <a:latin typeface="+mn-lt"/>
              </a:rPr>
              <a:t> or </a:t>
            </a:r>
            <a:r>
              <a:rPr lang="nl-NL" sz="800" dirty="0" err="1">
                <a:latin typeface="+mn-lt"/>
              </a:rPr>
              <a:t>bronze</a:t>
            </a:r>
            <a:r>
              <a:rPr lang="nl-NL" sz="800" dirty="0">
                <a:latin typeface="+mn-lt"/>
              </a:rPr>
              <a:t> </a:t>
            </a:r>
            <a:r>
              <a:rPr lang="nl-NL" sz="800" dirty="0" err="1">
                <a:latin typeface="+mn-lt"/>
              </a:rPr>
              <a:t>for</a:t>
            </a:r>
            <a:r>
              <a:rPr lang="nl-NL" sz="800" dirty="0">
                <a:latin typeface="+mn-lt"/>
              </a:rPr>
              <a:t> arsine)</a:t>
            </a:r>
            <a:r>
              <a:rPr lang="en-GB" sz="800" dirty="0">
                <a:latin typeface="+mn-lt"/>
              </a:rPr>
              <a:t>. Other characteristics include possible cyanosis and possible frostbite. Other symptoms of blood agents are Rapid breathing, gasping, Convulsions/seizures, coma, Fixed unreactive pupils, Sinus tachycardia, Cardio- respiratory arrest, Dizziness, headache.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dirty="0">
              <a:latin typeface="+mn-lt"/>
            </a:endParaRPr>
          </a:p>
          <a:p>
            <a:r>
              <a:rPr lang="en-US" sz="800" kern="1200" noProof="0" dirty="0">
                <a:solidFill>
                  <a:schemeClr val="tx1"/>
                </a:solidFill>
                <a:effectLst/>
                <a:latin typeface="+mn-lt"/>
                <a:ea typeface="+mn-ea"/>
                <a:cs typeface="+mn-cs"/>
              </a:rPr>
              <a:t>In severe cases, oxygen supplementation is required. Vigorous supportive care may aid recovery of some patients even without specific antidote. Treatment of cyanide forms blood agents is based on administration of an antidote. The preferred treatment is hydroxocobalamin. In case hydroxocobalamin is not available, patients can be treated with </a:t>
            </a:r>
            <a:r>
              <a:rPr lang="nl-BE" sz="800" dirty="0">
                <a:solidFill>
                  <a:srgbClr val="1F497D"/>
                </a:solidFill>
                <a:effectLst/>
                <a:latin typeface="+mn-lt"/>
                <a:ea typeface="Calibri" panose="020F0502020204030204" pitchFamily="34" charset="0"/>
              </a:rPr>
              <a:t>4-dimethylaminophenol (4-DMAP).</a:t>
            </a:r>
            <a:r>
              <a:rPr lang="en-US" sz="800" kern="1200" noProof="0" dirty="0">
                <a:solidFill>
                  <a:schemeClr val="tx1"/>
                </a:solidFill>
                <a:effectLst/>
                <a:latin typeface="+mn-lt"/>
                <a:ea typeface="+mn-ea"/>
                <a:cs typeface="+mn-cs"/>
              </a:rPr>
              <a:t> If these treatments options are not available, patients can be treated with amyl nitrite or sodium nitrite. All treatments can be complemented with </a:t>
            </a:r>
            <a:r>
              <a:rPr lang="en-US" sz="800" kern="1200" noProof="0" dirty="0" err="1">
                <a:solidFill>
                  <a:schemeClr val="tx1"/>
                </a:solidFill>
                <a:effectLst/>
                <a:latin typeface="+mn-lt"/>
                <a:ea typeface="+mn-ea"/>
                <a:cs typeface="+mn-cs"/>
              </a:rPr>
              <a:t>natriumthiosulfate</a:t>
            </a:r>
            <a:r>
              <a:rPr lang="en-US" sz="800" kern="1200" noProof="0" dirty="0">
                <a:solidFill>
                  <a:schemeClr val="tx1"/>
                </a:solidFill>
                <a:effectLst/>
                <a:latin typeface="+mn-lt"/>
                <a:ea typeface="+mn-ea"/>
                <a:cs typeface="+mn-cs"/>
              </a:rPr>
              <a:t>. The role of these compounds is to bind cyanide in order to detoxify. There is n</a:t>
            </a:r>
            <a:r>
              <a:rPr lang="en-US" sz="800" dirty="0">
                <a:latin typeface="+mn-lt"/>
              </a:rPr>
              <a:t>o specific antidote for </a:t>
            </a:r>
            <a:r>
              <a:rPr lang="en-US" sz="800" dirty="0" err="1">
                <a:latin typeface="+mn-lt"/>
              </a:rPr>
              <a:t>arsene</a:t>
            </a:r>
            <a:r>
              <a:rPr lang="en-US" sz="800" dirty="0">
                <a:latin typeface="+mn-lt"/>
              </a:rPr>
              <a:t>.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  </a:t>
            </a:r>
            <a:r>
              <a:rPr lang="en-US" sz="800" b="0" kern="1200" noProof="0" dirty="0">
                <a:solidFill>
                  <a:schemeClr val="tx1"/>
                </a:solidFill>
                <a:effectLst/>
                <a:latin typeface="+mn-lt"/>
                <a:ea typeface="+mn-ea"/>
                <a:cs typeface="+mn-cs"/>
              </a:rPr>
              <a:t>Clip Art of a bottle containing Potassium cyanide</a:t>
            </a: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 </a:t>
            </a:r>
            <a:r>
              <a:rPr lang="nl-NL" sz="800" dirty="0" err="1">
                <a:solidFill>
                  <a:srgbClr val="000000"/>
                </a:solidFill>
                <a:effectLst/>
                <a:latin typeface="+mn-lt"/>
                <a:ea typeface="Times New Roman" panose="02020603050405020304" pitchFamily="18" charset="0"/>
                <a:cs typeface="Arial" panose="020B0604020202020204" pitchFamily="34" charset="0"/>
              </a:rPr>
              <a:t>Material</a:t>
            </a:r>
            <a:r>
              <a:rPr lang="nl-NL" sz="800" dirty="0">
                <a:solidFill>
                  <a:srgbClr val="000000"/>
                </a:solidFill>
                <a:effectLst/>
                <a:latin typeface="+mn-lt"/>
                <a:ea typeface="Times New Roman" panose="02020603050405020304" pitchFamily="18" charset="0"/>
                <a:cs typeface="Arial" panose="020B0604020202020204" pitchFamily="34" charset="0"/>
              </a:rPr>
              <a:t> </a:t>
            </a:r>
            <a:r>
              <a:rPr lang="nl-NL" sz="800" dirty="0" err="1">
                <a:solidFill>
                  <a:srgbClr val="000000"/>
                </a:solidFill>
                <a:effectLst/>
                <a:latin typeface="+mn-lt"/>
                <a:ea typeface="Times New Roman" panose="02020603050405020304" pitchFamily="18" charset="0"/>
                <a:cs typeface="Arial" panose="020B0604020202020204" pitchFamily="34" charset="0"/>
              </a:rPr>
              <a:t>licensed</a:t>
            </a:r>
            <a:r>
              <a:rPr lang="nl-NL" sz="800" dirty="0">
                <a:solidFill>
                  <a:srgbClr val="000000"/>
                </a:solidFill>
                <a:effectLst/>
                <a:latin typeface="+mn-lt"/>
                <a:ea typeface="Times New Roman" panose="02020603050405020304" pitchFamily="18" charset="0"/>
                <a:cs typeface="Arial" panose="020B0604020202020204" pitchFamily="34" charset="0"/>
              </a:rPr>
              <a:t> </a:t>
            </a:r>
            <a:r>
              <a:rPr lang="nl-NL" sz="800" dirty="0" err="1">
                <a:solidFill>
                  <a:srgbClr val="000000"/>
                </a:solidFill>
                <a:effectLst/>
                <a:latin typeface="+mn-lt"/>
                <a:ea typeface="Times New Roman" panose="02020603050405020304" pitchFamily="18" charset="0"/>
                <a:cs typeface="Arial" panose="020B0604020202020204" pitchFamily="34" charset="0"/>
              </a:rPr>
              <a:t>by</a:t>
            </a:r>
            <a:r>
              <a:rPr lang="nl-NL" sz="800" dirty="0">
                <a:solidFill>
                  <a:srgbClr val="000000"/>
                </a:solidFill>
                <a:effectLst/>
                <a:latin typeface="+mn-lt"/>
                <a:ea typeface="Times New Roman" panose="02020603050405020304" pitchFamily="18" charset="0"/>
                <a:cs typeface="Arial" panose="020B0604020202020204" pitchFamily="34" charset="0"/>
              </a:rPr>
              <a:t> </a:t>
            </a:r>
            <a:r>
              <a:rPr lang="nl-NL" sz="800" dirty="0" err="1">
                <a:solidFill>
                  <a:srgbClr val="000000"/>
                </a:solidFill>
                <a:effectLst/>
                <a:latin typeface="+mn-lt"/>
                <a:ea typeface="Times New Roman" panose="02020603050405020304" pitchFamily="18" charset="0"/>
                <a:cs typeface="Arial" panose="020B0604020202020204" pitchFamily="34" charset="0"/>
              </a:rPr>
              <a:t>shutterstock</a:t>
            </a:r>
            <a:r>
              <a:rPr lang="nl-NL" sz="800" dirty="0">
                <a:solidFill>
                  <a:srgbClr val="000000"/>
                </a:solidFill>
                <a:effectLst/>
                <a:latin typeface="+mn-lt"/>
                <a:ea typeface="Times New Roman" panose="02020603050405020304" pitchFamily="18" charset="0"/>
                <a:cs typeface="Arial" panose="020B0604020202020204" pitchFamily="34" charset="0"/>
              </a:rPr>
              <a:t>, </a:t>
            </a:r>
            <a:r>
              <a:rPr lang="en-US" sz="800" dirty="0">
                <a:solidFill>
                  <a:srgbClr val="000000"/>
                </a:solidFill>
                <a:effectLst/>
                <a:latin typeface="+mn-lt"/>
                <a:ea typeface="Times New Roman" panose="02020603050405020304" pitchFamily="18" charset="0"/>
                <a:cs typeface="Arial" panose="020B0604020202020204" pitchFamily="34" charset="0"/>
              </a:rPr>
              <a:t>purchased by </a:t>
            </a:r>
            <a:r>
              <a:rPr lang="en-US" sz="800" dirty="0" err="1">
                <a:solidFill>
                  <a:srgbClr val="000000"/>
                </a:solidFill>
                <a:effectLst/>
                <a:latin typeface="+mn-lt"/>
                <a:ea typeface="Times New Roman" panose="02020603050405020304" pitchFamily="18" charset="0"/>
                <a:cs typeface="Arial" panose="020B0604020202020204" pitchFamily="34" charset="0"/>
              </a:rPr>
              <a:t>SCK</a:t>
            </a:r>
            <a:r>
              <a:rPr lang="en-US" sz="800" dirty="0">
                <a:solidFill>
                  <a:srgbClr val="000000"/>
                </a:solidFill>
                <a:effectLst/>
                <a:latin typeface="+mn-lt"/>
                <a:ea typeface="Times New Roman" panose="02020603050405020304" pitchFamily="18" charset="0"/>
                <a:cs typeface="Arial" panose="020B0604020202020204" pitchFamily="34" charset="0"/>
              </a:rPr>
              <a:t>-CEN</a:t>
            </a: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Text source &amp; IP: </a:t>
            </a:r>
            <a:r>
              <a:rPr lang="nl-NL" sz="800" dirty="0">
                <a:latin typeface="+mn-lt"/>
              </a:rPr>
              <a:t>https://www.health.ny.gov/environmental/emergency/chemical_terrorism/docs/wall_chart.pdf </a:t>
            </a:r>
            <a:endParaRPr lang="en-US" sz="800" dirty="0">
              <a:latin typeface="+mn-lt"/>
            </a:endParaRPr>
          </a:p>
        </p:txBody>
      </p:sp>
    </p:spTree>
    <p:extLst>
      <p:ext uri="{BB962C8B-B14F-4D97-AF65-F5344CB8AC3E}">
        <p14:creationId xmlns:p14="http://schemas.microsoft.com/office/powerpoint/2010/main" val="40031812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Module </a:t>
            </a:r>
            <a:r>
              <a:rPr lang="en-US" sz="800" dirty="0"/>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Learning objective: </a:t>
            </a:r>
            <a:r>
              <a:rPr lang="en-US" sz="800" b="0" i="0" u="none" kern="1200" noProof="0" dirty="0">
                <a:solidFill>
                  <a:schemeClr val="tx1"/>
                </a:solidFill>
                <a:effectLst/>
                <a:latin typeface="+mn-lt"/>
                <a:ea typeface="+mn-ea"/>
                <a:cs typeface="+mn-cs"/>
              </a:rPr>
              <a:t>To </a:t>
            </a:r>
            <a:r>
              <a:rPr lang="en-US" sz="800" b="0" i="0" u="sng" kern="1200" noProof="0" dirty="0">
                <a:solidFill>
                  <a:schemeClr val="tx1"/>
                </a:solidFill>
                <a:effectLst/>
                <a:latin typeface="+mn-lt"/>
                <a:ea typeface="+mn-ea"/>
                <a:cs typeface="+mn-cs"/>
              </a:rPr>
              <a:t>familiarize with and carry out </a:t>
            </a:r>
            <a:r>
              <a:rPr lang="en-US" sz="800" b="0" kern="1200" noProof="0" dirty="0">
                <a:solidFill>
                  <a:schemeClr val="tx1"/>
                </a:solidFill>
                <a:effectLst/>
                <a:latin typeface="+mn-lt"/>
                <a:ea typeface="+mn-ea"/>
                <a:cs typeface="+mn-cs"/>
              </a:rPr>
              <a:t>triage and </a:t>
            </a:r>
            <a:r>
              <a:rPr lang="en-US" sz="800" b="0" u="sng" kern="1200" noProof="0" dirty="0">
                <a:solidFill>
                  <a:schemeClr val="tx1"/>
                </a:solidFill>
                <a:effectLst/>
                <a:latin typeface="+mn-lt"/>
                <a:ea typeface="+mn-ea"/>
                <a:cs typeface="+mn-cs"/>
              </a:rPr>
              <a:t>provide </a:t>
            </a:r>
            <a:r>
              <a:rPr lang="en-US" sz="800" b="0" kern="1200" noProof="0" dirty="0">
                <a:solidFill>
                  <a:schemeClr val="tx1"/>
                </a:solidFill>
                <a:effectLst/>
                <a:latin typeface="+mn-lt"/>
                <a:ea typeface="+mn-ea"/>
                <a:cs typeface="+mn-cs"/>
              </a:rPr>
              <a:t>medical care in relation to CBRN scenario’s</a:t>
            </a:r>
            <a:endParaRPr lang="en-US" sz="800" b="1" kern="1200" noProof="0" dirty="0">
              <a:solidFill>
                <a:schemeClr val="tx1"/>
              </a:solidFill>
              <a:effectLst/>
              <a:latin typeface="+mn-lt"/>
              <a:ea typeface="+mn-ea"/>
              <a:cs typeface="+mn-cs"/>
            </a:endParaRPr>
          </a:p>
          <a:p>
            <a:r>
              <a:rPr lang="en-US" sz="800" b="1" dirty="0"/>
              <a:t>MELODY Presentation:</a:t>
            </a:r>
            <a:r>
              <a:rPr lang="en-US" sz="800" b="0" dirty="0"/>
              <a:t> 6.3.2</a:t>
            </a:r>
            <a:r>
              <a:rPr lang="en-US" sz="800" b="0" noProof="0" dirty="0"/>
              <a:t> </a:t>
            </a:r>
            <a:r>
              <a:rPr lang="en-US" sz="800" noProof="0" dirty="0"/>
              <a:t>Medical treatments, countermeasures and protection</a:t>
            </a:r>
          </a:p>
          <a:p>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Practitioners </a:t>
            </a:r>
          </a:p>
          <a:p>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GB" sz="800" dirty="0"/>
              <a:t>Choking agents</a:t>
            </a:r>
            <a:endParaRPr lang="en-US" sz="800" b="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Students recognize symptoms and unique characteristics of choking agents and are aware of the treatment options </a:t>
            </a:r>
          </a:p>
          <a:p>
            <a:pPr lvl="0"/>
            <a:r>
              <a:rPr lang="en-US" sz="800" b="1" kern="1200" noProof="0" dirty="0">
                <a:solidFill>
                  <a:schemeClr val="tx1"/>
                </a:solidFill>
                <a:effectLst/>
                <a:latin typeface="+mn-lt"/>
                <a:ea typeface="+mn-ea"/>
                <a:cs typeface="+mn-cs"/>
              </a:rPr>
              <a:t>Instructions for the trainer: </a:t>
            </a:r>
            <a:r>
              <a:rPr lang="en-GB" sz="800" dirty="0"/>
              <a:t>Choking agents, or lung-damaging agents, are chemical agents which produce a toxic inhalational injury as they attack lung tissue and primarily cause pulmonary oedema. The term choking agents has been traditionally applied to certain lung-damaging agents used as chemical weapons, and includes phosgene (CG), diphosgene (DP), chlorine (CL), and chloropicrin (PS). Several of these chemicals are currently produced in large quantities for industrial purposes, including </a:t>
            </a:r>
            <a:r>
              <a:rPr lang="en-US" sz="800" dirty="0"/>
              <a:t>chlorine and phosgene. Other industrial chemicals that</a:t>
            </a:r>
            <a:r>
              <a:rPr lang="en-GB" sz="800" dirty="0"/>
              <a:t> cause toxic inhalational injury include ammonia, isocyanates, and mineral acids.</a:t>
            </a:r>
          </a:p>
          <a:p>
            <a:pPr lvl="0"/>
            <a:endParaRPr lang="en-GB" sz="800" dirty="0"/>
          </a:p>
          <a:p>
            <a:pPr lvl="0"/>
            <a:r>
              <a:rPr lang="en-GB" sz="800" dirty="0"/>
              <a:t>There is a rapid onset of symptoms (sec-hours)</a:t>
            </a:r>
          </a:p>
          <a:p>
            <a:pPr lvl="0"/>
            <a:endParaRPr lang="en-US" sz="800" dirty="0"/>
          </a:p>
          <a:p>
            <a:pPr lvl="0"/>
            <a:r>
              <a:rPr lang="en-US" sz="800" dirty="0"/>
              <a:t>Choking agents can possibly cause frostbite.</a:t>
            </a:r>
          </a:p>
          <a:p>
            <a:pPr lvl="0"/>
            <a:r>
              <a:rPr lang="en-US" sz="800" dirty="0"/>
              <a:t>Symptoms include Mucosal, eye and skin irritation, Corrosive damage, Dyspnea, cough, Sore throat, and Chest tightness</a:t>
            </a:r>
          </a:p>
          <a:p>
            <a:pPr lvl="0"/>
            <a:endParaRPr lang="en-GB" sz="800" dirty="0"/>
          </a:p>
          <a:p>
            <a:pPr lvl="0"/>
            <a:r>
              <a:rPr lang="en-GB" sz="800" dirty="0"/>
              <a:t>Chlorine has a green-yellow colour, whereas ammonia is colourless. Both have a characteristic smell. </a:t>
            </a:r>
            <a:r>
              <a:rPr lang="en-US" sz="800" dirty="0"/>
              <a:t>Phosgene gas may smell like newly-mown hay or grass. </a:t>
            </a:r>
          </a:p>
          <a:p>
            <a:pPr lvl="0"/>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There is no specific and approved antidote used in treatment of the victims of choking agents.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Treatment is based on presented symptoms. In cases of severe poisoning leading to acute life-threatening emergencies (acute respiratory distress syndrome (ARDS), mechanical ventilation is required. Glucocorticoids in cases of pulmonary edema or bronchospasm</a:t>
            </a:r>
            <a:r>
              <a:rPr lang="pl-PL" sz="800" kern="1200" dirty="0">
                <a:solidFill>
                  <a:schemeClr val="tx1"/>
                </a:solidFill>
                <a:effectLst/>
                <a:latin typeface="+mn-lt"/>
                <a:ea typeface="+mn-ea"/>
                <a:cs typeface="+mn-cs"/>
              </a:rPr>
              <a:t> should be administer</a:t>
            </a:r>
            <a:r>
              <a:rPr lang="en-GB" sz="800" kern="1200" dirty="0">
                <a:solidFill>
                  <a:schemeClr val="tx1"/>
                </a:solidFill>
                <a:effectLst/>
                <a:latin typeface="+mn-lt"/>
                <a:ea typeface="+mn-ea"/>
                <a:cs typeface="+mn-cs"/>
              </a:rPr>
              <a:t>ed</a:t>
            </a:r>
            <a:r>
              <a:rPr lang="en-US" sz="800" kern="1200" dirty="0">
                <a:solidFill>
                  <a:schemeClr val="tx1"/>
                </a:solidFill>
                <a:effectLst/>
                <a:latin typeface="+mn-lt"/>
                <a:ea typeface="+mn-ea"/>
                <a:cs typeface="+mn-cs"/>
              </a:rPr>
              <a:t>. Thorough eyewash, f</a:t>
            </a:r>
            <a:r>
              <a:rPr lang="en-US" sz="800" dirty="0"/>
              <a:t>resh air, forced rest and a semi-upright position can help. If signs of respiratory distress are present, oxygen with or without positive airway pressure may be needed.</a:t>
            </a:r>
            <a:endParaRPr lang="nl-NL" sz="800" dirty="0"/>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  </a:t>
            </a:r>
            <a:r>
              <a:rPr lang="en-US" sz="800" b="0" kern="1200" noProof="0" dirty="0">
                <a:solidFill>
                  <a:schemeClr val="tx1"/>
                </a:solidFill>
                <a:effectLst/>
                <a:latin typeface="+mn-lt"/>
                <a:ea typeface="+mn-ea"/>
                <a:cs typeface="+mn-cs"/>
              </a:rPr>
              <a:t>vintage information poster</a:t>
            </a: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https://commons.wikimedia.org/wiki/File:Phosgene_poster_ww2.jpg, Public domain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Text source &amp; IP: </a:t>
            </a:r>
            <a:r>
              <a:rPr lang="nl-NL" sz="800" dirty="0"/>
              <a:t>https://www.health.ny.gov/environmental/emergency/chemical_terrorism/docs/wall_chart.pdf </a:t>
            </a:r>
            <a:endParaRPr lang="en-US" sz="800" b="1" kern="1200" noProof="0" dirty="0">
              <a:solidFill>
                <a:schemeClr val="tx1"/>
              </a:solidFill>
              <a:effectLst/>
              <a:latin typeface="+mn-lt"/>
              <a:ea typeface="+mn-ea"/>
              <a:cs typeface="+mn-cs"/>
            </a:endParaRPr>
          </a:p>
        </p:txBody>
      </p:sp>
    </p:spTree>
    <p:extLst>
      <p:ext uri="{BB962C8B-B14F-4D97-AF65-F5344CB8AC3E}">
        <p14:creationId xmlns:p14="http://schemas.microsoft.com/office/powerpoint/2010/main" val="18202923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Module </a:t>
            </a:r>
            <a:r>
              <a:rPr lang="en-US" sz="800" dirty="0"/>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Learning objective: </a:t>
            </a:r>
            <a:r>
              <a:rPr lang="en-US" sz="800" b="0" i="0" u="none" kern="1200" noProof="0" dirty="0">
                <a:solidFill>
                  <a:schemeClr val="tx1"/>
                </a:solidFill>
                <a:effectLst/>
                <a:latin typeface="+mn-lt"/>
                <a:ea typeface="+mn-ea"/>
                <a:cs typeface="+mn-cs"/>
              </a:rPr>
              <a:t>To </a:t>
            </a:r>
            <a:r>
              <a:rPr lang="en-US" sz="800" b="0" i="0" u="sng" kern="1200" noProof="0" dirty="0">
                <a:solidFill>
                  <a:schemeClr val="tx1"/>
                </a:solidFill>
                <a:effectLst/>
                <a:latin typeface="+mn-lt"/>
                <a:ea typeface="+mn-ea"/>
                <a:cs typeface="+mn-cs"/>
              </a:rPr>
              <a:t>familiarize with and carry out </a:t>
            </a:r>
            <a:r>
              <a:rPr lang="en-US" sz="800" b="0" kern="1200" noProof="0" dirty="0">
                <a:solidFill>
                  <a:schemeClr val="tx1"/>
                </a:solidFill>
                <a:effectLst/>
                <a:latin typeface="+mn-lt"/>
                <a:ea typeface="+mn-ea"/>
                <a:cs typeface="+mn-cs"/>
              </a:rPr>
              <a:t>triage and </a:t>
            </a:r>
            <a:r>
              <a:rPr lang="en-US" sz="800" b="0" u="sng" kern="1200" noProof="0" dirty="0">
                <a:solidFill>
                  <a:schemeClr val="tx1"/>
                </a:solidFill>
                <a:effectLst/>
                <a:latin typeface="+mn-lt"/>
                <a:ea typeface="+mn-ea"/>
                <a:cs typeface="+mn-cs"/>
              </a:rPr>
              <a:t>provide </a:t>
            </a:r>
            <a:r>
              <a:rPr lang="en-US" sz="800" b="0" kern="1200" noProof="0" dirty="0">
                <a:solidFill>
                  <a:schemeClr val="tx1"/>
                </a:solidFill>
                <a:effectLst/>
                <a:latin typeface="+mn-lt"/>
                <a:ea typeface="+mn-ea"/>
                <a:cs typeface="+mn-cs"/>
              </a:rPr>
              <a:t>medical care in relation to CBRN scenario’s</a:t>
            </a:r>
            <a:endParaRPr lang="en-US" sz="800" b="1" kern="1200" noProof="0" dirty="0">
              <a:solidFill>
                <a:schemeClr val="tx1"/>
              </a:solidFill>
              <a:effectLst/>
              <a:latin typeface="+mn-lt"/>
              <a:ea typeface="+mn-ea"/>
              <a:cs typeface="+mn-cs"/>
            </a:endParaRPr>
          </a:p>
          <a:p>
            <a:r>
              <a:rPr lang="en-US" sz="800" b="1" dirty="0"/>
              <a:t>MELODY Presentation:</a:t>
            </a:r>
            <a:r>
              <a:rPr lang="en-US" sz="800" b="0" dirty="0"/>
              <a:t> 6.3.2</a:t>
            </a:r>
            <a:r>
              <a:rPr lang="en-US" sz="800" b="0" noProof="0" dirty="0"/>
              <a:t> </a:t>
            </a:r>
            <a:r>
              <a:rPr lang="en-US" sz="800" noProof="0" dirty="0"/>
              <a:t>Medical treatments, countermeasures and protection</a:t>
            </a:r>
          </a:p>
          <a:p>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Practitioners </a:t>
            </a:r>
          </a:p>
          <a:p>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nl-NL" sz="800" dirty="0"/>
              <a:t>Blister </a:t>
            </a:r>
            <a:r>
              <a:rPr lang="nl-NL" sz="800" dirty="0" err="1"/>
              <a:t>agents</a:t>
            </a:r>
            <a:endParaRPr lang="en-US" sz="800" b="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Students recognize symptoms and unique characteristics of blister agents and are aware of the treatment options </a:t>
            </a:r>
          </a:p>
          <a:p>
            <a:pPr marL="0" lvl="1" hangingPunct="1">
              <a:spcBef>
                <a:spcPts val="0"/>
              </a:spcBef>
            </a:pPr>
            <a:r>
              <a:rPr lang="en-US" sz="800" b="1" kern="1200" noProof="0" dirty="0">
                <a:solidFill>
                  <a:schemeClr val="tx1"/>
                </a:solidFill>
                <a:effectLst/>
                <a:latin typeface="+mn-lt"/>
                <a:ea typeface="+mn-ea"/>
                <a:cs typeface="+mn-cs"/>
              </a:rPr>
              <a:t>Instructions for the trainer: </a:t>
            </a:r>
            <a:r>
              <a:rPr lang="en-US" sz="800" dirty="0"/>
              <a:t>Blister agents, or vesicants, are one of the most common CW agents. These oily substances act via inhalation and contact with skin. They affect the eyes, respiratory tract, and skin, first as an irritant and then as a cell poison. As the name suggests, blister agents cause large and often life-threatening skin blisters which resemble severe burns. Blister agents include mustard agents and nitrogen. They are viscous/oily fluids which remains in the area/on clothes/on the body for a long time. They are heavier than air and will accumulate in pits and clefts. </a:t>
            </a:r>
          </a:p>
          <a:p>
            <a:pPr marL="0" lvl="1" hangingPunct="1">
              <a:spcBef>
                <a:spcPts val="0"/>
              </a:spcBef>
            </a:pPr>
            <a:endParaRPr lang="en-US" sz="800" dirty="0"/>
          </a:p>
          <a:p>
            <a:pPr marL="0" lvl="1" hangingPunct="1">
              <a:spcBef>
                <a:spcPts val="0"/>
              </a:spcBef>
            </a:pPr>
            <a:r>
              <a:rPr lang="en-US" sz="800" dirty="0"/>
              <a:t>Unique characteristics are their odor: mustard agents may have an odor like horseradish, garlic, or mustard. Phosgene oxime may have a pepper-like or pungent odor. </a:t>
            </a:r>
          </a:p>
          <a:p>
            <a:pPr marL="0" lvl="1" hangingPunct="1">
              <a:spcBef>
                <a:spcPts val="0"/>
              </a:spcBef>
            </a:pPr>
            <a:r>
              <a:rPr lang="en-US" sz="800" dirty="0"/>
              <a:t>Symptoms typically comprise of skin, eyes, and mucosal irritation, Skin erythema and blistering, Tearing, conjunctivitis, Mild respiratory distress to marked airway damage. The symptoms can be severe, with large necrotic wounds and sometimes with leucopenia. It is possible that patient develops pulmonary edema. Mustard agents have an asymptomatic latent period. Phosgene oxime causes immediate pain. </a:t>
            </a:r>
            <a:endParaRPr lang="en-US" sz="800" b="1" dirty="0"/>
          </a:p>
          <a:p>
            <a:endParaRPr lang="en-US" sz="800" b="1" kern="1200" noProof="0" dirty="0">
              <a:solidFill>
                <a:schemeClr val="tx1"/>
              </a:solidFill>
              <a:effectLst/>
              <a:latin typeface="+mn-lt"/>
              <a:ea typeface="+mn-ea"/>
              <a:cs typeface="+mn-cs"/>
            </a:endParaRPr>
          </a:p>
          <a:p>
            <a:pPr marL="0" lvl="1" hangingPunct="1">
              <a:spcBef>
                <a:spcPts val="0"/>
              </a:spcBef>
            </a:pPr>
            <a:r>
              <a:rPr lang="en-US" sz="800" kern="1200" noProof="0" dirty="0">
                <a:solidFill>
                  <a:schemeClr val="tx1"/>
                </a:solidFill>
                <a:effectLst/>
                <a:latin typeface="+mn-lt"/>
                <a:ea typeface="+mn-ea"/>
                <a:cs typeface="+mn-cs"/>
              </a:rPr>
              <a:t>There is no specific therapy in the treatment of vesicant agents’ victims. Decontamination performed within 1-2</a:t>
            </a:r>
            <a:r>
              <a:rPr lang="pl-PL" sz="80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minutes </a:t>
            </a:r>
            <a:r>
              <a:rPr lang="pl-PL" sz="800" kern="1200" noProof="0" dirty="0">
                <a:solidFill>
                  <a:schemeClr val="tx1"/>
                </a:solidFill>
                <a:effectLst/>
                <a:latin typeface="+mn-lt"/>
                <a:ea typeface="+mn-ea"/>
                <a:cs typeface="+mn-cs"/>
              </a:rPr>
              <a:t>of exposure</a:t>
            </a:r>
            <a:r>
              <a:rPr lang="en-US" sz="800" kern="1200" noProof="0" dirty="0">
                <a:solidFill>
                  <a:schemeClr val="tx1"/>
                </a:solidFill>
                <a:effectLst/>
                <a:latin typeface="+mn-lt"/>
                <a:ea typeface="+mn-ea"/>
                <a:cs typeface="+mn-cs"/>
              </a:rPr>
              <a:t> can reduce blisters’ appearance. However, in most of the cases performing the decontamination in this short time window is impossible. </a:t>
            </a:r>
            <a:r>
              <a:rPr lang="en-GB" sz="800" dirty="0"/>
              <a:t>Use absorbent materials: Blot off with a wound dressing, incontinence pad or similar; flour or Fullers Earth or RSDL can be added and brushed off before cleaning with soap and water. Treat already damaged skin as thermal burns. </a:t>
            </a:r>
          </a:p>
          <a:p>
            <a:pPr lvl="0"/>
            <a:r>
              <a:rPr lang="en-GB" sz="800" dirty="0"/>
              <a:t>Symptomatic treatment is important, and generous analgesia should be given if indicated.</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  </a:t>
            </a: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Text source &amp; IP: </a:t>
            </a:r>
            <a:r>
              <a:rPr lang="nl-NL" sz="800" dirty="0"/>
              <a:t>https://www.health.ny.gov/environmental/emergency/chemical_terrorism/docs/wall_chart.pdf </a:t>
            </a:r>
          </a:p>
        </p:txBody>
      </p:sp>
    </p:spTree>
    <p:extLst>
      <p:ext uri="{BB962C8B-B14F-4D97-AF65-F5344CB8AC3E}">
        <p14:creationId xmlns:p14="http://schemas.microsoft.com/office/powerpoint/2010/main" val="20312321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latin typeface="+mn-lt"/>
              </a:rPr>
              <a:t>Module </a:t>
            </a:r>
            <a:r>
              <a:rPr lang="en-US" sz="800" dirty="0">
                <a:latin typeface="+mn-lt"/>
              </a:rPr>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latin typeface="+mn-lt"/>
              </a:rPr>
              <a:t>Learning objective: </a:t>
            </a:r>
            <a:r>
              <a:rPr lang="en-US" sz="800" b="0" i="0" u="none" kern="1200" noProof="0" dirty="0">
                <a:solidFill>
                  <a:schemeClr val="tx1"/>
                </a:solidFill>
                <a:effectLst/>
                <a:latin typeface="+mn-lt"/>
                <a:ea typeface="+mn-ea"/>
                <a:cs typeface="+mn-cs"/>
              </a:rPr>
              <a:t>To </a:t>
            </a:r>
            <a:r>
              <a:rPr lang="en-US" sz="800" b="0" i="0" u="sng" kern="1200" noProof="0" dirty="0">
                <a:solidFill>
                  <a:schemeClr val="tx1"/>
                </a:solidFill>
                <a:effectLst/>
                <a:latin typeface="+mn-lt"/>
                <a:ea typeface="+mn-ea"/>
                <a:cs typeface="+mn-cs"/>
              </a:rPr>
              <a:t>familiarize with and carry out </a:t>
            </a:r>
            <a:r>
              <a:rPr lang="en-US" sz="800" b="0" kern="1200" noProof="0" dirty="0">
                <a:solidFill>
                  <a:schemeClr val="tx1"/>
                </a:solidFill>
                <a:effectLst/>
                <a:latin typeface="+mn-lt"/>
                <a:ea typeface="+mn-ea"/>
                <a:cs typeface="+mn-cs"/>
              </a:rPr>
              <a:t>triage and </a:t>
            </a:r>
            <a:r>
              <a:rPr lang="en-US" sz="800" b="0" u="sng" kern="1200" noProof="0" dirty="0">
                <a:solidFill>
                  <a:schemeClr val="tx1"/>
                </a:solidFill>
                <a:effectLst/>
                <a:latin typeface="+mn-lt"/>
                <a:ea typeface="+mn-ea"/>
                <a:cs typeface="+mn-cs"/>
              </a:rPr>
              <a:t>provide </a:t>
            </a:r>
            <a:r>
              <a:rPr lang="en-US" sz="800" b="0" kern="1200" noProof="0" dirty="0">
                <a:solidFill>
                  <a:schemeClr val="tx1"/>
                </a:solidFill>
                <a:effectLst/>
                <a:latin typeface="+mn-lt"/>
                <a:ea typeface="+mn-ea"/>
                <a:cs typeface="+mn-cs"/>
              </a:rPr>
              <a:t>medical care in relation to CBRN scenario’s</a:t>
            </a:r>
            <a:endParaRPr lang="en-US" sz="800" b="1" kern="1200" noProof="0" dirty="0">
              <a:solidFill>
                <a:schemeClr val="tx1"/>
              </a:solidFill>
              <a:effectLst/>
              <a:latin typeface="+mn-lt"/>
              <a:ea typeface="+mn-ea"/>
              <a:cs typeface="+mn-cs"/>
            </a:endParaRPr>
          </a:p>
          <a:p>
            <a:r>
              <a:rPr lang="en-US" sz="800" b="1" dirty="0">
                <a:latin typeface="+mn-lt"/>
              </a:rPr>
              <a:t>MELODY Presentation:</a:t>
            </a:r>
            <a:r>
              <a:rPr lang="en-US" sz="800" b="0" dirty="0">
                <a:latin typeface="+mn-lt"/>
              </a:rPr>
              <a:t> 6.3.2</a:t>
            </a:r>
            <a:r>
              <a:rPr lang="en-US" sz="800" b="0" noProof="0" dirty="0">
                <a:latin typeface="+mn-lt"/>
              </a:rPr>
              <a:t> </a:t>
            </a:r>
            <a:r>
              <a:rPr lang="en-US" sz="800" noProof="0" dirty="0">
                <a:latin typeface="+mn-lt"/>
              </a:rPr>
              <a:t>Medical treatments, countermeasures and protection</a:t>
            </a:r>
          </a:p>
          <a:p>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Practitioners </a:t>
            </a:r>
          </a:p>
          <a:p>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I</a:t>
            </a:r>
            <a:r>
              <a:rPr lang="en-US" sz="800" kern="1200" noProof="0" dirty="0">
                <a:solidFill>
                  <a:schemeClr val="tx1"/>
                </a:solidFill>
                <a:effectLst/>
                <a:latin typeface="+mn-lt"/>
                <a:ea typeface="+mn-ea"/>
                <a:cs typeface="+mn-cs"/>
              </a:rPr>
              <a:t>ncapacitating agents </a:t>
            </a:r>
            <a:endParaRPr lang="en-US" sz="800" b="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Students recognize symptoms and unique characteristics of incapacitating agents and are aware of the treatment options</a:t>
            </a:r>
          </a:p>
          <a:p>
            <a:pPr lvl="0"/>
            <a:r>
              <a:rPr lang="en-US" sz="800" b="1" kern="1200" noProof="0" dirty="0">
                <a:solidFill>
                  <a:schemeClr val="tx1"/>
                </a:solidFill>
                <a:effectLst/>
                <a:latin typeface="+mn-lt"/>
                <a:ea typeface="+mn-ea"/>
                <a:cs typeface="+mn-cs"/>
              </a:rPr>
              <a:t>Instructions for the trainer: </a:t>
            </a:r>
            <a:r>
              <a:rPr lang="en-US" sz="800" dirty="0">
                <a:latin typeface="+mn-lt"/>
              </a:rPr>
              <a:t>This group are gases that directly inhibit the respiratory </a:t>
            </a:r>
            <a:r>
              <a:rPr lang="en-US" sz="800" dirty="0" err="1">
                <a:latin typeface="+mn-lt"/>
              </a:rPr>
              <a:t>centre</a:t>
            </a:r>
            <a:r>
              <a:rPr lang="en-US" sz="800" dirty="0">
                <a:latin typeface="+mn-lt"/>
              </a:rPr>
              <a:t>. They have features like other opioids, but unlike most opioids they have been aerosolized. Fentanyl is most commonly used for this purpose and is very powerful. </a:t>
            </a:r>
            <a:r>
              <a:rPr lang="en-US" sz="800" dirty="0" err="1">
                <a:latin typeface="+mn-lt"/>
              </a:rPr>
              <a:t>Fentanyk</a:t>
            </a:r>
            <a:r>
              <a:rPr lang="en-US" sz="800" dirty="0">
                <a:latin typeface="+mn-lt"/>
              </a:rPr>
              <a:t> is 80 times stronger than morphine, </a:t>
            </a:r>
            <a:r>
              <a:rPr lang="en-US" sz="800" dirty="0" err="1">
                <a:latin typeface="+mn-lt"/>
              </a:rPr>
              <a:t>carfentanil</a:t>
            </a:r>
            <a:r>
              <a:rPr lang="en-US" sz="800" dirty="0">
                <a:latin typeface="+mn-lt"/>
              </a:rPr>
              <a:t> 10 000 times stronger than morphine (!). </a:t>
            </a:r>
          </a:p>
          <a:p>
            <a:pPr lvl="0"/>
            <a:endParaRPr lang="en-US" sz="800" dirty="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latin typeface="+mn-lt"/>
              </a:rPr>
              <a:t>There is a rapid onset of symptoms (min-hours). Unique characteristics are Hyperthermia and Shared realistic and distinct hallucinations. It may appear as mass drug intoxication with erratic behaviors. Symptoms of incapacitating agents include Miosis (constricted pupils), Confusion, Reduced respiratory rate, Reduced consciousness, and Dry mouth. Hard to detect because it is an odorless and non-irritating substance.</a:t>
            </a:r>
          </a:p>
          <a:p>
            <a:endParaRPr lang="en-US" sz="800" b="1" kern="1200" noProof="0" dirty="0">
              <a:solidFill>
                <a:schemeClr val="tx1"/>
              </a:solidFill>
              <a:effectLst/>
              <a:latin typeface="+mn-lt"/>
              <a:ea typeface="+mn-ea"/>
              <a:cs typeface="+mn-cs"/>
            </a:endParaRPr>
          </a:p>
          <a:p>
            <a:r>
              <a:rPr lang="en-US" sz="800" b="0" kern="1200" noProof="0" dirty="0">
                <a:solidFill>
                  <a:schemeClr val="tx1"/>
                </a:solidFill>
                <a:effectLst/>
                <a:latin typeface="+mn-lt"/>
                <a:ea typeface="+mn-ea"/>
                <a:cs typeface="+mn-cs"/>
              </a:rPr>
              <a:t>Medical treatment options are naloxone </a:t>
            </a:r>
            <a:r>
              <a:rPr lang="en-US" sz="800" b="0" kern="1200" noProof="0" dirty="0" err="1">
                <a:solidFill>
                  <a:schemeClr val="tx1"/>
                </a:solidFill>
                <a:effectLst/>
                <a:latin typeface="+mn-lt"/>
                <a:ea typeface="+mn-ea"/>
                <a:cs typeface="+mn-cs"/>
              </a:rPr>
              <a:t>i.v.</a:t>
            </a:r>
            <a:r>
              <a:rPr lang="en-US" sz="800" b="0" kern="1200" noProof="0" dirty="0">
                <a:solidFill>
                  <a:schemeClr val="tx1"/>
                </a:solidFill>
                <a:effectLst/>
                <a:latin typeface="+mn-lt"/>
                <a:ea typeface="+mn-ea"/>
                <a:cs typeface="+mn-cs"/>
              </a:rPr>
              <a:t> in an escalating high dosing scheme until effect is reached. Furthermore, respiratory support  or artificial ventilation can be applied, and core temperature should be monitored. </a:t>
            </a:r>
            <a:r>
              <a:rPr lang="en-US" sz="800" dirty="0">
                <a:latin typeface="+mn-lt"/>
              </a:rPr>
              <a:t>Hyperthermia and self-injury are the greatest risks. Possible serious arrhythmias.</a:t>
            </a:r>
          </a:p>
          <a:p>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 </a:t>
            </a:r>
            <a:r>
              <a:rPr lang="en-US" sz="800" b="0" kern="1200" noProof="0" dirty="0">
                <a:solidFill>
                  <a:schemeClr val="tx1"/>
                </a:solidFill>
                <a:effectLst/>
                <a:latin typeface="+mn-lt"/>
                <a:ea typeface="+mn-ea"/>
                <a:cs typeface="+mn-cs"/>
              </a:rPr>
              <a:t> physical examination of a victim</a:t>
            </a: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 </a:t>
            </a:r>
            <a:r>
              <a:rPr lang="nl-NL" sz="800" dirty="0" err="1">
                <a:solidFill>
                  <a:srgbClr val="000000"/>
                </a:solidFill>
                <a:effectLst/>
                <a:latin typeface="+mn-lt"/>
                <a:ea typeface="Times New Roman" panose="02020603050405020304" pitchFamily="18" charset="0"/>
                <a:cs typeface="Arial" panose="020B0604020202020204" pitchFamily="34" charset="0"/>
              </a:rPr>
              <a:t>Material</a:t>
            </a:r>
            <a:r>
              <a:rPr lang="nl-NL" sz="800" dirty="0">
                <a:solidFill>
                  <a:srgbClr val="000000"/>
                </a:solidFill>
                <a:effectLst/>
                <a:latin typeface="+mn-lt"/>
                <a:ea typeface="Times New Roman" panose="02020603050405020304" pitchFamily="18" charset="0"/>
                <a:cs typeface="Arial" panose="020B0604020202020204" pitchFamily="34" charset="0"/>
              </a:rPr>
              <a:t> </a:t>
            </a:r>
            <a:r>
              <a:rPr lang="nl-NL" sz="800" dirty="0" err="1">
                <a:solidFill>
                  <a:srgbClr val="000000"/>
                </a:solidFill>
                <a:effectLst/>
                <a:latin typeface="+mn-lt"/>
                <a:ea typeface="Times New Roman" panose="02020603050405020304" pitchFamily="18" charset="0"/>
                <a:cs typeface="Arial" panose="020B0604020202020204" pitchFamily="34" charset="0"/>
              </a:rPr>
              <a:t>licensed</a:t>
            </a:r>
            <a:r>
              <a:rPr lang="nl-NL" sz="800" dirty="0">
                <a:solidFill>
                  <a:srgbClr val="000000"/>
                </a:solidFill>
                <a:effectLst/>
                <a:latin typeface="+mn-lt"/>
                <a:ea typeface="Times New Roman" panose="02020603050405020304" pitchFamily="18" charset="0"/>
                <a:cs typeface="Arial" panose="020B0604020202020204" pitchFamily="34" charset="0"/>
              </a:rPr>
              <a:t> </a:t>
            </a:r>
            <a:r>
              <a:rPr lang="nl-NL" sz="800" dirty="0" err="1">
                <a:solidFill>
                  <a:srgbClr val="000000"/>
                </a:solidFill>
                <a:effectLst/>
                <a:latin typeface="+mn-lt"/>
                <a:ea typeface="Times New Roman" panose="02020603050405020304" pitchFamily="18" charset="0"/>
                <a:cs typeface="Arial" panose="020B0604020202020204" pitchFamily="34" charset="0"/>
              </a:rPr>
              <a:t>by</a:t>
            </a:r>
            <a:r>
              <a:rPr lang="nl-NL" sz="800" dirty="0">
                <a:solidFill>
                  <a:srgbClr val="000000"/>
                </a:solidFill>
                <a:effectLst/>
                <a:latin typeface="+mn-lt"/>
                <a:ea typeface="Times New Roman" panose="02020603050405020304" pitchFamily="18" charset="0"/>
                <a:cs typeface="Arial" panose="020B0604020202020204" pitchFamily="34" charset="0"/>
              </a:rPr>
              <a:t> </a:t>
            </a:r>
            <a:r>
              <a:rPr lang="nl-NL" sz="800" dirty="0" err="1">
                <a:solidFill>
                  <a:srgbClr val="000000"/>
                </a:solidFill>
                <a:effectLst/>
                <a:latin typeface="+mn-lt"/>
                <a:ea typeface="Times New Roman" panose="02020603050405020304" pitchFamily="18" charset="0"/>
                <a:cs typeface="Arial" panose="020B0604020202020204" pitchFamily="34" charset="0"/>
              </a:rPr>
              <a:t>shutterstock</a:t>
            </a:r>
            <a:r>
              <a:rPr lang="nl-NL" sz="800" dirty="0">
                <a:solidFill>
                  <a:srgbClr val="000000"/>
                </a:solidFill>
                <a:effectLst/>
                <a:latin typeface="+mn-lt"/>
                <a:ea typeface="Times New Roman" panose="02020603050405020304" pitchFamily="18" charset="0"/>
                <a:cs typeface="Arial" panose="020B0604020202020204" pitchFamily="34" charset="0"/>
              </a:rPr>
              <a:t>, </a:t>
            </a:r>
            <a:r>
              <a:rPr lang="en-US" sz="800" dirty="0">
                <a:solidFill>
                  <a:srgbClr val="000000"/>
                </a:solidFill>
                <a:effectLst/>
                <a:latin typeface="+mn-lt"/>
                <a:ea typeface="Times New Roman" panose="02020603050405020304" pitchFamily="18" charset="0"/>
                <a:cs typeface="Arial" panose="020B0604020202020204" pitchFamily="34" charset="0"/>
              </a:rPr>
              <a:t>purchased by </a:t>
            </a:r>
            <a:r>
              <a:rPr lang="en-US" sz="800" dirty="0" err="1">
                <a:solidFill>
                  <a:srgbClr val="000000"/>
                </a:solidFill>
                <a:effectLst/>
                <a:latin typeface="+mn-lt"/>
                <a:ea typeface="Times New Roman" panose="02020603050405020304" pitchFamily="18" charset="0"/>
                <a:cs typeface="Arial" panose="020B0604020202020204" pitchFamily="34" charset="0"/>
              </a:rPr>
              <a:t>SCK</a:t>
            </a:r>
            <a:r>
              <a:rPr lang="en-US" sz="800" dirty="0">
                <a:solidFill>
                  <a:srgbClr val="000000"/>
                </a:solidFill>
                <a:effectLst/>
                <a:latin typeface="+mn-lt"/>
                <a:ea typeface="Times New Roman" panose="02020603050405020304" pitchFamily="18" charset="0"/>
                <a:cs typeface="Arial" panose="020B0604020202020204" pitchFamily="34" charset="0"/>
              </a:rPr>
              <a:t>-CEN</a:t>
            </a: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Text source &amp; IP: </a:t>
            </a:r>
            <a:r>
              <a:rPr lang="nl-NL" sz="800" dirty="0">
                <a:latin typeface="+mn-lt"/>
              </a:rPr>
              <a:t>https://www.health.ny.gov/environmental/emergency/chemical_terrorism/docs/wall_chart.pdf </a:t>
            </a:r>
            <a:endParaRPr lang="en-US" sz="800" b="1" kern="1200" noProof="0" dirty="0">
              <a:solidFill>
                <a:schemeClr val="tx1"/>
              </a:solidFill>
              <a:effectLst/>
              <a:latin typeface="+mn-lt"/>
              <a:ea typeface="+mn-ea"/>
              <a:cs typeface="+mn-cs"/>
            </a:endParaRPr>
          </a:p>
        </p:txBody>
      </p:sp>
    </p:spTree>
    <p:extLst>
      <p:ext uri="{BB962C8B-B14F-4D97-AF65-F5344CB8AC3E}">
        <p14:creationId xmlns:p14="http://schemas.microsoft.com/office/powerpoint/2010/main" val="26502488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Module </a:t>
            </a:r>
            <a:r>
              <a:rPr lang="en-US" sz="800" dirty="0"/>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Learning objective: </a:t>
            </a:r>
            <a:r>
              <a:rPr lang="en-US" sz="800" b="0" i="0" u="none" kern="1200" noProof="0" dirty="0">
                <a:solidFill>
                  <a:schemeClr val="tx1"/>
                </a:solidFill>
                <a:effectLst/>
                <a:latin typeface="+mn-lt"/>
                <a:ea typeface="+mn-ea"/>
                <a:cs typeface="+mn-cs"/>
              </a:rPr>
              <a:t>To </a:t>
            </a:r>
            <a:r>
              <a:rPr lang="en-US" sz="800" b="0" i="0" u="sng" kern="1200" noProof="0" dirty="0">
                <a:solidFill>
                  <a:schemeClr val="tx1"/>
                </a:solidFill>
                <a:effectLst/>
                <a:latin typeface="+mn-lt"/>
                <a:ea typeface="+mn-ea"/>
                <a:cs typeface="+mn-cs"/>
              </a:rPr>
              <a:t>familiarize with and carry out </a:t>
            </a:r>
            <a:r>
              <a:rPr lang="en-US" sz="800" b="0" kern="1200" noProof="0" dirty="0">
                <a:solidFill>
                  <a:schemeClr val="tx1"/>
                </a:solidFill>
                <a:effectLst/>
                <a:latin typeface="+mn-lt"/>
                <a:ea typeface="+mn-ea"/>
                <a:cs typeface="+mn-cs"/>
              </a:rPr>
              <a:t>triage and </a:t>
            </a:r>
            <a:r>
              <a:rPr lang="en-US" sz="800" b="0" u="sng" kern="1200" noProof="0" dirty="0">
                <a:solidFill>
                  <a:schemeClr val="tx1"/>
                </a:solidFill>
                <a:effectLst/>
                <a:latin typeface="+mn-lt"/>
                <a:ea typeface="+mn-ea"/>
                <a:cs typeface="+mn-cs"/>
              </a:rPr>
              <a:t>provide </a:t>
            </a:r>
            <a:r>
              <a:rPr lang="en-US" sz="800" b="0" kern="1200" noProof="0" dirty="0">
                <a:solidFill>
                  <a:schemeClr val="tx1"/>
                </a:solidFill>
                <a:effectLst/>
                <a:latin typeface="+mn-lt"/>
                <a:ea typeface="+mn-ea"/>
                <a:cs typeface="+mn-cs"/>
              </a:rPr>
              <a:t>medical care in relation to CBRN scenario’s</a:t>
            </a:r>
            <a:endParaRPr lang="en-US" sz="800" b="1" kern="1200" noProof="0" dirty="0">
              <a:solidFill>
                <a:schemeClr val="tx1"/>
              </a:solidFill>
              <a:effectLst/>
              <a:latin typeface="+mn-lt"/>
              <a:ea typeface="+mn-ea"/>
              <a:cs typeface="+mn-cs"/>
            </a:endParaRPr>
          </a:p>
          <a:p>
            <a:r>
              <a:rPr lang="en-US" sz="800" b="1" dirty="0"/>
              <a:t>MELODY Presentation:</a:t>
            </a:r>
            <a:r>
              <a:rPr lang="en-US" sz="800" b="0" dirty="0"/>
              <a:t> 6.3.2</a:t>
            </a:r>
            <a:r>
              <a:rPr lang="en-US" sz="800" b="0" noProof="0" dirty="0"/>
              <a:t> </a:t>
            </a:r>
            <a:r>
              <a:rPr lang="en-US" sz="800" noProof="0" dirty="0"/>
              <a:t>Medical treatments, countermeasures and protection</a:t>
            </a:r>
          </a:p>
          <a:p>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Practitioners </a:t>
            </a:r>
          </a:p>
          <a:p>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Toxins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Students recognize symptoms and unique characteristics of toxins and are aware of the treatment options </a:t>
            </a:r>
          </a:p>
          <a:p>
            <a:pPr lvl="0"/>
            <a:r>
              <a:rPr lang="en-US" sz="800" b="1" kern="1200" noProof="0" dirty="0">
                <a:solidFill>
                  <a:schemeClr val="tx1"/>
                </a:solidFill>
                <a:effectLst/>
                <a:latin typeface="+mn-lt"/>
                <a:ea typeface="+mn-ea"/>
                <a:cs typeface="+mn-cs"/>
              </a:rPr>
              <a:t>Instructions for the trainer: </a:t>
            </a:r>
            <a:r>
              <a:rPr lang="en-US" sz="800" b="0" kern="1200" noProof="0" dirty="0">
                <a:solidFill>
                  <a:schemeClr val="tx1"/>
                </a:solidFill>
                <a:effectLst/>
                <a:latin typeface="+mn-lt"/>
                <a:ea typeface="+mn-ea"/>
                <a:cs typeface="+mn-cs"/>
              </a:rPr>
              <a:t>Another group of </a:t>
            </a:r>
            <a:r>
              <a:rPr lang="en-GB" sz="800" dirty="0"/>
              <a:t>agents worth mentioning are toxins, including biological toxins ricin and abrin. These are extremely potent toxics respectively extracted from the castor bean and </a:t>
            </a:r>
            <a:r>
              <a:rPr lang="en-US" sz="800" dirty="0"/>
              <a:t>seeds of the rosary pea</a:t>
            </a:r>
            <a:r>
              <a:rPr lang="en-GB" sz="800" dirty="0"/>
              <a:t>. While extremely potent (estimated 1000x more toxic than cyanide), </a:t>
            </a:r>
            <a:r>
              <a:rPr lang="en-GB" sz="800" i="0" dirty="0"/>
              <a:t>it´s toxicity depends on the route of exposure: Inhalation or injection is 1000x more toxic than ingestion.</a:t>
            </a:r>
          </a:p>
          <a:p>
            <a:pPr lvl="0"/>
            <a:endParaRPr lang="en-GB" sz="800" i="0" dirty="0"/>
          </a:p>
          <a:p>
            <a:r>
              <a:rPr lang="nb-NO" sz="800" i="0" dirty="0"/>
              <a:t>There is a latent period of 4-8 hours, after which patients develop flu-like sumptoms. After </a:t>
            </a:r>
            <a:r>
              <a:rPr lang="nl-NL" sz="800" dirty="0"/>
              <a:t>8-24 </a:t>
            </a:r>
            <a:r>
              <a:rPr lang="nl-NL" sz="800" dirty="0" err="1"/>
              <a:t>hours</a:t>
            </a:r>
            <a:r>
              <a:rPr lang="nl-NL" sz="800" dirty="0"/>
              <a:t> more </a:t>
            </a:r>
            <a:r>
              <a:rPr lang="nl-NL" sz="800" dirty="0" err="1"/>
              <a:t>symptoms</a:t>
            </a:r>
            <a:r>
              <a:rPr lang="nl-NL" sz="800" dirty="0"/>
              <a:t> </a:t>
            </a:r>
            <a:r>
              <a:rPr lang="nl-NL" sz="800" dirty="0" err="1"/>
              <a:t>appear</a:t>
            </a:r>
            <a:r>
              <a:rPr lang="nl-NL" sz="800" dirty="0"/>
              <a:t>. For </a:t>
            </a:r>
            <a:r>
              <a:rPr lang="nl-NL" sz="800" dirty="0" err="1"/>
              <a:t>Inhalation</a:t>
            </a:r>
            <a:r>
              <a:rPr lang="nl-NL" sz="800" dirty="0"/>
              <a:t>: Nausea, </a:t>
            </a:r>
            <a:r>
              <a:rPr lang="nl-NL" sz="800" dirty="0" err="1"/>
              <a:t>cough</a:t>
            </a:r>
            <a:r>
              <a:rPr lang="nl-NL" sz="800" dirty="0"/>
              <a:t>, </a:t>
            </a:r>
            <a:r>
              <a:rPr lang="nl-NL" sz="800" dirty="0" err="1"/>
              <a:t>dyspnea</a:t>
            </a:r>
            <a:r>
              <a:rPr lang="nl-NL" sz="800" dirty="0"/>
              <a:t>, </a:t>
            </a:r>
            <a:r>
              <a:rPr lang="nl-NL" sz="800" dirty="0" err="1"/>
              <a:t>Pulmonary</a:t>
            </a:r>
            <a:r>
              <a:rPr lang="nl-NL" sz="800" dirty="0"/>
              <a:t> </a:t>
            </a:r>
            <a:r>
              <a:rPr lang="nl-NL" sz="800" dirty="0" err="1"/>
              <a:t>edema</a:t>
            </a:r>
            <a:r>
              <a:rPr lang="nl-NL" sz="800" dirty="0"/>
              <a:t>. For </a:t>
            </a:r>
            <a:r>
              <a:rPr lang="nl-NL" sz="800" dirty="0" err="1"/>
              <a:t>Ingestion</a:t>
            </a:r>
            <a:r>
              <a:rPr lang="nl-NL" sz="800" dirty="0"/>
              <a:t>: GI </a:t>
            </a:r>
            <a:r>
              <a:rPr lang="nl-NL" sz="800" dirty="0" err="1"/>
              <a:t>hemorrhage</a:t>
            </a:r>
            <a:r>
              <a:rPr lang="nl-NL" sz="800" dirty="0"/>
              <a:t> </a:t>
            </a:r>
            <a:r>
              <a:rPr lang="nl-NL" sz="800" dirty="0" err="1"/>
              <a:t>with</a:t>
            </a:r>
            <a:r>
              <a:rPr lang="nl-NL" sz="800" dirty="0"/>
              <a:t> emesis </a:t>
            </a:r>
            <a:r>
              <a:rPr lang="nl-NL" sz="800" dirty="0" err="1"/>
              <a:t>and</a:t>
            </a:r>
            <a:r>
              <a:rPr lang="nl-NL" sz="800" dirty="0"/>
              <a:t> </a:t>
            </a:r>
            <a:r>
              <a:rPr lang="nl-NL" sz="800" dirty="0" err="1"/>
              <a:t>diarrhea</a:t>
            </a:r>
            <a:r>
              <a:rPr lang="nl-NL" sz="800" dirty="0"/>
              <a:t>, </a:t>
            </a:r>
            <a:r>
              <a:rPr lang="nl-NL" sz="800" dirty="0" err="1"/>
              <a:t>Hypovolemic</a:t>
            </a:r>
            <a:r>
              <a:rPr lang="nl-NL" sz="800" dirty="0"/>
              <a:t> shock, </a:t>
            </a:r>
            <a:r>
              <a:rPr lang="nl-NL" sz="800" dirty="0" err="1"/>
              <a:t>Hepatic</a:t>
            </a:r>
            <a:r>
              <a:rPr lang="nl-NL" sz="800" dirty="0"/>
              <a:t>, </a:t>
            </a:r>
            <a:r>
              <a:rPr lang="nl-NL" sz="800" dirty="0" err="1"/>
              <a:t>splenic</a:t>
            </a:r>
            <a:r>
              <a:rPr lang="nl-NL" sz="800" dirty="0"/>
              <a:t> </a:t>
            </a:r>
            <a:r>
              <a:rPr lang="nl-NL" sz="800" dirty="0" err="1"/>
              <a:t>and</a:t>
            </a:r>
            <a:r>
              <a:rPr lang="nl-NL" sz="800" dirty="0"/>
              <a:t> </a:t>
            </a:r>
            <a:r>
              <a:rPr lang="nl-NL" sz="800" dirty="0" err="1"/>
              <a:t>renal</a:t>
            </a:r>
            <a:r>
              <a:rPr lang="nl-NL" sz="800" dirty="0"/>
              <a:t> failure. </a:t>
            </a:r>
            <a:r>
              <a:rPr lang="nb-NO" sz="800" i="0" dirty="0"/>
              <a:t>In general symptoms presented as an inflammatory disease with massive capillary leak and can be fatal after 1.5-8 days. </a:t>
            </a:r>
          </a:p>
          <a:p>
            <a:pPr lvl="0"/>
            <a:endParaRPr lang="en-GB" sz="800" i="0" dirty="0"/>
          </a:p>
          <a:p>
            <a:pPr lvl="0">
              <a:spcBef>
                <a:spcPts val="1100"/>
              </a:spcBef>
            </a:pPr>
            <a:r>
              <a:rPr lang="nb-NO" sz="800" i="0" dirty="0"/>
              <a:t>There is no available antidote. Treatment is symptomatic, including maintaining fluid/electrolyte balance and maintaining oxygenation. Most severe poisonings have a poor prognosis.</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  </a:t>
            </a: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Text source &amp; IP: </a:t>
            </a:r>
            <a:r>
              <a:rPr lang="nl-NL" sz="800" dirty="0"/>
              <a:t>https://www.health.ny.gov/environmental/emergency/chemical_terrorism/docs/wall_chart.pdf </a:t>
            </a:r>
          </a:p>
        </p:txBody>
      </p:sp>
    </p:spTree>
    <p:extLst>
      <p:ext uri="{BB962C8B-B14F-4D97-AF65-F5344CB8AC3E}">
        <p14:creationId xmlns:p14="http://schemas.microsoft.com/office/powerpoint/2010/main" val="1366708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Module </a:t>
            </a:r>
            <a:r>
              <a:rPr lang="en-US" sz="800" dirty="0"/>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Learning objective: </a:t>
            </a:r>
            <a:r>
              <a:rPr lang="en-US" sz="800" b="0" i="0" u="none" kern="1200" noProof="0" dirty="0">
                <a:solidFill>
                  <a:schemeClr val="tx1"/>
                </a:solidFill>
                <a:effectLst/>
                <a:latin typeface="+mn-lt"/>
                <a:ea typeface="+mn-ea"/>
                <a:cs typeface="+mn-cs"/>
              </a:rPr>
              <a:t>To </a:t>
            </a:r>
            <a:r>
              <a:rPr lang="en-US" sz="800" b="0" i="0" u="sng" kern="1200" noProof="0" dirty="0">
                <a:solidFill>
                  <a:schemeClr val="tx1"/>
                </a:solidFill>
                <a:effectLst/>
                <a:latin typeface="+mn-lt"/>
                <a:ea typeface="+mn-ea"/>
                <a:cs typeface="+mn-cs"/>
              </a:rPr>
              <a:t>familiarize with and carry out </a:t>
            </a:r>
            <a:r>
              <a:rPr lang="en-US" sz="800" b="0" kern="1200" noProof="0" dirty="0">
                <a:solidFill>
                  <a:schemeClr val="tx1"/>
                </a:solidFill>
                <a:effectLst/>
                <a:latin typeface="+mn-lt"/>
                <a:ea typeface="+mn-ea"/>
                <a:cs typeface="+mn-cs"/>
              </a:rPr>
              <a:t>triage and </a:t>
            </a:r>
            <a:r>
              <a:rPr lang="en-US" sz="800" b="0" u="sng" kern="1200" noProof="0" dirty="0">
                <a:solidFill>
                  <a:schemeClr val="tx1"/>
                </a:solidFill>
                <a:effectLst/>
                <a:latin typeface="+mn-lt"/>
                <a:ea typeface="+mn-ea"/>
                <a:cs typeface="+mn-cs"/>
              </a:rPr>
              <a:t>provide </a:t>
            </a:r>
            <a:r>
              <a:rPr lang="en-US" sz="800" b="0" kern="1200" noProof="0" dirty="0">
                <a:solidFill>
                  <a:schemeClr val="tx1"/>
                </a:solidFill>
                <a:effectLst/>
                <a:latin typeface="+mn-lt"/>
                <a:ea typeface="+mn-ea"/>
                <a:cs typeface="+mn-cs"/>
              </a:rPr>
              <a:t>medical care in relation to CBRN scenario’s</a:t>
            </a:r>
            <a:endParaRPr lang="en-US" sz="800" b="1" kern="1200" noProof="0" dirty="0">
              <a:solidFill>
                <a:schemeClr val="tx1"/>
              </a:solidFill>
              <a:effectLst/>
              <a:latin typeface="+mn-lt"/>
              <a:ea typeface="+mn-ea"/>
              <a:cs typeface="+mn-cs"/>
            </a:endParaRPr>
          </a:p>
          <a:p>
            <a:r>
              <a:rPr lang="en-US" sz="800" b="1" dirty="0"/>
              <a:t>MELODY Presentation:</a:t>
            </a:r>
            <a:r>
              <a:rPr lang="en-US" sz="800" b="0" dirty="0"/>
              <a:t> 6.3.2</a:t>
            </a:r>
            <a:r>
              <a:rPr lang="en-US" sz="800" b="0" noProof="0" dirty="0"/>
              <a:t> </a:t>
            </a:r>
            <a:r>
              <a:rPr lang="en-US" sz="800" noProof="0" dirty="0"/>
              <a:t>Medical treatments, countermeasures and protection</a:t>
            </a:r>
          </a:p>
          <a:p>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 </a:t>
            </a:r>
            <a:r>
              <a:rPr lang="en-US" sz="800" dirty="0">
                <a:latin typeface="+mn-lt"/>
              </a:rPr>
              <a:t>Medical countermeasures, protection and </a:t>
            </a:r>
            <a:r>
              <a:rPr lang="en-US" sz="800" dirty="0"/>
              <a:t>treatments</a:t>
            </a:r>
            <a:r>
              <a:rPr lang="en-US" sz="800" kern="1200" dirty="0">
                <a:solidFill>
                  <a:schemeClr val="tx1"/>
                </a:solidFill>
                <a:effectLst/>
                <a:latin typeface="+mn-lt"/>
                <a:ea typeface="+mn-ea"/>
                <a:cs typeface="+mn-cs"/>
              </a:rPr>
              <a:t>.</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should be familiarized with the presented topic and ways of presentation as preparation to maximize the trainees’ understanding.</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The aim of this material is to feature treatment methods for CBRN victims, countermeasures and protection measures in order to reduce the effect of CBRN agents on peoples’ health. First, general medical countermeasures and symptoms of CBRN agents will be presented, followed by symptoms and medical treatment options per type of agent. If available, treatment and prophylaxis (pre and post exposure) options will be presented.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en-US" sz="800" b="0" kern="1200" dirty="0">
              <a:solidFill>
                <a:schemeClr val="tx1"/>
              </a:solidFill>
              <a:effectLst/>
              <a:latin typeface="+mn-lt"/>
              <a:ea typeface="+mn-ea"/>
              <a:cs typeface="+mn-cs"/>
            </a:endParaRPr>
          </a:p>
          <a:p>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10908926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Module </a:t>
            </a:r>
            <a:r>
              <a:rPr lang="en-US" sz="800" dirty="0"/>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Learning objective: </a:t>
            </a:r>
            <a:r>
              <a:rPr lang="en-US" sz="800" b="0" i="0" u="none" kern="1200" noProof="0" dirty="0">
                <a:solidFill>
                  <a:schemeClr val="tx1"/>
                </a:solidFill>
                <a:effectLst/>
                <a:latin typeface="+mn-lt"/>
                <a:ea typeface="+mn-ea"/>
                <a:cs typeface="+mn-cs"/>
              </a:rPr>
              <a:t>To </a:t>
            </a:r>
            <a:r>
              <a:rPr lang="en-US" sz="800" b="0" i="0" u="sng" kern="1200" noProof="0" dirty="0">
                <a:solidFill>
                  <a:schemeClr val="tx1"/>
                </a:solidFill>
                <a:effectLst/>
                <a:latin typeface="+mn-lt"/>
                <a:ea typeface="+mn-ea"/>
                <a:cs typeface="+mn-cs"/>
              </a:rPr>
              <a:t>familiarize with and carry out </a:t>
            </a:r>
            <a:r>
              <a:rPr lang="en-US" sz="800" b="0" kern="1200" noProof="0" dirty="0">
                <a:solidFill>
                  <a:schemeClr val="tx1"/>
                </a:solidFill>
                <a:effectLst/>
                <a:latin typeface="+mn-lt"/>
                <a:ea typeface="+mn-ea"/>
                <a:cs typeface="+mn-cs"/>
              </a:rPr>
              <a:t>triage and </a:t>
            </a:r>
            <a:r>
              <a:rPr lang="en-US" sz="800" b="0" u="sng" kern="1200" noProof="0" dirty="0">
                <a:solidFill>
                  <a:schemeClr val="tx1"/>
                </a:solidFill>
                <a:effectLst/>
                <a:latin typeface="+mn-lt"/>
                <a:ea typeface="+mn-ea"/>
                <a:cs typeface="+mn-cs"/>
              </a:rPr>
              <a:t>provide </a:t>
            </a:r>
            <a:r>
              <a:rPr lang="en-US" sz="800" b="0" kern="1200" noProof="0" dirty="0">
                <a:solidFill>
                  <a:schemeClr val="tx1"/>
                </a:solidFill>
                <a:effectLst/>
                <a:latin typeface="+mn-lt"/>
                <a:ea typeface="+mn-ea"/>
                <a:cs typeface="+mn-cs"/>
              </a:rPr>
              <a:t>medical care in relation to CBRN scenario’s</a:t>
            </a:r>
            <a:endParaRPr lang="en-US" sz="800" b="1" kern="1200" noProof="0" dirty="0">
              <a:solidFill>
                <a:schemeClr val="tx1"/>
              </a:solidFill>
              <a:effectLst/>
              <a:latin typeface="+mn-lt"/>
              <a:ea typeface="+mn-ea"/>
              <a:cs typeface="+mn-cs"/>
            </a:endParaRPr>
          </a:p>
          <a:p>
            <a:r>
              <a:rPr lang="en-US" sz="800" b="1" dirty="0"/>
              <a:t>MELODY Presentation:</a:t>
            </a:r>
            <a:r>
              <a:rPr lang="en-US" sz="800" b="0" dirty="0"/>
              <a:t> 6.3.2</a:t>
            </a:r>
            <a:r>
              <a:rPr lang="en-US" sz="800" b="0" noProof="0" dirty="0"/>
              <a:t> </a:t>
            </a:r>
            <a:r>
              <a:rPr lang="en-US" sz="800" noProof="0" dirty="0"/>
              <a:t>Medical treatments, countermeasures and protection</a:t>
            </a:r>
          </a:p>
          <a:p>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Practitioners </a:t>
            </a:r>
          </a:p>
          <a:p>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nl-NL" sz="800" dirty="0"/>
              <a:t>Irritant </a:t>
            </a:r>
            <a:r>
              <a:rPr lang="nl-NL" sz="800" dirty="0" err="1"/>
              <a:t>and</a:t>
            </a:r>
            <a:r>
              <a:rPr lang="nl-NL" sz="800" dirty="0"/>
              <a:t> </a:t>
            </a:r>
            <a:r>
              <a:rPr lang="nl-NL" sz="800" dirty="0" err="1"/>
              <a:t>Corrosive</a:t>
            </a:r>
            <a:r>
              <a:rPr lang="nl-NL" sz="800" dirty="0"/>
              <a:t> </a:t>
            </a:r>
            <a:r>
              <a:rPr lang="nl-NL" sz="800" dirty="0" err="1"/>
              <a:t>agents</a:t>
            </a:r>
            <a:endParaRPr lang="en-US" sz="800" b="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Students recognize symptoms and unique characteristics of </a:t>
            </a:r>
            <a:r>
              <a:rPr lang="nl-NL" sz="800" dirty="0"/>
              <a:t>Irritant </a:t>
            </a:r>
            <a:r>
              <a:rPr lang="nl-NL" sz="800" dirty="0" err="1"/>
              <a:t>and</a:t>
            </a:r>
            <a:r>
              <a:rPr lang="nl-NL" sz="800" dirty="0"/>
              <a:t> </a:t>
            </a:r>
            <a:r>
              <a:rPr lang="nl-NL" sz="800" dirty="0" err="1"/>
              <a:t>Corrosive</a:t>
            </a:r>
            <a:r>
              <a:rPr lang="en-US" sz="800" kern="1200" noProof="0" dirty="0">
                <a:solidFill>
                  <a:schemeClr val="tx1"/>
                </a:solidFill>
                <a:effectLst/>
                <a:latin typeface="+mn-lt"/>
                <a:ea typeface="+mn-ea"/>
                <a:cs typeface="+mn-cs"/>
              </a:rPr>
              <a:t> agents and are aware of the treatment options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 </a:t>
            </a:r>
            <a:r>
              <a:rPr lang="nl-NL" sz="800" dirty="0"/>
              <a:t>Irritant and Corrosive agents are often found in industry. It </a:t>
            </a:r>
            <a:r>
              <a:rPr lang="nl-NL" sz="800" dirty="0" err="1"/>
              <a:t>includes</a:t>
            </a:r>
            <a:r>
              <a:rPr lang="nl-NL" sz="800" dirty="0"/>
              <a:t> </a:t>
            </a:r>
            <a:r>
              <a:rPr lang="en-US" sz="800" dirty="0"/>
              <a:t>Includes </a:t>
            </a:r>
            <a:r>
              <a:rPr lang="nl-NL" sz="800" dirty="0"/>
              <a:t>Ammonia, </a:t>
            </a:r>
            <a:r>
              <a:rPr lang="nl-NL" sz="800" dirty="0" err="1"/>
              <a:t>Bromine</a:t>
            </a:r>
            <a:r>
              <a:rPr lang="nl-NL" sz="800" dirty="0"/>
              <a:t>, Chlorine, </a:t>
            </a:r>
            <a:r>
              <a:rPr lang="nl-NL" sz="800" dirty="0" err="1"/>
              <a:t>Hydrogen</a:t>
            </a:r>
            <a:r>
              <a:rPr lang="nl-NL" sz="800" dirty="0"/>
              <a:t> Chloride, </a:t>
            </a:r>
            <a:r>
              <a:rPr lang="nl-NL" sz="800" dirty="0" err="1"/>
              <a:t>Sulphur</a:t>
            </a:r>
            <a:r>
              <a:rPr lang="nl-NL" sz="800" dirty="0"/>
              <a:t> Dioxide. </a:t>
            </a:r>
            <a:r>
              <a:rPr lang="en-US" sz="800" b="0" kern="1200" noProof="0" dirty="0">
                <a:solidFill>
                  <a:schemeClr val="tx1"/>
                </a:solidFill>
                <a:effectLst/>
                <a:latin typeface="+mn-lt"/>
                <a:ea typeface="+mn-ea"/>
                <a:cs typeface="+mn-cs"/>
              </a:rPr>
              <a:t>C</a:t>
            </a:r>
            <a:r>
              <a:rPr lang="en-GB" sz="800" dirty="0" err="1"/>
              <a:t>orrosive</a:t>
            </a:r>
            <a:r>
              <a:rPr lang="en-GB" sz="800" dirty="0"/>
              <a:t> agents consists of both acids and alkalis. On a general note </a:t>
            </a:r>
            <a:r>
              <a:rPr lang="mr-IN" sz="800" dirty="0"/>
              <a:t>–</a:t>
            </a:r>
            <a:r>
              <a:rPr lang="en-GB" sz="800" dirty="0"/>
              <a:t> alkalis typically give deeper and more severe damage. The risk depends on pH, concentration, other properties and time of contact with eyes, skin, mucosal membranes etc.</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t>Usually there is a delayed presentation of symptoms. However, there is a rapid onset of symptoms when exposed to a high dose. Unique </a:t>
            </a:r>
            <a:r>
              <a:rPr lang="en-US" sz="800" dirty="0" err="1"/>
              <a:t>characteristcs</a:t>
            </a:r>
            <a:r>
              <a:rPr lang="en-US" sz="800" dirty="0"/>
              <a:t> are Respiratory symptoms Painful eye irritation, Skin irritation/erythema/burns, and a distinct smell. Other signs and symptoms include Respiratory tract irritation, </a:t>
            </a:r>
            <a:r>
              <a:rPr lang="en-US" sz="800" dirty="0" err="1"/>
              <a:t>Dyspnoea</a:t>
            </a:r>
            <a:r>
              <a:rPr lang="en-US" sz="800" dirty="0"/>
              <a:t> / </a:t>
            </a:r>
            <a:r>
              <a:rPr lang="en-US" sz="800" dirty="0" err="1"/>
              <a:t>stidor</a:t>
            </a:r>
            <a:r>
              <a:rPr lang="en-US" sz="800" dirty="0"/>
              <a:t> / laryngeal oedema, Bronchospasm / pulmonary oedema, Sinus tachycardia, and Hypotension.</a:t>
            </a:r>
          </a:p>
          <a:p>
            <a:endParaRPr lang="en-US" sz="800" b="1" kern="1200" noProof="0" dirty="0">
              <a:solidFill>
                <a:schemeClr val="tx1"/>
              </a:solidFill>
              <a:effectLst/>
              <a:latin typeface="+mn-lt"/>
              <a:ea typeface="+mn-ea"/>
              <a:cs typeface="+mn-cs"/>
            </a:endParaRPr>
          </a:p>
          <a:p>
            <a:r>
              <a:rPr lang="en-US" sz="800" b="0" kern="1200" noProof="0" dirty="0">
                <a:solidFill>
                  <a:schemeClr val="tx1"/>
                </a:solidFill>
                <a:effectLst/>
                <a:latin typeface="+mn-lt"/>
                <a:ea typeface="+mn-ea"/>
                <a:cs typeface="+mn-cs"/>
              </a:rPr>
              <a:t>Treatment consist of decontamination:</a:t>
            </a:r>
          </a:p>
          <a:p>
            <a:r>
              <a:rPr lang="en-US" sz="800" b="0" kern="1200" noProof="0" dirty="0">
                <a:solidFill>
                  <a:schemeClr val="tx1"/>
                </a:solidFill>
                <a:effectLst/>
                <a:latin typeface="+mn-lt"/>
                <a:ea typeface="+mn-ea"/>
                <a:cs typeface="+mn-cs"/>
              </a:rPr>
              <a:t>Skin exposure: Rinse with large amounts of water for 30-60 mins or more. </a:t>
            </a:r>
          </a:p>
          <a:p>
            <a:r>
              <a:rPr lang="en-US" sz="800" b="0" kern="1200" noProof="0" dirty="0">
                <a:solidFill>
                  <a:schemeClr val="tx1"/>
                </a:solidFill>
                <a:effectLst/>
                <a:latin typeface="+mn-lt"/>
                <a:ea typeface="+mn-ea"/>
                <a:cs typeface="+mn-cs"/>
              </a:rPr>
              <a:t>Eye exposure: Remove contact lenses. Rinse for minimum 30 mins.</a:t>
            </a:r>
          </a:p>
          <a:p>
            <a:r>
              <a:rPr lang="en-US" sz="800" b="0" kern="1200" noProof="0" dirty="0">
                <a:solidFill>
                  <a:schemeClr val="tx1"/>
                </a:solidFill>
                <a:effectLst/>
                <a:latin typeface="+mn-lt"/>
                <a:ea typeface="+mn-ea"/>
                <a:cs typeface="+mn-cs"/>
              </a:rPr>
              <a:t>Oral exposure: 1-2 dL to drink to rinse mouth/throat, thereafter, rinse the mouth with large amounts of water. Avoid more to drink. No vomiting/gastric lavage or active charcoal. </a:t>
            </a:r>
          </a:p>
          <a:p>
            <a:endParaRPr lang="en-US" sz="800" b="0" kern="1200" noProof="0" dirty="0">
              <a:solidFill>
                <a:schemeClr val="tx1"/>
              </a:solidFill>
              <a:effectLst/>
              <a:latin typeface="+mn-lt"/>
              <a:ea typeface="+mn-ea"/>
              <a:cs typeface="+mn-cs"/>
            </a:endParaRPr>
          </a:p>
          <a:p>
            <a:r>
              <a:rPr lang="en-US" sz="800" b="0" kern="1200" noProof="0" dirty="0">
                <a:solidFill>
                  <a:schemeClr val="tx1"/>
                </a:solidFill>
                <a:effectLst/>
                <a:latin typeface="+mn-lt"/>
                <a:ea typeface="+mn-ea"/>
                <a:cs typeface="+mn-cs"/>
              </a:rPr>
              <a:t>Other treatment options are symptomatic. Intubation or tracheostomy as required. Analgesia. Antiemetics. Correction of acid/base and electrolyte disturbances. Fluids iv. Consider surgery. Avoid corticosteroids.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  </a:t>
            </a: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Text source &amp; IP: </a:t>
            </a:r>
          </a:p>
        </p:txBody>
      </p:sp>
    </p:spTree>
    <p:extLst>
      <p:ext uri="{BB962C8B-B14F-4D97-AF65-F5344CB8AC3E}">
        <p14:creationId xmlns:p14="http://schemas.microsoft.com/office/powerpoint/2010/main" val="13156244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Module </a:t>
            </a:r>
            <a:r>
              <a:rPr lang="en-US" sz="800" dirty="0"/>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Learning objective: </a:t>
            </a:r>
            <a:r>
              <a:rPr lang="en-US" sz="800" b="0" i="0" u="none" kern="1200" noProof="0" dirty="0">
                <a:solidFill>
                  <a:schemeClr val="tx1"/>
                </a:solidFill>
                <a:effectLst/>
                <a:latin typeface="+mn-lt"/>
                <a:ea typeface="+mn-ea"/>
                <a:cs typeface="+mn-cs"/>
              </a:rPr>
              <a:t>To </a:t>
            </a:r>
            <a:r>
              <a:rPr lang="en-US" sz="800" b="0" i="0" u="sng" kern="1200" noProof="0" dirty="0">
                <a:solidFill>
                  <a:schemeClr val="tx1"/>
                </a:solidFill>
                <a:effectLst/>
                <a:latin typeface="+mn-lt"/>
                <a:ea typeface="+mn-ea"/>
                <a:cs typeface="+mn-cs"/>
              </a:rPr>
              <a:t>familiarize with and carry out </a:t>
            </a:r>
            <a:r>
              <a:rPr lang="en-US" sz="800" b="0" kern="1200" noProof="0" dirty="0">
                <a:solidFill>
                  <a:schemeClr val="tx1"/>
                </a:solidFill>
                <a:effectLst/>
                <a:latin typeface="+mn-lt"/>
                <a:ea typeface="+mn-ea"/>
                <a:cs typeface="+mn-cs"/>
              </a:rPr>
              <a:t>triage and </a:t>
            </a:r>
            <a:r>
              <a:rPr lang="en-US" sz="800" b="0" u="sng" kern="1200" noProof="0" dirty="0">
                <a:solidFill>
                  <a:schemeClr val="tx1"/>
                </a:solidFill>
                <a:effectLst/>
                <a:latin typeface="+mn-lt"/>
                <a:ea typeface="+mn-ea"/>
                <a:cs typeface="+mn-cs"/>
              </a:rPr>
              <a:t>provide </a:t>
            </a:r>
            <a:r>
              <a:rPr lang="en-US" sz="800" b="0" kern="1200" noProof="0" dirty="0">
                <a:solidFill>
                  <a:schemeClr val="tx1"/>
                </a:solidFill>
                <a:effectLst/>
                <a:latin typeface="+mn-lt"/>
                <a:ea typeface="+mn-ea"/>
                <a:cs typeface="+mn-cs"/>
              </a:rPr>
              <a:t>medical care in relation to CBRN scenario’s</a:t>
            </a:r>
            <a:endParaRPr lang="en-US" sz="800" b="1" kern="1200" noProof="0" dirty="0">
              <a:solidFill>
                <a:schemeClr val="tx1"/>
              </a:solidFill>
              <a:effectLst/>
              <a:latin typeface="+mn-lt"/>
              <a:ea typeface="+mn-ea"/>
              <a:cs typeface="+mn-cs"/>
            </a:endParaRPr>
          </a:p>
          <a:p>
            <a:r>
              <a:rPr lang="en-US" sz="800" b="1" dirty="0"/>
              <a:t>MELODY Presentation:</a:t>
            </a:r>
            <a:r>
              <a:rPr lang="en-US" sz="800" b="0" dirty="0"/>
              <a:t> 6.3.2</a:t>
            </a:r>
            <a:r>
              <a:rPr lang="en-US" sz="800" b="0" noProof="0" dirty="0"/>
              <a:t> </a:t>
            </a:r>
            <a:r>
              <a:rPr lang="en-US" sz="800" noProof="0" dirty="0"/>
              <a:t>Medical treatments, countermeasures and protection</a:t>
            </a:r>
          </a:p>
          <a:p>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Practitioners </a:t>
            </a:r>
          </a:p>
          <a:p>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nl-NL" sz="800" dirty="0" err="1"/>
              <a:t>Gases</a:t>
            </a:r>
            <a:r>
              <a:rPr lang="nl-NL" sz="800" dirty="0"/>
              <a:t> </a:t>
            </a:r>
            <a:r>
              <a:rPr lang="nl-NL" sz="800" dirty="0" err="1"/>
              <a:t>displacing</a:t>
            </a:r>
            <a:r>
              <a:rPr lang="nl-NL" sz="800" dirty="0"/>
              <a:t> O2 &amp; Fire </a:t>
            </a:r>
            <a:r>
              <a:rPr lang="nl-NL" sz="800" dirty="0" err="1"/>
              <a:t>smoke</a:t>
            </a:r>
            <a:endParaRPr lang="en-US" sz="800" b="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Students recognize symptoms of </a:t>
            </a:r>
            <a:r>
              <a:rPr lang="nl-NL" sz="800" dirty="0" err="1"/>
              <a:t>Gases</a:t>
            </a:r>
            <a:r>
              <a:rPr lang="nl-NL" sz="800" dirty="0"/>
              <a:t> </a:t>
            </a:r>
            <a:r>
              <a:rPr lang="nl-NL" sz="800" dirty="0" err="1"/>
              <a:t>displacing</a:t>
            </a:r>
            <a:r>
              <a:rPr lang="nl-NL" sz="800" dirty="0"/>
              <a:t> O2 </a:t>
            </a:r>
            <a:r>
              <a:rPr lang="nl-NL" sz="800" dirty="0" err="1"/>
              <a:t>and</a:t>
            </a:r>
            <a:r>
              <a:rPr lang="nl-NL" sz="800" dirty="0"/>
              <a:t> Fire </a:t>
            </a:r>
            <a:r>
              <a:rPr lang="nl-NL" sz="800" dirty="0" err="1"/>
              <a:t>smoke</a:t>
            </a:r>
            <a:r>
              <a:rPr lang="nl-NL" sz="800" dirty="0"/>
              <a:t> </a:t>
            </a:r>
            <a:r>
              <a:rPr lang="en-US" sz="800" kern="1200" noProof="0" dirty="0">
                <a:solidFill>
                  <a:schemeClr val="tx1"/>
                </a:solidFill>
                <a:effectLst/>
                <a:latin typeface="+mn-lt"/>
                <a:ea typeface="+mn-ea"/>
                <a:cs typeface="+mn-cs"/>
              </a:rPr>
              <a:t>and are aware of the treatment options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 </a:t>
            </a:r>
            <a:r>
              <a:rPr lang="en-GB" sz="800" dirty="0"/>
              <a:t>The last group consists of </a:t>
            </a:r>
            <a:r>
              <a:rPr lang="nl-NL" sz="800" dirty="0" err="1"/>
              <a:t>Gases</a:t>
            </a:r>
            <a:r>
              <a:rPr lang="nl-NL" sz="800" dirty="0"/>
              <a:t> </a:t>
            </a:r>
            <a:r>
              <a:rPr lang="nl-NL" sz="800" dirty="0" err="1"/>
              <a:t>displacing</a:t>
            </a:r>
            <a:r>
              <a:rPr lang="nl-NL" sz="800" dirty="0"/>
              <a:t> O2 &amp; Fire </a:t>
            </a:r>
            <a:r>
              <a:rPr lang="nl-NL" sz="800" dirty="0" err="1"/>
              <a:t>smoke</a:t>
            </a:r>
            <a:r>
              <a:rPr lang="nl-NL" sz="800" dirty="0"/>
              <a:t>. </a:t>
            </a:r>
            <a:r>
              <a:rPr lang="nl-NL" sz="800" dirty="0" err="1"/>
              <a:t>Gases</a:t>
            </a:r>
            <a:r>
              <a:rPr lang="nl-NL" sz="800" dirty="0"/>
              <a:t> </a:t>
            </a:r>
            <a:r>
              <a:rPr lang="nl-NL" sz="800" dirty="0" err="1"/>
              <a:t>displacing</a:t>
            </a:r>
            <a:r>
              <a:rPr lang="nl-NL" sz="800" dirty="0"/>
              <a:t> O2</a:t>
            </a:r>
            <a:r>
              <a:rPr lang="en-GB" sz="800" dirty="0"/>
              <a:t> are not toxic themselves, but their ability to displace oxygen gives the clinical features of hypoxia. Propane and methane are also explosive themselves, and the risk should be evaluated in each situation. The mild poisonings are typically weakness, dizziness and headache, whereas the severe complications are due to hypoxia. Treatment as outlined.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t>Fire smoke is typically a mixture of gases, smoke particles, unburned substances and soot. Symptoms are presented on the slide, and they would vary greatly from what the cause of damage is: Toxic, hypoxic, thermic </a:t>
            </a:r>
            <a:r>
              <a:rPr lang="en-US" sz="800" b="0" i="0" dirty="0"/>
              <a:t>etc. Pay attention to: Neurologic status (coma, convulsions/seizures), extent of soot in throat, obstructive findings over the lungs, blood gas results. Treatment as outlined.</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  </a:t>
            </a: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Text source &amp; IP: </a:t>
            </a:r>
            <a:endParaRPr lang="nl-NL" sz="800" dirty="0"/>
          </a:p>
        </p:txBody>
      </p:sp>
    </p:spTree>
    <p:extLst>
      <p:ext uri="{BB962C8B-B14F-4D97-AF65-F5344CB8AC3E}">
        <p14:creationId xmlns:p14="http://schemas.microsoft.com/office/powerpoint/2010/main" val="25011882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Module </a:t>
            </a:r>
            <a:r>
              <a:rPr lang="en-US" sz="800" dirty="0"/>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Learning objective: </a:t>
            </a:r>
            <a:r>
              <a:rPr lang="en-US" sz="800" b="0" i="0" u="none" kern="1200" noProof="0" dirty="0">
                <a:solidFill>
                  <a:schemeClr val="tx1"/>
                </a:solidFill>
                <a:effectLst/>
                <a:latin typeface="+mn-lt"/>
                <a:ea typeface="+mn-ea"/>
                <a:cs typeface="+mn-cs"/>
              </a:rPr>
              <a:t>To </a:t>
            </a:r>
            <a:r>
              <a:rPr lang="en-US" sz="800" b="0" i="0" u="sng" kern="1200" noProof="0" dirty="0">
                <a:solidFill>
                  <a:schemeClr val="tx1"/>
                </a:solidFill>
                <a:effectLst/>
                <a:latin typeface="+mn-lt"/>
                <a:ea typeface="+mn-ea"/>
                <a:cs typeface="+mn-cs"/>
              </a:rPr>
              <a:t>familiarize with and carry out </a:t>
            </a:r>
            <a:r>
              <a:rPr lang="en-US" sz="800" b="0" kern="1200" noProof="0" dirty="0">
                <a:solidFill>
                  <a:schemeClr val="tx1"/>
                </a:solidFill>
                <a:effectLst/>
                <a:latin typeface="+mn-lt"/>
                <a:ea typeface="+mn-ea"/>
                <a:cs typeface="+mn-cs"/>
              </a:rPr>
              <a:t>triage and </a:t>
            </a:r>
            <a:r>
              <a:rPr lang="en-US" sz="800" b="0" u="sng" kern="1200" noProof="0" dirty="0">
                <a:solidFill>
                  <a:schemeClr val="tx1"/>
                </a:solidFill>
                <a:effectLst/>
                <a:latin typeface="+mn-lt"/>
                <a:ea typeface="+mn-ea"/>
                <a:cs typeface="+mn-cs"/>
              </a:rPr>
              <a:t>provide </a:t>
            </a:r>
            <a:r>
              <a:rPr lang="en-US" sz="800" b="0" kern="1200" noProof="0" dirty="0">
                <a:solidFill>
                  <a:schemeClr val="tx1"/>
                </a:solidFill>
                <a:effectLst/>
                <a:latin typeface="+mn-lt"/>
                <a:ea typeface="+mn-ea"/>
                <a:cs typeface="+mn-cs"/>
              </a:rPr>
              <a:t>medical care in relation to CBRN scenario’s</a:t>
            </a:r>
            <a:endParaRPr lang="en-US" sz="800" b="1" kern="1200" noProof="0" dirty="0">
              <a:solidFill>
                <a:schemeClr val="tx1"/>
              </a:solidFill>
              <a:effectLst/>
              <a:latin typeface="+mn-lt"/>
              <a:ea typeface="+mn-ea"/>
              <a:cs typeface="+mn-cs"/>
            </a:endParaRPr>
          </a:p>
          <a:p>
            <a:r>
              <a:rPr lang="en-US" sz="800" b="1" dirty="0"/>
              <a:t>MELODY Presentation:</a:t>
            </a:r>
            <a:r>
              <a:rPr lang="en-US" sz="800" b="0" dirty="0"/>
              <a:t> 6.3.2</a:t>
            </a:r>
            <a:r>
              <a:rPr lang="en-US" sz="800" b="0" noProof="0" dirty="0"/>
              <a:t> </a:t>
            </a:r>
            <a:r>
              <a:rPr lang="en-US" sz="800" noProof="0" dirty="0"/>
              <a:t>Medical treatments, countermeasures and protection</a:t>
            </a:r>
          </a:p>
          <a:p>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Biological agents Symptoms &amp; Medical treatment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trainees are introduced to the topic:  recognizing symptoms after exposure to biological agents and medical treatments.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Introduce the topic : Biological </a:t>
            </a:r>
            <a:r>
              <a:rPr lang="en-US" sz="800" dirty="0"/>
              <a:t>agents Symptoms &amp; Medical treatment. We will now learn how to recognize symptoms related to exposure and what treatment options are available</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p:txBody>
      </p:sp>
    </p:spTree>
    <p:extLst>
      <p:ext uri="{BB962C8B-B14F-4D97-AF65-F5344CB8AC3E}">
        <p14:creationId xmlns:p14="http://schemas.microsoft.com/office/powerpoint/2010/main" val="404239909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Module </a:t>
            </a:r>
            <a:r>
              <a:rPr lang="en-US" sz="800" dirty="0"/>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Learning objective: </a:t>
            </a:r>
            <a:r>
              <a:rPr lang="en-US" sz="800" b="0" i="0" u="none" kern="1200" noProof="0" dirty="0">
                <a:solidFill>
                  <a:schemeClr val="tx1"/>
                </a:solidFill>
                <a:effectLst/>
                <a:latin typeface="+mn-lt"/>
                <a:ea typeface="+mn-ea"/>
                <a:cs typeface="+mn-cs"/>
              </a:rPr>
              <a:t>To </a:t>
            </a:r>
            <a:r>
              <a:rPr lang="en-US" sz="800" b="0" i="0" u="sng" kern="1200" noProof="0" dirty="0">
                <a:solidFill>
                  <a:schemeClr val="tx1"/>
                </a:solidFill>
                <a:effectLst/>
                <a:latin typeface="+mn-lt"/>
                <a:ea typeface="+mn-ea"/>
                <a:cs typeface="+mn-cs"/>
              </a:rPr>
              <a:t>familiarize with and carry out </a:t>
            </a:r>
            <a:r>
              <a:rPr lang="en-US" sz="800" b="0" kern="1200" noProof="0" dirty="0">
                <a:solidFill>
                  <a:schemeClr val="tx1"/>
                </a:solidFill>
                <a:effectLst/>
                <a:latin typeface="+mn-lt"/>
                <a:ea typeface="+mn-ea"/>
                <a:cs typeface="+mn-cs"/>
              </a:rPr>
              <a:t>triage and </a:t>
            </a:r>
            <a:r>
              <a:rPr lang="en-US" sz="800" b="0" u="sng" kern="1200" noProof="0" dirty="0">
                <a:solidFill>
                  <a:schemeClr val="tx1"/>
                </a:solidFill>
                <a:effectLst/>
                <a:latin typeface="+mn-lt"/>
                <a:ea typeface="+mn-ea"/>
                <a:cs typeface="+mn-cs"/>
              </a:rPr>
              <a:t>provide </a:t>
            </a:r>
            <a:r>
              <a:rPr lang="en-US" sz="800" b="0" kern="1200" noProof="0" dirty="0">
                <a:solidFill>
                  <a:schemeClr val="tx1"/>
                </a:solidFill>
                <a:effectLst/>
                <a:latin typeface="+mn-lt"/>
                <a:ea typeface="+mn-ea"/>
                <a:cs typeface="+mn-cs"/>
              </a:rPr>
              <a:t>medical care in relation to CBRN scenario’s</a:t>
            </a:r>
            <a:endParaRPr lang="en-US" sz="800" b="1" kern="1200" noProof="0" dirty="0">
              <a:solidFill>
                <a:schemeClr val="tx1"/>
              </a:solidFill>
              <a:effectLst/>
              <a:latin typeface="+mn-lt"/>
              <a:ea typeface="+mn-ea"/>
              <a:cs typeface="+mn-cs"/>
            </a:endParaRPr>
          </a:p>
          <a:p>
            <a:r>
              <a:rPr lang="en-US" sz="800" b="1" dirty="0"/>
              <a:t>MELODY Presentation:</a:t>
            </a:r>
            <a:r>
              <a:rPr lang="en-US" sz="800" b="0" dirty="0"/>
              <a:t> 6.3.2</a:t>
            </a:r>
            <a:r>
              <a:rPr lang="en-US" sz="800" b="0" noProof="0" dirty="0"/>
              <a:t> </a:t>
            </a:r>
            <a:r>
              <a:rPr lang="en-US" sz="800" noProof="0" dirty="0"/>
              <a:t>Medical treatments, countermeasures and protection</a:t>
            </a:r>
          </a:p>
          <a:p>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Practitioners </a:t>
            </a:r>
          </a:p>
          <a:p>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dirty="0"/>
              <a:t>Recognizing patients of biological incidents</a:t>
            </a:r>
          </a:p>
          <a:p>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are aware that they can r</a:t>
            </a:r>
            <a:r>
              <a:rPr lang="en-US" sz="800" dirty="0" err="1"/>
              <a:t>ecognize</a:t>
            </a:r>
            <a:r>
              <a:rPr lang="en-US" sz="800" dirty="0"/>
              <a:t> patients of biological incidents by </a:t>
            </a:r>
            <a:r>
              <a:rPr lang="en-US" sz="800" kern="1200" noProof="0" dirty="0">
                <a:solidFill>
                  <a:schemeClr val="tx1"/>
                </a:solidFill>
                <a:effectLst/>
                <a:latin typeface="+mn-lt"/>
                <a:ea typeface="+mn-ea"/>
                <a:cs typeface="+mn-cs"/>
              </a:rPr>
              <a:t>unusual or unexpected signs.</a:t>
            </a:r>
          </a:p>
          <a:p>
            <a:r>
              <a:rPr lang="en-US" sz="800" b="1" kern="1200" noProof="0" dirty="0">
                <a:solidFill>
                  <a:schemeClr val="tx1"/>
                </a:solidFill>
                <a:effectLst/>
                <a:latin typeface="+mn-lt"/>
                <a:ea typeface="+mn-ea"/>
                <a:cs typeface="+mn-cs"/>
              </a:rPr>
              <a:t>Instructions for the trainer: </a:t>
            </a:r>
            <a:r>
              <a:rPr lang="en-US" sz="800" b="0" kern="1200" noProof="0" dirty="0">
                <a:solidFill>
                  <a:schemeClr val="tx1"/>
                </a:solidFill>
                <a:effectLst/>
                <a:latin typeface="+mn-lt"/>
                <a:ea typeface="+mn-ea"/>
                <a:cs typeface="+mn-cs"/>
              </a:rPr>
              <a:t>Patients infected with biological agents during an incident may be recognized through </a:t>
            </a:r>
            <a:r>
              <a:rPr lang="en-US" sz="800" dirty="0"/>
              <a:t>unusual, unexpected signs, such as:</a:t>
            </a:r>
          </a:p>
          <a:p>
            <a:r>
              <a:rPr lang="en-US" sz="800" dirty="0"/>
              <a:t>An unusual illness (</a:t>
            </a:r>
            <a:r>
              <a:rPr lang="en-US" sz="800" dirty="0" err="1"/>
              <a:t>eg</a:t>
            </a:r>
            <a:r>
              <a:rPr lang="en-US" sz="800" dirty="0"/>
              <a:t> sudden unexplained febrile death, critical illness or pneumonia death in a previously healthy young adult)</a:t>
            </a:r>
          </a:p>
          <a:p>
            <a:r>
              <a:rPr lang="en-US" sz="800" dirty="0"/>
              <a:t>an unusual number of patients with the same symptoms</a:t>
            </a:r>
          </a:p>
          <a:p>
            <a:r>
              <a:rPr lang="en-US" sz="800" dirty="0"/>
              <a:t>an illness unusual for the time of year (</a:t>
            </a:r>
            <a:r>
              <a:rPr lang="en-US" sz="800" dirty="0" err="1"/>
              <a:t>eg</a:t>
            </a:r>
            <a:r>
              <a:rPr lang="en-US" sz="800" dirty="0"/>
              <a:t> ‘flu’ in summer)</a:t>
            </a:r>
          </a:p>
          <a:p>
            <a:r>
              <a:rPr lang="en-US" sz="800" dirty="0"/>
              <a:t>an illness unusual for the patient’s age group (</a:t>
            </a:r>
            <a:r>
              <a:rPr lang="en-US" sz="800" dirty="0" err="1"/>
              <a:t>eg</a:t>
            </a:r>
            <a:r>
              <a:rPr lang="en-US" sz="800" dirty="0"/>
              <a:t> ‘chickenpox’ in a middle-aged adult)</a:t>
            </a:r>
          </a:p>
          <a:p>
            <a:r>
              <a:rPr lang="en-US" sz="800" dirty="0"/>
              <a:t>an illness in an unusual patient (</a:t>
            </a:r>
            <a:r>
              <a:rPr lang="en-US" sz="800" dirty="0" err="1"/>
              <a:t>eg</a:t>
            </a:r>
            <a:r>
              <a:rPr lang="en-US" sz="800" dirty="0"/>
              <a:t> cutaneous anthrax in a patient with no history of contact with animals, animal hides or products)</a:t>
            </a:r>
          </a:p>
          <a:p>
            <a:r>
              <a:rPr lang="en-US" sz="800" dirty="0"/>
              <a:t>an illness acquired in an unusual location (</a:t>
            </a:r>
            <a:r>
              <a:rPr lang="en-US" sz="800" dirty="0" err="1"/>
              <a:t>eg</a:t>
            </a:r>
            <a:r>
              <a:rPr lang="en-US" sz="800" dirty="0"/>
              <a:t> tularemia acquired in the UK)</a:t>
            </a:r>
          </a:p>
          <a:p>
            <a:r>
              <a:rPr lang="en-US" sz="800" dirty="0"/>
              <a:t>unusual clinical signs (</a:t>
            </a:r>
            <a:r>
              <a:rPr lang="en-US" sz="800" dirty="0" err="1"/>
              <a:t>eg</a:t>
            </a:r>
            <a:r>
              <a:rPr lang="en-US" sz="800" dirty="0"/>
              <a:t> mediastinal widening on CXR; sudden onset of symmetrical flaccid paralysis)</a:t>
            </a:r>
          </a:p>
          <a:p>
            <a:r>
              <a:rPr lang="en-US" sz="800" dirty="0"/>
              <a:t>unusual progression of an illness (</a:t>
            </a:r>
            <a:r>
              <a:rPr lang="en-US" sz="800" dirty="0" err="1"/>
              <a:t>eg</a:t>
            </a:r>
            <a:r>
              <a:rPr lang="en-US" sz="800" dirty="0"/>
              <a:t> lack of response to usually effective antibiotics; ‘chickenpox’ rash predominant on extremities)</a:t>
            </a:r>
            <a:endParaRPr lang="nl-NL" sz="800" dirty="0"/>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  </a:t>
            </a: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Text source &amp; IP: </a:t>
            </a:r>
          </a:p>
          <a:p>
            <a:endParaRPr lang="nl-NL" sz="800" dirty="0"/>
          </a:p>
        </p:txBody>
      </p:sp>
    </p:spTree>
    <p:extLst>
      <p:ext uri="{BB962C8B-B14F-4D97-AF65-F5344CB8AC3E}">
        <p14:creationId xmlns:p14="http://schemas.microsoft.com/office/powerpoint/2010/main" val="278809920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txBox="1">
            <a:spLocks noGrp="1"/>
          </p:cNvSpPr>
          <p:nvPr>
            <p:ph type="body" sz="quarter"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Module </a:t>
            </a:r>
            <a:r>
              <a:rPr lang="en-US" sz="800" dirty="0"/>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Learning objective: </a:t>
            </a:r>
            <a:r>
              <a:rPr lang="en-US" sz="800" b="0" i="0" u="none" kern="1200" noProof="0" dirty="0">
                <a:solidFill>
                  <a:schemeClr val="tx1"/>
                </a:solidFill>
                <a:effectLst/>
                <a:latin typeface="+mn-lt"/>
                <a:ea typeface="+mn-ea"/>
                <a:cs typeface="+mn-cs"/>
              </a:rPr>
              <a:t>To </a:t>
            </a:r>
            <a:r>
              <a:rPr lang="en-US" sz="800" b="0" i="0" u="sng" kern="1200" noProof="0" dirty="0">
                <a:solidFill>
                  <a:schemeClr val="tx1"/>
                </a:solidFill>
                <a:effectLst/>
                <a:latin typeface="+mn-lt"/>
                <a:ea typeface="+mn-ea"/>
                <a:cs typeface="+mn-cs"/>
              </a:rPr>
              <a:t>familiarize with and carry out </a:t>
            </a:r>
            <a:r>
              <a:rPr lang="en-US" sz="800" b="0" kern="1200" noProof="0" dirty="0">
                <a:solidFill>
                  <a:schemeClr val="tx1"/>
                </a:solidFill>
                <a:effectLst/>
                <a:latin typeface="+mn-lt"/>
                <a:ea typeface="+mn-ea"/>
                <a:cs typeface="+mn-cs"/>
              </a:rPr>
              <a:t>triage and </a:t>
            </a:r>
            <a:r>
              <a:rPr lang="en-US" sz="800" b="0" u="sng" kern="1200" noProof="0" dirty="0">
                <a:solidFill>
                  <a:schemeClr val="tx1"/>
                </a:solidFill>
                <a:effectLst/>
                <a:latin typeface="+mn-lt"/>
                <a:ea typeface="+mn-ea"/>
                <a:cs typeface="+mn-cs"/>
              </a:rPr>
              <a:t>provide </a:t>
            </a:r>
            <a:r>
              <a:rPr lang="en-US" sz="800" b="0" kern="1200" noProof="0" dirty="0">
                <a:solidFill>
                  <a:schemeClr val="tx1"/>
                </a:solidFill>
                <a:effectLst/>
                <a:latin typeface="+mn-lt"/>
                <a:ea typeface="+mn-ea"/>
                <a:cs typeface="+mn-cs"/>
              </a:rPr>
              <a:t>medical care in relation to CBRN scenario’s</a:t>
            </a:r>
            <a:endParaRPr lang="en-US" sz="800" b="1" kern="1200" noProof="0" dirty="0">
              <a:solidFill>
                <a:schemeClr val="tx1"/>
              </a:solidFill>
              <a:effectLst/>
              <a:latin typeface="+mn-lt"/>
              <a:ea typeface="+mn-ea"/>
              <a:cs typeface="+mn-cs"/>
            </a:endParaRPr>
          </a:p>
          <a:p>
            <a:r>
              <a:rPr lang="en-US" sz="800" b="1" dirty="0"/>
              <a:t>MELODY Presentation:</a:t>
            </a:r>
            <a:r>
              <a:rPr lang="en-US" sz="800" b="0" dirty="0"/>
              <a:t> 6.3.2</a:t>
            </a:r>
            <a:r>
              <a:rPr lang="en-US" sz="800" b="0" noProof="0" dirty="0"/>
              <a:t> </a:t>
            </a:r>
            <a:r>
              <a:rPr lang="en-US" sz="800" noProof="0" dirty="0"/>
              <a:t>Medical treatments, countermeasures and protection</a:t>
            </a:r>
          </a:p>
          <a:p>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Practitioners </a:t>
            </a:r>
          </a:p>
          <a:p>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dirty="0"/>
              <a:t>Potential for weaponization</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are aware that the threat from biological agents </a:t>
            </a:r>
            <a:r>
              <a:rPr lang="en-US" sz="800" dirty="0"/>
              <a:t>depends on pathogen characteristics</a:t>
            </a:r>
          </a:p>
          <a:p>
            <a:pPr lvl="0"/>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r>
              <a:rPr lang="en-US" sz="800" dirty="0"/>
              <a:t>The United States Cent</a:t>
            </a:r>
            <a:r>
              <a:rPr lang="pl-PL" sz="800" dirty="0"/>
              <a:t>er</a:t>
            </a:r>
            <a:r>
              <a:rPr lang="en-US" sz="800" dirty="0"/>
              <a:t>s for Disease Control and Prevention CDC has made a threat list of various pathogens that could be applied as bioweapons, </a:t>
            </a:r>
            <a:r>
              <a:rPr lang="en-US" sz="800" dirty="0" err="1"/>
              <a:t>e,g</a:t>
            </a:r>
            <a:r>
              <a:rPr lang="en-US" sz="800" dirty="0"/>
              <a:t>, for bioterrorism. Pathogens are grouped in three categories (A, B and C) based on pathogen and disease characteristics such as potential morbidity and mortality, ease of production and dissemination, ability to infect a large number of people, potential for public health impact and requirement for public health preparedness. </a:t>
            </a:r>
          </a:p>
          <a:p>
            <a:pPr lvl="0" hangingPunct="1">
              <a:spcBef>
                <a:spcPts val="0"/>
              </a:spcBef>
            </a:pPr>
            <a:r>
              <a:rPr lang="en-US" sz="800" dirty="0"/>
              <a:t>This list and its definitions differ from other list of microorganisms that may represent a hazard for humans or animals in healthcare facilities or laboratories. An example of such a list is the ACDP (Advisory Committee on Dangerous Pathogens) in UK. Many countries have their own national list of dangerous pathogens.</a:t>
            </a:r>
            <a:endParaRPr lang="en-US" sz="800" kern="1200" noProof="0" dirty="0">
              <a:solidFill>
                <a:schemeClr val="tx1"/>
              </a:solidFill>
              <a:effectLst/>
              <a:latin typeface="+mn-lt"/>
              <a:ea typeface="+mn-ea"/>
              <a:cs typeface="+mn-cs"/>
            </a:endParaRP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  </a:t>
            </a: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r>
              <a:rPr lang="en-US" sz="800" b="0" kern="1200" noProof="0" dirty="0">
                <a:solidFill>
                  <a:schemeClr val="tx1"/>
                </a:solidFill>
                <a:effectLst/>
                <a:latin typeface="+mn-lt"/>
                <a:ea typeface="+mn-ea"/>
                <a:cs typeface="+mn-cs"/>
              </a:rPr>
              <a:t>https://biosecurity.fas.org/resource/documents/CDC_Bioterrorism_Agents.pdf</a:t>
            </a:r>
            <a:endParaRPr lang="en-US" sz="800" dirty="0"/>
          </a:p>
          <a:p>
            <a:pPr lvl="0"/>
            <a:endParaRPr lang="en-US" sz="800" dirty="0"/>
          </a:p>
        </p:txBody>
      </p:sp>
      <p:sp>
        <p:nvSpPr>
          <p:cNvPr id="4" name="Plassholder for lysbildenummer 3"/>
          <p:cNvSpPr txBox="1"/>
          <p:nvPr/>
        </p:nvSpPr>
        <p:spPr>
          <a:xfrm>
            <a:off x="3884608" y="8685208"/>
            <a:ext cx="2971800" cy="458791"/>
          </a:xfrm>
          <a:prstGeom prst="rect">
            <a:avLst/>
          </a:prstGeom>
          <a:noFill/>
          <a:ln>
            <a:noFill/>
          </a:ln>
        </p:spPr>
        <p:txBody>
          <a:bodyPr vert="horz" wrap="square" lIns="91440" tIns="45720" rIns="91440" bIns="45720" anchor="b" anchorCtr="0" compatLnSpc="1"/>
          <a:lstStyle/>
          <a:p>
            <a:pPr marL="0" marR="0" lvl="0" indent="0" algn="r" defTabSz="457200"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fld id="{49A68A11-3302-4128-B4BB-F9B50050E891}" type="slidenum">
              <a:rPr kumimoji="0" sz="1800" b="0" i="0" u="none" strike="noStrike" kern="0" cap="none" spc="0" normalizeH="0" baseline="0" noProof="0">
                <a:ln>
                  <a:noFill/>
                </a:ln>
                <a:solidFill>
                  <a:srgbClr val="000000"/>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t>24</a:t>
            </a:fld>
            <a:endParaRPr kumimoji="0" lang="en-GB" sz="1200" b="0" i="0" u="none" strike="noStrike" kern="1200" cap="none" spc="0" normalizeH="0" baseline="0" noProof="0">
              <a:ln>
                <a:noFill/>
              </a:ln>
              <a:solidFill>
                <a:srgbClr val="000000"/>
              </a:solidFill>
              <a:effectLst/>
              <a:uLnTx/>
              <a:uFillTx/>
              <a:latin typeface="Calibri" pitchFamily="34"/>
              <a:ea typeface="+mn-ea"/>
              <a:cs typeface="+mn-cs"/>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Module </a:t>
            </a:r>
            <a:r>
              <a:rPr lang="en-US" sz="800" dirty="0"/>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Learning objective: </a:t>
            </a:r>
            <a:r>
              <a:rPr lang="en-US" sz="800" b="0" i="0" u="none" kern="1200" noProof="0" dirty="0">
                <a:solidFill>
                  <a:schemeClr val="tx1"/>
                </a:solidFill>
                <a:effectLst/>
                <a:latin typeface="+mn-lt"/>
                <a:ea typeface="+mn-ea"/>
                <a:cs typeface="+mn-cs"/>
              </a:rPr>
              <a:t>To </a:t>
            </a:r>
            <a:r>
              <a:rPr lang="en-US" sz="800" b="0" i="0" u="sng" kern="1200" noProof="0" dirty="0">
                <a:solidFill>
                  <a:schemeClr val="tx1"/>
                </a:solidFill>
                <a:effectLst/>
                <a:latin typeface="+mn-lt"/>
                <a:ea typeface="+mn-ea"/>
                <a:cs typeface="+mn-cs"/>
              </a:rPr>
              <a:t>familiarize with and carry out </a:t>
            </a:r>
            <a:r>
              <a:rPr lang="en-US" sz="800" b="0" kern="1200" noProof="0" dirty="0">
                <a:solidFill>
                  <a:schemeClr val="tx1"/>
                </a:solidFill>
                <a:effectLst/>
                <a:latin typeface="+mn-lt"/>
                <a:ea typeface="+mn-ea"/>
                <a:cs typeface="+mn-cs"/>
              </a:rPr>
              <a:t>triage and </a:t>
            </a:r>
            <a:r>
              <a:rPr lang="en-US" sz="800" b="0" u="sng" kern="1200" noProof="0" dirty="0">
                <a:solidFill>
                  <a:schemeClr val="tx1"/>
                </a:solidFill>
                <a:effectLst/>
                <a:latin typeface="+mn-lt"/>
                <a:ea typeface="+mn-ea"/>
                <a:cs typeface="+mn-cs"/>
              </a:rPr>
              <a:t>provide </a:t>
            </a:r>
            <a:r>
              <a:rPr lang="en-US" sz="800" b="0" kern="1200" noProof="0" dirty="0">
                <a:solidFill>
                  <a:schemeClr val="tx1"/>
                </a:solidFill>
                <a:effectLst/>
                <a:latin typeface="+mn-lt"/>
                <a:ea typeface="+mn-ea"/>
                <a:cs typeface="+mn-cs"/>
              </a:rPr>
              <a:t>medical care in relation to CBRN scenario’s</a:t>
            </a:r>
            <a:endParaRPr lang="en-US" sz="800" b="1" kern="1200" noProof="0" dirty="0">
              <a:solidFill>
                <a:schemeClr val="tx1"/>
              </a:solidFill>
              <a:effectLst/>
              <a:latin typeface="+mn-lt"/>
              <a:ea typeface="+mn-ea"/>
              <a:cs typeface="+mn-cs"/>
            </a:endParaRPr>
          </a:p>
          <a:p>
            <a:r>
              <a:rPr lang="en-US" sz="800" b="1" dirty="0"/>
              <a:t>MELODY Presentation:</a:t>
            </a:r>
            <a:r>
              <a:rPr lang="en-US" sz="800" b="0" dirty="0"/>
              <a:t> 6.3.2</a:t>
            </a:r>
            <a:r>
              <a:rPr lang="en-US" sz="800" b="0" noProof="0" dirty="0"/>
              <a:t> </a:t>
            </a:r>
            <a:r>
              <a:rPr lang="en-US" sz="800" noProof="0" dirty="0"/>
              <a:t>Medical treatments, countermeasures and protection</a:t>
            </a:r>
          </a:p>
          <a:p>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Practitioners </a:t>
            </a:r>
          </a:p>
          <a:p>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dirty="0"/>
              <a:t>Syndromes</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are aware of syndromes (a set of symptoms) that could be caused by dangerous pathogens/bioterror agents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noProof="0" dirty="0">
                <a:solidFill>
                  <a:schemeClr val="tx1"/>
                </a:solidFill>
                <a:effectLst/>
                <a:latin typeface="+mn-lt"/>
                <a:ea typeface="+mn-ea"/>
                <a:cs typeface="+mn-cs"/>
              </a:rPr>
              <a:t>Syndromes are a group of signs or symptoms characterizing an abnormality or condition.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noProof="0" dirty="0">
                <a:solidFill>
                  <a:schemeClr val="tx1"/>
                </a:solidFill>
                <a:effectLst/>
                <a:latin typeface="+mn-lt"/>
                <a:ea typeface="+mn-ea"/>
                <a:cs typeface="+mn-cs"/>
              </a:rPr>
              <a:t>Explain that neurological symptoms could be caused by several dangerous biological agents, as listed. However, neurological symptoms can also be caused by other agents such as nerve agents and a range of other chemicals and toxins.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noProof="0" dirty="0">
                <a:solidFill>
                  <a:schemeClr val="tx1"/>
                </a:solidFill>
                <a:effectLst/>
                <a:latin typeface="+mn-lt"/>
                <a:ea typeface="+mn-ea"/>
                <a:cs typeface="+mn-cs"/>
              </a:rPr>
              <a:t>Fever+ chest symptoms (</a:t>
            </a:r>
            <a:r>
              <a:rPr lang="nl-NL" sz="800" b="0" i="0" u="none" strike="noStrike" kern="1200" baseline="0" dirty="0" err="1">
                <a:solidFill>
                  <a:schemeClr val="tx1"/>
                </a:solidFill>
                <a:latin typeface="+mn-lt"/>
                <a:ea typeface="+mn-ea"/>
                <a:cs typeface="+mn-cs"/>
              </a:rPr>
              <a:t>chest</a:t>
            </a:r>
            <a:r>
              <a:rPr lang="nl-NL" sz="800" b="0" i="0" u="none" strike="noStrike" kern="1200" baseline="0" dirty="0">
                <a:solidFill>
                  <a:schemeClr val="tx1"/>
                </a:solidFill>
                <a:latin typeface="+mn-lt"/>
                <a:ea typeface="+mn-ea"/>
                <a:cs typeface="+mn-cs"/>
              </a:rPr>
              <a:t> </a:t>
            </a:r>
            <a:r>
              <a:rPr lang="nl-NL" sz="800" b="0" i="0" u="none" strike="noStrike" kern="1200" baseline="0" dirty="0" err="1">
                <a:solidFill>
                  <a:schemeClr val="tx1"/>
                </a:solidFill>
                <a:latin typeface="+mn-lt"/>
                <a:ea typeface="+mn-ea"/>
                <a:cs typeface="+mn-cs"/>
              </a:rPr>
              <a:t>symptoms</a:t>
            </a:r>
            <a:r>
              <a:rPr lang="nl-NL" sz="800" b="0" i="0" u="none" strike="noStrike" kern="1200" baseline="0" dirty="0">
                <a:solidFill>
                  <a:schemeClr val="tx1"/>
                </a:solidFill>
                <a:latin typeface="+mn-lt"/>
                <a:ea typeface="+mn-ea"/>
                <a:cs typeface="+mn-cs"/>
              </a:rPr>
              <a:t> </a:t>
            </a:r>
            <a:r>
              <a:rPr lang="nl-NL" sz="800" b="0" i="0" u="none" strike="noStrike" kern="1200" baseline="0" dirty="0" err="1">
                <a:solidFill>
                  <a:schemeClr val="tx1"/>
                </a:solidFill>
                <a:latin typeface="+mn-lt"/>
                <a:ea typeface="+mn-ea"/>
                <a:cs typeface="+mn-cs"/>
              </a:rPr>
              <a:t>include</a:t>
            </a:r>
            <a:r>
              <a:rPr lang="nl-NL" sz="800" b="0" i="0" u="none" strike="noStrike" kern="1200" baseline="0" dirty="0">
                <a:solidFill>
                  <a:schemeClr val="tx1"/>
                </a:solidFill>
                <a:latin typeface="+mn-lt"/>
                <a:ea typeface="+mn-ea"/>
                <a:cs typeface="+mn-cs"/>
              </a:rPr>
              <a:t> </a:t>
            </a:r>
            <a:r>
              <a:rPr lang="nl-NL" sz="800" b="0" i="0" u="none" strike="noStrike" kern="1200" baseline="0" dirty="0" err="1">
                <a:solidFill>
                  <a:schemeClr val="tx1"/>
                </a:solidFill>
                <a:latin typeface="+mn-lt"/>
                <a:ea typeface="+mn-ea"/>
                <a:cs typeface="+mn-cs"/>
              </a:rPr>
              <a:t>cough</a:t>
            </a:r>
            <a:r>
              <a:rPr lang="nl-NL" sz="800" b="0" i="0" u="none" strike="noStrike" kern="1200" baseline="0" dirty="0">
                <a:solidFill>
                  <a:schemeClr val="tx1"/>
                </a:solidFill>
                <a:latin typeface="+mn-lt"/>
                <a:ea typeface="+mn-ea"/>
                <a:cs typeface="+mn-cs"/>
              </a:rPr>
              <a:t>, </a:t>
            </a:r>
            <a:r>
              <a:rPr lang="nl-NL" sz="800" b="0" i="0" u="none" strike="noStrike" kern="1200" baseline="0" dirty="0" err="1">
                <a:solidFill>
                  <a:schemeClr val="tx1"/>
                </a:solidFill>
                <a:latin typeface="+mn-lt"/>
                <a:ea typeface="+mn-ea"/>
                <a:cs typeface="+mn-cs"/>
              </a:rPr>
              <a:t>and</a:t>
            </a:r>
            <a:r>
              <a:rPr lang="nl-NL" sz="800" b="0" i="0" u="none" strike="noStrike" kern="1200" baseline="0" dirty="0">
                <a:solidFill>
                  <a:schemeClr val="tx1"/>
                </a:solidFill>
                <a:latin typeface="+mn-lt"/>
                <a:ea typeface="+mn-ea"/>
                <a:cs typeface="+mn-cs"/>
              </a:rPr>
              <a:t>/or sputum, </a:t>
            </a:r>
            <a:r>
              <a:rPr lang="nl-NL" sz="800" b="0" i="0" u="none" strike="noStrike" kern="1200" baseline="0" dirty="0" err="1">
                <a:solidFill>
                  <a:schemeClr val="tx1"/>
                </a:solidFill>
                <a:latin typeface="+mn-lt"/>
                <a:ea typeface="+mn-ea"/>
                <a:cs typeface="+mn-cs"/>
              </a:rPr>
              <a:t>chest</a:t>
            </a:r>
            <a:r>
              <a:rPr lang="nl-NL" sz="800" b="0" i="0" u="none" strike="noStrike" kern="1200" baseline="0" dirty="0">
                <a:solidFill>
                  <a:schemeClr val="tx1"/>
                </a:solidFill>
                <a:latin typeface="+mn-lt"/>
                <a:ea typeface="+mn-ea"/>
                <a:cs typeface="+mn-cs"/>
              </a:rPr>
              <a:t> </a:t>
            </a:r>
            <a:r>
              <a:rPr lang="nl-NL" sz="800" b="0" i="0" u="none" strike="noStrike" kern="1200" baseline="0" dirty="0" err="1">
                <a:solidFill>
                  <a:schemeClr val="tx1"/>
                </a:solidFill>
                <a:latin typeface="+mn-lt"/>
                <a:ea typeface="+mn-ea"/>
                <a:cs typeface="+mn-cs"/>
              </a:rPr>
              <a:t>pain</a:t>
            </a:r>
            <a:r>
              <a:rPr lang="nl-NL" sz="800" b="0" i="0" u="none" strike="noStrike" kern="1200" baseline="0" dirty="0">
                <a:solidFill>
                  <a:schemeClr val="tx1"/>
                </a:solidFill>
                <a:latin typeface="+mn-lt"/>
                <a:ea typeface="+mn-ea"/>
                <a:cs typeface="+mn-cs"/>
              </a:rPr>
              <a:t>, </a:t>
            </a:r>
            <a:r>
              <a:rPr lang="nl-NL" sz="800" b="0" i="0" u="none" strike="noStrike" kern="1200" baseline="0" dirty="0" err="1">
                <a:solidFill>
                  <a:schemeClr val="tx1"/>
                </a:solidFill>
                <a:latin typeface="+mn-lt"/>
                <a:ea typeface="+mn-ea"/>
                <a:cs typeface="+mn-cs"/>
              </a:rPr>
              <a:t>dyspnoea</a:t>
            </a:r>
            <a:r>
              <a:rPr lang="nl-NL" sz="800" b="0" i="0" u="none" strike="noStrike" kern="1200" baseline="0" dirty="0">
                <a:solidFill>
                  <a:schemeClr val="tx1"/>
                </a:solidFill>
                <a:latin typeface="+mn-lt"/>
                <a:ea typeface="+mn-ea"/>
                <a:cs typeface="+mn-cs"/>
              </a:rPr>
              <a:t>) </a:t>
            </a:r>
            <a:r>
              <a:rPr lang="nl-NL" sz="800" b="0" i="0" u="none" strike="noStrike" kern="1200" baseline="0" dirty="0" err="1">
                <a:solidFill>
                  <a:schemeClr val="tx1"/>
                </a:solidFill>
                <a:latin typeface="+mn-lt"/>
                <a:ea typeface="+mn-ea"/>
                <a:cs typeface="+mn-cs"/>
              </a:rPr>
              <a:t>could</a:t>
            </a:r>
            <a:r>
              <a:rPr lang="nl-NL" sz="800" b="0" i="0" u="none" strike="noStrike" kern="1200" baseline="0" dirty="0">
                <a:solidFill>
                  <a:schemeClr val="tx1"/>
                </a:solidFill>
                <a:latin typeface="+mn-lt"/>
                <a:ea typeface="+mn-ea"/>
                <a:cs typeface="+mn-cs"/>
              </a:rPr>
              <a:t> </a:t>
            </a:r>
            <a:r>
              <a:rPr lang="nl-NL" sz="800" b="0" i="0" u="none" strike="noStrike" kern="1200" baseline="0" dirty="0" err="1">
                <a:solidFill>
                  <a:schemeClr val="tx1"/>
                </a:solidFill>
                <a:latin typeface="+mn-lt"/>
                <a:ea typeface="+mn-ea"/>
                <a:cs typeface="+mn-cs"/>
              </a:rPr>
              <a:t>be</a:t>
            </a:r>
            <a:r>
              <a:rPr lang="nl-NL" sz="800" b="0" i="0" u="none" strike="noStrike" kern="1200" baseline="0" dirty="0">
                <a:solidFill>
                  <a:schemeClr val="tx1"/>
                </a:solidFill>
                <a:latin typeface="+mn-lt"/>
                <a:ea typeface="+mn-ea"/>
                <a:cs typeface="+mn-cs"/>
              </a:rPr>
              <a:t> </a:t>
            </a:r>
            <a:r>
              <a:rPr lang="nl-NL" sz="800" b="0" i="0" u="none" strike="noStrike" kern="1200" baseline="0" dirty="0" err="1">
                <a:solidFill>
                  <a:schemeClr val="tx1"/>
                </a:solidFill>
                <a:latin typeface="+mn-lt"/>
                <a:ea typeface="+mn-ea"/>
                <a:cs typeface="+mn-cs"/>
              </a:rPr>
              <a:t>caused</a:t>
            </a:r>
            <a:r>
              <a:rPr lang="nl-NL" sz="800" b="0" i="0" u="none" strike="noStrike" kern="1200" baseline="0" dirty="0">
                <a:solidFill>
                  <a:schemeClr val="tx1"/>
                </a:solidFill>
                <a:latin typeface="+mn-lt"/>
                <a:ea typeface="+mn-ea"/>
                <a:cs typeface="+mn-cs"/>
              </a:rPr>
              <a:t> </a:t>
            </a:r>
            <a:r>
              <a:rPr lang="nl-NL" sz="800" b="0" i="0" u="none" strike="noStrike" kern="1200" baseline="0" dirty="0" err="1">
                <a:solidFill>
                  <a:schemeClr val="tx1"/>
                </a:solidFill>
                <a:latin typeface="+mn-lt"/>
                <a:ea typeface="+mn-ea"/>
                <a:cs typeface="+mn-cs"/>
              </a:rPr>
              <a:t>by</a:t>
            </a:r>
            <a:r>
              <a:rPr lang="nl-NL" sz="800" b="0" i="0" u="none" strike="noStrike" kern="1200" baseline="0" dirty="0">
                <a:solidFill>
                  <a:schemeClr val="tx1"/>
                </a:solidFill>
                <a:latin typeface="+mn-lt"/>
                <a:ea typeface="+mn-ea"/>
                <a:cs typeface="+mn-cs"/>
              </a:rPr>
              <a:t> a range of </a:t>
            </a:r>
            <a:r>
              <a:rPr lang="nl-NL" sz="800" b="0" i="0" u="none" strike="noStrike" kern="1200" baseline="0" dirty="0" err="1">
                <a:solidFill>
                  <a:schemeClr val="tx1"/>
                </a:solidFill>
                <a:latin typeface="+mn-lt"/>
                <a:ea typeface="+mn-ea"/>
                <a:cs typeface="+mn-cs"/>
              </a:rPr>
              <a:t>biological</a:t>
            </a:r>
            <a:r>
              <a:rPr lang="nl-NL" sz="800" b="0" i="0" u="none" strike="noStrike" kern="1200" baseline="0" dirty="0">
                <a:solidFill>
                  <a:schemeClr val="tx1"/>
                </a:solidFill>
                <a:latin typeface="+mn-lt"/>
                <a:ea typeface="+mn-ea"/>
                <a:cs typeface="+mn-cs"/>
              </a:rPr>
              <a:t> </a:t>
            </a:r>
            <a:r>
              <a:rPr lang="nl-NL" sz="800" b="0" i="0" u="none" strike="noStrike" kern="1200" baseline="0" dirty="0" err="1">
                <a:solidFill>
                  <a:schemeClr val="tx1"/>
                </a:solidFill>
                <a:latin typeface="+mn-lt"/>
                <a:ea typeface="+mn-ea"/>
                <a:cs typeface="+mn-cs"/>
              </a:rPr>
              <a:t>agents</a:t>
            </a:r>
            <a:r>
              <a:rPr lang="nl-NL" sz="800" b="0" i="0" u="none" strike="noStrike" kern="1200" baseline="0" dirty="0">
                <a:solidFill>
                  <a:schemeClr val="tx1"/>
                </a:solidFill>
                <a:latin typeface="+mn-lt"/>
                <a:ea typeface="+mn-ea"/>
                <a:cs typeface="+mn-cs"/>
              </a:rPr>
              <a:t>, of </a:t>
            </a:r>
            <a:r>
              <a:rPr lang="nl-NL" sz="800" b="0" i="0" u="none" strike="noStrike" kern="1200" baseline="0" dirty="0" err="1">
                <a:solidFill>
                  <a:schemeClr val="tx1"/>
                </a:solidFill>
                <a:latin typeface="+mn-lt"/>
                <a:ea typeface="+mn-ea"/>
                <a:cs typeface="+mn-cs"/>
              </a:rPr>
              <a:t>which</a:t>
            </a:r>
            <a:r>
              <a:rPr lang="nl-NL" sz="800" b="0" i="0" u="none" strike="noStrike" kern="1200" baseline="0" dirty="0">
                <a:solidFill>
                  <a:schemeClr val="tx1"/>
                </a:solidFill>
                <a:latin typeface="+mn-lt"/>
                <a:ea typeface="+mn-ea"/>
                <a:cs typeface="+mn-cs"/>
              </a:rPr>
              <a:t> </a:t>
            </a:r>
            <a:r>
              <a:rPr lang="nl-NL" sz="800" b="0" i="0" u="none" strike="noStrike" kern="1200" baseline="0" dirty="0" err="1">
                <a:solidFill>
                  <a:schemeClr val="tx1"/>
                </a:solidFill>
                <a:latin typeface="+mn-lt"/>
                <a:ea typeface="+mn-ea"/>
                <a:cs typeface="+mn-cs"/>
              </a:rPr>
              <a:t>several</a:t>
            </a:r>
            <a:r>
              <a:rPr lang="nl-NL" sz="800" b="0" i="0" u="none" strike="noStrike" kern="1200" baseline="0" dirty="0">
                <a:solidFill>
                  <a:schemeClr val="tx1"/>
                </a:solidFill>
                <a:latin typeface="+mn-lt"/>
                <a:ea typeface="+mn-ea"/>
                <a:cs typeface="+mn-cs"/>
              </a:rPr>
              <a:t> are </a:t>
            </a:r>
            <a:r>
              <a:rPr lang="nl-NL" sz="800" b="0" i="0" u="none" strike="noStrike" kern="1200" baseline="0" dirty="0" err="1">
                <a:solidFill>
                  <a:schemeClr val="tx1"/>
                </a:solidFill>
                <a:latin typeface="+mn-lt"/>
                <a:ea typeface="+mn-ea"/>
                <a:cs typeface="+mn-cs"/>
              </a:rPr>
              <a:t>listed</a:t>
            </a:r>
            <a:r>
              <a:rPr lang="nl-NL" sz="800" b="0" i="0" u="none" strike="noStrike" kern="1200" baseline="0" dirty="0">
                <a:solidFill>
                  <a:schemeClr val="tx1"/>
                </a:solidFill>
                <a:latin typeface="+mn-lt"/>
                <a:ea typeface="+mn-ea"/>
                <a:cs typeface="+mn-cs"/>
              </a:rPr>
              <a:t> as </a:t>
            </a:r>
            <a:r>
              <a:rPr lang="nl-NL" sz="800" b="0" i="0" u="none" strike="noStrike" kern="1200" baseline="0" dirty="0" err="1">
                <a:solidFill>
                  <a:schemeClr val="tx1"/>
                </a:solidFill>
                <a:latin typeface="+mn-lt"/>
                <a:ea typeface="+mn-ea"/>
                <a:cs typeface="+mn-cs"/>
              </a:rPr>
              <a:t>biothreat</a:t>
            </a:r>
            <a:r>
              <a:rPr lang="nl-NL" sz="800" b="0" i="0" u="none" strike="noStrike" kern="1200" baseline="0" dirty="0">
                <a:solidFill>
                  <a:schemeClr val="tx1"/>
                </a:solidFill>
                <a:latin typeface="+mn-lt"/>
                <a:ea typeface="+mn-ea"/>
                <a:cs typeface="+mn-cs"/>
              </a:rPr>
              <a:t> </a:t>
            </a:r>
            <a:r>
              <a:rPr lang="nl-NL" sz="800" b="0" i="0" u="none" strike="noStrike" kern="1200" baseline="0" dirty="0" err="1">
                <a:solidFill>
                  <a:schemeClr val="tx1"/>
                </a:solidFill>
                <a:latin typeface="+mn-lt"/>
                <a:ea typeface="+mn-ea"/>
                <a:cs typeface="+mn-cs"/>
              </a:rPr>
              <a:t>agents</a:t>
            </a:r>
            <a:r>
              <a:rPr lang="nl-NL" sz="800" b="0" i="0" u="none" strike="noStrike" kern="1200" baseline="0" dirty="0">
                <a:solidFill>
                  <a:schemeClr val="tx1"/>
                </a:solidFill>
                <a:latin typeface="+mn-lt"/>
                <a:ea typeface="+mn-ea"/>
                <a:cs typeface="+mn-cs"/>
              </a:rPr>
              <a:t>. But </a:t>
            </a:r>
            <a:r>
              <a:rPr lang="nl-NL" sz="800" b="0" i="0" u="none" strike="noStrike" kern="1200" baseline="0" dirty="0" err="1">
                <a:solidFill>
                  <a:schemeClr val="tx1"/>
                </a:solidFill>
                <a:latin typeface="+mn-lt"/>
                <a:ea typeface="+mn-ea"/>
                <a:cs typeface="+mn-cs"/>
              </a:rPr>
              <a:t>the</a:t>
            </a:r>
            <a:r>
              <a:rPr lang="nl-NL" sz="800" b="0" i="0" u="none" strike="noStrike" kern="1200" baseline="0" dirty="0">
                <a:solidFill>
                  <a:schemeClr val="tx1"/>
                </a:solidFill>
                <a:latin typeface="+mn-lt"/>
                <a:ea typeface="+mn-ea"/>
                <a:cs typeface="+mn-cs"/>
              </a:rPr>
              <a:t> </a:t>
            </a:r>
            <a:r>
              <a:rPr lang="nl-NL" sz="800" b="0" i="0" u="none" strike="noStrike" kern="1200" baseline="0" dirty="0" err="1">
                <a:solidFill>
                  <a:schemeClr val="tx1"/>
                </a:solidFill>
                <a:latin typeface="+mn-lt"/>
                <a:ea typeface="+mn-ea"/>
                <a:cs typeface="+mn-cs"/>
              </a:rPr>
              <a:t>same</a:t>
            </a:r>
            <a:r>
              <a:rPr lang="nl-NL" sz="800" b="0" i="0" u="none" strike="noStrike" kern="1200" baseline="0" dirty="0">
                <a:solidFill>
                  <a:schemeClr val="tx1"/>
                </a:solidFill>
                <a:latin typeface="+mn-lt"/>
                <a:ea typeface="+mn-ea"/>
                <a:cs typeface="+mn-cs"/>
              </a:rPr>
              <a:t> </a:t>
            </a:r>
            <a:r>
              <a:rPr lang="nl-NL" sz="800" b="0" i="0" u="none" strike="noStrike" kern="1200" baseline="0" dirty="0" err="1">
                <a:solidFill>
                  <a:schemeClr val="tx1"/>
                </a:solidFill>
                <a:latin typeface="+mn-lt"/>
                <a:ea typeface="+mn-ea"/>
                <a:cs typeface="+mn-cs"/>
              </a:rPr>
              <a:t>symptoms</a:t>
            </a:r>
            <a:r>
              <a:rPr lang="nl-NL" sz="800" b="0" i="0" u="none" strike="noStrike" kern="1200" baseline="0" dirty="0">
                <a:solidFill>
                  <a:schemeClr val="tx1"/>
                </a:solidFill>
                <a:latin typeface="+mn-lt"/>
                <a:ea typeface="+mn-ea"/>
                <a:cs typeface="+mn-cs"/>
              </a:rPr>
              <a:t> </a:t>
            </a:r>
            <a:r>
              <a:rPr lang="nl-NL" sz="800" b="0" i="0" u="none" strike="noStrike" kern="1200" baseline="0" dirty="0" err="1">
                <a:solidFill>
                  <a:schemeClr val="tx1"/>
                </a:solidFill>
                <a:latin typeface="+mn-lt"/>
                <a:ea typeface="+mn-ea"/>
                <a:cs typeface="+mn-cs"/>
              </a:rPr>
              <a:t>could</a:t>
            </a:r>
            <a:r>
              <a:rPr lang="nl-NL" sz="800" b="0" i="0" u="none" strike="noStrike" kern="1200" baseline="0" dirty="0">
                <a:solidFill>
                  <a:schemeClr val="tx1"/>
                </a:solidFill>
                <a:latin typeface="+mn-lt"/>
                <a:ea typeface="+mn-ea"/>
                <a:cs typeface="+mn-cs"/>
              </a:rPr>
              <a:t> </a:t>
            </a:r>
            <a:r>
              <a:rPr lang="nl-NL" sz="800" b="0" i="0" u="none" strike="noStrike" kern="1200" baseline="0" dirty="0" err="1">
                <a:solidFill>
                  <a:schemeClr val="tx1"/>
                </a:solidFill>
                <a:latin typeface="+mn-lt"/>
                <a:ea typeface="+mn-ea"/>
                <a:cs typeface="+mn-cs"/>
              </a:rPr>
              <a:t>also</a:t>
            </a:r>
            <a:r>
              <a:rPr lang="nl-NL" sz="800" b="0" i="0" u="none" strike="noStrike" kern="1200" baseline="0" dirty="0">
                <a:solidFill>
                  <a:schemeClr val="tx1"/>
                </a:solidFill>
                <a:latin typeface="+mn-lt"/>
                <a:ea typeface="+mn-ea"/>
                <a:cs typeface="+mn-cs"/>
              </a:rPr>
              <a:t> </a:t>
            </a:r>
            <a:r>
              <a:rPr lang="nl-NL" sz="800" b="0" i="0" u="none" strike="noStrike" kern="1200" baseline="0" dirty="0" err="1">
                <a:solidFill>
                  <a:schemeClr val="tx1"/>
                </a:solidFill>
                <a:latin typeface="+mn-lt"/>
                <a:ea typeface="+mn-ea"/>
                <a:cs typeface="+mn-cs"/>
              </a:rPr>
              <a:t>be</a:t>
            </a:r>
            <a:r>
              <a:rPr lang="nl-NL" sz="800" b="0" i="0" u="none" strike="noStrike" kern="1200" baseline="0" dirty="0">
                <a:solidFill>
                  <a:schemeClr val="tx1"/>
                </a:solidFill>
                <a:latin typeface="+mn-lt"/>
                <a:ea typeface="+mn-ea"/>
                <a:cs typeface="+mn-cs"/>
              </a:rPr>
              <a:t> </a:t>
            </a:r>
            <a:r>
              <a:rPr lang="nl-NL" sz="800" b="0" i="0" u="none" strike="noStrike" kern="1200" baseline="0" dirty="0" err="1">
                <a:solidFill>
                  <a:schemeClr val="tx1"/>
                </a:solidFill>
                <a:latin typeface="+mn-lt"/>
                <a:ea typeface="+mn-ea"/>
                <a:cs typeface="+mn-cs"/>
              </a:rPr>
              <a:t>caused</a:t>
            </a:r>
            <a:r>
              <a:rPr lang="nl-NL" sz="800" b="0" i="0" u="none" strike="noStrike" kern="1200" baseline="0" dirty="0">
                <a:solidFill>
                  <a:schemeClr val="tx1"/>
                </a:solidFill>
                <a:latin typeface="+mn-lt"/>
                <a:ea typeface="+mn-ea"/>
                <a:cs typeface="+mn-cs"/>
              </a:rPr>
              <a:t> </a:t>
            </a:r>
            <a:r>
              <a:rPr lang="nl-NL" sz="800" b="0" i="0" u="none" strike="noStrike" kern="1200" baseline="0" dirty="0" err="1">
                <a:solidFill>
                  <a:schemeClr val="tx1"/>
                </a:solidFill>
                <a:latin typeface="+mn-lt"/>
                <a:ea typeface="+mn-ea"/>
                <a:cs typeface="+mn-cs"/>
              </a:rPr>
              <a:t>by</a:t>
            </a:r>
            <a:r>
              <a:rPr lang="nl-NL" sz="800" b="0" i="0" u="none" strike="noStrike" kern="1200" baseline="0" dirty="0">
                <a:solidFill>
                  <a:schemeClr val="tx1"/>
                </a:solidFill>
                <a:latin typeface="+mn-lt"/>
                <a:ea typeface="+mn-ea"/>
                <a:cs typeface="+mn-cs"/>
              </a:rPr>
              <a:t> </a:t>
            </a:r>
            <a:r>
              <a:rPr lang="nl-NL" sz="800" b="0" i="0" u="none" strike="noStrike" kern="1200" baseline="0" dirty="0" err="1">
                <a:solidFill>
                  <a:schemeClr val="tx1"/>
                </a:solidFill>
                <a:latin typeface="+mn-lt"/>
                <a:ea typeface="+mn-ea"/>
                <a:cs typeface="+mn-cs"/>
              </a:rPr>
              <a:t>radiation</a:t>
            </a:r>
            <a:r>
              <a:rPr lang="nl-NL" sz="800" b="0" i="0" u="none" strike="noStrike" kern="1200" baseline="0" dirty="0">
                <a:solidFill>
                  <a:schemeClr val="tx1"/>
                </a:solidFill>
                <a:latin typeface="+mn-lt"/>
                <a:ea typeface="+mn-ea"/>
                <a:cs typeface="+mn-cs"/>
              </a:rPr>
              <a:t>.</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  </a:t>
            </a: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Text source &amp; IP: </a:t>
            </a:r>
          </a:p>
          <a:p>
            <a:endParaRPr lang="nl-NL" sz="800" b="0" i="0" u="none" strike="noStrike" kern="1200" baseline="0" dirty="0">
              <a:solidFill>
                <a:schemeClr val="tx1"/>
              </a:solidFill>
              <a:latin typeface="+mn-lt"/>
              <a:ea typeface="+mn-ea"/>
              <a:cs typeface="+mn-cs"/>
            </a:endParaRPr>
          </a:p>
        </p:txBody>
      </p:sp>
    </p:spTree>
    <p:extLst>
      <p:ext uri="{BB962C8B-B14F-4D97-AF65-F5344CB8AC3E}">
        <p14:creationId xmlns:p14="http://schemas.microsoft.com/office/powerpoint/2010/main" val="387997952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Module </a:t>
            </a:r>
            <a:r>
              <a:rPr lang="en-US" sz="800" dirty="0"/>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Learning objective: </a:t>
            </a:r>
            <a:r>
              <a:rPr lang="en-US" sz="800" b="0" i="0" u="none" kern="1200" noProof="0" dirty="0">
                <a:solidFill>
                  <a:schemeClr val="tx1"/>
                </a:solidFill>
                <a:effectLst/>
                <a:latin typeface="+mn-lt"/>
                <a:ea typeface="+mn-ea"/>
                <a:cs typeface="+mn-cs"/>
              </a:rPr>
              <a:t>To </a:t>
            </a:r>
            <a:r>
              <a:rPr lang="en-US" sz="800" b="0" i="0" u="sng" kern="1200" noProof="0" dirty="0">
                <a:solidFill>
                  <a:schemeClr val="tx1"/>
                </a:solidFill>
                <a:effectLst/>
                <a:latin typeface="+mn-lt"/>
                <a:ea typeface="+mn-ea"/>
                <a:cs typeface="+mn-cs"/>
              </a:rPr>
              <a:t>familiarize with and carry out </a:t>
            </a:r>
            <a:r>
              <a:rPr lang="en-US" sz="800" b="0" kern="1200" noProof="0" dirty="0">
                <a:solidFill>
                  <a:schemeClr val="tx1"/>
                </a:solidFill>
                <a:effectLst/>
                <a:latin typeface="+mn-lt"/>
                <a:ea typeface="+mn-ea"/>
                <a:cs typeface="+mn-cs"/>
              </a:rPr>
              <a:t>triage and </a:t>
            </a:r>
            <a:r>
              <a:rPr lang="en-US" sz="800" b="0" u="sng" kern="1200" noProof="0" dirty="0">
                <a:solidFill>
                  <a:schemeClr val="tx1"/>
                </a:solidFill>
                <a:effectLst/>
                <a:latin typeface="+mn-lt"/>
                <a:ea typeface="+mn-ea"/>
                <a:cs typeface="+mn-cs"/>
              </a:rPr>
              <a:t>provide </a:t>
            </a:r>
            <a:r>
              <a:rPr lang="en-US" sz="800" b="0" kern="1200" noProof="0" dirty="0">
                <a:solidFill>
                  <a:schemeClr val="tx1"/>
                </a:solidFill>
                <a:effectLst/>
                <a:latin typeface="+mn-lt"/>
                <a:ea typeface="+mn-ea"/>
                <a:cs typeface="+mn-cs"/>
              </a:rPr>
              <a:t>medical care in relation to CBRN scenario’s</a:t>
            </a:r>
            <a:endParaRPr lang="en-US" sz="800" b="1" kern="1200" noProof="0" dirty="0">
              <a:solidFill>
                <a:schemeClr val="tx1"/>
              </a:solidFill>
              <a:effectLst/>
              <a:latin typeface="+mn-lt"/>
              <a:ea typeface="+mn-ea"/>
              <a:cs typeface="+mn-cs"/>
            </a:endParaRPr>
          </a:p>
          <a:p>
            <a:r>
              <a:rPr lang="en-US" sz="800" b="1" dirty="0"/>
              <a:t>MELODY Presentation:</a:t>
            </a:r>
            <a:r>
              <a:rPr lang="en-US" sz="800" b="0" dirty="0"/>
              <a:t> 6.3.2</a:t>
            </a:r>
            <a:r>
              <a:rPr lang="en-US" sz="800" b="0" noProof="0" dirty="0"/>
              <a:t> </a:t>
            </a:r>
            <a:r>
              <a:rPr lang="en-US" sz="800" noProof="0" dirty="0"/>
              <a:t>Medical treatments, countermeasures and protection</a:t>
            </a:r>
          </a:p>
          <a:p>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Practitioners </a:t>
            </a:r>
          </a:p>
          <a:p>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dirty="0"/>
              <a:t>Syndromes</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are aware of syndromes (a set of symptoms) that could be caused by dangerous pathogens/bioterror agents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noProof="0" dirty="0">
                <a:solidFill>
                  <a:schemeClr val="tx1"/>
                </a:solidFill>
                <a:effectLst/>
                <a:latin typeface="+mn-lt"/>
                <a:ea typeface="+mn-ea"/>
                <a:cs typeface="+mn-cs"/>
              </a:rPr>
              <a:t>Present the information on the slide about syndromes and potential causes. Causes could be infectious agents, but there may also be alternative explanations, as indicated. </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b="0" i="0" u="none" strike="noStrike" kern="1200" baseline="0" noProof="0" dirty="0">
                <a:solidFill>
                  <a:schemeClr val="tx1"/>
                </a:solidFill>
                <a:effectLst/>
                <a:latin typeface="+mn-lt"/>
                <a:ea typeface="+mn-ea"/>
                <a:cs typeface="+mn-cs"/>
              </a:rPr>
              <a:t>There is no need to explain each biological agent in detail, but tell the trainees that these biological agents are on the bioterror list. </a:t>
            </a:r>
            <a:endParaRPr lang="en-US" sz="800" b="1" kern="1200" noProof="0" dirty="0">
              <a:solidFill>
                <a:schemeClr val="tx1"/>
              </a:solidFill>
              <a:effectLst/>
              <a:latin typeface="+mn-lt"/>
              <a:ea typeface="+mn-ea"/>
              <a:cs typeface="+mn-cs"/>
            </a:endParaRP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  </a:t>
            </a: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Text source &amp; IP: </a:t>
            </a:r>
          </a:p>
        </p:txBody>
      </p:sp>
    </p:spTree>
    <p:extLst>
      <p:ext uri="{BB962C8B-B14F-4D97-AF65-F5344CB8AC3E}">
        <p14:creationId xmlns:p14="http://schemas.microsoft.com/office/powerpoint/2010/main" val="142292572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latin typeface="+mn-lt"/>
              </a:rPr>
              <a:t>Module </a:t>
            </a:r>
            <a:r>
              <a:rPr lang="en-US" sz="800" dirty="0">
                <a:latin typeface="+mn-lt"/>
              </a:rPr>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latin typeface="+mn-lt"/>
              </a:rPr>
              <a:t>Learning objective: </a:t>
            </a:r>
            <a:r>
              <a:rPr lang="en-US" sz="800" b="0" i="0" u="none" kern="1200" noProof="0" dirty="0">
                <a:solidFill>
                  <a:schemeClr val="tx1"/>
                </a:solidFill>
                <a:effectLst/>
                <a:latin typeface="+mn-lt"/>
                <a:ea typeface="+mn-ea"/>
                <a:cs typeface="+mn-cs"/>
              </a:rPr>
              <a:t>To </a:t>
            </a:r>
            <a:r>
              <a:rPr lang="en-US" sz="800" b="0" i="0" u="sng" kern="1200" noProof="0" dirty="0">
                <a:solidFill>
                  <a:schemeClr val="tx1"/>
                </a:solidFill>
                <a:effectLst/>
                <a:latin typeface="+mn-lt"/>
                <a:ea typeface="+mn-ea"/>
                <a:cs typeface="+mn-cs"/>
              </a:rPr>
              <a:t>familiarize with and carry out </a:t>
            </a:r>
            <a:r>
              <a:rPr lang="en-US" sz="800" b="0" kern="1200" noProof="0" dirty="0">
                <a:solidFill>
                  <a:schemeClr val="tx1"/>
                </a:solidFill>
                <a:effectLst/>
                <a:latin typeface="+mn-lt"/>
                <a:ea typeface="+mn-ea"/>
                <a:cs typeface="+mn-cs"/>
              </a:rPr>
              <a:t>triage and </a:t>
            </a:r>
            <a:r>
              <a:rPr lang="en-US" sz="800" b="0" u="sng" kern="1200" noProof="0" dirty="0">
                <a:solidFill>
                  <a:schemeClr val="tx1"/>
                </a:solidFill>
                <a:effectLst/>
                <a:latin typeface="+mn-lt"/>
                <a:ea typeface="+mn-ea"/>
                <a:cs typeface="+mn-cs"/>
              </a:rPr>
              <a:t>provide </a:t>
            </a:r>
            <a:r>
              <a:rPr lang="en-US" sz="800" b="0" kern="1200" noProof="0" dirty="0">
                <a:solidFill>
                  <a:schemeClr val="tx1"/>
                </a:solidFill>
                <a:effectLst/>
                <a:latin typeface="+mn-lt"/>
                <a:ea typeface="+mn-ea"/>
                <a:cs typeface="+mn-cs"/>
              </a:rPr>
              <a:t>medical care in relation to CBRN scenario’s</a:t>
            </a:r>
            <a:endParaRPr lang="en-US" sz="800" b="1" kern="1200" noProof="0" dirty="0">
              <a:solidFill>
                <a:schemeClr val="tx1"/>
              </a:solidFill>
              <a:effectLst/>
              <a:latin typeface="+mn-lt"/>
              <a:ea typeface="+mn-ea"/>
              <a:cs typeface="+mn-cs"/>
            </a:endParaRPr>
          </a:p>
          <a:p>
            <a:r>
              <a:rPr lang="en-US" sz="800" b="1" dirty="0">
                <a:latin typeface="+mn-lt"/>
              </a:rPr>
              <a:t>MELODY Presentation:</a:t>
            </a:r>
            <a:r>
              <a:rPr lang="en-US" sz="800" b="0" dirty="0">
                <a:latin typeface="+mn-lt"/>
              </a:rPr>
              <a:t> 6.3.2</a:t>
            </a:r>
            <a:r>
              <a:rPr lang="en-US" sz="800" b="0" noProof="0" dirty="0">
                <a:latin typeface="+mn-lt"/>
              </a:rPr>
              <a:t> </a:t>
            </a:r>
            <a:r>
              <a:rPr lang="en-US" sz="800" noProof="0" dirty="0">
                <a:latin typeface="+mn-lt"/>
              </a:rPr>
              <a:t>Medical treatments, countermeasures and protection</a:t>
            </a:r>
          </a:p>
          <a:p>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Practitioners </a:t>
            </a:r>
          </a:p>
          <a:p>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Title slide: </a:t>
            </a:r>
            <a:r>
              <a:rPr lang="en-US" sz="800" dirty="0">
                <a:latin typeface="+mn-lt"/>
              </a:rPr>
              <a:t>Syndromes: Fever and rash</a:t>
            </a:r>
          </a:p>
          <a:p>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are aware of syndromes (set of symptoms) that could be caused by dangerous pathogens/bioterror agents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noProof="0" dirty="0">
                <a:solidFill>
                  <a:schemeClr val="tx1"/>
                </a:solidFill>
                <a:effectLst/>
                <a:latin typeface="+mn-lt"/>
                <a:ea typeface="+mn-ea"/>
                <a:cs typeface="+mn-cs"/>
              </a:rPr>
              <a:t>Present the information on the slide about syndromes and potential causes. Causes could be infectious agents, but there may also be alternative explanations, as indicated. </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b="0" i="0" u="none" strike="noStrike" kern="1200" baseline="0" noProof="0" dirty="0">
                <a:solidFill>
                  <a:schemeClr val="tx1"/>
                </a:solidFill>
                <a:effectLst/>
                <a:latin typeface="+mn-lt"/>
                <a:ea typeface="+mn-ea"/>
                <a:cs typeface="+mn-cs"/>
              </a:rPr>
              <a:t>There is no need to explain each biological agent in detail but tell the trainees that these biological agents are on the bioterror list. </a:t>
            </a: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b="0" i="0" u="none" strike="noStrike" kern="1200" baseline="0" noProof="0" dirty="0">
                <a:solidFill>
                  <a:schemeClr val="tx1"/>
                </a:solidFill>
                <a:effectLst/>
                <a:latin typeface="+mn-lt"/>
                <a:ea typeface="+mn-ea"/>
                <a:cs typeface="+mn-cs"/>
              </a:rPr>
              <a:t>The picture shows the different types of rashes.</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  </a:t>
            </a: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 </a:t>
            </a:r>
            <a:r>
              <a:rPr lang="nl-NL" sz="800" dirty="0" err="1">
                <a:solidFill>
                  <a:srgbClr val="000000"/>
                </a:solidFill>
                <a:effectLst/>
                <a:latin typeface="+mn-lt"/>
                <a:ea typeface="Times New Roman" panose="02020603050405020304" pitchFamily="18" charset="0"/>
                <a:cs typeface="Arial" panose="020B0604020202020204" pitchFamily="34" charset="0"/>
              </a:rPr>
              <a:t>Material</a:t>
            </a:r>
            <a:r>
              <a:rPr lang="nl-NL" sz="800" dirty="0">
                <a:solidFill>
                  <a:srgbClr val="000000"/>
                </a:solidFill>
                <a:effectLst/>
                <a:latin typeface="+mn-lt"/>
                <a:ea typeface="Times New Roman" panose="02020603050405020304" pitchFamily="18" charset="0"/>
                <a:cs typeface="Arial" panose="020B0604020202020204" pitchFamily="34" charset="0"/>
              </a:rPr>
              <a:t> </a:t>
            </a:r>
            <a:r>
              <a:rPr lang="nl-NL" sz="800" dirty="0" err="1">
                <a:solidFill>
                  <a:srgbClr val="000000"/>
                </a:solidFill>
                <a:effectLst/>
                <a:latin typeface="+mn-lt"/>
                <a:ea typeface="Times New Roman" panose="02020603050405020304" pitchFamily="18" charset="0"/>
                <a:cs typeface="Arial" panose="020B0604020202020204" pitchFamily="34" charset="0"/>
              </a:rPr>
              <a:t>licensed</a:t>
            </a:r>
            <a:r>
              <a:rPr lang="nl-NL" sz="800" dirty="0">
                <a:solidFill>
                  <a:srgbClr val="000000"/>
                </a:solidFill>
                <a:effectLst/>
                <a:latin typeface="+mn-lt"/>
                <a:ea typeface="Times New Roman" panose="02020603050405020304" pitchFamily="18" charset="0"/>
                <a:cs typeface="Arial" panose="020B0604020202020204" pitchFamily="34" charset="0"/>
              </a:rPr>
              <a:t> </a:t>
            </a:r>
            <a:r>
              <a:rPr lang="nl-NL" sz="800" dirty="0" err="1">
                <a:solidFill>
                  <a:srgbClr val="000000"/>
                </a:solidFill>
                <a:effectLst/>
                <a:latin typeface="+mn-lt"/>
                <a:ea typeface="Times New Roman" panose="02020603050405020304" pitchFamily="18" charset="0"/>
                <a:cs typeface="Arial" panose="020B0604020202020204" pitchFamily="34" charset="0"/>
              </a:rPr>
              <a:t>by</a:t>
            </a:r>
            <a:r>
              <a:rPr lang="nl-NL" sz="800" dirty="0">
                <a:solidFill>
                  <a:srgbClr val="000000"/>
                </a:solidFill>
                <a:effectLst/>
                <a:latin typeface="+mn-lt"/>
                <a:ea typeface="Times New Roman" panose="02020603050405020304" pitchFamily="18" charset="0"/>
                <a:cs typeface="Arial" panose="020B0604020202020204" pitchFamily="34" charset="0"/>
              </a:rPr>
              <a:t> </a:t>
            </a:r>
            <a:r>
              <a:rPr lang="nl-NL" sz="800" dirty="0" err="1">
                <a:solidFill>
                  <a:srgbClr val="000000"/>
                </a:solidFill>
                <a:effectLst/>
                <a:latin typeface="+mn-lt"/>
                <a:ea typeface="Times New Roman" panose="02020603050405020304" pitchFamily="18" charset="0"/>
                <a:cs typeface="Arial" panose="020B0604020202020204" pitchFamily="34" charset="0"/>
              </a:rPr>
              <a:t>shutterstock</a:t>
            </a:r>
            <a:r>
              <a:rPr lang="nl-NL" sz="800" dirty="0">
                <a:solidFill>
                  <a:srgbClr val="000000"/>
                </a:solidFill>
                <a:effectLst/>
                <a:latin typeface="+mn-lt"/>
                <a:ea typeface="Times New Roman" panose="02020603050405020304" pitchFamily="18" charset="0"/>
                <a:cs typeface="Arial" panose="020B0604020202020204" pitchFamily="34" charset="0"/>
              </a:rPr>
              <a:t>, </a:t>
            </a:r>
            <a:r>
              <a:rPr lang="en-US" sz="800" dirty="0">
                <a:solidFill>
                  <a:srgbClr val="000000"/>
                </a:solidFill>
                <a:effectLst/>
                <a:latin typeface="+mn-lt"/>
                <a:ea typeface="Times New Roman" panose="02020603050405020304" pitchFamily="18" charset="0"/>
                <a:cs typeface="Arial" panose="020B0604020202020204" pitchFamily="34" charset="0"/>
              </a:rPr>
              <a:t>purchased by SCK-CEN</a:t>
            </a:r>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p>
        </p:txBody>
      </p:sp>
    </p:spTree>
    <p:extLst>
      <p:ext uri="{BB962C8B-B14F-4D97-AF65-F5344CB8AC3E}">
        <p14:creationId xmlns:p14="http://schemas.microsoft.com/office/powerpoint/2010/main" val="34992501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txBox="1">
            <a:spLocks noGrp="1"/>
          </p:cNvSpPr>
          <p:nvPr>
            <p:ph type="body" sz="quarter"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Module </a:t>
            </a:r>
            <a:r>
              <a:rPr lang="en-US" sz="800" dirty="0"/>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Learning objective: </a:t>
            </a:r>
            <a:r>
              <a:rPr lang="en-US" sz="800" b="0" i="0" u="none" kern="1200" noProof="0" dirty="0">
                <a:solidFill>
                  <a:schemeClr val="tx1"/>
                </a:solidFill>
                <a:effectLst/>
                <a:latin typeface="+mn-lt"/>
                <a:ea typeface="+mn-ea"/>
                <a:cs typeface="+mn-cs"/>
              </a:rPr>
              <a:t>To </a:t>
            </a:r>
            <a:r>
              <a:rPr lang="en-US" sz="800" b="0" i="0" u="sng" kern="1200" noProof="0" dirty="0">
                <a:solidFill>
                  <a:schemeClr val="tx1"/>
                </a:solidFill>
                <a:effectLst/>
                <a:latin typeface="+mn-lt"/>
                <a:ea typeface="+mn-ea"/>
                <a:cs typeface="+mn-cs"/>
              </a:rPr>
              <a:t>familiarize with and carry out </a:t>
            </a:r>
            <a:r>
              <a:rPr lang="en-US" sz="800" b="0" kern="1200" noProof="0" dirty="0">
                <a:solidFill>
                  <a:schemeClr val="tx1"/>
                </a:solidFill>
                <a:effectLst/>
                <a:latin typeface="+mn-lt"/>
                <a:ea typeface="+mn-ea"/>
                <a:cs typeface="+mn-cs"/>
              </a:rPr>
              <a:t>triage and </a:t>
            </a:r>
            <a:r>
              <a:rPr lang="en-US" sz="800" b="0" u="sng" kern="1200" noProof="0" dirty="0">
                <a:solidFill>
                  <a:schemeClr val="tx1"/>
                </a:solidFill>
                <a:effectLst/>
                <a:latin typeface="+mn-lt"/>
                <a:ea typeface="+mn-ea"/>
                <a:cs typeface="+mn-cs"/>
              </a:rPr>
              <a:t>provide </a:t>
            </a:r>
            <a:r>
              <a:rPr lang="en-US" sz="800" b="0" kern="1200" noProof="0" dirty="0">
                <a:solidFill>
                  <a:schemeClr val="tx1"/>
                </a:solidFill>
                <a:effectLst/>
                <a:latin typeface="+mn-lt"/>
                <a:ea typeface="+mn-ea"/>
                <a:cs typeface="+mn-cs"/>
              </a:rPr>
              <a:t>medical care in relation to CBRN scenario’s</a:t>
            </a:r>
            <a:endParaRPr lang="en-US" sz="800" b="1" kern="1200" noProof="0" dirty="0">
              <a:solidFill>
                <a:schemeClr val="tx1"/>
              </a:solidFill>
              <a:effectLst/>
              <a:latin typeface="+mn-lt"/>
              <a:ea typeface="+mn-ea"/>
              <a:cs typeface="+mn-cs"/>
            </a:endParaRPr>
          </a:p>
          <a:p>
            <a:r>
              <a:rPr lang="en-US" sz="800" b="1" dirty="0"/>
              <a:t>MELODY Presentation:</a:t>
            </a:r>
            <a:r>
              <a:rPr lang="en-US" sz="800" b="0" dirty="0"/>
              <a:t> 6.3.2</a:t>
            </a:r>
            <a:r>
              <a:rPr lang="en-US" sz="800" b="0" noProof="0" dirty="0"/>
              <a:t> </a:t>
            </a:r>
            <a:r>
              <a:rPr lang="en-US" sz="800" noProof="0" dirty="0"/>
              <a:t>Medical treatments, countermeasures and protection</a:t>
            </a:r>
          </a:p>
          <a:p>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Practitioners </a:t>
            </a:r>
          </a:p>
          <a:p>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General d</a:t>
            </a:r>
            <a:r>
              <a:rPr lang="en-US" sz="800" dirty="0" err="1"/>
              <a:t>iagnosis</a:t>
            </a:r>
            <a:r>
              <a:rPr lang="en-US" sz="800" dirty="0"/>
              <a:t> and therapy</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are introduced to the general diagnosis and therapy of biological agents</a:t>
            </a:r>
          </a:p>
          <a:p>
            <a:pPr lvl="0"/>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r>
              <a:rPr lang="en-US" sz="800" dirty="0"/>
              <a:t>Diagnosis and therapy of infections caused by a biological incident do not differ from that of infections from natural causes, although some agents require rarely used diagnostics, BSL 3 or 4 laboratories,  or use of uncommon antimicrobials or antitoxins. </a:t>
            </a:r>
          </a:p>
          <a:p>
            <a:pPr lvl="0"/>
            <a:r>
              <a:rPr lang="en-US" sz="800" kern="1200" noProof="0" dirty="0">
                <a:solidFill>
                  <a:schemeClr val="tx1"/>
                </a:solidFill>
                <a:effectLst/>
                <a:latin typeface="+mn-lt"/>
                <a:ea typeface="+mn-ea"/>
                <a:cs typeface="+mn-cs"/>
              </a:rPr>
              <a:t>In general, treatment of victims from bacterial infectious agents is based on administration of antibiotics, viral infectious agents are treated with antiviral drugs, and toxins with antitoxins. In diseases caused by viruses or toxins, antibiotic therapy is also required in order to prevent bacterial co-infections due to impaired natural immunity. Bacterial prophylaxis –antibiotic administration- is also recommended, especially in cases, where a vaccine is not available. </a:t>
            </a:r>
          </a:p>
          <a:p>
            <a:pPr lvl="0"/>
            <a:r>
              <a:rPr lang="en-US" sz="800" kern="1200" noProof="0" dirty="0">
                <a:solidFill>
                  <a:schemeClr val="tx1"/>
                </a:solidFill>
                <a:effectLst/>
                <a:latin typeface="+mn-lt"/>
                <a:ea typeface="+mn-ea"/>
                <a:cs typeface="+mn-cs"/>
              </a:rPr>
              <a:t>Other therapy my also be required; mainly supportive treatment, e.g. mechanical respiration.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  </a:t>
            </a: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Text source &amp; IP: </a:t>
            </a:r>
            <a:endParaRPr lang="en-US" sz="800" dirty="0"/>
          </a:p>
          <a:p>
            <a:pPr lvl="0"/>
            <a:endParaRPr lang="en-US" sz="800" dirty="0"/>
          </a:p>
        </p:txBody>
      </p:sp>
      <p:sp>
        <p:nvSpPr>
          <p:cNvPr id="4" name="Plassholder for lysbildenummer 3"/>
          <p:cNvSpPr txBox="1"/>
          <p:nvPr/>
        </p:nvSpPr>
        <p:spPr>
          <a:xfrm>
            <a:off x="3884608" y="8685208"/>
            <a:ext cx="2971800" cy="458791"/>
          </a:xfrm>
          <a:prstGeom prst="rect">
            <a:avLst/>
          </a:prstGeom>
          <a:noFill/>
          <a:ln>
            <a:noFill/>
          </a:ln>
        </p:spPr>
        <p:txBody>
          <a:bodyPr vert="horz" wrap="square" lIns="91440" tIns="45720" rIns="91440" bIns="45720" anchor="b" anchorCtr="0" compatLnSpc="1"/>
          <a:lstStyle/>
          <a:p>
            <a:pPr marL="0" marR="0" lvl="0" indent="0" algn="r" defTabSz="457200"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fld id="{897898B0-3346-4B84-9403-5EE03A25504F}" type="slidenum">
              <a:rPr kumimoji="0" sz="1800" b="0" i="0" u="none" strike="noStrike" kern="0" cap="none" spc="0" normalizeH="0" baseline="0" noProof="0">
                <a:ln>
                  <a:noFill/>
                </a:ln>
                <a:solidFill>
                  <a:srgbClr val="000000"/>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t>28</a:t>
            </a:fld>
            <a:endParaRPr kumimoji="0" lang="en-GB" sz="1200" b="0" i="0" u="none" strike="noStrike" kern="1200" cap="none" spc="0" normalizeH="0" baseline="0" noProof="0">
              <a:ln>
                <a:noFill/>
              </a:ln>
              <a:solidFill>
                <a:srgbClr val="000000"/>
              </a:solidFill>
              <a:effectLst/>
              <a:uLnTx/>
              <a:uFillTx/>
              <a:latin typeface="Calibri" pitchFamily="34"/>
              <a:ea typeface="+mn-ea"/>
              <a:cs typeface="+mn-cs"/>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Module </a:t>
            </a:r>
            <a:r>
              <a:rPr lang="en-US" sz="800" dirty="0"/>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Learning objective: </a:t>
            </a:r>
            <a:r>
              <a:rPr lang="en-US" sz="800" b="0" i="0" u="none" kern="1200" noProof="0" dirty="0">
                <a:solidFill>
                  <a:schemeClr val="tx1"/>
                </a:solidFill>
                <a:effectLst/>
                <a:latin typeface="+mn-lt"/>
                <a:ea typeface="+mn-ea"/>
                <a:cs typeface="+mn-cs"/>
              </a:rPr>
              <a:t>To </a:t>
            </a:r>
            <a:r>
              <a:rPr lang="en-US" sz="800" b="0" i="0" u="sng" kern="1200" noProof="0" dirty="0">
                <a:solidFill>
                  <a:schemeClr val="tx1"/>
                </a:solidFill>
                <a:effectLst/>
                <a:latin typeface="+mn-lt"/>
                <a:ea typeface="+mn-ea"/>
                <a:cs typeface="+mn-cs"/>
              </a:rPr>
              <a:t>familiarize with and carry out </a:t>
            </a:r>
            <a:r>
              <a:rPr lang="en-US" sz="800" b="0" kern="1200" noProof="0" dirty="0">
                <a:solidFill>
                  <a:schemeClr val="tx1"/>
                </a:solidFill>
                <a:effectLst/>
                <a:latin typeface="+mn-lt"/>
                <a:ea typeface="+mn-ea"/>
                <a:cs typeface="+mn-cs"/>
              </a:rPr>
              <a:t>triage and </a:t>
            </a:r>
            <a:r>
              <a:rPr lang="en-US" sz="800" b="0" u="sng" kern="1200" noProof="0" dirty="0">
                <a:solidFill>
                  <a:schemeClr val="tx1"/>
                </a:solidFill>
                <a:effectLst/>
                <a:latin typeface="+mn-lt"/>
                <a:ea typeface="+mn-ea"/>
                <a:cs typeface="+mn-cs"/>
              </a:rPr>
              <a:t>provide </a:t>
            </a:r>
            <a:r>
              <a:rPr lang="en-US" sz="800" b="0" kern="1200" noProof="0" dirty="0">
                <a:solidFill>
                  <a:schemeClr val="tx1"/>
                </a:solidFill>
                <a:effectLst/>
                <a:latin typeface="+mn-lt"/>
                <a:ea typeface="+mn-ea"/>
                <a:cs typeface="+mn-cs"/>
              </a:rPr>
              <a:t>medical care in relation to CBRN scenario’s</a:t>
            </a:r>
            <a:endParaRPr lang="en-US" sz="800" b="1" kern="1200" noProof="0" dirty="0">
              <a:solidFill>
                <a:schemeClr val="tx1"/>
              </a:solidFill>
              <a:effectLst/>
              <a:latin typeface="+mn-lt"/>
              <a:ea typeface="+mn-ea"/>
              <a:cs typeface="+mn-cs"/>
            </a:endParaRPr>
          </a:p>
          <a:p>
            <a:r>
              <a:rPr lang="en-US" sz="800" b="1" dirty="0"/>
              <a:t>MELODY Presentation:</a:t>
            </a:r>
            <a:r>
              <a:rPr lang="en-US" sz="800" b="0" dirty="0"/>
              <a:t> 6.3.2</a:t>
            </a:r>
            <a:r>
              <a:rPr lang="en-US" sz="800" b="0" noProof="0" dirty="0"/>
              <a:t> </a:t>
            </a:r>
            <a:r>
              <a:rPr lang="en-US" sz="800" noProof="0" dirty="0"/>
              <a:t>Medical treatments, countermeasures and protection</a:t>
            </a:r>
          </a:p>
          <a:p>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Practitioners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dirty="0"/>
              <a:t>Anthrax – B. anthracis</a:t>
            </a:r>
            <a:br>
              <a:rPr lang="en-US" sz="800" dirty="0"/>
            </a:b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know what the symptoms of Anthrax disease are and what are the treatment options.</a:t>
            </a:r>
          </a:p>
          <a:p>
            <a:pPr lvl="0"/>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p>
          <a:p>
            <a:pPr lvl="0"/>
            <a:r>
              <a:rPr lang="en-US" sz="800" dirty="0"/>
              <a:t>Anthrax is a prime example of a disease that could be caused by a biological attack or other incident, mostly due to the anthrax letters in the USA in 2001.</a:t>
            </a:r>
            <a:r>
              <a:rPr lang="pl-PL" sz="800" dirty="0"/>
              <a:t> </a:t>
            </a:r>
            <a:endParaRPr lang="nl-NL" sz="800" dirty="0"/>
          </a:p>
          <a:p>
            <a:pPr lvl="0"/>
            <a:r>
              <a:rPr lang="en-US" sz="800" dirty="0"/>
              <a:t>The etiologic agent for anthrax is </a:t>
            </a:r>
            <a:r>
              <a:rPr lang="en-US" sz="800" i="1" dirty="0">
                <a:solidFill>
                  <a:srgbClr val="226071"/>
                </a:solidFill>
                <a:latin typeface="Arial" pitchFamily="34"/>
              </a:rPr>
              <a:t>B. anthracis. </a:t>
            </a:r>
            <a:r>
              <a:rPr lang="en-US" sz="800" dirty="0"/>
              <a:t>Like many other bacteriological agents the disease manifestation can vary – depending on the mode of infection.</a:t>
            </a:r>
          </a:p>
          <a:p>
            <a:pPr lvl="0"/>
            <a:endParaRPr lang="en-US" sz="800" dirty="0"/>
          </a:p>
          <a:p>
            <a:pPr lvl="0"/>
            <a:r>
              <a:rPr lang="en-US" sz="800" dirty="0"/>
              <a:t>The most common manifestation by far is cutaneous anthrax, which is commonly caused by direct contact with a sick animal. Even without treatment the case-fatality is less than 20%, and less then 1% with treatment.</a:t>
            </a:r>
            <a:r>
              <a:rPr lang="pl-PL" sz="800" dirty="0"/>
              <a:t> </a:t>
            </a:r>
            <a:endParaRPr lang="nl-NL" sz="800" dirty="0"/>
          </a:p>
          <a:p>
            <a:pPr lvl="0"/>
            <a:r>
              <a:rPr lang="en-US" sz="800" dirty="0"/>
              <a:t>Gastrointestinal anthrax is typically causes by eating undercooked meat from an animal with anthrax. These patients will have fever, vomiting, stomach ache, and often die of complication due to sepsis or meningitis.</a:t>
            </a:r>
          </a:p>
          <a:p>
            <a:pPr lvl="0"/>
            <a:r>
              <a:rPr lang="en-US" sz="800" dirty="0"/>
              <a:t>The most feared manifestation in inhalation anthrax, which has a very high mortality, unless it is treated very early during the illness. For inhalation anthrax the Incubation period is typically 1‒6 days, but can be as much as 60 days.</a:t>
            </a:r>
            <a:r>
              <a:rPr lang="pl-PL" sz="800" dirty="0"/>
              <a:t> </a:t>
            </a:r>
            <a:r>
              <a:rPr lang="en-US" sz="800" dirty="0"/>
              <a:t>Initially, patients typically have influenza-like symptoms with fever, malaise, slight cough or chest pain. After 3-4 days the patient develops respiratory distress and shock. There is typically no involvement of lung tissue in inhalation anthrax so there may be very few clues to suggest anthrax infection. Microbiological diagnosis:  e.g. detection of the organism in patient samples, is key.</a:t>
            </a:r>
          </a:p>
          <a:p>
            <a:pPr lvl="0"/>
            <a:endParaRPr lang="en-US" sz="800" dirty="0"/>
          </a:p>
          <a:p>
            <a:pPr lvl="0"/>
            <a:r>
              <a:rPr lang="en-US" sz="800" dirty="0"/>
              <a:t>Treatment of inhalation anthrax consists of a combination of antibiotics. There have been reports o</a:t>
            </a:r>
            <a:r>
              <a:rPr lang="en-US" sz="800" kern="1200" dirty="0">
                <a:solidFill>
                  <a:schemeClr val="tx1"/>
                </a:solidFill>
                <a:effectLst/>
                <a:latin typeface="+mn-lt"/>
                <a:ea typeface="+mn-ea"/>
                <a:cs typeface="+mn-cs"/>
              </a:rPr>
              <a:t>f inhalation anthrax which did not respond to antibiotics treatment, which leaves symptomatic treatment as the only treatment method. Serious cases of anthrax need hospitalization with aggressive treatment: mechanical respiration and administration of antitoxins. </a:t>
            </a:r>
            <a:r>
              <a:rPr lang="en-US" sz="800" dirty="0"/>
              <a:t>After known or suspected exposure to spores or vegetative bacteria, antibiotic prophylaxis is recommended for 60 days. This significant length of time ensures killing remaining dormant spores. </a:t>
            </a:r>
            <a:r>
              <a:rPr lang="en-US" sz="800" kern="1200" dirty="0">
                <a:solidFill>
                  <a:schemeClr val="tx1"/>
                </a:solidFill>
                <a:effectLst/>
                <a:latin typeface="+mn-lt"/>
                <a:ea typeface="+mn-ea"/>
                <a:cs typeface="+mn-cs"/>
              </a:rPr>
              <a:t>For administration of prophylactic antibiotics, doxycycline is most commonly applied. An</a:t>
            </a:r>
            <a:r>
              <a:rPr lang="en-US" sz="800" dirty="0"/>
              <a:t> anthrax vaccine which can be used both before or after exposure exists. </a:t>
            </a:r>
            <a:r>
              <a:rPr lang="en-US" sz="800" kern="1200" dirty="0">
                <a:solidFill>
                  <a:schemeClr val="tx1"/>
                </a:solidFill>
                <a:effectLst/>
                <a:latin typeface="+mn-lt"/>
                <a:ea typeface="+mn-ea"/>
                <a:cs typeface="+mn-cs"/>
              </a:rPr>
              <a:t>Only four countries currently produce the human anthrax vaccine. </a:t>
            </a:r>
          </a:p>
          <a:p>
            <a:pPr lvl="0"/>
            <a:endParaRPr lang="en-US" sz="800" kern="1200" dirty="0">
              <a:solidFill>
                <a:schemeClr val="tx1"/>
              </a:solidFill>
              <a:effectLst/>
              <a:latin typeface="+mn-lt"/>
              <a:ea typeface="+mn-ea"/>
              <a:cs typeface="+mn-cs"/>
            </a:endParaRPr>
          </a:p>
          <a:p>
            <a:pPr lvl="0"/>
            <a:r>
              <a:rPr lang="en-US" sz="800" kern="1200" dirty="0">
                <a:solidFill>
                  <a:schemeClr val="tx1"/>
                </a:solidFill>
                <a:effectLst/>
                <a:latin typeface="+mn-lt"/>
                <a:ea typeface="+mn-ea"/>
                <a:cs typeface="+mn-cs"/>
              </a:rPr>
              <a:t>It should be mentioned that anthrax is not a communicable disease, so after decontamination, medical assistance can be executed without PPE.</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  </a:t>
            </a: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Text source &amp; IP: </a:t>
            </a:r>
            <a:endParaRPr lang="en-US" sz="800" dirty="0"/>
          </a:p>
          <a:p>
            <a:pPr lvl="0"/>
            <a:endParaRPr lang="en-US" sz="800" dirty="0"/>
          </a:p>
          <a:p>
            <a:endParaRPr lang="nl-NL" sz="800" dirty="0"/>
          </a:p>
        </p:txBody>
      </p:sp>
    </p:spTree>
    <p:extLst>
      <p:ext uri="{BB962C8B-B14F-4D97-AF65-F5344CB8AC3E}">
        <p14:creationId xmlns:p14="http://schemas.microsoft.com/office/powerpoint/2010/main" val="39178243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Module </a:t>
            </a:r>
            <a:r>
              <a:rPr lang="en-US" sz="800" dirty="0"/>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Learning objective: </a:t>
            </a:r>
            <a:r>
              <a:rPr lang="en-US" sz="800" b="0" i="0" u="none" kern="1200" noProof="0" dirty="0">
                <a:solidFill>
                  <a:schemeClr val="tx1"/>
                </a:solidFill>
                <a:effectLst/>
                <a:latin typeface="+mn-lt"/>
                <a:ea typeface="+mn-ea"/>
                <a:cs typeface="+mn-cs"/>
              </a:rPr>
              <a:t>To </a:t>
            </a:r>
            <a:r>
              <a:rPr lang="en-US" sz="800" b="0" i="0" u="sng" kern="1200" noProof="0" dirty="0">
                <a:solidFill>
                  <a:schemeClr val="tx1"/>
                </a:solidFill>
                <a:effectLst/>
                <a:latin typeface="+mn-lt"/>
                <a:ea typeface="+mn-ea"/>
                <a:cs typeface="+mn-cs"/>
              </a:rPr>
              <a:t>familiarize with and carry out </a:t>
            </a:r>
            <a:r>
              <a:rPr lang="en-US" sz="800" b="0" kern="1200" noProof="0" dirty="0">
                <a:solidFill>
                  <a:schemeClr val="tx1"/>
                </a:solidFill>
                <a:effectLst/>
                <a:latin typeface="+mn-lt"/>
                <a:ea typeface="+mn-ea"/>
                <a:cs typeface="+mn-cs"/>
              </a:rPr>
              <a:t>triage and </a:t>
            </a:r>
            <a:r>
              <a:rPr lang="en-US" sz="800" b="0" u="sng" kern="1200" noProof="0" dirty="0">
                <a:solidFill>
                  <a:schemeClr val="tx1"/>
                </a:solidFill>
                <a:effectLst/>
                <a:latin typeface="+mn-lt"/>
                <a:ea typeface="+mn-ea"/>
                <a:cs typeface="+mn-cs"/>
              </a:rPr>
              <a:t>provide </a:t>
            </a:r>
            <a:r>
              <a:rPr lang="en-US" sz="800" b="0" kern="1200" noProof="0" dirty="0">
                <a:solidFill>
                  <a:schemeClr val="tx1"/>
                </a:solidFill>
                <a:effectLst/>
                <a:latin typeface="+mn-lt"/>
                <a:ea typeface="+mn-ea"/>
                <a:cs typeface="+mn-cs"/>
              </a:rPr>
              <a:t>medical care in relation to CBRN scenario’s</a:t>
            </a:r>
            <a:endParaRPr lang="en-US" sz="800" b="1" kern="1200" noProof="0" dirty="0">
              <a:solidFill>
                <a:schemeClr val="tx1"/>
              </a:solidFill>
              <a:effectLst/>
              <a:latin typeface="+mn-lt"/>
              <a:ea typeface="+mn-ea"/>
              <a:cs typeface="+mn-cs"/>
            </a:endParaRPr>
          </a:p>
          <a:p>
            <a:r>
              <a:rPr lang="en-US" sz="800" b="1" dirty="0"/>
              <a:t>MELODY Presentation:</a:t>
            </a:r>
            <a:r>
              <a:rPr lang="en-US" sz="800" b="0" dirty="0"/>
              <a:t> 6.3.2</a:t>
            </a:r>
            <a:r>
              <a:rPr lang="en-US" sz="800" b="0" noProof="0" dirty="0"/>
              <a:t> </a:t>
            </a:r>
            <a:r>
              <a:rPr lang="en-US" sz="800" noProof="0" dirty="0"/>
              <a:t>Medical treatments, countermeasures and protection</a:t>
            </a:r>
          </a:p>
          <a:p>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Practitioners </a:t>
            </a:r>
          </a:p>
          <a:p>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dirty="0"/>
              <a:t>Arriving at healthcare facility</a:t>
            </a:r>
            <a:br>
              <a:rPr lang="nl-NL" sz="800" dirty="0"/>
            </a:b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know how to handle patients after arriving at a healthcare facility following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Present information on slide. </a:t>
            </a:r>
            <a:r>
              <a:rPr lang="en-US" sz="800" b="0" kern="1200" noProof="0" dirty="0">
                <a:solidFill>
                  <a:schemeClr val="tx1"/>
                </a:solidFill>
                <a:effectLst/>
                <a:latin typeface="+mn-lt"/>
                <a:ea typeface="+mn-ea"/>
                <a:cs typeface="+mn-cs"/>
              </a:rPr>
              <a:t>Although triage is performed at the incident scene, a re-triage for adequate treatment is necessary at the hospital entrance. </a:t>
            </a:r>
            <a:r>
              <a:rPr lang="en-US" sz="800" dirty="0"/>
              <a:t>Exposed patients can be decontaminated using decontamination facilities of hospital or if this is not (sufficiently) available, decontamination services outside the hospital (e.g. fire brigade). Health care facilities in general have limited decontamination equipment. Removal of clothing is a highly effective method for decontamination. </a:t>
            </a:r>
            <a:endParaRPr lang="nl-NL" sz="800" b="0" i="0" u="none" strike="noStrike" baseline="0" dirty="0">
              <a:solidFill>
                <a:srgbClr val="000000"/>
              </a:solidFill>
              <a:latin typeface="Segoe UI" panose="020B0502040204020203" pitchFamily="34" charset="0"/>
            </a:endParaRPr>
          </a:p>
          <a:p>
            <a:r>
              <a:rPr lang="en-US" sz="800" b="0" i="0" u="none" strike="noStrike" baseline="0" dirty="0">
                <a:solidFill>
                  <a:srgbClr val="1F487C"/>
                </a:solidFill>
                <a:latin typeface="Segoe UI" panose="020B0502040204020203" pitchFamily="34" charset="0"/>
              </a:rPr>
              <a:t>Life saving interventions always have priority! After this, decontamination can be performed. </a:t>
            </a:r>
            <a:endParaRPr lang="en-US" sz="800" b="1" kern="1200" noProof="0" dirty="0">
              <a:solidFill>
                <a:schemeClr val="tx1"/>
              </a:solidFill>
              <a:effectLst/>
              <a:latin typeface="+mn-lt"/>
              <a:ea typeface="+mn-ea"/>
              <a:cs typeface="+mn-cs"/>
            </a:endParaRP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  </a:t>
            </a: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Text source &amp; IP: </a:t>
            </a:r>
          </a:p>
        </p:txBody>
      </p:sp>
    </p:spTree>
    <p:extLst>
      <p:ext uri="{BB962C8B-B14F-4D97-AF65-F5344CB8AC3E}">
        <p14:creationId xmlns:p14="http://schemas.microsoft.com/office/powerpoint/2010/main" val="294364354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Module </a:t>
            </a:r>
            <a:r>
              <a:rPr lang="en-US" sz="800" dirty="0"/>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Learning objective: </a:t>
            </a:r>
            <a:r>
              <a:rPr lang="en-US" sz="800" b="0" i="0" u="none" kern="1200" noProof="0" dirty="0">
                <a:solidFill>
                  <a:schemeClr val="tx1"/>
                </a:solidFill>
                <a:effectLst/>
                <a:latin typeface="+mn-lt"/>
                <a:ea typeface="+mn-ea"/>
                <a:cs typeface="+mn-cs"/>
              </a:rPr>
              <a:t>To </a:t>
            </a:r>
            <a:r>
              <a:rPr lang="en-US" sz="800" b="0" i="0" u="sng" kern="1200" noProof="0" dirty="0">
                <a:solidFill>
                  <a:schemeClr val="tx1"/>
                </a:solidFill>
                <a:effectLst/>
                <a:latin typeface="+mn-lt"/>
                <a:ea typeface="+mn-ea"/>
                <a:cs typeface="+mn-cs"/>
              </a:rPr>
              <a:t>familiarize with and carry out </a:t>
            </a:r>
            <a:r>
              <a:rPr lang="en-US" sz="800" b="0" kern="1200" noProof="0" dirty="0">
                <a:solidFill>
                  <a:schemeClr val="tx1"/>
                </a:solidFill>
                <a:effectLst/>
                <a:latin typeface="+mn-lt"/>
                <a:ea typeface="+mn-ea"/>
                <a:cs typeface="+mn-cs"/>
              </a:rPr>
              <a:t>triage and </a:t>
            </a:r>
            <a:r>
              <a:rPr lang="en-US" sz="800" b="0" u="sng" kern="1200" noProof="0" dirty="0">
                <a:solidFill>
                  <a:schemeClr val="tx1"/>
                </a:solidFill>
                <a:effectLst/>
                <a:latin typeface="+mn-lt"/>
                <a:ea typeface="+mn-ea"/>
                <a:cs typeface="+mn-cs"/>
              </a:rPr>
              <a:t>provide </a:t>
            </a:r>
            <a:r>
              <a:rPr lang="en-US" sz="800" b="0" kern="1200" noProof="0" dirty="0">
                <a:solidFill>
                  <a:schemeClr val="tx1"/>
                </a:solidFill>
                <a:effectLst/>
                <a:latin typeface="+mn-lt"/>
                <a:ea typeface="+mn-ea"/>
                <a:cs typeface="+mn-cs"/>
              </a:rPr>
              <a:t>medical care in relation to CBRN scenario’s</a:t>
            </a:r>
            <a:endParaRPr lang="en-US" sz="800" b="1" kern="1200" noProof="0" dirty="0">
              <a:solidFill>
                <a:schemeClr val="tx1"/>
              </a:solidFill>
              <a:effectLst/>
              <a:latin typeface="+mn-lt"/>
              <a:ea typeface="+mn-ea"/>
              <a:cs typeface="+mn-cs"/>
            </a:endParaRPr>
          </a:p>
          <a:p>
            <a:r>
              <a:rPr lang="en-US" sz="800" b="1" dirty="0"/>
              <a:t>MELODY Presentation:</a:t>
            </a:r>
            <a:r>
              <a:rPr lang="en-US" sz="800" b="0" dirty="0"/>
              <a:t> 6.3.2</a:t>
            </a:r>
            <a:r>
              <a:rPr lang="en-US" sz="800" b="0" noProof="0" dirty="0"/>
              <a:t> </a:t>
            </a:r>
            <a:r>
              <a:rPr lang="en-US" sz="800" noProof="0" dirty="0"/>
              <a:t>Medical treatments, countermeasures and protection</a:t>
            </a:r>
          </a:p>
          <a:p>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Practitioners </a:t>
            </a:r>
          </a:p>
          <a:p>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dirty="0"/>
              <a:t>Botulism – botulinum toxin</a:t>
            </a:r>
            <a:endParaRPr lang="en-US" sz="800" b="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know what the symptoms of Botulism are and what are the treatment options.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 </a:t>
            </a:r>
            <a:r>
              <a:rPr lang="en-US" sz="800" b="0" kern="1200" noProof="0" dirty="0">
                <a:solidFill>
                  <a:schemeClr val="tx1"/>
                </a:solidFill>
                <a:effectLst/>
                <a:latin typeface="+mn-lt"/>
                <a:ea typeface="+mn-ea"/>
                <a:cs typeface="+mn-cs"/>
              </a:rPr>
              <a:t>Botulism</a:t>
            </a:r>
            <a:r>
              <a:rPr lang="en-US" sz="800" dirty="0"/>
              <a:t> is a disease caused by the botulinum toxin from the bacterium </a:t>
            </a:r>
            <a:r>
              <a:rPr lang="en-US" sz="800" i="1" dirty="0"/>
              <a:t>Clostridium botulinum</a:t>
            </a:r>
            <a:r>
              <a:rPr lang="en-US" sz="800" dirty="0"/>
              <a:t>. Like anthrax, these bacteria can also produce spores, but unlike anthrax the bacteria thrive best in an environment without oxygen, such as, for example, in canned food or in wounds. The toxin is the most potent of all known toxins. As little as 1 µg can kill one person, meaning that 1 gram could in theory kill one million people. The toxin is inactivated by heat, and therefore disease is most often caused by raw food.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t>There are different types of botulism, depending on the way the toxin enters the body: Foodborne botulism is caused by toxin that is pre-formed in food, typically homemade canned, fermented or preserved food. Wound botulism (most common in injecting drug users) </a:t>
            </a:r>
            <a:r>
              <a:rPr lang="en-US" sz="800" kern="1200" noProof="0" dirty="0">
                <a:solidFill>
                  <a:schemeClr val="tx1"/>
                </a:solidFill>
                <a:effectLst/>
                <a:latin typeface="+mn-lt"/>
                <a:ea typeface="+mn-ea"/>
                <a:cs typeface="+mn-cs"/>
              </a:rPr>
              <a:t>can happen when Clostridium botulinum spores get into the wound and release the toxin. </a:t>
            </a:r>
            <a:endParaRPr lang="en-US" sz="8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inhalation form of the disease is rare and is often fatal. This type is caused by dispersion through air as envisaged for spreading the toxin as a biological weapon. </a:t>
            </a:r>
            <a:endParaRPr lang="en-US" sz="8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lvl="0"/>
            <a:r>
              <a:rPr lang="en-US" sz="800" dirty="0"/>
              <a:t>The incubation period of botulism is usually 12-36 hours, but it may be shorter after inhalation. Symptoms presented after biological toxin exposure (including botulinum toxin) are similar to those of primary neurological disorder and can initially be difficult to diagnose. However, there are some key features of botulinum toxin exposure, the four Ds: diplopia (double vision), dysarthria (slurred or slow speech), dysphagia (difficulty swallowing), dysphonia (difficulty speaking. Other common features include impaired eyesight, dilated pupils, ptosis, dryness of the mouth, descending paralysis, respiratory failure, urinary retention and constipation.</a:t>
            </a:r>
          </a:p>
          <a:p>
            <a:pPr lvl="0"/>
            <a:endParaRPr lang="en-US" sz="800" dirty="0"/>
          </a:p>
          <a:p>
            <a:pPr lvl="0"/>
            <a:r>
              <a:rPr lang="en-US" sz="800" dirty="0"/>
              <a:t>If untreated, the case-fatality is high at around 60%, but it is lower than 5% with appropriate management.</a:t>
            </a: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t>Early diagnosis and treatment of botulism is key to reduce mortality.</a:t>
            </a:r>
            <a:r>
              <a:rPr lang="en-US" sz="800" kern="1200" noProof="0" dirty="0">
                <a:solidFill>
                  <a:schemeClr val="tx1"/>
                </a:solidFill>
                <a:effectLst/>
                <a:latin typeface="+mn-lt"/>
                <a:ea typeface="+mn-ea"/>
                <a:cs typeface="+mn-cs"/>
              </a:rPr>
              <a:t> </a:t>
            </a:r>
            <a:r>
              <a:rPr lang="en-GB" sz="800" dirty="0"/>
              <a:t>Anti-toxin should be given on suspicion, it </a:t>
            </a:r>
            <a:r>
              <a:rPr lang="en-US" sz="800" kern="1200" noProof="0" dirty="0">
                <a:solidFill>
                  <a:schemeClr val="tx1"/>
                </a:solidFill>
                <a:effectLst/>
                <a:latin typeface="+mn-lt"/>
                <a:ea typeface="+mn-ea"/>
                <a:cs typeface="+mn-cs"/>
              </a:rPr>
              <a:t>will prevent further cell damage. </a:t>
            </a:r>
            <a:r>
              <a:rPr lang="en-GB" sz="800" dirty="0"/>
              <a:t>Antibiotics are administered in case of wound botulism. Otherwise, general supportive therapy, including mechanical ventilation can be life saving</a:t>
            </a:r>
            <a:r>
              <a:rPr lang="pl-PL" sz="800" dirty="0"/>
              <a:t>. </a:t>
            </a:r>
            <a:r>
              <a:rPr lang="pl-PL" sz="800" kern="1200" dirty="0">
                <a:solidFill>
                  <a:schemeClr val="tx1"/>
                </a:solidFill>
                <a:effectLst/>
                <a:latin typeface="+mn-lt"/>
                <a:ea typeface="+mn-ea"/>
                <a:cs typeface="+mn-cs"/>
              </a:rPr>
              <a:t>M</a:t>
            </a:r>
            <a:r>
              <a:rPr lang="en-GB" sz="800" kern="1200" dirty="0" err="1">
                <a:solidFill>
                  <a:schemeClr val="tx1"/>
                </a:solidFill>
                <a:effectLst/>
                <a:latin typeface="+mn-lt"/>
                <a:ea typeface="+mn-ea"/>
                <a:cs typeface="+mn-cs"/>
              </a:rPr>
              <a:t>ost</a:t>
            </a:r>
            <a:r>
              <a:rPr lang="en-GB" sz="800" kern="1200" dirty="0">
                <a:solidFill>
                  <a:schemeClr val="tx1"/>
                </a:solidFill>
                <a:effectLst/>
                <a:latin typeface="+mn-lt"/>
                <a:ea typeface="+mn-ea"/>
                <a:cs typeface="+mn-cs"/>
              </a:rPr>
              <a:t> cases recover with supportive treatment including early intubation and ventilation. Antitoxins are in short supply and not effective if administered late, so usually plan to treat without access to antitoxin</a:t>
            </a:r>
            <a:r>
              <a:rPr lang="pl-PL" sz="800" kern="1200" dirty="0">
                <a:solidFill>
                  <a:schemeClr val="tx1"/>
                </a:solidFill>
                <a:effectLst/>
                <a:latin typeface="+mn-lt"/>
                <a:ea typeface="+mn-ea"/>
                <a:cs typeface="+mn-cs"/>
              </a:rPr>
              <a:t>.</a:t>
            </a:r>
            <a:endParaRPr lang="en-GB" sz="8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There is no need for isolation, since poisoning will not spread via human to human contact.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  </a:t>
            </a: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Text source &amp; IP: </a:t>
            </a:r>
          </a:p>
          <a:p>
            <a:endParaRPr lang="nl-NL" sz="800" dirty="0"/>
          </a:p>
        </p:txBody>
      </p:sp>
    </p:spTree>
    <p:extLst>
      <p:ext uri="{BB962C8B-B14F-4D97-AF65-F5344CB8AC3E}">
        <p14:creationId xmlns:p14="http://schemas.microsoft.com/office/powerpoint/2010/main" val="159347022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Module </a:t>
            </a:r>
            <a:r>
              <a:rPr lang="en-US" sz="800" dirty="0"/>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Learning objective: </a:t>
            </a:r>
            <a:r>
              <a:rPr lang="en-US" sz="800" b="0" i="0" u="none" kern="1200" noProof="0" dirty="0">
                <a:solidFill>
                  <a:schemeClr val="tx1"/>
                </a:solidFill>
                <a:effectLst/>
                <a:latin typeface="+mn-lt"/>
                <a:ea typeface="+mn-ea"/>
                <a:cs typeface="+mn-cs"/>
              </a:rPr>
              <a:t>To </a:t>
            </a:r>
            <a:r>
              <a:rPr lang="en-US" sz="800" b="0" i="0" u="sng" kern="1200" noProof="0" dirty="0">
                <a:solidFill>
                  <a:schemeClr val="tx1"/>
                </a:solidFill>
                <a:effectLst/>
                <a:latin typeface="+mn-lt"/>
                <a:ea typeface="+mn-ea"/>
                <a:cs typeface="+mn-cs"/>
              </a:rPr>
              <a:t>familiarize with and carry out </a:t>
            </a:r>
            <a:r>
              <a:rPr lang="en-US" sz="800" b="0" kern="1200" noProof="0" dirty="0">
                <a:solidFill>
                  <a:schemeClr val="tx1"/>
                </a:solidFill>
                <a:effectLst/>
                <a:latin typeface="+mn-lt"/>
                <a:ea typeface="+mn-ea"/>
                <a:cs typeface="+mn-cs"/>
              </a:rPr>
              <a:t>triage and </a:t>
            </a:r>
            <a:r>
              <a:rPr lang="en-US" sz="800" b="0" u="sng" kern="1200" noProof="0" dirty="0">
                <a:solidFill>
                  <a:schemeClr val="tx1"/>
                </a:solidFill>
                <a:effectLst/>
                <a:latin typeface="+mn-lt"/>
                <a:ea typeface="+mn-ea"/>
                <a:cs typeface="+mn-cs"/>
              </a:rPr>
              <a:t>provide </a:t>
            </a:r>
            <a:r>
              <a:rPr lang="en-US" sz="800" b="0" kern="1200" noProof="0" dirty="0">
                <a:solidFill>
                  <a:schemeClr val="tx1"/>
                </a:solidFill>
                <a:effectLst/>
                <a:latin typeface="+mn-lt"/>
                <a:ea typeface="+mn-ea"/>
                <a:cs typeface="+mn-cs"/>
              </a:rPr>
              <a:t>medical care in relation to CBRN scenario’s</a:t>
            </a:r>
            <a:endParaRPr lang="en-US" sz="800" b="1" kern="1200" noProof="0" dirty="0">
              <a:solidFill>
                <a:schemeClr val="tx1"/>
              </a:solidFill>
              <a:effectLst/>
              <a:latin typeface="+mn-lt"/>
              <a:ea typeface="+mn-ea"/>
              <a:cs typeface="+mn-cs"/>
            </a:endParaRPr>
          </a:p>
          <a:p>
            <a:r>
              <a:rPr lang="en-US" sz="800" b="1" dirty="0"/>
              <a:t>MELODY Presentation:</a:t>
            </a:r>
            <a:r>
              <a:rPr lang="en-US" sz="800" b="0" dirty="0"/>
              <a:t> 6.3.2</a:t>
            </a:r>
            <a:r>
              <a:rPr lang="en-US" sz="800" b="0" noProof="0" dirty="0"/>
              <a:t> </a:t>
            </a:r>
            <a:r>
              <a:rPr lang="en-US" sz="800" noProof="0" dirty="0"/>
              <a:t>Medical treatments, countermeasures and protection</a:t>
            </a:r>
          </a:p>
          <a:p>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Practitioners </a:t>
            </a:r>
          </a:p>
          <a:p>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dirty="0"/>
              <a:t>Viral hemorrhagic fever</a:t>
            </a:r>
            <a:endParaRPr lang="en-US" sz="800" b="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know what the symptoms of </a:t>
            </a:r>
            <a:r>
              <a:rPr lang="en-US" sz="800" dirty="0"/>
              <a:t>Viral hemorrhagic fever </a:t>
            </a:r>
            <a:r>
              <a:rPr lang="en-US" sz="800" kern="1200" noProof="0" dirty="0">
                <a:solidFill>
                  <a:schemeClr val="tx1"/>
                </a:solidFill>
                <a:effectLst/>
                <a:latin typeface="+mn-lt"/>
                <a:ea typeface="+mn-ea"/>
                <a:cs typeface="+mn-cs"/>
              </a:rPr>
              <a:t>are and what are the treatment options.</a:t>
            </a:r>
          </a:p>
          <a:p>
            <a:r>
              <a:rPr lang="en-US" sz="800" b="1" kern="1200" noProof="0" dirty="0">
                <a:solidFill>
                  <a:schemeClr val="tx1"/>
                </a:solidFill>
                <a:effectLst/>
                <a:latin typeface="+mn-lt"/>
                <a:ea typeface="+mn-ea"/>
                <a:cs typeface="+mn-cs"/>
              </a:rPr>
              <a:t>Instructions for the trainer: </a:t>
            </a:r>
            <a:r>
              <a:rPr lang="en-US" sz="800" b="0" kern="1200" noProof="0" dirty="0">
                <a:solidFill>
                  <a:schemeClr val="tx1"/>
                </a:solidFill>
                <a:effectLst/>
                <a:latin typeface="+mn-lt"/>
                <a:ea typeface="+mn-ea"/>
                <a:cs typeface="+mn-cs"/>
              </a:rPr>
              <a:t>Viral hemorrhagic fevers (VHFs) are a group of illnesses caused by four families of viruses, including the Ebola and Marburg viruses, Lassa fever virus  and yellow fever viruses. </a:t>
            </a:r>
            <a:r>
              <a:rPr lang="en-US" sz="800" b="0" i="0" kern="1200" dirty="0">
                <a:solidFill>
                  <a:schemeClr val="tx1"/>
                </a:solidFill>
                <a:effectLst/>
                <a:latin typeface="+mn-lt"/>
                <a:ea typeface="+mn-ea"/>
                <a:cs typeface="+mn-cs"/>
              </a:rPr>
              <a:t> The term “viral hemorrhagic fever” refers to a condition that affects many organ systems of the body, damages the overall cardiovascular system, and reduces the body’s ability to function on its own. Symptoms of this type of condition can vary but often include bleeding, or hemorrhaging. Some VHFs cause relatively mild illness, while others can cause severe, life-threatening disease. Most VHFs have no known cure or vaccine. </a:t>
            </a:r>
          </a:p>
          <a:p>
            <a:endParaRPr lang="en-US" sz="800" b="0" i="0" kern="1200" dirty="0">
              <a:solidFill>
                <a:schemeClr val="tx1"/>
              </a:solidFill>
              <a:effectLst/>
              <a:latin typeface="+mn-lt"/>
              <a:ea typeface="+mn-ea"/>
              <a:cs typeface="+mn-cs"/>
            </a:endParaRPr>
          </a:p>
          <a:p>
            <a:r>
              <a:rPr lang="en-US" sz="800" b="0" i="0" kern="1200" dirty="0">
                <a:solidFill>
                  <a:schemeClr val="tx1"/>
                </a:solidFill>
                <a:effectLst/>
                <a:latin typeface="+mn-lt"/>
                <a:ea typeface="+mn-ea"/>
                <a:cs typeface="+mn-cs"/>
              </a:rPr>
              <a:t>Depending on the type of virus, it can take from two to 21 days for symptoms to develop. Signs and symptoms of viral hemorrhagic fevers vary by disease. </a:t>
            </a:r>
          </a:p>
          <a:p>
            <a:r>
              <a:rPr lang="en-US" sz="800" b="0" i="0" kern="1200" dirty="0">
                <a:solidFill>
                  <a:schemeClr val="tx1"/>
                </a:solidFill>
                <a:effectLst/>
                <a:latin typeface="+mn-lt"/>
                <a:ea typeface="+mn-ea"/>
                <a:cs typeface="+mn-cs"/>
              </a:rPr>
              <a:t>In general, early signs and symptoms can include:</a:t>
            </a:r>
          </a:p>
          <a:p>
            <a:r>
              <a:rPr lang="en-US" sz="800" b="0" i="0" kern="1200" dirty="0">
                <a:solidFill>
                  <a:schemeClr val="tx1"/>
                </a:solidFill>
                <a:effectLst/>
                <a:latin typeface="+mn-lt"/>
                <a:ea typeface="+mn-ea"/>
                <a:cs typeface="+mn-cs"/>
              </a:rPr>
              <a:t>Fever; Fatigue, weakness or general feeling of being unwell; Dizziness; Muscle, bone or joint aches; Nausea and vomiting; Diarrhea</a:t>
            </a:r>
          </a:p>
          <a:p>
            <a:r>
              <a:rPr lang="en-US" sz="800" b="0" i="0" kern="1200" dirty="0">
                <a:solidFill>
                  <a:schemeClr val="tx1"/>
                </a:solidFill>
                <a:effectLst/>
                <a:latin typeface="+mn-lt"/>
                <a:ea typeface="+mn-ea"/>
                <a:cs typeface="+mn-cs"/>
              </a:rPr>
              <a:t>People with severe cases often show signs of bleeding. This may be under the skin, in internal organs, or from body openings such as the mouth, eyes, or ears. But blood loss is rarely the cause of death. These people may also have:</a:t>
            </a:r>
          </a:p>
          <a:p>
            <a:r>
              <a:rPr lang="en-US" sz="800" b="0" i="0" kern="1200" dirty="0">
                <a:solidFill>
                  <a:schemeClr val="tx1"/>
                </a:solidFill>
                <a:effectLst/>
                <a:latin typeface="+mn-lt"/>
                <a:ea typeface="+mn-ea"/>
                <a:cs typeface="+mn-cs"/>
              </a:rPr>
              <a:t>nervous system malfunctions; Coma; Delirium; Kidney failure; Respiratory failure; Liver failure</a:t>
            </a:r>
          </a:p>
          <a:p>
            <a:endParaRPr lang="en-US" sz="8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i="0" kern="1200" dirty="0">
                <a:solidFill>
                  <a:schemeClr val="tx1"/>
                </a:solidFill>
                <a:effectLst/>
                <a:latin typeface="+mn-lt"/>
                <a:ea typeface="+mn-ea"/>
                <a:cs typeface="+mn-cs"/>
              </a:rPr>
              <a:t>Generally, there is no known cure or treatment for these diseases. People with these illnesses may get supportive treatment. This may include getting fluids or assistance with breathing and pain relievers. An antiviral medicine may help for example with Lassa fever. </a:t>
            </a:r>
            <a:r>
              <a:rPr lang="nl-NL" sz="800" dirty="0"/>
              <a:t>Post-exposure </a:t>
            </a:r>
            <a:r>
              <a:rPr lang="nl-NL" sz="800" dirty="0" err="1"/>
              <a:t>prophylaxis</a:t>
            </a:r>
            <a:r>
              <a:rPr lang="nl-NL" sz="800" dirty="0"/>
              <a:t> (</a:t>
            </a:r>
            <a:r>
              <a:rPr lang="nl-NL" sz="800" dirty="0" err="1"/>
              <a:t>vaccination</a:t>
            </a:r>
            <a:r>
              <a:rPr lang="nl-NL" sz="800" dirty="0"/>
              <a:t>) </a:t>
            </a:r>
            <a:r>
              <a:rPr lang="nl-NL" sz="800" dirty="0" err="1"/>
              <a:t>should</a:t>
            </a:r>
            <a:r>
              <a:rPr lang="nl-NL" sz="800" dirty="0"/>
              <a:t> </a:t>
            </a:r>
            <a:r>
              <a:rPr lang="nl-NL" sz="800" dirty="0" err="1"/>
              <a:t>be</a:t>
            </a:r>
            <a:r>
              <a:rPr lang="nl-NL" sz="800" dirty="0"/>
              <a:t> </a:t>
            </a:r>
            <a:r>
              <a:rPr lang="nl-NL" sz="800" dirty="0" err="1"/>
              <a:t>given</a:t>
            </a:r>
            <a:r>
              <a:rPr lang="nl-NL" sz="800" dirty="0"/>
              <a:t>, </a:t>
            </a:r>
            <a:r>
              <a:rPr lang="nl-NL" sz="800" dirty="0" err="1"/>
              <a:t>if</a:t>
            </a:r>
            <a:r>
              <a:rPr lang="nl-NL" sz="800" dirty="0"/>
              <a:t> </a:t>
            </a:r>
            <a:r>
              <a:rPr lang="nl-NL" sz="800" dirty="0" err="1"/>
              <a:t>available</a:t>
            </a:r>
            <a:endParaRPr lang="nl-NL" sz="800" dirty="0"/>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  </a:t>
            </a: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Text source &amp; IP: </a:t>
            </a:r>
            <a:r>
              <a:rPr lang="en-US" sz="800" b="0" kern="1200" noProof="0" dirty="0">
                <a:solidFill>
                  <a:schemeClr val="tx1"/>
                </a:solidFill>
                <a:effectLst/>
                <a:latin typeface="+mn-lt"/>
                <a:ea typeface="+mn-ea"/>
                <a:cs typeface="+mn-cs"/>
              </a:rPr>
              <a:t>https://www.cdc.gov/vhf/about.html, https://www.mayoclinic.org/diseases-conditions/viral-hemorrhagic-fevers/symptoms-causes/syc-20351260</a:t>
            </a:r>
            <a:endParaRPr lang="nl-NL" sz="800" dirty="0"/>
          </a:p>
        </p:txBody>
      </p:sp>
    </p:spTree>
    <p:extLst>
      <p:ext uri="{BB962C8B-B14F-4D97-AF65-F5344CB8AC3E}">
        <p14:creationId xmlns:p14="http://schemas.microsoft.com/office/powerpoint/2010/main" val="78828244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Module </a:t>
            </a:r>
            <a:r>
              <a:rPr lang="en-US" sz="800" dirty="0"/>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Learning objective: </a:t>
            </a:r>
            <a:r>
              <a:rPr lang="en-US" sz="800" b="0" i="0" u="none" kern="1200" noProof="0" dirty="0">
                <a:solidFill>
                  <a:schemeClr val="tx1"/>
                </a:solidFill>
                <a:effectLst/>
                <a:latin typeface="+mn-lt"/>
                <a:ea typeface="+mn-ea"/>
                <a:cs typeface="+mn-cs"/>
              </a:rPr>
              <a:t>To </a:t>
            </a:r>
            <a:r>
              <a:rPr lang="en-US" sz="800" b="0" i="0" u="sng" kern="1200" noProof="0" dirty="0">
                <a:solidFill>
                  <a:schemeClr val="tx1"/>
                </a:solidFill>
                <a:effectLst/>
                <a:latin typeface="+mn-lt"/>
                <a:ea typeface="+mn-ea"/>
                <a:cs typeface="+mn-cs"/>
              </a:rPr>
              <a:t>familiarize with and carry out </a:t>
            </a:r>
            <a:r>
              <a:rPr lang="en-US" sz="800" b="0" kern="1200" noProof="0" dirty="0">
                <a:solidFill>
                  <a:schemeClr val="tx1"/>
                </a:solidFill>
                <a:effectLst/>
                <a:latin typeface="+mn-lt"/>
                <a:ea typeface="+mn-ea"/>
                <a:cs typeface="+mn-cs"/>
              </a:rPr>
              <a:t>triage and </a:t>
            </a:r>
            <a:r>
              <a:rPr lang="en-US" sz="800" b="0" u="sng" kern="1200" noProof="0" dirty="0">
                <a:solidFill>
                  <a:schemeClr val="tx1"/>
                </a:solidFill>
                <a:effectLst/>
                <a:latin typeface="+mn-lt"/>
                <a:ea typeface="+mn-ea"/>
                <a:cs typeface="+mn-cs"/>
              </a:rPr>
              <a:t>provide </a:t>
            </a:r>
            <a:r>
              <a:rPr lang="en-US" sz="800" b="0" kern="1200" noProof="0" dirty="0">
                <a:solidFill>
                  <a:schemeClr val="tx1"/>
                </a:solidFill>
                <a:effectLst/>
                <a:latin typeface="+mn-lt"/>
                <a:ea typeface="+mn-ea"/>
                <a:cs typeface="+mn-cs"/>
              </a:rPr>
              <a:t>medical care in relation to CBRN scenario’s</a:t>
            </a:r>
            <a:endParaRPr lang="en-US" sz="800" b="1" kern="1200" noProof="0" dirty="0">
              <a:solidFill>
                <a:schemeClr val="tx1"/>
              </a:solidFill>
              <a:effectLst/>
              <a:latin typeface="+mn-lt"/>
              <a:ea typeface="+mn-ea"/>
              <a:cs typeface="+mn-cs"/>
            </a:endParaRPr>
          </a:p>
          <a:p>
            <a:r>
              <a:rPr lang="en-US" sz="800" b="1" dirty="0"/>
              <a:t>MELODY Presentation:</a:t>
            </a:r>
            <a:r>
              <a:rPr lang="en-US" sz="800" b="0" dirty="0"/>
              <a:t> 6.3.2</a:t>
            </a:r>
            <a:r>
              <a:rPr lang="en-US" sz="800" b="0" noProof="0" dirty="0"/>
              <a:t> </a:t>
            </a:r>
            <a:r>
              <a:rPr lang="en-US" sz="800" noProof="0" dirty="0"/>
              <a:t>Medical treatments, countermeasures and protection</a:t>
            </a:r>
          </a:p>
          <a:p>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dirty="0"/>
              <a:t>Exposure to radiation: Symptoms &amp; Medical treatment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trainees are introduced to the topic </a:t>
            </a:r>
            <a:r>
              <a:rPr lang="en-US" sz="800" dirty="0"/>
              <a:t>Radiological material: Symptoms &amp; Medical treatment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Introduce the topic </a:t>
            </a:r>
            <a:r>
              <a:rPr lang="en-US" sz="800" dirty="0"/>
              <a:t>Exposure to radiation: Symptoms &amp; Medical treatment</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a:t>
            </a:r>
            <a:endParaRPr lang="en-US" sz="800" b="0" kern="1200" noProof="0" dirty="0">
              <a:solidFill>
                <a:schemeClr val="tx1"/>
              </a:solidFill>
              <a:effectLst/>
              <a:latin typeface="+mn-lt"/>
              <a:ea typeface="+mn-ea"/>
              <a:cs typeface="+mn-cs"/>
            </a:endParaRPr>
          </a:p>
        </p:txBody>
      </p:sp>
    </p:spTree>
    <p:extLst>
      <p:ext uri="{BB962C8B-B14F-4D97-AF65-F5344CB8AC3E}">
        <p14:creationId xmlns:p14="http://schemas.microsoft.com/office/powerpoint/2010/main" val="88718507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Module </a:t>
            </a:r>
            <a:r>
              <a:rPr lang="en-US" sz="800" dirty="0"/>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Learning objective: </a:t>
            </a:r>
            <a:r>
              <a:rPr lang="en-US" sz="800" b="0" i="0" u="none" kern="1200" noProof="0" dirty="0">
                <a:solidFill>
                  <a:schemeClr val="tx1"/>
                </a:solidFill>
                <a:effectLst/>
                <a:latin typeface="+mn-lt"/>
                <a:ea typeface="+mn-ea"/>
                <a:cs typeface="+mn-cs"/>
              </a:rPr>
              <a:t>To </a:t>
            </a:r>
            <a:r>
              <a:rPr lang="en-US" sz="800" b="0" i="0" u="sng" kern="1200" noProof="0" dirty="0">
                <a:solidFill>
                  <a:schemeClr val="tx1"/>
                </a:solidFill>
                <a:effectLst/>
                <a:latin typeface="+mn-lt"/>
                <a:ea typeface="+mn-ea"/>
                <a:cs typeface="+mn-cs"/>
              </a:rPr>
              <a:t>familiarize with and carry out </a:t>
            </a:r>
            <a:r>
              <a:rPr lang="en-US" sz="800" b="0" kern="1200" noProof="0" dirty="0">
                <a:solidFill>
                  <a:schemeClr val="tx1"/>
                </a:solidFill>
                <a:effectLst/>
                <a:latin typeface="+mn-lt"/>
                <a:ea typeface="+mn-ea"/>
                <a:cs typeface="+mn-cs"/>
              </a:rPr>
              <a:t>triage and </a:t>
            </a:r>
            <a:r>
              <a:rPr lang="en-US" sz="800" b="0" u="sng" kern="1200" noProof="0" dirty="0">
                <a:solidFill>
                  <a:schemeClr val="tx1"/>
                </a:solidFill>
                <a:effectLst/>
                <a:latin typeface="+mn-lt"/>
                <a:ea typeface="+mn-ea"/>
                <a:cs typeface="+mn-cs"/>
              </a:rPr>
              <a:t>provide </a:t>
            </a:r>
            <a:r>
              <a:rPr lang="en-US" sz="800" b="0" kern="1200" noProof="0" dirty="0">
                <a:solidFill>
                  <a:schemeClr val="tx1"/>
                </a:solidFill>
                <a:effectLst/>
                <a:latin typeface="+mn-lt"/>
                <a:ea typeface="+mn-ea"/>
                <a:cs typeface="+mn-cs"/>
              </a:rPr>
              <a:t>medical care in relation to CBRN scenario’s</a:t>
            </a:r>
            <a:endParaRPr lang="en-US" sz="800" b="1" kern="1200" noProof="0" dirty="0">
              <a:solidFill>
                <a:schemeClr val="tx1"/>
              </a:solidFill>
              <a:effectLst/>
              <a:latin typeface="+mn-lt"/>
              <a:ea typeface="+mn-ea"/>
              <a:cs typeface="+mn-cs"/>
            </a:endParaRPr>
          </a:p>
          <a:p>
            <a:r>
              <a:rPr lang="en-US" sz="800" b="1" dirty="0"/>
              <a:t>MELODY Presentation:</a:t>
            </a:r>
            <a:r>
              <a:rPr lang="en-US" sz="800" b="0" dirty="0"/>
              <a:t> 6.3.2</a:t>
            </a:r>
            <a:r>
              <a:rPr lang="en-US" sz="800" b="0" noProof="0" dirty="0"/>
              <a:t> </a:t>
            </a:r>
            <a:r>
              <a:rPr lang="en-US" sz="800" noProof="0" dirty="0"/>
              <a:t>Medical treatments, countermeasures and protection</a:t>
            </a:r>
          </a:p>
          <a:p>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Practitioners </a:t>
            </a:r>
          </a:p>
          <a:p>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dirty="0"/>
              <a:t>Radiation, high dose</a:t>
            </a:r>
          </a:p>
          <a:p>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are aware of symptoms and signs of radiation exposure.</a:t>
            </a:r>
          </a:p>
          <a:p>
            <a:r>
              <a:rPr lang="en-US" sz="800" b="1" kern="1200" noProof="0" dirty="0">
                <a:solidFill>
                  <a:schemeClr val="tx1"/>
                </a:solidFill>
                <a:effectLst/>
                <a:latin typeface="+mn-lt"/>
                <a:ea typeface="+mn-ea"/>
                <a:cs typeface="+mn-cs"/>
              </a:rPr>
              <a:t>Instructions for the trainer: </a:t>
            </a:r>
          </a:p>
          <a:p>
            <a:r>
              <a:rPr lang="en-US" sz="800" b="0" kern="1200" noProof="0" dirty="0">
                <a:solidFill>
                  <a:schemeClr val="tx1"/>
                </a:solidFill>
                <a:effectLst/>
                <a:latin typeface="+mn-lt"/>
                <a:ea typeface="+mn-ea"/>
                <a:cs typeface="+mn-cs"/>
              </a:rPr>
              <a:t>Note first that the focus of this slide is on Acute Radiation Syndrome (ARS) involving high doses. </a:t>
            </a:r>
          </a:p>
          <a:p>
            <a:r>
              <a:rPr lang="en-US" sz="800" b="0" kern="1200" noProof="0" dirty="0">
                <a:solidFill>
                  <a:schemeClr val="tx1"/>
                </a:solidFill>
                <a:effectLst/>
                <a:latin typeface="+mn-lt"/>
                <a:ea typeface="+mn-ea"/>
                <a:cs typeface="+mn-cs"/>
              </a:rPr>
              <a:t>Low doses can lead to increased risks to develop cancer at a much later stage, they do not evoke acute symptoms..</a:t>
            </a:r>
          </a:p>
          <a:p>
            <a:endParaRPr lang="en-US" sz="800" b="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i="0" u="none" strike="noStrike" baseline="0" dirty="0">
                <a:solidFill>
                  <a:srgbClr val="1F487C"/>
                </a:solidFill>
                <a:latin typeface="Segoe UI" panose="020B0502040204020203" pitchFamily="34" charset="0"/>
              </a:rPr>
              <a:t>ARS is very rare to occur and when it occurs it mostly involves industrial incidents with strong radioactive sources (with one or a few casualties). It could also be due to a ‘hidden source’ malevolent act. ARS is not every likely to occur a</a:t>
            </a:r>
            <a:r>
              <a:rPr lang="en-US" sz="800" dirty="0">
                <a:effectLst/>
                <a:latin typeface="Calibri" panose="020F0502020204030204" pitchFamily="34" charset="0"/>
                <a:ea typeface="Calibri" panose="020F0502020204030204" pitchFamily="34" charset="0"/>
                <a:cs typeface="Times New Roman" panose="02020603050405020304" pitchFamily="18" charset="0"/>
              </a:rPr>
              <a:t>fter an incident with a dirty bomb and unlikely with an incident with transportation of medical radionuclides (and breaching of packages by fire). Erythema and skin burn can occur after external exposure to beta and gamma-radiation, and when the skin is contaminated with radioactive material. The development of erythema and skin burn usually has a latency period. If skin burn/erythema developed right after the incident, it is probably the result of the explosion in case of for example dirty bomb, and not the radiation.</a:t>
            </a:r>
            <a:endParaRPr lang="nl-NL" sz="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800" b="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i="0" dirty="0">
                <a:solidFill>
                  <a:srgbClr val="000000"/>
                </a:solidFill>
                <a:effectLst/>
                <a:latin typeface="Roboto" panose="02000000000000000000" pitchFamily="2" charset="0"/>
              </a:rPr>
              <a:t>The symptoms listed may be indicative of Acute Radiation Syndrome ARS. Symptoms of acute radiation therapy include burns, erythema, nausea, vomiting, and diarrhea. A high dose does not necessarily lead to these symptoms. </a:t>
            </a:r>
            <a:r>
              <a:rPr lang="en-US" sz="800" b="0" kern="1200" noProof="0" dirty="0">
                <a:solidFill>
                  <a:schemeClr val="tx1"/>
                </a:solidFill>
                <a:effectLst/>
                <a:latin typeface="+mn-lt"/>
                <a:ea typeface="+mn-ea"/>
                <a:cs typeface="+mn-cs"/>
              </a:rPr>
              <a:t>Dam</a:t>
            </a:r>
            <a:r>
              <a:rPr lang="en-US" sz="800" b="0" i="0" dirty="0">
                <a:solidFill>
                  <a:srgbClr val="000000"/>
                </a:solidFill>
                <a:effectLst/>
                <a:latin typeface="Roboto" panose="02000000000000000000" pitchFamily="2" charset="0"/>
              </a:rPr>
              <a:t>aged intestinal cells gives an inflammatory response that leads to nausea, vomiting and diarrhea. These symptoms are not expected after local skin exposure but rather from full body exposure. </a:t>
            </a:r>
            <a:endParaRPr lang="en-US" sz="800" b="0" kern="1200" noProof="0" dirty="0">
              <a:solidFill>
                <a:schemeClr val="tx1"/>
              </a:solidFill>
              <a:effectLst/>
              <a:latin typeface="+mn-lt"/>
              <a:ea typeface="+mn-ea"/>
              <a:cs typeface="+mn-cs"/>
            </a:endParaRPr>
          </a:p>
          <a:p>
            <a:r>
              <a:rPr lang="en-US" sz="800" dirty="0"/>
              <a:t>Blood test can provide an indication of the severity of exposure. </a:t>
            </a:r>
            <a:r>
              <a:rPr lang="en-US" altLang="en-US" sz="800" dirty="0">
                <a:solidFill>
                  <a:prstClr val="black"/>
                </a:solidFill>
              </a:rPr>
              <a:t>Biological dosimetry through lymphocyte/neutrophil counts and/or cytogenetic will ideally complete symptomatic observations for a fair dose estimate. </a:t>
            </a:r>
            <a:r>
              <a:rPr lang="en-US" altLang="en-US" sz="800" kern="1200" dirty="0">
                <a:solidFill>
                  <a:schemeClr val="tx1"/>
                </a:solidFill>
                <a:effectLst/>
                <a:latin typeface="+mn-lt"/>
                <a:ea typeface="+mn-ea"/>
                <a:cs typeface="+mn-cs"/>
              </a:rPr>
              <a:t>T</a:t>
            </a:r>
            <a:r>
              <a:rPr lang="en-US" sz="800" kern="1200" dirty="0">
                <a:solidFill>
                  <a:schemeClr val="tx1"/>
                </a:solidFill>
                <a:effectLst/>
                <a:latin typeface="+mn-lt"/>
                <a:ea typeface="+mn-ea"/>
                <a:cs typeface="+mn-cs"/>
              </a:rPr>
              <a:t>he lymphocyte count is the key parameter. Most injuries will be heterogeneous so there can be severe injury, but not a full constellation of effects.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https://remm.hhs.gov/exposureonly.htm</a:t>
            </a:r>
          </a:p>
          <a:p>
            <a:r>
              <a:rPr lang="en-US" sz="800" b="1" kern="1200" noProof="0" dirty="0">
                <a:solidFill>
                  <a:schemeClr val="tx1"/>
                </a:solidFill>
                <a:effectLst/>
                <a:latin typeface="+mn-lt"/>
                <a:ea typeface="+mn-ea"/>
                <a:cs typeface="+mn-cs"/>
              </a:rPr>
              <a:t>Depicted illustration:  </a:t>
            </a:r>
            <a:r>
              <a:rPr lang="en-US" sz="800" b="0" kern="1200" noProof="0" dirty="0">
                <a:solidFill>
                  <a:schemeClr val="tx1"/>
                </a:solidFill>
                <a:effectLst/>
                <a:latin typeface="+mn-lt"/>
                <a:ea typeface="+mn-ea"/>
                <a:cs typeface="+mn-cs"/>
              </a:rPr>
              <a:t>Top: </a:t>
            </a:r>
            <a:r>
              <a:rPr lang="nl-NL" sz="800" dirty="0" err="1">
                <a:solidFill>
                  <a:srgbClr val="000000"/>
                </a:solidFill>
                <a:effectLst/>
                <a:latin typeface="Calibri" panose="020F0502020204030204" pitchFamily="34" charset="0"/>
                <a:ea typeface="Calibri" panose="020F0502020204030204" pitchFamily="34" charset="0"/>
              </a:rPr>
              <a:t>Ulceration</a:t>
            </a:r>
            <a:r>
              <a:rPr lang="nl-NL" sz="800" dirty="0">
                <a:solidFill>
                  <a:srgbClr val="000000"/>
                </a:solidFill>
                <a:effectLst/>
                <a:latin typeface="Calibri" panose="020F0502020204030204" pitchFamily="34" charset="0"/>
                <a:ea typeface="Calibri" panose="020F0502020204030204" pitchFamily="34" charset="0"/>
              </a:rPr>
              <a:t> </a:t>
            </a:r>
            <a:r>
              <a:rPr lang="nl-NL" sz="800" dirty="0" err="1">
                <a:solidFill>
                  <a:srgbClr val="000000"/>
                </a:solidFill>
                <a:effectLst/>
                <a:latin typeface="Calibri" panose="020F0502020204030204" pitchFamily="34" charset="0"/>
                <a:ea typeface="Calibri" panose="020F0502020204030204" pitchFamily="34" charset="0"/>
              </a:rPr>
              <a:t>and</a:t>
            </a:r>
            <a:r>
              <a:rPr lang="nl-NL" sz="800" dirty="0">
                <a:solidFill>
                  <a:srgbClr val="000000"/>
                </a:solidFill>
                <a:effectLst/>
                <a:latin typeface="Calibri" panose="020F0502020204030204" pitchFamily="34" charset="0"/>
                <a:ea typeface="Calibri" panose="020F0502020204030204" pitchFamily="34" charset="0"/>
              </a:rPr>
              <a:t> </a:t>
            </a:r>
            <a:r>
              <a:rPr lang="nl-NL" sz="800" dirty="0" err="1">
                <a:solidFill>
                  <a:srgbClr val="000000"/>
                </a:solidFill>
                <a:effectLst/>
                <a:latin typeface="Calibri" panose="020F0502020204030204" pitchFamily="34" charset="0"/>
                <a:ea typeface="Calibri" panose="020F0502020204030204" pitchFamily="34" charset="0"/>
              </a:rPr>
              <a:t>necrosis</a:t>
            </a:r>
            <a:r>
              <a:rPr lang="nl-NL" sz="800" dirty="0">
                <a:solidFill>
                  <a:srgbClr val="000000"/>
                </a:solidFill>
                <a:effectLst/>
                <a:latin typeface="Calibri" panose="020F0502020204030204" pitchFamily="34" charset="0"/>
                <a:ea typeface="Calibri" panose="020F0502020204030204" pitchFamily="34" charset="0"/>
              </a:rPr>
              <a:t> Bottom: Erythema </a:t>
            </a:r>
            <a:r>
              <a:rPr lang="nl-NL" sz="800" dirty="0" err="1">
                <a:solidFill>
                  <a:srgbClr val="000000"/>
                </a:solidFill>
                <a:effectLst/>
                <a:latin typeface="Calibri" panose="020F0502020204030204" pitchFamily="34" charset="0"/>
                <a:ea typeface="Calibri" panose="020F0502020204030204" pitchFamily="34" charset="0"/>
              </a:rPr>
              <a:t>and</a:t>
            </a:r>
            <a:r>
              <a:rPr lang="nl-NL" sz="800" dirty="0">
                <a:solidFill>
                  <a:srgbClr val="000000"/>
                </a:solidFill>
                <a:effectLst/>
                <a:latin typeface="Calibri" panose="020F0502020204030204" pitchFamily="34" charset="0"/>
                <a:ea typeface="Calibri" panose="020F0502020204030204" pitchFamily="34" charset="0"/>
              </a:rPr>
              <a:t> </a:t>
            </a:r>
            <a:r>
              <a:rPr lang="nl-NL" sz="800" dirty="0" err="1">
                <a:solidFill>
                  <a:srgbClr val="000000"/>
                </a:solidFill>
                <a:effectLst/>
                <a:latin typeface="Calibri" panose="020F0502020204030204" pitchFamily="34" charset="0"/>
                <a:ea typeface="Calibri" panose="020F0502020204030204" pitchFamily="34" charset="0"/>
              </a:rPr>
              <a:t>blistering</a:t>
            </a:r>
            <a:endParaRPr lang="en-US" sz="800" b="1"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 </a:t>
            </a:r>
            <a:r>
              <a:rPr lang="nl-NL" sz="800" dirty="0">
                <a:solidFill>
                  <a:srgbClr val="000000"/>
                </a:solidFill>
                <a:effectLst/>
                <a:latin typeface="Calibri" panose="020F0502020204030204" pitchFamily="34" charset="0"/>
                <a:ea typeface="Calibri" panose="020F0502020204030204" pitchFamily="34" charset="0"/>
              </a:rPr>
              <a:t>Image </a:t>
            </a:r>
            <a:r>
              <a:rPr lang="nl-NL" sz="800" dirty="0" err="1">
                <a:solidFill>
                  <a:srgbClr val="000000"/>
                </a:solidFill>
                <a:effectLst/>
                <a:latin typeface="Calibri" panose="020F0502020204030204" pitchFamily="34" charset="0"/>
                <a:ea typeface="Calibri" panose="020F0502020204030204" pitchFamily="34" charset="0"/>
              </a:rPr>
              <a:t>courtesy</a:t>
            </a:r>
            <a:r>
              <a:rPr lang="nl-NL" sz="800" dirty="0">
                <a:solidFill>
                  <a:srgbClr val="000000"/>
                </a:solidFill>
                <a:effectLst/>
                <a:latin typeface="Calibri" panose="020F0502020204030204" pitchFamily="34" charset="0"/>
                <a:ea typeface="Calibri" panose="020F0502020204030204" pitchFamily="34" charset="0"/>
              </a:rPr>
              <a:t> of </a:t>
            </a:r>
            <a:r>
              <a:rPr lang="nl-NL" sz="800" dirty="0" err="1">
                <a:solidFill>
                  <a:srgbClr val="000000"/>
                </a:solidFill>
                <a:effectLst/>
                <a:latin typeface="Calibri" panose="020F0502020204030204" pitchFamily="34" charset="0"/>
                <a:ea typeface="Calibri" panose="020F0502020204030204" pitchFamily="34" charset="0"/>
              </a:rPr>
              <a:t>the</a:t>
            </a:r>
            <a:r>
              <a:rPr lang="nl-NL" sz="800" dirty="0">
                <a:solidFill>
                  <a:srgbClr val="000000"/>
                </a:solidFill>
                <a:effectLst/>
                <a:latin typeface="Calibri" panose="020F0502020204030204" pitchFamily="34" charset="0"/>
                <a:ea typeface="Calibri" panose="020F0502020204030204" pitchFamily="34" charset="0"/>
              </a:rPr>
              <a:t> UK Health Security Agency (</a:t>
            </a:r>
            <a:r>
              <a:rPr lang="nl-NL" sz="800" dirty="0" err="1">
                <a:solidFill>
                  <a:srgbClr val="000000"/>
                </a:solidFill>
                <a:effectLst/>
                <a:latin typeface="Calibri" panose="020F0502020204030204" pitchFamily="34" charset="0"/>
                <a:ea typeface="Calibri" panose="020F0502020204030204" pitchFamily="34" charset="0"/>
              </a:rPr>
              <a:t>Permission</a:t>
            </a:r>
            <a:r>
              <a:rPr lang="nl-NL" sz="800" dirty="0">
                <a:solidFill>
                  <a:srgbClr val="000000"/>
                </a:solidFill>
                <a:effectLst/>
                <a:latin typeface="Calibri" panose="020F0502020204030204" pitchFamily="34" charset="0"/>
                <a:ea typeface="Calibri" panose="020F0502020204030204" pitchFamily="34" charset="0"/>
              </a:rPr>
              <a:t> </a:t>
            </a:r>
            <a:r>
              <a:rPr lang="nl-NL" sz="800" dirty="0" err="1">
                <a:solidFill>
                  <a:srgbClr val="000000"/>
                </a:solidFill>
                <a:effectLst/>
                <a:latin typeface="Calibri" panose="020F0502020204030204" pitchFamily="34" charset="0"/>
                <a:ea typeface="Calibri" panose="020F0502020204030204" pitchFamily="34" charset="0"/>
              </a:rPr>
              <a:t>to</a:t>
            </a:r>
            <a:r>
              <a:rPr lang="nl-NL" sz="800" dirty="0">
                <a:solidFill>
                  <a:srgbClr val="000000"/>
                </a:solidFill>
                <a:effectLst/>
                <a:latin typeface="Calibri" panose="020F0502020204030204" pitchFamily="34" charset="0"/>
                <a:ea typeface="Calibri" panose="020F0502020204030204" pitchFamily="34" charset="0"/>
              </a:rPr>
              <a:t> </a:t>
            </a:r>
            <a:r>
              <a:rPr lang="nl-NL" sz="800" dirty="0" err="1">
                <a:solidFill>
                  <a:srgbClr val="000000"/>
                </a:solidFill>
                <a:effectLst/>
                <a:latin typeface="Calibri" panose="020F0502020204030204" pitchFamily="34" charset="0"/>
                <a:ea typeface="Calibri" panose="020F0502020204030204" pitchFamily="34" charset="0"/>
              </a:rPr>
              <a:t>use</a:t>
            </a:r>
            <a:r>
              <a:rPr lang="nl-NL" sz="800" dirty="0">
                <a:solidFill>
                  <a:srgbClr val="000000"/>
                </a:solidFill>
                <a:effectLst/>
                <a:latin typeface="Calibri" panose="020F0502020204030204" pitchFamily="34" charset="0"/>
                <a:ea typeface="Calibri" panose="020F0502020204030204" pitchFamily="34" charset="0"/>
              </a:rPr>
              <a:t>)</a:t>
            </a:r>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nl-NL" sz="800" dirty="0"/>
          </a:p>
        </p:txBody>
      </p:sp>
    </p:spTree>
    <p:extLst>
      <p:ext uri="{BB962C8B-B14F-4D97-AF65-F5344CB8AC3E}">
        <p14:creationId xmlns:p14="http://schemas.microsoft.com/office/powerpoint/2010/main" val="78436140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Module </a:t>
            </a:r>
            <a:r>
              <a:rPr lang="en-US" sz="800" dirty="0"/>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Learning objective: </a:t>
            </a:r>
            <a:r>
              <a:rPr lang="en-US" sz="800" b="0" i="0" u="none" kern="1200" noProof="0" dirty="0">
                <a:solidFill>
                  <a:schemeClr val="tx1"/>
                </a:solidFill>
                <a:effectLst/>
                <a:latin typeface="+mn-lt"/>
                <a:ea typeface="+mn-ea"/>
                <a:cs typeface="+mn-cs"/>
              </a:rPr>
              <a:t>To </a:t>
            </a:r>
            <a:r>
              <a:rPr lang="en-US" sz="800" b="0" i="0" u="sng" kern="1200" noProof="0" dirty="0">
                <a:solidFill>
                  <a:schemeClr val="tx1"/>
                </a:solidFill>
                <a:effectLst/>
                <a:latin typeface="+mn-lt"/>
                <a:ea typeface="+mn-ea"/>
                <a:cs typeface="+mn-cs"/>
              </a:rPr>
              <a:t>familiarize with and carry out </a:t>
            </a:r>
            <a:r>
              <a:rPr lang="en-US" sz="800" b="0" kern="1200" noProof="0" dirty="0">
                <a:solidFill>
                  <a:schemeClr val="tx1"/>
                </a:solidFill>
                <a:effectLst/>
                <a:latin typeface="+mn-lt"/>
                <a:ea typeface="+mn-ea"/>
                <a:cs typeface="+mn-cs"/>
              </a:rPr>
              <a:t>triage and </a:t>
            </a:r>
            <a:r>
              <a:rPr lang="en-US" sz="800" b="0" u="sng" kern="1200" noProof="0" dirty="0">
                <a:solidFill>
                  <a:schemeClr val="tx1"/>
                </a:solidFill>
                <a:effectLst/>
                <a:latin typeface="+mn-lt"/>
                <a:ea typeface="+mn-ea"/>
                <a:cs typeface="+mn-cs"/>
              </a:rPr>
              <a:t>provide </a:t>
            </a:r>
            <a:r>
              <a:rPr lang="en-US" sz="800" b="0" kern="1200" noProof="0" dirty="0">
                <a:solidFill>
                  <a:schemeClr val="tx1"/>
                </a:solidFill>
                <a:effectLst/>
                <a:latin typeface="+mn-lt"/>
                <a:ea typeface="+mn-ea"/>
                <a:cs typeface="+mn-cs"/>
              </a:rPr>
              <a:t>medical care in relation to CBRN scenario’s</a:t>
            </a:r>
            <a:endParaRPr lang="en-US" sz="800" b="1" kern="1200" noProof="0" dirty="0">
              <a:solidFill>
                <a:schemeClr val="tx1"/>
              </a:solidFill>
              <a:effectLst/>
              <a:latin typeface="+mn-lt"/>
              <a:ea typeface="+mn-ea"/>
              <a:cs typeface="+mn-cs"/>
            </a:endParaRPr>
          </a:p>
          <a:p>
            <a:r>
              <a:rPr lang="en-US" sz="800" b="1" dirty="0"/>
              <a:t>MELODY Presentation:</a:t>
            </a:r>
            <a:r>
              <a:rPr lang="en-US" sz="800" b="0" dirty="0"/>
              <a:t> 6.3.2</a:t>
            </a:r>
            <a:r>
              <a:rPr lang="en-US" sz="800" b="0" noProof="0" dirty="0"/>
              <a:t> </a:t>
            </a:r>
            <a:r>
              <a:rPr lang="en-US" sz="800" noProof="0" dirty="0"/>
              <a:t>Medical treatments, countermeasures and protection</a:t>
            </a:r>
          </a:p>
          <a:p>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Practitioners </a:t>
            </a:r>
          </a:p>
          <a:p>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C</a:t>
            </a:r>
            <a:r>
              <a:rPr lang="en-US" sz="800" dirty="0" err="1"/>
              <a:t>ontamination</a:t>
            </a:r>
            <a:endParaRPr lang="en-US" sz="800" dirty="0"/>
          </a:p>
          <a:p>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are aware of the difference between external and internal contamination</a:t>
            </a:r>
          </a:p>
          <a:p>
            <a:r>
              <a:rPr lang="en-US" sz="800" b="1" kern="1200" noProof="0" dirty="0">
                <a:solidFill>
                  <a:schemeClr val="tx1"/>
                </a:solidFill>
                <a:effectLst/>
                <a:latin typeface="+mn-lt"/>
                <a:ea typeface="+mn-ea"/>
                <a:cs typeface="+mn-cs"/>
              </a:rPr>
              <a:t>Instructions for the trainer: </a:t>
            </a:r>
          </a:p>
          <a:p>
            <a:r>
              <a:rPr lang="en-US" sz="800" dirty="0"/>
              <a:t>Explain the information on the slide</a:t>
            </a:r>
            <a:endParaRPr lang="en-US" sz="800" b="1" kern="1200" noProof="0" dirty="0">
              <a:solidFill>
                <a:schemeClr val="tx1"/>
              </a:solidFill>
              <a:effectLst/>
              <a:latin typeface="+mn-lt"/>
              <a:ea typeface="+mn-ea"/>
              <a:cs typeface="+mn-cs"/>
            </a:endParaRPr>
          </a:p>
          <a:p>
            <a:r>
              <a:rPr lang="en-GB" sz="800" kern="1200" noProof="0" dirty="0">
                <a:solidFill>
                  <a:schemeClr val="tx1"/>
                </a:solidFill>
                <a:effectLst/>
                <a:latin typeface="+mn-lt"/>
                <a:ea typeface="+mn-ea"/>
                <a:cs typeface="+mn-cs"/>
              </a:rPr>
              <a:t>Clear distinction should be made between internal or external contamination.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noProof="0" dirty="0">
                <a:solidFill>
                  <a:schemeClr val="tx1"/>
                </a:solidFill>
                <a:effectLst/>
                <a:latin typeface="+mn-lt"/>
                <a:ea typeface="+mn-ea"/>
                <a:cs typeface="+mn-cs"/>
              </a:rPr>
              <a:t>Internal contamination is generally considered worse than external contamination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noProof="0" dirty="0">
                <a:solidFill>
                  <a:schemeClr val="tx1"/>
                </a:solidFill>
                <a:effectLst/>
                <a:latin typeface="+mn-lt"/>
                <a:ea typeface="+mn-ea"/>
                <a:cs typeface="+mn-cs"/>
              </a:rPr>
              <a:t>External contamination may lead to internal contamination through hand mouth contact, </a:t>
            </a:r>
            <a:r>
              <a:rPr lang="en-GB" sz="800" b="0" i="0" dirty="0">
                <a:solidFill>
                  <a:srgbClr val="000000"/>
                </a:solidFill>
                <a:effectLst/>
                <a:latin typeface="Roboto" panose="02000000000000000000" pitchFamily="2" charset="0"/>
              </a:rPr>
              <a:t>nasal mucosa, and tear fluid.</a:t>
            </a:r>
            <a:endParaRPr lang="en-GB" sz="800" kern="1200" noProof="0" dirty="0">
              <a:solidFill>
                <a:schemeClr val="tx1"/>
              </a:solidFill>
              <a:effectLst/>
              <a:latin typeface="+mn-lt"/>
              <a:ea typeface="+mn-ea"/>
              <a:cs typeface="+mn-cs"/>
            </a:endParaRPr>
          </a:p>
          <a:p>
            <a:endParaRPr lang="en-US" sz="800" kern="1200" noProof="0" dirty="0">
              <a:solidFill>
                <a:schemeClr val="tx1"/>
              </a:solidFill>
              <a:effectLst/>
              <a:latin typeface="+mn-lt"/>
              <a:ea typeface="+mn-ea"/>
              <a:cs typeface="+mn-cs"/>
            </a:endParaRPr>
          </a:p>
          <a:p>
            <a:pPr algn="l"/>
            <a:r>
              <a:rPr lang="en-US" sz="800" b="0" kern="1200" noProof="0" dirty="0">
                <a:solidFill>
                  <a:schemeClr val="tx1"/>
                </a:solidFill>
                <a:effectLst/>
                <a:latin typeface="+mn-lt"/>
                <a:ea typeface="+mn-ea"/>
                <a:cs typeface="+mn-cs"/>
              </a:rPr>
              <a:t>Note that decontamination is useless for “irradiation only” incident, i.e. person who were subjected to external radiation. </a:t>
            </a:r>
          </a:p>
          <a:p>
            <a:pPr algn="l"/>
            <a:r>
              <a:rPr lang="en-US" sz="800" b="0" kern="1200" noProof="0" dirty="0">
                <a:solidFill>
                  <a:schemeClr val="tx1"/>
                </a:solidFill>
                <a:effectLst/>
                <a:latin typeface="+mn-lt"/>
                <a:ea typeface="+mn-ea"/>
                <a:cs typeface="+mn-cs"/>
              </a:rPr>
              <a:t>Decontamination should in that case not be carried out.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 </a:t>
            </a: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 </a:t>
            </a:r>
            <a:endParaRPr lang="nl-NL" sz="800" b="1" kern="1200" noProof="0" dirty="0">
              <a:solidFill>
                <a:srgbClr val="000000"/>
              </a:solidFill>
              <a:effectLst/>
              <a:latin typeface="Calibri" panose="020F0502020204030204" pitchFamily="34" charset="0"/>
              <a:ea typeface="+mn-ea"/>
              <a:cs typeface="+mn-cs"/>
            </a:endParaRPr>
          </a:p>
          <a:p>
            <a:r>
              <a:rPr lang="en-US" sz="800" b="1" kern="1200" noProof="0" dirty="0">
                <a:solidFill>
                  <a:schemeClr val="tx1"/>
                </a:solidFill>
                <a:effectLst/>
                <a:latin typeface="+mn-lt"/>
                <a:ea typeface="+mn-ea"/>
                <a:cs typeface="+mn-cs"/>
              </a:rPr>
              <a:t>Text source &amp; IP: </a:t>
            </a:r>
          </a:p>
          <a:p>
            <a:endParaRPr lang="nl-NL" sz="800" dirty="0"/>
          </a:p>
        </p:txBody>
      </p:sp>
    </p:spTree>
    <p:extLst>
      <p:ext uri="{BB962C8B-B14F-4D97-AF65-F5344CB8AC3E}">
        <p14:creationId xmlns:p14="http://schemas.microsoft.com/office/powerpoint/2010/main" val="313433779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Module </a:t>
            </a:r>
            <a:r>
              <a:rPr lang="en-US" sz="800" dirty="0"/>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Learning objective: </a:t>
            </a:r>
            <a:r>
              <a:rPr lang="en-US" sz="800" b="0" i="0" u="none" kern="1200" noProof="0" dirty="0">
                <a:solidFill>
                  <a:schemeClr val="tx1"/>
                </a:solidFill>
                <a:effectLst/>
                <a:latin typeface="+mn-lt"/>
                <a:ea typeface="+mn-ea"/>
                <a:cs typeface="+mn-cs"/>
              </a:rPr>
              <a:t>To </a:t>
            </a:r>
            <a:r>
              <a:rPr lang="en-US" sz="800" b="0" i="0" u="sng" kern="1200" noProof="0" dirty="0">
                <a:solidFill>
                  <a:schemeClr val="tx1"/>
                </a:solidFill>
                <a:effectLst/>
                <a:latin typeface="+mn-lt"/>
                <a:ea typeface="+mn-ea"/>
                <a:cs typeface="+mn-cs"/>
              </a:rPr>
              <a:t>familiarize with and carry out </a:t>
            </a:r>
            <a:r>
              <a:rPr lang="en-US" sz="800" b="0" kern="1200" noProof="0" dirty="0">
                <a:solidFill>
                  <a:schemeClr val="tx1"/>
                </a:solidFill>
                <a:effectLst/>
                <a:latin typeface="+mn-lt"/>
                <a:ea typeface="+mn-ea"/>
                <a:cs typeface="+mn-cs"/>
              </a:rPr>
              <a:t>triage and </a:t>
            </a:r>
            <a:r>
              <a:rPr lang="en-US" sz="800" b="0" u="sng" kern="1200" noProof="0" dirty="0">
                <a:solidFill>
                  <a:schemeClr val="tx1"/>
                </a:solidFill>
                <a:effectLst/>
                <a:latin typeface="+mn-lt"/>
                <a:ea typeface="+mn-ea"/>
                <a:cs typeface="+mn-cs"/>
              </a:rPr>
              <a:t>provide </a:t>
            </a:r>
            <a:r>
              <a:rPr lang="en-US" sz="800" b="0" kern="1200" noProof="0" dirty="0">
                <a:solidFill>
                  <a:schemeClr val="tx1"/>
                </a:solidFill>
                <a:effectLst/>
                <a:latin typeface="+mn-lt"/>
                <a:ea typeface="+mn-ea"/>
                <a:cs typeface="+mn-cs"/>
              </a:rPr>
              <a:t>medical care in relation to CBRN scenario’s</a:t>
            </a:r>
            <a:endParaRPr lang="en-US" sz="800" b="1" kern="1200" noProof="0" dirty="0">
              <a:solidFill>
                <a:schemeClr val="tx1"/>
              </a:solidFill>
              <a:effectLst/>
              <a:latin typeface="+mn-lt"/>
              <a:ea typeface="+mn-ea"/>
              <a:cs typeface="+mn-cs"/>
            </a:endParaRPr>
          </a:p>
          <a:p>
            <a:r>
              <a:rPr lang="en-US" sz="800" b="1" dirty="0"/>
              <a:t>MELODY Presentation:</a:t>
            </a:r>
            <a:r>
              <a:rPr lang="en-US" sz="800" b="0" dirty="0"/>
              <a:t> 6.3.2</a:t>
            </a:r>
            <a:r>
              <a:rPr lang="en-US" sz="800" b="0" noProof="0" dirty="0"/>
              <a:t> </a:t>
            </a:r>
            <a:r>
              <a:rPr lang="en-US" sz="800" noProof="0" dirty="0"/>
              <a:t>Medical treatments, countermeasures and protection</a:t>
            </a:r>
          </a:p>
          <a:p>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Practitioners </a:t>
            </a:r>
          </a:p>
          <a:p>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GB" sz="800" b="0" kern="1200" noProof="0" dirty="0">
                <a:solidFill>
                  <a:schemeClr val="tx1"/>
                </a:solidFill>
                <a:effectLst/>
                <a:latin typeface="+mn-lt"/>
                <a:ea typeface="+mn-ea"/>
                <a:cs typeface="+mn-cs"/>
              </a:rPr>
              <a:t>D</a:t>
            </a:r>
            <a:r>
              <a:rPr lang="en-GB" sz="800" dirty="0" err="1"/>
              <a:t>econtamination</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know what to keep in mind when performing decontamination in a radiological accident. </a:t>
            </a:r>
          </a:p>
          <a:p>
            <a:pPr algn="l"/>
            <a:r>
              <a:rPr lang="en-US" sz="800" b="1" kern="1200" noProof="0" dirty="0">
                <a:solidFill>
                  <a:schemeClr val="tx1"/>
                </a:solidFill>
                <a:effectLst/>
                <a:latin typeface="+mn-lt"/>
                <a:ea typeface="+mn-ea"/>
                <a:cs typeface="+mn-cs"/>
              </a:rPr>
              <a:t>Instructions for the trainer: </a:t>
            </a:r>
          </a:p>
          <a:p>
            <a:pPr algn="l"/>
            <a:r>
              <a:rPr lang="en-US" sz="800" b="0" kern="1200" noProof="0" dirty="0">
                <a:solidFill>
                  <a:schemeClr val="tx1"/>
                </a:solidFill>
                <a:effectLst/>
                <a:latin typeface="+mn-lt"/>
                <a:ea typeface="+mn-ea"/>
                <a:cs typeface="+mn-cs"/>
              </a:rPr>
              <a:t>Decontamination is an essential service to provide to people, following the suspicion or detection of radioactivity on people’s skin or clothes. </a:t>
            </a:r>
          </a:p>
          <a:p>
            <a:pPr algn="l"/>
            <a:r>
              <a:rPr lang="en-US" sz="800" b="0" kern="1200" noProof="0" dirty="0">
                <a:solidFill>
                  <a:schemeClr val="tx1"/>
                </a:solidFill>
                <a:effectLst/>
                <a:latin typeface="+mn-lt"/>
                <a:ea typeface="+mn-ea"/>
                <a:cs typeface="+mn-cs"/>
              </a:rPr>
              <a:t>Duration is key to dose accrued. </a:t>
            </a:r>
            <a:r>
              <a:rPr lang="en-US" sz="800" b="0" i="0" dirty="0">
                <a:solidFill>
                  <a:srgbClr val="000000"/>
                </a:solidFill>
                <a:effectLst/>
                <a:latin typeface="Roboto" panose="02000000000000000000" pitchFamily="2" charset="0"/>
              </a:rPr>
              <a:t>The longer the person has to wait for decontamination, the higher the dose received</a:t>
            </a:r>
            <a:r>
              <a:rPr lang="en-US" sz="800" b="0" kern="1200" noProof="0" dirty="0">
                <a:solidFill>
                  <a:schemeClr val="tx1"/>
                </a:solidFill>
                <a:effectLst/>
                <a:latin typeface="+mn-lt"/>
                <a:ea typeface="+mn-ea"/>
                <a:cs typeface="+mn-cs"/>
              </a:rPr>
              <a:t>. </a:t>
            </a:r>
          </a:p>
          <a:p>
            <a:pPr algn="l"/>
            <a:endParaRPr lang="en-US" sz="800" b="0" kern="1200" noProof="0" dirty="0">
              <a:solidFill>
                <a:schemeClr val="tx1"/>
              </a:solidFill>
              <a:effectLst/>
              <a:latin typeface="+mn-lt"/>
              <a:ea typeface="+mn-ea"/>
              <a:cs typeface="+mn-cs"/>
            </a:endParaRPr>
          </a:p>
          <a:p>
            <a:pPr algn="l"/>
            <a:r>
              <a:rPr lang="en-US" sz="800" b="0" kern="1200" noProof="0" dirty="0">
                <a:solidFill>
                  <a:schemeClr val="tx1"/>
                </a:solidFill>
                <a:effectLst/>
                <a:latin typeface="+mn-lt"/>
                <a:ea typeface="+mn-ea"/>
                <a:cs typeface="+mn-cs"/>
              </a:rPr>
              <a:t>Every decontamination starts with removal of clothes. This will remove effectively 80-90% of the contaminants. Be aware of </a:t>
            </a:r>
            <a:r>
              <a:rPr lang="nl-NL" sz="800" b="0" i="0" dirty="0" err="1">
                <a:solidFill>
                  <a:srgbClr val="000000"/>
                </a:solidFill>
                <a:effectLst/>
                <a:latin typeface="Roboto" panose="02000000000000000000" pitchFamily="2" charset="0"/>
              </a:rPr>
              <a:t>hypothermia</a:t>
            </a:r>
            <a:r>
              <a:rPr lang="nl-NL" sz="800" b="0" i="0" dirty="0">
                <a:solidFill>
                  <a:srgbClr val="000000"/>
                </a:solidFill>
                <a:effectLst/>
                <a:latin typeface="Roboto" panose="02000000000000000000" pitchFamily="2" charset="0"/>
              </a:rPr>
              <a:t>.</a:t>
            </a:r>
            <a:endParaRPr lang="en-US" sz="800" b="0" kern="1200" noProof="0" dirty="0">
              <a:solidFill>
                <a:schemeClr val="tx1"/>
              </a:solidFill>
              <a:effectLst/>
              <a:latin typeface="+mn-lt"/>
              <a:ea typeface="+mn-ea"/>
              <a:cs typeface="+mn-cs"/>
            </a:endParaRPr>
          </a:p>
          <a:p>
            <a:pPr algn="l"/>
            <a:r>
              <a:rPr lang="en-US" sz="800" b="0" kern="1200" noProof="0" dirty="0">
                <a:solidFill>
                  <a:schemeClr val="tx1"/>
                </a:solidFill>
                <a:effectLst/>
                <a:latin typeface="+mn-lt"/>
                <a:ea typeface="+mn-ea"/>
                <a:cs typeface="+mn-cs"/>
              </a:rPr>
              <a:t>People should also undergo wet decontamination, with water and soap. </a:t>
            </a:r>
          </a:p>
          <a:p>
            <a:pPr algn="l"/>
            <a:r>
              <a:rPr lang="en-US" sz="800" b="0" kern="1200" noProof="0" dirty="0">
                <a:solidFill>
                  <a:schemeClr val="tx1"/>
                </a:solidFill>
                <a:effectLst/>
                <a:latin typeface="+mn-lt"/>
                <a:ea typeface="+mn-ea"/>
                <a:cs typeface="+mn-cs"/>
              </a:rPr>
              <a:t>A contamination monitor should be used to follow the effect of decontamination and identify locations on the body with high contaminations. </a:t>
            </a:r>
          </a:p>
          <a:p>
            <a:pPr algn="l"/>
            <a:r>
              <a:rPr lang="en-US" sz="800" b="0" kern="1200" noProof="0" dirty="0">
                <a:solidFill>
                  <a:schemeClr val="tx1"/>
                </a:solidFill>
                <a:effectLst/>
                <a:latin typeface="+mn-lt"/>
                <a:ea typeface="+mn-ea"/>
                <a:cs typeface="+mn-cs"/>
              </a:rPr>
              <a:t>Measuring before and after decontamination will be the trigger to stop or perform a second wet decontamination. </a:t>
            </a:r>
          </a:p>
          <a:p>
            <a:pPr algn="l"/>
            <a:r>
              <a:rPr lang="en-US" sz="800" b="0" kern="1200" noProof="0" dirty="0">
                <a:solidFill>
                  <a:schemeClr val="tx1"/>
                </a:solidFill>
                <a:effectLst/>
                <a:latin typeface="+mn-lt"/>
                <a:ea typeface="+mn-ea"/>
                <a:cs typeface="+mn-cs"/>
              </a:rPr>
              <a:t>If measurements before and after indicate a similar degree of contamination, another decontamination session will be counter productive: the skin barrier diminishes as well during washing, which increases the risk of uptake of the external contaminant through the skin.</a:t>
            </a:r>
          </a:p>
          <a:p>
            <a:pPr algn="l"/>
            <a:endParaRPr lang="en-US" sz="800" b="0" kern="1200" noProof="0" dirty="0">
              <a:solidFill>
                <a:schemeClr val="tx1"/>
              </a:solidFill>
              <a:effectLst/>
              <a:latin typeface="+mn-lt"/>
              <a:ea typeface="+mn-ea"/>
              <a:cs typeface="+mn-cs"/>
            </a:endParaRPr>
          </a:p>
          <a:p>
            <a:pPr algn="l"/>
            <a:r>
              <a:rPr lang="en-US" sz="800" b="0" kern="1200" noProof="0" dirty="0">
                <a:solidFill>
                  <a:schemeClr val="tx1"/>
                </a:solidFill>
                <a:effectLst/>
                <a:latin typeface="+mn-lt"/>
                <a:ea typeface="+mn-ea"/>
                <a:cs typeface="+mn-cs"/>
              </a:rPr>
              <a:t>Decontamination will be prioritized for people deemed as highly contaminated. Decontamination can take place in hospitals for patients requiring immediate or urgent care. Be aware that these patients arrive contaminated at the healthcare facility.</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  </a:t>
            </a: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Text source &amp; IP: </a:t>
            </a:r>
          </a:p>
        </p:txBody>
      </p:sp>
    </p:spTree>
    <p:extLst>
      <p:ext uri="{BB962C8B-B14F-4D97-AF65-F5344CB8AC3E}">
        <p14:creationId xmlns:p14="http://schemas.microsoft.com/office/powerpoint/2010/main" val="398940405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Module </a:t>
            </a:r>
            <a:r>
              <a:rPr lang="en-US" sz="800" dirty="0"/>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Learning objective: </a:t>
            </a:r>
            <a:r>
              <a:rPr lang="en-US" sz="800" b="0" i="0" u="none" kern="1200" noProof="0" dirty="0">
                <a:solidFill>
                  <a:schemeClr val="tx1"/>
                </a:solidFill>
                <a:effectLst/>
                <a:latin typeface="+mn-lt"/>
                <a:ea typeface="+mn-ea"/>
                <a:cs typeface="+mn-cs"/>
              </a:rPr>
              <a:t>To </a:t>
            </a:r>
            <a:r>
              <a:rPr lang="en-US" sz="800" b="0" i="0" u="sng" kern="1200" noProof="0" dirty="0">
                <a:solidFill>
                  <a:schemeClr val="tx1"/>
                </a:solidFill>
                <a:effectLst/>
                <a:latin typeface="+mn-lt"/>
                <a:ea typeface="+mn-ea"/>
                <a:cs typeface="+mn-cs"/>
              </a:rPr>
              <a:t>familiarize with and carry out </a:t>
            </a:r>
            <a:r>
              <a:rPr lang="en-US" sz="800" b="0" kern="1200" noProof="0" dirty="0">
                <a:solidFill>
                  <a:schemeClr val="tx1"/>
                </a:solidFill>
                <a:effectLst/>
                <a:latin typeface="+mn-lt"/>
                <a:ea typeface="+mn-ea"/>
                <a:cs typeface="+mn-cs"/>
              </a:rPr>
              <a:t>triage and </a:t>
            </a:r>
            <a:r>
              <a:rPr lang="en-US" sz="800" b="0" u="sng" kern="1200" noProof="0" dirty="0">
                <a:solidFill>
                  <a:schemeClr val="tx1"/>
                </a:solidFill>
                <a:effectLst/>
                <a:latin typeface="+mn-lt"/>
                <a:ea typeface="+mn-ea"/>
                <a:cs typeface="+mn-cs"/>
              </a:rPr>
              <a:t>provide </a:t>
            </a:r>
            <a:r>
              <a:rPr lang="en-US" sz="800" b="0" kern="1200" noProof="0" dirty="0">
                <a:solidFill>
                  <a:schemeClr val="tx1"/>
                </a:solidFill>
                <a:effectLst/>
                <a:latin typeface="+mn-lt"/>
                <a:ea typeface="+mn-ea"/>
                <a:cs typeface="+mn-cs"/>
              </a:rPr>
              <a:t>medical care in relation to CBRN scenario’s</a:t>
            </a:r>
            <a:endParaRPr lang="en-US" sz="800" b="1" kern="1200" noProof="0" dirty="0">
              <a:solidFill>
                <a:schemeClr val="tx1"/>
              </a:solidFill>
              <a:effectLst/>
              <a:latin typeface="+mn-lt"/>
              <a:ea typeface="+mn-ea"/>
              <a:cs typeface="+mn-cs"/>
            </a:endParaRPr>
          </a:p>
          <a:p>
            <a:r>
              <a:rPr lang="en-US" sz="800" b="1" dirty="0"/>
              <a:t>MELODY Presentation:</a:t>
            </a:r>
            <a:r>
              <a:rPr lang="en-US" sz="800" b="0" dirty="0"/>
              <a:t> 6.3.2</a:t>
            </a:r>
            <a:r>
              <a:rPr lang="en-US" sz="800" b="0" noProof="0" dirty="0"/>
              <a:t> </a:t>
            </a:r>
            <a:r>
              <a:rPr lang="en-US" sz="800" noProof="0" dirty="0"/>
              <a:t>Medical treatments, countermeasures and protection</a:t>
            </a:r>
          </a:p>
          <a:p>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Practitioners </a:t>
            </a:r>
          </a:p>
          <a:p>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GB" sz="800" dirty="0"/>
              <a:t>Patients as secondary source</a:t>
            </a:r>
          </a:p>
          <a:p>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know what to keep in mind when performing decontamination in a radiological accident. </a:t>
            </a:r>
          </a:p>
          <a:p>
            <a:pPr algn="l"/>
            <a:r>
              <a:rPr lang="en-US" sz="800" b="1" kern="1200" noProof="0" dirty="0">
                <a:solidFill>
                  <a:schemeClr val="tx1"/>
                </a:solidFill>
                <a:effectLst/>
                <a:latin typeface="+mn-lt"/>
                <a:ea typeface="+mn-ea"/>
                <a:cs typeface="+mn-cs"/>
              </a:rPr>
              <a:t>Instructions for the trainer: </a:t>
            </a:r>
          </a:p>
          <a:p>
            <a:pPr algn="l"/>
            <a:r>
              <a:rPr lang="en-US" sz="800" b="0" kern="1200" noProof="0" dirty="0">
                <a:solidFill>
                  <a:schemeClr val="tx1"/>
                </a:solidFill>
                <a:effectLst/>
                <a:latin typeface="+mn-lt"/>
                <a:ea typeface="+mn-ea"/>
                <a:cs typeface="+mn-cs"/>
              </a:rPr>
              <a:t>Explain that:</a:t>
            </a:r>
          </a:p>
          <a:p>
            <a:pPr algn="l"/>
            <a:r>
              <a:rPr lang="en-US" sz="800" b="0" kern="1200" noProof="0" dirty="0">
                <a:solidFill>
                  <a:schemeClr val="tx1"/>
                </a:solidFill>
                <a:effectLst/>
                <a:latin typeface="+mn-lt"/>
                <a:ea typeface="+mn-ea"/>
                <a:cs typeface="+mn-cs"/>
              </a:rPr>
              <a:t>In case of internal contaminated patients should be managed as a secondary source of radiation. </a:t>
            </a:r>
          </a:p>
          <a:p>
            <a:pPr algn="l"/>
            <a:r>
              <a:rPr lang="en-US" sz="800" b="0" kern="1200" noProof="0" dirty="0">
                <a:solidFill>
                  <a:schemeClr val="tx1"/>
                </a:solidFill>
                <a:effectLst/>
                <a:latin typeface="+mn-lt"/>
                <a:ea typeface="+mn-ea"/>
                <a:cs typeface="+mn-cs"/>
              </a:rPr>
              <a:t>Risk for healthcare personnel is very low, use preventive measures including time, shielding and distance to reduce risks furthermore</a:t>
            </a:r>
          </a:p>
          <a:p>
            <a:pPr algn="l"/>
            <a:endParaRPr lang="en-US" sz="800" b="0" kern="1200" noProof="0" dirty="0">
              <a:solidFill>
                <a:schemeClr val="tx1"/>
              </a:solidFill>
              <a:effectLst/>
              <a:latin typeface="+mn-lt"/>
              <a:ea typeface="+mn-ea"/>
              <a:cs typeface="+mn-cs"/>
            </a:endParaRPr>
          </a:p>
          <a:p>
            <a:pPr algn="l"/>
            <a:r>
              <a:rPr lang="en-US" sz="800" b="0" kern="1200" noProof="0" dirty="0">
                <a:solidFill>
                  <a:schemeClr val="tx1"/>
                </a:solidFill>
                <a:effectLst/>
                <a:latin typeface="+mn-lt"/>
                <a:ea typeface="+mn-ea"/>
                <a:cs typeface="+mn-cs"/>
              </a:rPr>
              <a:t>Patients internal contaminated with alpha radiation emitting materials do not impose risks for healthcare personnel </a:t>
            </a:r>
          </a:p>
          <a:p>
            <a:pPr algn="l"/>
            <a:r>
              <a:rPr lang="en-US" sz="800" b="0" kern="1200" noProof="0" dirty="0">
                <a:solidFill>
                  <a:schemeClr val="tx1"/>
                </a:solidFill>
                <a:effectLst/>
                <a:latin typeface="+mn-lt"/>
                <a:ea typeface="+mn-ea"/>
                <a:cs typeface="+mn-cs"/>
              </a:rPr>
              <a:t>Alpha radiation does not penetrate outside the body, c.f. </a:t>
            </a:r>
            <a:r>
              <a:rPr lang="en-US" sz="800" dirty="0">
                <a:effectLst/>
                <a:latin typeface="Calibri" panose="020F0502020204030204" pitchFamily="34" charset="0"/>
                <a:ea typeface="Calibri" panose="020F0502020204030204" pitchFamily="34" charset="0"/>
                <a:cs typeface="Times New Roman" panose="02020603050405020304" pitchFamily="18" charset="0"/>
              </a:rPr>
              <a:t>polonium; Litvinenko case,</a:t>
            </a:r>
            <a:endParaRPr lang="en-US" sz="800" b="0" kern="1200" noProof="0" dirty="0">
              <a:solidFill>
                <a:schemeClr val="tx1"/>
              </a:solidFill>
              <a:effectLst/>
              <a:latin typeface="+mn-lt"/>
              <a:ea typeface="+mn-ea"/>
              <a:cs typeface="+mn-cs"/>
            </a:endParaRPr>
          </a:p>
          <a:p>
            <a:pPr algn="l"/>
            <a:r>
              <a:rPr lang="en-US" sz="800" b="0" kern="1200" noProof="0" dirty="0">
                <a:solidFill>
                  <a:schemeClr val="tx1"/>
                </a:solidFill>
                <a:effectLst/>
                <a:latin typeface="+mn-lt"/>
                <a:ea typeface="+mn-ea"/>
                <a:cs typeface="+mn-cs"/>
              </a:rPr>
              <a:t>gamma and beta radiation does. This type of radiation can be measured outside the body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Times New Roman" panose="02020603050405020304" pitchFamily="18" charset="0"/>
              </a:rPr>
              <a:t>Note that PPE as such will not protect against the radiation, however. gloves, mask, (eye protection) are important to prevent secondary external/internal contamination with radioactive material </a:t>
            </a:r>
            <a:r>
              <a:rPr lang="en-US" sz="800" b="0" i="0" dirty="0">
                <a:solidFill>
                  <a:srgbClr val="000000"/>
                </a:solidFill>
                <a:effectLst/>
                <a:latin typeface="Roboto" panose="02000000000000000000" pitchFamily="2" charset="0"/>
              </a:rPr>
              <a:t>excreted by the body. Hence, cleaning </a:t>
            </a:r>
            <a:r>
              <a:rPr lang="en-US" sz="800" b="0" kern="1200" noProof="0" dirty="0">
                <a:solidFill>
                  <a:schemeClr val="tx1"/>
                </a:solidFill>
                <a:effectLst/>
                <a:latin typeface="+mn-lt"/>
                <a:ea typeface="+mn-ea"/>
                <a:cs typeface="+mn-cs"/>
              </a:rPr>
              <a:t>toilet, bed sheets, clothing can be contamination risk.</a:t>
            </a:r>
            <a:endParaRPr lang="nl-NL" sz="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  </a:t>
            </a: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Text source &amp; IP: </a:t>
            </a:r>
          </a:p>
        </p:txBody>
      </p:sp>
    </p:spTree>
    <p:extLst>
      <p:ext uri="{BB962C8B-B14F-4D97-AF65-F5344CB8AC3E}">
        <p14:creationId xmlns:p14="http://schemas.microsoft.com/office/powerpoint/2010/main" val="112987157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Module </a:t>
            </a:r>
            <a:r>
              <a:rPr lang="en-US" sz="800" dirty="0"/>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Learning objective: </a:t>
            </a:r>
            <a:r>
              <a:rPr lang="en-US" sz="800" b="0" i="0" u="none" kern="1200" noProof="0" dirty="0">
                <a:solidFill>
                  <a:schemeClr val="tx1"/>
                </a:solidFill>
                <a:effectLst/>
                <a:latin typeface="+mn-lt"/>
                <a:ea typeface="+mn-ea"/>
                <a:cs typeface="+mn-cs"/>
              </a:rPr>
              <a:t>To </a:t>
            </a:r>
            <a:r>
              <a:rPr lang="en-US" sz="800" b="0" i="0" u="sng" kern="1200" noProof="0" dirty="0">
                <a:solidFill>
                  <a:schemeClr val="tx1"/>
                </a:solidFill>
                <a:effectLst/>
                <a:latin typeface="+mn-lt"/>
                <a:ea typeface="+mn-ea"/>
                <a:cs typeface="+mn-cs"/>
              </a:rPr>
              <a:t>familiarize with and carry out </a:t>
            </a:r>
            <a:r>
              <a:rPr lang="en-US" sz="800" b="0" kern="1200" noProof="0" dirty="0">
                <a:solidFill>
                  <a:schemeClr val="tx1"/>
                </a:solidFill>
                <a:effectLst/>
                <a:latin typeface="+mn-lt"/>
                <a:ea typeface="+mn-ea"/>
                <a:cs typeface="+mn-cs"/>
              </a:rPr>
              <a:t>triage and </a:t>
            </a:r>
            <a:r>
              <a:rPr lang="en-US" sz="800" b="0" u="sng" kern="1200" noProof="0" dirty="0">
                <a:solidFill>
                  <a:schemeClr val="tx1"/>
                </a:solidFill>
                <a:effectLst/>
                <a:latin typeface="+mn-lt"/>
                <a:ea typeface="+mn-ea"/>
                <a:cs typeface="+mn-cs"/>
              </a:rPr>
              <a:t>provide </a:t>
            </a:r>
            <a:r>
              <a:rPr lang="en-US" sz="800" b="0" kern="1200" noProof="0" dirty="0">
                <a:solidFill>
                  <a:schemeClr val="tx1"/>
                </a:solidFill>
                <a:effectLst/>
                <a:latin typeface="+mn-lt"/>
                <a:ea typeface="+mn-ea"/>
                <a:cs typeface="+mn-cs"/>
              </a:rPr>
              <a:t>medical care in relation to CBRN scenario’s</a:t>
            </a:r>
            <a:endParaRPr lang="en-US" sz="800" b="1" kern="1200" noProof="0" dirty="0">
              <a:solidFill>
                <a:schemeClr val="tx1"/>
              </a:solidFill>
              <a:effectLst/>
              <a:latin typeface="+mn-lt"/>
              <a:ea typeface="+mn-ea"/>
              <a:cs typeface="+mn-cs"/>
            </a:endParaRPr>
          </a:p>
          <a:p>
            <a:r>
              <a:rPr lang="en-US" sz="800" b="1" dirty="0"/>
              <a:t>MELODY Presentation:</a:t>
            </a:r>
            <a:r>
              <a:rPr lang="en-US" sz="800" b="0" dirty="0"/>
              <a:t> 6.3.2</a:t>
            </a:r>
            <a:r>
              <a:rPr lang="en-US" sz="800" b="0" noProof="0" dirty="0"/>
              <a:t> </a:t>
            </a:r>
            <a:r>
              <a:rPr lang="en-US" sz="800" noProof="0" dirty="0"/>
              <a:t>Medical treatments, countermeasures and protection</a:t>
            </a:r>
          </a:p>
          <a:p>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Practitioners </a:t>
            </a:r>
          </a:p>
          <a:p>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GB" sz="800" dirty="0"/>
              <a:t>Treatment priority</a:t>
            </a:r>
            <a:br>
              <a:rPr lang="en-GB" sz="800" dirty="0"/>
            </a:b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know which priorities to give in triage in incidents involving radiological material</a:t>
            </a:r>
          </a:p>
          <a:p>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Present information on slide.</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  </a:t>
            </a: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Text source &amp; IP: </a:t>
            </a:r>
            <a:endParaRPr lang="nl-NL" sz="800" dirty="0"/>
          </a:p>
          <a:p>
            <a:endParaRPr lang="nl-NL" sz="800" dirty="0"/>
          </a:p>
        </p:txBody>
      </p:sp>
    </p:spTree>
    <p:extLst>
      <p:ext uri="{BB962C8B-B14F-4D97-AF65-F5344CB8AC3E}">
        <p14:creationId xmlns:p14="http://schemas.microsoft.com/office/powerpoint/2010/main" val="215368377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Module </a:t>
            </a:r>
            <a:r>
              <a:rPr lang="en-US" sz="800" dirty="0"/>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Learning objective: </a:t>
            </a:r>
            <a:r>
              <a:rPr lang="en-US" sz="800" b="0" i="0" u="none" kern="1200" noProof="0" dirty="0">
                <a:solidFill>
                  <a:schemeClr val="tx1"/>
                </a:solidFill>
                <a:effectLst/>
                <a:latin typeface="+mn-lt"/>
                <a:ea typeface="+mn-ea"/>
                <a:cs typeface="+mn-cs"/>
              </a:rPr>
              <a:t>To </a:t>
            </a:r>
            <a:r>
              <a:rPr lang="en-US" sz="800" b="0" i="0" u="sng" kern="1200" noProof="0" dirty="0">
                <a:solidFill>
                  <a:schemeClr val="tx1"/>
                </a:solidFill>
                <a:effectLst/>
                <a:latin typeface="+mn-lt"/>
                <a:ea typeface="+mn-ea"/>
                <a:cs typeface="+mn-cs"/>
              </a:rPr>
              <a:t>familiarize with and carry out </a:t>
            </a:r>
            <a:r>
              <a:rPr lang="en-US" sz="800" b="0" kern="1200" noProof="0" dirty="0">
                <a:solidFill>
                  <a:schemeClr val="tx1"/>
                </a:solidFill>
                <a:effectLst/>
                <a:latin typeface="+mn-lt"/>
                <a:ea typeface="+mn-ea"/>
                <a:cs typeface="+mn-cs"/>
              </a:rPr>
              <a:t>triage and </a:t>
            </a:r>
            <a:r>
              <a:rPr lang="en-US" sz="800" b="0" u="sng" kern="1200" noProof="0" dirty="0">
                <a:solidFill>
                  <a:schemeClr val="tx1"/>
                </a:solidFill>
                <a:effectLst/>
                <a:latin typeface="+mn-lt"/>
                <a:ea typeface="+mn-ea"/>
                <a:cs typeface="+mn-cs"/>
              </a:rPr>
              <a:t>provide </a:t>
            </a:r>
            <a:r>
              <a:rPr lang="en-US" sz="800" b="0" kern="1200" noProof="0" dirty="0">
                <a:solidFill>
                  <a:schemeClr val="tx1"/>
                </a:solidFill>
                <a:effectLst/>
                <a:latin typeface="+mn-lt"/>
                <a:ea typeface="+mn-ea"/>
                <a:cs typeface="+mn-cs"/>
              </a:rPr>
              <a:t>medical care in relation to CBRN scenario’s</a:t>
            </a:r>
            <a:endParaRPr lang="en-US" sz="800" b="1" kern="1200" noProof="0" dirty="0">
              <a:solidFill>
                <a:schemeClr val="tx1"/>
              </a:solidFill>
              <a:effectLst/>
              <a:latin typeface="+mn-lt"/>
              <a:ea typeface="+mn-ea"/>
              <a:cs typeface="+mn-cs"/>
            </a:endParaRPr>
          </a:p>
          <a:p>
            <a:r>
              <a:rPr lang="en-US" sz="800" b="1" dirty="0"/>
              <a:t>MELODY Presentation:</a:t>
            </a:r>
            <a:r>
              <a:rPr lang="en-US" sz="800" b="0" dirty="0"/>
              <a:t> 6.3.2</a:t>
            </a:r>
            <a:r>
              <a:rPr lang="en-US" sz="800" b="0" noProof="0" dirty="0"/>
              <a:t> </a:t>
            </a:r>
            <a:r>
              <a:rPr lang="en-US" sz="800" noProof="0" dirty="0"/>
              <a:t>Medical treatments, countermeasures and protection</a:t>
            </a:r>
          </a:p>
          <a:p>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dirty="0"/>
              <a:t>Radiological groups of victims</a:t>
            </a:r>
            <a:br>
              <a:rPr lang="en-US" sz="800" dirty="0"/>
            </a:b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trainees should be familiarized with radiological groups of victims</a:t>
            </a:r>
          </a:p>
          <a:p>
            <a:pPr lvl="0"/>
            <a:r>
              <a:rPr lang="en-US" sz="800" b="1" kern="1200" noProof="0" dirty="0">
                <a:solidFill>
                  <a:schemeClr val="tx1"/>
                </a:solidFill>
                <a:effectLst/>
                <a:latin typeface="+mn-lt"/>
                <a:ea typeface="+mn-ea"/>
                <a:cs typeface="+mn-cs"/>
              </a:rPr>
              <a:t>Instructions for the trainer: </a:t>
            </a:r>
            <a:r>
              <a:rPr lang="en-US" sz="800" b="0" kern="1200" noProof="0" dirty="0">
                <a:solidFill>
                  <a:schemeClr val="tx1"/>
                </a:solidFill>
                <a:effectLst/>
                <a:latin typeface="+mn-lt"/>
                <a:ea typeface="+mn-ea"/>
                <a:cs typeface="+mn-cs"/>
              </a:rPr>
              <a:t>Victims from radiological incidents can be grouped based on received dose and treatment options. </a:t>
            </a:r>
          </a:p>
          <a:p>
            <a:pPr lvl="0"/>
            <a:r>
              <a:rPr lang="en-US" sz="800" b="0" kern="1200" noProof="0" dirty="0">
                <a:solidFill>
                  <a:schemeClr val="tx1"/>
                </a:solidFill>
                <a:effectLst/>
                <a:latin typeface="+mn-lt"/>
                <a:ea typeface="+mn-ea"/>
                <a:cs typeface="+mn-cs"/>
              </a:rPr>
              <a:t>The first </a:t>
            </a:r>
            <a:r>
              <a:rPr lang="en-US" sz="800" kern="1200" noProof="0" dirty="0">
                <a:solidFill>
                  <a:schemeClr val="tx1"/>
                </a:solidFill>
                <a:effectLst/>
                <a:latin typeface="+mn-lt"/>
                <a:ea typeface="+mn-ea"/>
                <a:cs typeface="+mn-cs"/>
              </a:rPr>
              <a:t>group of victims are victims in the range of 1-3Gy (gray) of absorbed dose (estimated using biodosimetry). A hematologic crisis followed by lymphopenia, bone marrow atrophy, pancytopenia contributing to the increasing of lethality will appear. Treatment is based on administering cytokines. In case of inhalation or intake of radionuclides, victims should be managed as secondary sources of radiation. Local skin irradiation (similar to burns) should also be treated by anti-inflammatory therapy with corticosteroids. Prognosis in these cases is rather good and the patient fully recovers in most cases. Decontamination protocols should be executed by staff wearing PPE. Furthermore, management of the victims should be performed in appropriate PPE.</a:t>
            </a:r>
          </a:p>
          <a:p>
            <a:pPr lvl="0"/>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second group of victims are victims in the range of 3-5Gy (gray) absorbed dose. The Acute Radiation Syndrome (ARS) is starting: development of signs and symptoms that manifest the reactions of various body systems to irradiation, starting with previously mentioned hematopoietic syndrome followed by gastrointestinal syndrome ending on neurovascular syndrome. Gastrointestinal syndrome is characterized by malabsorption of nutrients, significant fluid and electrolyte shifts, bleeding and sepsis. Treatment is similar to that of victims in the 1-3Gy (gray) range. Antibiotic prophylaxis should be introduced in order to prevent sepsis. Furthermore, parenteral administering of nutrients and hydration should be started. The medical prognosis is poor, and most cases are lethal. All precautions described previously should be executed.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noProof="0" dirty="0">
                <a:solidFill>
                  <a:schemeClr val="tx1"/>
                </a:solidFill>
                <a:effectLst/>
                <a:latin typeface="+mn-lt"/>
                <a:ea typeface="+mn-ea"/>
                <a:cs typeface="+mn-cs"/>
              </a:rPr>
              <a:t>The last group of victims are victims in the range of above 5Gy (gray) of absorbed dose. Above 8Gy (gray) of absorbed dose is 100% lethal. Treatment is similar to the previous group (3-5Gy absorbed dose). In addition to antibiotic, antiviral and antifungal prophylaxis should be introduced. The medical prognosis is bad and the patients have a low chance of survival. All precautions described previously should be executed.</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p:txBody>
      </p:sp>
    </p:spTree>
    <p:extLst>
      <p:ext uri="{BB962C8B-B14F-4D97-AF65-F5344CB8AC3E}">
        <p14:creationId xmlns:p14="http://schemas.microsoft.com/office/powerpoint/2010/main" val="367178319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Module </a:t>
            </a:r>
            <a:r>
              <a:rPr lang="en-US" sz="800" dirty="0"/>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Learning objective: </a:t>
            </a:r>
            <a:r>
              <a:rPr lang="en-US" sz="800" b="0" i="0" u="none" kern="1200" noProof="0" dirty="0">
                <a:solidFill>
                  <a:schemeClr val="tx1"/>
                </a:solidFill>
                <a:effectLst/>
                <a:latin typeface="+mn-lt"/>
                <a:ea typeface="+mn-ea"/>
                <a:cs typeface="+mn-cs"/>
              </a:rPr>
              <a:t>To </a:t>
            </a:r>
            <a:r>
              <a:rPr lang="en-US" sz="800" b="0" i="0" u="sng" kern="1200" noProof="0" dirty="0">
                <a:solidFill>
                  <a:schemeClr val="tx1"/>
                </a:solidFill>
                <a:effectLst/>
                <a:latin typeface="+mn-lt"/>
                <a:ea typeface="+mn-ea"/>
                <a:cs typeface="+mn-cs"/>
              </a:rPr>
              <a:t>familiarize with and carry out </a:t>
            </a:r>
            <a:r>
              <a:rPr lang="en-US" sz="800" b="0" kern="1200" noProof="0" dirty="0">
                <a:solidFill>
                  <a:schemeClr val="tx1"/>
                </a:solidFill>
                <a:effectLst/>
                <a:latin typeface="+mn-lt"/>
                <a:ea typeface="+mn-ea"/>
                <a:cs typeface="+mn-cs"/>
              </a:rPr>
              <a:t>triage and </a:t>
            </a:r>
            <a:r>
              <a:rPr lang="en-US" sz="800" b="0" u="sng" kern="1200" noProof="0" dirty="0">
                <a:solidFill>
                  <a:schemeClr val="tx1"/>
                </a:solidFill>
                <a:effectLst/>
                <a:latin typeface="+mn-lt"/>
                <a:ea typeface="+mn-ea"/>
                <a:cs typeface="+mn-cs"/>
              </a:rPr>
              <a:t>provide </a:t>
            </a:r>
            <a:r>
              <a:rPr lang="en-US" sz="800" b="0" kern="1200" noProof="0" dirty="0">
                <a:solidFill>
                  <a:schemeClr val="tx1"/>
                </a:solidFill>
                <a:effectLst/>
                <a:latin typeface="+mn-lt"/>
                <a:ea typeface="+mn-ea"/>
                <a:cs typeface="+mn-cs"/>
              </a:rPr>
              <a:t>medical care in relation to CBRN scenario’s</a:t>
            </a:r>
            <a:endParaRPr lang="en-US" sz="800" b="1" kern="1200" noProof="0" dirty="0">
              <a:solidFill>
                <a:schemeClr val="tx1"/>
              </a:solidFill>
              <a:effectLst/>
              <a:latin typeface="+mn-lt"/>
              <a:ea typeface="+mn-ea"/>
              <a:cs typeface="+mn-cs"/>
            </a:endParaRPr>
          </a:p>
          <a:p>
            <a:r>
              <a:rPr lang="en-US" sz="800" b="1" dirty="0"/>
              <a:t>MELODY Presentation:</a:t>
            </a:r>
            <a:r>
              <a:rPr lang="en-US" sz="800" b="0" dirty="0"/>
              <a:t> 6.3.2</a:t>
            </a:r>
            <a:r>
              <a:rPr lang="en-US" sz="800" b="0" noProof="0" dirty="0"/>
              <a:t> </a:t>
            </a:r>
            <a:r>
              <a:rPr lang="en-US" sz="800" noProof="0" dirty="0"/>
              <a:t>Medical treatments, countermeasures and protection</a:t>
            </a:r>
          </a:p>
          <a:p>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b="0" i="0" kern="1200" dirty="0">
                <a:solidFill>
                  <a:schemeClr val="tx1"/>
                </a:solidFill>
                <a:effectLst/>
                <a:latin typeface="+mn-lt"/>
                <a:ea typeface="+mn-ea"/>
                <a:cs typeface="+mn-cs"/>
              </a:rPr>
              <a:t>METREPOL </a:t>
            </a:r>
            <a:br>
              <a:rPr lang="en-US" sz="800" dirty="0"/>
            </a:b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trainees should be familiarized with t</a:t>
            </a:r>
            <a:r>
              <a:rPr lang="en-US" sz="800" b="0" i="0" kern="1200" dirty="0">
                <a:solidFill>
                  <a:schemeClr val="tx1"/>
                </a:solidFill>
                <a:effectLst/>
                <a:latin typeface="+mn-lt"/>
                <a:ea typeface="+mn-ea"/>
                <a:cs typeface="+mn-cs"/>
              </a:rPr>
              <a:t>he European protocol METREPOL</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T</a:t>
            </a:r>
            <a:r>
              <a:rPr lang="en-US" sz="800" b="0" i="0" kern="1200" dirty="0">
                <a:solidFill>
                  <a:schemeClr val="tx1"/>
                </a:solidFill>
                <a:effectLst/>
                <a:latin typeface="+mn-lt"/>
                <a:ea typeface="+mn-ea"/>
                <a:cs typeface="+mn-cs"/>
              </a:rPr>
              <a:t>he European protocol METREPOL (Medical Treatment Protocols for radiation accident victims - this protocol forms the basis of a computerized guidance system) agreed that the first 48 h after a radiological accident involving masses of people are crucial. In that time period, the accident victims should be processed by an emergency triage system where the patients are scored on the basis of both clinical and biological criteria, including the delay before symptoms appear, the delay before cutaneous erythema is observed, the severity of asthenia, the intensity of nausea, the frequency of vomiting per 24 h, the severity and frequency of diarrhea or number of stools per 24 h, the presence of abdominal pain, the intensity of headaches, temperature, blood pressure, and the occurrence of temporary loss of consciousness</a:t>
            </a:r>
          </a:p>
          <a:p>
            <a:pPr lvl="0"/>
            <a:endParaRPr lang="en-US" sz="800" b="0" i="0" kern="1200" noProof="0" dirty="0">
              <a:solidFill>
                <a:schemeClr val="tx1"/>
              </a:solidFill>
              <a:effectLst/>
              <a:latin typeface="+mn-lt"/>
              <a:ea typeface="+mn-ea"/>
              <a:cs typeface="+mn-cs"/>
            </a:endParaRPr>
          </a:p>
          <a:p>
            <a:r>
              <a:rPr lang="en-US" sz="800" b="0" i="0" kern="1200" dirty="0">
                <a:solidFill>
                  <a:schemeClr val="tx1"/>
                </a:solidFill>
                <a:effectLst/>
                <a:latin typeface="+mn-lt"/>
                <a:ea typeface="+mn-ea"/>
                <a:cs typeface="+mn-cs"/>
              </a:rPr>
              <a:t>Patients with a score of 1 can be followed up on an outpatient basis or be treated by the equivalent of a day care hospital. Patients with a score of 2 are those patients who need maximum medical attention if they are to survive. Patients with a score of 3 are those patients who are predicted to develop multi-organ failure (MOF) and unfortunately have almost no hope of recovering. Radiation induced multi-organ failure (MOF) describes the progressive dysfunction of two or more organ systems over time.</a:t>
            </a:r>
          </a:p>
          <a:p>
            <a:endParaRPr lang="en-US" sz="800" b="0" i="0" kern="1200" dirty="0">
              <a:solidFill>
                <a:schemeClr val="tx1"/>
              </a:solidFill>
              <a:effectLst/>
              <a:latin typeface="+mn-lt"/>
              <a:ea typeface="+mn-ea"/>
              <a:cs typeface="+mn-cs"/>
            </a:endParaRPr>
          </a:p>
          <a:p>
            <a:r>
              <a:rPr lang="en-US" sz="800" b="0" i="0" kern="1200" dirty="0">
                <a:solidFill>
                  <a:schemeClr val="tx1"/>
                </a:solidFill>
                <a:effectLst/>
                <a:latin typeface="+mn-lt"/>
                <a:ea typeface="+mn-ea"/>
                <a:cs typeface="+mn-cs"/>
              </a:rPr>
              <a:t>A primary objective in the first 48 h is to identify bystanders who were not irradiated (score 0). This will help to prevent hospitals from exceeding their saturation capacity. The patients who are hospitalized are only those who have a score exceeding 1. In the case of accidental contamination, only those patients who have been appropriately decontaminated should be admitted. After the initial 48 h, scoring of the patient is re-evaluated on the basis of METREPOL. Patients who receive a score of 2 or 3 then receive the recommended treatment, regardless of whether they have any hope of recovering. </a:t>
            </a:r>
          </a:p>
          <a:p>
            <a:endParaRPr lang="en-US" sz="800" b="0" i="0" kern="1200" dirty="0">
              <a:solidFill>
                <a:schemeClr val="tx1"/>
              </a:solidFill>
              <a:effectLst/>
              <a:latin typeface="+mn-lt"/>
              <a:ea typeface="+mn-ea"/>
              <a:cs typeface="+mn-cs"/>
            </a:endParaRPr>
          </a:p>
          <a:p>
            <a:r>
              <a:rPr lang="en-US" sz="800" b="0" i="0" kern="1200" dirty="0">
                <a:solidFill>
                  <a:schemeClr val="tx1"/>
                </a:solidFill>
                <a:effectLst/>
                <a:latin typeface="+mn-lt"/>
                <a:ea typeface="+mn-ea"/>
                <a:cs typeface="+mn-cs"/>
              </a:rPr>
              <a:t>It is unfortunately not possible to know during the first 48 h the individual physical and biological dosimetry: these key pieces of information only become accessible after 48 h, at which point they become the basis of further medical decision-making. </a:t>
            </a:r>
          </a:p>
          <a:p>
            <a:endParaRPr lang="en-US" sz="800" b="0" i="0" kern="1200" dirty="0">
              <a:solidFill>
                <a:schemeClr val="tx1"/>
              </a:solidFill>
              <a:effectLst/>
              <a:latin typeface="+mn-lt"/>
              <a:ea typeface="+mn-ea"/>
              <a:cs typeface="+mn-cs"/>
            </a:endParaRPr>
          </a:p>
          <a:p>
            <a:r>
              <a:rPr lang="en-US" sz="800" b="0" i="0" kern="1200" dirty="0">
                <a:solidFill>
                  <a:schemeClr val="tx1"/>
                </a:solidFill>
                <a:effectLst/>
                <a:latin typeface="+mn-lt"/>
                <a:ea typeface="+mn-ea"/>
                <a:cs typeface="+mn-cs"/>
              </a:rPr>
              <a:t>It should be noted that which body portion of an individual is exposed is more important than the overall dose of exposure. The symptoms and values indicated above are reliable only in case the whole body or large parts of the body have been externally exposed to a high radiation does, delivered within a few minutes to hours. </a:t>
            </a:r>
          </a:p>
          <a:p>
            <a:endParaRPr lang="en-US" sz="800" b="0" i="0" kern="1200" noProof="0" dirty="0">
              <a:solidFill>
                <a:schemeClr val="tx1"/>
              </a:solidFill>
              <a:effectLst/>
              <a:latin typeface="+mn-lt"/>
              <a:ea typeface="+mn-ea"/>
              <a:cs typeface="+mn-cs"/>
            </a:endParaRPr>
          </a:p>
          <a:p>
            <a:pPr lvl="0"/>
            <a:r>
              <a:rPr lang="en-US" sz="800" dirty="0"/>
              <a:t>Blood test can be undertaken in every hospitals and many laboratories around the country which makes the METREPOL approach particularly adapted to large countries with few monitoring resources.</a:t>
            </a:r>
          </a:p>
          <a:p>
            <a:pPr lvl="0"/>
            <a:endParaRPr lang="en-US" sz="800" kern="1200" noProof="0" dirty="0">
              <a:solidFill>
                <a:schemeClr val="tx1"/>
              </a:solidFill>
              <a:effectLst/>
              <a:latin typeface="+mn-lt"/>
              <a:ea typeface="+mn-ea"/>
              <a:cs typeface="+mn-cs"/>
            </a:endParaRPr>
          </a:p>
          <a:p>
            <a:pPr lvl="0"/>
            <a:r>
              <a:rPr lang="en-US" sz="800" kern="1200" noProof="0" dirty="0">
                <a:solidFill>
                  <a:schemeClr val="tx1"/>
                </a:solidFill>
                <a:effectLst/>
                <a:latin typeface="+mn-lt"/>
                <a:ea typeface="+mn-ea"/>
                <a:cs typeface="+mn-cs"/>
              </a:rPr>
              <a:t>Nevertheless, people who do not show symptoms immediately after exposure may do so after 4 to 5 weeks: blood counts for platelets and red blood cells may suddenly drop, as a result of </a:t>
            </a:r>
            <a:r>
              <a:rPr lang="en-US" sz="800" b="0" i="0" dirty="0">
                <a:solidFill>
                  <a:srgbClr val="000000"/>
                </a:solidFill>
                <a:effectLst/>
                <a:latin typeface="Roboto" panose="02000000000000000000" pitchFamily="2" charset="0"/>
              </a:rPr>
              <a:t>red bone marrow failure. Registration and follow up is important.</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r>
              <a:rPr lang="en-US" sz="800" b="0" kern="1200" noProof="0" dirty="0">
                <a:solidFill>
                  <a:schemeClr val="tx1"/>
                </a:solidFill>
                <a:effectLst/>
                <a:latin typeface="+mn-lt"/>
                <a:ea typeface="+mn-ea"/>
                <a:cs typeface="+mn-cs"/>
              </a:rPr>
              <a:t>https://www.ncbi.nlm.nih.gov/pmc/articles/PMC3863169/ </a:t>
            </a:r>
          </a:p>
        </p:txBody>
      </p:sp>
    </p:spTree>
    <p:extLst>
      <p:ext uri="{BB962C8B-B14F-4D97-AF65-F5344CB8AC3E}">
        <p14:creationId xmlns:p14="http://schemas.microsoft.com/office/powerpoint/2010/main" val="18509661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Module </a:t>
            </a:r>
            <a:r>
              <a:rPr lang="en-US" sz="800" dirty="0"/>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Learning objective: </a:t>
            </a:r>
            <a:r>
              <a:rPr lang="en-US" sz="800" b="0" i="0" u="none" kern="1200" noProof="0" dirty="0">
                <a:solidFill>
                  <a:schemeClr val="tx1"/>
                </a:solidFill>
                <a:effectLst/>
                <a:latin typeface="+mn-lt"/>
                <a:ea typeface="+mn-ea"/>
                <a:cs typeface="+mn-cs"/>
              </a:rPr>
              <a:t>To </a:t>
            </a:r>
            <a:r>
              <a:rPr lang="en-US" sz="800" b="0" i="0" u="sng" kern="1200" noProof="0" dirty="0">
                <a:solidFill>
                  <a:schemeClr val="tx1"/>
                </a:solidFill>
                <a:effectLst/>
                <a:latin typeface="+mn-lt"/>
                <a:ea typeface="+mn-ea"/>
                <a:cs typeface="+mn-cs"/>
              </a:rPr>
              <a:t>familiarize with and carry out </a:t>
            </a:r>
            <a:r>
              <a:rPr lang="en-US" sz="800" b="0" kern="1200" noProof="0" dirty="0">
                <a:solidFill>
                  <a:schemeClr val="tx1"/>
                </a:solidFill>
                <a:effectLst/>
                <a:latin typeface="+mn-lt"/>
                <a:ea typeface="+mn-ea"/>
                <a:cs typeface="+mn-cs"/>
              </a:rPr>
              <a:t>triage and </a:t>
            </a:r>
            <a:r>
              <a:rPr lang="en-US" sz="800" b="0" u="sng" kern="1200" noProof="0" dirty="0">
                <a:solidFill>
                  <a:schemeClr val="tx1"/>
                </a:solidFill>
                <a:effectLst/>
                <a:latin typeface="+mn-lt"/>
                <a:ea typeface="+mn-ea"/>
                <a:cs typeface="+mn-cs"/>
              </a:rPr>
              <a:t>provide </a:t>
            </a:r>
            <a:r>
              <a:rPr lang="en-US" sz="800" b="0" kern="1200" noProof="0" dirty="0">
                <a:solidFill>
                  <a:schemeClr val="tx1"/>
                </a:solidFill>
                <a:effectLst/>
                <a:latin typeface="+mn-lt"/>
                <a:ea typeface="+mn-ea"/>
                <a:cs typeface="+mn-cs"/>
              </a:rPr>
              <a:t>medical care in relation to CBRN scenario’s</a:t>
            </a:r>
            <a:endParaRPr lang="en-US" sz="800" b="1" kern="1200" noProof="0" dirty="0">
              <a:solidFill>
                <a:schemeClr val="tx1"/>
              </a:solidFill>
              <a:effectLst/>
              <a:latin typeface="+mn-lt"/>
              <a:ea typeface="+mn-ea"/>
              <a:cs typeface="+mn-cs"/>
            </a:endParaRPr>
          </a:p>
          <a:p>
            <a:r>
              <a:rPr lang="en-US" sz="800" b="1" dirty="0"/>
              <a:t>MELODY Presentation:</a:t>
            </a:r>
            <a:r>
              <a:rPr lang="en-US" sz="800" b="0" dirty="0"/>
              <a:t> 6.3.2</a:t>
            </a:r>
            <a:r>
              <a:rPr lang="en-US" sz="800" b="0" noProof="0" dirty="0"/>
              <a:t> </a:t>
            </a:r>
            <a:r>
              <a:rPr lang="en-US" sz="800" noProof="0" dirty="0"/>
              <a:t>Medical treatments, countermeasures and protection</a:t>
            </a:r>
          </a:p>
          <a:p>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Practitioners </a:t>
            </a:r>
          </a:p>
          <a:p>
            <a:endParaRPr lang="en-US" sz="800" b="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dirty="0"/>
              <a:t>Limited risk of secondary exposure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should know that in case of chemical/radiological contamination</a:t>
            </a:r>
            <a:r>
              <a:rPr lang="en-US" sz="800" kern="1200" baseline="0" noProof="0" dirty="0">
                <a:solidFill>
                  <a:schemeClr val="tx1"/>
                </a:solidFill>
                <a:effectLst/>
                <a:latin typeface="+mn-lt"/>
                <a:ea typeface="+mn-ea"/>
                <a:cs typeface="+mn-cs"/>
              </a:rPr>
              <a:t>, life saving interventions always have priority.</a:t>
            </a:r>
            <a:br>
              <a:rPr lang="en-US" sz="800" kern="1200" noProof="0" dirty="0">
                <a:solidFill>
                  <a:schemeClr val="tx1"/>
                </a:solidFill>
                <a:effectLst/>
                <a:latin typeface="+mn-lt"/>
                <a:ea typeface="+mn-ea"/>
                <a:cs typeface="+mn-cs"/>
              </a:rPr>
            </a:br>
            <a:r>
              <a:rPr lang="en-US" sz="800" b="1" kern="1200" noProof="0" dirty="0">
                <a:solidFill>
                  <a:schemeClr val="tx1"/>
                </a:solidFill>
                <a:effectLst/>
                <a:latin typeface="+mn-lt"/>
                <a:ea typeface="+mn-ea"/>
                <a:cs typeface="+mn-cs"/>
              </a:rPr>
              <a:t>Instructions for the trainer:</a:t>
            </a:r>
            <a:br>
              <a:rPr lang="en-US" sz="800" b="1" kern="1200" noProof="0" dirty="0">
                <a:solidFill>
                  <a:schemeClr val="tx1"/>
                </a:solidFill>
                <a:effectLst/>
                <a:latin typeface="+mn-lt"/>
                <a:ea typeface="+mn-ea"/>
                <a:cs typeface="+mn-cs"/>
              </a:rPr>
            </a:br>
            <a:r>
              <a:rPr lang="en-US" sz="800" b="0" kern="1200" noProof="0" dirty="0">
                <a:solidFill>
                  <a:schemeClr val="tx1"/>
                </a:solidFill>
                <a:effectLst/>
                <a:latin typeface="+mn-lt"/>
                <a:ea typeface="+mn-ea"/>
                <a:cs typeface="+mn-cs"/>
              </a:rPr>
              <a:t>In</a:t>
            </a:r>
            <a:r>
              <a:rPr lang="en-US" sz="800" b="0" kern="1200" baseline="0" noProof="0" dirty="0">
                <a:solidFill>
                  <a:schemeClr val="tx1"/>
                </a:solidFill>
                <a:effectLst/>
                <a:latin typeface="+mn-lt"/>
                <a:ea typeface="+mn-ea"/>
                <a:cs typeface="+mn-cs"/>
              </a:rPr>
              <a:t> most CBRN incidents (large scale industrial/transport/terrorist attack) there is exposure of casualties to gases, vapor or aerosol after fire/explosion. Although casualties can have a serious inhalation exposure, secondary exposure risk of healthcare workers due to contaminated clothes/skin of the patients is low. Gases will dissipate quickly, vapor can condense to some extent on clothing/skin but will also (partly) evaporate again before arrival in the hospital. With use of standard PPE (gloves, gown, mask/eye protection in case of solid particles), inhalation is the relevant secondary exposure route for hospital personnel (vapors from volatile liquids). This exposure is low and serious toxicity is not expected to occur. More elaborate PPE is only necessary in rare cases (see next slide). The most important message is that critical care must never be delayed. Even in case of highly toxic substances only mild secondary toxicity is reported. This is also clear from the terrorist attack with sarin in the Tokyo subway in 1995 and in Matsumoto in 1994.</a:t>
            </a:r>
            <a:br>
              <a:rPr lang="en-US" sz="800" b="1" kern="1200" noProof="0" dirty="0">
                <a:solidFill>
                  <a:schemeClr val="tx1"/>
                </a:solidFill>
                <a:effectLst/>
                <a:latin typeface="+mn-lt"/>
                <a:ea typeface="+mn-ea"/>
                <a:cs typeface="+mn-cs"/>
              </a:rPr>
            </a:b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br>
              <a:rPr lang="en-US" sz="800" i="0" kern="1200" noProof="0" dirty="0">
                <a:solidFill>
                  <a:schemeClr val="tx1"/>
                </a:solidFill>
                <a:effectLst/>
                <a:latin typeface="+mn-lt"/>
                <a:ea typeface="+mn-ea"/>
                <a:cs typeface="+mn-cs"/>
              </a:rPr>
            </a:br>
            <a:r>
              <a:rPr lang="en-US" sz="800" i="0" kern="1200" noProof="0" dirty="0">
                <a:solidFill>
                  <a:schemeClr val="tx1"/>
                </a:solidFill>
                <a:effectLst/>
                <a:latin typeface="+mn-lt"/>
                <a:ea typeface="+mn-ea"/>
                <a:cs typeface="+mn-cs"/>
              </a:rPr>
              <a:t>Revie</a:t>
            </a:r>
            <a:r>
              <a:rPr lang="en-US" sz="800" i="0" kern="1200" baseline="0" noProof="0" dirty="0">
                <a:solidFill>
                  <a:schemeClr val="tx1"/>
                </a:solidFill>
                <a:effectLst/>
                <a:latin typeface="+mn-lt"/>
                <a:ea typeface="+mn-ea"/>
                <a:cs typeface="+mn-cs"/>
              </a:rPr>
              <a:t>w article in Clinical Toxicology: </a:t>
            </a:r>
            <a:r>
              <a:rPr lang="en-US" sz="800" kern="1200" dirty="0">
                <a:solidFill>
                  <a:schemeClr val="tx1"/>
                </a:solidFill>
                <a:effectLst/>
                <a:latin typeface="+mn-lt"/>
                <a:ea typeface="+mn-ea"/>
                <a:cs typeface="+mn-cs"/>
              </a:rPr>
              <a:t>‘Is secondary chemical exposure of hospital personnel of clinical importance?‘. </a:t>
            </a:r>
            <a:br>
              <a:rPr lang="en-US" sz="800" kern="1200" dirty="0">
                <a:solidFill>
                  <a:schemeClr val="tx1"/>
                </a:solidFill>
                <a:effectLst/>
                <a:latin typeface="+mn-lt"/>
                <a:ea typeface="+mn-ea"/>
                <a:cs typeface="+mn-cs"/>
              </a:rPr>
            </a:br>
            <a:r>
              <a:rPr lang="en-US" sz="800" kern="1200" dirty="0">
                <a:solidFill>
                  <a:schemeClr val="tx1"/>
                </a:solidFill>
                <a:effectLst/>
                <a:latin typeface="+mn-lt"/>
                <a:ea typeface="+mn-ea"/>
                <a:cs typeface="+mn-cs"/>
              </a:rPr>
              <a:t>URL: </a:t>
            </a:r>
            <a:r>
              <a:rPr lang="en-US" sz="800" u="sng" kern="1200" dirty="0">
                <a:solidFill>
                  <a:schemeClr val="tx1"/>
                </a:solidFill>
                <a:effectLst/>
                <a:latin typeface="+mn-lt"/>
                <a:ea typeface="+mn-ea"/>
                <a:cs typeface="+mn-cs"/>
                <a:hlinkClick r:id="rId3"/>
              </a:rPr>
              <a:t>https://doi.org/10.1080/15563650.2020.1860216</a:t>
            </a:r>
            <a:endParaRPr lang="en-US" sz="800" i="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 </a:t>
            </a:r>
            <a:endParaRPr lang="en-US" sz="800" noProof="0" dirty="0"/>
          </a:p>
        </p:txBody>
      </p:sp>
    </p:spTree>
    <p:extLst>
      <p:ext uri="{BB962C8B-B14F-4D97-AF65-F5344CB8AC3E}">
        <p14:creationId xmlns:p14="http://schemas.microsoft.com/office/powerpoint/2010/main" val="72231037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Module </a:t>
            </a:r>
            <a:r>
              <a:rPr lang="en-US" sz="800" dirty="0"/>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Learning objective: </a:t>
            </a:r>
            <a:r>
              <a:rPr lang="en-US" sz="800" b="0" i="0" u="none" kern="1200" noProof="0" dirty="0">
                <a:solidFill>
                  <a:schemeClr val="tx1"/>
                </a:solidFill>
                <a:effectLst/>
                <a:latin typeface="+mn-lt"/>
                <a:ea typeface="+mn-ea"/>
                <a:cs typeface="+mn-cs"/>
              </a:rPr>
              <a:t>To </a:t>
            </a:r>
            <a:r>
              <a:rPr lang="en-US" sz="800" b="0" i="0" u="sng" kern="1200" noProof="0" dirty="0">
                <a:solidFill>
                  <a:schemeClr val="tx1"/>
                </a:solidFill>
                <a:effectLst/>
                <a:latin typeface="+mn-lt"/>
                <a:ea typeface="+mn-ea"/>
                <a:cs typeface="+mn-cs"/>
              </a:rPr>
              <a:t>familiarize with and carry out </a:t>
            </a:r>
            <a:r>
              <a:rPr lang="en-US" sz="800" b="0" kern="1200" noProof="0" dirty="0">
                <a:solidFill>
                  <a:schemeClr val="tx1"/>
                </a:solidFill>
                <a:effectLst/>
                <a:latin typeface="+mn-lt"/>
                <a:ea typeface="+mn-ea"/>
                <a:cs typeface="+mn-cs"/>
              </a:rPr>
              <a:t>triage and </a:t>
            </a:r>
            <a:r>
              <a:rPr lang="en-US" sz="800" b="0" u="sng" kern="1200" noProof="0" dirty="0">
                <a:solidFill>
                  <a:schemeClr val="tx1"/>
                </a:solidFill>
                <a:effectLst/>
                <a:latin typeface="+mn-lt"/>
                <a:ea typeface="+mn-ea"/>
                <a:cs typeface="+mn-cs"/>
              </a:rPr>
              <a:t>provide </a:t>
            </a:r>
            <a:r>
              <a:rPr lang="en-US" sz="800" b="0" kern="1200" noProof="0" dirty="0">
                <a:solidFill>
                  <a:schemeClr val="tx1"/>
                </a:solidFill>
                <a:effectLst/>
                <a:latin typeface="+mn-lt"/>
                <a:ea typeface="+mn-ea"/>
                <a:cs typeface="+mn-cs"/>
              </a:rPr>
              <a:t>medical care in relation to CBRN scenario’s</a:t>
            </a:r>
            <a:endParaRPr lang="en-US" sz="800" b="1" kern="1200" noProof="0" dirty="0">
              <a:solidFill>
                <a:schemeClr val="tx1"/>
              </a:solidFill>
              <a:effectLst/>
              <a:latin typeface="+mn-lt"/>
              <a:ea typeface="+mn-ea"/>
              <a:cs typeface="+mn-cs"/>
            </a:endParaRPr>
          </a:p>
          <a:p>
            <a:r>
              <a:rPr lang="en-US" sz="800" b="1" dirty="0"/>
              <a:t>MELODY Presentation:</a:t>
            </a:r>
            <a:r>
              <a:rPr lang="en-US" sz="800" b="0" dirty="0"/>
              <a:t> 6.3.2</a:t>
            </a:r>
            <a:r>
              <a:rPr lang="en-US" sz="800" b="0" noProof="0" dirty="0"/>
              <a:t> </a:t>
            </a:r>
            <a:r>
              <a:rPr lang="en-US" sz="800" noProof="0" dirty="0"/>
              <a:t>Medical treatments, countermeasures and protection</a:t>
            </a:r>
          </a:p>
          <a:p>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Practitioners </a:t>
            </a:r>
          </a:p>
          <a:p>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dirty="0"/>
              <a:t>Treatment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are familiarized with treatment options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i="0" dirty="0">
                <a:solidFill>
                  <a:srgbClr val="000000"/>
                </a:solidFill>
                <a:effectLst/>
                <a:latin typeface="Roboto" panose="02000000000000000000" pitchFamily="2" charset="0"/>
              </a:rPr>
              <a:t>Note that treatments of exposed people to radiation can only be aimed at supporting vital bodily functions. There is no cure for "radiation".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i="0" dirty="0">
              <a:solidFill>
                <a:srgbClr val="000000"/>
              </a:solidFill>
              <a:effectLst/>
              <a:latin typeface="Roboto" panose="02000000000000000000" pitchFamily="2"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i="0" dirty="0">
                <a:solidFill>
                  <a:srgbClr val="000000"/>
                </a:solidFill>
                <a:effectLst/>
                <a:latin typeface="Roboto" panose="02000000000000000000" pitchFamily="2" charset="0"/>
              </a:rPr>
              <a:t>Extensive vomiting leads to dehydration that requires medical care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i="0" dirty="0">
              <a:solidFill>
                <a:srgbClr val="000000"/>
              </a:solidFill>
              <a:effectLst/>
              <a:latin typeface="Roboto" panose="02000000000000000000" pitchFamily="2"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i="0" kern="1200" dirty="0">
                <a:solidFill>
                  <a:schemeClr val="tx1"/>
                </a:solidFill>
                <a:effectLst/>
                <a:latin typeface="+mn-lt"/>
                <a:ea typeface="+mn-ea"/>
                <a:cs typeface="+mn-cs"/>
              </a:rPr>
              <a:t>Cytokines promotes the growth of white blood cells, which may counter the effect of radiation sickness on bone marrow. Treatment with this protein-based medication, which includes filgrastim (Neupogen), </a:t>
            </a:r>
            <a:r>
              <a:rPr lang="en-US" sz="800" b="0" i="0" kern="1200" dirty="0" err="1">
                <a:solidFill>
                  <a:schemeClr val="tx1"/>
                </a:solidFill>
                <a:effectLst/>
                <a:latin typeface="+mn-lt"/>
                <a:ea typeface="+mn-ea"/>
                <a:cs typeface="+mn-cs"/>
              </a:rPr>
              <a:t>sargramostim</a:t>
            </a:r>
            <a:r>
              <a:rPr lang="en-US" sz="800" b="0" i="0" kern="1200" dirty="0">
                <a:solidFill>
                  <a:schemeClr val="tx1"/>
                </a:solidFill>
                <a:effectLst/>
                <a:latin typeface="+mn-lt"/>
                <a:ea typeface="+mn-ea"/>
                <a:cs typeface="+mn-cs"/>
              </a:rPr>
              <a:t> (</a:t>
            </a:r>
            <a:r>
              <a:rPr lang="en-US" sz="800" b="0" i="0" kern="1200" dirty="0" err="1">
                <a:solidFill>
                  <a:schemeClr val="tx1"/>
                </a:solidFill>
                <a:effectLst/>
                <a:latin typeface="+mn-lt"/>
                <a:ea typeface="+mn-ea"/>
                <a:cs typeface="+mn-cs"/>
              </a:rPr>
              <a:t>Leukine</a:t>
            </a:r>
            <a:r>
              <a:rPr lang="en-US" sz="800" b="0" i="0" kern="1200" dirty="0">
                <a:solidFill>
                  <a:schemeClr val="tx1"/>
                </a:solidFill>
                <a:effectLst/>
                <a:latin typeface="+mn-lt"/>
                <a:ea typeface="+mn-ea"/>
                <a:cs typeface="+mn-cs"/>
              </a:rPr>
              <a:t>) and </a:t>
            </a:r>
            <a:r>
              <a:rPr lang="en-US" sz="800" b="0" i="0" kern="1200" dirty="0" err="1">
                <a:solidFill>
                  <a:schemeClr val="tx1"/>
                </a:solidFill>
                <a:effectLst/>
                <a:latin typeface="+mn-lt"/>
                <a:ea typeface="+mn-ea"/>
                <a:cs typeface="+mn-cs"/>
              </a:rPr>
              <a:t>pegfilgrastim</a:t>
            </a:r>
            <a:r>
              <a:rPr lang="en-US" sz="800" b="0" i="0" kern="1200" dirty="0">
                <a:solidFill>
                  <a:schemeClr val="tx1"/>
                </a:solidFill>
                <a:effectLst/>
                <a:latin typeface="+mn-lt"/>
                <a:ea typeface="+mn-ea"/>
                <a:cs typeface="+mn-cs"/>
              </a:rPr>
              <a:t> (</a:t>
            </a:r>
            <a:r>
              <a:rPr lang="en-US" sz="800" b="0" i="0" kern="1200" dirty="0" err="1">
                <a:solidFill>
                  <a:schemeClr val="tx1"/>
                </a:solidFill>
                <a:effectLst/>
                <a:latin typeface="+mn-lt"/>
                <a:ea typeface="+mn-ea"/>
                <a:cs typeface="+mn-cs"/>
              </a:rPr>
              <a:t>Neulasta</a:t>
            </a:r>
            <a:r>
              <a:rPr lang="en-US" sz="800" b="0" i="0" kern="1200" dirty="0">
                <a:solidFill>
                  <a:schemeClr val="tx1"/>
                </a:solidFill>
                <a:effectLst/>
                <a:latin typeface="+mn-lt"/>
                <a:ea typeface="+mn-ea"/>
                <a:cs typeface="+mn-cs"/>
              </a:rPr>
              <a:t>), may increase white blood cell production and help prevent subsequent infections. </a:t>
            </a:r>
            <a:r>
              <a:rPr lang="en-US" sz="800" kern="1200" dirty="0">
                <a:solidFill>
                  <a:schemeClr val="tx1"/>
                </a:solidFill>
                <a:effectLst/>
                <a:latin typeface="+mn-lt"/>
                <a:ea typeface="+mn-ea"/>
                <a:cs typeface="+mn-cs"/>
              </a:rPr>
              <a:t>They are the most important life saving medicines in radiation injury practice and must be given early, not after neutropenia is established. </a:t>
            </a:r>
            <a:endParaRPr lang="en-US" sz="8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dirty="0"/>
          </a:p>
          <a:p>
            <a:r>
              <a:rPr lang="en-US" sz="800" dirty="0"/>
              <a:t>Other treatment options are blood transfusions and stem cell transplantation. Infections should be treated with antimicrobials. Local skin injuries and burns should be treated as usual and potentially with anti-inflammatory therapy with corticosteroids</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  </a:t>
            </a: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Text source &amp; IP: </a:t>
            </a:r>
          </a:p>
          <a:p>
            <a:endParaRPr lang="en-US" sz="8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56799240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Module </a:t>
            </a:r>
            <a:r>
              <a:rPr lang="en-US" sz="800" dirty="0"/>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Learning objective: </a:t>
            </a:r>
            <a:r>
              <a:rPr lang="en-US" sz="800" b="0" i="0" u="none" kern="1200" noProof="0" dirty="0">
                <a:solidFill>
                  <a:schemeClr val="tx1"/>
                </a:solidFill>
                <a:effectLst/>
                <a:latin typeface="+mn-lt"/>
                <a:ea typeface="+mn-ea"/>
                <a:cs typeface="+mn-cs"/>
              </a:rPr>
              <a:t>To </a:t>
            </a:r>
            <a:r>
              <a:rPr lang="en-US" sz="800" b="0" i="0" u="sng" kern="1200" noProof="0" dirty="0">
                <a:solidFill>
                  <a:schemeClr val="tx1"/>
                </a:solidFill>
                <a:effectLst/>
                <a:latin typeface="+mn-lt"/>
                <a:ea typeface="+mn-ea"/>
                <a:cs typeface="+mn-cs"/>
              </a:rPr>
              <a:t>familiarize with and carry out </a:t>
            </a:r>
            <a:r>
              <a:rPr lang="en-US" sz="800" b="0" kern="1200" noProof="0" dirty="0">
                <a:solidFill>
                  <a:schemeClr val="tx1"/>
                </a:solidFill>
                <a:effectLst/>
                <a:latin typeface="+mn-lt"/>
                <a:ea typeface="+mn-ea"/>
                <a:cs typeface="+mn-cs"/>
              </a:rPr>
              <a:t>triage and </a:t>
            </a:r>
            <a:r>
              <a:rPr lang="en-US" sz="800" b="0" u="sng" kern="1200" noProof="0" dirty="0">
                <a:solidFill>
                  <a:schemeClr val="tx1"/>
                </a:solidFill>
                <a:effectLst/>
                <a:latin typeface="+mn-lt"/>
                <a:ea typeface="+mn-ea"/>
                <a:cs typeface="+mn-cs"/>
              </a:rPr>
              <a:t>provide </a:t>
            </a:r>
            <a:r>
              <a:rPr lang="en-US" sz="800" b="0" kern="1200" noProof="0" dirty="0">
                <a:solidFill>
                  <a:schemeClr val="tx1"/>
                </a:solidFill>
                <a:effectLst/>
                <a:latin typeface="+mn-lt"/>
                <a:ea typeface="+mn-ea"/>
                <a:cs typeface="+mn-cs"/>
              </a:rPr>
              <a:t>medical care in relation to CBRN scenario’s</a:t>
            </a:r>
            <a:endParaRPr lang="en-US" sz="800" b="1" kern="1200" noProof="0" dirty="0">
              <a:solidFill>
                <a:schemeClr val="tx1"/>
              </a:solidFill>
              <a:effectLst/>
              <a:latin typeface="+mn-lt"/>
              <a:ea typeface="+mn-ea"/>
              <a:cs typeface="+mn-cs"/>
            </a:endParaRPr>
          </a:p>
          <a:p>
            <a:r>
              <a:rPr lang="en-US" sz="800" b="1" dirty="0"/>
              <a:t>MELODY Presentation:</a:t>
            </a:r>
            <a:r>
              <a:rPr lang="en-US" sz="800" b="0" dirty="0"/>
              <a:t> 6.3.2</a:t>
            </a:r>
            <a:r>
              <a:rPr lang="en-US" sz="800" b="0" noProof="0" dirty="0"/>
              <a:t> </a:t>
            </a:r>
            <a:r>
              <a:rPr lang="en-US" sz="800" noProof="0" dirty="0"/>
              <a:t>Medical treatments, countermeasures and protection</a:t>
            </a:r>
          </a:p>
          <a:p>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Additional t</a:t>
            </a:r>
            <a:r>
              <a:rPr lang="en-US" sz="800" dirty="0" err="1"/>
              <a:t>reatment</a:t>
            </a:r>
            <a:r>
              <a:rPr lang="en-US" sz="800" dirty="0"/>
              <a:t> for Internal contamination</a:t>
            </a:r>
            <a:endParaRPr lang="en-US" sz="800" b="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are introduced to treatment at the hospital for internal contamination with radiological material</a:t>
            </a:r>
          </a:p>
          <a:p>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Present information on slide. </a:t>
            </a:r>
          </a:p>
          <a:p>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t>A sever nuclear reactor incident will likely involve the release of radioactive iodine. Saturating the thyroid with stable iodine before people are exposed to radioactive iodine, is an effective way to block uptake of the radioactive iodine. </a:t>
            </a:r>
            <a:r>
              <a:rPr lang="en-US" sz="800" b="0" i="0" dirty="0">
                <a:solidFill>
                  <a:srgbClr val="000000"/>
                </a:solidFill>
                <a:effectLst/>
                <a:latin typeface="Roboto" panose="02000000000000000000" pitchFamily="2" charset="0"/>
              </a:rPr>
              <a:t>It should be emphasized that iodine tablets are intended as a countermeasure in the event of a nuclear accident, and when indeed a release of radioactive material takes place</a:t>
            </a:r>
            <a:r>
              <a:rPr lang="en-US" sz="800" kern="1200" dirty="0">
                <a:solidFill>
                  <a:schemeClr val="tx1"/>
                </a:solidFill>
                <a:effectLst/>
                <a:latin typeface="+mn-lt"/>
                <a:ea typeface="+mn-ea"/>
                <a:cs typeface="+mn-cs"/>
              </a:rPr>
              <a:t>. Principle aversion of radioactive iodine uptake is about removal of milk and dairy products from contaminated pasture. </a:t>
            </a:r>
            <a:r>
              <a:rPr lang="en-US" sz="800" dirty="0"/>
              <a:t>Secondary effects of this medicine are rare and tablets can be pre-distributed to the population in the vicinity of the reactor. Tablets can still be taken hours after the release but will be less effective. </a:t>
            </a:r>
          </a:p>
          <a:p>
            <a:endParaRPr lang="en-US" sz="800" kern="1200" noProof="0" dirty="0">
              <a:solidFill>
                <a:schemeClr val="tx1"/>
              </a:solidFill>
              <a:effectLst/>
              <a:latin typeface="+mn-lt"/>
              <a:ea typeface="+mn-ea"/>
              <a:cs typeface="+mn-cs"/>
            </a:endParaRPr>
          </a:p>
          <a:p>
            <a:pPr lvl="0">
              <a:lnSpc>
                <a:spcPct val="80000"/>
              </a:lnSpc>
            </a:pPr>
            <a:r>
              <a:rPr lang="nb-NO" sz="800" dirty="0"/>
              <a:t>Prussian Blue, taken as tablets, binds to cesium in the intestine after it has been secreted by the bile, thus preventing it from being reabsorbed. </a:t>
            </a:r>
            <a:r>
              <a:rPr lang="en-US" sz="800" kern="1200" noProof="0" dirty="0">
                <a:solidFill>
                  <a:schemeClr val="tx1"/>
                </a:solidFill>
                <a:effectLst/>
                <a:latin typeface="+mn-lt"/>
                <a:ea typeface="+mn-ea"/>
                <a:cs typeface="+mn-cs"/>
              </a:rPr>
              <a:t>R</a:t>
            </a:r>
            <a:r>
              <a:rPr lang="en-US" sz="800" kern="1200" dirty="0" err="1">
                <a:solidFill>
                  <a:schemeClr val="tx1"/>
                </a:solidFill>
                <a:effectLst/>
                <a:latin typeface="+mn-lt"/>
                <a:ea typeface="+mn-ea"/>
                <a:cs typeface="+mn-cs"/>
              </a:rPr>
              <a:t>adioactive</a:t>
            </a:r>
            <a:r>
              <a:rPr lang="en-US" sz="800" kern="1200" dirty="0">
                <a:solidFill>
                  <a:schemeClr val="tx1"/>
                </a:solidFill>
                <a:effectLst/>
                <a:latin typeface="+mn-lt"/>
                <a:ea typeface="+mn-ea"/>
                <a:cs typeface="+mn-cs"/>
              </a:rPr>
              <a:t> </a:t>
            </a:r>
            <a:r>
              <a:rPr lang="en-US" sz="800" kern="1200" dirty="0" err="1">
                <a:solidFill>
                  <a:schemeClr val="tx1"/>
                </a:solidFill>
                <a:effectLst/>
                <a:latin typeface="+mn-lt"/>
                <a:ea typeface="+mn-ea"/>
                <a:cs typeface="+mn-cs"/>
              </a:rPr>
              <a:t>caesium</a:t>
            </a:r>
            <a:r>
              <a:rPr lang="en-US" sz="800" kern="1200" dirty="0">
                <a:solidFill>
                  <a:schemeClr val="tx1"/>
                </a:solidFill>
                <a:effectLst/>
                <a:latin typeface="+mn-lt"/>
                <a:ea typeface="+mn-ea"/>
                <a:cs typeface="+mn-cs"/>
              </a:rPr>
              <a:t>, Cs-135 / CS-137 and Cs-134 isotopes all potentially present after nuclear accidents. Cs-137 and Sr-90 most important in long lived fission products. </a:t>
            </a:r>
            <a:r>
              <a:rPr lang="nb-NO" sz="800" dirty="0"/>
              <a:t>The biological half life (please note: not radiological half life) of radioactive cesium is 70 days. Use of Prussian Blue may reduce biological half life with up to 35 days.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indent="0">
              <a:buNone/>
            </a:pPr>
            <a:r>
              <a:rPr lang="nl-NL" sz="800" dirty="0"/>
              <a:t>DTPA (</a:t>
            </a:r>
            <a:r>
              <a:rPr lang="en-GB" sz="800" dirty="0"/>
              <a:t>diethylenetriamine pentaacetate)</a:t>
            </a:r>
            <a:r>
              <a:rPr lang="nl-NL" sz="800" dirty="0"/>
              <a:t> </a:t>
            </a:r>
            <a:r>
              <a:rPr lang="nl-NL" sz="800" dirty="0" err="1"/>
              <a:t>can</a:t>
            </a:r>
            <a:r>
              <a:rPr lang="nl-NL" sz="800" dirty="0"/>
              <a:t> </a:t>
            </a:r>
            <a:r>
              <a:rPr lang="nl-NL" sz="800" dirty="0" err="1"/>
              <a:t>be</a:t>
            </a:r>
            <a:r>
              <a:rPr lang="nl-NL" sz="800" dirty="0"/>
              <a:t> </a:t>
            </a:r>
            <a:r>
              <a:rPr lang="nl-NL" sz="800" dirty="0" err="1"/>
              <a:t>given</a:t>
            </a:r>
            <a:r>
              <a:rPr lang="nl-NL" sz="800" dirty="0"/>
              <a:t> iv </a:t>
            </a:r>
            <a:r>
              <a:rPr lang="nl-NL" sz="800" dirty="0" err="1"/>
              <a:t>and</a:t>
            </a:r>
            <a:r>
              <a:rPr lang="nl-NL" sz="800" dirty="0"/>
              <a:t> </a:t>
            </a:r>
            <a:r>
              <a:rPr lang="nb-NO" sz="800" dirty="0"/>
              <a:t>should be adminstered as soon as possible after the accident. Part of the drug is exchanged with the nucleide of actines. The complex (nucleide +DTPA) is excreted by the urine. </a:t>
            </a:r>
            <a:r>
              <a:rPr lang="en-US" sz="800" dirty="0"/>
              <a:t>Actinides : Plutonium, americium, polonium and others. </a:t>
            </a:r>
            <a:r>
              <a:rPr lang="nb-NO" sz="80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nb-NO" sz="8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Note that, </a:t>
            </a:r>
            <a:r>
              <a:rPr lang="en-US" sz="800" kern="1200" dirty="0">
                <a:solidFill>
                  <a:schemeClr val="tx1"/>
                </a:solidFill>
                <a:effectLst/>
                <a:latin typeface="+mn-lt"/>
                <a:ea typeface="+mn-ea"/>
                <a:cs typeface="+mn-cs"/>
              </a:rPr>
              <a:t>decorporation techniques may only remove a relatively small proportion of the internal contaminant so risk v benefit should be carefully considered – especially pulmonary lavage. Gastric lavage is o</a:t>
            </a:r>
            <a:r>
              <a:rPr lang="en-US" sz="800" dirty="0"/>
              <a:t>f limited use when material is inhaled.</a:t>
            </a:r>
            <a:endParaRPr lang="en-US" sz="800" kern="1200" noProof="0" dirty="0">
              <a:solidFill>
                <a:schemeClr val="tx1"/>
              </a:solidFill>
              <a:effectLst/>
              <a:latin typeface="+mn-lt"/>
              <a:ea typeface="+mn-ea"/>
              <a:cs typeface="+mn-cs"/>
            </a:endParaRP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  </a:t>
            </a: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Text source &amp; IP: </a:t>
            </a:r>
          </a:p>
          <a:p>
            <a:endParaRPr lang="en-US" sz="800" dirty="0"/>
          </a:p>
          <a:p>
            <a:endParaRPr lang="en-US" sz="800" dirty="0"/>
          </a:p>
        </p:txBody>
      </p:sp>
    </p:spTree>
    <p:extLst>
      <p:ext uri="{BB962C8B-B14F-4D97-AF65-F5344CB8AC3E}">
        <p14:creationId xmlns:p14="http://schemas.microsoft.com/office/powerpoint/2010/main" val="130458083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Module </a:t>
            </a:r>
            <a:r>
              <a:rPr lang="en-US" sz="800" dirty="0"/>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Learning objective: </a:t>
            </a:r>
            <a:r>
              <a:rPr lang="en-US" sz="800" b="0" i="0" u="none" kern="1200" noProof="0" dirty="0">
                <a:solidFill>
                  <a:schemeClr val="tx1"/>
                </a:solidFill>
                <a:effectLst/>
                <a:latin typeface="+mn-lt"/>
                <a:ea typeface="+mn-ea"/>
                <a:cs typeface="+mn-cs"/>
              </a:rPr>
              <a:t>To </a:t>
            </a:r>
            <a:r>
              <a:rPr lang="en-US" sz="800" b="0" i="0" u="sng" kern="1200" noProof="0" dirty="0">
                <a:solidFill>
                  <a:schemeClr val="tx1"/>
                </a:solidFill>
                <a:effectLst/>
                <a:latin typeface="+mn-lt"/>
                <a:ea typeface="+mn-ea"/>
                <a:cs typeface="+mn-cs"/>
              </a:rPr>
              <a:t>familiarize with and carry out </a:t>
            </a:r>
            <a:r>
              <a:rPr lang="en-US" sz="800" b="0" kern="1200" noProof="0" dirty="0">
                <a:solidFill>
                  <a:schemeClr val="tx1"/>
                </a:solidFill>
                <a:effectLst/>
                <a:latin typeface="+mn-lt"/>
                <a:ea typeface="+mn-ea"/>
                <a:cs typeface="+mn-cs"/>
              </a:rPr>
              <a:t>triage and </a:t>
            </a:r>
            <a:r>
              <a:rPr lang="en-US" sz="800" b="0" u="sng" kern="1200" noProof="0" dirty="0">
                <a:solidFill>
                  <a:schemeClr val="tx1"/>
                </a:solidFill>
                <a:effectLst/>
                <a:latin typeface="+mn-lt"/>
                <a:ea typeface="+mn-ea"/>
                <a:cs typeface="+mn-cs"/>
              </a:rPr>
              <a:t>provide </a:t>
            </a:r>
            <a:r>
              <a:rPr lang="en-US" sz="800" b="0" kern="1200" noProof="0" dirty="0">
                <a:solidFill>
                  <a:schemeClr val="tx1"/>
                </a:solidFill>
                <a:effectLst/>
                <a:latin typeface="+mn-lt"/>
                <a:ea typeface="+mn-ea"/>
                <a:cs typeface="+mn-cs"/>
              </a:rPr>
              <a:t>medical care in relation to CBRN scenario’s</a:t>
            </a:r>
            <a:endParaRPr lang="en-US" sz="800" b="1" kern="1200" noProof="0" dirty="0">
              <a:solidFill>
                <a:schemeClr val="tx1"/>
              </a:solidFill>
              <a:effectLst/>
              <a:latin typeface="+mn-lt"/>
              <a:ea typeface="+mn-ea"/>
              <a:cs typeface="+mn-cs"/>
            </a:endParaRPr>
          </a:p>
          <a:p>
            <a:r>
              <a:rPr lang="en-US" sz="800" b="1" dirty="0"/>
              <a:t>MELODY Presentation:</a:t>
            </a:r>
            <a:r>
              <a:rPr lang="en-US" sz="800" b="0" dirty="0"/>
              <a:t> 6.3.2</a:t>
            </a:r>
            <a:r>
              <a:rPr lang="en-US" sz="800" b="0" noProof="0" dirty="0"/>
              <a:t> </a:t>
            </a:r>
            <a:r>
              <a:rPr lang="en-US" sz="800" noProof="0" dirty="0"/>
              <a:t>Medical treatments, countermeasures and protection</a:t>
            </a:r>
          </a:p>
          <a:p>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Practitioners </a:t>
            </a:r>
          </a:p>
          <a:p>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dirty="0"/>
              <a:t>Take home message</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can recall the important aspects of the presentation</a:t>
            </a:r>
          </a:p>
          <a:p>
            <a:r>
              <a:rPr lang="en-US" sz="800" b="1" kern="1200" noProof="0" dirty="0">
                <a:solidFill>
                  <a:schemeClr val="tx1"/>
                </a:solidFill>
                <a:effectLst/>
                <a:latin typeface="+mn-lt"/>
                <a:ea typeface="+mn-ea"/>
                <a:cs typeface="+mn-cs"/>
              </a:rPr>
              <a:t>Instructions for the trainer: </a:t>
            </a:r>
            <a:r>
              <a:rPr lang="en-US" sz="800" b="0" kern="1200" noProof="0" dirty="0">
                <a:solidFill>
                  <a:schemeClr val="tx1"/>
                </a:solidFill>
                <a:effectLst/>
                <a:latin typeface="+mn-lt"/>
                <a:ea typeface="+mn-ea"/>
                <a:cs typeface="+mn-cs"/>
              </a:rPr>
              <a:t>Present the information on the slide.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  </a:t>
            </a: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Text source &amp; IP: </a:t>
            </a:r>
          </a:p>
          <a:p>
            <a:endParaRPr lang="nl-NL" sz="800" dirty="0"/>
          </a:p>
        </p:txBody>
      </p:sp>
    </p:spTree>
    <p:extLst>
      <p:ext uri="{BB962C8B-B14F-4D97-AF65-F5344CB8AC3E}">
        <p14:creationId xmlns:p14="http://schemas.microsoft.com/office/powerpoint/2010/main" val="296212531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Module </a:t>
            </a:r>
            <a:r>
              <a:rPr lang="en-US" sz="800" dirty="0"/>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Learning objective: </a:t>
            </a:r>
            <a:r>
              <a:rPr lang="en-US" sz="800" b="0" i="0" u="none" kern="1200" noProof="0" dirty="0">
                <a:solidFill>
                  <a:schemeClr val="tx1"/>
                </a:solidFill>
                <a:effectLst/>
                <a:latin typeface="+mn-lt"/>
                <a:ea typeface="+mn-ea"/>
                <a:cs typeface="+mn-cs"/>
              </a:rPr>
              <a:t>To </a:t>
            </a:r>
            <a:r>
              <a:rPr lang="en-US" sz="800" b="0" i="0" u="sng" kern="1200" noProof="0" dirty="0">
                <a:solidFill>
                  <a:schemeClr val="tx1"/>
                </a:solidFill>
                <a:effectLst/>
                <a:latin typeface="+mn-lt"/>
                <a:ea typeface="+mn-ea"/>
                <a:cs typeface="+mn-cs"/>
              </a:rPr>
              <a:t>familiarize with and carry out </a:t>
            </a:r>
            <a:r>
              <a:rPr lang="en-US" sz="800" b="0" kern="1200" noProof="0" dirty="0">
                <a:solidFill>
                  <a:schemeClr val="tx1"/>
                </a:solidFill>
                <a:effectLst/>
                <a:latin typeface="+mn-lt"/>
                <a:ea typeface="+mn-ea"/>
                <a:cs typeface="+mn-cs"/>
              </a:rPr>
              <a:t>triage and </a:t>
            </a:r>
            <a:r>
              <a:rPr lang="en-US" sz="800" b="0" u="sng" kern="1200" noProof="0" dirty="0">
                <a:solidFill>
                  <a:schemeClr val="tx1"/>
                </a:solidFill>
                <a:effectLst/>
                <a:latin typeface="+mn-lt"/>
                <a:ea typeface="+mn-ea"/>
                <a:cs typeface="+mn-cs"/>
              </a:rPr>
              <a:t>provide </a:t>
            </a:r>
            <a:r>
              <a:rPr lang="en-US" sz="800" b="0" kern="1200" noProof="0" dirty="0">
                <a:solidFill>
                  <a:schemeClr val="tx1"/>
                </a:solidFill>
                <a:effectLst/>
                <a:latin typeface="+mn-lt"/>
                <a:ea typeface="+mn-ea"/>
                <a:cs typeface="+mn-cs"/>
              </a:rPr>
              <a:t>medical care in relation to CBRN scenario’s</a:t>
            </a:r>
            <a:endParaRPr lang="en-US" sz="800" b="1" kern="1200" noProof="0" dirty="0">
              <a:solidFill>
                <a:schemeClr val="tx1"/>
              </a:solidFill>
              <a:effectLst/>
              <a:latin typeface="+mn-lt"/>
              <a:ea typeface="+mn-ea"/>
              <a:cs typeface="+mn-cs"/>
            </a:endParaRPr>
          </a:p>
          <a:p>
            <a:r>
              <a:rPr lang="en-US" sz="800" b="1" dirty="0"/>
              <a:t>MELODY Presentation:</a:t>
            </a:r>
            <a:r>
              <a:rPr lang="en-US" sz="800" b="0" dirty="0"/>
              <a:t> 6.3.2</a:t>
            </a:r>
            <a:r>
              <a:rPr lang="en-US" sz="800" b="0" noProof="0" dirty="0"/>
              <a:t> </a:t>
            </a:r>
            <a:r>
              <a:rPr lang="en-US" sz="800" noProof="0" dirty="0"/>
              <a:t>Medical treatments, countermeasures and protection</a:t>
            </a:r>
          </a:p>
          <a:p>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Final slide.</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p>
          <a:p>
            <a:pPr marL="0" indent="0">
              <a:buFont typeface="Arial" panose="020B0604020202020204" pitchFamily="34" charset="0"/>
              <a:buNone/>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a:t>
            </a:r>
            <a:endParaRPr lang="en-US" sz="800" b="0" kern="1200" noProof="0" dirty="0">
              <a:solidFill>
                <a:schemeClr val="tx1"/>
              </a:solidFill>
              <a:effectLst/>
              <a:latin typeface="+mn-lt"/>
              <a:ea typeface="+mn-ea"/>
              <a:cs typeface="+mn-cs"/>
            </a:endParaRPr>
          </a:p>
        </p:txBody>
      </p:sp>
    </p:spTree>
    <p:extLst>
      <p:ext uri="{BB962C8B-B14F-4D97-AF65-F5344CB8AC3E}">
        <p14:creationId xmlns:p14="http://schemas.microsoft.com/office/powerpoint/2010/main" val="18625343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Module </a:t>
            </a:r>
            <a:r>
              <a:rPr lang="en-US" sz="800" dirty="0"/>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Learning objective: </a:t>
            </a:r>
            <a:r>
              <a:rPr lang="en-US" sz="800" b="0" i="0" u="none" kern="1200" noProof="0" dirty="0">
                <a:solidFill>
                  <a:schemeClr val="tx1"/>
                </a:solidFill>
                <a:effectLst/>
                <a:latin typeface="+mn-lt"/>
                <a:ea typeface="+mn-ea"/>
                <a:cs typeface="+mn-cs"/>
              </a:rPr>
              <a:t>To </a:t>
            </a:r>
            <a:r>
              <a:rPr lang="en-US" sz="800" b="0" i="0" u="sng" kern="1200" noProof="0" dirty="0">
                <a:solidFill>
                  <a:schemeClr val="tx1"/>
                </a:solidFill>
                <a:effectLst/>
                <a:latin typeface="+mn-lt"/>
                <a:ea typeface="+mn-ea"/>
                <a:cs typeface="+mn-cs"/>
              </a:rPr>
              <a:t>familiarize with and carry out </a:t>
            </a:r>
            <a:r>
              <a:rPr lang="en-US" sz="800" b="0" kern="1200" noProof="0" dirty="0">
                <a:solidFill>
                  <a:schemeClr val="tx1"/>
                </a:solidFill>
                <a:effectLst/>
                <a:latin typeface="+mn-lt"/>
                <a:ea typeface="+mn-ea"/>
                <a:cs typeface="+mn-cs"/>
              </a:rPr>
              <a:t>triage and </a:t>
            </a:r>
            <a:r>
              <a:rPr lang="en-US" sz="800" b="0" u="sng" kern="1200" noProof="0" dirty="0">
                <a:solidFill>
                  <a:schemeClr val="tx1"/>
                </a:solidFill>
                <a:effectLst/>
                <a:latin typeface="+mn-lt"/>
                <a:ea typeface="+mn-ea"/>
                <a:cs typeface="+mn-cs"/>
              </a:rPr>
              <a:t>provide </a:t>
            </a:r>
            <a:r>
              <a:rPr lang="en-US" sz="800" b="0" kern="1200" noProof="0" dirty="0">
                <a:solidFill>
                  <a:schemeClr val="tx1"/>
                </a:solidFill>
                <a:effectLst/>
                <a:latin typeface="+mn-lt"/>
                <a:ea typeface="+mn-ea"/>
                <a:cs typeface="+mn-cs"/>
              </a:rPr>
              <a:t>medical care in relation to CBRN scenario’s</a:t>
            </a:r>
            <a:endParaRPr lang="en-US" sz="800" b="1" kern="1200" noProof="0" dirty="0">
              <a:solidFill>
                <a:schemeClr val="tx1"/>
              </a:solidFill>
              <a:effectLst/>
              <a:latin typeface="+mn-lt"/>
              <a:ea typeface="+mn-ea"/>
              <a:cs typeface="+mn-cs"/>
            </a:endParaRPr>
          </a:p>
          <a:p>
            <a:r>
              <a:rPr lang="en-US" sz="800" b="1" dirty="0"/>
              <a:t>MELODY Presentation:</a:t>
            </a:r>
            <a:r>
              <a:rPr lang="en-US" sz="800" b="0" dirty="0"/>
              <a:t> 6.3.2</a:t>
            </a:r>
            <a:r>
              <a:rPr lang="en-US" sz="800" b="0" noProof="0" dirty="0"/>
              <a:t> </a:t>
            </a:r>
            <a:r>
              <a:rPr lang="en-US" sz="800" noProof="0" dirty="0"/>
              <a:t>Medical treatments, countermeasures and protection</a:t>
            </a:r>
          </a:p>
          <a:p>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nl-NL" sz="800" dirty="0"/>
              <a:t>PPE </a:t>
            </a:r>
            <a:r>
              <a:rPr lang="nl-NL" sz="800" dirty="0" err="1"/>
              <a:t>during</a:t>
            </a:r>
            <a:r>
              <a:rPr lang="nl-NL" sz="800" dirty="0"/>
              <a:t> </a:t>
            </a:r>
            <a:r>
              <a:rPr lang="nl-NL" sz="800" dirty="0" err="1"/>
              <a:t>medical</a:t>
            </a:r>
            <a:r>
              <a:rPr lang="nl-NL" sz="800" dirty="0"/>
              <a:t> treatment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should know that elaborate PPE with air-purifying respirator is only necessary in case of large scale CBRN incidents</a:t>
            </a:r>
            <a:r>
              <a:rPr lang="en-US" sz="800" kern="1200" baseline="0" noProof="0" dirty="0">
                <a:solidFill>
                  <a:schemeClr val="tx1"/>
                </a:solidFill>
                <a:effectLst/>
                <a:latin typeface="+mn-lt"/>
                <a:ea typeface="+mn-ea"/>
                <a:cs typeface="+mn-cs"/>
              </a:rPr>
              <a:t> and not necessary for common chemical contaminations of single patients (workplace/domestic exposure).</a:t>
            </a:r>
            <a:br>
              <a:rPr lang="en-US" sz="800" kern="1200" noProof="0" dirty="0">
                <a:solidFill>
                  <a:schemeClr val="tx1"/>
                </a:solidFill>
                <a:effectLst/>
                <a:latin typeface="+mn-lt"/>
                <a:ea typeface="+mn-ea"/>
                <a:cs typeface="+mn-cs"/>
              </a:rPr>
            </a:br>
            <a:r>
              <a:rPr lang="en-US" sz="800" b="1" kern="1200" noProof="0" dirty="0">
                <a:solidFill>
                  <a:schemeClr val="tx1"/>
                </a:solidFill>
                <a:effectLst/>
                <a:latin typeface="+mn-lt"/>
                <a:ea typeface="+mn-ea"/>
                <a:cs typeface="+mn-cs"/>
              </a:rPr>
              <a:t>Instructions for the trainer: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i="0" kern="1200" baseline="0" dirty="0">
                <a:solidFill>
                  <a:schemeClr val="tx1"/>
                </a:solidFill>
                <a:effectLst/>
                <a:latin typeface="+mn-lt"/>
                <a:ea typeface="+mn-ea"/>
                <a:cs typeface="+mn-cs"/>
              </a:rPr>
              <a:t>Explain the information on the slide.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i="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dirty="0">
                <a:solidFill>
                  <a:srgbClr val="44546A"/>
                </a:solidFill>
                <a:effectLst/>
                <a:latin typeface="Verdana" panose="020B0604030504040204" pitchFamily="34" charset="0"/>
                <a:ea typeface="Calibri" panose="020F0502020204030204" pitchFamily="34" charset="0"/>
                <a:cs typeface="Calibri" panose="020F0502020204030204" pitchFamily="34" charset="0"/>
              </a:rPr>
              <a:t>The Dutch Poisons Information Centre notices an increase in enquiries from healthcare workers concerned about the risk from secondary exposure when treating chemically contaminated patients. This has led to disproportionate measures like reluctance to admit contaminated patients or even evacuation of the emergency department.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i="0" kern="1200" baseline="0" dirty="0">
                <a:solidFill>
                  <a:schemeClr val="tx1"/>
                </a:solidFill>
                <a:effectLst/>
                <a:latin typeface="+mn-lt"/>
                <a:ea typeface="+mn-ea"/>
                <a:cs typeface="+mn-cs"/>
              </a:rPr>
              <a:t>It is important to stress that elaborate PPE is only useful in case of elaborate contamination with highly toxic (volatile) chemicals (which is rare) or triage and decontamination of a large number of casualties (due to longer exposure time and to prevent mild symptoms). In other words: in case of large scale incidents/terrorist attacks.</a:t>
            </a:r>
            <a:br>
              <a:rPr lang="en-US" sz="800" b="0" i="0" kern="1200" baseline="0" dirty="0">
                <a:solidFill>
                  <a:schemeClr val="tx1"/>
                </a:solidFill>
                <a:effectLst/>
                <a:latin typeface="+mn-lt"/>
                <a:ea typeface="+mn-ea"/>
                <a:cs typeface="+mn-cs"/>
              </a:rPr>
            </a:br>
            <a:r>
              <a:rPr lang="en-US" sz="800" b="0" i="0" kern="1200" baseline="0" dirty="0">
                <a:solidFill>
                  <a:schemeClr val="tx1"/>
                </a:solidFill>
                <a:effectLst/>
                <a:latin typeface="+mn-lt"/>
                <a:ea typeface="+mn-ea"/>
                <a:cs typeface="+mn-cs"/>
              </a:rPr>
              <a:t>In practice, because of missing guidelines in most emergency response plans, elaborate PPE is often also used for very common contaminations of single patients in a workplace or domestic setting.</a:t>
            </a:r>
            <a:br>
              <a:rPr lang="en-US" sz="800" b="0" i="0" kern="1200" baseline="0" dirty="0">
                <a:solidFill>
                  <a:schemeClr val="tx1"/>
                </a:solidFill>
                <a:effectLst/>
                <a:latin typeface="+mn-lt"/>
                <a:ea typeface="+mn-ea"/>
                <a:cs typeface="+mn-cs"/>
              </a:rPr>
            </a:b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br>
              <a:rPr lang="en-US" sz="800" i="0" kern="1200" noProof="0" dirty="0">
                <a:solidFill>
                  <a:schemeClr val="tx1"/>
                </a:solidFill>
                <a:effectLst/>
                <a:latin typeface="+mn-lt"/>
                <a:ea typeface="+mn-ea"/>
                <a:cs typeface="+mn-cs"/>
              </a:rPr>
            </a:br>
            <a:r>
              <a:rPr lang="en-US" sz="800" i="0" kern="1200" noProof="0" dirty="0">
                <a:solidFill>
                  <a:schemeClr val="tx1"/>
                </a:solidFill>
                <a:effectLst/>
                <a:latin typeface="+mn-lt"/>
                <a:ea typeface="+mn-ea"/>
                <a:cs typeface="+mn-cs"/>
              </a:rPr>
              <a:t>Revie</a:t>
            </a:r>
            <a:r>
              <a:rPr lang="en-US" sz="800" i="0" kern="1200" baseline="0" noProof="0" dirty="0">
                <a:solidFill>
                  <a:schemeClr val="tx1"/>
                </a:solidFill>
                <a:effectLst/>
                <a:latin typeface="+mn-lt"/>
                <a:ea typeface="+mn-ea"/>
                <a:cs typeface="+mn-cs"/>
              </a:rPr>
              <a:t>w article in Clinical Toxicology: </a:t>
            </a:r>
            <a:r>
              <a:rPr lang="en-US" sz="800" kern="1200" dirty="0">
                <a:solidFill>
                  <a:schemeClr val="tx1"/>
                </a:solidFill>
                <a:effectLst/>
                <a:latin typeface="+mn-lt"/>
                <a:ea typeface="+mn-ea"/>
                <a:cs typeface="+mn-cs"/>
              </a:rPr>
              <a:t>‘Is secondary chemical exposure of hospital personnel of clinical importance?‘.</a:t>
            </a:r>
            <a:br>
              <a:rPr lang="en-US" sz="800" kern="1200" dirty="0">
                <a:solidFill>
                  <a:schemeClr val="tx1"/>
                </a:solidFill>
                <a:effectLst/>
                <a:latin typeface="+mn-lt"/>
                <a:ea typeface="+mn-ea"/>
                <a:cs typeface="+mn-cs"/>
              </a:rPr>
            </a:br>
            <a:r>
              <a:rPr lang="en-US" sz="800" kern="1200" dirty="0">
                <a:solidFill>
                  <a:schemeClr val="tx1"/>
                </a:solidFill>
                <a:effectLst/>
                <a:latin typeface="+mn-lt"/>
                <a:ea typeface="+mn-ea"/>
                <a:cs typeface="+mn-cs"/>
              </a:rPr>
              <a:t>URL: </a:t>
            </a:r>
            <a:r>
              <a:rPr lang="en-US" sz="800" u="sng" kern="1200" dirty="0">
                <a:solidFill>
                  <a:schemeClr val="tx1"/>
                </a:solidFill>
                <a:effectLst/>
                <a:latin typeface="+mn-lt"/>
                <a:ea typeface="+mn-ea"/>
                <a:cs typeface="+mn-cs"/>
                <a:hlinkClick r:id="rId3"/>
              </a:rPr>
              <a:t>https://doi.org/10.1080/15563650.2020.1860216</a:t>
            </a:r>
            <a:endParaRPr lang="en-US" sz="800" i="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 </a:t>
            </a:r>
            <a:endParaRPr lang="en-US" sz="800" noProof="0" dirty="0"/>
          </a:p>
        </p:txBody>
      </p:sp>
    </p:spTree>
    <p:extLst>
      <p:ext uri="{BB962C8B-B14F-4D97-AF65-F5344CB8AC3E}">
        <p14:creationId xmlns:p14="http://schemas.microsoft.com/office/powerpoint/2010/main" val="20796612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latin typeface="+mn-lt"/>
              </a:rPr>
              <a:t>Module </a:t>
            </a:r>
            <a:r>
              <a:rPr lang="en-US" sz="800" dirty="0">
                <a:latin typeface="+mn-lt"/>
              </a:rPr>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latin typeface="+mn-lt"/>
              </a:rPr>
              <a:t>Learning objective: </a:t>
            </a:r>
            <a:r>
              <a:rPr lang="en-US" sz="800" b="0" i="0" u="none" kern="1200" noProof="0" dirty="0">
                <a:solidFill>
                  <a:schemeClr val="tx1"/>
                </a:solidFill>
                <a:effectLst/>
                <a:latin typeface="+mn-lt"/>
                <a:ea typeface="+mn-ea"/>
                <a:cs typeface="+mn-cs"/>
              </a:rPr>
              <a:t>To </a:t>
            </a:r>
            <a:r>
              <a:rPr lang="en-US" sz="800" b="0" i="0" u="sng" kern="1200" noProof="0" dirty="0">
                <a:solidFill>
                  <a:schemeClr val="tx1"/>
                </a:solidFill>
                <a:effectLst/>
                <a:latin typeface="+mn-lt"/>
                <a:ea typeface="+mn-ea"/>
                <a:cs typeface="+mn-cs"/>
              </a:rPr>
              <a:t>familiarize with and carry out </a:t>
            </a:r>
            <a:r>
              <a:rPr lang="en-US" sz="800" b="0" kern="1200" noProof="0" dirty="0">
                <a:solidFill>
                  <a:schemeClr val="tx1"/>
                </a:solidFill>
                <a:effectLst/>
                <a:latin typeface="+mn-lt"/>
                <a:ea typeface="+mn-ea"/>
                <a:cs typeface="+mn-cs"/>
              </a:rPr>
              <a:t>triage and </a:t>
            </a:r>
            <a:r>
              <a:rPr lang="en-US" sz="800" b="0" u="sng" kern="1200" noProof="0" dirty="0">
                <a:solidFill>
                  <a:schemeClr val="tx1"/>
                </a:solidFill>
                <a:effectLst/>
                <a:latin typeface="+mn-lt"/>
                <a:ea typeface="+mn-ea"/>
                <a:cs typeface="+mn-cs"/>
              </a:rPr>
              <a:t>provide </a:t>
            </a:r>
            <a:r>
              <a:rPr lang="en-US" sz="800" b="0" kern="1200" noProof="0" dirty="0">
                <a:solidFill>
                  <a:schemeClr val="tx1"/>
                </a:solidFill>
                <a:effectLst/>
                <a:latin typeface="+mn-lt"/>
                <a:ea typeface="+mn-ea"/>
                <a:cs typeface="+mn-cs"/>
              </a:rPr>
              <a:t>medical care in relation to CBRN scenario’s</a:t>
            </a:r>
            <a:endParaRPr lang="en-US" sz="800" b="1" kern="1200" noProof="0" dirty="0">
              <a:solidFill>
                <a:schemeClr val="tx1"/>
              </a:solidFill>
              <a:effectLst/>
              <a:latin typeface="+mn-lt"/>
              <a:ea typeface="+mn-ea"/>
              <a:cs typeface="+mn-cs"/>
            </a:endParaRPr>
          </a:p>
          <a:p>
            <a:r>
              <a:rPr lang="en-US" sz="800" b="1" dirty="0">
                <a:latin typeface="+mn-lt"/>
              </a:rPr>
              <a:t>MELODY Presentation:</a:t>
            </a:r>
            <a:r>
              <a:rPr lang="en-US" sz="800" b="0" dirty="0">
                <a:latin typeface="+mn-lt"/>
              </a:rPr>
              <a:t> 6.3.2</a:t>
            </a:r>
            <a:r>
              <a:rPr lang="en-US" sz="800" b="0" noProof="0" dirty="0">
                <a:latin typeface="+mn-lt"/>
              </a:rPr>
              <a:t> </a:t>
            </a:r>
            <a:r>
              <a:rPr lang="en-US" sz="800" noProof="0" dirty="0">
                <a:latin typeface="+mn-lt"/>
              </a:rPr>
              <a:t>Medical treatments, countermeasures and protection</a:t>
            </a:r>
          </a:p>
          <a:p>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da-DK" sz="800" dirty="0">
                <a:latin typeface="+mn-lt"/>
              </a:rPr>
              <a:t>Pre-hospital treatment</a:t>
            </a:r>
            <a:br>
              <a:rPr lang="da-DK" sz="800" dirty="0">
                <a:latin typeface="+mn-lt"/>
              </a:rPr>
            </a:b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Trainees should be familiarized with possible pre-hospital treatments and where to find relevant information.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aseline="0" dirty="0">
                <a:latin typeface="+mn-lt"/>
              </a:rPr>
              <a:t> </a:t>
            </a:r>
            <a:r>
              <a:rPr lang="en-US" sz="800" b="0" i="0" kern="1200" dirty="0">
                <a:solidFill>
                  <a:schemeClr val="tx1"/>
                </a:solidFill>
                <a:effectLst/>
                <a:latin typeface="+mn-lt"/>
                <a:ea typeface="+mn-ea"/>
                <a:cs typeface="+mn-cs"/>
              </a:rPr>
              <a:t>Check the triage-tag (</a:t>
            </a:r>
            <a:r>
              <a:rPr lang="en-US" sz="800" b="0" i="0" kern="1200" dirty="0" err="1">
                <a:solidFill>
                  <a:schemeClr val="tx1"/>
                </a:solidFill>
                <a:effectLst/>
                <a:latin typeface="+mn-lt"/>
                <a:ea typeface="+mn-ea"/>
                <a:cs typeface="+mn-cs"/>
              </a:rPr>
              <a:t>mettag</a:t>
            </a:r>
            <a:r>
              <a:rPr lang="en-US" sz="800" b="0" i="0" kern="1200" dirty="0">
                <a:solidFill>
                  <a:schemeClr val="tx1"/>
                </a:solidFill>
                <a:effectLst/>
                <a:latin typeface="+mn-lt"/>
                <a:ea typeface="+mn-ea"/>
                <a:cs typeface="+mn-cs"/>
              </a:rPr>
              <a:t>) to find out about the patients’ history of pre-hospital treatment. The triage-tag contains information on the contamination status of the patient and on treatment that may have been received before arrival at the healthcare facility. Possible pre-hospital interventions are listed on the slide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aseline="0" dirty="0">
                <a:latin typeface="+mn-lt"/>
              </a:rPr>
              <a:t>The letters A P V U are displayed on the triage tag for scoring ‘responsiveness’ and stand for </a:t>
            </a:r>
            <a:r>
              <a:rPr lang="en-US" sz="800" b="1" dirty="0">
                <a:latin typeface="+mn-lt"/>
              </a:rPr>
              <a:t>A</a:t>
            </a:r>
            <a:r>
              <a:rPr lang="en-US" sz="800" dirty="0">
                <a:latin typeface="+mn-lt"/>
              </a:rPr>
              <a:t>lert, responds to </a:t>
            </a:r>
            <a:r>
              <a:rPr lang="en-US" sz="800" b="1" dirty="0">
                <a:latin typeface="+mn-lt"/>
              </a:rPr>
              <a:t>V</a:t>
            </a:r>
            <a:r>
              <a:rPr lang="en-US" sz="800" dirty="0">
                <a:latin typeface="+mn-lt"/>
              </a:rPr>
              <a:t>ocal stimuli, responds to </a:t>
            </a:r>
            <a:r>
              <a:rPr lang="en-US" sz="800" b="1" dirty="0">
                <a:latin typeface="+mn-lt"/>
              </a:rPr>
              <a:t>P</a:t>
            </a:r>
            <a:r>
              <a:rPr lang="en-US" sz="800" dirty="0">
                <a:latin typeface="+mn-lt"/>
              </a:rPr>
              <a:t>ainful stimuli or </a:t>
            </a:r>
            <a:r>
              <a:rPr lang="en-US" sz="800" b="1" dirty="0">
                <a:latin typeface="+mn-lt"/>
              </a:rPr>
              <a:t>U</a:t>
            </a:r>
            <a:r>
              <a:rPr lang="en-US" sz="800" dirty="0">
                <a:latin typeface="+mn-lt"/>
              </a:rPr>
              <a:t>nresponsive to all stimuli. The abbreviation </a:t>
            </a:r>
            <a:r>
              <a:rPr lang="pl-PL" sz="800" dirty="0">
                <a:latin typeface="+mn-lt"/>
              </a:rPr>
              <a:t>S</a:t>
            </a:r>
            <a:r>
              <a:rPr lang="en-US" sz="800" dirty="0">
                <a:effectLst/>
                <a:latin typeface="+mn-lt"/>
              </a:rPr>
              <a:t>BP stands for ‘ </a:t>
            </a:r>
            <a:r>
              <a:rPr lang="pl-PL" sz="800" dirty="0" err="1">
                <a:effectLst/>
                <a:latin typeface="+mn-lt"/>
              </a:rPr>
              <a:t>systolic</a:t>
            </a:r>
            <a:r>
              <a:rPr lang="pl-PL" sz="800" dirty="0">
                <a:effectLst/>
                <a:latin typeface="+mn-lt"/>
              </a:rPr>
              <a:t> </a:t>
            </a:r>
            <a:r>
              <a:rPr lang="en-US" sz="800" dirty="0">
                <a:effectLst/>
                <a:latin typeface="+mn-lt"/>
              </a:rPr>
              <a:t>blood pressure’  </a:t>
            </a:r>
            <a:r>
              <a:rPr lang="pl-PL" sz="800" dirty="0">
                <a:effectLst/>
                <a:latin typeface="+mn-lt"/>
              </a:rPr>
              <a:t>and</a:t>
            </a:r>
            <a:r>
              <a:rPr lang="en-US" sz="800" dirty="0">
                <a:effectLst/>
                <a:latin typeface="+mn-lt"/>
              </a:rPr>
              <a:t> R</a:t>
            </a:r>
            <a:r>
              <a:rPr lang="pl-PL" sz="800" dirty="0">
                <a:effectLst/>
                <a:latin typeface="+mn-lt"/>
              </a:rPr>
              <a:t>R</a:t>
            </a:r>
            <a:r>
              <a:rPr lang="en-US" sz="800" dirty="0">
                <a:effectLst/>
                <a:latin typeface="+mn-lt"/>
              </a:rPr>
              <a:t> stands for ‘ respiratory rate’. </a:t>
            </a:r>
            <a:endParaRPr lang="en-US" sz="800" b="0" i="0" u="none" strike="noStrike"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Triage tool</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https://tacda.org/product/mt-501-salt-method-mettag-triage-tag/</a:t>
            </a:r>
          </a:p>
          <a:p>
            <a:r>
              <a:rPr lang="en-US" sz="800" dirty="0">
                <a:effectLst/>
                <a:latin typeface="+mn-lt"/>
                <a:ea typeface="Calibri" panose="020F0502020204030204" pitchFamily="34" charset="0"/>
              </a:rPr>
              <a:t>The American Civil Defense Association</a:t>
            </a:r>
            <a:r>
              <a:rPr lang="en-US" sz="800" b="0" kern="1200" dirty="0">
                <a:solidFill>
                  <a:schemeClr val="tx1"/>
                </a:solidFill>
                <a:effectLst/>
                <a:latin typeface="+mn-lt"/>
                <a:ea typeface="+mn-ea"/>
                <a:cs typeface="+mn-cs"/>
              </a:rPr>
              <a:t>,</a:t>
            </a:r>
            <a:r>
              <a:rPr lang="nl-NL" sz="800" dirty="0">
                <a:solidFill>
                  <a:srgbClr val="000000"/>
                </a:solidFill>
                <a:effectLst/>
                <a:latin typeface="+mn-lt"/>
                <a:ea typeface="Times New Roman" panose="02020603050405020304" pitchFamily="18" charset="0"/>
                <a:cs typeface="Arial" panose="020B0604020202020204" pitchFamily="34" charset="0"/>
              </a:rPr>
              <a:t> </a:t>
            </a:r>
            <a:r>
              <a:rPr lang="en-US" sz="800" dirty="0">
                <a:solidFill>
                  <a:srgbClr val="000000"/>
                </a:solidFill>
                <a:effectLst/>
                <a:latin typeface="+mn-lt"/>
                <a:ea typeface="Times New Roman" panose="02020603050405020304" pitchFamily="18" charset="0"/>
                <a:cs typeface="Arial" panose="020B0604020202020204" pitchFamily="34" charset="0"/>
              </a:rPr>
              <a:t>purchased by </a:t>
            </a:r>
            <a:r>
              <a:rPr lang="en-US" sz="800" dirty="0" err="1">
                <a:solidFill>
                  <a:srgbClr val="000000"/>
                </a:solidFill>
                <a:effectLst/>
                <a:latin typeface="+mn-lt"/>
                <a:ea typeface="Times New Roman" panose="02020603050405020304" pitchFamily="18" charset="0"/>
                <a:cs typeface="Arial" panose="020B0604020202020204" pitchFamily="34" charset="0"/>
              </a:rPr>
              <a:t>SCK</a:t>
            </a:r>
            <a:r>
              <a:rPr lang="en-US" sz="800" dirty="0">
                <a:solidFill>
                  <a:srgbClr val="000000"/>
                </a:solidFill>
                <a:effectLst/>
                <a:latin typeface="+mn-lt"/>
                <a:ea typeface="Times New Roman" panose="02020603050405020304" pitchFamily="18" charset="0"/>
                <a:cs typeface="Arial" panose="020B0604020202020204" pitchFamily="34" charset="0"/>
              </a:rPr>
              <a:t>-CEN.</a:t>
            </a:r>
            <a:r>
              <a:rPr lang="en-US" sz="800" b="0" kern="1200" dirty="0">
                <a:solidFill>
                  <a:schemeClr val="tx1"/>
                </a:solidFill>
                <a:effectLst/>
                <a:latin typeface="+mn-lt"/>
                <a:ea typeface="+mn-ea"/>
                <a:cs typeface="+mn-cs"/>
              </a:rPr>
              <a:t> Permission to use received.</a:t>
            </a:r>
          </a:p>
          <a:p>
            <a:r>
              <a:rPr lang="en-US" sz="800" b="1" kern="1200" dirty="0">
                <a:solidFill>
                  <a:schemeClr val="tx1"/>
                </a:solidFill>
                <a:effectLst/>
                <a:latin typeface="+mn-lt"/>
                <a:ea typeface="+mn-ea"/>
                <a:cs typeface="+mn-cs"/>
              </a:rPr>
              <a:t>Text source &amp; IP:</a:t>
            </a:r>
          </a:p>
        </p:txBody>
      </p:sp>
    </p:spTree>
    <p:extLst>
      <p:ext uri="{BB962C8B-B14F-4D97-AF65-F5344CB8AC3E}">
        <p14:creationId xmlns:p14="http://schemas.microsoft.com/office/powerpoint/2010/main" val="18769385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Module </a:t>
            </a:r>
            <a:r>
              <a:rPr lang="en-US" sz="800" dirty="0"/>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Learning objective: </a:t>
            </a:r>
            <a:r>
              <a:rPr lang="en-US" sz="800" b="0" i="0" u="none" kern="1200" noProof="0" dirty="0">
                <a:solidFill>
                  <a:schemeClr val="tx1"/>
                </a:solidFill>
                <a:effectLst/>
                <a:latin typeface="+mn-lt"/>
                <a:ea typeface="+mn-ea"/>
                <a:cs typeface="+mn-cs"/>
              </a:rPr>
              <a:t>To </a:t>
            </a:r>
            <a:r>
              <a:rPr lang="en-US" sz="800" b="0" i="0" u="sng" kern="1200" noProof="0" dirty="0">
                <a:solidFill>
                  <a:schemeClr val="tx1"/>
                </a:solidFill>
                <a:effectLst/>
                <a:latin typeface="+mn-lt"/>
                <a:ea typeface="+mn-ea"/>
                <a:cs typeface="+mn-cs"/>
              </a:rPr>
              <a:t>familiarize with and carry out </a:t>
            </a:r>
            <a:r>
              <a:rPr lang="en-US" sz="800" b="0" kern="1200" noProof="0" dirty="0">
                <a:solidFill>
                  <a:schemeClr val="tx1"/>
                </a:solidFill>
                <a:effectLst/>
                <a:latin typeface="+mn-lt"/>
                <a:ea typeface="+mn-ea"/>
                <a:cs typeface="+mn-cs"/>
              </a:rPr>
              <a:t>triage and </a:t>
            </a:r>
            <a:r>
              <a:rPr lang="en-US" sz="800" b="0" u="sng" kern="1200" noProof="0" dirty="0">
                <a:solidFill>
                  <a:schemeClr val="tx1"/>
                </a:solidFill>
                <a:effectLst/>
                <a:latin typeface="+mn-lt"/>
                <a:ea typeface="+mn-ea"/>
                <a:cs typeface="+mn-cs"/>
              </a:rPr>
              <a:t>provide </a:t>
            </a:r>
            <a:r>
              <a:rPr lang="en-US" sz="800" b="0" kern="1200" noProof="0" dirty="0">
                <a:solidFill>
                  <a:schemeClr val="tx1"/>
                </a:solidFill>
                <a:effectLst/>
                <a:latin typeface="+mn-lt"/>
                <a:ea typeface="+mn-ea"/>
                <a:cs typeface="+mn-cs"/>
              </a:rPr>
              <a:t>medical care in relation to CBRN scenario’s</a:t>
            </a:r>
            <a:endParaRPr lang="en-US" sz="800" b="1" kern="1200" noProof="0" dirty="0">
              <a:solidFill>
                <a:schemeClr val="tx1"/>
              </a:solidFill>
              <a:effectLst/>
              <a:latin typeface="+mn-lt"/>
              <a:ea typeface="+mn-ea"/>
              <a:cs typeface="+mn-cs"/>
            </a:endParaRPr>
          </a:p>
          <a:p>
            <a:r>
              <a:rPr lang="en-US" sz="800" b="1" dirty="0"/>
              <a:t>MELODY Presentation:</a:t>
            </a:r>
            <a:r>
              <a:rPr lang="en-US" sz="800" b="0" dirty="0"/>
              <a:t> 6.3.2</a:t>
            </a:r>
            <a:r>
              <a:rPr lang="en-US" sz="800" b="0" noProof="0" dirty="0"/>
              <a:t> </a:t>
            </a:r>
            <a:r>
              <a:rPr lang="en-US" sz="800" noProof="0" dirty="0"/>
              <a:t>Medical treatments, countermeasures and protection</a:t>
            </a:r>
          </a:p>
          <a:p>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Practitioners </a:t>
            </a:r>
          </a:p>
          <a:p>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GB" sz="800" dirty="0"/>
              <a:t>Types of toxic response: Local effects</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are familiar with local effects of toxic response</a:t>
            </a:r>
          </a:p>
          <a:p>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Toxic responses can occur after exposure to CBRN agents. Explain what is meant by local effects and elaborate on the symptoms following local exposure of the GI tract, skin/ eyes and lungs as presented on the slide.</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  </a:t>
            </a: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Text source &amp; IP: </a:t>
            </a:r>
          </a:p>
        </p:txBody>
      </p:sp>
      <p:sp>
        <p:nvSpPr>
          <p:cNvPr id="4" name="Slide Number Placeholder 3"/>
          <p:cNvSpPr>
            <a:spLocks noGrp="1"/>
          </p:cNvSpPr>
          <p:nvPr>
            <p:ph type="sldNum" sz="quarter" idx="5"/>
          </p:nvPr>
        </p:nvSpPr>
        <p:spPr/>
        <p:txBody>
          <a:bodyPr/>
          <a:lstStyle/>
          <a:p>
            <a:fld id="{9941B414-F4EA-4507-8042-B4CED2A09EF2}" type="slidenum">
              <a:rPr lang="nl-NL" smtClean="0"/>
              <a:t>7</a:t>
            </a:fld>
            <a:endParaRPr lang="nl-NL"/>
          </a:p>
        </p:txBody>
      </p:sp>
    </p:spTree>
    <p:extLst>
      <p:ext uri="{BB962C8B-B14F-4D97-AF65-F5344CB8AC3E}">
        <p14:creationId xmlns:p14="http://schemas.microsoft.com/office/powerpoint/2010/main" val="11536077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Module </a:t>
            </a:r>
            <a:r>
              <a:rPr lang="en-US" sz="800" dirty="0"/>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Learning objective: </a:t>
            </a:r>
            <a:r>
              <a:rPr lang="en-US" sz="800" b="0" i="0" u="none" kern="1200" noProof="0" dirty="0">
                <a:solidFill>
                  <a:schemeClr val="tx1"/>
                </a:solidFill>
                <a:effectLst/>
                <a:latin typeface="+mn-lt"/>
                <a:ea typeface="+mn-ea"/>
                <a:cs typeface="+mn-cs"/>
              </a:rPr>
              <a:t>To </a:t>
            </a:r>
            <a:r>
              <a:rPr lang="en-US" sz="800" b="0" i="0" u="sng" kern="1200" noProof="0" dirty="0">
                <a:solidFill>
                  <a:schemeClr val="tx1"/>
                </a:solidFill>
                <a:effectLst/>
                <a:latin typeface="+mn-lt"/>
                <a:ea typeface="+mn-ea"/>
                <a:cs typeface="+mn-cs"/>
              </a:rPr>
              <a:t>familiarize with and carry out </a:t>
            </a:r>
            <a:r>
              <a:rPr lang="en-US" sz="800" b="0" kern="1200" noProof="0" dirty="0">
                <a:solidFill>
                  <a:schemeClr val="tx1"/>
                </a:solidFill>
                <a:effectLst/>
                <a:latin typeface="+mn-lt"/>
                <a:ea typeface="+mn-ea"/>
                <a:cs typeface="+mn-cs"/>
              </a:rPr>
              <a:t>triage and </a:t>
            </a:r>
            <a:r>
              <a:rPr lang="en-US" sz="800" b="0" u="sng" kern="1200" noProof="0" dirty="0">
                <a:solidFill>
                  <a:schemeClr val="tx1"/>
                </a:solidFill>
                <a:effectLst/>
                <a:latin typeface="+mn-lt"/>
                <a:ea typeface="+mn-ea"/>
                <a:cs typeface="+mn-cs"/>
              </a:rPr>
              <a:t>provide </a:t>
            </a:r>
            <a:r>
              <a:rPr lang="en-US" sz="800" b="0" kern="1200" noProof="0" dirty="0">
                <a:solidFill>
                  <a:schemeClr val="tx1"/>
                </a:solidFill>
                <a:effectLst/>
                <a:latin typeface="+mn-lt"/>
                <a:ea typeface="+mn-ea"/>
                <a:cs typeface="+mn-cs"/>
              </a:rPr>
              <a:t>medical care in relation to CBRN scenario’s</a:t>
            </a:r>
            <a:endParaRPr lang="en-US" sz="800" b="1" kern="1200" noProof="0" dirty="0">
              <a:solidFill>
                <a:schemeClr val="tx1"/>
              </a:solidFill>
              <a:effectLst/>
              <a:latin typeface="+mn-lt"/>
              <a:ea typeface="+mn-ea"/>
              <a:cs typeface="+mn-cs"/>
            </a:endParaRPr>
          </a:p>
          <a:p>
            <a:r>
              <a:rPr lang="en-US" sz="800" b="1" dirty="0"/>
              <a:t>MELODY Presentation:</a:t>
            </a:r>
            <a:r>
              <a:rPr lang="en-US" sz="800" b="0" dirty="0"/>
              <a:t> 6.3.2</a:t>
            </a:r>
            <a:r>
              <a:rPr lang="en-US" sz="800" b="0" noProof="0" dirty="0"/>
              <a:t> </a:t>
            </a:r>
            <a:r>
              <a:rPr lang="en-US" sz="800" noProof="0" dirty="0"/>
              <a:t>Medical treatments, countermeasures and protection</a:t>
            </a:r>
          </a:p>
          <a:p>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Practitioners </a:t>
            </a:r>
          </a:p>
          <a:p>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dirty="0"/>
              <a:t>Types of toxic response: Systemic effects - acute</a:t>
            </a:r>
            <a:endParaRPr lang="en-US" sz="800" b="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are familiar with systemic effects of toxic response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Toxic responses can occur after exposure to CBRN agents. Present the definition of systemic effects as presented on the slide. Explain that these effects could be acute or delayed. Discuss the acute systemic effects on organs or organ systems  presented on this slide.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  </a:t>
            </a: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Text source &amp; IP: </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4B554B0-0B7E-4B51-92A4-C83FA0325B61}"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15756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Module </a:t>
            </a:r>
            <a:r>
              <a:rPr lang="en-US" sz="800" dirty="0"/>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Learning objective: </a:t>
            </a:r>
            <a:r>
              <a:rPr lang="en-US" sz="800" b="0" i="0" u="none" kern="1200" noProof="0" dirty="0">
                <a:solidFill>
                  <a:schemeClr val="tx1"/>
                </a:solidFill>
                <a:effectLst/>
                <a:latin typeface="+mn-lt"/>
                <a:ea typeface="+mn-ea"/>
                <a:cs typeface="+mn-cs"/>
              </a:rPr>
              <a:t>To </a:t>
            </a:r>
            <a:r>
              <a:rPr lang="en-US" sz="800" b="0" i="0" u="sng" kern="1200" noProof="0" dirty="0">
                <a:solidFill>
                  <a:schemeClr val="tx1"/>
                </a:solidFill>
                <a:effectLst/>
                <a:latin typeface="+mn-lt"/>
                <a:ea typeface="+mn-ea"/>
                <a:cs typeface="+mn-cs"/>
              </a:rPr>
              <a:t>familiarize with and carry out </a:t>
            </a:r>
            <a:r>
              <a:rPr lang="en-US" sz="800" b="0" kern="1200" noProof="0" dirty="0">
                <a:solidFill>
                  <a:schemeClr val="tx1"/>
                </a:solidFill>
                <a:effectLst/>
                <a:latin typeface="+mn-lt"/>
                <a:ea typeface="+mn-ea"/>
                <a:cs typeface="+mn-cs"/>
              </a:rPr>
              <a:t>triage and </a:t>
            </a:r>
            <a:r>
              <a:rPr lang="en-US" sz="800" b="0" u="sng" kern="1200" noProof="0" dirty="0">
                <a:solidFill>
                  <a:schemeClr val="tx1"/>
                </a:solidFill>
                <a:effectLst/>
                <a:latin typeface="+mn-lt"/>
                <a:ea typeface="+mn-ea"/>
                <a:cs typeface="+mn-cs"/>
              </a:rPr>
              <a:t>provide </a:t>
            </a:r>
            <a:r>
              <a:rPr lang="en-US" sz="800" b="0" kern="1200" noProof="0" dirty="0">
                <a:solidFill>
                  <a:schemeClr val="tx1"/>
                </a:solidFill>
                <a:effectLst/>
                <a:latin typeface="+mn-lt"/>
                <a:ea typeface="+mn-ea"/>
                <a:cs typeface="+mn-cs"/>
              </a:rPr>
              <a:t>medical care in relation to CBRN scenario’s</a:t>
            </a:r>
            <a:endParaRPr lang="en-US" sz="800" b="1" kern="1200" noProof="0" dirty="0">
              <a:solidFill>
                <a:schemeClr val="tx1"/>
              </a:solidFill>
              <a:effectLst/>
              <a:latin typeface="+mn-lt"/>
              <a:ea typeface="+mn-ea"/>
              <a:cs typeface="+mn-cs"/>
            </a:endParaRPr>
          </a:p>
          <a:p>
            <a:r>
              <a:rPr lang="en-US" sz="800" b="1" dirty="0"/>
              <a:t>MELODY Presentation:</a:t>
            </a:r>
            <a:r>
              <a:rPr lang="en-US" sz="800" b="0" dirty="0"/>
              <a:t> 6.3.2</a:t>
            </a:r>
            <a:r>
              <a:rPr lang="en-US" sz="800" b="0" noProof="0" dirty="0"/>
              <a:t> </a:t>
            </a:r>
            <a:r>
              <a:rPr lang="en-US" sz="800" noProof="0" dirty="0"/>
              <a:t>Medical treatments, countermeasures and protection</a:t>
            </a:r>
          </a:p>
          <a:p>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Practitioners </a:t>
            </a:r>
          </a:p>
          <a:p>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dirty="0"/>
              <a:t>Types of toxic response: Systemic effects - delayed</a:t>
            </a:r>
            <a:endParaRPr lang="en-US" sz="800" b="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are familiar with systemic effects of toxic response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This slide again presents systemic effects of exposure to toxins, but here delayed effects on organs or organ systems are given. Discuss these effects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  </a:t>
            </a: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Text source &amp; IP: </a:t>
            </a:r>
            <a:endParaRPr lang="en-GB" altLang="en-US" sz="800" dirty="0"/>
          </a:p>
          <a:p>
            <a:endParaRPr lang="en-GB" sz="8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4B554B0-0B7E-4B51-92A4-C83FA0325B61}"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872007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Slide 1">
    <p:spTree>
      <p:nvGrpSpPr>
        <p:cNvPr id="1" name=""/>
        <p:cNvGrpSpPr/>
        <p:nvPr/>
      </p:nvGrpSpPr>
      <p:grpSpPr>
        <a:xfrm>
          <a:off x="0" y="0"/>
          <a:ext cx="0" cy="0"/>
          <a:chOff x="0" y="0"/>
          <a:chExt cx="0" cy="0"/>
        </a:xfrm>
      </p:grpSpPr>
      <p:sp>
        <p:nvSpPr>
          <p:cNvPr id="17" name="Tijdelijke aanduiding voor tekst 16">
            <a:extLst>
              <a:ext uri="{FF2B5EF4-FFF2-40B4-BE49-F238E27FC236}">
                <a16:creationId xmlns:a16="http://schemas.microsoft.com/office/drawing/2014/main" id="{84146CB0-6BC6-4934-BF0B-44A468D39617}"/>
              </a:ext>
            </a:extLst>
          </p:cNvPr>
          <p:cNvSpPr>
            <a:spLocks noGrp="1"/>
          </p:cNvSpPr>
          <p:nvPr>
            <p:ph type="body" sz="quarter" idx="12"/>
          </p:nvPr>
        </p:nvSpPr>
        <p:spPr>
          <a:xfrm>
            <a:off x="590550" y="5139525"/>
            <a:ext cx="10953749" cy="556425"/>
          </a:xfrm>
          <a:prstGeom prst="rect">
            <a:avLst/>
          </a:prstGeom>
        </p:spPr>
        <p:txBody>
          <a:bodyPr lIns="0" tIns="0" rIns="0" bIns="0" anchor="b" anchorCtr="0">
            <a:noAutofit/>
          </a:bodyPr>
          <a:lstStyle>
            <a:lvl1pPr marL="0" indent="0" algn="ctr">
              <a:buFontTx/>
              <a:buNone/>
              <a:defRPr sz="2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endParaRPr lang="en-BE" dirty="0"/>
          </a:p>
        </p:txBody>
      </p:sp>
      <p:sp>
        <p:nvSpPr>
          <p:cNvPr id="2687" name="Title Placeholder 1"/>
          <p:cNvSpPr>
            <a:spLocks noGrp="1"/>
          </p:cNvSpPr>
          <p:nvPr>
            <p:ph type="title"/>
          </p:nvPr>
        </p:nvSpPr>
        <p:spPr>
          <a:xfrm>
            <a:off x="590550" y="3948020"/>
            <a:ext cx="10953749" cy="909730"/>
          </a:xfrm>
          <a:prstGeom prst="rect">
            <a:avLst/>
          </a:prstGeom>
        </p:spPr>
        <p:txBody>
          <a:bodyPr vert="horz" lIns="91440" tIns="45720" rIns="91440" bIns="45720" rtlCol="0" anchor="t">
            <a:normAutofit/>
          </a:bodyPr>
          <a:lstStyle>
            <a:lvl1pPr algn="ctr">
              <a:defRPr sz="6000">
                <a:solidFill>
                  <a:schemeClr val="accent1"/>
                </a:solidFill>
              </a:defRPr>
            </a:lvl1pPr>
          </a:lstStyle>
          <a:p>
            <a:r>
              <a:rPr lang="en-US"/>
              <a:t>Click to edit Master title style</a:t>
            </a:r>
          </a:p>
        </p:txBody>
      </p:sp>
      <p:pic>
        <p:nvPicPr>
          <p:cNvPr id="7" name="Picture 6"/>
          <p:cNvPicPr>
            <a:picLocks noChangeAspect="1"/>
          </p:cNvPicPr>
          <p:nvPr userDrawn="1"/>
        </p:nvPicPr>
        <p:blipFill>
          <a:blip r:embed="rId2"/>
          <a:stretch>
            <a:fillRect/>
          </a:stretch>
        </p:blipFill>
        <p:spPr>
          <a:xfrm>
            <a:off x="4945060" y="1179353"/>
            <a:ext cx="2301880" cy="2486892"/>
          </a:xfrm>
          <a:prstGeom prst="rect">
            <a:avLst/>
          </a:prstGeom>
        </p:spPr>
      </p:pic>
    </p:spTree>
    <p:extLst>
      <p:ext uri="{BB962C8B-B14F-4D97-AF65-F5344CB8AC3E}">
        <p14:creationId xmlns:p14="http://schemas.microsoft.com/office/powerpoint/2010/main" val="40950814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raphic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099"/>
            <a:ext cx="5329237" cy="558801"/>
          </a:xfrm>
          <a:prstGeom prst="rect">
            <a:avLst/>
          </a:prstGeom>
        </p:spPr>
        <p:txBody>
          <a:bodyPr lIns="0" tIns="0" rIns="0" bIns="0">
            <a:noAutofit/>
          </a:bodyPr>
          <a:lstStyle>
            <a:lvl1pPr>
              <a:defRPr sz="4400"/>
            </a:lvl1pPr>
          </a:lstStyle>
          <a:p>
            <a:endParaRPr lang="en-BE"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6553200" y="800101"/>
            <a:ext cx="4872038" cy="5257800"/>
          </a:xfrm>
          <a:prstGeom prst="rect">
            <a:avLst/>
          </a:prstGeom>
        </p:spPr>
        <p:txBody>
          <a:bodyPr>
            <a:normAutofit/>
          </a:bodyPr>
          <a:lstStyle>
            <a:lvl1pPr marL="0" indent="0" algn="ctr">
              <a:buFontTx/>
              <a:buNone/>
              <a:defRPr sz="1800" b="0"/>
            </a:lvl1pPr>
          </a:lstStyle>
          <a:p>
            <a:endParaRPr lang="en-BE" dirty="0"/>
          </a:p>
        </p:txBody>
      </p:sp>
      <p:sp>
        <p:nvSpPr>
          <p:cNvPr id="5" name="Text Placeholder 4"/>
          <p:cNvSpPr>
            <a:spLocks noGrp="1"/>
          </p:cNvSpPr>
          <p:nvPr>
            <p:ph type="body" sz="quarter" idx="16" hasCustomPrompt="1"/>
          </p:nvPr>
        </p:nvSpPr>
        <p:spPr>
          <a:xfrm>
            <a:off x="766762" y="1469037"/>
            <a:ext cx="5329237" cy="4588864"/>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17"/>
          </p:nvPr>
        </p:nvSpPr>
        <p:spPr/>
        <p:txBody>
          <a:bodyPr/>
          <a:lstStyle/>
          <a:p>
            <a:r>
              <a:rPr lang="en-US"/>
              <a:t>MELODY #x.xx Course title</a:t>
            </a:r>
          </a:p>
        </p:txBody>
      </p:sp>
    </p:spTree>
    <p:extLst>
      <p:ext uri="{BB962C8B-B14F-4D97-AF65-F5344CB8AC3E}">
        <p14:creationId xmlns:p14="http://schemas.microsoft.com/office/powerpoint/2010/main" val="11296236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mp; Picture 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4" y="800100"/>
            <a:ext cx="5983288" cy="838200"/>
          </a:xfrm>
          <a:prstGeom prst="rect">
            <a:avLst/>
          </a:prstGeom>
        </p:spPr>
        <p:txBody>
          <a:bodyPr lIns="0" tIns="0" rIns="0" bIns="0">
            <a:normAutofit/>
          </a:bodyPr>
          <a:lstStyle>
            <a:lvl1pPr>
              <a:defRPr sz="4400"/>
            </a:lvl1pPr>
          </a:lstStyle>
          <a:p>
            <a:endParaRPr lang="en-BE" dirty="0"/>
          </a:p>
        </p:txBody>
      </p:sp>
      <p:sp>
        <p:nvSpPr>
          <p:cNvPr id="8" name="Tijdelijke aanduiding voor afbeelding 7">
            <a:extLst>
              <a:ext uri="{FF2B5EF4-FFF2-40B4-BE49-F238E27FC236}">
                <a16:creationId xmlns:a16="http://schemas.microsoft.com/office/drawing/2014/main" id="{DA1F5B52-3085-476E-BB6D-6FEB75BDE4A8}"/>
              </a:ext>
            </a:extLst>
          </p:cNvPr>
          <p:cNvSpPr>
            <a:spLocks noGrp="1"/>
          </p:cNvSpPr>
          <p:nvPr>
            <p:ph type="pic" sz="quarter" idx="11"/>
          </p:nvPr>
        </p:nvSpPr>
        <p:spPr>
          <a:xfrm>
            <a:off x="7000875" y="0"/>
            <a:ext cx="5191125" cy="6858000"/>
          </a:xfrm>
          <a:prstGeom prst="rect">
            <a:avLst/>
          </a:prstGeom>
        </p:spPr>
        <p:txBody>
          <a:bodyPr anchor="ctr" anchorCtr="0"/>
          <a:lstStyle>
            <a:lvl1pPr marL="0" indent="0" algn="ctr">
              <a:buFontTx/>
              <a:buNone/>
              <a:defRPr/>
            </a:lvl1pPr>
          </a:lstStyle>
          <a:p>
            <a:endParaRPr lang="en-BE" dirty="0"/>
          </a:p>
        </p:txBody>
      </p:sp>
      <p:sp>
        <p:nvSpPr>
          <p:cNvPr id="11" name="Text Placeholder 10"/>
          <p:cNvSpPr>
            <a:spLocks noGrp="1"/>
          </p:cNvSpPr>
          <p:nvPr>
            <p:ph type="body" sz="quarter" idx="13" hasCustomPrompt="1"/>
          </p:nvPr>
        </p:nvSpPr>
        <p:spPr>
          <a:xfrm>
            <a:off x="766763" y="1731364"/>
            <a:ext cx="6010275" cy="4326536"/>
          </a:xfrm>
        </p:spPr>
        <p:txBody>
          <a:bodyPr/>
          <a:lstStyle>
            <a:lvl1pPr marL="355600" indent="-355600">
              <a:defRPr/>
            </a:lvl1pPr>
            <a:lvl2pPr marL="622300" indent="-266700">
              <a:defRPr/>
            </a:lvl2pPr>
            <a:lvl3pPr marL="990600" indent="-266700">
              <a:defRPr/>
            </a:lvl3pPr>
            <a:lvl4pPr marL="1524000" indent="-266700">
              <a:defRPr/>
            </a:lvl4pPr>
            <a:lvl5pPr marL="1968500" indent="-355600">
              <a:defRPr/>
            </a:lvl5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14"/>
          </p:nvPr>
        </p:nvSpPr>
        <p:spPr/>
        <p:txBody>
          <a:bodyPr/>
          <a:lstStyle/>
          <a:p>
            <a:r>
              <a:rPr lang="en-US"/>
              <a:t>MELODY #x.xx Course title</a:t>
            </a:r>
          </a:p>
        </p:txBody>
      </p:sp>
    </p:spTree>
    <p:extLst>
      <p:ext uri="{BB962C8B-B14F-4D97-AF65-F5344CB8AC3E}">
        <p14:creationId xmlns:p14="http://schemas.microsoft.com/office/powerpoint/2010/main" val="20463399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1">
    <p:spTree>
      <p:nvGrpSpPr>
        <p:cNvPr id="1" name=""/>
        <p:cNvGrpSpPr/>
        <p:nvPr/>
      </p:nvGrpSpPr>
      <p:grpSpPr>
        <a:xfrm>
          <a:off x="0" y="0"/>
          <a:ext cx="0" cy="0"/>
          <a:chOff x="0" y="0"/>
          <a:chExt cx="0" cy="0"/>
        </a:xfrm>
      </p:grpSpPr>
      <p:sp>
        <p:nvSpPr>
          <p:cNvPr id="9" name="Tijdelijke aanduiding voor tekst 8">
            <a:extLst>
              <a:ext uri="{FF2B5EF4-FFF2-40B4-BE49-F238E27FC236}">
                <a16:creationId xmlns:a16="http://schemas.microsoft.com/office/drawing/2014/main" id="{7F4BDD94-FB2C-4502-A2BB-86CAD3E59940}"/>
              </a:ext>
            </a:extLst>
          </p:cNvPr>
          <p:cNvSpPr>
            <a:spLocks noGrp="1"/>
          </p:cNvSpPr>
          <p:nvPr>
            <p:ph type="body" sz="quarter" idx="11" hasCustomPrompt="1"/>
          </p:nvPr>
        </p:nvSpPr>
        <p:spPr>
          <a:xfrm>
            <a:off x="766763" y="2324100"/>
            <a:ext cx="10658474" cy="2197100"/>
          </a:xfrm>
          <a:prstGeom prst="rect">
            <a:avLst/>
          </a:prstGeom>
        </p:spPr>
        <p:txBody>
          <a:bodyPr lIns="1371600" tIns="0" rIns="1371600" bIns="0" anchor="ctr" anchorCtr="0">
            <a:noAutofit/>
          </a:bodyPr>
          <a:lstStyle>
            <a:lvl1pPr marL="0" indent="0" algn="ctr">
              <a:spcBef>
                <a:spcPts val="600"/>
              </a:spcBef>
              <a:buFontTx/>
              <a:buNone/>
              <a:defRPr sz="4400">
                <a:solidFill>
                  <a:schemeClr val="accent1"/>
                </a:solidFill>
                <a:latin typeface="FranklinGotTExtCon" pitchFamily="2" charset="0"/>
                <a:cs typeface="Segoe UI Semibold" panose="020B0702040204020203" pitchFamily="34" charset="0"/>
              </a:defRPr>
            </a:lvl1pPr>
          </a:lstStyle>
          <a:p>
            <a:pPr lvl="0"/>
            <a:r>
              <a:rPr lang="nl-NL"/>
              <a:t>Click to add a quote</a:t>
            </a:r>
            <a:endParaRPr lang="nl-NL" dirty="0"/>
          </a:p>
        </p:txBody>
      </p:sp>
      <p:sp>
        <p:nvSpPr>
          <p:cNvPr id="11" name="Tijdelijke aanduiding voor tekst 10">
            <a:extLst>
              <a:ext uri="{FF2B5EF4-FFF2-40B4-BE49-F238E27FC236}">
                <a16:creationId xmlns:a16="http://schemas.microsoft.com/office/drawing/2014/main" id="{0BF1D710-5F93-4654-8D54-CD40B1D335E1}"/>
              </a:ext>
            </a:extLst>
          </p:cNvPr>
          <p:cNvSpPr>
            <a:spLocks noGrp="1"/>
          </p:cNvSpPr>
          <p:nvPr>
            <p:ph type="body" sz="quarter" idx="12" hasCustomPrompt="1"/>
          </p:nvPr>
        </p:nvSpPr>
        <p:spPr>
          <a:xfrm>
            <a:off x="766763" y="4768439"/>
            <a:ext cx="10658474" cy="881063"/>
          </a:xfrm>
          <a:prstGeom prst="rect">
            <a:avLst/>
          </a:prstGeom>
        </p:spPr>
        <p:txBody>
          <a:bodyPr lIns="1828800" tIns="0" rIns="1828800" bIns="0">
            <a:normAutofit/>
          </a:bodyPr>
          <a:lstStyle>
            <a:lvl1pPr marL="0" indent="0" algn="ctr">
              <a:buFontTx/>
              <a:buNone/>
              <a:defRPr sz="2000" b="0" baseline="0">
                <a:solidFill>
                  <a:schemeClr val="accent3"/>
                </a:solidFill>
                <a:latin typeface="Segoe UI Semibold" panose="020B0702040204020203" pitchFamily="34" charset="0"/>
                <a:cs typeface="Segoe UI Semibold" panose="020B0702040204020203" pitchFamily="34" charset="0"/>
              </a:defRPr>
            </a:lvl1pPr>
          </a:lstStyle>
          <a:p>
            <a:pPr lvl="0"/>
            <a:r>
              <a:rPr lang="nl-BE"/>
              <a:t>Click to add a name</a:t>
            </a:r>
            <a:endParaRPr lang="en-BE" dirty="0"/>
          </a:p>
        </p:txBody>
      </p:sp>
      <p:sp>
        <p:nvSpPr>
          <p:cNvPr id="208"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3"/>
          </p:nvPr>
        </p:nvSpPr>
        <p:spPr/>
        <p:txBody>
          <a:bodyPr/>
          <a:lstStyle/>
          <a:p>
            <a:r>
              <a:rPr lang="en-US"/>
              <a:t>MELODY #x.xx Course title</a:t>
            </a:r>
          </a:p>
        </p:txBody>
      </p:sp>
    </p:spTree>
    <p:extLst>
      <p:ext uri="{BB962C8B-B14F-4D97-AF65-F5344CB8AC3E}">
        <p14:creationId xmlns:p14="http://schemas.microsoft.com/office/powerpoint/2010/main" val="42864105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pictures with info">
    <p:spTree>
      <p:nvGrpSpPr>
        <p:cNvPr id="1" name=""/>
        <p:cNvGrpSpPr/>
        <p:nvPr/>
      </p:nvGrpSpPr>
      <p:grpSpPr>
        <a:xfrm>
          <a:off x="0" y="0"/>
          <a:ext cx="0" cy="0"/>
          <a:chOff x="0" y="0"/>
          <a:chExt cx="0" cy="0"/>
        </a:xfrm>
      </p:grpSpPr>
      <p:sp>
        <p:nvSpPr>
          <p:cNvPr id="81" name="Rectangle 80"/>
          <p:cNvSpPr/>
          <p:nvPr/>
        </p:nvSpPr>
        <p:spPr>
          <a:xfrm>
            <a:off x="3485781" y="800100"/>
            <a:ext cx="2574956" cy="5257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773727" y="800100"/>
            <a:ext cx="2574956" cy="5257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p:cNvSpPr/>
          <p:nvPr/>
        </p:nvSpPr>
        <p:spPr>
          <a:xfrm>
            <a:off x="6181893" y="800100"/>
            <a:ext cx="2574956" cy="5257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FranklinGotTExtCon" pitchFamily="2" charset="0"/>
            </a:endParaRPr>
          </a:p>
        </p:txBody>
      </p:sp>
      <p:sp>
        <p:nvSpPr>
          <p:cNvPr id="96" name="Picture Placeholder 94"/>
          <p:cNvSpPr>
            <a:spLocks noGrp="1"/>
          </p:cNvSpPr>
          <p:nvPr>
            <p:ph type="pic" sz="quarter" idx="10"/>
          </p:nvPr>
        </p:nvSpPr>
        <p:spPr>
          <a:xfrm>
            <a:off x="856548"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9" name="Text Placeholder 97"/>
          <p:cNvSpPr>
            <a:spLocks noGrp="1"/>
          </p:cNvSpPr>
          <p:nvPr>
            <p:ph type="body" sz="quarter" idx="11"/>
          </p:nvPr>
        </p:nvSpPr>
        <p:spPr>
          <a:xfrm>
            <a:off x="85654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1" name="Text Placeholder 97"/>
          <p:cNvSpPr>
            <a:spLocks noGrp="1"/>
          </p:cNvSpPr>
          <p:nvPr>
            <p:ph type="body" sz="quarter" idx="12"/>
          </p:nvPr>
        </p:nvSpPr>
        <p:spPr>
          <a:xfrm>
            <a:off x="85654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2" name="Picture Placeholder 94"/>
          <p:cNvSpPr>
            <a:spLocks noGrp="1"/>
          </p:cNvSpPr>
          <p:nvPr>
            <p:ph type="pic" sz="quarter" idx="13"/>
          </p:nvPr>
        </p:nvSpPr>
        <p:spPr>
          <a:xfrm>
            <a:off x="356810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3" name="Text Placeholder 97"/>
          <p:cNvSpPr>
            <a:spLocks noGrp="1"/>
          </p:cNvSpPr>
          <p:nvPr>
            <p:ph type="body" sz="quarter" idx="14"/>
          </p:nvPr>
        </p:nvSpPr>
        <p:spPr>
          <a:xfrm>
            <a:off x="3568107"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4" name="Text Placeholder 97"/>
          <p:cNvSpPr>
            <a:spLocks noGrp="1"/>
          </p:cNvSpPr>
          <p:nvPr>
            <p:ph type="body" sz="quarter" idx="15"/>
          </p:nvPr>
        </p:nvSpPr>
        <p:spPr>
          <a:xfrm>
            <a:off x="3568107"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5" name="Picture Placeholder 94"/>
          <p:cNvSpPr>
            <a:spLocks noGrp="1"/>
          </p:cNvSpPr>
          <p:nvPr>
            <p:ph type="pic" sz="quarter" idx="16"/>
          </p:nvPr>
        </p:nvSpPr>
        <p:spPr>
          <a:xfrm>
            <a:off x="6261673"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6" name="Text Placeholder 97"/>
          <p:cNvSpPr>
            <a:spLocks noGrp="1"/>
          </p:cNvSpPr>
          <p:nvPr>
            <p:ph type="body" sz="quarter" idx="17"/>
          </p:nvPr>
        </p:nvSpPr>
        <p:spPr>
          <a:xfrm>
            <a:off x="626916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7" name="Text Placeholder 97"/>
          <p:cNvSpPr>
            <a:spLocks noGrp="1"/>
          </p:cNvSpPr>
          <p:nvPr>
            <p:ph type="body" sz="quarter" idx="18"/>
          </p:nvPr>
        </p:nvSpPr>
        <p:spPr>
          <a:xfrm>
            <a:off x="626916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2" name="Rectangle 91"/>
          <p:cNvSpPr/>
          <p:nvPr userDrawn="1"/>
        </p:nvSpPr>
        <p:spPr>
          <a:xfrm>
            <a:off x="8874897" y="800100"/>
            <a:ext cx="2574956" cy="5257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Picture Placeholder 94"/>
          <p:cNvSpPr>
            <a:spLocks noGrp="1"/>
          </p:cNvSpPr>
          <p:nvPr>
            <p:ph type="pic" sz="quarter" idx="19"/>
          </p:nvPr>
        </p:nvSpPr>
        <p:spPr>
          <a:xfrm>
            <a:off x="895467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4" name="Text Placeholder 97"/>
          <p:cNvSpPr>
            <a:spLocks noGrp="1"/>
          </p:cNvSpPr>
          <p:nvPr>
            <p:ph type="body" sz="quarter" idx="20"/>
          </p:nvPr>
        </p:nvSpPr>
        <p:spPr>
          <a:xfrm>
            <a:off x="8962172"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5" name="Text Placeholder 97"/>
          <p:cNvSpPr>
            <a:spLocks noGrp="1"/>
          </p:cNvSpPr>
          <p:nvPr>
            <p:ph type="body" sz="quarter" idx="21"/>
          </p:nvPr>
        </p:nvSpPr>
        <p:spPr>
          <a:xfrm>
            <a:off x="8962172"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2" name="Footer Placeholder 1"/>
          <p:cNvSpPr>
            <a:spLocks noGrp="1"/>
          </p:cNvSpPr>
          <p:nvPr>
            <p:ph type="ftr" sz="quarter" idx="22"/>
          </p:nvPr>
        </p:nvSpPr>
        <p:spPr/>
        <p:txBody>
          <a:bodyPr/>
          <a:lstStyle/>
          <a:p>
            <a:r>
              <a:rPr lang="en-US"/>
              <a:t>MELODY #x.xx Course title</a:t>
            </a:r>
          </a:p>
        </p:txBody>
      </p:sp>
      <p:sp>
        <p:nvSpPr>
          <p:cNvPr id="3" name="Slide Number Placeholder 2"/>
          <p:cNvSpPr>
            <a:spLocks noGrp="1"/>
          </p:cNvSpPr>
          <p:nvPr>
            <p:ph type="sldNum" sz="quarter" idx="23"/>
          </p:nvPr>
        </p:nvSpPr>
        <p:spPr/>
        <p:txBody>
          <a:body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7849310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info 2">
    <p:spTree>
      <p:nvGrpSpPr>
        <p:cNvPr id="1" name=""/>
        <p:cNvGrpSpPr/>
        <p:nvPr/>
      </p:nvGrpSpPr>
      <p:grpSpPr>
        <a:xfrm>
          <a:off x="0" y="0"/>
          <a:ext cx="0" cy="0"/>
          <a:chOff x="0" y="0"/>
          <a:chExt cx="0" cy="0"/>
        </a:xfrm>
      </p:grpSpPr>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0" y="0"/>
            <a:ext cx="12192000" cy="68580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&gt;&gt;&gt;&gt;&gt;&gt;&gt;&gt;&gt; Click to add picture &gt;</a:t>
            </a:r>
            <a:endParaRPr lang="en-BE" dirty="0"/>
          </a:p>
        </p:txBody>
      </p:sp>
      <p:sp>
        <p:nvSpPr>
          <p:cNvPr id="9" name="Tijdelijke aanduiding voor tekst 25">
            <a:extLst>
              <a:ext uri="{FF2B5EF4-FFF2-40B4-BE49-F238E27FC236}">
                <a16:creationId xmlns:a16="http://schemas.microsoft.com/office/drawing/2014/main" id="{6A895D29-FC6A-432A-8385-E2F1D027CD96}"/>
              </a:ext>
            </a:extLst>
          </p:cNvPr>
          <p:cNvSpPr>
            <a:spLocks noGrp="1" noChangeAspect="1"/>
          </p:cNvSpPr>
          <p:nvPr>
            <p:ph type="body" sz="quarter" idx="13" hasCustomPrompt="1"/>
          </p:nvPr>
        </p:nvSpPr>
        <p:spPr>
          <a:xfrm flipH="1">
            <a:off x="7620000" y="1333500"/>
            <a:ext cx="3327400" cy="4343400"/>
          </a:xfrm>
          <a:prstGeom prst="rect">
            <a:avLst/>
          </a:prstGeom>
          <a:blipFill dpi="0" rotWithShape="1">
            <a:blip r:embed="rId2"/>
            <a:srcRect/>
            <a:stretch>
              <a:fillRect/>
            </a:stretch>
          </a:blipFill>
        </p:spPr>
        <p:txBody>
          <a:bodyPr lIns="1005840" tIns="2194560" rIns="182880" bIns="1188720"/>
          <a:lstStyle>
            <a:lvl1pPr marL="0" indent="0">
              <a:buFontTx/>
              <a:buNone/>
              <a:defRPr sz="2400" b="1">
                <a:solidFill>
                  <a:schemeClr val="bg1"/>
                </a:solidFill>
                <a:latin typeface="+mj-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BE"/>
              <a:t> </a:t>
            </a:r>
            <a:endParaRPr lang="en-BE" dirty="0"/>
          </a:p>
        </p:txBody>
      </p:sp>
      <p:sp>
        <p:nvSpPr>
          <p:cNvPr id="253" name="Titel 1">
            <a:extLst>
              <a:ext uri="{FF2B5EF4-FFF2-40B4-BE49-F238E27FC236}">
                <a16:creationId xmlns:a16="http://schemas.microsoft.com/office/drawing/2014/main" id="{F8EDE2AA-5EC7-4E82-852A-FE7B050223C2}"/>
              </a:ext>
            </a:extLst>
          </p:cNvPr>
          <p:cNvSpPr>
            <a:spLocks noGrp="1"/>
          </p:cNvSpPr>
          <p:nvPr>
            <p:ph type="title"/>
          </p:nvPr>
        </p:nvSpPr>
        <p:spPr>
          <a:xfrm>
            <a:off x="7780020" y="1479973"/>
            <a:ext cx="2992891" cy="1357231"/>
          </a:xfrm>
          <a:prstGeom prst="rect">
            <a:avLst/>
          </a:prstGeom>
        </p:spPr>
        <p:txBody>
          <a:bodyPr lIns="0" tIns="0" rIns="0" bIns="0">
            <a:noAutofit/>
          </a:bodyPr>
          <a:lstStyle>
            <a:lvl1pPr>
              <a:defRPr lang="en-BE" sz="4800" b="0" kern="1200" dirty="0">
                <a:solidFill>
                  <a:schemeClr val="bg1"/>
                </a:solidFill>
                <a:latin typeface="FranklinGotTExtCon" pitchFamily="2" charset="0"/>
                <a:ea typeface="+mn-ea"/>
                <a:cs typeface="+mn-cs"/>
              </a:defRPr>
            </a:lvl1pPr>
          </a:lstStyle>
          <a:p>
            <a:r>
              <a:rPr lang="en-US"/>
              <a:t>Click to edit Master title style</a:t>
            </a:r>
            <a:endParaRPr lang="en-BE" dirty="0"/>
          </a:p>
        </p:txBody>
      </p:sp>
      <p:sp>
        <p:nvSpPr>
          <p:cNvPr id="25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7780275" y="2931187"/>
            <a:ext cx="2983043" cy="2606013"/>
          </a:xfrm>
          <a:prstGeom prst="rect">
            <a:avLst/>
          </a:prstGeom>
        </p:spPr>
        <p:txBody>
          <a:bodyPr lIns="0" tIns="0" rIns="0" bIns="91440">
            <a:normAutofit/>
          </a:bodyPr>
          <a:lstStyle>
            <a:lvl1pPr marL="0" indent="0">
              <a:buFontTx/>
              <a:buNone/>
              <a:defRPr lang="nl-NL" sz="2400" kern="1200" dirty="0">
                <a:solidFill>
                  <a:schemeClr val="accent2"/>
                </a:solidFill>
                <a:latin typeface="+mj-lt"/>
                <a:ea typeface="+mn-ea"/>
                <a:cs typeface="+mn-cs"/>
              </a:defRPr>
            </a:lvl1pPr>
          </a:lstStyle>
          <a:p>
            <a:pPr lvl="0"/>
            <a:r>
              <a:rPr lang="en-US"/>
              <a:t>Edit Master text styles</a:t>
            </a:r>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7055229"/>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42603228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8"/>
          </p:nvPr>
        </p:nvSpPr>
        <p:spPr/>
        <p:txBody>
          <a:bodyPr/>
          <a:lstStyle/>
          <a:p>
            <a:r>
              <a:rPr lang="en-US"/>
              <a:t>MELODY #x.xx Course title</a:t>
            </a:r>
          </a:p>
        </p:txBody>
      </p:sp>
    </p:spTree>
    <p:extLst>
      <p:ext uri="{BB962C8B-B14F-4D97-AF65-F5344CB8AC3E}">
        <p14:creationId xmlns:p14="http://schemas.microsoft.com/office/powerpoint/2010/main" val="3169672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8"/>
          </p:nvPr>
        </p:nvSpPr>
        <p:spPr/>
        <p:txBody>
          <a:bodyPr/>
          <a:lstStyle/>
          <a:p>
            <a:r>
              <a:rPr lang="en-US"/>
              <a:t>MELODY #x.xx Course title</a:t>
            </a:r>
          </a:p>
        </p:txBody>
      </p:sp>
    </p:spTree>
    <p:extLst>
      <p:ext uri="{BB962C8B-B14F-4D97-AF65-F5344CB8AC3E}">
        <p14:creationId xmlns:p14="http://schemas.microsoft.com/office/powerpoint/2010/main" val="8189581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74054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footer">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MELODY #x.xx Course title</a:t>
            </a:r>
          </a:p>
        </p:txBody>
      </p:sp>
      <p:sp>
        <p:nvSpPr>
          <p:cNvPr id="5" name="Slide Number Placeholder 4"/>
          <p:cNvSpPr>
            <a:spLocks noGrp="1"/>
          </p:cNvSpPr>
          <p:nvPr>
            <p:ph type="sldNum" sz="quarter" idx="11"/>
          </p:nvPr>
        </p:nvSpPr>
        <p:spPr/>
        <p:txBody>
          <a:body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396121425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Content Theme - main slide">
    <p:spTree>
      <p:nvGrpSpPr>
        <p:cNvPr id="1" name=""/>
        <p:cNvGrpSpPr/>
        <p:nvPr/>
      </p:nvGrpSpPr>
      <p:grpSpPr>
        <a:xfrm>
          <a:off x="0" y="0"/>
          <a:ext cx="0" cy="0"/>
          <a:chOff x="0" y="0"/>
          <a:chExt cx="0" cy="0"/>
        </a:xfrm>
      </p:grpSpPr>
      <p:sp>
        <p:nvSpPr>
          <p:cNvPr id="8" name="Text Placeholder 7"/>
          <p:cNvSpPr>
            <a:spLocks noGrp="1"/>
          </p:cNvSpPr>
          <p:nvPr>
            <p:ph type="body" sz="quarter" idx="10"/>
          </p:nvPr>
        </p:nvSpPr>
        <p:spPr>
          <a:xfrm>
            <a:off x="1103446" y="1224000"/>
            <a:ext cx="10032047" cy="4681537"/>
          </a:xfrm>
          <a:prstGeom prst="rect">
            <a:avLst/>
          </a:prstGeom>
        </p:spPr>
        <p:txBody>
          <a:bodyPr/>
          <a:lstStyle>
            <a:lvl1pPr>
              <a:defRPr baseline="0">
                <a:solidFill>
                  <a:srgbClr val="226071"/>
                </a:solidFill>
                <a:latin typeface="Arial" pitchFamily="34" charset="0"/>
              </a:defRPr>
            </a:lvl1pPr>
            <a:lvl2pPr>
              <a:defRPr baseline="0">
                <a:solidFill>
                  <a:srgbClr val="226071"/>
                </a:solidFill>
                <a:latin typeface="Arial" pitchFamily="34" charset="0"/>
              </a:defRPr>
            </a:lvl2pPr>
            <a:lvl3pPr>
              <a:defRPr baseline="0">
                <a:solidFill>
                  <a:srgbClr val="226071"/>
                </a:solidFill>
                <a:latin typeface="Arial" pitchFamily="34" charset="0"/>
              </a:defRPr>
            </a:lvl3pPr>
            <a:lvl4pPr>
              <a:defRPr baseline="0">
                <a:solidFill>
                  <a:srgbClr val="226071"/>
                </a:solidFill>
                <a:latin typeface="Arial" pitchFamily="34" charset="0"/>
              </a:defRPr>
            </a:lvl4pPr>
            <a:lvl5pPr>
              <a:defRPr baseline="0">
                <a:solidFill>
                  <a:srgbClr val="226071"/>
                </a:solidFill>
                <a:latin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9"/>
          <p:cNvSpPr>
            <a:spLocks noGrp="1"/>
          </p:cNvSpPr>
          <p:nvPr>
            <p:ph type="body" sz="quarter" idx="11" hasCustomPrompt="1"/>
          </p:nvPr>
        </p:nvSpPr>
        <p:spPr>
          <a:xfrm>
            <a:off x="2831637" y="93682"/>
            <a:ext cx="5760243" cy="576262"/>
          </a:xfrm>
          <a:prstGeom prst="rect">
            <a:avLst/>
          </a:prstGeom>
        </p:spPr>
        <p:txBody>
          <a:bodyPr anchor="ctr" anchorCtr="0"/>
          <a:lstStyle>
            <a:lvl1pPr marL="0" indent="0" algn="l">
              <a:buNone/>
              <a:defRPr sz="2400" b="1" i="0" baseline="0">
                <a:solidFill>
                  <a:srgbClr val="FFFF00"/>
                </a:solidFill>
                <a:latin typeface="Arial" pitchFamily="34" charset="0"/>
              </a:defRPr>
            </a:lvl1pPr>
          </a:lstStyle>
          <a:p>
            <a:pPr lvl="0"/>
            <a:r>
              <a:rPr lang="en-US" dirty="0"/>
              <a:t>Title of the slide</a:t>
            </a:r>
            <a:endParaRPr lang="en-GB" dirty="0"/>
          </a:p>
        </p:txBody>
      </p:sp>
      <p:cxnSp>
        <p:nvCxnSpPr>
          <p:cNvPr id="6" name="Straight Connector 5"/>
          <p:cNvCxnSpPr/>
          <p:nvPr userDrawn="1"/>
        </p:nvCxnSpPr>
        <p:spPr>
          <a:xfrm>
            <a:off x="2447595" y="116086"/>
            <a:ext cx="0" cy="576064"/>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02840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dex slide">
    <p:spTree>
      <p:nvGrpSpPr>
        <p:cNvPr id="1" name=""/>
        <p:cNvGrpSpPr/>
        <p:nvPr/>
      </p:nvGrpSpPr>
      <p:grpSpPr>
        <a:xfrm>
          <a:off x="0" y="0"/>
          <a:ext cx="0" cy="0"/>
          <a:chOff x="0" y="0"/>
          <a:chExt cx="0" cy="0"/>
        </a:xfrm>
      </p:grpSpPr>
      <p:sp>
        <p:nvSpPr>
          <p:cNvPr id="15" name="Tijdelijke aanduiding voor tekst 14">
            <a:extLst>
              <a:ext uri="{FF2B5EF4-FFF2-40B4-BE49-F238E27FC236}">
                <a16:creationId xmlns:a16="http://schemas.microsoft.com/office/drawing/2014/main" id="{B625ABE2-4787-4DCE-8BBA-59C73CFF5EFD}"/>
              </a:ext>
            </a:extLst>
          </p:cNvPr>
          <p:cNvSpPr>
            <a:spLocks noGrp="1"/>
          </p:cNvSpPr>
          <p:nvPr>
            <p:ph type="body" sz="quarter" idx="12" hasCustomPrompt="1"/>
          </p:nvPr>
        </p:nvSpPr>
        <p:spPr>
          <a:xfrm>
            <a:off x="9220200" y="1794669"/>
            <a:ext cx="2097363" cy="3243262"/>
          </a:xfrm>
          <a:prstGeom prst="rect">
            <a:avLst/>
          </a:prstGeom>
        </p:spPr>
        <p:txBody>
          <a:bodyPr anchor="ctr">
            <a:noAutofit/>
          </a:bodyPr>
          <a:lstStyle>
            <a:lvl1pPr marL="0" indent="0">
              <a:lnSpc>
                <a:spcPct val="150000"/>
              </a:lnSpc>
              <a:spcBef>
                <a:spcPts val="0"/>
              </a:spcBef>
              <a:spcAft>
                <a:spcPts val="0"/>
              </a:spcAft>
              <a:buFont typeface="Georgia" panose="02040502050405020303" pitchFamily="18" charset="0"/>
              <a:buNone/>
              <a:defRPr sz="2800" b="1">
                <a:solidFill>
                  <a:schemeClr val="accent2"/>
                </a:solidFill>
                <a:latin typeface="+mj-lt"/>
              </a:defRPr>
            </a:lvl1pPr>
          </a:lstStyle>
          <a:p>
            <a:pPr lvl="0"/>
            <a:r>
              <a:rPr lang="nl-NL" dirty="0"/>
              <a:t> 3</a:t>
            </a:r>
          </a:p>
          <a:p>
            <a:pPr lvl="0"/>
            <a:r>
              <a:rPr lang="nl-NL" dirty="0"/>
              <a:t> 4</a:t>
            </a:r>
          </a:p>
          <a:p>
            <a:pPr lvl="0"/>
            <a:r>
              <a:rPr lang="nl-NL" dirty="0"/>
              <a:t> 5</a:t>
            </a:r>
          </a:p>
          <a:p>
            <a:pPr lvl="0"/>
            <a:r>
              <a:rPr lang="nl-NL" dirty="0"/>
              <a:t> 6</a:t>
            </a:r>
          </a:p>
          <a:p>
            <a:pPr lvl="0"/>
            <a:r>
              <a:rPr lang="nl-NL"/>
              <a:t> 7</a:t>
            </a:r>
            <a:endParaRPr lang="en-BE" dirty="0"/>
          </a:p>
        </p:txBody>
      </p:sp>
      <p:sp>
        <p:nvSpPr>
          <p:cNvPr id="5" name="Tijdelijke aanduiding voor tekst 4">
            <a:extLst>
              <a:ext uri="{FF2B5EF4-FFF2-40B4-BE49-F238E27FC236}">
                <a16:creationId xmlns:a16="http://schemas.microsoft.com/office/drawing/2014/main" id="{3AEE0936-214A-4172-9057-144F7932C4E7}"/>
              </a:ext>
            </a:extLst>
          </p:cNvPr>
          <p:cNvSpPr>
            <a:spLocks noGrp="1"/>
          </p:cNvSpPr>
          <p:nvPr>
            <p:ph type="body" sz="quarter" idx="13" hasCustomPrompt="1"/>
          </p:nvPr>
        </p:nvSpPr>
        <p:spPr>
          <a:xfrm>
            <a:off x="719529" y="1794669"/>
            <a:ext cx="7986322" cy="3276600"/>
          </a:xfrm>
          <a:prstGeom prst="rect">
            <a:avLst/>
          </a:prstGeom>
        </p:spPr>
        <p:txBody>
          <a:bodyPr lIns="0" tIns="0" rIns="0" bIns="0" anchor="ctr">
            <a:normAutofit/>
          </a:bodyPr>
          <a:lstStyle>
            <a:lvl1pPr marL="0" indent="0" algn="r">
              <a:lnSpc>
                <a:spcPct val="150000"/>
              </a:lnSpc>
              <a:spcBef>
                <a:spcPts val="0"/>
              </a:spcBef>
              <a:buFontTx/>
              <a:buNone/>
              <a:defRPr sz="2800"/>
            </a:lvl1pPr>
          </a:lstStyle>
          <a:p>
            <a:pPr lvl="0"/>
            <a:r>
              <a:rPr lang="en-US"/>
              <a:t>Click to add subtitle</a:t>
            </a:r>
            <a:endParaRPr lang="en-BE" dirty="0"/>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4"/>
          </p:nvPr>
        </p:nvSpPr>
        <p:spPr/>
        <p:txBody>
          <a:bodyPr/>
          <a:lstStyle/>
          <a:p>
            <a:r>
              <a:rPr lang="en-US"/>
              <a:t>MELODY #x.xx Course title</a:t>
            </a:r>
          </a:p>
        </p:txBody>
      </p:sp>
    </p:spTree>
    <p:extLst>
      <p:ext uri="{BB962C8B-B14F-4D97-AF65-F5344CB8AC3E}">
        <p14:creationId xmlns:p14="http://schemas.microsoft.com/office/powerpoint/2010/main" val="6346815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Content Theme slide 3">
    <p:spTree>
      <p:nvGrpSpPr>
        <p:cNvPr id="1" name=""/>
        <p:cNvGrpSpPr/>
        <p:nvPr/>
      </p:nvGrpSpPr>
      <p:grpSpPr>
        <a:xfrm>
          <a:off x="0" y="0"/>
          <a:ext cx="0" cy="0"/>
          <a:chOff x="0" y="0"/>
          <a:chExt cx="0" cy="0"/>
        </a:xfrm>
      </p:grpSpPr>
      <p:sp>
        <p:nvSpPr>
          <p:cNvPr id="2" name="Picture Placeholder 3"/>
          <p:cNvSpPr txBox="1">
            <a:spLocks noGrp="1"/>
          </p:cNvSpPr>
          <p:nvPr>
            <p:ph type="pic" idx="4294967295"/>
          </p:nvPr>
        </p:nvSpPr>
        <p:spPr>
          <a:xfrm>
            <a:off x="6576055" y="1224003"/>
            <a:ext cx="5045163" cy="2132989"/>
          </a:xfrm>
        </p:spPr>
        <p:txBody>
          <a:bodyPr/>
          <a:lstStyle>
            <a:lvl1pPr>
              <a:defRPr lang="en-GB"/>
            </a:lvl1pPr>
          </a:lstStyle>
          <a:p>
            <a:pPr lvl="0"/>
            <a:endParaRPr lang="en-GB"/>
          </a:p>
        </p:txBody>
      </p:sp>
      <p:sp>
        <p:nvSpPr>
          <p:cNvPr id="3" name="Picture Placeholder 3"/>
          <p:cNvSpPr txBox="1">
            <a:spLocks noGrp="1"/>
          </p:cNvSpPr>
          <p:nvPr>
            <p:ph type="pic" idx="4294967295"/>
          </p:nvPr>
        </p:nvSpPr>
        <p:spPr>
          <a:xfrm>
            <a:off x="6576055" y="3789042"/>
            <a:ext cx="5045163" cy="2132989"/>
          </a:xfrm>
        </p:spPr>
        <p:txBody>
          <a:bodyPr/>
          <a:lstStyle>
            <a:lvl1pPr>
              <a:defRPr lang="en-GB"/>
            </a:lvl1pPr>
          </a:lstStyle>
          <a:p>
            <a:pPr lvl="0"/>
            <a:endParaRPr lang="en-GB"/>
          </a:p>
        </p:txBody>
      </p:sp>
      <p:sp>
        <p:nvSpPr>
          <p:cNvPr id="4" name="Text Placeholder 5"/>
          <p:cNvSpPr txBox="1">
            <a:spLocks noGrp="1"/>
          </p:cNvSpPr>
          <p:nvPr>
            <p:ph type="body" idx="4294967295"/>
          </p:nvPr>
        </p:nvSpPr>
        <p:spPr>
          <a:xfrm>
            <a:off x="1103993" y="1224003"/>
            <a:ext cx="5183712" cy="4679996"/>
          </a:xfrm>
        </p:spPr>
        <p:txBody>
          <a:bodyPr/>
          <a:lstStyle>
            <a:lvl1pPr>
              <a:defRPr>
                <a:solidFill>
                  <a:srgbClr val="226071"/>
                </a:solidFill>
                <a:latin typeface="Arial" pitchFamily="34"/>
              </a:defRPr>
            </a:lvl1pPr>
            <a:lvl2pPr>
              <a:defRPr>
                <a:solidFill>
                  <a:srgbClr val="226071"/>
                </a:solidFill>
                <a:latin typeface="Arial" pitchFamily="34"/>
              </a:defRPr>
            </a:lvl2pPr>
            <a:lvl3pPr>
              <a:defRPr>
                <a:solidFill>
                  <a:srgbClr val="226071"/>
                </a:solidFill>
                <a:latin typeface="Arial" pitchFamily="34"/>
              </a:defRPr>
            </a:lvl3pPr>
            <a:lvl4pPr>
              <a:defRPr>
                <a:solidFill>
                  <a:srgbClr val="226071"/>
                </a:solidFill>
                <a:latin typeface="Arial" pitchFamily="34"/>
              </a:defRPr>
            </a:lvl4pPr>
            <a:lvl5pPr>
              <a:defRPr>
                <a:solidFill>
                  <a:srgbClr val="226071"/>
                </a:solidFill>
                <a:latin typeface="Arial" pitchFamily="34"/>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9"/>
          <p:cNvSpPr txBox="1">
            <a:spLocks noGrp="1"/>
          </p:cNvSpPr>
          <p:nvPr>
            <p:ph type="body" idx="4294967295"/>
          </p:nvPr>
        </p:nvSpPr>
        <p:spPr>
          <a:xfrm>
            <a:off x="2831633" y="93683"/>
            <a:ext cx="5760247" cy="576267"/>
          </a:xfrm>
        </p:spPr>
        <p:txBody>
          <a:bodyPr anchor="ctr"/>
          <a:lstStyle>
            <a:lvl1pPr marL="0" indent="0">
              <a:buNone/>
              <a:defRPr b="1">
                <a:solidFill>
                  <a:srgbClr val="FFFF00"/>
                </a:solidFill>
                <a:latin typeface="Arial" pitchFamily="34"/>
              </a:defRPr>
            </a:lvl1pPr>
          </a:lstStyle>
          <a:p>
            <a:pPr lvl="0"/>
            <a:r>
              <a:rPr lang="en-US"/>
              <a:t>Title of the slide</a:t>
            </a:r>
            <a:endParaRPr lang="en-GB"/>
          </a:p>
        </p:txBody>
      </p:sp>
      <p:cxnSp>
        <p:nvCxnSpPr>
          <p:cNvPr id="6" name="Straight Connector 7"/>
          <p:cNvCxnSpPr/>
          <p:nvPr/>
        </p:nvCxnSpPr>
        <p:spPr>
          <a:xfrm>
            <a:off x="2447600" y="116093"/>
            <a:ext cx="0" cy="576060"/>
          </a:xfrm>
          <a:prstGeom prst="straightConnector1">
            <a:avLst/>
          </a:prstGeom>
          <a:noFill/>
          <a:ln w="19046">
            <a:solidFill>
              <a:srgbClr val="000000"/>
            </a:solidFill>
            <a:prstDash val="solid"/>
            <a:miter/>
          </a:ln>
        </p:spPr>
      </p:cxnSp>
    </p:spTree>
    <p:extLst>
      <p:ext uri="{BB962C8B-B14F-4D97-AF65-F5344CB8AC3E}">
        <p14:creationId xmlns:p14="http://schemas.microsoft.com/office/powerpoint/2010/main" val="966188850"/>
      </p:ext>
    </p:extLst>
  </p:cSld>
  <p:clrMapOvr>
    <a:masterClrMapping/>
  </p:clrMapOvr>
  <p:hf sldNum="0"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lvl1pPr>
              <a:defRPr/>
            </a:lvl1pPr>
          </a:lstStyle>
          <a:p>
            <a:pPr lvl="0"/>
            <a:r>
              <a:rPr lang="en-US"/>
              <a:t>Click to edit Master title style</a:t>
            </a:r>
          </a:p>
        </p:txBody>
      </p:sp>
      <p:sp>
        <p:nvSpPr>
          <p:cNvPr id="3" name="Content Placeholder 2"/>
          <p:cNvSpPr txBox="1">
            <a:spLocks noGrp="1"/>
          </p:cNvSpPr>
          <p:nvPr>
            <p:ph idx="1"/>
          </p:nvPr>
        </p:nvSpPr>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txBox="1">
            <a:spLocks noGrp="1"/>
          </p:cNvSpPr>
          <p:nvPr>
            <p:ph type="dt" sz="half" idx="7"/>
          </p:nvPr>
        </p:nvSpPr>
        <p:spPr/>
        <p:txBody>
          <a:bodyPr/>
          <a:lstStyle>
            <a:lvl1pPr>
              <a:defRPr/>
            </a:lvl1pPr>
          </a:lstStyle>
          <a:p>
            <a:pPr lvl="0"/>
            <a:fld id="{714A76C5-E6C4-463A-8082-31A5556DC01A}" type="datetime1">
              <a:rPr lang="it-IT"/>
              <a:pPr lvl="0"/>
              <a:t>18/11/2022</a:t>
            </a:fld>
            <a:endParaRPr lang="en-US"/>
          </a:p>
        </p:txBody>
      </p:sp>
      <p:sp>
        <p:nvSpPr>
          <p:cNvPr id="5" name="Slide Number Placeholder 5"/>
          <p:cNvSpPr txBox="1">
            <a:spLocks noGrp="1"/>
          </p:cNvSpPr>
          <p:nvPr>
            <p:ph type="sldNum" sz="quarter" idx="8"/>
          </p:nvPr>
        </p:nvSpPr>
        <p:spPr/>
        <p:txBody>
          <a:bodyPr/>
          <a:lstStyle>
            <a:lvl1pPr>
              <a:defRPr/>
            </a:lvl1pPr>
          </a:lstStyle>
          <a:p>
            <a:pPr lvl="0"/>
            <a:fld id="{61432D7E-5D2D-4F08-A22C-910F44C71B40}" type="slidenum">
              <a:t>‹#›</a:t>
            </a:fld>
            <a:endParaRPr lang="en-US"/>
          </a:p>
        </p:txBody>
      </p:sp>
    </p:spTree>
    <p:extLst>
      <p:ext uri="{BB962C8B-B14F-4D97-AF65-F5344CB8AC3E}">
        <p14:creationId xmlns:p14="http://schemas.microsoft.com/office/powerpoint/2010/main" val="951819490"/>
      </p:ext>
    </p:extLst>
  </p:cSld>
  <p:clrMapOvr>
    <a:masterClrMapping/>
  </p:clrMapOvr>
  <p:transition spd="med">
    <p:fade/>
  </p:transition>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ubtitel slide 1">
    <p:spTree>
      <p:nvGrpSpPr>
        <p:cNvPr id="1" name=""/>
        <p:cNvGrpSpPr/>
        <p:nvPr/>
      </p:nvGrpSpPr>
      <p:grpSpPr>
        <a:xfrm>
          <a:off x="0" y="0"/>
          <a:ext cx="0" cy="0"/>
          <a:chOff x="0" y="0"/>
          <a:chExt cx="0" cy="0"/>
        </a:xfrm>
      </p:grpSpPr>
      <p:sp>
        <p:nvSpPr>
          <p:cNvPr id="3" name="Rectangle 2"/>
          <p:cNvSpPr/>
          <p:nvPr userDrawn="1"/>
        </p:nvSpPr>
        <p:spPr>
          <a:xfrm>
            <a:off x="1224613" y="2263515"/>
            <a:ext cx="5209082" cy="2345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AC9C767-9A67-4216-A05F-95382F81BAEA}"/>
              </a:ext>
            </a:extLst>
          </p:cNvPr>
          <p:cNvSpPr>
            <a:spLocks noGrp="1"/>
          </p:cNvSpPr>
          <p:nvPr>
            <p:ph type="title" hasCustomPrompt="1"/>
          </p:nvPr>
        </p:nvSpPr>
        <p:spPr>
          <a:xfrm>
            <a:off x="2247900" y="2254251"/>
            <a:ext cx="8839200" cy="2352674"/>
          </a:xfrm>
          <a:prstGeom prst="rect">
            <a:avLst/>
          </a:prstGeom>
          <a:solidFill>
            <a:schemeClr val="accent1"/>
          </a:solidFill>
        </p:spPr>
        <p:txBody>
          <a:bodyPr lIns="182880" tIns="182880" rIns="182880" bIns="182880" anchor="ctr" anchorCtr="0">
            <a:normAutofit/>
          </a:bodyPr>
          <a:lstStyle>
            <a:lvl1pPr>
              <a:defRPr sz="4400">
                <a:solidFill>
                  <a:schemeClr val="bg1"/>
                </a:solidFill>
              </a:defRPr>
            </a:lvl1pPr>
          </a:lstStyle>
          <a:p>
            <a:r>
              <a:rPr lang="en-US"/>
              <a:t>Click to add subtitle</a:t>
            </a:r>
            <a:endParaRPr lang="en-BE" dirty="0"/>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pic>
        <p:nvPicPr>
          <p:cNvPr id="6" name="Picture 5"/>
          <p:cNvPicPr>
            <a:picLocks noChangeAspect="1"/>
          </p:cNvPicPr>
          <p:nvPr userDrawn="1"/>
        </p:nvPicPr>
        <p:blipFill>
          <a:blip r:embed="rId2"/>
          <a:stretch>
            <a:fillRect/>
          </a:stretch>
        </p:blipFill>
        <p:spPr>
          <a:xfrm flipH="1">
            <a:off x="1016545" y="2926279"/>
            <a:ext cx="719712" cy="801221"/>
          </a:xfrm>
          <a:prstGeom prst="rect">
            <a:avLst/>
          </a:prstGeom>
        </p:spPr>
      </p:pic>
      <p:sp>
        <p:nvSpPr>
          <p:cNvPr id="4" name="Footer Placeholder 3"/>
          <p:cNvSpPr>
            <a:spLocks noGrp="1"/>
          </p:cNvSpPr>
          <p:nvPr>
            <p:ph type="ftr" sz="quarter" idx="10"/>
          </p:nvPr>
        </p:nvSpPr>
        <p:spPr/>
        <p:txBody>
          <a:bodyPr/>
          <a:lstStyle/>
          <a:p>
            <a:r>
              <a:rPr lang="en-US"/>
              <a:t>MELODY #x.xx Course title</a:t>
            </a:r>
          </a:p>
        </p:txBody>
      </p:sp>
    </p:spTree>
    <p:extLst>
      <p:ext uri="{BB962C8B-B14F-4D97-AF65-F5344CB8AC3E}">
        <p14:creationId xmlns:p14="http://schemas.microsoft.com/office/powerpoint/2010/main" val="22489750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ing slide with icons">
    <p:spTree>
      <p:nvGrpSpPr>
        <p:cNvPr id="1" name=""/>
        <p:cNvGrpSpPr/>
        <p:nvPr/>
      </p:nvGrpSpPr>
      <p:grpSpPr>
        <a:xfrm>
          <a:off x="0" y="0"/>
          <a:ext cx="0" cy="0"/>
          <a:chOff x="0" y="0"/>
          <a:chExt cx="0" cy="0"/>
        </a:xfrm>
      </p:grpSpPr>
      <p:sp>
        <p:nvSpPr>
          <p:cNvPr id="4"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766763" y="1827482"/>
            <a:ext cx="1470223"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p>
        </p:txBody>
      </p:sp>
      <p:sp>
        <p:nvSpPr>
          <p:cNvPr id="8" name="Tijdelijke aanduiding voor afbeelding 3">
            <a:extLst>
              <a:ext uri="{FF2B5EF4-FFF2-40B4-BE49-F238E27FC236}">
                <a16:creationId xmlns:a16="http://schemas.microsoft.com/office/drawing/2014/main" id="{09AA0D7A-FE33-4F8C-9C9B-2DF71EA202B7}"/>
              </a:ext>
            </a:extLst>
          </p:cNvPr>
          <p:cNvSpPr>
            <a:spLocks noGrp="1"/>
          </p:cNvSpPr>
          <p:nvPr>
            <p:ph type="pic" sz="quarter" idx="16" hasCustomPrompt="1"/>
          </p:nvPr>
        </p:nvSpPr>
        <p:spPr>
          <a:xfrm>
            <a:off x="6563784" y="1810727"/>
            <a:ext cx="1517650"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endParaRPr lang="en-BE" dirty="0"/>
          </a:p>
        </p:txBody>
      </p:sp>
      <p:sp>
        <p:nvSpPr>
          <p:cNvPr id="10"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2305175" y="1822478"/>
            <a:ext cx="3333623"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12" name="Tijdelijke aanduiding voor tekst 9">
            <a:extLst>
              <a:ext uri="{FF2B5EF4-FFF2-40B4-BE49-F238E27FC236}">
                <a16:creationId xmlns:a16="http://schemas.microsoft.com/office/drawing/2014/main" id="{21D06019-3674-4CC0-8571-2CD83FD684EB}"/>
              </a:ext>
            </a:extLst>
          </p:cNvPr>
          <p:cNvSpPr>
            <a:spLocks noGrp="1"/>
          </p:cNvSpPr>
          <p:nvPr>
            <p:ph type="body" sz="quarter" idx="18"/>
          </p:nvPr>
        </p:nvSpPr>
        <p:spPr>
          <a:xfrm>
            <a:off x="8155264" y="1810727"/>
            <a:ext cx="3269974"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3" name="Title 2"/>
          <p:cNvSpPr>
            <a:spLocks noGrp="1"/>
          </p:cNvSpPr>
          <p:nvPr>
            <p:ph type="title"/>
          </p:nvPr>
        </p:nvSpPr>
        <p:spPr>
          <a:xfrm>
            <a:off x="766762" y="806211"/>
            <a:ext cx="10658476" cy="884477"/>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6" name="Text Placeholder 5"/>
          <p:cNvSpPr>
            <a:spLocks noGrp="1"/>
          </p:cNvSpPr>
          <p:nvPr>
            <p:ph type="body" sz="quarter" idx="20" hasCustomPrompt="1"/>
          </p:nvPr>
        </p:nvSpPr>
        <p:spPr>
          <a:xfrm>
            <a:off x="6569814"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a:t>MELODY #x.xx Course title</a:t>
            </a:r>
          </a:p>
        </p:txBody>
      </p:sp>
    </p:spTree>
    <p:extLst>
      <p:ext uri="{BB962C8B-B14F-4D97-AF65-F5344CB8AC3E}">
        <p14:creationId xmlns:p14="http://schemas.microsoft.com/office/powerpoint/2010/main" val="20103269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a:t>MELODY #x.xx Course title</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2"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3" name="Text Placeholder 5"/>
          <p:cNvSpPr>
            <a:spLocks noGrp="1"/>
          </p:cNvSpPr>
          <p:nvPr>
            <p:ph type="body" sz="quarter" idx="22" hasCustomPrompt="1"/>
          </p:nvPr>
        </p:nvSpPr>
        <p:spPr>
          <a:xfrm>
            <a:off x="6544415"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6544414"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Tree>
    <p:extLst>
      <p:ext uri="{BB962C8B-B14F-4D97-AF65-F5344CB8AC3E}">
        <p14:creationId xmlns:p14="http://schemas.microsoft.com/office/powerpoint/2010/main" val="24174290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3348035"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a:t>MELODY #x.xx Course title</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0" name="Text Placeholder 5"/>
          <p:cNvSpPr>
            <a:spLocks noGrp="1"/>
          </p:cNvSpPr>
          <p:nvPr>
            <p:ph type="body" sz="quarter" idx="22" hasCustomPrompt="1"/>
          </p:nvPr>
        </p:nvSpPr>
        <p:spPr>
          <a:xfrm>
            <a:off x="4443415"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6" name="Text Placeholder 5"/>
          <p:cNvSpPr>
            <a:spLocks noGrp="1"/>
          </p:cNvSpPr>
          <p:nvPr>
            <p:ph type="body" sz="quarter" idx="24" hasCustomPrompt="1"/>
          </p:nvPr>
        </p:nvSpPr>
        <p:spPr>
          <a:xfrm>
            <a:off x="8101014"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Tree>
    <p:extLst>
      <p:ext uri="{BB962C8B-B14F-4D97-AF65-F5344CB8AC3E}">
        <p14:creationId xmlns:p14="http://schemas.microsoft.com/office/powerpoint/2010/main" val="28175780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10682284"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a:t>MELODY #x.xx Course title</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Tree>
    <p:extLst>
      <p:ext uri="{BB962C8B-B14F-4D97-AF65-F5344CB8AC3E}">
        <p14:creationId xmlns:p14="http://schemas.microsoft.com/office/powerpoint/2010/main" val="2105202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2" y="800496"/>
            <a:ext cx="10658475" cy="985576"/>
          </a:xfrm>
          <a:prstGeom prst="rect">
            <a:avLst/>
          </a:prstGeom>
        </p:spPr>
        <p:txBody>
          <a:bodyPr lIns="0" tIns="0" rIns="0" bIns="0">
            <a:noAutofit/>
          </a:bodyPr>
          <a:lstStyle>
            <a:lvl1pPr>
              <a:defRPr sz="4400"/>
            </a:lvl1pPr>
          </a:lstStyle>
          <a:p>
            <a:endParaRPr lang="en-BE" dirty="0"/>
          </a:p>
        </p:txBody>
      </p:sp>
      <p:sp>
        <p:nvSpPr>
          <p:cNvPr id="81" name="Text Placeholder 4"/>
          <p:cNvSpPr>
            <a:spLocks noGrp="1"/>
          </p:cNvSpPr>
          <p:nvPr>
            <p:ph type="body" sz="quarter" idx="15" hasCustomPrompt="1"/>
          </p:nvPr>
        </p:nvSpPr>
        <p:spPr>
          <a:xfrm>
            <a:off x="766762" y="1786072"/>
            <a:ext cx="10658475" cy="4301992"/>
          </a:xfrm>
        </p:spPr>
        <p:txBody>
          <a:bodyPr/>
          <a:lstStyle>
            <a:lvl1pPr>
              <a:defRPr baseline="0"/>
            </a:lvl1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16"/>
          </p:nvPr>
        </p:nvSpPr>
        <p:spPr/>
        <p:txBody>
          <a:bodyPr/>
          <a:lstStyle/>
          <a:p>
            <a:r>
              <a:rPr lang="en-US"/>
              <a:t>MELODY #x.xx Course title</a:t>
            </a:r>
          </a:p>
        </p:txBody>
      </p:sp>
    </p:spTree>
    <p:extLst>
      <p:ext uri="{BB962C8B-B14F-4D97-AF65-F5344CB8AC3E}">
        <p14:creationId xmlns:p14="http://schemas.microsoft.com/office/powerpoint/2010/main" val="3834872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Graphic 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100"/>
            <a:ext cx="10658475" cy="711201"/>
          </a:xfrm>
          <a:prstGeom prst="rect">
            <a:avLst/>
          </a:prstGeom>
        </p:spPr>
        <p:txBody>
          <a:bodyPr lIns="0" tIns="0" rIns="0" bIns="0">
            <a:normAutofit/>
          </a:bodyPr>
          <a:lstStyle>
            <a:lvl1pPr>
              <a:defRPr sz="4400"/>
            </a:lvl1pPr>
          </a:lstStyle>
          <a:p>
            <a:endParaRPr lang="en-BE" dirty="0"/>
          </a:p>
        </p:txBody>
      </p:sp>
      <p:sp>
        <p:nvSpPr>
          <p:cNvPr id="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6553200" y="1638300"/>
            <a:ext cx="4872038" cy="698501"/>
          </a:xfrm>
          <a:prstGeom prst="rect">
            <a:avLst/>
          </a:prstGeom>
        </p:spPr>
        <p:txBody>
          <a:bodyPr lIns="0" tIns="0" rIns="0" bIns="91440">
            <a:normAutofit/>
          </a:bodyPr>
          <a:lstStyle>
            <a:lvl1pPr marL="0" indent="0">
              <a:buFontTx/>
              <a:buNone/>
              <a:defRPr sz="2800" b="0">
                <a:solidFill>
                  <a:schemeClr val="accent1"/>
                </a:solidFill>
                <a:latin typeface="+mj-lt"/>
                <a:cs typeface="Segoe UI Semibold" panose="020B0702040204020203" pitchFamily="34" charset="0"/>
              </a:defRPr>
            </a:lvl1pPr>
          </a:lstStyle>
          <a:p>
            <a:pPr lvl="0"/>
            <a:endParaRPr lang="nl-NL"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766762" y="1638300"/>
            <a:ext cx="4872037" cy="4419600"/>
          </a:xfrm>
          <a:prstGeom prst="rect">
            <a:avLst/>
          </a:prstGeom>
        </p:spPr>
        <p:txBody>
          <a:bodyPr>
            <a:normAutofit/>
          </a:bodyPr>
          <a:lstStyle>
            <a:lvl1pPr marL="0" indent="0" algn="ctr">
              <a:buFontTx/>
              <a:buNone/>
              <a:defRPr sz="1800" b="0"/>
            </a:lvl1pPr>
          </a:lstStyle>
          <a:p>
            <a:endParaRPr lang="en-BE" dirty="0"/>
          </a:p>
        </p:txBody>
      </p:sp>
      <p:sp>
        <p:nvSpPr>
          <p:cNvPr id="11" name="Text Placeholder 5"/>
          <p:cNvSpPr>
            <a:spLocks noGrp="1"/>
          </p:cNvSpPr>
          <p:nvPr>
            <p:ph type="body" sz="quarter" idx="20" hasCustomPrompt="1"/>
          </p:nvPr>
        </p:nvSpPr>
        <p:spPr>
          <a:xfrm>
            <a:off x="6544414" y="2463800"/>
            <a:ext cx="4872037" cy="35941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21"/>
          </p:nvPr>
        </p:nvSpPr>
        <p:spPr/>
        <p:txBody>
          <a:bodyPr/>
          <a:lstStyle/>
          <a:p>
            <a:r>
              <a:rPr lang="en-US"/>
              <a:t>MELODY #x.xx Course title</a:t>
            </a:r>
          </a:p>
        </p:txBody>
      </p:sp>
    </p:spTree>
    <p:extLst>
      <p:ext uri="{BB962C8B-B14F-4D97-AF65-F5344CB8AC3E}">
        <p14:creationId xmlns:p14="http://schemas.microsoft.com/office/powerpoint/2010/main" val="19409069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806211"/>
            <a:ext cx="10663238" cy="884477"/>
          </a:xfrm>
          <a:prstGeom prst="rect">
            <a:avLst/>
          </a:prstGeom>
        </p:spPr>
        <p:txBody>
          <a:bodyPr vert="horz" lIns="0" tIns="0" rIns="0" bIns="0" rtlCol="0" anchor="t">
            <a:normAutofit/>
          </a:bodyPr>
          <a:lstStyle/>
          <a:p>
            <a:r>
              <a:rPr lang="en-US"/>
              <a:t>Click to edit Master title style</a:t>
            </a:r>
          </a:p>
        </p:txBody>
      </p:sp>
      <p:sp>
        <p:nvSpPr>
          <p:cNvPr id="3" name="Text Placeholder 2"/>
          <p:cNvSpPr>
            <a:spLocks noGrp="1"/>
          </p:cNvSpPr>
          <p:nvPr>
            <p:ph type="body" idx="1"/>
          </p:nvPr>
        </p:nvSpPr>
        <p:spPr>
          <a:xfrm>
            <a:off x="766763" y="1825625"/>
            <a:ext cx="10658475"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Box 13" title="AlexandriaAlternativeReference"/>
          <p:cNvSpPr txBox="1"/>
          <p:nvPr userDrawn="1"/>
        </p:nvSpPr>
        <p:spPr>
          <a:xfrm>
            <a:off x="1117063" y="6587241"/>
            <a:ext cx="1440000" cy="215444"/>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tab pos="3780000" algn="r"/>
              </a:tabLst>
              <a:defRPr/>
            </a:pPr>
            <a:r>
              <a:rPr kumimoji="0" lang="en-US" sz="800" b="0" i="1" u="none" strike="noStrike" kern="1200" cap="none" spc="0" normalizeH="0" baseline="0" noProof="0" dirty="0">
                <a:ln>
                  <a:noFill/>
                </a:ln>
                <a:solidFill>
                  <a:prstClr val="white">
                    <a:lumMod val="50000"/>
                  </a:prstClr>
                </a:solidFill>
                <a:effectLst/>
                <a:uLnTx/>
                <a:uFillTx/>
                <a:latin typeface="Segoe UI" pitchFamily="34" charset="0"/>
                <a:ea typeface="Segoe UI" pitchFamily="34" charset="0"/>
                <a:cs typeface="Segoe UI" pitchFamily="34" charset="0"/>
              </a:rPr>
              <a:t> </a:t>
            </a:r>
            <a:endParaRPr kumimoji="0" lang="nl-BE" sz="800" b="0" i="1" u="none" strike="noStrike" kern="1200" cap="none" spc="0" normalizeH="0" baseline="0" noProof="0" dirty="0">
              <a:ln>
                <a:noFill/>
              </a:ln>
              <a:solidFill>
                <a:prstClr val="white">
                  <a:lumMod val="50000"/>
                </a:prstClr>
              </a:solidFill>
              <a:effectLst/>
              <a:uLnTx/>
              <a:uFillTx/>
              <a:latin typeface="Segoe UI" pitchFamily="34" charset="0"/>
              <a:ea typeface="Segoe UI" pitchFamily="34" charset="0"/>
              <a:cs typeface="Segoe UI" pitchFamily="34" charset="0"/>
            </a:endParaRPr>
          </a:p>
        </p:txBody>
      </p:sp>
      <p:sp>
        <p:nvSpPr>
          <p:cNvPr id="15"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11353799" y="6479665"/>
            <a:ext cx="369833" cy="143176"/>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6" name="Footer Placeholder 5"/>
          <p:cNvSpPr>
            <a:spLocks noGrp="1"/>
          </p:cNvSpPr>
          <p:nvPr>
            <p:ph type="ftr" sz="quarter" idx="3"/>
          </p:nvPr>
        </p:nvSpPr>
        <p:spPr>
          <a:xfrm>
            <a:off x="452927" y="6479664"/>
            <a:ext cx="10776247" cy="148485"/>
          </a:xfrm>
          <a:prstGeom prst="rect">
            <a:avLst/>
          </a:prstGeom>
        </p:spPr>
        <p:txBody>
          <a:bodyPr lIns="0" tIns="0" rIns="0" bIns="0" anchor="ctr"/>
          <a:lstStyle>
            <a:lvl1pPr>
              <a:defRPr sz="1000" b="1"/>
            </a:lvl1pPr>
          </a:lstStyle>
          <a:p>
            <a:r>
              <a:rPr lang="en-US" dirty="0"/>
              <a:t>MELODY #</a:t>
            </a:r>
            <a:r>
              <a:rPr lang="en-US" dirty="0" err="1"/>
              <a:t>x.xx</a:t>
            </a:r>
            <a:r>
              <a:rPr lang="en-US" dirty="0"/>
              <a:t> Course title</a:t>
            </a:r>
          </a:p>
        </p:txBody>
      </p:sp>
    </p:spTree>
    <p:extLst>
      <p:ext uri="{BB962C8B-B14F-4D97-AF65-F5344CB8AC3E}">
        <p14:creationId xmlns:p14="http://schemas.microsoft.com/office/powerpoint/2010/main" val="682264741"/>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8" r:id="rId4"/>
    <p:sldLayoutId id="2147483702" r:id="rId5"/>
    <p:sldLayoutId id="2147483703" r:id="rId6"/>
    <p:sldLayoutId id="2147483704" r:id="rId7"/>
    <p:sldLayoutId id="2147483694" r:id="rId8"/>
    <p:sldLayoutId id="2147483670" r:id="rId9"/>
    <p:sldLayoutId id="2147483671" r:id="rId10"/>
    <p:sldLayoutId id="2147483667" r:id="rId11"/>
    <p:sldLayoutId id="2147483665" r:id="rId12"/>
    <p:sldLayoutId id="2147483698" r:id="rId13"/>
    <p:sldLayoutId id="2147483699" r:id="rId14"/>
    <p:sldLayoutId id="2147483685" r:id="rId15"/>
    <p:sldLayoutId id="2147483701" r:id="rId16"/>
    <p:sldLayoutId id="2147483697" r:id="rId17"/>
    <p:sldLayoutId id="2147483700" r:id="rId18"/>
    <p:sldLayoutId id="2147483705" r:id="rId19"/>
    <p:sldLayoutId id="2147483708" r:id="rId20"/>
    <p:sldLayoutId id="2147483710" r:id="rId21"/>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dt="0"/>
  <p:txStyles>
    <p:title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p:titleStyle>
    <p:body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pos="483">
          <p15:clr>
            <a:srgbClr val="F26B43"/>
          </p15:clr>
        </p15:guide>
        <p15:guide id="4" pos="7197">
          <p15:clr>
            <a:srgbClr val="F26B43"/>
          </p15:clr>
        </p15:guide>
        <p15:guide id="5" orient="horz" pos="504">
          <p15:clr>
            <a:srgbClr val="F26B43"/>
          </p15:clr>
        </p15:guide>
        <p15:guide id="6" orient="horz" pos="3816">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7.xml"/><Relationship Id="rId1" Type="http://schemas.openxmlformats.org/officeDocument/2006/relationships/slideLayout" Target="../slideLayouts/slideLayout8.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image" Target="../media/image5.svg"/></Relationships>
</file>

<file path=ppt/slides/_rels/slide3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3.xml"/><Relationship Id="rId1" Type="http://schemas.openxmlformats.org/officeDocument/2006/relationships/slideLayout" Target="../slideLayouts/slideLayout8.xml"/><Relationship Id="rId4" Type="http://schemas.openxmlformats.org/officeDocument/2006/relationships/image" Target="../media/image20.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9.xml"/><Relationship Id="rId1" Type="http://schemas.openxmlformats.org/officeDocument/2006/relationships/slideLayout" Target="../slideLayouts/slideLayout8.xml"/><Relationship Id="rId4" Type="http://schemas.openxmlformats.org/officeDocument/2006/relationships/image" Target="../media/image22.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1.xml"/><Relationship Id="rId4" Type="http://schemas.openxmlformats.org/officeDocument/2006/relationships/image" Target="../media/image5.sv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3.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Module 6 Task specific response </a:t>
            </a:r>
          </a:p>
        </p:txBody>
      </p:sp>
      <p:sp>
        <p:nvSpPr>
          <p:cNvPr id="5" name="Text Placeholder 1">
            <a:extLst>
              <a:ext uri="{FF2B5EF4-FFF2-40B4-BE49-F238E27FC236}">
                <a16:creationId xmlns:a16="http://schemas.microsoft.com/office/drawing/2014/main" id="{2DA7C2D5-B032-44C3-9B06-0D69ACF998ED}"/>
              </a:ext>
            </a:extLst>
          </p:cNvPr>
          <p:cNvSpPr>
            <a:spLocks noGrp="1"/>
          </p:cNvSpPr>
          <p:nvPr>
            <p:ph type="body" sz="quarter" idx="12"/>
          </p:nvPr>
        </p:nvSpPr>
        <p:spPr>
          <a:xfrm>
            <a:off x="590550" y="5139525"/>
            <a:ext cx="10953749" cy="556425"/>
          </a:xfrm>
        </p:spPr>
        <p:txBody>
          <a:bodyPr/>
          <a:lstStyle/>
          <a:p>
            <a:r>
              <a:rPr lang="en-US" sz="2800" dirty="0"/>
              <a:t>6.3.2</a:t>
            </a:r>
            <a:r>
              <a:rPr lang="en-US" sz="2800" noProof="0" dirty="0"/>
              <a:t> Medical treatments, countermeasures and protection</a:t>
            </a:r>
            <a:endParaRPr lang="en-US" dirty="0"/>
          </a:p>
        </p:txBody>
      </p:sp>
    </p:spTree>
    <p:extLst>
      <p:ext uri="{BB962C8B-B14F-4D97-AF65-F5344CB8AC3E}">
        <p14:creationId xmlns:p14="http://schemas.microsoft.com/office/powerpoint/2010/main" val="14931923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1B2371-02EB-4ACF-8275-7AEE5F1AF3A6}"/>
              </a:ext>
            </a:extLst>
          </p:cNvPr>
          <p:cNvSpPr>
            <a:spLocks noGrp="1"/>
          </p:cNvSpPr>
          <p:nvPr>
            <p:ph type="title"/>
          </p:nvPr>
        </p:nvSpPr>
        <p:spPr/>
        <p:txBody>
          <a:bodyPr/>
          <a:lstStyle/>
          <a:p>
            <a:r>
              <a:rPr lang="en-US" dirty="0"/>
              <a:t>Types of toxic response: Examples</a:t>
            </a:r>
            <a:br>
              <a:rPr lang="en-US" dirty="0"/>
            </a:br>
            <a:endParaRPr lang="en-US" dirty="0"/>
          </a:p>
        </p:txBody>
      </p:sp>
      <p:sp>
        <p:nvSpPr>
          <p:cNvPr id="6" name="Slide Number Placeholder 3">
            <a:extLst>
              <a:ext uri="{FF2B5EF4-FFF2-40B4-BE49-F238E27FC236}">
                <a16:creationId xmlns:a16="http://schemas.microsoft.com/office/drawing/2014/main" id="{A01AA6AD-3E80-4443-800F-356D9CBB23AD}"/>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814E660-BF25-4843-B2A0-93C6E2B6253B}" type="slidenum">
              <a:rPr kumimoji="0" lang="en-US" sz="1000" b="1" i="0" u="none" strike="noStrike" kern="1200" cap="none" spc="0" normalizeH="0" baseline="0" smtClean="0">
                <a:ln>
                  <a:noFill/>
                </a:ln>
                <a:solidFill>
                  <a:prstClr val="black"/>
                </a:solidFill>
                <a:effectLst/>
                <a:uLnTx/>
                <a:uFillTx/>
                <a:latin typeface="Segoe UI"/>
                <a:ea typeface="Segoe UI Black" panose="020B0A02040204020203" pitchFamily="34" charset="0"/>
                <a:cs typeface="Segoe UI Semibold" panose="020B0702040204020203"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000" b="1" i="0" u="none" strike="noStrike" kern="1200" cap="none" spc="0" normalizeH="0" baseline="0">
              <a:ln>
                <a:noFill/>
              </a:ln>
              <a:solidFill>
                <a:prstClr val="black"/>
              </a:solidFill>
              <a:effectLst/>
              <a:uLnTx/>
              <a:uFillTx/>
              <a:latin typeface="Segoe UI"/>
              <a:ea typeface="Segoe UI Black" panose="020B0A02040204020203" pitchFamily="34" charset="0"/>
              <a:cs typeface="Segoe UI Semibold" panose="020B0702040204020203" pitchFamily="34" charset="0"/>
            </a:endParaRPr>
          </a:p>
        </p:txBody>
      </p:sp>
      <p:sp>
        <p:nvSpPr>
          <p:cNvPr id="7" name="Footer Placeholder 4">
            <a:extLst>
              <a:ext uri="{FF2B5EF4-FFF2-40B4-BE49-F238E27FC236}">
                <a16:creationId xmlns:a16="http://schemas.microsoft.com/office/drawing/2014/main" id="{3688B674-CAF4-49E5-AFAD-1B7E35503B95}"/>
              </a:ext>
            </a:extLst>
          </p:cNvPr>
          <p:cNvSpPr>
            <a:spLocks noGrp="1"/>
          </p:cNvSpPr>
          <p:nvPr>
            <p:ph type="ftr" sz="quarter" idx="16"/>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dirty="0">
                <a:ln>
                  <a:noFill/>
                </a:ln>
                <a:solidFill>
                  <a:prstClr val="black"/>
                </a:solidFill>
                <a:effectLst/>
                <a:uLnTx/>
                <a:uFillTx/>
                <a:latin typeface="Segoe UI"/>
                <a:ea typeface="+mn-ea"/>
                <a:cs typeface="+mn-cs"/>
              </a:rPr>
              <a:t>MELODY Presentation 6.3.2: Medical treatments, countermeasures and protection</a:t>
            </a:r>
          </a:p>
        </p:txBody>
      </p:sp>
      <p:graphicFrame>
        <p:nvGraphicFramePr>
          <p:cNvPr id="3" name="Table 2"/>
          <p:cNvGraphicFramePr>
            <a:graphicFrameLocks noGrp="1"/>
          </p:cNvGraphicFramePr>
          <p:nvPr>
            <p:extLst>
              <p:ext uri="{D42A27DB-BD31-4B8C-83A1-F6EECF244321}">
                <p14:modId xmlns:p14="http://schemas.microsoft.com/office/powerpoint/2010/main" val="2884913524"/>
              </p:ext>
            </p:extLst>
          </p:nvPr>
        </p:nvGraphicFramePr>
        <p:xfrm>
          <a:off x="1517439" y="1786072"/>
          <a:ext cx="9351664" cy="2113152"/>
        </p:xfrm>
        <a:graphic>
          <a:graphicData uri="http://schemas.openxmlformats.org/drawingml/2006/table">
            <a:tbl>
              <a:tblPr firstRow="1" bandRow="1">
                <a:tableStyleId>{21E4AEA4-8DFA-4A89-87EB-49C32662AFE0}</a:tableStyleId>
              </a:tblPr>
              <a:tblGrid>
                <a:gridCol w="4675832">
                  <a:extLst>
                    <a:ext uri="{9D8B030D-6E8A-4147-A177-3AD203B41FA5}">
                      <a16:colId xmlns:a16="http://schemas.microsoft.com/office/drawing/2014/main" val="20000"/>
                    </a:ext>
                  </a:extLst>
                </a:gridCol>
                <a:gridCol w="4675832">
                  <a:extLst>
                    <a:ext uri="{9D8B030D-6E8A-4147-A177-3AD203B41FA5}">
                      <a16:colId xmlns:a16="http://schemas.microsoft.com/office/drawing/2014/main" val="20001"/>
                    </a:ext>
                  </a:extLst>
                </a:gridCol>
              </a:tblGrid>
              <a:tr h="270471">
                <a:tc>
                  <a:txBody>
                    <a:bodyPr/>
                    <a:lstStyle/>
                    <a:p>
                      <a:pPr algn="ctr"/>
                      <a:r>
                        <a:rPr lang="en-GB" dirty="0"/>
                        <a:t>Local effects</a:t>
                      </a:r>
                    </a:p>
                  </a:txBody>
                  <a:tcPr anchor="ctr"/>
                </a:tc>
                <a:tc>
                  <a:txBody>
                    <a:bodyPr/>
                    <a:lstStyle/>
                    <a:p>
                      <a:pPr algn="ctr"/>
                      <a:r>
                        <a:rPr lang="en-GB" dirty="0"/>
                        <a:t>Systemic effects</a:t>
                      </a:r>
                    </a:p>
                  </a:txBody>
                  <a:tcPr anchor="ctr"/>
                </a:tc>
                <a:extLst>
                  <a:ext uri="{0D108BD9-81ED-4DB2-BD59-A6C34878D82A}">
                    <a16:rowId xmlns:a16="http://schemas.microsoft.com/office/drawing/2014/main" val="10000"/>
                  </a:ext>
                </a:extLst>
              </a:tr>
              <a:tr h="665509">
                <a:tc>
                  <a:txBody>
                    <a:bodyPr/>
                    <a:lstStyle/>
                    <a:p>
                      <a:r>
                        <a:rPr lang="en-GB" sz="1400" dirty="0"/>
                        <a:t>Inhalation of </a:t>
                      </a:r>
                      <a:r>
                        <a:rPr lang="en-GB" sz="1400" b="1" dirty="0"/>
                        <a:t>chlorine</a:t>
                      </a:r>
                      <a:r>
                        <a:rPr lang="en-GB" sz="1400" dirty="0"/>
                        <a:t> can cause coughing, wheezing, respiratory distress</a:t>
                      </a:r>
                      <a:endParaRPr lang="en-GB" sz="1400" dirty="0">
                        <a:solidFill>
                          <a:schemeClr val="accent5">
                            <a:lumMod val="50000"/>
                          </a:schemeClr>
                        </a:solidFill>
                        <a:latin typeface="Arial" panose="020B0604020202020204" pitchFamily="34" charset="0"/>
                        <a:cs typeface="Arial" panose="020B0604020202020204" pitchFamily="34" charset="0"/>
                      </a:endParaRPr>
                    </a:p>
                  </a:txBody>
                  <a:tcPr/>
                </a:tc>
                <a:tc>
                  <a:txBody>
                    <a:bodyPr/>
                    <a:lstStyle/>
                    <a:p>
                      <a:r>
                        <a:rPr lang="en-GB" sz="1400" dirty="0"/>
                        <a:t>Inhalation of </a:t>
                      </a:r>
                      <a:r>
                        <a:rPr lang="en-GB" sz="1400" b="1" dirty="0"/>
                        <a:t>arsine</a:t>
                      </a:r>
                      <a:r>
                        <a:rPr lang="en-GB" sz="1400" dirty="0"/>
                        <a:t> can cause CNS effects, GI tract effects, tachycardia, kidney and liver failure </a:t>
                      </a:r>
                      <a:endParaRPr lang="en-GB" sz="1400" dirty="0">
                        <a:solidFill>
                          <a:schemeClr val="accent5">
                            <a:lumMod val="50000"/>
                          </a:schemeClr>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2"/>
                  </a:ext>
                </a:extLst>
              </a:tr>
              <a:tr h="1081883">
                <a:tc>
                  <a:txBody>
                    <a:bodyPr/>
                    <a:lstStyle/>
                    <a:p>
                      <a:r>
                        <a:rPr lang="en-GB" sz="1400" dirty="0"/>
                        <a:t>Skin or eye contact with </a:t>
                      </a:r>
                      <a:r>
                        <a:rPr lang="en-GB" sz="1400" b="1" dirty="0"/>
                        <a:t>hydrochloric acid</a:t>
                      </a:r>
                      <a:r>
                        <a:rPr lang="en-GB" sz="1400" dirty="0"/>
                        <a:t> can cause chemical burn, erythema, inflammation; lacrimation, pain, conjunctivitis, photophobia</a:t>
                      </a:r>
                      <a:endParaRPr lang="en-GB" sz="1400" dirty="0">
                        <a:solidFill>
                          <a:schemeClr val="accent5">
                            <a:lumMod val="50000"/>
                          </a:schemeClr>
                        </a:solidFill>
                        <a:latin typeface="Arial" panose="020B0604020202020204" pitchFamily="34" charset="0"/>
                        <a:cs typeface="Arial" panose="020B0604020202020204" pitchFamily="34" charset="0"/>
                      </a:endParaRPr>
                    </a:p>
                  </a:txBody>
                  <a:tcPr/>
                </a:tc>
                <a:tc>
                  <a:txBody>
                    <a:bodyPr/>
                    <a:lstStyle/>
                    <a:p>
                      <a:r>
                        <a:rPr lang="en-GB" sz="1400" dirty="0"/>
                        <a:t>Ingestion of </a:t>
                      </a:r>
                      <a:r>
                        <a:rPr lang="en-GB" sz="1400" b="1" dirty="0"/>
                        <a:t>benzene</a:t>
                      </a:r>
                      <a:r>
                        <a:rPr lang="en-GB" sz="1400" dirty="0"/>
                        <a:t> can cause arrested development of blood cells, respiratory effects and cardiovascular effects (ventricular fibrillation). Well-documented genotoxic</a:t>
                      </a:r>
                      <a:r>
                        <a:rPr lang="en-GB" sz="1400" baseline="0" dirty="0"/>
                        <a:t> carcinogen</a:t>
                      </a:r>
                      <a:endParaRPr lang="en-GB" sz="1400" dirty="0">
                        <a:solidFill>
                          <a:schemeClr val="accent5">
                            <a:lumMod val="50000"/>
                          </a:schemeClr>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3"/>
                  </a:ext>
                </a:extLst>
              </a:tr>
            </a:tbl>
          </a:graphicData>
        </a:graphic>
      </p:graphicFrame>
      <p:graphicFrame>
        <p:nvGraphicFramePr>
          <p:cNvPr id="8" name="Table 2">
            <a:extLst>
              <a:ext uri="{FF2B5EF4-FFF2-40B4-BE49-F238E27FC236}">
                <a16:creationId xmlns:a16="http://schemas.microsoft.com/office/drawing/2014/main" id="{64F6DE8C-1F9D-41B9-8F83-2E7A5F4A10B9}"/>
              </a:ext>
            </a:extLst>
          </p:cNvPr>
          <p:cNvGraphicFramePr>
            <a:graphicFrameLocks noGrp="1"/>
          </p:cNvGraphicFramePr>
          <p:nvPr>
            <p:extLst>
              <p:ext uri="{D42A27DB-BD31-4B8C-83A1-F6EECF244321}">
                <p14:modId xmlns:p14="http://schemas.microsoft.com/office/powerpoint/2010/main" val="2444736573"/>
              </p:ext>
            </p:extLst>
          </p:nvPr>
        </p:nvGraphicFramePr>
        <p:xfrm>
          <a:off x="1517439" y="4366512"/>
          <a:ext cx="9351664" cy="1142126"/>
        </p:xfrm>
        <a:graphic>
          <a:graphicData uri="http://schemas.openxmlformats.org/drawingml/2006/table">
            <a:tbl>
              <a:tblPr firstRow="1" bandRow="1">
                <a:tableStyleId>{21E4AEA4-8DFA-4A89-87EB-49C32662AFE0}</a:tableStyleId>
              </a:tblPr>
              <a:tblGrid>
                <a:gridCol w="4675832">
                  <a:extLst>
                    <a:ext uri="{9D8B030D-6E8A-4147-A177-3AD203B41FA5}">
                      <a16:colId xmlns:a16="http://schemas.microsoft.com/office/drawing/2014/main" val="20000"/>
                    </a:ext>
                  </a:extLst>
                </a:gridCol>
                <a:gridCol w="4675832">
                  <a:extLst>
                    <a:ext uri="{9D8B030D-6E8A-4147-A177-3AD203B41FA5}">
                      <a16:colId xmlns:a16="http://schemas.microsoft.com/office/drawing/2014/main" val="20001"/>
                    </a:ext>
                  </a:extLst>
                </a:gridCol>
              </a:tblGrid>
              <a:tr h="213134">
                <a:tc>
                  <a:txBody>
                    <a:bodyPr/>
                    <a:lstStyle/>
                    <a:p>
                      <a:pPr algn="ctr"/>
                      <a:r>
                        <a:rPr lang="en-US" dirty="0"/>
                        <a:t>Acute systemic</a:t>
                      </a:r>
                      <a:r>
                        <a:rPr lang="en-GB" dirty="0"/>
                        <a:t> effects</a:t>
                      </a:r>
                    </a:p>
                  </a:txBody>
                  <a:tcPr anchor="ctr"/>
                </a:tc>
                <a:tc>
                  <a:txBody>
                    <a:bodyPr/>
                    <a:lstStyle/>
                    <a:p>
                      <a:pPr algn="ctr"/>
                      <a:r>
                        <a:rPr lang="en-US" noProof="0" dirty="0"/>
                        <a:t>Delayed </a:t>
                      </a:r>
                      <a:r>
                        <a:rPr lang="en-US" dirty="0"/>
                        <a:t>systemic</a:t>
                      </a:r>
                      <a:r>
                        <a:rPr lang="en-US" noProof="0" dirty="0"/>
                        <a:t> effects</a:t>
                      </a:r>
                    </a:p>
                  </a:txBody>
                  <a:tcPr anchor="ctr"/>
                </a:tc>
                <a:extLst>
                  <a:ext uri="{0D108BD9-81ED-4DB2-BD59-A6C34878D82A}">
                    <a16:rowId xmlns:a16="http://schemas.microsoft.com/office/drawing/2014/main" val="10000"/>
                  </a:ext>
                </a:extLst>
              </a:tr>
              <a:tr h="471566">
                <a:tc gridSpan="2">
                  <a:txBody>
                    <a:bodyPr/>
                    <a:lstStyle/>
                    <a:p>
                      <a:pPr algn="ctr"/>
                      <a:r>
                        <a:rPr lang="en-US" b="1" noProof="0" dirty="0"/>
                        <a:t>Ethylene glycol</a:t>
                      </a:r>
                      <a:endParaRPr lang="en-US" noProof="0" dirty="0">
                        <a:solidFill>
                          <a:schemeClr val="accent5">
                            <a:lumMod val="50000"/>
                          </a:schemeClr>
                        </a:solidFill>
                        <a:latin typeface="Arial" panose="020B0604020202020204" pitchFamily="34" charset="0"/>
                        <a:cs typeface="Arial" panose="020B0604020202020204" pitchFamily="34" charset="0"/>
                      </a:endParaRPr>
                    </a:p>
                  </a:txBody>
                  <a:tcPr/>
                </a:tc>
                <a:tc hMerge="1">
                  <a:txBody>
                    <a:bodyPr/>
                    <a:lstStyle/>
                    <a:p>
                      <a:endParaRPr lang="en-GB" dirty="0">
                        <a:solidFill>
                          <a:schemeClr val="accent5">
                            <a:lumMod val="50000"/>
                          </a:schemeClr>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1"/>
                  </a:ext>
                </a:extLst>
              </a:tr>
              <a:tr h="280739">
                <a:tc>
                  <a:txBody>
                    <a:bodyPr/>
                    <a:lstStyle/>
                    <a:p>
                      <a:r>
                        <a:rPr lang="en-US" sz="1400" kern="1200" noProof="0">
                          <a:solidFill>
                            <a:schemeClr val="dk1"/>
                          </a:solidFill>
                          <a:effectLst/>
                          <a:latin typeface="+mn-lt"/>
                          <a:ea typeface="+mn-ea"/>
                          <a:cs typeface="+mn-cs"/>
                        </a:rPr>
                        <a:t>Immediate GI effects </a:t>
                      </a:r>
                      <a:endParaRPr lang="en-US" sz="1400" noProof="0">
                        <a:solidFill>
                          <a:schemeClr val="accent5">
                            <a:lumMod val="50000"/>
                          </a:schemeClr>
                        </a:solidFill>
                        <a:latin typeface="Arial" panose="020B0604020202020204" pitchFamily="34" charset="0"/>
                        <a:cs typeface="Arial" panose="020B0604020202020204" pitchFamily="34" charset="0"/>
                      </a:endParaRPr>
                    </a:p>
                  </a:txBody>
                  <a:tcPr/>
                </a:tc>
                <a:tc>
                  <a:txBody>
                    <a:bodyPr/>
                    <a:lstStyle/>
                    <a:p>
                      <a:r>
                        <a:rPr lang="en-US" sz="1400" kern="1200" noProof="0" dirty="0">
                          <a:solidFill>
                            <a:schemeClr val="dk1"/>
                          </a:solidFill>
                          <a:effectLst/>
                          <a:latin typeface="+mn-lt"/>
                          <a:ea typeface="+mn-ea"/>
                          <a:cs typeface="+mn-cs"/>
                        </a:rPr>
                        <a:t>Toxicity from hepatic reduction to oxalic acid</a:t>
                      </a:r>
                      <a:endParaRPr lang="en-US" sz="1400" noProof="0" dirty="0">
                        <a:solidFill>
                          <a:schemeClr val="accent5">
                            <a:lumMod val="50000"/>
                          </a:schemeClr>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91112030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Chemical agents </a:t>
            </a:r>
            <a:br>
              <a:rPr lang="en-US" dirty="0"/>
            </a:br>
            <a:r>
              <a:rPr lang="en-US" dirty="0"/>
              <a:t>Symptoms &amp; Medical treatment</a:t>
            </a:r>
            <a:endParaRPr lang="en-US" dirty="0">
              <a:latin typeface="+mn-lt"/>
            </a:endParaRPr>
          </a:p>
        </p:txBody>
      </p:sp>
      <p:sp>
        <p:nvSpPr>
          <p:cNvPr id="4" name="Slide Number Placeholder 3"/>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814E660-BF25-4843-B2A0-93C6E2B6253B}" type="slidenum">
              <a:rPr kumimoji="0" lang="en-US" sz="1000" b="1" i="0" u="none" strike="noStrike" kern="1200" cap="none" spc="0" normalizeH="0" baseline="0" smtClean="0">
                <a:ln>
                  <a:noFill/>
                </a:ln>
                <a:solidFill>
                  <a:prstClr val="black"/>
                </a:solidFill>
                <a:effectLst/>
                <a:uLnTx/>
                <a:uFillTx/>
                <a:latin typeface="Segoe UI"/>
                <a:ea typeface="Segoe UI Black" panose="020B0A02040204020203" pitchFamily="34" charset="0"/>
                <a:cs typeface="Segoe UI Semibold" panose="020B0702040204020203"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000" b="1" i="0" u="none" strike="noStrike" kern="1200" cap="none" spc="0" normalizeH="0" baseline="0">
              <a:ln>
                <a:noFill/>
              </a:ln>
              <a:solidFill>
                <a:prstClr val="black"/>
              </a:solidFill>
              <a:effectLst/>
              <a:uLnTx/>
              <a:uFillTx/>
              <a:latin typeface="Segoe UI"/>
              <a:ea typeface="Segoe UI Black" panose="020B0A02040204020203" pitchFamily="34" charset="0"/>
              <a:cs typeface="Segoe UI Semibold" panose="020B0702040204020203" pitchFamily="34" charset="0"/>
            </a:endParaRPr>
          </a:p>
        </p:txBody>
      </p:sp>
      <p:sp>
        <p:nvSpPr>
          <p:cNvPr id="5" name="Footer Placeholder 4">
            <a:extLst>
              <a:ext uri="{FF2B5EF4-FFF2-40B4-BE49-F238E27FC236}">
                <a16:creationId xmlns:a16="http://schemas.microsoft.com/office/drawing/2014/main" id="{78FCC5FC-0F64-4E2A-BCCB-C7B0C22BAB53}"/>
              </a:ext>
            </a:extLst>
          </p:cNvPr>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dirty="0">
                <a:ln>
                  <a:noFill/>
                </a:ln>
                <a:solidFill>
                  <a:prstClr val="black"/>
                </a:solidFill>
                <a:effectLst/>
                <a:uLnTx/>
                <a:uFillTx/>
                <a:latin typeface="Segoe UI"/>
                <a:ea typeface="+mn-ea"/>
                <a:cs typeface="+mn-cs"/>
              </a:rPr>
              <a:t>MELODY Presentation 6.3.2: Medical treatments, countermeasures and protection</a:t>
            </a:r>
          </a:p>
        </p:txBody>
      </p:sp>
    </p:spTree>
    <p:extLst>
      <p:ext uri="{BB962C8B-B14F-4D97-AF65-F5344CB8AC3E}">
        <p14:creationId xmlns:p14="http://schemas.microsoft.com/office/powerpoint/2010/main" val="2319352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815F00A3-7425-48A7-9679-514D46B60FD1}"/>
              </a:ext>
            </a:extLst>
          </p:cNvPr>
          <p:cNvSpPr>
            <a:spLocks noGrp="1"/>
          </p:cNvSpPr>
          <p:nvPr>
            <p:ph type="title"/>
          </p:nvPr>
        </p:nvSpPr>
        <p:spPr>
          <a:xfrm>
            <a:off x="766762" y="800496"/>
            <a:ext cx="10956871" cy="985576"/>
          </a:xfrm>
        </p:spPr>
        <p:txBody>
          <a:bodyPr/>
          <a:lstStyle/>
          <a:p>
            <a:r>
              <a:rPr lang="en-US" dirty="0"/>
              <a:t>Recognizing symptoms after exposure to chemical agents</a:t>
            </a:r>
            <a:endParaRPr lang="nl-NL" dirty="0"/>
          </a:p>
        </p:txBody>
      </p:sp>
      <p:sp>
        <p:nvSpPr>
          <p:cNvPr id="12" name="Text Placeholder 11">
            <a:extLst>
              <a:ext uri="{FF2B5EF4-FFF2-40B4-BE49-F238E27FC236}">
                <a16:creationId xmlns:a16="http://schemas.microsoft.com/office/drawing/2014/main" id="{1DE4BDA0-1A2F-4893-95B4-F749ABD6D459}"/>
              </a:ext>
            </a:extLst>
          </p:cNvPr>
          <p:cNvSpPr>
            <a:spLocks noGrp="1"/>
          </p:cNvSpPr>
          <p:nvPr>
            <p:ph type="body" sz="quarter" idx="15"/>
          </p:nvPr>
        </p:nvSpPr>
        <p:spPr>
          <a:xfrm>
            <a:off x="766762" y="2278504"/>
            <a:ext cx="10658475" cy="3809559"/>
          </a:xfrm>
        </p:spPr>
        <p:txBody>
          <a:bodyPr>
            <a:normAutofit lnSpcReduction="10000"/>
          </a:bodyPr>
          <a:lstStyle/>
          <a:p>
            <a:r>
              <a:rPr lang="en-US" dirty="0"/>
              <a:t>In general individuals show unexplained signs of:</a:t>
            </a:r>
          </a:p>
          <a:p>
            <a:pPr lvl="1"/>
            <a:r>
              <a:rPr lang="en-US" dirty="0"/>
              <a:t>skin, eye or airway irritation</a:t>
            </a:r>
          </a:p>
          <a:p>
            <a:pPr lvl="1"/>
            <a:r>
              <a:rPr lang="en-US" dirty="0"/>
              <a:t>breathing difficulties</a:t>
            </a:r>
          </a:p>
          <a:p>
            <a:pPr lvl="1"/>
            <a:r>
              <a:rPr lang="en-US" dirty="0"/>
              <a:t>nausea</a:t>
            </a:r>
          </a:p>
          <a:p>
            <a:pPr lvl="1"/>
            <a:r>
              <a:rPr lang="en-US" dirty="0"/>
              <a:t>vomiting</a:t>
            </a:r>
          </a:p>
          <a:p>
            <a:pPr lvl="1"/>
            <a:r>
              <a:rPr lang="en-US" dirty="0"/>
              <a:t>sweating</a:t>
            </a:r>
          </a:p>
          <a:p>
            <a:pPr lvl="1"/>
            <a:r>
              <a:rPr lang="en-US" dirty="0"/>
              <a:t>blurred painful vision</a:t>
            </a:r>
          </a:p>
          <a:p>
            <a:pPr lvl="1"/>
            <a:r>
              <a:rPr lang="en-US" dirty="0"/>
              <a:t>disorientation</a:t>
            </a:r>
          </a:p>
          <a:p>
            <a:pPr lvl="1"/>
            <a:r>
              <a:rPr lang="en-US" dirty="0"/>
              <a:t>unconsciousness</a:t>
            </a:r>
            <a:endParaRPr lang="nl-NL" dirty="0"/>
          </a:p>
        </p:txBody>
      </p:sp>
      <p:sp>
        <p:nvSpPr>
          <p:cNvPr id="9" name="Slide Number Placeholder 8">
            <a:extLst>
              <a:ext uri="{FF2B5EF4-FFF2-40B4-BE49-F238E27FC236}">
                <a16:creationId xmlns:a16="http://schemas.microsoft.com/office/drawing/2014/main" id="{68093FAD-9A7E-4155-9498-C46B127981BB}"/>
              </a:ext>
            </a:extLst>
          </p:cNvPr>
          <p:cNvSpPr>
            <a:spLocks noGrp="1"/>
          </p:cNvSpPr>
          <p:nvPr>
            <p:ph type="sldNum" sz="quarter" idx="4"/>
          </p:nvPr>
        </p:nvSpPr>
        <p:spPr/>
        <p:txBody>
          <a:bodyPr/>
          <a:lstStyle/>
          <a:p>
            <a:fld id="{A814E660-BF25-4843-B2A0-93C6E2B6253B}" type="slidenum">
              <a:rPr lang="en-BE" smtClean="0"/>
              <a:pPr/>
              <a:t>12</a:t>
            </a:fld>
            <a:endParaRPr lang="en-BE" dirty="0"/>
          </a:p>
        </p:txBody>
      </p:sp>
      <p:sp>
        <p:nvSpPr>
          <p:cNvPr id="10" name="Footer Placeholder 9">
            <a:extLst>
              <a:ext uri="{FF2B5EF4-FFF2-40B4-BE49-F238E27FC236}">
                <a16:creationId xmlns:a16="http://schemas.microsoft.com/office/drawing/2014/main" id="{9EAF4ECC-6C7C-4CF9-A7BE-B4A03AD614B1}"/>
              </a:ext>
            </a:extLst>
          </p:cNvPr>
          <p:cNvSpPr>
            <a:spLocks noGrp="1"/>
          </p:cNvSpPr>
          <p:nvPr>
            <p:ph type="ftr" sz="quarter" idx="16"/>
          </p:nvPr>
        </p:nvSpPr>
        <p:spPr/>
        <p:txBody>
          <a:bodyPr/>
          <a:lstStyle/>
          <a:p>
            <a:pPr lvl="0">
              <a:defRPr/>
            </a:pPr>
            <a:r>
              <a:rPr lang="en-US" dirty="0">
                <a:solidFill>
                  <a:prstClr val="black"/>
                </a:solidFill>
              </a:rPr>
              <a:t>MELODY Presentation 6.3.2: Medical treatments, countermeasures and protection</a:t>
            </a:r>
          </a:p>
        </p:txBody>
      </p:sp>
    </p:spTree>
    <p:extLst>
      <p:ext uri="{BB962C8B-B14F-4D97-AF65-F5344CB8AC3E}">
        <p14:creationId xmlns:p14="http://schemas.microsoft.com/office/powerpoint/2010/main" val="33485307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D2B1EAB-E0F5-43BD-9C59-20567A911CAC}"/>
              </a:ext>
            </a:extLst>
          </p:cNvPr>
          <p:cNvSpPr>
            <a:spLocks noGrp="1"/>
          </p:cNvSpPr>
          <p:nvPr>
            <p:ph type="title"/>
          </p:nvPr>
        </p:nvSpPr>
        <p:spPr/>
        <p:txBody>
          <a:bodyPr/>
          <a:lstStyle/>
          <a:p>
            <a:r>
              <a:rPr lang="en-US" dirty="0"/>
              <a:t>General life-saving treatment</a:t>
            </a:r>
            <a:br>
              <a:rPr lang="en-US" dirty="0"/>
            </a:br>
            <a:endParaRPr lang="en-US" dirty="0"/>
          </a:p>
        </p:txBody>
      </p:sp>
      <p:sp>
        <p:nvSpPr>
          <p:cNvPr id="2" name="Text Placeholder 1">
            <a:extLst>
              <a:ext uri="{FF2B5EF4-FFF2-40B4-BE49-F238E27FC236}">
                <a16:creationId xmlns:a16="http://schemas.microsoft.com/office/drawing/2014/main" id="{97583991-E6C0-4BA0-B0C5-2D6F71EDFF93}"/>
              </a:ext>
            </a:extLst>
          </p:cNvPr>
          <p:cNvSpPr>
            <a:spLocks noGrp="1"/>
          </p:cNvSpPr>
          <p:nvPr>
            <p:ph type="body" sz="quarter" idx="15"/>
          </p:nvPr>
        </p:nvSpPr>
        <p:spPr/>
        <p:txBody>
          <a:bodyPr>
            <a:normAutofit/>
          </a:bodyPr>
          <a:lstStyle/>
          <a:p>
            <a:pPr marL="342900" indent="-342900"/>
            <a:r>
              <a:rPr lang="en-US" dirty="0"/>
              <a:t>Wear appropriate PPE (gloves and water-resistant gown)</a:t>
            </a:r>
          </a:p>
          <a:p>
            <a:pPr marL="342900" indent="-342900"/>
            <a:r>
              <a:rPr lang="en-US" dirty="0"/>
              <a:t>Maintain airway, give supplemental oxygen (ABCDE guidance)</a:t>
            </a:r>
          </a:p>
          <a:p>
            <a:pPr marL="342900" indent="-342900"/>
            <a:r>
              <a:rPr lang="en-US" dirty="0"/>
              <a:t>Administer antidote (especially when symptoms worsen)</a:t>
            </a:r>
          </a:p>
          <a:p>
            <a:r>
              <a:rPr lang="en-US" dirty="0"/>
              <a:t>Life-saving interventions</a:t>
            </a:r>
          </a:p>
          <a:p>
            <a:pPr marL="342900" indent="-342900"/>
            <a:r>
              <a:rPr lang="en-US" dirty="0"/>
              <a:t>Apply decontamination (remove clothing)</a:t>
            </a:r>
          </a:p>
          <a:p>
            <a:pPr marL="342900" indent="-342900"/>
            <a:endParaRPr lang="en-US" dirty="0"/>
          </a:p>
          <a:p>
            <a:pPr marL="342900" indent="-342900"/>
            <a:endParaRPr lang="en-US" dirty="0"/>
          </a:p>
          <a:p>
            <a:pPr marL="342900" indent="-342900"/>
            <a:endParaRPr lang="en-US" dirty="0"/>
          </a:p>
        </p:txBody>
      </p:sp>
      <p:sp>
        <p:nvSpPr>
          <p:cNvPr id="5" name="Slide Number Placeholder 3">
            <a:extLst>
              <a:ext uri="{FF2B5EF4-FFF2-40B4-BE49-F238E27FC236}">
                <a16:creationId xmlns:a16="http://schemas.microsoft.com/office/drawing/2014/main" id="{31550B67-6455-48F6-A235-2DD27E47937E}"/>
              </a:ext>
            </a:extLst>
          </p:cNvPr>
          <p:cNvSpPr>
            <a:spLocks noGrp="1"/>
          </p:cNvSpPr>
          <p:nvPr>
            <p:ph type="sldNum" sz="quarter" idx="4"/>
          </p:nvPr>
        </p:nvSpPr>
        <p:spPr>
          <a:xfrm>
            <a:off x="8980433" y="6479665"/>
            <a:ext cx="2743200" cy="230784"/>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814E660-BF25-4843-B2A0-93C6E2B6253B}" type="slidenum">
              <a:rPr kumimoji="0" lang="en-US" sz="1000" b="1" i="0" u="none" strike="noStrike" kern="1200" cap="none" spc="0" normalizeH="0" baseline="0" smtClean="0">
                <a:ln>
                  <a:noFill/>
                </a:ln>
                <a:solidFill>
                  <a:prstClr val="black"/>
                </a:solidFill>
                <a:effectLst/>
                <a:uLnTx/>
                <a:uFillTx/>
                <a:latin typeface="Segoe UI"/>
                <a:ea typeface="Segoe UI Black" panose="020B0A02040204020203" pitchFamily="34" charset="0"/>
                <a:cs typeface="Segoe UI Semibold" panose="020B0702040204020203"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000" b="1" i="0" u="none" strike="noStrike" kern="1200" cap="none" spc="0" normalizeH="0" baseline="0">
              <a:ln>
                <a:noFill/>
              </a:ln>
              <a:solidFill>
                <a:prstClr val="black"/>
              </a:solidFill>
              <a:effectLst/>
              <a:uLnTx/>
              <a:uFillTx/>
              <a:latin typeface="Segoe UI"/>
              <a:ea typeface="Segoe UI Black" panose="020B0A02040204020203" pitchFamily="34" charset="0"/>
              <a:cs typeface="Segoe UI Semibold" panose="020B0702040204020203" pitchFamily="34" charset="0"/>
            </a:endParaRPr>
          </a:p>
        </p:txBody>
      </p:sp>
      <p:sp>
        <p:nvSpPr>
          <p:cNvPr id="6" name="Footer Placeholder 4">
            <a:extLst>
              <a:ext uri="{FF2B5EF4-FFF2-40B4-BE49-F238E27FC236}">
                <a16:creationId xmlns:a16="http://schemas.microsoft.com/office/drawing/2014/main" id="{CA601BF0-8310-46A2-BE11-37293597AC18}"/>
              </a:ext>
            </a:extLst>
          </p:cNvPr>
          <p:cNvSpPr>
            <a:spLocks noGrp="1"/>
          </p:cNvSpPr>
          <p:nvPr>
            <p:ph type="ftr" sz="quarter" idx="16"/>
          </p:nvPr>
        </p:nvSpPr>
        <p:spPr>
          <a:xfrm>
            <a:off x="452927" y="6479664"/>
            <a:ext cx="10776247" cy="14848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dirty="0">
                <a:ln>
                  <a:noFill/>
                </a:ln>
                <a:solidFill>
                  <a:prstClr val="black"/>
                </a:solidFill>
                <a:effectLst/>
                <a:uLnTx/>
                <a:uFillTx/>
                <a:latin typeface="Segoe UI"/>
                <a:ea typeface="+mn-ea"/>
                <a:cs typeface="+mn-cs"/>
              </a:rPr>
              <a:t>MELODY Presentation 6.3.2: Medical treatments, countermeasures and protection</a:t>
            </a:r>
          </a:p>
        </p:txBody>
      </p:sp>
      <p:pic>
        <p:nvPicPr>
          <p:cNvPr id="7" name="Picture 6">
            <a:extLst>
              <a:ext uri="{FF2B5EF4-FFF2-40B4-BE49-F238E27FC236}">
                <a16:creationId xmlns:a16="http://schemas.microsoft.com/office/drawing/2014/main" id="{DB7634CE-7461-478B-8D61-11B1DE1148B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31" b="31"/>
          <a:stretch/>
        </p:blipFill>
        <p:spPr>
          <a:xfrm>
            <a:off x="6884894" y="4278074"/>
            <a:ext cx="3790522" cy="2005789"/>
          </a:xfrm>
          <a:prstGeom prst="rect">
            <a:avLst/>
          </a:prstGeom>
        </p:spPr>
      </p:pic>
    </p:spTree>
    <p:extLst>
      <p:ext uri="{BB962C8B-B14F-4D97-AF65-F5344CB8AC3E}">
        <p14:creationId xmlns:p14="http://schemas.microsoft.com/office/powerpoint/2010/main" val="10727724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3FAB7A-FFD3-4265-90DA-65F4D57B8DC4}"/>
              </a:ext>
            </a:extLst>
          </p:cNvPr>
          <p:cNvSpPr>
            <a:spLocks noGrp="1"/>
          </p:cNvSpPr>
          <p:nvPr>
            <p:ph type="title"/>
          </p:nvPr>
        </p:nvSpPr>
        <p:spPr/>
        <p:txBody>
          <a:bodyPr/>
          <a:lstStyle/>
          <a:p>
            <a:r>
              <a:rPr lang="nl-NL" dirty="0" err="1"/>
              <a:t>Nerve</a:t>
            </a:r>
            <a:r>
              <a:rPr lang="nl-NL" dirty="0"/>
              <a:t> </a:t>
            </a:r>
            <a:r>
              <a:rPr lang="nl-NL" dirty="0" err="1"/>
              <a:t>agents</a:t>
            </a:r>
            <a:br>
              <a:rPr lang="nl-NL" dirty="0"/>
            </a:br>
            <a:endParaRPr lang="nl-NL" dirty="0"/>
          </a:p>
        </p:txBody>
      </p:sp>
      <p:sp>
        <p:nvSpPr>
          <p:cNvPr id="3" name="Text Placeholder 2">
            <a:extLst>
              <a:ext uri="{FF2B5EF4-FFF2-40B4-BE49-F238E27FC236}">
                <a16:creationId xmlns:a16="http://schemas.microsoft.com/office/drawing/2014/main" id="{D85816D1-5050-4CAE-AFF6-77D152D8E666}"/>
              </a:ext>
            </a:extLst>
          </p:cNvPr>
          <p:cNvSpPr>
            <a:spLocks noGrp="1"/>
          </p:cNvSpPr>
          <p:nvPr>
            <p:ph type="body" sz="quarter" idx="15"/>
          </p:nvPr>
        </p:nvSpPr>
        <p:spPr/>
        <p:txBody>
          <a:bodyPr>
            <a:normAutofit lnSpcReduction="10000"/>
          </a:bodyPr>
          <a:lstStyle/>
          <a:p>
            <a:r>
              <a:rPr lang="nl-NL" dirty="0" err="1"/>
              <a:t>Includes</a:t>
            </a:r>
            <a:r>
              <a:rPr lang="nl-NL" dirty="0"/>
              <a:t> </a:t>
            </a:r>
            <a:r>
              <a:rPr lang="nl-NL" dirty="0" err="1"/>
              <a:t>Sarin</a:t>
            </a:r>
            <a:r>
              <a:rPr lang="nl-NL" dirty="0"/>
              <a:t>, VX, </a:t>
            </a:r>
            <a:r>
              <a:rPr lang="nl-NL" dirty="0" err="1"/>
              <a:t>Novichok</a:t>
            </a:r>
            <a:r>
              <a:rPr lang="nl-NL" dirty="0"/>
              <a:t>, </a:t>
            </a:r>
            <a:r>
              <a:rPr lang="nl-NL" dirty="0" err="1"/>
              <a:t>some</a:t>
            </a:r>
            <a:r>
              <a:rPr lang="nl-NL" dirty="0"/>
              <a:t> </a:t>
            </a:r>
            <a:r>
              <a:rPr lang="en-US" dirty="0"/>
              <a:t>insecticides</a:t>
            </a:r>
            <a:endParaRPr lang="nl-NL" dirty="0"/>
          </a:p>
          <a:p>
            <a:r>
              <a:rPr lang="nl-NL" dirty="0"/>
              <a:t>Rapid </a:t>
            </a:r>
            <a:r>
              <a:rPr lang="nl-NL" dirty="0" err="1"/>
              <a:t>onset</a:t>
            </a:r>
            <a:r>
              <a:rPr lang="nl-NL" dirty="0"/>
              <a:t> of </a:t>
            </a:r>
            <a:r>
              <a:rPr lang="nl-NL" dirty="0" err="1"/>
              <a:t>symptoms</a:t>
            </a:r>
            <a:r>
              <a:rPr lang="nl-NL" dirty="0"/>
              <a:t> (min </a:t>
            </a:r>
            <a:r>
              <a:rPr lang="nl-NL" dirty="0" err="1"/>
              <a:t>to</a:t>
            </a:r>
            <a:r>
              <a:rPr lang="nl-NL" dirty="0"/>
              <a:t> </a:t>
            </a:r>
            <a:r>
              <a:rPr lang="nl-NL" dirty="0" err="1"/>
              <a:t>hours</a:t>
            </a:r>
            <a:r>
              <a:rPr lang="nl-NL" dirty="0"/>
              <a:t>) </a:t>
            </a:r>
          </a:p>
          <a:p>
            <a:r>
              <a:rPr lang="nl-NL" dirty="0"/>
              <a:t>Unique </a:t>
            </a:r>
            <a:r>
              <a:rPr lang="nl-NL" dirty="0" err="1"/>
              <a:t>characteristics</a:t>
            </a:r>
            <a:r>
              <a:rPr lang="nl-NL" dirty="0"/>
              <a:t>:</a:t>
            </a:r>
          </a:p>
          <a:p>
            <a:pPr lvl="1"/>
            <a:r>
              <a:rPr lang="en-US" dirty="0"/>
              <a:t>Miosis (pinpoint pupils)</a:t>
            </a:r>
          </a:p>
          <a:p>
            <a:pPr lvl="1"/>
            <a:r>
              <a:rPr lang="en-US" dirty="0"/>
              <a:t>Copious secretions/sweating </a:t>
            </a:r>
          </a:p>
          <a:p>
            <a:pPr lvl="1"/>
            <a:r>
              <a:rPr lang="en-US" dirty="0"/>
              <a:t>Muscle twitching/fasciculations</a:t>
            </a:r>
            <a:endParaRPr lang="nl-NL" dirty="0"/>
          </a:p>
          <a:p>
            <a:r>
              <a:rPr lang="nl-NL" dirty="0"/>
              <a:t>Treatment:</a:t>
            </a:r>
          </a:p>
          <a:p>
            <a:pPr lvl="1"/>
            <a:r>
              <a:rPr lang="en-US" dirty="0"/>
              <a:t>Atropine before other measures</a:t>
            </a:r>
          </a:p>
          <a:p>
            <a:pPr lvl="1"/>
            <a:r>
              <a:rPr lang="en-US" dirty="0"/>
              <a:t>Reactivator (oxime)</a:t>
            </a:r>
          </a:p>
          <a:p>
            <a:pPr lvl="1"/>
            <a:r>
              <a:rPr lang="en-US" dirty="0"/>
              <a:t>Diazepam/midazolam against seizures</a:t>
            </a:r>
          </a:p>
          <a:p>
            <a:endParaRPr lang="nl-NL" dirty="0"/>
          </a:p>
          <a:p>
            <a:endParaRPr lang="nl-NL" dirty="0"/>
          </a:p>
        </p:txBody>
      </p:sp>
      <p:sp>
        <p:nvSpPr>
          <p:cNvPr id="4" name="Slide Number Placeholder 3">
            <a:extLst>
              <a:ext uri="{FF2B5EF4-FFF2-40B4-BE49-F238E27FC236}">
                <a16:creationId xmlns:a16="http://schemas.microsoft.com/office/drawing/2014/main" id="{C770FF36-B5E9-4189-84FB-65E70D7FC19F}"/>
              </a:ext>
            </a:extLst>
          </p:cNvPr>
          <p:cNvSpPr>
            <a:spLocks noGrp="1"/>
          </p:cNvSpPr>
          <p:nvPr>
            <p:ph type="sldNum" sz="quarter" idx="4"/>
          </p:nvPr>
        </p:nvSpPr>
        <p:spPr/>
        <p:txBody>
          <a:bodyPr/>
          <a:lstStyle/>
          <a:p>
            <a:fld id="{A814E660-BF25-4843-B2A0-93C6E2B6253B}" type="slidenum">
              <a:rPr lang="en-BE" smtClean="0"/>
              <a:pPr/>
              <a:t>14</a:t>
            </a:fld>
            <a:endParaRPr lang="en-BE" dirty="0"/>
          </a:p>
        </p:txBody>
      </p:sp>
      <p:sp>
        <p:nvSpPr>
          <p:cNvPr id="5" name="Footer Placeholder 4">
            <a:extLst>
              <a:ext uri="{FF2B5EF4-FFF2-40B4-BE49-F238E27FC236}">
                <a16:creationId xmlns:a16="http://schemas.microsoft.com/office/drawing/2014/main" id="{B11EC581-76A3-4FED-B0B8-AE23D4A5F35D}"/>
              </a:ext>
            </a:extLst>
          </p:cNvPr>
          <p:cNvSpPr>
            <a:spLocks noGrp="1"/>
          </p:cNvSpPr>
          <p:nvPr>
            <p:ph type="ftr" sz="quarter" idx="16"/>
          </p:nvPr>
        </p:nvSpPr>
        <p:spPr/>
        <p:txBody>
          <a:bodyPr/>
          <a:lstStyle/>
          <a:p>
            <a:pPr lvl="0">
              <a:defRPr/>
            </a:pPr>
            <a:r>
              <a:rPr lang="en-US" dirty="0">
                <a:solidFill>
                  <a:prstClr val="black"/>
                </a:solidFill>
              </a:rPr>
              <a:t>MELODY Presentation 6.3.2: Medical treatments, countermeasures and protection</a:t>
            </a:r>
          </a:p>
        </p:txBody>
      </p:sp>
      <p:sp>
        <p:nvSpPr>
          <p:cNvPr id="6" name="Rectangle: Rounded Corners 5">
            <a:extLst>
              <a:ext uri="{FF2B5EF4-FFF2-40B4-BE49-F238E27FC236}">
                <a16:creationId xmlns:a16="http://schemas.microsoft.com/office/drawing/2014/main" id="{946CB07F-6F88-4B09-9D04-42B5CD2BC2E3}"/>
              </a:ext>
            </a:extLst>
          </p:cNvPr>
          <p:cNvSpPr/>
          <p:nvPr/>
        </p:nvSpPr>
        <p:spPr>
          <a:xfrm>
            <a:off x="7968101" y="800495"/>
            <a:ext cx="3867827" cy="24542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2000" b="1" dirty="0" err="1"/>
              <a:t>Symptoms</a:t>
            </a:r>
            <a:r>
              <a:rPr lang="nl-NL" sz="2000" b="1" dirty="0"/>
              <a:t>:</a:t>
            </a:r>
          </a:p>
          <a:p>
            <a:pPr marL="342900" indent="-342900">
              <a:buFont typeface="Arial" panose="020B0604020202020204" pitchFamily="34" charset="0"/>
              <a:buChar char="•"/>
            </a:pPr>
            <a:r>
              <a:rPr lang="nl-NL" sz="2000" dirty="0" err="1"/>
              <a:t>Blurred</a:t>
            </a:r>
            <a:r>
              <a:rPr lang="nl-NL" sz="2000" dirty="0"/>
              <a:t>/dim </a:t>
            </a:r>
            <a:r>
              <a:rPr lang="nl-NL" sz="2000" dirty="0" err="1"/>
              <a:t>vision</a:t>
            </a:r>
            <a:endParaRPr lang="nl-NL" sz="2000" dirty="0"/>
          </a:p>
          <a:p>
            <a:pPr marL="342900" indent="-342900">
              <a:buFont typeface="Arial" panose="020B0604020202020204" pitchFamily="34" charset="0"/>
              <a:buChar char="•"/>
            </a:pPr>
            <a:r>
              <a:rPr lang="nl-NL" sz="2000" dirty="0" err="1"/>
              <a:t>Headache</a:t>
            </a:r>
            <a:r>
              <a:rPr lang="nl-NL" sz="2000" dirty="0"/>
              <a:t> </a:t>
            </a:r>
          </a:p>
          <a:p>
            <a:pPr marL="342900" indent="-342900">
              <a:buFont typeface="Arial" panose="020B0604020202020204" pitchFamily="34" charset="0"/>
              <a:buChar char="•"/>
            </a:pPr>
            <a:r>
              <a:rPr lang="nl-NL" sz="2000" dirty="0"/>
              <a:t>Nausea, </a:t>
            </a:r>
            <a:r>
              <a:rPr lang="nl-NL" sz="2000" dirty="0" err="1"/>
              <a:t>vomiting</a:t>
            </a:r>
            <a:r>
              <a:rPr lang="nl-NL" sz="2000" dirty="0"/>
              <a:t>, </a:t>
            </a:r>
            <a:r>
              <a:rPr lang="nl-NL" sz="2000" dirty="0" err="1"/>
              <a:t>diarrhea</a:t>
            </a:r>
            <a:endParaRPr lang="nl-NL" sz="2000" dirty="0"/>
          </a:p>
          <a:p>
            <a:pPr marL="342900" indent="-342900">
              <a:buFont typeface="Arial" panose="020B0604020202020204" pitchFamily="34" charset="0"/>
              <a:buChar char="•"/>
            </a:pPr>
            <a:r>
              <a:rPr lang="nl-NL" sz="2000" dirty="0" err="1"/>
              <a:t>Dyspnea</a:t>
            </a:r>
            <a:r>
              <a:rPr lang="nl-NL" sz="2000" dirty="0"/>
              <a:t> </a:t>
            </a:r>
          </a:p>
          <a:p>
            <a:pPr marL="342900" indent="-342900">
              <a:buFont typeface="Arial" panose="020B0604020202020204" pitchFamily="34" charset="0"/>
              <a:buChar char="•"/>
            </a:pPr>
            <a:r>
              <a:rPr lang="nl-NL" sz="2000" dirty="0" err="1"/>
              <a:t>Seizures</a:t>
            </a:r>
            <a:r>
              <a:rPr lang="nl-NL" sz="2000" dirty="0"/>
              <a:t> </a:t>
            </a:r>
          </a:p>
          <a:p>
            <a:pPr marL="342900" indent="-342900">
              <a:buFont typeface="Arial" panose="020B0604020202020204" pitchFamily="34" charset="0"/>
              <a:buChar char="•"/>
            </a:pPr>
            <a:r>
              <a:rPr lang="nl-NL" sz="2000" dirty="0" err="1"/>
              <a:t>Loss</a:t>
            </a:r>
            <a:r>
              <a:rPr lang="nl-NL" sz="2000" dirty="0"/>
              <a:t> of </a:t>
            </a:r>
            <a:r>
              <a:rPr lang="nl-NL" sz="2000" dirty="0" err="1"/>
              <a:t>consciousness</a:t>
            </a:r>
            <a:endParaRPr lang="nl-NL" sz="2000" b="1" dirty="0"/>
          </a:p>
        </p:txBody>
      </p:sp>
      <p:pic>
        <p:nvPicPr>
          <p:cNvPr id="7" name="Picture 6">
            <a:extLst>
              <a:ext uri="{FF2B5EF4-FFF2-40B4-BE49-F238E27FC236}">
                <a16:creationId xmlns:a16="http://schemas.microsoft.com/office/drawing/2014/main" id="{B3DB933D-AFEA-4120-A937-3FD899D7390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713589">
            <a:off x="7160380" y="4504900"/>
            <a:ext cx="4308266" cy="1129007"/>
          </a:xfrm>
          <a:prstGeom prst="rect">
            <a:avLst/>
          </a:prstGeom>
        </p:spPr>
      </p:pic>
    </p:spTree>
    <p:extLst>
      <p:ext uri="{BB962C8B-B14F-4D97-AF65-F5344CB8AC3E}">
        <p14:creationId xmlns:p14="http://schemas.microsoft.com/office/powerpoint/2010/main" val="130673218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3FAB7A-FFD3-4265-90DA-65F4D57B8DC4}"/>
              </a:ext>
            </a:extLst>
          </p:cNvPr>
          <p:cNvSpPr>
            <a:spLocks noGrp="1"/>
          </p:cNvSpPr>
          <p:nvPr>
            <p:ph type="title"/>
          </p:nvPr>
        </p:nvSpPr>
        <p:spPr/>
        <p:txBody>
          <a:bodyPr/>
          <a:lstStyle/>
          <a:p>
            <a:r>
              <a:rPr lang="nl-NL" dirty="0"/>
              <a:t>Blood </a:t>
            </a:r>
            <a:r>
              <a:rPr lang="nl-NL" dirty="0" err="1"/>
              <a:t>agents</a:t>
            </a:r>
            <a:br>
              <a:rPr lang="nl-NL" dirty="0"/>
            </a:br>
            <a:endParaRPr lang="nl-NL" dirty="0"/>
          </a:p>
        </p:txBody>
      </p:sp>
      <p:sp>
        <p:nvSpPr>
          <p:cNvPr id="3" name="Text Placeholder 2">
            <a:extLst>
              <a:ext uri="{FF2B5EF4-FFF2-40B4-BE49-F238E27FC236}">
                <a16:creationId xmlns:a16="http://schemas.microsoft.com/office/drawing/2014/main" id="{D85816D1-5050-4CAE-AFF6-77D152D8E666}"/>
              </a:ext>
            </a:extLst>
          </p:cNvPr>
          <p:cNvSpPr>
            <a:spLocks noGrp="1"/>
          </p:cNvSpPr>
          <p:nvPr>
            <p:ph type="body" sz="quarter" idx="15"/>
          </p:nvPr>
        </p:nvSpPr>
        <p:spPr>
          <a:xfrm>
            <a:off x="766762" y="1786072"/>
            <a:ext cx="10658475" cy="4462670"/>
          </a:xfrm>
        </p:spPr>
        <p:txBody>
          <a:bodyPr>
            <a:normAutofit fontScale="92500" lnSpcReduction="20000"/>
          </a:bodyPr>
          <a:lstStyle/>
          <a:p>
            <a:pPr lvl="0"/>
            <a:r>
              <a:rPr lang="nl-NL" dirty="0" err="1"/>
              <a:t>Includes</a:t>
            </a:r>
            <a:r>
              <a:rPr lang="nl-NL" dirty="0"/>
              <a:t> </a:t>
            </a:r>
            <a:r>
              <a:rPr lang="en-GB" dirty="0"/>
              <a:t>cyanide, arsine and CO</a:t>
            </a:r>
          </a:p>
          <a:p>
            <a:pPr lvl="0"/>
            <a:r>
              <a:rPr lang="nl-NL" dirty="0" err="1"/>
              <a:t>Very</a:t>
            </a:r>
            <a:r>
              <a:rPr lang="nl-NL" dirty="0"/>
              <a:t> </a:t>
            </a:r>
            <a:r>
              <a:rPr lang="nl-NL" dirty="0" err="1"/>
              <a:t>rapid</a:t>
            </a:r>
            <a:r>
              <a:rPr lang="nl-NL" dirty="0"/>
              <a:t> </a:t>
            </a:r>
            <a:r>
              <a:rPr lang="nl-NL" dirty="0" err="1"/>
              <a:t>onset</a:t>
            </a:r>
            <a:r>
              <a:rPr lang="nl-NL" dirty="0"/>
              <a:t> of </a:t>
            </a:r>
            <a:r>
              <a:rPr lang="nl-NL" dirty="0" err="1"/>
              <a:t>symptoms</a:t>
            </a:r>
            <a:r>
              <a:rPr lang="nl-NL" dirty="0"/>
              <a:t> (sec-min)</a:t>
            </a:r>
          </a:p>
          <a:p>
            <a:r>
              <a:rPr lang="nl-NL" dirty="0"/>
              <a:t>Unique </a:t>
            </a:r>
            <a:r>
              <a:rPr lang="nl-NL" dirty="0" err="1"/>
              <a:t>characteristics</a:t>
            </a:r>
            <a:r>
              <a:rPr lang="nl-NL" dirty="0"/>
              <a:t>:</a:t>
            </a:r>
          </a:p>
          <a:p>
            <a:pPr lvl="1"/>
            <a:r>
              <a:rPr lang="nl-NL" dirty="0" err="1"/>
              <a:t>Possible</a:t>
            </a:r>
            <a:r>
              <a:rPr lang="nl-NL" dirty="0"/>
              <a:t> skin </a:t>
            </a:r>
            <a:r>
              <a:rPr lang="nl-NL" dirty="0" err="1"/>
              <a:t>color</a:t>
            </a:r>
            <a:r>
              <a:rPr lang="nl-NL" dirty="0"/>
              <a:t> changes</a:t>
            </a:r>
          </a:p>
          <a:p>
            <a:pPr lvl="1"/>
            <a:r>
              <a:rPr lang="nl-NL" dirty="0" err="1"/>
              <a:t>Possible</a:t>
            </a:r>
            <a:r>
              <a:rPr lang="nl-NL" dirty="0"/>
              <a:t> </a:t>
            </a:r>
            <a:r>
              <a:rPr lang="nl-NL" dirty="0" err="1"/>
              <a:t>cyanosis</a:t>
            </a:r>
            <a:r>
              <a:rPr lang="nl-NL" dirty="0"/>
              <a:t> </a:t>
            </a:r>
          </a:p>
          <a:p>
            <a:pPr lvl="1"/>
            <a:r>
              <a:rPr lang="nl-NL" dirty="0" err="1"/>
              <a:t>Possible</a:t>
            </a:r>
            <a:r>
              <a:rPr lang="nl-NL" dirty="0"/>
              <a:t> </a:t>
            </a:r>
            <a:r>
              <a:rPr lang="nl-NL" dirty="0" err="1"/>
              <a:t>frostbite</a:t>
            </a:r>
            <a:endParaRPr lang="nl-NL" dirty="0"/>
          </a:p>
          <a:p>
            <a:r>
              <a:rPr lang="nl-NL" dirty="0"/>
              <a:t>Treatment:</a:t>
            </a:r>
          </a:p>
          <a:p>
            <a:pPr lvl="1"/>
            <a:r>
              <a:rPr lang="en-US" dirty="0"/>
              <a:t>Rapid treatment with oxygen </a:t>
            </a:r>
          </a:p>
          <a:p>
            <a:pPr lvl="1"/>
            <a:r>
              <a:rPr lang="en-US" dirty="0"/>
              <a:t>Cyanide treatment:</a:t>
            </a:r>
          </a:p>
          <a:p>
            <a:pPr marL="1181100" lvl="2" indent="-457200">
              <a:buFont typeface="+mj-lt"/>
              <a:buAutoNum type="arabicPeriod"/>
            </a:pPr>
            <a:r>
              <a:rPr lang="en-US" dirty="0"/>
              <a:t>Hydroxocobalamin</a:t>
            </a:r>
          </a:p>
          <a:p>
            <a:pPr marL="1181100" lvl="2" indent="-457200">
              <a:buFont typeface="+mj-lt"/>
              <a:buAutoNum type="arabicPeriod"/>
            </a:pPr>
            <a:r>
              <a:rPr lang="en-US" dirty="0"/>
              <a:t>4-dimethylaminophenol (4-DMAP)</a:t>
            </a:r>
          </a:p>
          <a:p>
            <a:pPr marL="1181100" lvl="2" indent="-457200">
              <a:buFont typeface="+mj-lt"/>
              <a:buAutoNum type="arabicPeriod"/>
            </a:pPr>
            <a:r>
              <a:rPr lang="en-US" dirty="0"/>
              <a:t>A</a:t>
            </a:r>
            <a:r>
              <a:rPr lang="en-US" sz="2000" kern="1200" noProof="0" dirty="0" err="1">
                <a:solidFill>
                  <a:schemeClr val="tx1"/>
                </a:solidFill>
                <a:effectLst/>
                <a:latin typeface="+mn-lt"/>
                <a:ea typeface="+mn-ea"/>
                <a:cs typeface="+mn-cs"/>
              </a:rPr>
              <a:t>myl</a:t>
            </a:r>
            <a:r>
              <a:rPr lang="en-US" sz="2000" kern="1200" noProof="0" dirty="0">
                <a:solidFill>
                  <a:schemeClr val="tx1"/>
                </a:solidFill>
                <a:effectLst/>
                <a:latin typeface="+mn-lt"/>
                <a:ea typeface="+mn-ea"/>
                <a:cs typeface="+mn-cs"/>
              </a:rPr>
              <a:t> nitrite or sodium nitrite</a:t>
            </a:r>
          </a:p>
          <a:p>
            <a:pPr marL="723900" lvl="2" indent="0">
              <a:buNone/>
            </a:pPr>
            <a:r>
              <a:rPr lang="en-US" dirty="0"/>
              <a:t>Complemented with </a:t>
            </a:r>
            <a:r>
              <a:rPr lang="en-US" sz="2000" kern="1200" noProof="0" dirty="0" err="1">
                <a:solidFill>
                  <a:schemeClr val="tx1"/>
                </a:solidFill>
                <a:effectLst/>
                <a:latin typeface="+mn-lt"/>
                <a:ea typeface="+mn-ea"/>
                <a:cs typeface="+mn-cs"/>
              </a:rPr>
              <a:t>natriumthiosulfate</a:t>
            </a:r>
            <a:endParaRPr lang="en-US" dirty="0"/>
          </a:p>
        </p:txBody>
      </p:sp>
      <p:sp>
        <p:nvSpPr>
          <p:cNvPr id="4" name="Slide Number Placeholder 3">
            <a:extLst>
              <a:ext uri="{FF2B5EF4-FFF2-40B4-BE49-F238E27FC236}">
                <a16:creationId xmlns:a16="http://schemas.microsoft.com/office/drawing/2014/main" id="{C770FF36-B5E9-4189-84FB-65E70D7FC19F}"/>
              </a:ext>
            </a:extLst>
          </p:cNvPr>
          <p:cNvSpPr>
            <a:spLocks noGrp="1"/>
          </p:cNvSpPr>
          <p:nvPr>
            <p:ph type="sldNum" sz="quarter" idx="4"/>
          </p:nvPr>
        </p:nvSpPr>
        <p:spPr/>
        <p:txBody>
          <a:bodyPr/>
          <a:lstStyle/>
          <a:p>
            <a:fld id="{A814E660-BF25-4843-B2A0-93C6E2B6253B}" type="slidenum">
              <a:rPr lang="en-BE" smtClean="0"/>
              <a:pPr/>
              <a:t>15</a:t>
            </a:fld>
            <a:endParaRPr lang="en-BE" dirty="0"/>
          </a:p>
        </p:txBody>
      </p:sp>
      <p:sp>
        <p:nvSpPr>
          <p:cNvPr id="5" name="Footer Placeholder 4">
            <a:extLst>
              <a:ext uri="{FF2B5EF4-FFF2-40B4-BE49-F238E27FC236}">
                <a16:creationId xmlns:a16="http://schemas.microsoft.com/office/drawing/2014/main" id="{B11EC581-76A3-4FED-B0B8-AE23D4A5F35D}"/>
              </a:ext>
            </a:extLst>
          </p:cNvPr>
          <p:cNvSpPr>
            <a:spLocks noGrp="1"/>
          </p:cNvSpPr>
          <p:nvPr>
            <p:ph type="ftr" sz="quarter" idx="16"/>
          </p:nvPr>
        </p:nvSpPr>
        <p:spPr/>
        <p:txBody>
          <a:bodyPr/>
          <a:lstStyle/>
          <a:p>
            <a:pPr lvl="0">
              <a:defRPr/>
            </a:pPr>
            <a:r>
              <a:rPr lang="en-US" dirty="0">
                <a:solidFill>
                  <a:prstClr val="black"/>
                </a:solidFill>
              </a:rPr>
              <a:t>MELODY Presentation 6.3.2: Medical treatments, countermeasures and protection</a:t>
            </a:r>
          </a:p>
        </p:txBody>
      </p:sp>
      <p:sp>
        <p:nvSpPr>
          <p:cNvPr id="7" name="Rectangle: Rounded Corners 6">
            <a:extLst>
              <a:ext uri="{FF2B5EF4-FFF2-40B4-BE49-F238E27FC236}">
                <a16:creationId xmlns:a16="http://schemas.microsoft.com/office/drawing/2014/main" id="{104F1E98-C9DA-4E88-AD40-8858CC6F5C65}"/>
              </a:ext>
            </a:extLst>
          </p:cNvPr>
          <p:cNvSpPr/>
          <p:nvPr/>
        </p:nvSpPr>
        <p:spPr>
          <a:xfrm>
            <a:off x="7855806" y="657879"/>
            <a:ext cx="3867827" cy="243824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2000" b="1" dirty="0" err="1"/>
              <a:t>Symptoms</a:t>
            </a:r>
            <a:r>
              <a:rPr lang="nl-NL" sz="2000" b="1" dirty="0"/>
              <a:t>:</a:t>
            </a:r>
          </a:p>
          <a:p>
            <a:pPr marL="285750" indent="-285750">
              <a:buFont typeface="Arial" panose="020B0604020202020204" pitchFamily="34" charset="0"/>
              <a:buChar char="•"/>
            </a:pPr>
            <a:r>
              <a:rPr lang="nl-NL" sz="2000" dirty="0"/>
              <a:t>Rapid </a:t>
            </a:r>
            <a:r>
              <a:rPr lang="nl-NL" sz="2000" dirty="0" err="1"/>
              <a:t>breathing</a:t>
            </a:r>
            <a:r>
              <a:rPr lang="nl-NL" sz="2000" dirty="0"/>
              <a:t>, </a:t>
            </a:r>
            <a:r>
              <a:rPr lang="nl-NL" sz="2000" dirty="0" err="1"/>
              <a:t>gasping</a:t>
            </a:r>
            <a:endParaRPr lang="nl-NL" sz="2000" dirty="0"/>
          </a:p>
          <a:p>
            <a:pPr marL="285750" indent="-285750">
              <a:buFont typeface="Arial" panose="020B0604020202020204" pitchFamily="34" charset="0"/>
              <a:buChar char="•"/>
            </a:pPr>
            <a:r>
              <a:rPr lang="nl-NL" sz="2000" dirty="0" err="1"/>
              <a:t>Convulsions</a:t>
            </a:r>
            <a:r>
              <a:rPr lang="nl-NL" sz="2000" dirty="0"/>
              <a:t>/</a:t>
            </a:r>
            <a:r>
              <a:rPr lang="nl-NL" sz="2000" dirty="0" err="1"/>
              <a:t>seizures</a:t>
            </a:r>
            <a:r>
              <a:rPr lang="nl-NL" sz="2000" dirty="0"/>
              <a:t>, coma</a:t>
            </a:r>
          </a:p>
          <a:p>
            <a:pPr marL="285750" indent="-285750">
              <a:buFont typeface="Arial" panose="020B0604020202020204" pitchFamily="34" charset="0"/>
              <a:buChar char="•"/>
            </a:pPr>
            <a:r>
              <a:rPr lang="nl-NL" sz="2000" dirty="0" err="1"/>
              <a:t>Fixed</a:t>
            </a:r>
            <a:r>
              <a:rPr lang="nl-NL" sz="2000" dirty="0"/>
              <a:t> </a:t>
            </a:r>
            <a:r>
              <a:rPr lang="nl-NL" sz="2000" dirty="0" err="1"/>
              <a:t>unreactive</a:t>
            </a:r>
            <a:r>
              <a:rPr lang="nl-NL" sz="2000" dirty="0"/>
              <a:t> </a:t>
            </a:r>
            <a:r>
              <a:rPr lang="nl-NL" sz="2000" dirty="0" err="1"/>
              <a:t>pupils</a:t>
            </a:r>
            <a:endParaRPr lang="nl-NL" sz="2000" dirty="0"/>
          </a:p>
          <a:p>
            <a:pPr marL="285750" indent="-285750">
              <a:buFont typeface="Arial" panose="020B0604020202020204" pitchFamily="34" charset="0"/>
              <a:buChar char="•"/>
            </a:pPr>
            <a:r>
              <a:rPr lang="nl-NL" sz="2000" dirty="0"/>
              <a:t>Sinus </a:t>
            </a:r>
            <a:r>
              <a:rPr lang="nl-NL" sz="2000" dirty="0" err="1"/>
              <a:t>tachycardia</a:t>
            </a:r>
            <a:endParaRPr lang="nl-NL" sz="2000" dirty="0"/>
          </a:p>
          <a:p>
            <a:pPr marL="285750" indent="-285750">
              <a:buFont typeface="Arial" panose="020B0604020202020204" pitchFamily="34" charset="0"/>
              <a:buChar char="•"/>
            </a:pPr>
            <a:r>
              <a:rPr lang="nl-NL" sz="2000" dirty="0"/>
              <a:t>Cardio- </a:t>
            </a:r>
            <a:r>
              <a:rPr lang="nl-NL" sz="2000" dirty="0" err="1"/>
              <a:t>respiratory</a:t>
            </a:r>
            <a:r>
              <a:rPr lang="nl-NL" sz="2000" dirty="0"/>
              <a:t> arrest</a:t>
            </a:r>
          </a:p>
          <a:p>
            <a:pPr marL="285750" indent="-285750">
              <a:buFont typeface="Arial" panose="020B0604020202020204" pitchFamily="34" charset="0"/>
              <a:buChar char="•"/>
            </a:pPr>
            <a:r>
              <a:rPr lang="nl-NL" sz="2000" dirty="0" err="1"/>
              <a:t>Dizziness</a:t>
            </a:r>
            <a:r>
              <a:rPr lang="nl-NL" sz="2000" dirty="0"/>
              <a:t>, </a:t>
            </a:r>
            <a:r>
              <a:rPr lang="nl-NL" sz="2000" dirty="0" err="1"/>
              <a:t>headache</a:t>
            </a:r>
            <a:endParaRPr lang="nl-NL" sz="2000" dirty="0"/>
          </a:p>
        </p:txBody>
      </p:sp>
      <p:pic>
        <p:nvPicPr>
          <p:cNvPr id="8" name="Picture 7">
            <a:extLst>
              <a:ext uri="{FF2B5EF4-FFF2-40B4-BE49-F238E27FC236}">
                <a16:creationId xmlns:a16="http://schemas.microsoft.com/office/drawing/2014/main" id="{935402E4-E360-4DB5-8DE2-FE3730FEC12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28871" y="3327047"/>
            <a:ext cx="2921695" cy="2921695"/>
          </a:xfrm>
          <a:prstGeom prst="rect">
            <a:avLst/>
          </a:prstGeom>
        </p:spPr>
      </p:pic>
    </p:spTree>
    <p:extLst>
      <p:ext uri="{BB962C8B-B14F-4D97-AF65-F5344CB8AC3E}">
        <p14:creationId xmlns:p14="http://schemas.microsoft.com/office/powerpoint/2010/main" val="398782945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3FAB7A-FFD3-4265-90DA-65F4D57B8DC4}"/>
              </a:ext>
            </a:extLst>
          </p:cNvPr>
          <p:cNvSpPr>
            <a:spLocks noGrp="1"/>
          </p:cNvSpPr>
          <p:nvPr>
            <p:ph type="title"/>
          </p:nvPr>
        </p:nvSpPr>
        <p:spPr/>
        <p:txBody>
          <a:bodyPr/>
          <a:lstStyle/>
          <a:p>
            <a:r>
              <a:rPr lang="nl-NL" dirty="0" err="1"/>
              <a:t>Choking</a:t>
            </a:r>
            <a:r>
              <a:rPr lang="nl-NL" dirty="0"/>
              <a:t> </a:t>
            </a:r>
            <a:r>
              <a:rPr lang="nl-NL" dirty="0" err="1"/>
              <a:t>agents</a:t>
            </a:r>
            <a:br>
              <a:rPr lang="nl-NL" dirty="0"/>
            </a:br>
            <a:endParaRPr lang="nl-NL" dirty="0"/>
          </a:p>
        </p:txBody>
      </p:sp>
      <p:sp>
        <p:nvSpPr>
          <p:cNvPr id="3" name="Text Placeholder 2">
            <a:extLst>
              <a:ext uri="{FF2B5EF4-FFF2-40B4-BE49-F238E27FC236}">
                <a16:creationId xmlns:a16="http://schemas.microsoft.com/office/drawing/2014/main" id="{D85816D1-5050-4CAE-AFF6-77D152D8E666}"/>
              </a:ext>
            </a:extLst>
          </p:cNvPr>
          <p:cNvSpPr>
            <a:spLocks noGrp="1"/>
          </p:cNvSpPr>
          <p:nvPr>
            <p:ph type="body" sz="quarter" idx="15"/>
          </p:nvPr>
        </p:nvSpPr>
        <p:spPr/>
        <p:txBody>
          <a:bodyPr>
            <a:normAutofit lnSpcReduction="10000"/>
          </a:bodyPr>
          <a:lstStyle/>
          <a:p>
            <a:r>
              <a:rPr lang="en-US" dirty="0"/>
              <a:t>Includes phosgene, chlorine and ammonia</a:t>
            </a:r>
          </a:p>
          <a:p>
            <a:r>
              <a:rPr lang="en-US" dirty="0"/>
              <a:t>Rapid onset of symptoms (sec-hours)</a:t>
            </a:r>
          </a:p>
          <a:p>
            <a:r>
              <a:rPr lang="nl-NL" dirty="0"/>
              <a:t>Unique </a:t>
            </a:r>
            <a:r>
              <a:rPr lang="nl-NL" dirty="0" err="1"/>
              <a:t>characteristics</a:t>
            </a:r>
            <a:r>
              <a:rPr lang="nl-NL" dirty="0"/>
              <a:t>:</a:t>
            </a:r>
          </a:p>
          <a:p>
            <a:pPr lvl="1"/>
            <a:r>
              <a:rPr lang="en-US" dirty="0"/>
              <a:t>Chlorine is a greenish-yellow gas with a pungent odor </a:t>
            </a:r>
          </a:p>
          <a:p>
            <a:pPr lvl="1"/>
            <a:r>
              <a:rPr lang="en-US" dirty="0"/>
              <a:t>Phosgene gas may smell like newly-mown hay or grass </a:t>
            </a:r>
          </a:p>
          <a:p>
            <a:pPr lvl="1"/>
            <a:r>
              <a:rPr lang="en-US" dirty="0"/>
              <a:t>Possible frostbite</a:t>
            </a:r>
          </a:p>
          <a:p>
            <a:r>
              <a:rPr lang="en-US" dirty="0"/>
              <a:t>Treatment: </a:t>
            </a:r>
          </a:p>
          <a:p>
            <a:pPr lvl="1"/>
            <a:r>
              <a:rPr lang="en-US" dirty="0"/>
              <a:t>No specific antidote</a:t>
            </a:r>
          </a:p>
          <a:p>
            <a:pPr lvl="1"/>
            <a:r>
              <a:rPr lang="en-US" dirty="0"/>
              <a:t>Thorough eyewash</a:t>
            </a:r>
          </a:p>
          <a:p>
            <a:pPr lvl="1"/>
            <a:r>
              <a:rPr lang="en-US" dirty="0"/>
              <a:t>Maintain adequate oxygenation </a:t>
            </a:r>
          </a:p>
        </p:txBody>
      </p:sp>
      <p:sp>
        <p:nvSpPr>
          <p:cNvPr id="4" name="Slide Number Placeholder 3">
            <a:extLst>
              <a:ext uri="{FF2B5EF4-FFF2-40B4-BE49-F238E27FC236}">
                <a16:creationId xmlns:a16="http://schemas.microsoft.com/office/drawing/2014/main" id="{C770FF36-B5E9-4189-84FB-65E70D7FC19F}"/>
              </a:ext>
            </a:extLst>
          </p:cNvPr>
          <p:cNvSpPr>
            <a:spLocks noGrp="1"/>
          </p:cNvSpPr>
          <p:nvPr>
            <p:ph type="sldNum" sz="quarter" idx="4"/>
          </p:nvPr>
        </p:nvSpPr>
        <p:spPr/>
        <p:txBody>
          <a:bodyPr/>
          <a:lstStyle/>
          <a:p>
            <a:fld id="{A814E660-BF25-4843-B2A0-93C6E2B6253B}" type="slidenum">
              <a:rPr lang="en-BE" smtClean="0"/>
              <a:pPr/>
              <a:t>16</a:t>
            </a:fld>
            <a:endParaRPr lang="en-BE" dirty="0"/>
          </a:p>
        </p:txBody>
      </p:sp>
      <p:sp>
        <p:nvSpPr>
          <p:cNvPr id="5" name="Footer Placeholder 4">
            <a:extLst>
              <a:ext uri="{FF2B5EF4-FFF2-40B4-BE49-F238E27FC236}">
                <a16:creationId xmlns:a16="http://schemas.microsoft.com/office/drawing/2014/main" id="{B11EC581-76A3-4FED-B0B8-AE23D4A5F35D}"/>
              </a:ext>
            </a:extLst>
          </p:cNvPr>
          <p:cNvSpPr>
            <a:spLocks noGrp="1"/>
          </p:cNvSpPr>
          <p:nvPr>
            <p:ph type="ftr" sz="quarter" idx="16"/>
          </p:nvPr>
        </p:nvSpPr>
        <p:spPr/>
        <p:txBody>
          <a:bodyPr/>
          <a:lstStyle/>
          <a:p>
            <a:pPr lvl="0">
              <a:defRPr/>
            </a:pPr>
            <a:r>
              <a:rPr lang="en-US" dirty="0">
                <a:solidFill>
                  <a:prstClr val="black"/>
                </a:solidFill>
              </a:rPr>
              <a:t>MELODY Presentation 6.3.2: Medical treatments, countermeasures and protection</a:t>
            </a:r>
          </a:p>
        </p:txBody>
      </p:sp>
      <p:sp>
        <p:nvSpPr>
          <p:cNvPr id="6" name="Rectangle: Rounded Corners 5">
            <a:extLst>
              <a:ext uri="{FF2B5EF4-FFF2-40B4-BE49-F238E27FC236}">
                <a16:creationId xmlns:a16="http://schemas.microsoft.com/office/drawing/2014/main" id="{410C6C2E-AD58-4B1D-98A4-8B29E8AF21A0}"/>
              </a:ext>
            </a:extLst>
          </p:cNvPr>
          <p:cNvSpPr/>
          <p:nvPr/>
        </p:nvSpPr>
        <p:spPr>
          <a:xfrm>
            <a:off x="8245642" y="488168"/>
            <a:ext cx="3612732" cy="216890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2000" b="1" dirty="0" err="1"/>
              <a:t>Symptoms</a:t>
            </a:r>
            <a:r>
              <a:rPr lang="nl-NL" sz="2000" b="1" dirty="0"/>
              <a:t>:</a:t>
            </a:r>
          </a:p>
          <a:p>
            <a:pPr marL="285750" indent="-285750">
              <a:buFont typeface="Arial" panose="020B0604020202020204" pitchFamily="34" charset="0"/>
              <a:buChar char="•"/>
            </a:pPr>
            <a:r>
              <a:rPr lang="en-US" sz="2000" dirty="0"/>
              <a:t>Mucosal, eye and skin irritation</a:t>
            </a:r>
          </a:p>
          <a:p>
            <a:pPr marL="285750" indent="-285750">
              <a:buFont typeface="Arial" panose="020B0604020202020204" pitchFamily="34" charset="0"/>
              <a:buChar char="•"/>
            </a:pPr>
            <a:r>
              <a:rPr lang="en-US" sz="2000" dirty="0"/>
              <a:t>Corrosive damage</a:t>
            </a:r>
          </a:p>
          <a:p>
            <a:pPr marL="285750" indent="-285750">
              <a:buFont typeface="Arial" panose="020B0604020202020204" pitchFamily="34" charset="0"/>
              <a:buChar char="•"/>
            </a:pPr>
            <a:r>
              <a:rPr lang="en-US" sz="2000" dirty="0"/>
              <a:t>Dyspnea, cough </a:t>
            </a:r>
          </a:p>
          <a:p>
            <a:pPr marL="285750" indent="-285750">
              <a:buFont typeface="Arial" panose="020B0604020202020204" pitchFamily="34" charset="0"/>
              <a:buChar char="•"/>
            </a:pPr>
            <a:r>
              <a:rPr lang="en-US" sz="2000" dirty="0"/>
              <a:t>Sore throat </a:t>
            </a:r>
          </a:p>
          <a:p>
            <a:pPr marL="285750" indent="-285750">
              <a:buFont typeface="Arial" panose="020B0604020202020204" pitchFamily="34" charset="0"/>
              <a:buChar char="•"/>
            </a:pPr>
            <a:r>
              <a:rPr lang="en-US" sz="2000" dirty="0"/>
              <a:t>Chest tightness</a:t>
            </a:r>
            <a:endParaRPr lang="nl-NL" sz="2000" dirty="0"/>
          </a:p>
        </p:txBody>
      </p:sp>
      <p:pic>
        <p:nvPicPr>
          <p:cNvPr id="7" name="Picture 2">
            <a:extLst>
              <a:ext uri="{FF2B5EF4-FFF2-40B4-BE49-F238E27FC236}">
                <a16:creationId xmlns:a16="http://schemas.microsoft.com/office/drawing/2014/main" id="{8458ADE0-2E6A-4B4E-AA19-FE7757C60DE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90109" y="3227311"/>
            <a:ext cx="2133524" cy="28607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561626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3FAB7A-FFD3-4265-90DA-65F4D57B8DC4}"/>
              </a:ext>
            </a:extLst>
          </p:cNvPr>
          <p:cNvSpPr>
            <a:spLocks noGrp="1"/>
          </p:cNvSpPr>
          <p:nvPr>
            <p:ph type="title"/>
          </p:nvPr>
        </p:nvSpPr>
        <p:spPr/>
        <p:txBody>
          <a:bodyPr/>
          <a:lstStyle/>
          <a:p>
            <a:r>
              <a:rPr lang="nl-NL" dirty="0"/>
              <a:t>Blister </a:t>
            </a:r>
            <a:r>
              <a:rPr lang="nl-NL" dirty="0" err="1"/>
              <a:t>agents</a:t>
            </a:r>
            <a:br>
              <a:rPr lang="nl-NL" dirty="0"/>
            </a:br>
            <a:endParaRPr lang="nl-NL" dirty="0"/>
          </a:p>
        </p:txBody>
      </p:sp>
      <p:sp>
        <p:nvSpPr>
          <p:cNvPr id="3" name="Text Placeholder 2">
            <a:extLst>
              <a:ext uri="{FF2B5EF4-FFF2-40B4-BE49-F238E27FC236}">
                <a16:creationId xmlns:a16="http://schemas.microsoft.com/office/drawing/2014/main" id="{D85816D1-5050-4CAE-AFF6-77D152D8E666}"/>
              </a:ext>
            </a:extLst>
          </p:cNvPr>
          <p:cNvSpPr>
            <a:spLocks noGrp="1"/>
          </p:cNvSpPr>
          <p:nvPr>
            <p:ph type="body" sz="quarter" idx="15"/>
          </p:nvPr>
        </p:nvSpPr>
        <p:spPr/>
        <p:txBody>
          <a:bodyPr>
            <a:normAutofit/>
          </a:bodyPr>
          <a:lstStyle/>
          <a:p>
            <a:r>
              <a:rPr lang="en-US" dirty="0"/>
              <a:t>Includes mustard agents, nitrogen</a:t>
            </a:r>
          </a:p>
          <a:p>
            <a:r>
              <a:rPr lang="en-US" dirty="0"/>
              <a:t>Delayed onset of symptoms (hours)</a:t>
            </a:r>
          </a:p>
          <a:p>
            <a:r>
              <a:rPr lang="nl-NL" dirty="0"/>
              <a:t>Unique </a:t>
            </a:r>
            <a:r>
              <a:rPr lang="nl-NL" dirty="0" err="1"/>
              <a:t>characteristics</a:t>
            </a:r>
            <a:r>
              <a:rPr lang="nl-NL" dirty="0"/>
              <a:t>:</a:t>
            </a:r>
          </a:p>
          <a:p>
            <a:pPr lvl="1"/>
            <a:r>
              <a:rPr lang="en-US" dirty="0"/>
              <a:t>Mustard may have an odor like horseradish, garlic, or mustard </a:t>
            </a:r>
          </a:p>
          <a:p>
            <a:pPr lvl="1"/>
            <a:r>
              <a:rPr lang="en-US" dirty="0"/>
              <a:t>Phosgene oxime may have a pepper-like or pungent odor</a:t>
            </a:r>
          </a:p>
          <a:p>
            <a:r>
              <a:rPr lang="en-US" dirty="0"/>
              <a:t>Treatment: </a:t>
            </a:r>
          </a:p>
          <a:p>
            <a:pPr lvl="1"/>
            <a:r>
              <a:rPr lang="en-US" dirty="0" err="1"/>
              <a:t>Decon</a:t>
            </a:r>
            <a:r>
              <a:rPr lang="en-US" dirty="0"/>
              <a:t> very important! </a:t>
            </a:r>
          </a:p>
          <a:p>
            <a:pPr lvl="1"/>
            <a:r>
              <a:rPr lang="en-US" dirty="0"/>
              <a:t>Treat damaged skin as thermal burns</a:t>
            </a:r>
          </a:p>
          <a:p>
            <a:pPr lvl="1"/>
            <a:r>
              <a:rPr lang="en-US" dirty="0"/>
              <a:t>Symptomatic treatment</a:t>
            </a:r>
            <a:endParaRPr lang="nl-NL" dirty="0"/>
          </a:p>
        </p:txBody>
      </p:sp>
      <p:sp>
        <p:nvSpPr>
          <p:cNvPr id="4" name="Slide Number Placeholder 3">
            <a:extLst>
              <a:ext uri="{FF2B5EF4-FFF2-40B4-BE49-F238E27FC236}">
                <a16:creationId xmlns:a16="http://schemas.microsoft.com/office/drawing/2014/main" id="{C770FF36-B5E9-4189-84FB-65E70D7FC19F}"/>
              </a:ext>
            </a:extLst>
          </p:cNvPr>
          <p:cNvSpPr>
            <a:spLocks noGrp="1"/>
          </p:cNvSpPr>
          <p:nvPr>
            <p:ph type="sldNum" sz="quarter" idx="4"/>
          </p:nvPr>
        </p:nvSpPr>
        <p:spPr/>
        <p:txBody>
          <a:bodyPr/>
          <a:lstStyle/>
          <a:p>
            <a:fld id="{A814E660-BF25-4843-B2A0-93C6E2B6253B}" type="slidenum">
              <a:rPr lang="en-BE" smtClean="0"/>
              <a:pPr/>
              <a:t>17</a:t>
            </a:fld>
            <a:endParaRPr lang="en-BE" dirty="0"/>
          </a:p>
        </p:txBody>
      </p:sp>
      <p:sp>
        <p:nvSpPr>
          <p:cNvPr id="5" name="Footer Placeholder 4">
            <a:extLst>
              <a:ext uri="{FF2B5EF4-FFF2-40B4-BE49-F238E27FC236}">
                <a16:creationId xmlns:a16="http://schemas.microsoft.com/office/drawing/2014/main" id="{B11EC581-76A3-4FED-B0B8-AE23D4A5F35D}"/>
              </a:ext>
            </a:extLst>
          </p:cNvPr>
          <p:cNvSpPr>
            <a:spLocks noGrp="1"/>
          </p:cNvSpPr>
          <p:nvPr>
            <p:ph type="ftr" sz="quarter" idx="16"/>
          </p:nvPr>
        </p:nvSpPr>
        <p:spPr/>
        <p:txBody>
          <a:bodyPr/>
          <a:lstStyle/>
          <a:p>
            <a:pPr lvl="0">
              <a:defRPr/>
            </a:pPr>
            <a:r>
              <a:rPr lang="en-US" dirty="0">
                <a:solidFill>
                  <a:prstClr val="black"/>
                </a:solidFill>
              </a:rPr>
              <a:t>MELODY Presentation 6.3.2: Medical treatments, countermeasures and protection</a:t>
            </a:r>
          </a:p>
        </p:txBody>
      </p:sp>
      <p:sp>
        <p:nvSpPr>
          <p:cNvPr id="6" name="Rectangle: Rounded Corners 5">
            <a:extLst>
              <a:ext uri="{FF2B5EF4-FFF2-40B4-BE49-F238E27FC236}">
                <a16:creationId xmlns:a16="http://schemas.microsoft.com/office/drawing/2014/main" id="{BCC14BFE-FAE4-46F9-A852-D7A105094DD1}"/>
              </a:ext>
            </a:extLst>
          </p:cNvPr>
          <p:cNvSpPr/>
          <p:nvPr/>
        </p:nvSpPr>
        <p:spPr>
          <a:xfrm>
            <a:off x="7526991" y="798290"/>
            <a:ext cx="4432447" cy="197556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2000" b="1" dirty="0" err="1"/>
              <a:t>Symptoms</a:t>
            </a:r>
            <a:r>
              <a:rPr lang="nl-NL" sz="2000" b="1" dirty="0"/>
              <a:t>:</a:t>
            </a:r>
          </a:p>
          <a:p>
            <a:pPr marL="342900" indent="-342900">
              <a:buFont typeface="Arial" panose="020B0604020202020204" pitchFamily="34" charset="0"/>
              <a:buChar char="•"/>
            </a:pPr>
            <a:r>
              <a:rPr lang="en-US" sz="2000" dirty="0"/>
              <a:t>Skin, eye and mucosal irritation </a:t>
            </a:r>
          </a:p>
          <a:p>
            <a:pPr marL="342900" indent="-342900">
              <a:buFont typeface="Arial" panose="020B0604020202020204" pitchFamily="34" charset="0"/>
              <a:buChar char="•"/>
            </a:pPr>
            <a:r>
              <a:rPr lang="en-US" sz="2000" dirty="0"/>
              <a:t>Skin erythema and blistering</a:t>
            </a:r>
          </a:p>
          <a:p>
            <a:pPr marL="342900" indent="-342900">
              <a:buFont typeface="Arial" panose="020B0604020202020204" pitchFamily="34" charset="0"/>
              <a:buChar char="•"/>
            </a:pPr>
            <a:r>
              <a:rPr lang="en-US" sz="2000" dirty="0"/>
              <a:t>Tearing, conjunctivitis</a:t>
            </a:r>
          </a:p>
          <a:p>
            <a:pPr marL="342900" indent="-342900">
              <a:buFont typeface="Arial" panose="020B0604020202020204" pitchFamily="34" charset="0"/>
              <a:buChar char="•"/>
            </a:pPr>
            <a:r>
              <a:rPr lang="en-US" sz="2000" dirty="0"/>
              <a:t>Mild respiratory distress to marked airway damage</a:t>
            </a:r>
          </a:p>
        </p:txBody>
      </p:sp>
    </p:spTree>
    <p:extLst>
      <p:ext uri="{BB962C8B-B14F-4D97-AF65-F5344CB8AC3E}">
        <p14:creationId xmlns:p14="http://schemas.microsoft.com/office/powerpoint/2010/main" val="342185286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3FAB7A-FFD3-4265-90DA-65F4D57B8DC4}"/>
              </a:ext>
            </a:extLst>
          </p:cNvPr>
          <p:cNvSpPr>
            <a:spLocks noGrp="1"/>
          </p:cNvSpPr>
          <p:nvPr>
            <p:ph type="title"/>
          </p:nvPr>
        </p:nvSpPr>
        <p:spPr/>
        <p:txBody>
          <a:bodyPr/>
          <a:lstStyle/>
          <a:p>
            <a:r>
              <a:rPr lang="nl-NL" dirty="0" err="1"/>
              <a:t>Incapacitating</a:t>
            </a:r>
            <a:r>
              <a:rPr lang="nl-NL" dirty="0"/>
              <a:t> </a:t>
            </a:r>
            <a:r>
              <a:rPr lang="nl-NL" dirty="0" err="1"/>
              <a:t>agents</a:t>
            </a:r>
            <a:endParaRPr lang="nl-NL" dirty="0"/>
          </a:p>
        </p:txBody>
      </p:sp>
      <p:sp>
        <p:nvSpPr>
          <p:cNvPr id="3" name="Text Placeholder 2">
            <a:extLst>
              <a:ext uri="{FF2B5EF4-FFF2-40B4-BE49-F238E27FC236}">
                <a16:creationId xmlns:a16="http://schemas.microsoft.com/office/drawing/2014/main" id="{D85816D1-5050-4CAE-AFF6-77D152D8E666}"/>
              </a:ext>
            </a:extLst>
          </p:cNvPr>
          <p:cNvSpPr>
            <a:spLocks noGrp="1"/>
          </p:cNvSpPr>
          <p:nvPr>
            <p:ph type="body" sz="quarter" idx="15"/>
          </p:nvPr>
        </p:nvSpPr>
        <p:spPr/>
        <p:txBody>
          <a:bodyPr>
            <a:normAutofit lnSpcReduction="10000"/>
          </a:bodyPr>
          <a:lstStyle/>
          <a:p>
            <a:r>
              <a:rPr lang="en-US" dirty="0"/>
              <a:t>Includes opioids and fentanyl</a:t>
            </a:r>
          </a:p>
          <a:p>
            <a:r>
              <a:rPr lang="en-US" dirty="0"/>
              <a:t>Rapid onset (min-hours)</a:t>
            </a:r>
          </a:p>
          <a:p>
            <a:r>
              <a:rPr lang="nl-NL" dirty="0"/>
              <a:t>Unique </a:t>
            </a:r>
            <a:r>
              <a:rPr lang="nl-NL" dirty="0" err="1"/>
              <a:t>characteristics</a:t>
            </a:r>
            <a:r>
              <a:rPr lang="nl-NL" dirty="0"/>
              <a:t>:</a:t>
            </a:r>
          </a:p>
          <a:p>
            <a:pPr lvl="1"/>
            <a:r>
              <a:rPr lang="en-US" dirty="0"/>
              <a:t>Hyperthermia </a:t>
            </a:r>
          </a:p>
          <a:p>
            <a:pPr lvl="1"/>
            <a:r>
              <a:rPr lang="en-US" dirty="0"/>
              <a:t>May appear as mass drug intoxication with erratic behaviors</a:t>
            </a:r>
          </a:p>
          <a:p>
            <a:pPr lvl="1"/>
            <a:r>
              <a:rPr lang="en-US" dirty="0"/>
              <a:t>Shared realistic and distinct hallucinations</a:t>
            </a:r>
          </a:p>
          <a:p>
            <a:r>
              <a:rPr lang="nl-NL" dirty="0"/>
              <a:t>Treatment: </a:t>
            </a:r>
          </a:p>
          <a:p>
            <a:pPr lvl="1">
              <a:lnSpc>
                <a:spcPct val="110000"/>
              </a:lnSpc>
              <a:defRPr/>
            </a:pPr>
            <a:r>
              <a:rPr lang="en-US" dirty="0"/>
              <a:t>Naloxone</a:t>
            </a:r>
          </a:p>
          <a:p>
            <a:pPr lvl="1">
              <a:lnSpc>
                <a:spcPct val="110000"/>
              </a:lnSpc>
              <a:defRPr/>
            </a:pPr>
            <a:r>
              <a:rPr lang="en-US" dirty="0"/>
              <a:t>Respiratory support/artificial ventilation</a:t>
            </a:r>
          </a:p>
          <a:p>
            <a:pPr lvl="1">
              <a:lnSpc>
                <a:spcPct val="110000"/>
              </a:lnSpc>
              <a:defRPr/>
            </a:pPr>
            <a:r>
              <a:rPr lang="en-US" dirty="0"/>
              <a:t>Monitor core temperature</a:t>
            </a:r>
          </a:p>
        </p:txBody>
      </p:sp>
      <p:sp>
        <p:nvSpPr>
          <p:cNvPr id="4" name="Slide Number Placeholder 3">
            <a:extLst>
              <a:ext uri="{FF2B5EF4-FFF2-40B4-BE49-F238E27FC236}">
                <a16:creationId xmlns:a16="http://schemas.microsoft.com/office/drawing/2014/main" id="{C770FF36-B5E9-4189-84FB-65E70D7FC19F}"/>
              </a:ext>
            </a:extLst>
          </p:cNvPr>
          <p:cNvSpPr>
            <a:spLocks noGrp="1"/>
          </p:cNvSpPr>
          <p:nvPr>
            <p:ph type="sldNum" sz="quarter" idx="4"/>
          </p:nvPr>
        </p:nvSpPr>
        <p:spPr/>
        <p:txBody>
          <a:bodyPr/>
          <a:lstStyle/>
          <a:p>
            <a:fld id="{A814E660-BF25-4843-B2A0-93C6E2B6253B}" type="slidenum">
              <a:rPr lang="en-BE" smtClean="0"/>
              <a:pPr/>
              <a:t>18</a:t>
            </a:fld>
            <a:endParaRPr lang="en-BE" dirty="0"/>
          </a:p>
        </p:txBody>
      </p:sp>
      <p:sp>
        <p:nvSpPr>
          <p:cNvPr id="5" name="Footer Placeholder 4">
            <a:extLst>
              <a:ext uri="{FF2B5EF4-FFF2-40B4-BE49-F238E27FC236}">
                <a16:creationId xmlns:a16="http://schemas.microsoft.com/office/drawing/2014/main" id="{B11EC581-76A3-4FED-B0B8-AE23D4A5F35D}"/>
              </a:ext>
            </a:extLst>
          </p:cNvPr>
          <p:cNvSpPr>
            <a:spLocks noGrp="1"/>
          </p:cNvSpPr>
          <p:nvPr>
            <p:ph type="ftr" sz="quarter" idx="16"/>
          </p:nvPr>
        </p:nvSpPr>
        <p:spPr/>
        <p:txBody>
          <a:bodyPr/>
          <a:lstStyle/>
          <a:p>
            <a:pPr lvl="0">
              <a:defRPr/>
            </a:pPr>
            <a:r>
              <a:rPr lang="en-US" dirty="0">
                <a:solidFill>
                  <a:prstClr val="black"/>
                </a:solidFill>
              </a:rPr>
              <a:t>MELODY Presentation 6.3.2: Medical treatments, countermeasures and protection</a:t>
            </a:r>
          </a:p>
        </p:txBody>
      </p:sp>
      <p:sp>
        <p:nvSpPr>
          <p:cNvPr id="6" name="Rectangle: Rounded Corners 5">
            <a:extLst>
              <a:ext uri="{FF2B5EF4-FFF2-40B4-BE49-F238E27FC236}">
                <a16:creationId xmlns:a16="http://schemas.microsoft.com/office/drawing/2014/main" id="{C803F25C-2B0D-4A32-8F5C-ED210915356A}"/>
              </a:ext>
            </a:extLst>
          </p:cNvPr>
          <p:cNvSpPr/>
          <p:nvPr/>
        </p:nvSpPr>
        <p:spPr>
          <a:xfrm>
            <a:off x="7854340" y="769937"/>
            <a:ext cx="3869293" cy="23261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2000" b="1" dirty="0" err="1"/>
              <a:t>Symptoms</a:t>
            </a:r>
            <a:r>
              <a:rPr lang="nl-NL" sz="2000" b="1" dirty="0"/>
              <a:t>:</a:t>
            </a:r>
          </a:p>
          <a:p>
            <a:pPr marL="285750" indent="-285750">
              <a:buFont typeface="Arial" panose="020B0604020202020204" pitchFamily="34" charset="0"/>
              <a:buChar char="•"/>
            </a:pPr>
            <a:r>
              <a:rPr lang="en-US" sz="2000" dirty="0"/>
              <a:t>Miosis (constricted pupils)</a:t>
            </a:r>
          </a:p>
          <a:p>
            <a:pPr marL="285750" indent="-285750">
              <a:buFont typeface="Arial" panose="020B0604020202020204" pitchFamily="34" charset="0"/>
              <a:buChar char="•"/>
            </a:pPr>
            <a:r>
              <a:rPr lang="en-US" sz="2000" dirty="0"/>
              <a:t>Confusion </a:t>
            </a:r>
          </a:p>
          <a:p>
            <a:pPr marL="285750" indent="-285750">
              <a:buFont typeface="Arial" panose="020B0604020202020204" pitchFamily="34" charset="0"/>
              <a:buChar char="•"/>
            </a:pPr>
            <a:r>
              <a:rPr lang="en-US" sz="2000" dirty="0"/>
              <a:t>Reduced respiratory rate</a:t>
            </a:r>
          </a:p>
          <a:p>
            <a:pPr marL="285750" indent="-285750">
              <a:buFont typeface="Arial" panose="020B0604020202020204" pitchFamily="34" charset="0"/>
              <a:buChar char="•"/>
            </a:pPr>
            <a:r>
              <a:rPr lang="en-US" sz="2000" dirty="0"/>
              <a:t>Reduced consciousness</a:t>
            </a:r>
          </a:p>
          <a:p>
            <a:pPr marL="285750" indent="-285750">
              <a:buFont typeface="Arial" panose="020B0604020202020204" pitchFamily="34" charset="0"/>
              <a:buChar char="•"/>
            </a:pPr>
            <a:r>
              <a:rPr lang="en-US" sz="2000" dirty="0"/>
              <a:t>Dry mouth</a:t>
            </a:r>
            <a:endParaRPr lang="nl-NL" sz="2000" dirty="0"/>
          </a:p>
        </p:txBody>
      </p:sp>
      <p:pic>
        <p:nvPicPr>
          <p:cNvPr id="8" name="Picture 7" descr="A picture containing person, laying, lying, feet&#10;&#10;Description automatically generated">
            <a:extLst>
              <a:ext uri="{FF2B5EF4-FFF2-40B4-BE49-F238E27FC236}">
                <a16:creationId xmlns:a16="http://schemas.microsoft.com/office/drawing/2014/main" id="{169DF7BD-221C-49F5-A7C6-CFF20A95AA1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44140" y="4137130"/>
            <a:ext cx="3330295" cy="2219986"/>
          </a:xfrm>
          <a:prstGeom prst="rect">
            <a:avLst/>
          </a:prstGeom>
        </p:spPr>
      </p:pic>
    </p:spTree>
    <p:extLst>
      <p:ext uri="{BB962C8B-B14F-4D97-AF65-F5344CB8AC3E}">
        <p14:creationId xmlns:p14="http://schemas.microsoft.com/office/powerpoint/2010/main" val="37488585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3FAB7A-FFD3-4265-90DA-65F4D57B8DC4}"/>
              </a:ext>
            </a:extLst>
          </p:cNvPr>
          <p:cNvSpPr>
            <a:spLocks noGrp="1"/>
          </p:cNvSpPr>
          <p:nvPr>
            <p:ph type="title"/>
          </p:nvPr>
        </p:nvSpPr>
        <p:spPr/>
        <p:txBody>
          <a:bodyPr/>
          <a:lstStyle/>
          <a:p>
            <a:r>
              <a:rPr lang="nl-NL" dirty="0" err="1"/>
              <a:t>Toxins</a:t>
            </a:r>
            <a:endParaRPr lang="nl-NL" dirty="0"/>
          </a:p>
        </p:txBody>
      </p:sp>
      <p:sp>
        <p:nvSpPr>
          <p:cNvPr id="3" name="Text Placeholder 2">
            <a:extLst>
              <a:ext uri="{FF2B5EF4-FFF2-40B4-BE49-F238E27FC236}">
                <a16:creationId xmlns:a16="http://schemas.microsoft.com/office/drawing/2014/main" id="{D85816D1-5050-4CAE-AFF6-77D152D8E666}"/>
              </a:ext>
            </a:extLst>
          </p:cNvPr>
          <p:cNvSpPr>
            <a:spLocks noGrp="1"/>
          </p:cNvSpPr>
          <p:nvPr>
            <p:ph type="body" sz="quarter" idx="15"/>
          </p:nvPr>
        </p:nvSpPr>
        <p:spPr/>
        <p:txBody>
          <a:bodyPr>
            <a:normAutofit/>
          </a:bodyPr>
          <a:lstStyle/>
          <a:p>
            <a:r>
              <a:rPr lang="en-US" dirty="0"/>
              <a:t>Includes ricin and abrin (biological toxins)</a:t>
            </a:r>
          </a:p>
          <a:p>
            <a:r>
              <a:rPr lang="en-US" dirty="0"/>
              <a:t>Delayed onset of symptoms (hours to days)</a:t>
            </a:r>
          </a:p>
          <a:p>
            <a:r>
              <a:rPr lang="nl-NL" dirty="0"/>
              <a:t>Unique </a:t>
            </a:r>
            <a:r>
              <a:rPr lang="nl-NL" dirty="0" err="1"/>
              <a:t>characteristics</a:t>
            </a:r>
            <a:r>
              <a:rPr lang="nl-NL" dirty="0"/>
              <a:t>:</a:t>
            </a:r>
          </a:p>
          <a:p>
            <a:pPr lvl="1"/>
            <a:r>
              <a:rPr lang="nl-NL" dirty="0"/>
              <a:t>Latent </a:t>
            </a:r>
            <a:r>
              <a:rPr lang="nl-NL" dirty="0" err="1"/>
              <a:t>period</a:t>
            </a:r>
            <a:r>
              <a:rPr lang="nl-NL" dirty="0"/>
              <a:t> of 4-8 </a:t>
            </a:r>
            <a:r>
              <a:rPr lang="nl-NL" dirty="0" err="1"/>
              <a:t>hours</a:t>
            </a:r>
            <a:endParaRPr lang="en-US" dirty="0"/>
          </a:p>
          <a:p>
            <a:pPr>
              <a:defRPr/>
            </a:pPr>
            <a:r>
              <a:rPr lang="en-US" dirty="0"/>
              <a:t>Treatment: </a:t>
            </a:r>
          </a:p>
          <a:p>
            <a:pPr lvl="1">
              <a:defRPr/>
            </a:pPr>
            <a:r>
              <a:rPr lang="en-US" dirty="0"/>
              <a:t>No antidote</a:t>
            </a:r>
          </a:p>
          <a:p>
            <a:pPr lvl="1">
              <a:defRPr/>
            </a:pPr>
            <a:r>
              <a:rPr lang="en-US" dirty="0"/>
              <a:t>Maintain fluid/electrolyte balance </a:t>
            </a:r>
          </a:p>
          <a:p>
            <a:pPr lvl="1">
              <a:defRPr/>
            </a:pPr>
            <a:r>
              <a:rPr lang="en-US" dirty="0"/>
              <a:t>Maintain oxygenation</a:t>
            </a:r>
          </a:p>
          <a:p>
            <a:pPr lvl="1">
              <a:defRPr/>
            </a:pPr>
            <a:r>
              <a:rPr lang="en-US" dirty="0"/>
              <a:t>Symptomatic treatment</a:t>
            </a:r>
            <a:endParaRPr lang="nl-NL" dirty="0"/>
          </a:p>
        </p:txBody>
      </p:sp>
      <p:sp>
        <p:nvSpPr>
          <p:cNvPr id="4" name="Slide Number Placeholder 3">
            <a:extLst>
              <a:ext uri="{FF2B5EF4-FFF2-40B4-BE49-F238E27FC236}">
                <a16:creationId xmlns:a16="http://schemas.microsoft.com/office/drawing/2014/main" id="{C770FF36-B5E9-4189-84FB-65E70D7FC19F}"/>
              </a:ext>
            </a:extLst>
          </p:cNvPr>
          <p:cNvSpPr>
            <a:spLocks noGrp="1"/>
          </p:cNvSpPr>
          <p:nvPr>
            <p:ph type="sldNum" sz="quarter" idx="4"/>
          </p:nvPr>
        </p:nvSpPr>
        <p:spPr/>
        <p:txBody>
          <a:bodyPr/>
          <a:lstStyle/>
          <a:p>
            <a:fld id="{A814E660-BF25-4843-B2A0-93C6E2B6253B}" type="slidenum">
              <a:rPr lang="en-BE" smtClean="0"/>
              <a:pPr/>
              <a:t>19</a:t>
            </a:fld>
            <a:endParaRPr lang="en-BE" dirty="0"/>
          </a:p>
        </p:txBody>
      </p:sp>
      <p:sp>
        <p:nvSpPr>
          <p:cNvPr id="5" name="Footer Placeholder 4">
            <a:extLst>
              <a:ext uri="{FF2B5EF4-FFF2-40B4-BE49-F238E27FC236}">
                <a16:creationId xmlns:a16="http://schemas.microsoft.com/office/drawing/2014/main" id="{B11EC581-76A3-4FED-B0B8-AE23D4A5F35D}"/>
              </a:ext>
            </a:extLst>
          </p:cNvPr>
          <p:cNvSpPr>
            <a:spLocks noGrp="1"/>
          </p:cNvSpPr>
          <p:nvPr>
            <p:ph type="ftr" sz="quarter" idx="16"/>
          </p:nvPr>
        </p:nvSpPr>
        <p:spPr/>
        <p:txBody>
          <a:bodyPr/>
          <a:lstStyle/>
          <a:p>
            <a:pPr lvl="0">
              <a:defRPr/>
            </a:pPr>
            <a:r>
              <a:rPr lang="en-US" dirty="0">
                <a:solidFill>
                  <a:prstClr val="black"/>
                </a:solidFill>
              </a:rPr>
              <a:t>MELODY Presentation 6.3.2: Medical treatments, countermeasures and protection</a:t>
            </a:r>
          </a:p>
        </p:txBody>
      </p:sp>
      <p:sp>
        <p:nvSpPr>
          <p:cNvPr id="6" name="Rectangle: Rounded Corners 5">
            <a:extLst>
              <a:ext uri="{FF2B5EF4-FFF2-40B4-BE49-F238E27FC236}">
                <a16:creationId xmlns:a16="http://schemas.microsoft.com/office/drawing/2014/main" id="{9B8A8DA9-C420-4D75-8E64-8DD00DC7C98A}"/>
              </a:ext>
            </a:extLst>
          </p:cNvPr>
          <p:cNvSpPr/>
          <p:nvPr/>
        </p:nvSpPr>
        <p:spPr>
          <a:xfrm>
            <a:off x="8175182" y="800496"/>
            <a:ext cx="3663892" cy="492653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2000" b="1" dirty="0" err="1"/>
              <a:t>Symptoms</a:t>
            </a:r>
            <a:r>
              <a:rPr lang="nl-NL" sz="2000" b="1" dirty="0"/>
              <a:t>:</a:t>
            </a:r>
          </a:p>
          <a:p>
            <a:r>
              <a:rPr lang="nl-NL" sz="2000" dirty="0"/>
              <a:t>4-8 </a:t>
            </a:r>
            <a:r>
              <a:rPr lang="nl-NL" sz="2000" dirty="0" err="1"/>
              <a:t>hours</a:t>
            </a:r>
            <a:r>
              <a:rPr lang="nl-NL" sz="2000" dirty="0"/>
              <a:t>:</a:t>
            </a:r>
          </a:p>
          <a:p>
            <a:pPr marL="342900" indent="-342900">
              <a:buFont typeface="Arial" panose="020B0604020202020204" pitchFamily="34" charset="0"/>
              <a:buChar char="•"/>
            </a:pPr>
            <a:r>
              <a:rPr lang="nl-NL" sz="2000" dirty="0" err="1"/>
              <a:t>Flu</a:t>
            </a:r>
            <a:r>
              <a:rPr lang="nl-NL" sz="2000" dirty="0"/>
              <a:t>-like </a:t>
            </a:r>
            <a:r>
              <a:rPr lang="nl-NL" sz="2000" dirty="0" err="1"/>
              <a:t>symptoms</a:t>
            </a:r>
            <a:r>
              <a:rPr lang="nl-NL" sz="2000" dirty="0"/>
              <a:t> </a:t>
            </a:r>
          </a:p>
          <a:p>
            <a:endParaRPr lang="nl-NL" sz="2000" dirty="0"/>
          </a:p>
          <a:p>
            <a:r>
              <a:rPr lang="nl-NL" sz="2000" dirty="0"/>
              <a:t>18-24 </a:t>
            </a:r>
            <a:r>
              <a:rPr lang="nl-NL" sz="2000" dirty="0" err="1"/>
              <a:t>hours</a:t>
            </a:r>
            <a:r>
              <a:rPr lang="nl-NL" sz="2000" dirty="0"/>
              <a:t>:</a:t>
            </a:r>
          </a:p>
          <a:p>
            <a:r>
              <a:rPr lang="nl-NL" sz="2000" dirty="0" err="1"/>
              <a:t>Inhalation</a:t>
            </a:r>
            <a:endParaRPr lang="nl-NL" sz="2000" dirty="0"/>
          </a:p>
          <a:p>
            <a:pPr marL="342900" indent="-342900">
              <a:buFont typeface="Arial" panose="020B0604020202020204" pitchFamily="34" charset="0"/>
              <a:buChar char="•"/>
            </a:pPr>
            <a:r>
              <a:rPr lang="nl-NL" sz="2000" dirty="0"/>
              <a:t>Nausea, </a:t>
            </a:r>
            <a:r>
              <a:rPr lang="nl-NL" sz="2000" dirty="0" err="1"/>
              <a:t>cough</a:t>
            </a:r>
            <a:r>
              <a:rPr lang="nl-NL" sz="2000" dirty="0"/>
              <a:t>, </a:t>
            </a:r>
            <a:r>
              <a:rPr lang="nl-NL" sz="2000" dirty="0" err="1"/>
              <a:t>dyspnea</a:t>
            </a:r>
            <a:r>
              <a:rPr lang="nl-NL" sz="2000" dirty="0"/>
              <a:t> </a:t>
            </a:r>
          </a:p>
          <a:p>
            <a:pPr marL="342900" indent="-342900">
              <a:buFont typeface="Arial" panose="020B0604020202020204" pitchFamily="34" charset="0"/>
              <a:buChar char="•"/>
            </a:pPr>
            <a:r>
              <a:rPr lang="nl-NL" sz="2000" dirty="0" err="1"/>
              <a:t>Pulmonary</a:t>
            </a:r>
            <a:r>
              <a:rPr lang="nl-NL" sz="2000" dirty="0"/>
              <a:t> </a:t>
            </a:r>
            <a:r>
              <a:rPr lang="nl-NL" sz="2000" dirty="0" err="1"/>
              <a:t>edema</a:t>
            </a:r>
            <a:endParaRPr lang="nl-NL" sz="2000" dirty="0"/>
          </a:p>
          <a:p>
            <a:endParaRPr lang="nl-NL" sz="2000" dirty="0"/>
          </a:p>
          <a:p>
            <a:r>
              <a:rPr lang="nl-NL" sz="2000" dirty="0" err="1"/>
              <a:t>Ingestion</a:t>
            </a:r>
            <a:endParaRPr lang="nl-NL" sz="2000" dirty="0"/>
          </a:p>
          <a:p>
            <a:pPr marL="342900" indent="-342900">
              <a:buFont typeface="Arial" panose="020B0604020202020204" pitchFamily="34" charset="0"/>
              <a:buChar char="•"/>
            </a:pPr>
            <a:r>
              <a:rPr lang="nl-NL" sz="2000" dirty="0"/>
              <a:t>GI </a:t>
            </a:r>
            <a:r>
              <a:rPr lang="nl-NL" sz="2000" dirty="0" err="1"/>
              <a:t>hemorrhage</a:t>
            </a:r>
            <a:r>
              <a:rPr lang="nl-NL" sz="2000" dirty="0"/>
              <a:t> </a:t>
            </a:r>
            <a:r>
              <a:rPr lang="nl-NL" sz="2000" dirty="0" err="1"/>
              <a:t>with</a:t>
            </a:r>
            <a:r>
              <a:rPr lang="nl-NL" sz="2000" dirty="0"/>
              <a:t> emesis </a:t>
            </a:r>
            <a:r>
              <a:rPr lang="nl-NL" sz="2000" dirty="0" err="1"/>
              <a:t>and</a:t>
            </a:r>
            <a:r>
              <a:rPr lang="nl-NL" sz="2000" dirty="0"/>
              <a:t> </a:t>
            </a:r>
            <a:r>
              <a:rPr lang="nl-NL" sz="2000" dirty="0" err="1"/>
              <a:t>diarrhea</a:t>
            </a:r>
            <a:r>
              <a:rPr lang="nl-NL" sz="2000" dirty="0"/>
              <a:t> </a:t>
            </a:r>
          </a:p>
          <a:p>
            <a:pPr marL="342900" indent="-342900">
              <a:buFont typeface="Arial" panose="020B0604020202020204" pitchFamily="34" charset="0"/>
              <a:buChar char="•"/>
            </a:pPr>
            <a:r>
              <a:rPr lang="nl-NL" sz="2000" dirty="0" err="1"/>
              <a:t>Hypovolemic</a:t>
            </a:r>
            <a:r>
              <a:rPr lang="nl-NL" sz="2000" dirty="0"/>
              <a:t> shock</a:t>
            </a:r>
          </a:p>
          <a:p>
            <a:pPr marL="342900" indent="-342900">
              <a:buFont typeface="Arial" panose="020B0604020202020204" pitchFamily="34" charset="0"/>
              <a:buChar char="•"/>
            </a:pPr>
            <a:r>
              <a:rPr lang="nl-NL" sz="2000" dirty="0" err="1"/>
              <a:t>Hepatic</a:t>
            </a:r>
            <a:r>
              <a:rPr lang="nl-NL" sz="2000" dirty="0"/>
              <a:t>, </a:t>
            </a:r>
            <a:r>
              <a:rPr lang="nl-NL" sz="2000" dirty="0" err="1"/>
              <a:t>splenic</a:t>
            </a:r>
            <a:r>
              <a:rPr lang="nl-NL" sz="2000" dirty="0"/>
              <a:t> </a:t>
            </a:r>
            <a:r>
              <a:rPr lang="nl-NL" sz="2000" dirty="0" err="1"/>
              <a:t>and</a:t>
            </a:r>
            <a:r>
              <a:rPr lang="nl-NL" sz="2000" dirty="0"/>
              <a:t> </a:t>
            </a:r>
            <a:r>
              <a:rPr lang="nl-NL" sz="2000" dirty="0" err="1"/>
              <a:t>renal</a:t>
            </a:r>
            <a:r>
              <a:rPr lang="nl-NL" sz="2000" dirty="0"/>
              <a:t> failure</a:t>
            </a:r>
          </a:p>
        </p:txBody>
      </p:sp>
    </p:spTree>
    <p:extLst>
      <p:ext uri="{BB962C8B-B14F-4D97-AF65-F5344CB8AC3E}">
        <p14:creationId xmlns:p14="http://schemas.microsoft.com/office/powerpoint/2010/main" val="41028858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4800" dirty="0"/>
              <a:t>Learning objective</a:t>
            </a:r>
          </a:p>
        </p:txBody>
      </p:sp>
      <p:sp>
        <p:nvSpPr>
          <p:cNvPr id="5" name="Text Placeholder 1">
            <a:extLst>
              <a:ext uri="{FF2B5EF4-FFF2-40B4-BE49-F238E27FC236}">
                <a16:creationId xmlns:a16="http://schemas.microsoft.com/office/drawing/2014/main" id="{7F4D3020-29C8-4EA1-9BF3-D1BA31DB9C85}"/>
              </a:ext>
            </a:extLst>
          </p:cNvPr>
          <p:cNvSpPr>
            <a:spLocks noGrp="1"/>
          </p:cNvSpPr>
          <p:nvPr>
            <p:ph type="body" sz="quarter" idx="12"/>
          </p:nvPr>
        </p:nvSpPr>
        <p:spPr>
          <a:xfrm>
            <a:off x="619125" y="5792668"/>
            <a:ext cx="10953749" cy="556425"/>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r>
              <a:rPr lang="en-US" sz="2800" b="0" i="0" u="none" kern="1200" noProof="0" dirty="0">
                <a:solidFill>
                  <a:schemeClr val="tx1"/>
                </a:solidFill>
                <a:effectLst/>
                <a:latin typeface="+mn-lt"/>
                <a:ea typeface="+mn-ea"/>
                <a:cs typeface="+mn-cs"/>
              </a:rPr>
              <a:t>To </a:t>
            </a:r>
            <a:r>
              <a:rPr lang="en-US" sz="2800" b="0" i="0" u="sng" kern="1200" noProof="0" dirty="0">
                <a:solidFill>
                  <a:schemeClr val="tx1"/>
                </a:solidFill>
                <a:effectLst/>
                <a:latin typeface="+mn-lt"/>
                <a:ea typeface="+mn-ea"/>
                <a:cs typeface="+mn-cs"/>
              </a:rPr>
              <a:t>familiarize with and carry out </a:t>
            </a:r>
            <a:r>
              <a:rPr lang="en-US" sz="2800" b="0" kern="1200" noProof="0" dirty="0">
                <a:solidFill>
                  <a:schemeClr val="tx1"/>
                </a:solidFill>
                <a:effectLst/>
                <a:latin typeface="+mn-lt"/>
                <a:ea typeface="+mn-ea"/>
                <a:cs typeface="+mn-cs"/>
              </a:rPr>
              <a:t>triage and </a:t>
            </a:r>
            <a:r>
              <a:rPr lang="en-US" sz="2800" b="0" u="sng" kern="1200" noProof="0" dirty="0">
                <a:solidFill>
                  <a:schemeClr val="tx1"/>
                </a:solidFill>
                <a:effectLst/>
                <a:latin typeface="+mn-lt"/>
                <a:ea typeface="+mn-ea"/>
                <a:cs typeface="+mn-cs"/>
              </a:rPr>
              <a:t>provide</a:t>
            </a:r>
            <a:r>
              <a:rPr lang="en-US" sz="2800" b="0" kern="1200" noProof="0" dirty="0">
                <a:solidFill>
                  <a:schemeClr val="tx1"/>
                </a:solidFill>
                <a:effectLst/>
                <a:latin typeface="+mn-lt"/>
                <a:ea typeface="+mn-ea"/>
                <a:cs typeface="+mn-cs"/>
              </a:rPr>
              <a:t> medical care in relation to CBRN scenario’s</a:t>
            </a:r>
            <a:endParaRPr lang="en-US" sz="2800" b="1" kern="1200" noProof="0" dirty="0">
              <a:solidFill>
                <a:schemeClr val="tx1"/>
              </a:solidFill>
              <a:effectLst/>
              <a:latin typeface="+mn-lt"/>
              <a:ea typeface="+mn-ea"/>
              <a:cs typeface="+mn-cs"/>
            </a:endParaRPr>
          </a:p>
        </p:txBody>
      </p:sp>
    </p:spTree>
    <p:extLst>
      <p:ext uri="{BB962C8B-B14F-4D97-AF65-F5344CB8AC3E}">
        <p14:creationId xmlns:p14="http://schemas.microsoft.com/office/powerpoint/2010/main" val="7246468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3FAB7A-FFD3-4265-90DA-65F4D57B8DC4}"/>
              </a:ext>
            </a:extLst>
          </p:cNvPr>
          <p:cNvSpPr>
            <a:spLocks noGrp="1"/>
          </p:cNvSpPr>
          <p:nvPr>
            <p:ph type="title"/>
          </p:nvPr>
        </p:nvSpPr>
        <p:spPr/>
        <p:txBody>
          <a:bodyPr/>
          <a:lstStyle/>
          <a:p>
            <a:r>
              <a:rPr lang="nl-NL" dirty="0"/>
              <a:t>Irritant </a:t>
            </a:r>
            <a:r>
              <a:rPr lang="nl-NL" dirty="0" err="1"/>
              <a:t>and</a:t>
            </a:r>
            <a:r>
              <a:rPr lang="nl-NL" dirty="0"/>
              <a:t> </a:t>
            </a:r>
            <a:r>
              <a:rPr lang="nl-NL" dirty="0" err="1"/>
              <a:t>Corrosive</a:t>
            </a:r>
            <a:r>
              <a:rPr lang="nl-NL" dirty="0"/>
              <a:t> </a:t>
            </a:r>
            <a:r>
              <a:rPr lang="nl-NL" dirty="0" err="1"/>
              <a:t>agents</a:t>
            </a:r>
            <a:endParaRPr lang="nl-NL" dirty="0"/>
          </a:p>
        </p:txBody>
      </p:sp>
      <p:sp>
        <p:nvSpPr>
          <p:cNvPr id="3" name="Text Placeholder 2">
            <a:extLst>
              <a:ext uri="{FF2B5EF4-FFF2-40B4-BE49-F238E27FC236}">
                <a16:creationId xmlns:a16="http://schemas.microsoft.com/office/drawing/2014/main" id="{D85816D1-5050-4CAE-AFF6-77D152D8E666}"/>
              </a:ext>
            </a:extLst>
          </p:cNvPr>
          <p:cNvSpPr>
            <a:spLocks noGrp="1"/>
          </p:cNvSpPr>
          <p:nvPr>
            <p:ph type="body" sz="quarter" idx="15"/>
          </p:nvPr>
        </p:nvSpPr>
        <p:spPr/>
        <p:txBody>
          <a:bodyPr>
            <a:normAutofit lnSpcReduction="10000"/>
          </a:bodyPr>
          <a:lstStyle/>
          <a:p>
            <a:r>
              <a:rPr lang="en-US" dirty="0"/>
              <a:t>Includes </a:t>
            </a:r>
            <a:r>
              <a:rPr lang="nl-NL" dirty="0"/>
              <a:t>Ammonia, </a:t>
            </a:r>
            <a:r>
              <a:rPr lang="nl-NL" dirty="0" err="1"/>
              <a:t>Bromine</a:t>
            </a:r>
            <a:r>
              <a:rPr lang="nl-NL" dirty="0"/>
              <a:t>, Chlorine, </a:t>
            </a:r>
            <a:r>
              <a:rPr lang="nl-NL" dirty="0" err="1"/>
              <a:t>Hydrogen</a:t>
            </a:r>
            <a:r>
              <a:rPr lang="nl-NL" dirty="0"/>
              <a:t> Chloride, </a:t>
            </a:r>
            <a:r>
              <a:rPr lang="nl-NL" dirty="0" err="1"/>
              <a:t>Sulphur</a:t>
            </a:r>
            <a:r>
              <a:rPr lang="nl-NL" dirty="0"/>
              <a:t> Dioxide</a:t>
            </a:r>
          </a:p>
          <a:p>
            <a:r>
              <a:rPr lang="en-US" dirty="0"/>
              <a:t>Delayed presentation of symptoms, rapid onset in high dose</a:t>
            </a:r>
          </a:p>
          <a:p>
            <a:pPr marL="342900" indent="-342900"/>
            <a:r>
              <a:rPr lang="nl-NL" dirty="0"/>
              <a:t>Unique </a:t>
            </a:r>
            <a:r>
              <a:rPr lang="nl-NL" dirty="0" err="1"/>
              <a:t>characteristics</a:t>
            </a:r>
            <a:r>
              <a:rPr lang="nl-NL" dirty="0"/>
              <a:t>:</a:t>
            </a:r>
          </a:p>
          <a:p>
            <a:pPr marL="609600" lvl="1" indent="-342900"/>
            <a:r>
              <a:rPr lang="en-US" dirty="0"/>
              <a:t>Respiratory symptoms</a:t>
            </a:r>
          </a:p>
          <a:p>
            <a:pPr marL="609600" lvl="1" indent="-342900"/>
            <a:r>
              <a:rPr lang="en-US" dirty="0"/>
              <a:t>Painful eye irritation</a:t>
            </a:r>
          </a:p>
          <a:p>
            <a:pPr marL="609600" lvl="1" indent="-342900"/>
            <a:r>
              <a:rPr lang="en-US" dirty="0"/>
              <a:t>Skin irritation/erythema/burns</a:t>
            </a:r>
          </a:p>
          <a:p>
            <a:pPr marL="609600" lvl="1" indent="-342900"/>
            <a:r>
              <a:rPr lang="en-US" dirty="0"/>
              <a:t>Distinct smell</a:t>
            </a:r>
          </a:p>
          <a:p>
            <a:pPr marL="342900" indent="-342900"/>
            <a:r>
              <a:rPr lang="en-US" dirty="0"/>
              <a:t>Treatment:</a:t>
            </a:r>
          </a:p>
          <a:p>
            <a:pPr marL="609600" lvl="1" indent="-342900"/>
            <a:r>
              <a:rPr lang="en-US" dirty="0"/>
              <a:t>Decontamination (wet)</a:t>
            </a:r>
          </a:p>
          <a:p>
            <a:pPr marL="609600" lvl="1" indent="-342900"/>
            <a:r>
              <a:rPr lang="en-US" dirty="0"/>
              <a:t>Symptomatic treatment</a:t>
            </a:r>
          </a:p>
        </p:txBody>
      </p:sp>
      <p:sp>
        <p:nvSpPr>
          <p:cNvPr id="4" name="Slide Number Placeholder 3">
            <a:extLst>
              <a:ext uri="{FF2B5EF4-FFF2-40B4-BE49-F238E27FC236}">
                <a16:creationId xmlns:a16="http://schemas.microsoft.com/office/drawing/2014/main" id="{C770FF36-B5E9-4189-84FB-65E70D7FC19F}"/>
              </a:ext>
            </a:extLst>
          </p:cNvPr>
          <p:cNvSpPr>
            <a:spLocks noGrp="1"/>
          </p:cNvSpPr>
          <p:nvPr>
            <p:ph type="sldNum" sz="quarter" idx="4"/>
          </p:nvPr>
        </p:nvSpPr>
        <p:spPr/>
        <p:txBody>
          <a:bodyPr/>
          <a:lstStyle/>
          <a:p>
            <a:fld id="{A814E660-BF25-4843-B2A0-93C6E2B6253B}" type="slidenum">
              <a:rPr lang="en-BE" smtClean="0"/>
              <a:pPr/>
              <a:t>20</a:t>
            </a:fld>
            <a:endParaRPr lang="en-BE" dirty="0"/>
          </a:p>
        </p:txBody>
      </p:sp>
      <p:sp>
        <p:nvSpPr>
          <p:cNvPr id="5" name="Footer Placeholder 4">
            <a:extLst>
              <a:ext uri="{FF2B5EF4-FFF2-40B4-BE49-F238E27FC236}">
                <a16:creationId xmlns:a16="http://schemas.microsoft.com/office/drawing/2014/main" id="{B11EC581-76A3-4FED-B0B8-AE23D4A5F35D}"/>
              </a:ext>
            </a:extLst>
          </p:cNvPr>
          <p:cNvSpPr>
            <a:spLocks noGrp="1"/>
          </p:cNvSpPr>
          <p:nvPr>
            <p:ph type="ftr" sz="quarter" idx="16"/>
          </p:nvPr>
        </p:nvSpPr>
        <p:spPr/>
        <p:txBody>
          <a:bodyPr/>
          <a:lstStyle/>
          <a:p>
            <a:pPr lvl="0">
              <a:defRPr/>
            </a:pPr>
            <a:r>
              <a:rPr lang="en-US" dirty="0">
                <a:solidFill>
                  <a:prstClr val="black"/>
                </a:solidFill>
              </a:rPr>
              <a:t>MELODY Presentation 6.3.2: Medical treatments, countermeasures and protection</a:t>
            </a:r>
          </a:p>
        </p:txBody>
      </p:sp>
      <p:sp>
        <p:nvSpPr>
          <p:cNvPr id="7" name="Rectangle: Rounded Corners 6">
            <a:extLst>
              <a:ext uri="{FF2B5EF4-FFF2-40B4-BE49-F238E27FC236}">
                <a16:creationId xmlns:a16="http://schemas.microsoft.com/office/drawing/2014/main" id="{0F9385A1-5C64-408B-BEC6-B0B698AF8F5B}"/>
              </a:ext>
            </a:extLst>
          </p:cNvPr>
          <p:cNvSpPr/>
          <p:nvPr/>
        </p:nvSpPr>
        <p:spPr>
          <a:xfrm>
            <a:off x="7555944" y="3274351"/>
            <a:ext cx="3869293" cy="285486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2000" b="1" dirty="0" err="1"/>
              <a:t>Symptoms</a:t>
            </a:r>
            <a:r>
              <a:rPr lang="nl-NL" sz="2000" b="1" dirty="0"/>
              <a:t>:</a:t>
            </a:r>
          </a:p>
          <a:p>
            <a:pPr marL="285750" indent="-285750">
              <a:buFont typeface="Arial" panose="020B0604020202020204" pitchFamily="34" charset="0"/>
              <a:buChar char="•"/>
            </a:pPr>
            <a:r>
              <a:rPr lang="en-US" sz="2000" dirty="0"/>
              <a:t>Respiratory tract irritation</a:t>
            </a:r>
          </a:p>
          <a:p>
            <a:pPr marL="285750" indent="-285750">
              <a:buFont typeface="Arial" panose="020B0604020202020204" pitchFamily="34" charset="0"/>
              <a:buChar char="•"/>
            </a:pPr>
            <a:r>
              <a:rPr lang="en-US" sz="2000" dirty="0" err="1"/>
              <a:t>Dyspnoea</a:t>
            </a:r>
            <a:r>
              <a:rPr lang="en-US" sz="2000" dirty="0"/>
              <a:t> / </a:t>
            </a:r>
            <a:r>
              <a:rPr lang="en-US" sz="2000" dirty="0" err="1"/>
              <a:t>stidor</a:t>
            </a:r>
            <a:r>
              <a:rPr lang="en-US" sz="2000" dirty="0"/>
              <a:t> / laryngeal </a:t>
            </a:r>
            <a:r>
              <a:rPr lang="en-US" sz="2000" dirty="0" err="1"/>
              <a:t>oedema</a:t>
            </a:r>
            <a:endParaRPr lang="en-US" sz="2000" dirty="0"/>
          </a:p>
          <a:p>
            <a:pPr marL="285750" indent="-285750">
              <a:buFont typeface="Arial" panose="020B0604020202020204" pitchFamily="34" charset="0"/>
              <a:buChar char="•"/>
            </a:pPr>
            <a:r>
              <a:rPr lang="en-US" sz="2000" dirty="0"/>
              <a:t>Bronchospasm / pulmonary </a:t>
            </a:r>
            <a:r>
              <a:rPr lang="en-US" sz="2000" dirty="0" err="1"/>
              <a:t>oedema</a:t>
            </a:r>
            <a:endParaRPr lang="en-US" sz="2000" dirty="0"/>
          </a:p>
          <a:p>
            <a:pPr marL="285750" indent="-285750">
              <a:buFont typeface="Arial" panose="020B0604020202020204" pitchFamily="34" charset="0"/>
              <a:buChar char="•"/>
            </a:pPr>
            <a:r>
              <a:rPr lang="en-US" sz="2000" dirty="0"/>
              <a:t>Sinus tachycardia</a:t>
            </a:r>
          </a:p>
          <a:p>
            <a:pPr marL="285750" indent="-285750">
              <a:buFont typeface="Arial" panose="020B0604020202020204" pitchFamily="34" charset="0"/>
              <a:buChar char="•"/>
            </a:pPr>
            <a:r>
              <a:rPr lang="en-US" sz="2000" dirty="0"/>
              <a:t>Hypotension</a:t>
            </a:r>
          </a:p>
        </p:txBody>
      </p:sp>
    </p:spTree>
    <p:extLst>
      <p:ext uri="{BB962C8B-B14F-4D97-AF65-F5344CB8AC3E}">
        <p14:creationId xmlns:p14="http://schemas.microsoft.com/office/powerpoint/2010/main" val="279514964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3FAB7A-FFD3-4265-90DA-65F4D57B8DC4}"/>
              </a:ext>
            </a:extLst>
          </p:cNvPr>
          <p:cNvSpPr>
            <a:spLocks noGrp="1"/>
          </p:cNvSpPr>
          <p:nvPr>
            <p:ph type="title"/>
          </p:nvPr>
        </p:nvSpPr>
        <p:spPr/>
        <p:txBody>
          <a:bodyPr/>
          <a:lstStyle/>
          <a:p>
            <a:r>
              <a:rPr lang="nl-NL" dirty="0" err="1"/>
              <a:t>Gases</a:t>
            </a:r>
            <a:r>
              <a:rPr lang="nl-NL" dirty="0"/>
              <a:t> </a:t>
            </a:r>
            <a:r>
              <a:rPr lang="nl-NL" dirty="0" err="1"/>
              <a:t>displacing</a:t>
            </a:r>
            <a:r>
              <a:rPr lang="nl-NL" dirty="0"/>
              <a:t> O2 &amp; Fire </a:t>
            </a:r>
            <a:r>
              <a:rPr lang="nl-NL" dirty="0" err="1"/>
              <a:t>smoke</a:t>
            </a:r>
            <a:endParaRPr lang="nl-NL" dirty="0"/>
          </a:p>
        </p:txBody>
      </p:sp>
      <p:sp>
        <p:nvSpPr>
          <p:cNvPr id="3" name="Text Placeholder 2">
            <a:extLst>
              <a:ext uri="{FF2B5EF4-FFF2-40B4-BE49-F238E27FC236}">
                <a16:creationId xmlns:a16="http://schemas.microsoft.com/office/drawing/2014/main" id="{D85816D1-5050-4CAE-AFF6-77D152D8E666}"/>
              </a:ext>
            </a:extLst>
          </p:cNvPr>
          <p:cNvSpPr>
            <a:spLocks noGrp="1"/>
          </p:cNvSpPr>
          <p:nvPr>
            <p:ph type="body" sz="quarter" idx="15"/>
          </p:nvPr>
        </p:nvSpPr>
        <p:spPr/>
        <p:txBody>
          <a:bodyPr>
            <a:normAutofit lnSpcReduction="10000"/>
          </a:bodyPr>
          <a:lstStyle/>
          <a:p>
            <a:pPr marL="88900" indent="0">
              <a:buNone/>
            </a:pPr>
            <a:r>
              <a:rPr lang="en-US" dirty="0"/>
              <a:t>Gases displacing O2 (including </a:t>
            </a:r>
            <a:r>
              <a:rPr lang="pt-BR" dirty="0"/>
              <a:t>CO2, N2, NO, propane, methane)</a:t>
            </a:r>
            <a:endParaRPr lang="en-US" dirty="0"/>
          </a:p>
          <a:p>
            <a:r>
              <a:rPr lang="en-US" dirty="0">
                <a:solidFill>
                  <a:prstClr val="black"/>
                </a:solidFill>
              </a:rPr>
              <a:t>No toxic effect, but can give hypoxia</a:t>
            </a:r>
            <a:endParaRPr lang="en-US" dirty="0"/>
          </a:p>
          <a:p>
            <a:r>
              <a:rPr lang="en-US" dirty="0"/>
              <a:t>Symptoms: Weakness, dizziness, headache</a:t>
            </a:r>
          </a:p>
          <a:p>
            <a:pPr marL="88900" indent="0">
              <a:buNone/>
            </a:pPr>
            <a:endParaRPr lang="en-US" dirty="0"/>
          </a:p>
          <a:p>
            <a:pPr marL="88900" indent="0">
              <a:buNone/>
            </a:pPr>
            <a:r>
              <a:rPr lang="en-US" dirty="0"/>
              <a:t>Fire Smoke</a:t>
            </a:r>
          </a:p>
          <a:p>
            <a:r>
              <a:rPr lang="en-US" dirty="0">
                <a:solidFill>
                  <a:prstClr val="black"/>
                </a:solidFill>
              </a:rPr>
              <a:t>Mixture of gases, smoke particles, unburned substances and soot</a:t>
            </a:r>
            <a:endParaRPr lang="en-US" dirty="0"/>
          </a:p>
          <a:p>
            <a:r>
              <a:rPr lang="en-US" dirty="0"/>
              <a:t>Airway irritation, hypoxia, thermal injury, systemic toxicity</a:t>
            </a:r>
          </a:p>
          <a:p>
            <a:pPr marL="88900" indent="0">
              <a:buNone/>
            </a:pPr>
            <a:endParaRPr lang="en-US" dirty="0"/>
          </a:p>
          <a:p>
            <a:pPr marL="88900" indent="0">
              <a:buNone/>
            </a:pPr>
            <a:r>
              <a:rPr lang="en-US" dirty="0"/>
              <a:t>Treatment: O2, consider ventilation support and </a:t>
            </a:r>
            <a:r>
              <a:rPr lang="en-US" dirty="0" err="1"/>
              <a:t>broncho</a:t>
            </a:r>
            <a:r>
              <a:rPr lang="en-US" dirty="0"/>
              <a:t>-dilatating</a:t>
            </a:r>
          </a:p>
        </p:txBody>
      </p:sp>
      <p:sp>
        <p:nvSpPr>
          <p:cNvPr id="4" name="Slide Number Placeholder 3">
            <a:extLst>
              <a:ext uri="{FF2B5EF4-FFF2-40B4-BE49-F238E27FC236}">
                <a16:creationId xmlns:a16="http://schemas.microsoft.com/office/drawing/2014/main" id="{C770FF36-B5E9-4189-84FB-65E70D7FC19F}"/>
              </a:ext>
            </a:extLst>
          </p:cNvPr>
          <p:cNvSpPr>
            <a:spLocks noGrp="1"/>
          </p:cNvSpPr>
          <p:nvPr>
            <p:ph type="sldNum" sz="quarter" idx="4"/>
          </p:nvPr>
        </p:nvSpPr>
        <p:spPr/>
        <p:txBody>
          <a:bodyPr/>
          <a:lstStyle/>
          <a:p>
            <a:fld id="{A814E660-BF25-4843-B2A0-93C6E2B6253B}" type="slidenum">
              <a:rPr lang="en-BE" smtClean="0"/>
              <a:pPr/>
              <a:t>21</a:t>
            </a:fld>
            <a:endParaRPr lang="en-BE" dirty="0"/>
          </a:p>
        </p:txBody>
      </p:sp>
      <p:sp>
        <p:nvSpPr>
          <p:cNvPr id="5" name="Footer Placeholder 4">
            <a:extLst>
              <a:ext uri="{FF2B5EF4-FFF2-40B4-BE49-F238E27FC236}">
                <a16:creationId xmlns:a16="http://schemas.microsoft.com/office/drawing/2014/main" id="{B11EC581-76A3-4FED-B0B8-AE23D4A5F35D}"/>
              </a:ext>
            </a:extLst>
          </p:cNvPr>
          <p:cNvSpPr>
            <a:spLocks noGrp="1"/>
          </p:cNvSpPr>
          <p:nvPr>
            <p:ph type="ftr" sz="quarter" idx="16"/>
          </p:nvPr>
        </p:nvSpPr>
        <p:spPr/>
        <p:txBody>
          <a:bodyPr/>
          <a:lstStyle/>
          <a:p>
            <a:pPr lvl="0">
              <a:defRPr/>
            </a:pPr>
            <a:r>
              <a:rPr lang="en-US" dirty="0">
                <a:solidFill>
                  <a:prstClr val="black"/>
                </a:solidFill>
              </a:rPr>
              <a:t>MELODY Presentation 6.3.2: Medical treatments, countermeasures and protection</a:t>
            </a:r>
          </a:p>
        </p:txBody>
      </p:sp>
    </p:spTree>
    <p:extLst>
      <p:ext uri="{BB962C8B-B14F-4D97-AF65-F5344CB8AC3E}">
        <p14:creationId xmlns:p14="http://schemas.microsoft.com/office/powerpoint/2010/main" val="421641470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Biological agents </a:t>
            </a:r>
            <a:br>
              <a:rPr lang="en-US" dirty="0"/>
            </a:br>
            <a:r>
              <a:rPr lang="en-US" dirty="0"/>
              <a:t>Symptoms &amp; Medical treatment</a:t>
            </a:r>
            <a:endParaRPr lang="en-US" dirty="0">
              <a:latin typeface="+mn-lt"/>
            </a:endParaRPr>
          </a:p>
        </p:txBody>
      </p:sp>
      <p:sp>
        <p:nvSpPr>
          <p:cNvPr id="4" name="Slide Number Placeholder 3"/>
          <p:cNvSpPr>
            <a:spLocks noGrp="1"/>
          </p:cNvSpPr>
          <p:nvPr>
            <p:ph type="sldNum" sz="quarter" idx="4"/>
          </p:nvPr>
        </p:nvSpPr>
        <p:spPr/>
        <p:txBody>
          <a:bodyPr/>
          <a:lstStyle/>
          <a:p>
            <a:fld id="{A814E660-BF25-4843-B2A0-93C6E2B6253B}" type="slidenum">
              <a:rPr lang="en-US" smtClean="0"/>
              <a:pPr/>
              <a:t>22</a:t>
            </a:fld>
            <a:endParaRPr lang="en-US" dirty="0"/>
          </a:p>
        </p:txBody>
      </p:sp>
      <p:sp>
        <p:nvSpPr>
          <p:cNvPr id="5" name="Footer Placeholder 4">
            <a:extLst>
              <a:ext uri="{FF2B5EF4-FFF2-40B4-BE49-F238E27FC236}">
                <a16:creationId xmlns:a16="http://schemas.microsoft.com/office/drawing/2014/main" id="{E74D3C72-C97B-4FFF-A61A-1DFF57882E26}"/>
              </a:ext>
            </a:extLst>
          </p:cNvPr>
          <p:cNvSpPr txBox="1">
            <a:spLocks/>
          </p:cNvSpPr>
          <p:nvPr/>
        </p:nvSpPr>
        <p:spPr>
          <a:xfrm>
            <a:off x="452927" y="6479664"/>
            <a:ext cx="10776247" cy="14848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sz="1000" b="1" dirty="0">
                <a:solidFill>
                  <a:prstClr val="black"/>
                </a:solidFill>
                <a:latin typeface="Segoe UI"/>
              </a:rPr>
              <a:t>MELODY Presentation 6.3.2: Medical treatments, countermeasures and protection</a:t>
            </a:r>
          </a:p>
        </p:txBody>
      </p:sp>
    </p:spTree>
    <p:extLst>
      <p:ext uri="{BB962C8B-B14F-4D97-AF65-F5344CB8AC3E}">
        <p14:creationId xmlns:p14="http://schemas.microsoft.com/office/powerpoint/2010/main" val="24217252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815F00A3-7425-48A7-9679-514D46B60FD1}"/>
              </a:ext>
            </a:extLst>
          </p:cNvPr>
          <p:cNvSpPr>
            <a:spLocks noGrp="1"/>
          </p:cNvSpPr>
          <p:nvPr>
            <p:ph type="title"/>
          </p:nvPr>
        </p:nvSpPr>
        <p:spPr/>
        <p:txBody>
          <a:bodyPr/>
          <a:lstStyle/>
          <a:p>
            <a:r>
              <a:rPr lang="en-US" dirty="0"/>
              <a:t>Recognizing patients of biological incidents</a:t>
            </a:r>
            <a:endParaRPr lang="nl-NL" dirty="0"/>
          </a:p>
        </p:txBody>
      </p:sp>
      <p:sp>
        <p:nvSpPr>
          <p:cNvPr id="12" name="Text Placeholder 11">
            <a:extLst>
              <a:ext uri="{FF2B5EF4-FFF2-40B4-BE49-F238E27FC236}">
                <a16:creationId xmlns:a16="http://schemas.microsoft.com/office/drawing/2014/main" id="{1DE4BDA0-1A2F-4893-95B4-F749ABD6D459}"/>
              </a:ext>
            </a:extLst>
          </p:cNvPr>
          <p:cNvSpPr>
            <a:spLocks noGrp="1"/>
          </p:cNvSpPr>
          <p:nvPr>
            <p:ph type="body" sz="quarter" idx="15"/>
          </p:nvPr>
        </p:nvSpPr>
        <p:spPr/>
        <p:txBody>
          <a:bodyPr>
            <a:normAutofit lnSpcReduction="10000"/>
          </a:bodyPr>
          <a:lstStyle/>
          <a:p>
            <a:pPr marL="88900" indent="0">
              <a:buNone/>
            </a:pPr>
            <a:r>
              <a:rPr lang="en-US" dirty="0"/>
              <a:t>Be alert to the unusual, the unexpected, and the case that ‘just doesn’t fit’</a:t>
            </a:r>
          </a:p>
          <a:p>
            <a:pPr marL="88900" indent="0">
              <a:buNone/>
            </a:pPr>
            <a:r>
              <a:rPr lang="en-US" dirty="0"/>
              <a:t>Think of unusual: </a:t>
            </a:r>
          </a:p>
          <a:p>
            <a:pPr lvl="1"/>
            <a:r>
              <a:rPr lang="en-US" i="1" dirty="0"/>
              <a:t>Type</a:t>
            </a:r>
            <a:r>
              <a:rPr lang="en-US" dirty="0"/>
              <a:t> of illness </a:t>
            </a:r>
          </a:p>
          <a:p>
            <a:pPr lvl="1"/>
            <a:r>
              <a:rPr lang="en-US" i="1" dirty="0"/>
              <a:t>Number of patients </a:t>
            </a:r>
            <a:r>
              <a:rPr lang="en-US" dirty="0"/>
              <a:t>with the same symptoms</a:t>
            </a:r>
          </a:p>
          <a:p>
            <a:pPr lvl="1"/>
            <a:r>
              <a:rPr lang="en-US" i="1" dirty="0"/>
              <a:t>Time of year</a:t>
            </a:r>
            <a:r>
              <a:rPr lang="en-US" dirty="0"/>
              <a:t> the illness started </a:t>
            </a:r>
          </a:p>
          <a:p>
            <a:pPr lvl="1"/>
            <a:r>
              <a:rPr lang="en-US" i="1" dirty="0"/>
              <a:t>Age</a:t>
            </a:r>
            <a:r>
              <a:rPr lang="en-US" dirty="0"/>
              <a:t> of the patient</a:t>
            </a:r>
          </a:p>
          <a:p>
            <a:pPr lvl="1"/>
            <a:r>
              <a:rPr lang="en-US" i="1" dirty="0"/>
              <a:t>Patient background </a:t>
            </a:r>
            <a:r>
              <a:rPr lang="en-US" dirty="0"/>
              <a:t>that does not match with illness</a:t>
            </a:r>
          </a:p>
          <a:p>
            <a:pPr lvl="1"/>
            <a:r>
              <a:rPr lang="en-US" i="1" dirty="0"/>
              <a:t>Location </a:t>
            </a:r>
            <a:r>
              <a:rPr lang="en-US" dirty="0"/>
              <a:t>where the illness was acquired </a:t>
            </a:r>
          </a:p>
          <a:p>
            <a:pPr lvl="1"/>
            <a:r>
              <a:rPr lang="en-US" i="1" dirty="0"/>
              <a:t>Clinical signs</a:t>
            </a:r>
          </a:p>
          <a:p>
            <a:pPr lvl="1"/>
            <a:r>
              <a:rPr lang="en-US" i="1" dirty="0"/>
              <a:t>Progression</a:t>
            </a:r>
            <a:r>
              <a:rPr lang="en-US" dirty="0"/>
              <a:t> of an illness</a:t>
            </a:r>
            <a:endParaRPr lang="nl-NL" dirty="0"/>
          </a:p>
        </p:txBody>
      </p:sp>
      <p:sp>
        <p:nvSpPr>
          <p:cNvPr id="9" name="Slide Number Placeholder 8">
            <a:extLst>
              <a:ext uri="{FF2B5EF4-FFF2-40B4-BE49-F238E27FC236}">
                <a16:creationId xmlns:a16="http://schemas.microsoft.com/office/drawing/2014/main" id="{68093FAD-9A7E-4155-9498-C46B127981BB}"/>
              </a:ext>
            </a:extLst>
          </p:cNvPr>
          <p:cNvSpPr>
            <a:spLocks noGrp="1"/>
          </p:cNvSpPr>
          <p:nvPr>
            <p:ph type="sldNum" sz="quarter" idx="4"/>
          </p:nvPr>
        </p:nvSpPr>
        <p:spPr/>
        <p:txBody>
          <a:bodyPr/>
          <a:lstStyle/>
          <a:p>
            <a:fld id="{A814E660-BF25-4843-B2A0-93C6E2B6253B}" type="slidenum">
              <a:rPr lang="en-BE" smtClean="0"/>
              <a:pPr/>
              <a:t>23</a:t>
            </a:fld>
            <a:endParaRPr lang="en-BE" dirty="0"/>
          </a:p>
        </p:txBody>
      </p:sp>
      <p:sp>
        <p:nvSpPr>
          <p:cNvPr id="10" name="Footer Placeholder 9">
            <a:extLst>
              <a:ext uri="{FF2B5EF4-FFF2-40B4-BE49-F238E27FC236}">
                <a16:creationId xmlns:a16="http://schemas.microsoft.com/office/drawing/2014/main" id="{9EAF4ECC-6C7C-4CF9-A7BE-B4A03AD614B1}"/>
              </a:ext>
            </a:extLst>
          </p:cNvPr>
          <p:cNvSpPr>
            <a:spLocks noGrp="1"/>
          </p:cNvSpPr>
          <p:nvPr>
            <p:ph type="ftr" sz="quarter" idx="16"/>
          </p:nvPr>
        </p:nvSpPr>
        <p:spPr/>
        <p:txBody>
          <a:bodyPr/>
          <a:lstStyle/>
          <a:p>
            <a:pPr lvl="0">
              <a:defRPr/>
            </a:pPr>
            <a:r>
              <a:rPr lang="en-US" dirty="0">
                <a:solidFill>
                  <a:prstClr val="black"/>
                </a:solidFill>
              </a:rPr>
              <a:t>MELODY Presentation 6.3.2: Medical treatments, countermeasures and protection</a:t>
            </a:r>
          </a:p>
        </p:txBody>
      </p:sp>
    </p:spTree>
    <p:extLst>
      <p:ext uri="{BB962C8B-B14F-4D97-AF65-F5344CB8AC3E}">
        <p14:creationId xmlns:p14="http://schemas.microsoft.com/office/powerpoint/2010/main" val="215598688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10CE124-0166-4511-A909-3F0631DE6008}"/>
              </a:ext>
            </a:extLst>
          </p:cNvPr>
          <p:cNvSpPr>
            <a:spLocks noGrp="1"/>
          </p:cNvSpPr>
          <p:nvPr>
            <p:ph type="title"/>
          </p:nvPr>
        </p:nvSpPr>
        <p:spPr/>
        <p:txBody>
          <a:bodyPr/>
          <a:lstStyle/>
          <a:p>
            <a:r>
              <a:rPr lang="en-US" dirty="0"/>
              <a:t>Potential for weaponization</a:t>
            </a:r>
            <a:br>
              <a:rPr lang="en-US" dirty="0"/>
            </a:br>
            <a:endParaRPr lang="en-US" dirty="0"/>
          </a:p>
        </p:txBody>
      </p:sp>
      <p:sp>
        <p:nvSpPr>
          <p:cNvPr id="2" name="Text Placeholder 1">
            <a:extLst>
              <a:ext uri="{FF2B5EF4-FFF2-40B4-BE49-F238E27FC236}">
                <a16:creationId xmlns:a16="http://schemas.microsoft.com/office/drawing/2014/main" id="{E7101BB5-E681-4035-B756-C2BD7F19A0C2}"/>
              </a:ext>
            </a:extLst>
          </p:cNvPr>
          <p:cNvSpPr>
            <a:spLocks noGrp="1"/>
          </p:cNvSpPr>
          <p:nvPr>
            <p:ph type="body" sz="quarter" idx="15"/>
          </p:nvPr>
        </p:nvSpPr>
        <p:spPr/>
        <p:txBody>
          <a:bodyPr>
            <a:normAutofit lnSpcReduction="10000"/>
          </a:bodyPr>
          <a:lstStyle/>
          <a:p>
            <a:pPr marL="88900" indent="0">
              <a:buNone/>
            </a:pPr>
            <a:r>
              <a:rPr lang="en-US" dirty="0"/>
              <a:t>Hazard depends on pathogen characteristics: </a:t>
            </a:r>
          </a:p>
          <a:p>
            <a:r>
              <a:rPr lang="en-US" dirty="0"/>
              <a:t>Potential for morbidity/mortality</a:t>
            </a:r>
          </a:p>
          <a:p>
            <a:r>
              <a:rPr lang="en-US" dirty="0"/>
              <a:t>Ease of production/dissemination</a:t>
            </a:r>
          </a:p>
          <a:p>
            <a:r>
              <a:rPr lang="en-US" dirty="0"/>
              <a:t>Ability to infect a large number of people</a:t>
            </a:r>
          </a:p>
          <a:p>
            <a:r>
              <a:rPr lang="en-US" dirty="0"/>
              <a:t>Potential for public health impact</a:t>
            </a:r>
          </a:p>
          <a:p>
            <a:r>
              <a:rPr lang="en-US" dirty="0"/>
              <a:t>Requirement for public health preparedness</a:t>
            </a:r>
          </a:p>
          <a:p>
            <a:endParaRPr lang="en-US" dirty="0"/>
          </a:p>
          <a:p>
            <a:r>
              <a:rPr lang="nl-NL" dirty="0"/>
              <a:t>CDC </a:t>
            </a:r>
            <a:r>
              <a:rPr lang="nl-NL" dirty="0" err="1"/>
              <a:t>bioterrorism</a:t>
            </a:r>
            <a:r>
              <a:rPr lang="nl-NL" dirty="0"/>
              <a:t> </a:t>
            </a:r>
            <a:r>
              <a:rPr lang="nl-NL" dirty="0" err="1"/>
              <a:t>threat</a:t>
            </a:r>
            <a:r>
              <a:rPr lang="nl-NL" dirty="0"/>
              <a:t> list</a:t>
            </a:r>
          </a:p>
          <a:p>
            <a:r>
              <a:rPr lang="nl-NL" dirty="0"/>
              <a:t>National list of </a:t>
            </a:r>
            <a:r>
              <a:rPr lang="nl-NL" dirty="0" err="1"/>
              <a:t>dangerous</a:t>
            </a:r>
            <a:r>
              <a:rPr lang="nl-NL" dirty="0"/>
              <a:t> </a:t>
            </a:r>
            <a:r>
              <a:rPr lang="nl-NL" dirty="0" err="1"/>
              <a:t>pathogens</a:t>
            </a:r>
            <a:endParaRPr lang="nl-NL" dirty="0"/>
          </a:p>
        </p:txBody>
      </p:sp>
      <p:sp>
        <p:nvSpPr>
          <p:cNvPr id="6" name="Slide Number Placeholder 3">
            <a:extLst>
              <a:ext uri="{FF2B5EF4-FFF2-40B4-BE49-F238E27FC236}">
                <a16:creationId xmlns:a16="http://schemas.microsoft.com/office/drawing/2014/main" id="{093D2305-C20A-40E1-BCA5-24025D70A5E5}"/>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814E660-BF25-4843-B2A0-93C6E2B6253B}" type="slidenum">
              <a:rPr kumimoji="0" lang="en-US" sz="1000" b="1" i="0" u="none" strike="noStrike" kern="1200" cap="none" spc="0" normalizeH="0" baseline="0" smtClean="0">
                <a:ln>
                  <a:noFill/>
                </a:ln>
                <a:solidFill>
                  <a:prstClr val="black"/>
                </a:solidFill>
                <a:effectLst/>
                <a:uLnTx/>
                <a:uFillTx/>
                <a:latin typeface="Segoe UI"/>
                <a:ea typeface="Segoe UI Black" panose="020B0A02040204020203" pitchFamily="34" charset="0"/>
                <a:cs typeface="Segoe UI Semibold" panose="020B0702040204020203"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000" b="1" i="0" u="none" strike="noStrike" kern="1200" cap="none" spc="0" normalizeH="0" baseline="0">
              <a:ln>
                <a:noFill/>
              </a:ln>
              <a:solidFill>
                <a:prstClr val="black"/>
              </a:solidFill>
              <a:effectLst/>
              <a:uLnTx/>
              <a:uFillTx/>
              <a:latin typeface="Segoe UI"/>
              <a:ea typeface="Segoe UI Black" panose="020B0A02040204020203" pitchFamily="34" charset="0"/>
              <a:cs typeface="Segoe UI Semibold" panose="020B0702040204020203" pitchFamily="34" charset="0"/>
            </a:endParaRPr>
          </a:p>
        </p:txBody>
      </p:sp>
      <p:sp>
        <p:nvSpPr>
          <p:cNvPr id="7" name="Footer Placeholder 4">
            <a:extLst>
              <a:ext uri="{FF2B5EF4-FFF2-40B4-BE49-F238E27FC236}">
                <a16:creationId xmlns:a16="http://schemas.microsoft.com/office/drawing/2014/main" id="{D3AB2AF3-D590-4319-A631-BC565E9890A5}"/>
              </a:ext>
            </a:extLst>
          </p:cNvPr>
          <p:cNvSpPr>
            <a:spLocks noGrp="1"/>
          </p:cNvSpPr>
          <p:nvPr>
            <p:ph type="ftr" sz="quarter" idx="16"/>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dirty="0">
                <a:ln>
                  <a:noFill/>
                </a:ln>
                <a:solidFill>
                  <a:prstClr val="black"/>
                </a:solidFill>
                <a:effectLst/>
                <a:uLnTx/>
                <a:uFillTx/>
                <a:latin typeface="Segoe UI"/>
                <a:ea typeface="+mn-ea"/>
                <a:cs typeface="+mn-cs"/>
              </a:rPr>
              <a:t>MELODY Presentation 6.3.2: Medical treatments, countermeasures and protection</a:t>
            </a:r>
          </a:p>
        </p:txBody>
      </p:sp>
      <p:pic>
        <p:nvPicPr>
          <p:cNvPr id="3" name="Picture 2">
            <a:extLst>
              <a:ext uri="{FF2B5EF4-FFF2-40B4-BE49-F238E27FC236}">
                <a16:creationId xmlns:a16="http://schemas.microsoft.com/office/drawing/2014/main" id="{75FC437D-90E0-4BFA-BE82-0DA7EECDA58C}"/>
              </a:ext>
            </a:extLst>
          </p:cNvPr>
          <p:cNvPicPr>
            <a:picLocks noChangeAspect="1"/>
          </p:cNvPicPr>
          <p:nvPr/>
        </p:nvPicPr>
        <p:blipFill>
          <a:blip r:embed="rId3"/>
          <a:stretch>
            <a:fillRect/>
          </a:stretch>
        </p:blipFill>
        <p:spPr>
          <a:xfrm>
            <a:off x="8110116" y="1157287"/>
            <a:ext cx="3205413" cy="4543425"/>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4DF046-64D7-4F2D-ACB5-2D8075E675EE}"/>
              </a:ext>
            </a:extLst>
          </p:cNvPr>
          <p:cNvSpPr>
            <a:spLocks noGrp="1"/>
          </p:cNvSpPr>
          <p:nvPr>
            <p:ph type="title"/>
          </p:nvPr>
        </p:nvSpPr>
        <p:spPr/>
        <p:txBody>
          <a:bodyPr/>
          <a:lstStyle/>
          <a:p>
            <a:r>
              <a:rPr lang="en-US" dirty="0"/>
              <a:t>Syndromes</a:t>
            </a:r>
            <a:endParaRPr lang="nl-NL" dirty="0"/>
          </a:p>
        </p:txBody>
      </p:sp>
      <p:sp>
        <p:nvSpPr>
          <p:cNvPr id="4" name="Slide Number Placeholder 3">
            <a:extLst>
              <a:ext uri="{FF2B5EF4-FFF2-40B4-BE49-F238E27FC236}">
                <a16:creationId xmlns:a16="http://schemas.microsoft.com/office/drawing/2014/main" id="{00EC3123-C0DF-44E0-8BD1-ADE6214E4FFC}"/>
              </a:ext>
            </a:extLst>
          </p:cNvPr>
          <p:cNvSpPr>
            <a:spLocks noGrp="1"/>
          </p:cNvSpPr>
          <p:nvPr>
            <p:ph type="sldNum" sz="quarter" idx="4"/>
          </p:nvPr>
        </p:nvSpPr>
        <p:spPr/>
        <p:txBody>
          <a:bodyPr/>
          <a:lstStyle/>
          <a:p>
            <a:fld id="{A814E660-BF25-4843-B2A0-93C6E2B6253B}" type="slidenum">
              <a:rPr lang="en-BE" smtClean="0"/>
              <a:pPr/>
              <a:t>25</a:t>
            </a:fld>
            <a:endParaRPr lang="en-BE" dirty="0"/>
          </a:p>
        </p:txBody>
      </p:sp>
      <p:sp>
        <p:nvSpPr>
          <p:cNvPr id="5" name="Footer Placeholder 4">
            <a:extLst>
              <a:ext uri="{FF2B5EF4-FFF2-40B4-BE49-F238E27FC236}">
                <a16:creationId xmlns:a16="http://schemas.microsoft.com/office/drawing/2014/main" id="{D23A7DD2-A207-4B5A-AF46-F8EC285FF401}"/>
              </a:ext>
            </a:extLst>
          </p:cNvPr>
          <p:cNvSpPr>
            <a:spLocks noGrp="1"/>
          </p:cNvSpPr>
          <p:nvPr>
            <p:ph type="ftr" sz="quarter" idx="16"/>
          </p:nvPr>
        </p:nvSpPr>
        <p:spPr/>
        <p:txBody>
          <a:bodyPr/>
          <a:lstStyle/>
          <a:p>
            <a:pPr lvl="0">
              <a:defRPr/>
            </a:pPr>
            <a:r>
              <a:rPr lang="en-US" dirty="0">
                <a:solidFill>
                  <a:prstClr val="black"/>
                </a:solidFill>
              </a:rPr>
              <a:t>MELODY Presentation 6.3.2: Medical treatments, countermeasures and protection</a:t>
            </a:r>
          </a:p>
        </p:txBody>
      </p:sp>
      <p:sp>
        <p:nvSpPr>
          <p:cNvPr id="6" name="Rectangle: Rounded Corners 5">
            <a:extLst>
              <a:ext uri="{FF2B5EF4-FFF2-40B4-BE49-F238E27FC236}">
                <a16:creationId xmlns:a16="http://schemas.microsoft.com/office/drawing/2014/main" id="{FD52A0A1-E32A-49D5-A32B-755B77870002}"/>
              </a:ext>
            </a:extLst>
          </p:cNvPr>
          <p:cNvSpPr/>
          <p:nvPr/>
        </p:nvSpPr>
        <p:spPr>
          <a:xfrm>
            <a:off x="766762" y="1456625"/>
            <a:ext cx="4735680" cy="417967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2000" b="1" dirty="0" err="1"/>
              <a:t>Neurological</a:t>
            </a:r>
            <a:r>
              <a:rPr lang="nl-NL" sz="2000" b="1" dirty="0"/>
              <a:t> </a:t>
            </a:r>
            <a:r>
              <a:rPr lang="nl-NL" sz="2000" b="1" dirty="0" err="1"/>
              <a:t>symptoms</a:t>
            </a:r>
            <a:r>
              <a:rPr lang="nl-NL" sz="2000" b="1" dirty="0"/>
              <a:t>:</a:t>
            </a:r>
          </a:p>
          <a:p>
            <a:pPr marL="342900" indent="-342900">
              <a:buFont typeface="Arial" panose="020B0604020202020204" pitchFamily="34" charset="0"/>
              <a:buChar char="•"/>
            </a:pPr>
            <a:r>
              <a:rPr lang="nl-NL" sz="2000" dirty="0" err="1"/>
              <a:t>Botulism</a:t>
            </a:r>
            <a:endParaRPr lang="nl-NL" sz="2000" dirty="0"/>
          </a:p>
          <a:p>
            <a:pPr marL="342900" indent="-342900">
              <a:buFont typeface="Arial" panose="020B0604020202020204" pitchFamily="34" charset="0"/>
              <a:buChar char="•"/>
            </a:pPr>
            <a:r>
              <a:rPr lang="nl-NL" sz="2000" dirty="0"/>
              <a:t>CNS </a:t>
            </a:r>
            <a:r>
              <a:rPr lang="nl-NL" sz="2000" dirty="0" err="1"/>
              <a:t>viral</a:t>
            </a:r>
            <a:r>
              <a:rPr lang="nl-NL" sz="2000" dirty="0"/>
              <a:t> </a:t>
            </a:r>
            <a:r>
              <a:rPr lang="nl-NL" sz="2000" dirty="0" err="1"/>
              <a:t>infection</a:t>
            </a:r>
            <a:endParaRPr lang="nl-NL" sz="2000" dirty="0"/>
          </a:p>
          <a:p>
            <a:pPr marL="342900" indent="-342900">
              <a:buFont typeface="Arial" panose="020B0604020202020204" pitchFamily="34" charset="0"/>
              <a:buChar char="•"/>
            </a:pPr>
            <a:r>
              <a:rPr lang="nl-NL" sz="2000" dirty="0"/>
              <a:t>Polio</a:t>
            </a:r>
          </a:p>
          <a:p>
            <a:pPr marL="342900" indent="-342900">
              <a:buFont typeface="Arial" panose="020B0604020202020204" pitchFamily="34" charset="0"/>
              <a:buChar char="•"/>
            </a:pPr>
            <a:r>
              <a:rPr lang="nl-NL" sz="2000" dirty="0"/>
              <a:t>Transverse myelitis</a:t>
            </a:r>
          </a:p>
          <a:p>
            <a:endParaRPr lang="nl-NL" sz="2000" b="1" dirty="0"/>
          </a:p>
          <a:p>
            <a:r>
              <a:rPr lang="nl-NL" sz="2000" u="sng" dirty="0"/>
              <a:t>But </a:t>
            </a:r>
            <a:r>
              <a:rPr lang="nl-NL" sz="2000" u="sng" dirty="0" err="1"/>
              <a:t>also</a:t>
            </a:r>
            <a:r>
              <a:rPr lang="nl-NL" sz="2000" u="sng" dirty="0"/>
              <a:t> </a:t>
            </a:r>
            <a:r>
              <a:rPr lang="nl-NL" sz="2000" u="sng" dirty="0" err="1"/>
              <a:t>think</a:t>
            </a:r>
            <a:r>
              <a:rPr lang="nl-NL" sz="2000" u="sng" dirty="0"/>
              <a:t> of:</a:t>
            </a:r>
          </a:p>
          <a:p>
            <a:pPr marL="342900" indent="-342900">
              <a:buFont typeface="Arial" panose="020B0604020202020204" pitchFamily="34" charset="0"/>
              <a:buChar char="•"/>
            </a:pPr>
            <a:r>
              <a:rPr lang="nl-NL" sz="2000" dirty="0" err="1"/>
              <a:t>Nerve</a:t>
            </a:r>
            <a:r>
              <a:rPr lang="nl-NL" sz="2000" dirty="0"/>
              <a:t> </a:t>
            </a:r>
            <a:r>
              <a:rPr lang="nl-NL" sz="2000" dirty="0" err="1"/>
              <a:t>agents</a:t>
            </a:r>
            <a:endParaRPr lang="nl-NL" sz="2000" dirty="0"/>
          </a:p>
          <a:p>
            <a:pPr marL="342900" indent="-342900">
              <a:buFont typeface="Arial" panose="020B0604020202020204" pitchFamily="34" charset="0"/>
              <a:buChar char="•"/>
            </a:pPr>
            <a:r>
              <a:rPr lang="nl-NL" sz="2000" dirty="0" err="1"/>
              <a:t>Chemicals</a:t>
            </a:r>
            <a:r>
              <a:rPr lang="nl-NL" sz="2000" dirty="0"/>
              <a:t> </a:t>
            </a:r>
            <a:r>
              <a:rPr lang="nl-NL" sz="2000" dirty="0" err="1"/>
              <a:t>and</a:t>
            </a:r>
            <a:r>
              <a:rPr lang="nl-NL" sz="2000" dirty="0"/>
              <a:t> </a:t>
            </a:r>
            <a:r>
              <a:rPr lang="nl-NL" sz="2000" dirty="0" err="1"/>
              <a:t>toxins</a:t>
            </a:r>
            <a:r>
              <a:rPr lang="nl-NL" sz="2000" dirty="0"/>
              <a:t>: </a:t>
            </a:r>
            <a:r>
              <a:rPr lang="nl-NL" sz="2000" dirty="0" err="1"/>
              <a:t>organophosphates</a:t>
            </a:r>
            <a:r>
              <a:rPr lang="nl-NL" sz="2000" dirty="0"/>
              <a:t>, carbon monoxide, </a:t>
            </a:r>
            <a:r>
              <a:rPr lang="nl-NL" sz="2000" dirty="0" err="1"/>
              <a:t>mushrooms</a:t>
            </a:r>
            <a:r>
              <a:rPr lang="nl-NL" sz="2000" dirty="0"/>
              <a:t>, thallium, alcohol, </a:t>
            </a:r>
            <a:r>
              <a:rPr lang="nl-NL" sz="2000" dirty="0" err="1"/>
              <a:t>etc</a:t>
            </a:r>
            <a:endParaRPr lang="nl-NL" sz="2000" b="1" dirty="0"/>
          </a:p>
        </p:txBody>
      </p:sp>
      <p:sp>
        <p:nvSpPr>
          <p:cNvPr id="7" name="Rectangle: Rounded Corners 6">
            <a:extLst>
              <a:ext uri="{FF2B5EF4-FFF2-40B4-BE49-F238E27FC236}">
                <a16:creationId xmlns:a16="http://schemas.microsoft.com/office/drawing/2014/main" id="{06D185E0-2EBB-487D-A6E2-204E1968C33E}"/>
              </a:ext>
            </a:extLst>
          </p:cNvPr>
          <p:cNvSpPr/>
          <p:nvPr/>
        </p:nvSpPr>
        <p:spPr>
          <a:xfrm>
            <a:off x="6251659" y="1456623"/>
            <a:ext cx="4735680" cy="460087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2000" b="1" dirty="0"/>
              <a:t>Fever &amp; </a:t>
            </a:r>
            <a:r>
              <a:rPr lang="nl-NL" sz="2000" b="1" dirty="0" err="1"/>
              <a:t>chest</a:t>
            </a:r>
            <a:r>
              <a:rPr lang="nl-NL" sz="2000" b="1" dirty="0"/>
              <a:t> </a:t>
            </a:r>
            <a:r>
              <a:rPr lang="nl-NL" sz="2000" b="1" dirty="0" err="1"/>
              <a:t>symptoms</a:t>
            </a:r>
            <a:r>
              <a:rPr lang="nl-NL" sz="2000" b="1" dirty="0"/>
              <a:t>:</a:t>
            </a:r>
          </a:p>
          <a:p>
            <a:pPr marL="342900" indent="-342900">
              <a:buFont typeface="Arial" panose="020B0604020202020204" pitchFamily="34" charset="0"/>
              <a:buChar char="•"/>
            </a:pPr>
            <a:r>
              <a:rPr lang="nl-NL" sz="2000" dirty="0"/>
              <a:t>Coronavirus</a:t>
            </a:r>
          </a:p>
          <a:p>
            <a:pPr marL="342900" indent="-342900">
              <a:buFont typeface="Arial" panose="020B0604020202020204" pitchFamily="34" charset="0"/>
              <a:buChar char="•"/>
            </a:pPr>
            <a:r>
              <a:rPr lang="nl-NL" sz="2000" dirty="0" err="1"/>
              <a:t>Pulmonary</a:t>
            </a:r>
            <a:r>
              <a:rPr lang="nl-NL" sz="2000" dirty="0"/>
              <a:t> </a:t>
            </a:r>
            <a:r>
              <a:rPr lang="nl-NL" sz="2000" dirty="0" err="1"/>
              <a:t>anthrax</a:t>
            </a:r>
            <a:endParaRPr lang="nl-NL" sz="2000" dirty="0"/>
          </a:p>
          <a:p>
            <a:pPr marL="342900" indent="-342900">
              <a:buFont typeface="Arial" panose="020B0604020202020204" pitchFamily="34" charset="0"/>
              <a:buChar char="•"/>
            </a:pPr>
            <a:r>
              <a:rPr lang="nl-NL" sz="2000" dirty="0" err="1"/>
              <a:t>Plague</a:t>
            </a:r>
            <a:endParaRPr lang="nl-NL" sz="2000" dirty="0"/>
          </a:p>
          <a:p>
            <a:pPr marL="342900" indent="-342900">
              <a:buFont typeface="Arial" panose="020B0604020202020204" pitchFamily="34" charset="0"/>
              <a:buChar char="•"/>
            </a:pPr>
            <a:r>
              <a:rPr lang="nl-NL" sz="2000" dirty="0" err="1"/>
              <a:t>Tularemia</a:t>
            </a:r>
            <a:endParaRPr lang="nl-NL" sz="2000" dirty="0"/>
          </a:p>
          <a:p>
            <a:pPr marL="342900" indent="-342900">
              <a:buFont typeface="Arial" panose="020B0604020202020204" pitchFamily="34" charset="0"/>
              <a:buChar char="•"/>
            </a:pPr>
            <a:r>
              <a:rPr lang="nl-NL" sz="2000" dirty="0" err="1"/>
              <a:t>Melioidosis</a:t>
            </a:r>
            <a:endParaRPr lang="nl-NL" sz="2000" dirty="0"/>
          </a:p>
          <a:p>
            <a:pPr marL="342900" indent="-342900">
              <a:buFont typeface="Arial" panose="020B0604020202020204" pitchFamily="34" charset="0"/>
              <a:buChar char="•"/>
            </a:pPr>
            <a:r>
              <a:rPr lang="nl-NL" sz="2000" dirty="0" err="1"/>
              <a:t>Glanders</a:t>
            </a:r>
            <a:endParaRPr lang="nl-NL" sz="2000" dirty="0"/>
          </a:p>
          <a:p>
            <a:pPr marL="342900" indent="-342900">
              <a:buFont typeface="Arial" panose="020B0604020202020204" pitchFamily="34" charset="0"/>
              <a:buChar char="•"/>
            </a:pPr>
            <a:r>
              <a:rPr lang="nl-NL" sz="2000" dirty="0" err="1"/>
              <a:t>Ricin</a:t>
            </a:r>
            <a:r>
              <a:rPr lang="nl-NL" sz="2000" dirty="0"/>
              <a:t> </a:t>
            </a:r>
          </a:p>
          <a:p>
            <a:pPr marL="342900" indent="-342900">
              <a:buFont typeface="Arial" panose="020B0604020202020204" pitchFamily="34" charset="0"/>
              <a:buChar char="•"/>
            </a:pPr>
            <a:r>
              <a:rPr lang="nl-NL" sz="2000" dirty="0"/>
              <a:t>TB</a:t>
            </a:r>
          </a:p>
          <a:p>
            <a:pPr marL="342900" indent="-342900">
              <a:buFont typeface="Arial" panose="020B0604020202020204" pitchFamily="34" charset="0"/>
              <a:buChar char="•"/>
            </a:pPr>
            <a:r>
              <a:rPr lang="nl-NL" sz="2000" dirty="0"/>
              <a:t>Q Fever</a:t>
            </a:r>
          </a:p>
          <a:p>
            <a:pPr marL="342900" indent="-342900">
              <a:buFont typeface="Arial" panose="020B0604020202020204" pitchFamily="34" charset="0"/>
              <a:buChar char="•"/>
            </a:pPr>
            <a:endParaRPr lang="nl-NL" sz="2000" b="1" dirty="0"/>
          </a:p>
          <a:p>
            <a:r>
              <a:rPr lang="nl-NL" sz="2000" u="sng" dirty="0"/>
              <a:t>But </a:t>
            </a:r>
            <a:r>
              <a:rPr lang="nl-NL" sz="2000" u="sng" dirty="0" err="1"/>
              <a:t>also</a:t>
            </a:r>
            <a:r>
              <a:rPr lang="nl-NL" sz="2000" u="sng" dirty="0"/>
              <a:t> </a:t>
            </a:r>
            <a:r>
              <a:rPr lang="nl-NL" sz="2000" u="sng" dirty="0" err="1"/>
              <a:t>think</a:t>
            </a:r>
            <a:r>
              <a:rPr lang="nl-NL" sz="2000" u="sng" dirty="0"/>
              <a:t> of:</a:t>
            </a:r>
          </a:p>
          <a:p>
            <a:pPr marL="342900" indent="-342900">
              <a:buFont typeface="Arial" panose="020B0604020202020204" pitchFamily="34" charset="0"/>
              <a:buChar char="•"/>
            </a:pPr>
            <a:r>
              <a:rPr lang="nl-NL" sz="2000" dirty="0" err="1"/>
              <a:t>Radiation</a:t>
            </a:r>
            <a:endParaRPr lang="nl-NL" sz="2000" dirty="0"/>
          </a:p>
        </p:txBody>
      </p:sp>
    </p:spTree>
    <p:extLst>
      <p:ext uri="{BB962C8B-B14F-4D97-AF65-F5344CB8AC3E}">
        <p14:creationId xmlns:p14="http://schemas.microsoft.com/office/powerpoint/2010/main" val="158909892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4DF046-64D7-4F2D-ACB5-2D8075E675EE}"/>
              </a:ext>
            </a:extLst>
          </p:cNvPr>
          <p:cNvSpPr>
            <a:spLocks noGrp="1"/>
          </p:cNvSpPr>
          <p:nvPr>
            <p:ph type="title"/>
          </p:nvPr>
        </p:nvSpPr>
        <p:spPr/>
        <p:txBody>
          <a:bodyPr/>
          <a:lstStyle/>
          <a:p>
            <a:r>
              <a:rPr lang="en-US" dirty="0"/>
              <a:t>Syndromes</a:t>
            </a:r>
            <a:endParaRPr lang="nl-NL" dirty="0"/>
          </a:p>
        </p:txBody>
      </p:sp>
      <p:sp>
        <p:nvSpPr>
          <p:cNvPr id="4" name="Slide Number Placeholder 3">
            <a:extLst>
              <a:ext uri="{FF2B5EF4-FFF2-40B4-BE49-F238E27FC236}">
                <a16:creationId xmlns:a16="http://schemas.microsoft.com/office/drawing/2014/main" id="{00EC3123-C0DF-44E0-8BD1-ADE6214E4FFC}"/>
              </a:ext>
            </a:extLst>
          </p:cNvPr>
          <p:cNvSpPr>
            <a:spLocks noGrp="1"/>
          </p:cNvSpPr>
          <p:nvPr>
            <p:ph type="sldNum" sz="quarter" idx="4"/>
          </p:nvPr>
        </p:nvSpPr>
        <p:spPr/>
        <p:txBody>
          <a:bodyPr/>
          <a:lstStyle/>
          <a:p>
            <a:fld id="{A814E660-BF25-4843-B2A0-93C6E2B6253B}" type="slidenum">
              <a:rPr lang="en-BE" smtClean="0"/>
              <a:pPr/>
              <a:t>26</a:t>
            </a:fld>
            <a:endParaRPr lang="en-BE" dirty="0"/>
          </a:p>
        </p:txBody>
      </p:sp>
      <p:sp>
        <p:nvSpPr>
          <p:cNvPr id="5" name="Footer Placeholder 4">
            <a:extLst>
              <a:ext uri="{FF2B5EF4-FFF2-40B4-BE49-F238E27FC236}">
                <a16:creationId xmlns:a16="http://schemas.microsoft.com/office/drawing/2014/main" id="{D23A7DD2-A207-4B5A-AF46-F8EC285FF401}"/>
              </a:ext>
            </a:extLst>
          </p:cNvPr>
          <p:cNvSpPr>
            <a:spLocks noGrp="1"/>
          </p:cNvSpPr>
          <p:nvPr>
            <p:ph type="ftr" sz="quarter" idx="16"/>
          </p:nvPr>
        </p:nvSpPr>
        <p:spPr/>
        <p:txBody>
          <a:bodyPr/>
          <a:lstStyle/>
          <a:p>
            <a:pPr lvl="0">
              <a:defRPr/>
            </a:pPr>
            <a:r>
              <a:rPr lang="en-US" dirty="0">
                <a:solidFill>
                  <a:prstClr val="black"/>
                </a:solidFill>
              </a:rPr>
              <a:t>MELODY Presentation 6.3.2: Medical treatments, countermeasures and protection</a:t>
            </a:r>
          </a:p>
        </p:txBody>
      </p:sp>
      <p:sp>
        <p:nvSpPr>
          <p:cNvPr id="6" name="Rectangle: Rounded Corners 5">
            <a:extLst>
              <a:ext uri="{FF2B5EF4-FFF2-40B4-BE49-F238E27FC236}">
                <a16:creationId xmlns:a16="http://schemas.microsoft.com/office/drawing/2014/main" id="{FD52A0A1-E32A-49D5-A32B-755B77870002}"/>
              </a:ext>
            </a:extLst>
          </p:cNvPr>
          <p:cNvSpPr/>
          <p:nvPr/>
        </p:nvSpPr>
        <p:spPr>
          <a:xfrm>
            <a:off x="574258" y="1456624"/>
            <a:ext cx="3630278" cy="36153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2000" b="1" dirty="0"/>
              <a:t>Fever &amp; </a:t>
            </a:r>
            <a:r>
              <a:rPr lang="nl-NL" sz="2000" b="1" dirty="0" err="1"/>
              <a:t>localized</a:t>
            </a:r>
            <a:r>
              <a:rPr lang="nl-NL" sz="2000" b="1" dirty="0"/>
              <a:t> </a:t>
            </a:r>
            <a:br>
              <a:rPr lang="nl-NL" sz="2000" b="1" dirty="0"/>
            </a:br>
            <a:r>
              <a:rPr lang="nl-NL" sz="2000" b="1" dirty="0"/>
              <a:t>skin </a:t>
            </a:r>
            <a:r>
              <a:rPr lang="nl-NL" sz="2000" b="1" dirty="0" err="1"/>
              <a:t>signs</a:t>
            </a:r>
            <a:r>
              <a:rPr lang="nl-NL" sz="2000" b="1" dirty="0"/>
              <a:t>:</a:t>
            </a:r>
          </a:p>
          <a:p>
            <a:pPr marL="342900" indent="-342900">
              <a:buFont typeface="Arial" panose="020B0604020202020204" pitchFamily="34" charset="0"/>
              <a:buChar char="•"/>
            </a:pPr>
            <a:r>
              <a:rPr lang="nl-NL" sz="2000" dirty="0" err="1"/>
              <a:t>Bubonic</a:t>
            </a:r>
            <a:r>
              <a:rPr lang="nl-NL" sz="2000" dirty="0"/>
              <a:t> </a:t>
            </a:r>
            <a:r>
              <a:rPr lang="nl-NL" sz="2000" dirty="0" err="1"/>
              <a:t>plague</a:t>
            </a:r>
            <a:endParaRPr lang="nl-NL" sz="2000" dirty="0"/>
          </a:p>
          <a:p>
            <a:pPr marL="342900" indent="-342900">
              <a:buFont typeface="Arial" panose="020B0604020202020204" pitchFamily="34" charset="0"/>
              <a:buChar char="•"/>
            </a:pPr>
            <a:r>
              <a:rPr lang="nl-NL" sz="2000" dirty="0" err="1"/>
              <a:t>Cutaneous</a:t>
            </a:r>
            <a:r>
              <a:rPr lang="nl-NL" sz="2000" dirty="0"/>
              <a:t> </a:t>
            </a:r>
            <a:r>
              <a:rPr lang="nl-NL" sz="2000" dirty="0" err="1"/>
              <a:t>anthrax</a:t>
            </a:r>
            <a:endParaRPr lang="nl-NL" sz="2000" dirty="0"/>
          </a:p>
          <a:p>
            <a:pPr marL="342900" indent="-342900">
              <a:buFont typeface="Arial" panose="020B0604020202020204" pitchFamily="34" charset="0"/>
              <a:buChar char="•"/>
            </a:pPr>
            <a:r>
              <a:rPr lang="nl-NL" sz="2000" dirty="0" err="1"/>
              <a:t>Tularemia</a:t>
            </a:r>
            <a:endParaRPr lang="nl-NL" sz="2000" dirty="0"/>
          </a:p>
          <a:p>
            <a:pPr marL="342900" indent="-342900">
              <a:buFont typeface="Arial" panose="020B0604020202020204" pitchFamily="34" charset="0"/>
              <a:buChar char="•"/>
            </a:pPr>
            <a:r>
              <a:rPr lang="nl-NL" sz="2000" dirty="0" err="1"/>
              <a:t>Glanders</a:t>
            </a:r>
            <a:endParaRPr lang="nl-NL" sz="2000" dirty="0"/>
          </a:p>
          <a:p>
            <a:pPr marL="342900" indent="-342900">
              <a:buFont typeface="Arial" panose="020B0604020202020204" pitchFamily="34" charset="0"/>
              <a:buChar char="•"/>
            </a:pPr>
            <a:r>
              <a:rPr lang="nl-NL" sz="2000" dirty="0" err="1"/>
              <a:t>Melioidosis</a:t>
            </a:r>
            <a:endParaRPr lang="nl-NL" sz="2000" b="1" dirty="0"/>
          </a:p>
          <a:p>
            <a:endParaRPr lang="nl-NL" sz="2000" b="1" dirty="0"/>
          </a:p>
          <a:p>
            <a:r>
              <a:rPr lang="nl-NL" sz="2000" u="sng" dirty="0"/>
              <a:t>But </a:t>
            </a:r>
            <a:r>
              <a:rPr lang="nl-NL" sz="2000" u="sng" dirty="0" err="1"/>
              <a:t>also</a:t>
            </a:r>
            <a:r>
              <a:rPr lang="nl-NL" sz="2000" u="sng" dirty="0"/>
              <a:t> </a:t>
            </a:r>
            <a:r>
              <a:rPr lang="nl-NL" sz="2000" u="sng" dirty="0" err="1"/>
              <a:t>think</a:t>
            </a:r>
            <a:r>
              <a:rPr lang="nl-NL" sz="2000" u="sng" dirty="0"/>
              <a:t> of:</a:t>
            </a:r>
          </a:p>
          <a:p>
            <a:pPr marL="342900" indent="-342900">
              <a:buFont typeface="Arial" panose="020B0604020202020204" pitchFamily="34" charset="0"/>
              <a:buChar char="•"/>
            </a:pPr>
            <a:r>
              <a:rPr lang="en-US" sz="2000" dirty="0"/>
              <a:t>Insect bite</a:t>
            </a:r>
          </a:p>
          <a:p>
            <a:pPr marL="342900" indent="-342900">
              <a:buFont typeface="Arial" panose="020B0604020202020204" pitchFamily="34" charset="0"/>
              <a:buChar char="•"/>
            </a:pPr>
            <a:r>
              <a:rPr lang="en-US" sz="2000" dirty="0"/>
              <a:t>Local reaction to vaccine</a:t>
            </a:r>
          </a:p>
        </p:txBody>
      </p:sp>
      <p:sp>
        <p:nvSpPr>
          <p:cNvPr id="7" name="Rectangle: Rounded Corners 6">
            <a:extLst>
              <a:ext uri="{FF2B5EF4-FFF2-40B4-BE49-F238E27FC236}">
                <a16:creationId xmlns:a16="http://schemas.microsoft.com/office/drawing/2014/main" id="{06D185E0-2EBB-487D-A6E2-204E1968C33E}"/>
              </a:ext>
            </a:extLst>
          </p:cNvPr>
          <p:cNvSpPr/>
          <p:nvPr/>
        </p:nvSpPr>
        <p:spPr>
          <a:xfrm>
            <a:off x="4454944" y="1405289"/>
            <a:ext cx="3630278" cy="460087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2000" b="1" dirty="0"/>
              <a:t>Fever &amp; shock </a:t>
            </a:r>
            <a:r>
              <a:rPr lang="nl-NL" sz="2000" b="1" dirty="0" err="1"/>
              <a:t>symptoms</a:t>
            </a:r>
            <a:r>
              <a:rPr lang="nl-NL" sz="2000" b="1" dirty="0"/>
              <a:t>:</a:t>
            </a:r>
          </a:p>
          <a:p>
            <a:pPr marL="342900" indent="-342900">
              <a:buFont typeface="Arial" panose="020B0604020202020204" pitchFamily="34" charset="0"/>
              <a:buChar char="•"/>
            </a:pPr>
            <a:r>
              <a:rPr lang="nl-NL" sz="2000" dirty="0" err="1"/>
              <a:t>Viral</a:t>
            </a:r>
            <a:r>
              <a:rPr lang="nl-NL" sz="2000" dirty="0"/>
              <a:t> </a:t>
            </a:r>
            <a:r>
              <a:rPr lang="nl-NL" sz="2000" dirty="0" err="1"/>
              <a:t>haemorrhagic</a:t>
            </a:r>
            <a:r>
              <a:rPr lang="nl-NL" sz="2000" dirty="0"/>
              <a:t> </a:t>
            </a:r>
            <a:r>
              <a:rPr lang="nl-NL" sz="2000" dirty="0" err="1"/>
              <a:t>fevers</a:t>
            </a:r>
            <a:endParaRPr lang="nl-NL" sz="2000" dirty="0"/>
          </a:p>
          <a:p>
            <a:pPr marL="342900" indent="-342900">
              <a:buFont typeface="Arial" panose="020B0604020202020204" pitchFamily="34" charset="0"/>
              <a:buChar char="•"/>
            </a:pPr>
            <a:r>
              <a:rPr lang="nl-NL" sz="2000" dirty="0"/>
              <a:t>Anthrax</a:t>
            </a:r>
          </a:p>
          <a:p>
            <a:pPr marL="342900" indent="-342900">
              <a:buFont typeface="Arial" panose="020B0604020202020204" pitchFamily="34" charset="0"/>
              <a:buChar char="•"/>
            </a:pPr>
            <a:r>
              <a:rPr lang="nl-NL" sz="2000" dirty="0" err="1"/>
              <a:t>Plague</a:t>
            </a:r>
            <a:endParaRPr lang="nl-NL" sz="2000" dirty="0"/>
          </a:p>
          <a:p>
            <a:pPr marL="342900" indent="-342900">
              <a:buFont typeface="Arial" panose="020B0604020202020204" pitchFamily="34" charset="0"/>
              <a:buChar char="•"/>
            </a:pPr>
            <a:r>
              <a:rPr lang="nl-NL" sz="2000" dirty="0" err="1"/>
              <a:t>Tularemia</a:t>
            </a:r>
            <a:endParaRPr lang="nl-NL" sz="2000" dirty="0"/>
          </a:p>
          <a:p>
            <a:pPr marL="342900" indent="-342900">
              <a:buFont typeface="Arial" panose="020B0604020202020204" pitchFamily="34" charset="0"/>
              <a:buChar char="•"/>
            </a:pPr>
            <a:r>
              <a:rPr lang="nl-NL" sz="2000" dirty="0" err="1"/>
              <a:t>Glanders</a:t>
            </a:r>
            <a:endParaRPr lang="nl-NL" sz="2000" dirty="0"/>
          </a:p>
          <a:p>
            <a:pPr marL="342900" indent="-342900">
              <a:buFont typeface="Arial" panose="020B0604020202020204" pitchFamily="34" charset="0"/>
              <a:buChar char="•"/>
            </a:pPr>
            <a:r>
              <a:rPr lang="nl-NL" sz="2000" dirty="0" err="1"/>
              <a:t>Smallpox</a:t>
            </a:r>
            <a:endParaRPr lang="nl-NL" sz="2000" dirty="0"/>
          </a:p>
          <a:p>
            <a:pPr marL="342900" indent="-342900">
              <a:buFont typeface="Arial" panose="020B0604020202020204" pitchFamily="34" charset="0"/>
              <a:buChar char="•"/>
            </a:pPr>
            <a:r>
              <a:rPr lang="nl-NL" sz="2000" dirty="0" err="1"/>
              <a:t>Ricin</a:t>
            </a:r>
            <a:endParaRPr lang="nl-NL" sz="2000" dirty="0"/>
          </a:p>
          <a:p>
            <a:pPr marL="342900" indent="-342900">
              <a:buFont typeface="Arial" panose="020B0604020202020204" pitchFamily="34" charset="0"/>
              <a:buChar char="•"/>
            </a:pPr>
            <a:r>
              <a:rPr lang="nl-NL" sz="2000" dirty="0" err="1"/>
              <a:t>Typhoid</a:t>
            </a:r>
            <a:endParaRPr lang="nl-NL" sz="2000" dirty="0"/>
          </a:p>
          <a:p>
            <a:pPr marL="342900" indent="-342900">
              <a:buFont typeface="Arial" panose="020B0604020202020204" pitchFamily="34" charset="0"/>
              <a:buChar char="•"/>
            </a:pPr>
            <a:r>
              <a:rPr lang="nl-NL" sz="2000" dirty="0" err="1"/>
              <a:t>Rickettsial</a:t>
            </a:r>
            <a:r>
              <a:rPr lang="nl-NL" sz="2000" dirty="0"/>
              <a:t> </a:t>
            </a:r>
            <a:r>
              <a:rPr lang="nl-NL" sz="2000" dirty="0" err="1"/>
              <a:t>infection</a:t>
            </a:r>
            <a:endParaRPr lang="nl-NL" sz="2000" dirty="0"/>
          </a:p>
          <a:p>
            <a:pPr marL="342900" indent="-342900">
              <a:buFont typeface="Arial" panose="020B0604020202020204" pitchFamily="34" charset="0"/>
              <a:buChar char="•"/>
            </a:pPr>
            <a:endParaRPr lang="nl-NL" sz="2000" b="1" dirty="0"/>
          </a:p>
          <a:p>
            <a:r>
              <a:rPr lang="nl-NL" sz="2000" u="sng" dirty="0"/>
              <a:t>But </a:t>
            </a:r>
            <a:r>
              <a:rPr lang="nl-NL" sz="2000" u="sng" dirty="0" err="1"/>
              <a:t>also</a:t>
            </a:r>
            <a:r>
              <a:rPr lang="nl-NL" sz="2000" u="sng" dirty="0"/>
              <a:t> </a:t>
            </a:r>
            <a:r>
              <a:rPr lang="nl-NL" sz="2000" u="sng" dirty="0" err="1"/>
              <a:t>think</a:t>
            </a:r>
            <a:r>
              <a:rPr lang="nl-NL" sz="2000" u="sng" dirty="0"/>
              <a:t> of:</a:t>
            </a:r>
          </a:p>
          <a:p>
            <a:pPr marL="342900" indent="-342900">
              <a:buFont typeface="Arial" panose="020B0604020202020204" pitchFamily="34" charset="0"/>
              <a:buChar char="•"/>
            </a:pPr>
            <a:r>
              <a:rPr lang="nl-NL" sz="2000" dirty="0" err="1"/>
              <a:t>Liver</a:t>
            </a:r>
            <a:r>
              <a:rPr lang="nl-NL" sz="2000" dirty="0"/>
              <a:t> failure</a:t>
            </a:r>
          </a:p>
        </p:txBody>
      </p:sp>
      <p:sp>
        <p:nvSpPr>
          <p:cNvPr id="11" name="Rectangle: Rounded Corners 10">
            <a:extLst>
              <a:ext uri="{FF2B5EF4-FFF2-40B4-BE49-F238E27FC236}">
                <a16:creationId xmlns:a16="http://schemas.microsoft.com/office/drawing/2014/main" id="{9F50AFD6-C9E6-49CE-9470-4DBFC0185B47}"/>
              </a:ext>
            </a:extLst>
          </p:cNvPr>
          <p:cNvSpPr/>
          <p:nvPr/>
        </p:nvSpPr>
        <p:spPr>
          <a:xfrm>
            <a:off x="8335630" y="1456624"/>
            <a:ext cx="3630278" cy="210793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2000" b="1" dirty="0"/>
              <a:t>Fever &amp; shock &amp; </a:t>
            </a:r>
            <a:r>
              <a:rPr lang="nl-NL" sz="2000" b="1" dirty="0" err="1"/>
              <a:t>diarrhea</a:t>
            </a:r>
            <a:r>
              <a:rPr lang="nl-NL" sz="2000" b="1" dirty="0"/>
              <a:t> </a:t>
            </a:r>
            <a:r>
              <a:rPr lang="nl-NL" sz="2000" b="1" dirty="0" err="1"/>
              <a:t>symptoms</a:t>
            </a:r>
            <a:r>
              <a:rPr lang="nl-NL" sz="2000" b="1" dirty="0"/>
              <a:t>:</a:t>
            </a:r>
          </a:p>
          <a:p>
            <a:pPr marL="342900" indent="-342900">
              <a:buFont typeface="Arial" panose="020B0604020202020204" pitchFamily="34" charset="0"/>
              <a:buChar char="•"/>
            </a:pPr>
            <a:r>
              <a:rPr lang="nl-NL" sz="2000" dirty="0"/>
              <a:t>Salmonella</a:t>
            </a:r>
          </a:p>
          <a:p>
            <a:pPr marL="342900" indent="-342900">
              <a:buFont typeface="Arial" panose="020B0604020202020204" pitchFamily="34" charset="0"/>
              <a:buChar char="•"/>
            </a:pPr>
            <a:r>
              <a:rPr lang="nl-NL" sz="2000" dirty="0" err="1"/>
              <a:t>Shigella</a:t>
            </a:r>
            <a:endParaRPr lang="nl-NL" sz="2000" dirty="0"/>
          </a:p>
          <a:p>
            <a:pPr marL="342900" indent="-342900">
              <a:buFont typeface="Arial" panose="020B0604020202020204" pitchFamily="34" charset="0"/>
              <a:buChar char="•"/>
            </a:pPr>
            <a:r>
              <a:rPr lang="nl-NL" sz="2000" dirty="0"/>
              <a:t>Campylobacter</a:t>
            </a:r>
          </a:p>
          <a:p>
            <a:pPr marL="342900" indent="-342900">
              <a:buFont typeface="Arial" panose="020B0604020202020204" pitchFamily="34" charset="0"/>
              <a:buChar char="•"/>
            </a:pPr>
            <a:r>
              <a:rPr lang="nl-NL" sz="2000" dirty="0" err="1"/>
              <a:t>Cryptosporidiosis</a:t>
            </a:r>
            <a:endParaRPr lang="nl-NL" sz="2000" dirty="0"/>
          </a:p>
        </p:txBody>
      </p:sp>
    </p:spTree>
    <p:extLst>
      <p:ext uri="{BB962C8B-B14F-4D97-AF65-F5344CB8AC3E}">
        <p14:creationId xmlns:p14="http://schemas.microsoft.com/office/powerpoint/2010/main" val="190909823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4DF046-64D7-4F2D-ACB5-2D8075E675EE}"/>
              </a:ext>
            </a:extLst>
          </p:cNvPr>
          <p:cNvSpPr>
            <a:spLocks noGrp="1"/>
          </p:cNvSpPr>
          <p:nvPr>
            <p:ph type="title"/>
          </p:nvPr>
        </p:nvSpPr>
        <p:spPr/>
        <p:txBody>
          <a:bodyPr/>
          <a:lstStyle/>
          <a:p>
            <a:r>
              <a:rPr lang="en-US" dirty="0"/>
              <a:t>Syndromes: Fever and rash</a:t>
            </a:r>
            <a:endParaRPr lang="nl-NL" dirty="0"/>
          </a:p>
        </p:txBody>
      </p:sp>
      <p:sp>
        <p:nvSpPr>
          <p:cNvPr id="4" name="Slide Number Placeholder 3">
            <a:extLst>
              <a:ext uri="{FF2B5EF4-FFF2-40B4-BE49-F238E27FC236}">
                <a16:creationId xmlns:a16="http://schemas.microsoft.com/office/drawing/2014/main" id="{00EC3123-C0DF-44E0-8BD1-ADE6214E4FFC}"/>
              </a:ext>
            </a:extLst>
          </p:cNvPr>
          <p:cNvSpPr>
            <a:spLocks noGrp="1"/>
          </p:cNvSpPr>
          <p:nvPr>
            <p:ph type="sldNum" sz="quarter" idx="4"/>
          </p:nvPr>
        </p:nvSpPr>
        <p:spPr/>
        <p:txBody>
          <a:bodyPr/>
          <a:lstStyle/>
          <a:p>
            <a:fld id="{A814E660-BF25-4843-B2A0-93C6E2B6253B}" type="slidenum">
              <a:rPr lang="en-BE" smtClean="0"/>
              <a:pPr/>
              <a:t>27</a:t>
            </a:fld>
            <a:endParaRPr lang="en-BE" dirty="0"/>
          </a:p>
        </p:txBody>
      </p:sp>
      <p:sp>
        <p:nvSpPr>
          <p:cNvPr id="5" name="Footer Placeholder 4">
            <a:extLst>
              <a:ext uri="{FF2B5EF4-FFF2-40B4-BE49-F238E27FC236}">
                <a16:creationId xmlns:a16="http://schemas.microsoft.com/office/drawing/2014/main" id="{D23A7DD2-A207-4B5A-AF46-F8EC285FF401}"/>
              </a:ext>
            </a:extLst>
          </p:cNvPr>
          <p:cNvSpPr>
            <a:spLocks noGrp="1"/>
          </p:cNvSpPr>
          <p:nvPr>
            <p:ph type="ftr" sz="quarter" idx="16"/>
          </p:nvPr>
        </p:nvSpPr>
        <p:spPr/>
        <p:txBody>
          <a:bodyPr/>
          <a:lstStyle/>
          <a:p>
            <a:pPr lvl="0">
              <a:defRPr/>
            </a:pPr>
            <a:r>
              <a:rPr lang="en-US" dirty="0">
                <a:solidFill>
                  <a:prstClr val="black"/>
                </a:solidFill>
              </a:rPr>
              <a:t>MELODY Presentation 6.3.2: Medical treatments, countermeasures and protection</a:t>
            </a:r>
          </a:p>
        </p:txBody>
      </p:sp>
      <p:sp>
        <p:nvSpPr>
          <p:cNvPr id="6" name="Rectangle: Rounded Corners 5">
            <a:extLst>
              <a:ext uri="{FF2B5EF4-FFF2-40B4-BE49-F238E27FC236}">
                <a16:creationId xmlns:a16="http://schemas.microsoft.com/office/drawing/2014/main" id="{FD52A0A1-E32A-49D5-A32B-755B77870002}"/>
              </a:ext>
            </a:extLst>
          </p:cNvPr>
          <p:cNvSpPr/>
          <p:nvPr/>
        </p:nvSpPr>
        <p:spPr>
          <a:xfrm>
            <a:off x="6374806" y="1561222"/>
            <a:ext cx="4854368" cy="275594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2000" b="1" dirty="0" err="1"/>
              <a:t>Erythematous</a:t>
            </a:r>
            <a:r>
              <a:rPr lang="nl-NL" sz="2000" b="1" dirty="0"/>
              <a:t>/</a:t>
            </a:r>
            <a:r>
              <a:rPr lang="nl-NL" sz="2000" b="1" dirty="0" err="1"/>
              <a:t>maculopapular</a:t>
            </a:r>
            <a:r>
              <a:rPr lang="nl-NL" sz="2000" b="1" dirty="0"/>
              <a:t> </a:t>
            </a:r>
            <a:r>
              <a:rPr lang="nl-NL" sz="2000" b="1" dirty="0" err="1"/>
              <a:t>rash</a:t>
            </a:r>
            <a:r>
              <a:rPr lang="nl-NL" sz="2000" b="1" dirty="0"/>
              <a:t>:</a:t>
            </a:r>
          </a:p>
          <a:p>
            <a:pPr marL="342900" indent="-342900">
              <a:buFont typeface="Arial" panose="020B0604020202020204" pitchFamily="34" charset="0"/>
              <a:buChar char="•"/>
            </a:pPr>
            <a:r>
              <a:rPr lang="nl-NL" sz="2000" dirty="0"/>
              <a:t>Rubella </a:t>
            </a:r>
          </a:p>
          <a:p>
            <a:pPr marL="342900" indent="-342900">
              <a:buFont typeface="Arial" panose="020B0604020202020204" pitchFamily="34" charset="0"/>
              <a:buChar char="•"/>
            </a:pPr>
            <a:r>
              <a:rPr lang="nl-NL" sz="2000" dirty="0" err="1"/>
              <a:t>Measles</a:t>
            </a:r>
            <a:endParaRPr lang="nl-NL" sz="2000" dirty="0"/>
          </a:p>
          <a:p>
            <a:pPr marL="342900" indent="-342900">
              <a:buFont typeface="Arial" panose="020B0604020202020204" pitchFamily="34" charset="0"/>
              <a:buChar char="•"/>
            </a:pPr>
            <a:r>
              <a:rPr lang="nl-NL" sz="2000" dirty="0" err="1"/>
              <a:t>Enteroviral</a:t>
            </a:r>
            <a:r>
              <a:rPr lang="nl-NL" sz="2000" dirty="0"/>
              <a:t> </a:t>
            </a:r>
            <a:r>
              <a:rPr lang="nl-NL" sz="2000" dirty="0" err="1"/>
              <a:t>infections</a:t>
            </a:r>
            <a:endParaRPr lang="nl-NL" sz="2000" dirty="0"/>
          </a:p>
          <a:p>
            <a:pPr marL="342900" indent="-342900">
              <a:buFont typeface="Arial" panose="020B0604020202020204" pitchFamily="34" charset="0"/>
              <a:buChar char="•"/>
            </a:pPr>
            <a:r>
              <a:rPr lang="nl-NL" sz="2000" dirty="0" err="1"/>
              <a:t>Typhoid</a:t>
            </a:r>
            <a:r>
              <a:rPr lang="nl-NL" sz="2000" dirty="0"/>
              <a:t> (</a:t>
            </a:r>
            <a:r>
              <a:rPr lang="nl-NL" sz="2000" dirty="0" err="1"/>
              <a:t>rose</a:t>
            </a:r>
            <a:r>
              <a:rPr lang="nl-NL" sz="2000" dirty="0"/>
              <a:t> spots)</a:t>
            </a:r>
          </a:p>
          <a:p>
            <a:pPr marL="342900" indent="-342900">
              <a:buFont typeface="Arial" panose="020B0604020202020204" pitchFamily="34" charset="0"/>
              <a:buChar char="•"/>
            </a:pPr>
            <a:r>
              <a:rPr lang="en-US" sz="2000" dirty="0"/>
              <a:t>Dengue and arboviral infections</a:t>
            </a:r>
          </a:p>
          <a:p>
            <a:pPr marL="342900" indent="-342900">
              <a:buFont typeface="Arial" panose="020B0604020202020204" pitchFamily="34" charset="0"/>
              <a:buChar char="•"/>
            </a:pPr>
            <a:r>
              <a:rPr lang="en-US" sz="2000" dirty="0"/>
              <a:t>Syphilis</a:t>
            </a:r>
          </a:p>
          <a:p>
            <a:pPr marL="342900" indent="-342900">
              <a:buFont typeface="Arial" panose="020B0604020202020204" pitchFamily="34" charset="0"/>
              <a:buChar char="•"/>
            </a:pPr>
            <a:r>
              <a:rPr lang="en-US" sz="2000" dirty="0"/>
              <a:t>Smallpox</a:t>
            </a:r>
          </a:p>
        </p:txBody>
      </p:sp>
      <p:sp>
        <p:nvSpPr>
          <p:cNvPr id="7" name="Rectangle: Rounded Corners 6">
            <a:extLst>
              <a:ext uri="{FF2B5EF4-FFF2-40B4-BE49-F238E27FC236}">
                <a16:creationId xmlns:a16="http://schemas.microsoft.com/office/drawing/2014/main" id="{06D185E0-2EBB-487D-A6E2-204E1968C33E}"/>
              </a:ext>
            </a:extLst>
          </p:cNvPr>
          <p:cNvSpPr/>
          <p:nvPr/>
        </p:nvSpPr>
        <p:spPr>
          <a:xfrm>
            <a:off x="766762" y="1561222"/>
            <a:ext cx="4854368" cy="356541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2000" b="1" dirty="0" err="1"/>
              <a:t>Vesicular</a:t>
            </a:r>
            <a:r>
              <a:rPr lang="nl-NL" sz="2000" b="1" dirty="0"/>
              <a:t>/</a:t>
            </a:r>
            <a:r>
              <a:rPr lang="nl-NL" sz="2000" b="1" dirty="0" err="1"/>
              <a:t>pustular</a:t>
            </a:r>
            <a:r>
              <a:rPr lang="nl-NL" sz="2000" b="1" dirty="0"/>
              <a:t> </a:t>
            </a:r>
            <a:r>
              <a:rPr lang="nl-NL" sz="2000" b="1" dirty="0" err="1"/>
              <a:t>rash</a:t>
            </a:r>
            <a:r>
              <a:rPr lang="nl-NL" sz="2000" b="1" dirty="0"/>
              <a:t>:</a:t>
            </a:r>
          </a:p>
          <a:p>
            <a:pPr marL="342900" indent="-342900">
              <a:buFont typeface="Arial" panose="020B0604020202020204" pitchFamily="34" charset="0"/>
              <a:buChar char="•"/>
            </a:pPr>
            <a:r>
              <a:rPr lang="en-US" sz="2000" dirty="0"/>
              <a:t>Chickenpox</a:t>
            </a:r>
          </a:p>
          <a:p>
            <a:pPr marL="342900" indent="-342900">
              <a:buFont typeface="Arial" panose="020B0604020202020204" pitchFamily="34" charset="0"/>
              <a:buChar char="•"/>
            </a:pPr>
            <a:r>
              <a:rPr lang="en-US" sz="2000" dirty="0"/>
              <a:t>Hand, foot and mouth disease</a:t>
            </a:r>
          </a:p>
          <a:p>
            <a:pPr marL="342900" indent="-342900">
              <a:buFont typeface="Arial" panose="020B0604020202020204" pitchFamily="34" charset="0"/>
              <a:buChar char="•"/>
            </a:pPr>
            <a:r>
              <a:rPr lang="nl-NL" sz="2000" dirty="0" err="1"/>
              <a:t>Monkeypox</a:t>
            </a:r>
            <a:r>
              <a:rPr lang="nl-NL" sz="2000" dirty="0"/>
              <a:t>, </a:t>
            </a:r>
          </a:p>
          <a:p>
            <a:pPr marL="342900" indent="-342900">
              <a:buFont typeface="Arial" panose="020B0604020202020204" pitchFamily="34" charset="0"/>
              <a:buChar char="•"/>
            </a:pPr>
            <a:r>
              <a:rPr lang="nl-NL" sz="2000" dirty="0" err="1"/>
              <a:t>Smallpox</a:t>
            </a:r>
            <a:endParaRPr lang="nl-NL" sz="2000" dirty="0"/>
          </a:p>
          <a:p>
            <a:endParaRPr lang="nl-NL" sz="2000" dirty="0"/>
          </a:p>
          <a:p>
            <a:r>
              <a:rPr lang="nl-NL" sz="2000" u="sng" dirty="0"/>
              <a:t>But </a:t>
            </a:r>
            <a:r>
              <a:rPr lang="nl-NL" sz="2000" u="sng" dirty="0" err="1"/>
              <a:t>also</a:t>
            </a:r>
            <a:r>
              <a:rPr lang="nl-NL" sz="2000" u="sng" dirty="0"/>
              <a:t> </a:t>
            </a:r>
            <a:r>
              <a:rPr lang="nl-NL" sz="2000" u="sng" dirty="0" err="1"/>
              <a:t>think</a:t>
            </a:r>
            <a:r>
              <a:rPr lang="nl-NL" sz="2000" u="sng" dirty="0"/>
              <a:t> of:</a:t>
            </a:r>
          </a:p>
          <a:p>
            <a:pPr marL="342900" indent="-342900">
              <a:buFont typeface="Arial" panose="020B0604020202020204" pitchFamily="34" charset="0"/>
              <a:buChar char="•"/>
            </a:pPr>
            <a:r>
              <a:rPr lang="nl-NL" sz="2000" dirty="0"/>
              <a:t>C</a:t>
            </a:r>
            <a:r>
              <a:rPr lang="en-US" sz="2000" dirty="0" err="1"/>
              <a:t>omplications</a:t>
            </a:r>
            <a:r>
              <a:rPr lang="en-US" sz="2000" dirty="0"/>
              <a:t> of smallpox </a:t>
            </a:r>
          </a:p>
          <a:p>
            <a:pPr marL="342900" indent="-342900">
              <a:buFont typeface="Arial" panose="020B0604020202020204" pitchFamily="34" charset="0"/>
              <a:buChar char="•"/>
            </a:pPr>
            <a:r>
              <a:rPr lang="nl-NL" sz="2000" dirty="0"/>
              <a:t>Drug </a:t>
            </a:r>
            <a:r>
              <a:rPr lang="nl-NL" sz="2000" dirty="0" err="1"/>
              <a:t>rash</a:t>
            </a:r>
            <a:endParaRPr lang="nl-NL" sz="2000" dirty="0"/>
          </a:p>
          <a:p>
            <a:pPr marL="342900" indent="-342900">
              <a:buFont typeface="Arial" panose="020B0604020202020204" pitchFamily="34" charset="0"/>
              <a:buChar char="•"/>
            </a:pPr>
            <a:r>
              <a:rPr lang="nl-NL" sz="2000" dirty="0"/>
              <a:t>Contact dermatitis</a:t>
            </a:r>
          </a:p>
          <a:p>
            <a:pPr marL="342900" indent="-342900">
              <a:buFont typeface="Arial" panose="020B0604020202020204" pitchFamily="34" charset="0"/>
              <a:buChar char="•"/>
            </a:pPr>
            <a:r>
              <a:rPr lang="nl-NL" sz="2000" dirty="0" err="1"/>
              <a:t>vaccination</a:t>
            </a:r>
            <a:endParaRPr lang="nl-NL" sz="2000" dirty="0"/>
          </a:p>
        </p:txBody>
      </p:sp>
      <p:pic>
        <p:nvPicPr>
          <p:cNvPr id="10" name="Picture 9">
            <a:extLst>
              <a:ext uri="{FF2B5EF4-FFF2-40B4-BE49-F238E27FC236}">
                <a16:creationId xmlns:a16="http://schemas.microsoft.com/office/drawing/2014/main" id="{D851C6AD-8015-4983-A9AB-E962C222981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2230"/>
          <a:stretch/>
        </p:blipFill>
        <p:spPr>
          <a:xfrm>
            <a:off x="3385380" y="4744780"/>
            <a:ext cx="1583526" cy="1433703"/>
          </a:xfrm>
          <a:prstGeom prst="rect">
            <a:avLst/>
          </a:prstGeom>
        </p:spPr>
      </p:pic>
      <p:pic>
        <p:nvPicPr>
          <p:cNvPr id="11" name="Picture 10">
            <a:extLst>
              <a:ext uri="{FF2B5EF4-FFF2-40B4-BE49-F238E27FC236}">
                <a16:creationId xmlns:a16="http://schemas.microsoft.com/office/drawing/2014/main" id="{D8FEC6AC-76C4-4A3A-9625-C403C54CAD9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23127"/>
          <a:stretch/>
        </p:blipFill>
        <p:spPr>
          <a:xfrm>
            <a:off x="4939894" y="4739330"/>
            <a:ext cx="1583526" cy="1433703"/>
          </a:xfrm>
          <a:prstGeom prst="rect">
            <a:avLst/>
          </a:prstGeom>
        </p:spPr>
      </p:pic>
      <p:pic>
        <p:nvPicPr>
          <p:cNvPr id="12" name="Picture 11">
            <a:extLst>
              <a:ext uri="{FF2B5EF4-FFF2-40B4-BE49-F238E27FC236}">
                <a16:creationId xmlns:a16="http://schemas.microsoft.com/office/drawing/2014/main" id="{07C9158E-6FFC-4BE9-964A-AF5D3E598C4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6200000">
            <a:off x="9491993" y="4203022"/>
            <a:ext cx="2271145" cy="1514097"/>
          </a:xfrm>
          <a:prstGeom prst="rect">
            <a:avLst/>
          </a:prstGeom>
        </p:spPr>
      </p:pic>
      <p:pic>
        <p:nvPicPr>
          <p:cNvPr id="13" name="Picture 12">
            <a:extLst>
              <a:ext uri="{FF2B5EF4-FFF2-40B4-BE49-F238E27FC236}">
                <a16:creationId xmlns:a16="http://schemas.microsoft.com/office/drawing/2014/main" id="{B80247F8-767C-404B-BA47-B9746ADCD18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5400000">
            <a:off x="8035305" y="4262621"/>
            <a:ext cx="2271145" cy="1399281"/>
          </a:xfrm>
          <a:prstGeom prst="rect">
            <a:avLst/>
          </a:prstGeom>
        </p:spPr>
      </p:pic>
    </p:spTree>
    <p:extLst>
      <p:ext uri="{BB962C8B-B14F-4D97-AF65-F5344CB8AC3E}">
        <p14:creationId xmlns:p14="http://schemas.microsoft.com/office/powerpoint/2010/main" val="198174140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9DA4D99-B76F-48E5-95F3-73803DD0B65B}"/>
              </a:ext>
            </a:extLst>
          </p:cNvPr>
          <p:cNvSpPr>
            <a:spLocks noGrp="1"/>
          </p:cNvSpPr>
          <p:nvPr>
            <p:ph type="title"/>
          </p:nvPr>
        </p:nvSpPr>
        <p:spPr/>
        <p:txBody>
          <a:bodyPr>
            <a:normAutofit fontScale="90000"/>
          </a:bodyPr>
          <a:lstStyle/>
          <a:p>
            <a:r>
              <a:rPr lang="en-US" dirty="0"/>
              <a:t>General diagnosis and therapy</a:t>
            </a:r>
            <a:br>
              <a:rPr lang="en-US" dirty="0"/>
            </a:br>
            <a:endParaRPr lang="en-US" dirty="0"/>
          </a:p>
        </p:txBody>
      </p:sp>
      <p:sp>
        <p:nvSpPr>
          <p:cNvPr id="9" name="Text Placeholder 8">
            <a:extLst>
              <a:ext uri="{FF2B5EF4-FFF2-40B4-BE49-F238E27FC236}">
                <a16:creationId xmlns:a16="http://schemas.microsoft.com/office/drawing/2014/main" id="{D72EA81A-0E35-478E-BFC1-92EBC963F62A}"/>
              </a:ext>
            </a:extLst>
          </p:cNvPr>
          <p:cNvSpPr>
            <a:spLocks noGrp="1"/>
          </p:cNvSpPr>
          <p:nvPr>
            <p:ph type="body" sz="quarter" idx="19"/>
          </p:nvPr>
        </p:nvSpPr>
        <p:spPr>
          <a:xfrm>
            <a:off x="766763" y="1822478"/>
            <a:ext cx="4872037" cy="4235422"/>
          </a:xfrm>
        </p:spPr>
        <p:txBody>
          <a:bodyPr/>
          <a:lstStyle/>
          <a:p>
            <a:pPr marL="0" indent="0">
              <a:buFont typeface="Arial" panose="020B0604020202020204" pitchFamily="34" charset="0"/>
              <a:buNone/>
            </a:pPr>
            <a:r>
              <a:rPr lang="en-US"/>
              <a:t>Diagnosis </a:t>
            </a:r>
          </a:p>
          <a:p>
            <a:pPr lvl="0"/>
            <a:r>
              <a:rPr lang="en-US"/>
              <a:t>Epidemiology</a:t>
            </a:r>
          </a:p>
          <a:p>
            <a:pPr lvl="0"/>
            <a:r>
              <a:rPr lang="en-US"/>
              <a:t>History</a:t>
            </a:r>
          </a:p>
          <a:p>
            <a:pPr lvl="0"/>
            <a:r>
              <a:rPr lang="en-US"/>
              <a:t>Clinical manifestation</a:t>
            </a:r>
          </a:p>
          <a:p>
            <a:pPr lvl="0"/>
            <a:r>
              <a:rPr lang="en-US"/>
              <a:t>Laboratory and radiology</a:t>
            </a:r>
          </a:p>
          <a:p>
            <a:pPr marL="0" indent="0">
              <a:buNone/>
            </a:pPr>
            <a:endParaRPr lang="en-US">
              <a:solidFill>
                <a:srgbClr val="226071"/>
              </a:solidFill>
            </a:endParaRPr>
          </a:p>
          <a:p>
            <a:pPr lvl="0"/>
            <a:endParaRPr lang="en-US">
              <a:solidFill>
                <a:srgbClr val="226071"/>
              </a:solidFill>
            </a:endParaRPr>
          </a:p>
          <a:p>
            <a:endParaRPr lang="en-US"/>
          </a:p>
        </p:txBody>
      </p:sp>
      <p:sp>
        <p:nvSpPr>
          <p:cNvPr id="10" name="Text Placeholder 9">
            <a:extLst>
              <a:ext uri="{FF2B5EF4-FFF2-40B4-BE49-F238E27FC236}">
                <a16:creationId xmlns:a16="http://schemas.microsoft.com/office/drawing/2014/main" id="{72CE8CA3-C941-4123-9FDD-8C6856D4E75E}"/>
              </a:ext>
            </a:extLst>
          </p:cNvPr>
          <p:cNvSpPr>
            <a:spLocks noGrp="1"/>
          </p:cNvSpPr>
          <p:nvPr>
            <p:ph type="body" sz="quarter" idx="20"/>
          </p:nvPr>
        </p:nvSpPr>
        <p:spPr>
          <a:xfrm>
            <a:off x="6569814" y="1822478"/>
            <a:ext cx="5153819" cy="4235422"/>
          </a:xfrm>
        </p:spPr>
        <p:txBody>
          <a:bodyPr>
            <a:normAutofit/>
          </a:bodyPr>
          <a:lstStyle/>
          <a:p>
            <a:pPr marL="88900" indent="0">
              <a:buNone/>
            </a:pPr>
            <a:r>
              <a:rPr lang="en-US" dirty="0"/>
              <a:t>Response after diagnosis</a:t>
            </a:r>
          </a:p>
          <a:p>
            <a:r>
              <a:rPr lang="en-US" dirty="0"/>
              <a:t>Antimicrobials</a:t>
            </a:r>
          </a:p>
          <a:p>
            <a:r>
              <a:rPr lang="en-US" dirty="0"/>
              <a:t>Antitoxins</a:t>
            </a:r>
          </a:p>
          <a:p>
            <a:r>
              <a:rPr lang="en-US" dirty="0"/>
              <a:t>Supportive treatment, e.g. rehydration, mechanical ventilation, dialysis</a:t>
            </a:r>
          </a:p>
          <a:p>
            <a:endParaRPr lang="en-US" dirty="0"/>
          </a:p>
        </p:txBody>
      </p:sp>
      <p:sp>
        <p:nvSpPr>
          <p:cNvPr id="15" name="Slide Number Placeholder 3">
            <a:extLst>
              <a:ext uri="{FF2B5EF4-FFF2-40B4-BE49-F238E27FC236}">
                <a16:creationId xmlns:a16="http://schemas.microsoft.com/office/drawing/2014/main" id="{18170A3F-0BDF-4C08-8629-E02D04B5648B}"/>
              </a:ext>
            </a:extLst>
          </p:cNvPr>
          <p:cNvSpPr>
            <a:spLocks noGrp="1"/>
          </p:cNvSpPr>
          <p:nvPr>
            <p:ph type="sldNum" sz="quarter" idx="4"/>
          </p:nvPr>
        </p:nvSpPr>
        <p:spPr>
          <a:xfrm>
            <a:off x="8980433" y="6479665"/>
            <a:ext cx="2743200" cy="230784"/>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814E660-BF25-4843-B2A0-93C6E2B6253B}" type="slidenum">
              <a:rPr kumimoji="0" lang="en-US" sz="1000" b="1" i="0" u="none" strike="noStrike" kern="1200" cap="none" spc="0" normalizeH="0" baseline="0" smtClean="0">
                <a:ln>
                  <a:noFill/>
                </a:ln>
                <a:solidFill>
                  <a:prstClr val="black"/>
                </a:solidFill>
                <a:effectLst/>
                <a:uLnTx/>
                <a:uFillTx/>
                <a:latin typeface="Segoe UI"/>
                <a:ea typeface="Segoe UI Black" panose="020B0A02040204020203" pitchFamily="34" charset="0"/>
                <a:cs typeface="Segoe UI Semibold" panose="020B0702040204020203"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US" sz="1000" b="1" i="0" u="none" strike="noStrike" kern="1200" cap="none" spc="0" normalizeH="0" baseline="0">
              <a:ln>
                <a:noFill/>
              </a:ln>
              <a:solidFill>
                <a:prstClr val="black"/>
              </a:solidFill>
              <a:effectLst/>
              <a:uLnTx/>
              <a:uFillTx/>
              <a:latin typeface="Segoe UI"/>
              <a:ea typeface="Segoe UI Black" panose="020B0A02040204020203" pitchFamily="34" charset="0"/>
              <a:cs typeface="Segoe UI Semibold" panose="020B0702040204020203" pitchFamily="34" charset="0"/>
            </a:endParaRPr>
          </a:p>
        </p:txBody>
      </p:sp>
      <p:sp>
        <p:nvSpPr>
          <p:cNvPr id="16" name="Footer Placeholder 4">
            <a:extLst>
              <a:ext uri="{FF2B5EF4-FFF2-40B4-BE49-F238E27FC236}">
                <a16:creationId xmlns:a16="http://schemas.microsoft.com/office/drawing/2014/main" id="{1C681D95-0B32-4958-8351-020BF63DBA9D}"/>
              </a:ext>
            </a:extLst>
          </p:cNvPr>
          <p:cNvSpPr txBox="1">
            <a:spLocks/>
          </p:cNvSpPr>
          <p:nvPr/>
        </p:nvSpPr>
        <p:spPr>
          <a:xfrm>
            <a:off x="452927" y="6479664"/>
            <a:ext cx="10776247" cy="148485"/>
          </a:xfrm>
          <a:prstGeom prst="rect">
            <a:avLst/>
          </a:prstGeom>
        </p:spPr>
        <p:txBody>
          <a:bodyPr vert="horz" lIns="91440" tIns="45720" rIns="91440" bIns="45720" rtlCol="0">
            <a:noAutofit/>
          </a:bodyPr>
          <a:lstStyle>
            <a:lvl1pPr marL="0" indent="0" algn="ctr" defTabSz="914400" rtl="0" eaLnBrk="1" latinLnBrk="0" hangingPunct="1">
              <a:lnSpc>
                <a:spcPct val="100000"/>
              </a:lnSpc>
              <a:spcBef>
                <a:spcPts val="300"/>
              </a:spcBef>
              <a:buClr>
                <a:schemeClr val="accent1"/>
              </a:buClr>
              <a:buFontTx/>
              <a:buNone/>
              <a:defRPr sz="11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spcBef>
                <a:spcPts val="0"/>
              </a:spcBef>
              <a:buClrTx/>
              <a:defRPr/>
            </a:pPr>
            <a:r>
              <a:rPr lang="en-US" sz="1000" b="1" dirty="0">
                <a:solidFill>
                  <a:prstClr val="black"/>
                </a:solidFill>
                <a:latin typeface="Segoe UI"/>
              </a:rPr>
              <a:t>MELODY Presentation 6.3.2: Medical treatments, countermeasures and protection</a:t>
            </a: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1131BC-5F42-42A1-85F9-8033BBE66C19}"/>
              </a:ext>
            </a:extLst>
          </p:cNvPr>
          <p:cNvSpPr>
            <a:spLocks noGrp="1"/>
          </p:cNvSpPr>
          <p:nvPr>
            <p:ph type="title"/>
          </p:nvPr>
        </p:nvSpPr>
        <p:spPr/>
        <p:txBody>
          <a:bodyPr/>
          <a:lstStyle/>
          <a:p>
            <a:r>
              <a:rPr lang="en-US" dirty="0"/>
              <a:t> Anthrax – </a:t>
            </a:r>
            <a:r>
              <a:rPr lang="en-US" i="1" dirty="0"/>
              <a:t>B. anthracis</a:t>
            </a:r>
            <a:br>
              <a:rPr lang="en-US" dirty="0"/>
            </a:br>
            <a:endParaRPr lang="nl-NL" dirty="0"/>
          </a:p>
        </p:txBody>
      </p:sp>
      <p:sp>
        <p:nvSpPr>
          <p:cNvPr id="3" name="Text Placeholder 2">
            <a:extLst>
              <a:ext uri="{FF2B5EF4-FFF2-40B4-BE49-F238E27FC236}">
                <a16:creationId xmlns:a16="http://schemas.microsoft.com/office/drawing/2014/main" id="{6B8FCFB8-B283-4870-9BED-6E08739A2327}"/>
              </a:ext>
            </a:extLst>
          </p:cNvPr>
          <p:cNvSpPr>
            <a:spLocks noGrp="1"/>
          </p:cNvSpPr>
          <p:nvPr>
            <p:ph type="body" sz="quarter" idx="15"/>
          </p:nvPr>
        </p:nvSpPr>
        <p:spPr>
          <a:xfrm>
            <a:off x="766762" y="1786071"/>
            <a:ext cx="10658475" cy="4443907"/>
          </a:xfrm>
        </p:spPr>
        <p:txBody>
          <a:bodyPr>
            <a:normAutofit lnSpcReduction="10000"/>
          </a:bodyPr>
          <a:lstStyle/>
          <a:p>
            <a:r>
              <a:rPr lang="en-GB" u="sng" dirty="0"/>
              <a:t>Inhalation</a:t>
            </a:r>
            <a:r>
              <a:rPr lang="en-GB" dirty="0"/>
              <a:t>, Cutaneous, Gastrointestinal, Injection-related </a:t>
            </a:r>
          </a:p>
          <a:p>
            <a:r>
              <a:rPr lang="en-US" dirty="0"/>
              <a:t>Incubation usually 1–6 days, up to 60 days</a:t>
            </a:r>
            <a:endParaRPr lang="en-GB" dirty="0"/>
          </a:p>
          <a:p>
            <a:pPr fontAlgn="base"/>
            <a:r>
              <a:rPr lang="en-US" dirty="0"/>
              <a:t>Symptoms:</a:t>
            </a:r>
          </a:p>
          <a:p>
            <a:pPr lvl="1">
              <a:lnSpc>
                <a:spcPct val="120000"/>
              </a:lnSpc>
            </a:pPr>
            <a:r>
              <a:rPr lang="en-US" dirty="0"/>
              <a:t>Initially influenza-like</a:t>
            </a:r>
          </a:p>
          <a:p>
            <a:pPr lvl="1">
              <a:lnSpc>
                <a:spcPct val="120000"/>
              </a:lnSpc>
            </a:pPr>
            <a:r>
              <a:rPr lang="en-US" dirty="0"/>
              <a:t>Progressive respiratory symptoms (fulminant)</a:t>
            </a:r>
          </a:p>
          <a:p>
            <a:pPr lvl="1">
              <a:lnSpc>
                <a:spcPct val="120000"/>
              </a:lnSpc>
            </a:pPr>
            <a:r>
              <a:rPr lang="en-US" dirty="0"/>
              <a:t>Unstable clotting </a:t>
            </a:r>
            <a:endParaRPr lang="en-GB" dirty="0"/>
          </a:p>
          <a:p>
            <a:r>
              <a:rPr lang="nl-NL" dirty="0"/>
              <a:t>Treatment:</a:t>
            </a:r>
          </a:p>
          <a:p>
            <a:pPr lvl="1"/>
            <a:r>
              <a:rPr lang="en-US" dirty="0"/>
              <a:t>Antibiotics, antitoxins</a:t>
            </a:r>
          </a:p>
          <a:p>
            <a:pPr lvl="1"/>
            <a:r>
              <a:rPr lang="en-US" dirty="0"/>
              <a:t>Post-exposure prophylaxis: Antibiotics within few hours</a:t>
            </a:r>
          </a:p>
          <a:p>
            <a:pPr lvl="1"/>
            <a:r>
              <a:rPr lang="en-US" dirty="0"/>
              <a:t>Supportive treatment (fluid drainage, mechanical ventilation)</a:t>
            </a:r>
          </a:p>
          <a:p>
            <a:endParaRPr lang="nl-NL" dirty="0"/>
          </a:p>
        </p:txBody>
      </p:sp>
      <p:sp>
        <p:nvSpPr>
          <p:cNvPr id="4" name="Slide Number Placeholder 3">
            <a:extLst>
              <a:ext uri="{FF2B5EF4-FFF2-40B4-BE49-F238E27FC236}">
                <a16:creationId xmlns:a16="http://schemas.microsoft.com/office/drawing/2014/main" id="{7C904A9A-F614-4039-9277-95575306F618}"/>
              </a:ext>
            </a:extLst>
          </p:cNvPr>
          <p:cNvSpPr>
            <a:spLocks noGrp="1"/>
          </p:cNvSpPr>
          <p:nvPr>
            <p:ph type="sldNum" sz="quarter" idx="4"/>
          </p:nvPr>
        </p:nvSpPr>
        <p:spPr/>
        <p:txBody>
          <a:bodyPr/>
          <a:lstStyle/>
          <a:p>
            <a:fld id="{A814E660-BF25-4843-B2A0-93C6E2B6253B}" type="slidenum">
              <a:rPr lang="en-BE" smtClean="0"/>
              <a:pPr/>
              <a:t>29</a:t>
            </a:fld>
            <a:endParaRPr lang="en-BE" dirty="0"/>
          </a:p>
        </p:txBody>
      </p:sp>
      <p:sp>
        <p:nvSpPr>
          <p:cNvPr id="5" name="Footer Placeholder 4">
            <a:extLst>
              <a:ext uri="{FF2B5EF4-FFF2-40B4-BE49-F238E27FC236}">
                <a16:creationId xmlns:a16="http://schemas.microsoft.com/office/drawing/2014/main" id="{8EA5BFA4-52E6-4074-8F8D-8EA8950C8986}"/>
              </a:ext>
            </a:extLst>
          </p:cNvPr>
          <p:cNvSpPr>
            <a:spLocks noGrp="1"/>
          </p:cNvSpPr>
          <p:nvPr>
            <p:ph type="ftr" sz="quarter" idx="16"/>
          </p:nvPr>
        </p:nvSpPr>
        <p:spPr/>
        <p:txBody>
          <a:bodyPr/>
          <a:lstStyle/>
          <a:p>
            <a:pPr lvl="0">
              <a:defRPr/>
            </a:pPr>
            <a:r>
              <a:rPr lang="en-US" dirty="0">
                <a:solidFill>
                  <a:prstClr val="black"/>
                </a:solidFill>
              </a:rPr>
              <a:t>MELODY Presentation 6.3.2: Medical treatments, countermeasures and protection</a:t>
            </a:r>
          </a:p>
        </p:txBody>
      </p:sp>
      <p:pic>
        <p:nvPicPr>
          <p:cNvPr id="2050" name="Picture 2" descr="Not contagious!&amp;quot; by addtotaste | Redbubble">
            <a:extLst>
              <a:ext uri="{FF2B5EF4-FFF2-40B4-BE49-F238E27FC236}">
                <a16:creationId xmlns:a16="http://schemas.microsoft.com/office/drawing/2014/main" id="{BEB8A462-4C96-40A1-9766-962770D4845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3118" b="13503"/>
          <a:stretch/>
        </p:blipFill>
        <p:spPr bwMode="auto">
          <a:xfrm>
            <a:off x="8822453" y="147552"/>
            <a:ext cx="3161306" cy="16433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0367854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4CA44B1-3D7F-4B22-BB9D-C2DB926C337A}"/>
              </a:ext>
            </a:extLst>
          </p:cNvPr>
          <p:cNvSpPr>
            <a:spLocks noGrp="1"/>
          </p:cNvSpPr>
          <p:nvPr>
            <p:ph type="title"/>
          </p:nvPr>
        </p:nvSpPr>
        <p:spPr/>
        <p:txBody>
          <a:bodyPr/>
          <a:lstStyle/>
          <a:p>
            <a:r>
              <a:rPr lang="en-US" dirty="0"/>
              <a:t>Arriving at healthcare facility</a:t>
            </a:r>
            <a:br>
              <a:rPr lang="nl-NL" dirty="0"/>
            </a:br>
            <a:endParaRPr lang="nl-NL" dirty="0"/>
          </a:p>
        </p:txBody>
      </p:sp>
      <p:sp>
        <p:nvSpPr>
          <p:cNvPr id="3" name="Text Placeholder 2">
            <a:extLst>
              <a:ext uri="{FF2B5EF4-FFF2-40B4-BE49-F238E27FC236}">
                <a16:creationId xmlns:a16="http://schemas.microsoft.com/office/drawing/2014/main" id="{21B5BF67-8853-42C7-9F84-C7FAD50F40C3}"/>
              </a:ext>
            </a:extLst>
          </p:cNvPr>
          <p:cNvSpPr>
            <a:spLocks noGrp="1"/>
          </p:cNvSpPr>
          <p:nvPr>
            <p:ph type="body" sz="quarter" idx="15"/>
          </p:nvPr>
        </p:nvSpPr>
        <p:spPr/>
        <p:txBody>
          <a:bodyPr>
            <a:normAutofit lnSpcReduction="10000"/>
          </a:bodyPr>
          <a:lstStyle/>
          <a:p>
            <a:r>
              <a:rPr lang="en-US" dirty="0"/>
              <a:t>Re-triage injuries</a:t>
            </a:r>
          </a:p>
          <a:p>
            <a:r>
              <a:rPr lang="en-US" dirty="0"/>
              <a:t>Use decontamination facilities at the hospital or if this is not (sufficiently) available, decontamination services outside the hospital (e.g. fire brigade)</a:t>
            </a:r>
          </a:p>
          <a:p>
            <a:pPr lvl="1"/>
            <a:r>
              <a:rPr lang="en-US" dirty="0"/>
              <a:t>Removal of clothing is a highly effective method of decontamination</a:t>
            </a:r>
          </a:p>
          <a:p>
            <a:pPr lvl="1"/>
            <a:r>
              <a:rPr lang="en-US" dirty="0"/>
              <a:t>Decontamination should be implemented/supervised by appropriately trained personnel wearing adequate PPE</a:t>
            </a:r>
          </a:p>
          <a:p>
            <a:pPr lvl="1"/>
            <a:r>
              <a:rPr lang="en-US" dirty="0"/>
              <a:t>Self-decontamination should be stimulated and supported by clear guidance and instructions </a:t>
            </a:r>
          </a:p>
          <a:p>
            <a:pPr lvl="1"/>
            <a:r>
              <a:rPr lang="en-US" dirty="0"/>
              <a:t>For patients already decontaminated in the field, it is not necessary to repeat decontamination in the hospital</a:t>
            </a:r>
          </a:p>
          <a:p>
            <a:r>
              <a:rPr lang="en-US" dirty="0"/>
              <a:t>Life saving interventions have priority over decontamination</a:t>
            </a:r>
          </a:p>
          <a:p>
            <a:endParaRPr lang="en-US" dirty="0"/>
          </a:p>
          <a:p>
            <a:endParaRPr lang="en-US" dirty="0"/>
          </a:p>
        </p:txBody>
      </p:sp>
      <p:sp>
        <p:nvSpPr>
          <p:cNvPr id="5" name="Slide Number Placeholder 3">
            <a:extLst>
              <a:ext uri="{FF2B5EF4-FFF2-40B4-BE49-F238E27FC236}">
                <a16:creationId xmlns:a16="http://schemas.microsoft.com/office/drawing/2014/main" id="{59CB5882-D29D-40D1-9342-2094E775F697}"/>
              </a:ext>
            </a:extLst>
          </p:cNvPr>
          <p:cNvSpPr>
            <a:spLocks noGrp="1"/>
          </p:cNvSpPr>
          <p:nvPr>
            <p:ph type="sldNum" sz="quarter" idx="4"/>
          </p:nvPr>
        </p:nvSpPr>
        <p:spPr>
          <a:xfrm>
            <a:off x="8980433" y="6479665"/>
            <a:ext cx="2743200" cy="230784"/>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814E660-BF25-4843-B2A0-93C6E2B6253B}" type="slidenum">
              <a:rPr kumimoji="0" lang="en-BE" sz="1000" b="1" i="0" u="none" strike="noStrike" kern="1200" cap="none" spc="0" normalizeH="0" baseline="0" noProof="0" smtClean="0">
                <a:ln>
                  <a:noFill/>
                </a:ln>
                <a:solidFill>
                  <a:prstClr val="black"/>
                </a:solidFill>
                <a:effectLst/>
                <a:uLnTx/>
                <a:uFillTx/>
                <a:latin typeface="Segoe UI"/>
                <a:ea typeface="Segoe UI Black" panose="020B0A02040204020203" pitchFamily="34" charset="0"/>
                <a:cs typeface="Segoe UI Semibold" panose="020B0702040204020203"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BE" sz="1000" b="1" i="0" u="none" strike="noStrike" kern="1200" cap="none" spc="0" normalizeH="0" baseline="0" noProof="0" dirty="0">
              <a:ln>
                <a:noFill/>
              </a:ln>
              <a:solidFill>
                <a:prstClr val="black"/>
              </a:solidFill>
              <a:effectLst/>
              <a:uLnTx/>
              <a:uFillTx/>
              <a:latin typeface="Segoe UI"/>
              <a:ea typeface="Segoe UI Black" panose="020B0A02040204020203" pitchFamily="34" charset="0"/>
              <a:cs typeface="Segoe UI Semibold" panose="020B0702040204020203" pitchFamily="34" charset="0"/>
            </a:endParaRPr>
          </a:p>
        </p:txBody>
      </p:sp>
      <p:sp>
        <p:nvSpPr>
          <p:cNvPr id="6" name="Footer Placeholder 4">
            <a:extLst>
              <a:ext uri="{FF2B5EF4-FFF2-40B4-BE49-F238E27FC236}">
                <a16:creationId xmlns:a16="http://schemas.microsoft.com/office/drawing/2014/main" id="{06958DE7-6125-42CB-BA8E-688A4E2E6B17}"/>
              </a:ext>
            </a:extLst>
          </p:cNvPr>
          <p:cNvSpPr>
            <a:spLocks noGrp="1"/>
          </p:cNvSpPr>
          <p:nvPr>
            <p:ph type="ftr" sz="quarter" idx="16"/>
          </p:nvPr>
        </p:nvSpPr>
        <p:spPr>
          <a:xfrm>
            <a:off x="452927" y="6479664"/>
            <a:ext cx="10776247" cy="14848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dirty="0">
                <a:ln>
                  <a:noFill/>
                </a:ln>
                <a:solidFill>
                  <a:prstClr val="black"/>
                </a:solidFill>
                <a:effectLst/>
                <a:uLnTx/>
                <a:uFillTx/>
                <a:latin typeface="Segoe UI"/>
                <a:ea typeface="+mn-ea"/>
                <a:cs typeface="+mn-cs"/>
              </a:rPr>
              <a:t>MELODY Presentation 6.3.2: Medical treatments, countermeasures and protection</a:t>
            </a:r>
          </a:p>
        </p:txBody>
      </p:sp>
      <p:pic>
        <p:nvPicPr>
          <p:cNvPr id="7" name="Graphic 6" descr="Flag">
            <a:extLst>
              <a:ext uri="{FF2B5EF4-FFF2-40B4-BE49-F238E27FC236}">
                <a16:creationId xmlns:a16="http://schemas.microsoft.com/office/drawing/2014/main" id="{F4F1E9B7-51D1-4547-B2EB-D5B522CD9F7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809233" y="378884"/>
            <a:ext cx="914400" cy="914400"/>
          </a:xfrm>
          <a:prstGeom prst="rect">
            <a:avLst/>
          </a:prstGeom>
        </p:spPr>
      </p:pic>
    </p:spTree>
    <p:extLst>
      <p:ext uri="{BB962C8B-B14F-4D97-AF65-F5344CB8AC3E}">
        <p14:creationId xmlns:p14="http://schemas.microsoft.com/office/powerpoint/2010/main" val="361703915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1131BC-5F42-42A1-85F9-8033BBE66C19}"/>
              </a:ext>
            </a:extLst>
          </p:cNvPr>
          <p:cNvSpPr>
            <a:spLocks noGrp="1"/>
          </p:cNvSpPr>
          <p:nvPr>
            <p:ph type="title"/>
          </p:nvPr>
        </p:nvSpPr>
        <p:spPr/>
        <p:txBody>
          <a:bodyPr/>
          <a:lstStyle/>
          <a:p>
            <a:r>
              <a:rPr lang="en-US" dirty="0"/>
              <a:t>Botulism – botulinum toxin</a:t>
            </a:r>
            <a:br>
              <a:rPr lang="nl-NL" dirty="0"/>
            </a:br>
            <a:endParaRPr lang="nl-NL" dirty="0"/>
          </a:p>
        </p:txBody>
      </p:sp>
      <p:sp>
        <p:nvSpPr>
          <p:cNvPr id="3" name="Text Placeholder 2">
            <a:extLst>
              <a:ext uri="{FF2B5EF4-FFF2-40B4-BE49-F238E27FC236}">
                <a16:creationId xmlns:a16="http://schemas.microsoft.com/office/drawing/2014/main" id="{6B8FCFB8-B283-4870-9BED-6E08739A2327}"/>
              </a:ext>
            </a:extLst>
          </p:cNvPr>
          <p:cNvSpPr>
            <a:spLocks noGrp="1"/>
          </p:cNvSpPr>
          <p:nvPr>
            <p:ph type="body" sz="quarter" idx="15"/>
          </p:nvPr>
        </p:nvSpPr>
        <p:spPr/>
        <p:txBody>
          <a:bodyPr>
            <a:normAutofit lnSpcReduction="10000"/>
          </a:bodyPr>
          <a:lstStyle/>
          <a:p>
            <a:r>
              <a:rPr lang="en-GB" dirty="0"/>
              <a:t>Foodborne (65% of cases), Wound, Inhalation, Infant, Enteric, Iatrogenic </a:t>
            </a:r>
          </a:p>
          <a:p>
            <a:r>
              <a:rPr lang="en-GB" dirty="0"/>
              <a:t>Onset symptoms usually 12─36h, shorter after inhalation</a:t>
            </a:r>
          </a:p>
          <a:p>
            <a:pPr fontAlgn="base"/>
            <a:r>
              <a:rPr lang="en-US" dirty="0"/>
              <a:t>Symptoms:</a:t>
            </a:r>
          </a:p>
          <a:p>
            <a:pPr lvl="1"/>
            <a:r>
              <a:rPr lang="en-GB" dirty="0"/>
              <a:t>“Four Ds”: diplopia, dysarthria, dysphagia, dysphonia</a:t>
            </a:r>
          </a:p>
          <a:p>
            <a:pPr lvl="1"/>
            <a:r>
              <a:rPr lang="en-GB" dirty="0"/>
              <a:t>Impaired eyesight, dilated pupils, ptosis, respiratory failure dryness of the mouth, descending paralysis, constipation</a:t>
            </a:r>
          </a:p>
          <a:p>
            <a:pPr fontAlgn="base"/>
            <a:r>
              <a:rPr lang="nl-NL" dirty="0"/>
              <a:t>Treatment:</a:t>
            </a:r>
          </a:p>
          <a:p>
            <a:pPr lvl="1"/>
            <a:r>
              <a:rPr lang="en-GB" dirty="0"/>
              <a:t>Anti-toxin on suspicion</a:t>
            </a:r>
          </a:p>
          <a:p>
            <a:pPr lvl="1"/>
            <a:r>
              <a:rPr lang="en-GB" dirty="0"/>
              <a:t>Antibiotics for wound botulism  </a:t>
            </a:r>
          </a:p>
          <a:p>
            <a:pPr lvl="1"/>
            <a:r>
              <a:rPr lang="en-GB" dirty="0"/>
              <a:t>Supportive treatment (mechanical ventilation)</a:t>
            </a:r>
          </a:p>
        </p:txBody>
      </p:sp>
      <p:sp>
        <p:nvSpPr>
          <p:cNvPr id="4" name="Slide Number Placeholder 3">
            <a:extLst>
              <a:ext uri="{FF2B5EF4-FFF2-40B4-BE49-F238E27FC236}">
                <a16:creationId xmlns:a16="http://schemas.microsoft.com/office/drawing/2014/main" id="{7C904A9A-F614-4039-9277-95575306F618}"/>
              </a:ext>
            </a:extLst>
          </p:cNvPr>
          <p:cNvSpPr>
            <a:spLocks noGrp="1"/>
          </p:cNvSpPr>
          <p:nvPr>
            <p:ph type="sldNum" sz="quarter" idx="4"/>
          </p:nvPr>
        </p:nvSpPr>
        <p:spPr/>
        <p:txBody>
          <a:bodyPr/>
          <a:lstStyle/>
          <a:p>
            <a:fld id="{A814E660-BF25-4843-B2A0-93C6E2B6253B}" type="slidenum">
              <a:rPr lang="en-BE" smtClean="0"/>
              <a:pPr/>
              <a:t>30</a:t>
            </a:fld>
            <a:endParaRPr lang="en-BE" dirty="0"/>
          </a:p>
        </p:txBody>
      </p:sp>
      <p:sp>
        <p:nvSpPr>
          <p:cNvPr id="5" name="Footer Placeholder 4">
            <a:extLst>
              <a:ext uri="{FF2B5EF4-FFF2-40B4-BE49-F238E27FC236}">
                <a16:creationId xmlns:a16="http://schemas.microsoft.com/office/drawing/2014/main" id="{8EA5BFA4-52E6-4074-8F8D-8EA8950C8986}"/>
              </a:ext>
            </a:extLst>
          </p:cNvPr>
          <p:cNvSpPr>
            <a:spLocks noGrp="1"/>
          </p:cNvSpPr>
          <p:nvPr>
            <p:ph type="ftr" sz="quarter" idx="16"/>
          </p:nvPr>
        </p:nvSpPr>
        <p:spPr/>
        <p:txBody>
          <a:bodyPr/>
          <a:lstStyle/>
          <a:p>
            <a:pPr lvl="0">
              <a:defRPr/>
            </a:pPr>
            <a:r>
              <a:rPr lang="en-US" dirty="0">
                <a:solidFill>
                  <a:prstClr val="black"/>
                </a:solidFill>
              </a:rPr>
              <a:t>MELODY Presentation 6.3.2: Medical treatments, countermeasures and protection</a:t>
            </a:r>
          </a:p>
        </p:txBody>
      </p:sp>
      <p:pic>
        <p:nvPicPr>
          <p:cNvPr id="2050" name="Picture 2" descr="Not contagious!&amp;quot; by addtotaste | Redbubble">
            <a:extLst>
              <a:ext uri="{FF2B5EF4-FFF2-40B4-BE49-F238E27FC236}">
                <a16:creationId xmlns:a16="http://schemas.microsoft.com/office/drawing/2014/main" id="{BEB8A462-4C96-40A1-9766-962770D4845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3118" b="13503"/>
          <a:stretch/>
        </p:blipFill>
        <p:spPr bwMode="auto">
          <a:xfrm>
            <a:off x="8131762" y="4485208"/>
            <a:ext cx="3460111" cy="17986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255657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1131BC-5F42-42A1-85F9-8033BBE66C19}"/>
              </a:ext>
            </a:extLst>
          </p:cNvPr>
          <p:cNvSpPr>
            <a:spLocks noGrp="1"/>
          </p:cNvSpPr>
          <p:nvPr>
            <p:ph type="title"/>
          </p:nvPr>
        </p:nvSpPr>
        <p:spPr/>
        <p:txBody>
          <a:bodyPr/>
          <a:lstStyle/>
          <a:p>
            <a:r>
              <a:rPr lang="en-US" dirty="0"/>
              <a:t>Viral hemorrhagic fever</a:t>
            </a:r>
            <a:endParaRPr lang="nl-NL" dirty="0"/>
          </a:p>
        </p:txBody>
      </p:sp>
      <p:sp>
        <p:nvSpPr>
          <p:cNvPr id="3" name="Text Placeholder 2">
            <a:extLst>
              <a:ext uri="{FF2B5EF4-FFF2-40B4-BE49-F238E27FC236}">
                <a16:creationId xmlns:a16="http://schemas.microsoft.com/office/drawing/2014/main" id="{6B8FCFB8-B283-4870-9BED-6E08739A2327}"/>
              </a:ext>
            </a:extLst>
          </p:cNvPr>
          <p:cNvSpPr>
            <a:spLocks noGrp="1"/>
          </p:cNvSpPr>
          <p:nvPr>
            <p:ph type="body" sz="quarter" idx="15"/>
          </p:nvPr>
        </p:nvSpPr>
        <p:spPr/>
        <p:txBody>
          <a:bodyPr>
            <a:normAutofit lnSpcReduction="10000"/>
          </a:bodyPr>
          <a:lstStyle/>
          <a:p>
            <a:r>
              <a:rPr lang="en-US" dirty="0"/>
              <a:t>Includes Ebola, Marburg, Lassa fever, and yellow fever</a:t>
            </a:r>
          </a:p>
          <a:p>
            <a:pPr fontAlgn="base"/>
            <a:r>
              <a:rPr lang="en-GB" dirty="0"/>
              <a:t>Onset symptoms 2-21 days</a:t>
            </a:r>
            <a:endParaRPr lang="en-US" dirty="0"/>
          </a:p>
          <a:p>
            <a:pPr fontAlgn="base"/>
            <a:r>
              <a:rPr lang="en-US" dirty="0"/>
              <a:t>Symptoms:</a:t>
            </a:r>
          </a:p>
          <a:p>
            <a:pPr lvl="1" fontAlgn="base"/>
            <a:r>
              <a:rPr lang="en-US" dirty="0"/>
              <a:t>Initial: Fever, Fatigue, Dizziness, Muscle aches, Loss of strength</a:t>
            </a:r>
          </a:p>
          <a:p>
            <a:pPr lvl="1" fontAlgn="base"/>
            <a:r>
              <a:rPr lang="en-US" dirty="0"/>
              <a:t>Severe: Bleeding, </a:t>
            </a:r>
            <a:r>
              <a:rPr lang="nl-NL" dirty="0"/>
              <a:t>Shock, </a:t>
            </a:r>
            <a:r>
              <a:rPr lang="nl-NL" dirty="0" err="1"/>
              <a:t>Seizures</a:t>
            </a:r>
            <a:r>
              <a:rPr lang="nl-NL" dirty="0"/>
              <a:t>, Coma, Delirium, </a:t>
            </a:r>
            <a:r>
              <a:rPr lang="nl-NL" dirty="0" err="1"/>
              <a:t>Kidney</a:t>
            </a:r>
            <a:r>
              <a:rPr lang="nl-NL" dirty="0"/>
              <a:t> failure</a:t>
            </a:r>
          </a:p>
          <a:p>
            <a:pPr fontAlgn="base"/>
            <a:r>
              <a:rPr lang="nl-NL" dirty="0"/>
              <a:t>Treatment:</a:t>
            </a:r>
          </a:p>
          <a:p>
            <a:pPr lvl="1" fontAlgn="base"/>
            <a:r>
              <a:rPr lang="nl-NL" dirty="0"/>
              <a:t>Generally no cure</a:t>
            </a:r>
          </a:p>
          <a:p>
            <a:pPr lvl="1" fontAlgn="base"/>
            <a:r>
              <a:rPr lang="nl-NL" dirty="0"/>
              <a:t>Post-exposure </a:t>
            </a:r>
            <a:r>
              <a:rPr lang="nl-NL" dirty="0" err="1"/>
              <a:t>prophylaxis</a:t>
            </a:r>
            <a:r>
              <a:rPr lang="nl-NL" dirty="0"/>
              <a:t>: </a:t>
            </a:r>
            <a:r>
              <a:rPr lang="nl-NL" dirty="0" err="1"/>
              <a:t>vaccination</a:t>
            </a:r>
            <a:r>
              <a:rPr lang="nl-NL" dirty="0"/>
              <a:t> </a:t>
            </a:r>
            <a:r>
              <a:rPr lang="nl-NL" dirty="0" err="1"/>
              <a:t>if</a:t>
            </a:r>
            <a:r>
              <a:rPr lang="nl-NL" dirty="0"/>
              <a:t> </a:t>
            </a:r>
            <a:r>
              <a:rPr lang="nl-NL" dirty="0" err="1"/>
              <a:t>available</a:t>
            </a:r>
            <a:endParaRPr lang="nl-NL" dirty="0"/>
          </a:p>
          <a:p>
            <a:pPr lvl="1" fontAlgn="base"/>
            <a:r>
              <a:rPr lang="nl-NL" dirty="0" err="1"/>
              <a:t>Sometimes</a:t>
            </a:r>
            <a:r>
              <a:rPr lang="nl-NL" dirty="0"/>
              <a:t> </a:t>
            </a:r>
            <a:r>
              <a:rPr lang="nl-NL" dirty="0" err="1"/>
              <a:t>antiviral</a:t>
            </a:r>
            <a:r>
              <a:rPr lang="nl-NL" dirty="0"/>
              <a:t> </a:t>
            </a:r>
            <a:r>
              <a:rPr lang="nl-NL" dirty="0" err="1"/>
              <a:t>medication</a:t>
            </a:r>
            <a:endParaRPr lang="nl-NL" dirty="0"/>
          </a:p>
          <a:p>
            <a:pPr lvl="1" fontAlgn="base"/>
            <a:r>
              <a:rPr lang="nl-NL" dirty="0" err="1"/>
              <a:t>Supportive</a:t>
            </a:r>
            <a:r>
              <a:rPr lang="nl-NL" dirty="0"/>
              <a:t> treatment (</a:t>
            </a:r>
            <a:r>
              <a:rPr lang="nl-NL" dirty="0" err="1"/>
              <a:t>Maintain</a:t>
            </a:r>
            <a:r>
              <a:rPr lang="nl-NL" dirty="0"/>
              <a:t> f</a:t>
            </a:r>
            <a:r>
              <a:rPr lang="en-US" dirty="0" err="1"/>
              <a:t>luids</a:t>
            </a:r>
            <a:r>
              <a:rPr lang="en-US" dirty="0"/>
              <a:t>, respiratory support)</a:t>
            </a:r>
            <a:endParaRPr lang="nl-NL" dirty="0"/>
          </a:p>
        </p:txBody>
      </p:sp>
      <p:sp>
        <p:nvSpPr>
          <p:cNvPr id="4" name="Slide Number Placeholder 3">
            <a:extLst>
              <a:ext uri="{FF2B5EF4-FFF2-40B4-BE49-F238E27FC236}">
                <a16:creationId xmlns:a16="http://schemas.microsoft.com/office/drawing/2014/main" id="{7C904A9A-F614-4039-9277-95575306F618}"/>
              </a:ext>
            </a:extLst>
          </p:cNvPr>
          <p:cNvSpPr>
            <a:spLocks noGrp="1"/>
          </p:cNvSpPr>
          <p:nvPr>
            <p:ph type="sldNum" sz="quarter" idx="4"/>
          </p:nvPr>
        </p:nvSpPr>
        <p:spPr/>
        <p:txBody>
          <a:bodyPr/>
          <a:lstStyle/>
          <a:p>
            <a:fld id="{A814E660-BF25-4843-B2A0-93C6E2B6253B}" type="slidenum">
              <a:rPr lang="en-BE" smtClean="0"/>
              <a:pPr/>
              <a:t>31</a:t>
            </a:fld>
            <a:endParaRPr lang="en-BE" dirty="0"/>
          </a:p>
        </p:txBody>
      </p:sp>
      <p:sp>
        <p:nvSpPr>
          <p:cNvPr id="5" name="Footer Placeholder 4">
            <a:extLst>
              <a:ext uri="{FF2B5EF4-FFF2-40B4-BE49-F238E27FC236}">
                <a16:creationId xmlns:a16="http://schemas.microsoft.com/office/drawing/2014/main" id="{8EA5BFA4-52E6-4074-8F8D-8EA8950C8986}"/>
              </a:ext>
            </a:extLst>
          </p:cNvPr>
          <p:cNvSpPr>
            <a:spLocks noGrp="1"/>
          </p:cNvSpPr>
          <p:nvPr>
            <p:ph type="ftr" sz="quarter" idx="16"/>
          </p:nvPr>
        </p:nvSpPr>
        <p:spPr/>
        <p:txBody>
          <a:bodyPr/>
          <a:lstStyle/>
          <a:p>
            <a:pPr lvl="0">
              <a:defRPr/>
            </a:pPr>
            <a:r>
              <a:rPr lang="en-US" dirty="0">
                <a:solidFill>
                  <a:prstClr val="black"/>
                </a:solidFill>
              </a:rPr>
              <a:t>MELODY Presentation 6.3.2: Medical treatments, countermeasures and protection</a:t>
            </a:r>
          </a:p>
        </p:txBody>
      </p:sp>
      <p:pic>
        <p:nvPicPr>
          <p:cNvPr id="6" name="Picture 2">
            <a:extLst>
              <a:ext uri="{FF2B5EF4-FFF2-40B4-BE49-F238E27FC236}">
                <a16:creationId xmlns:a16="http://schemas.microsoft.com/office/drawing/2014/main" id="{8C58803D-9630-474E-9D56-F400320406D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701040" y="229851"/>
            <a:ext cx="1724197" cy="150051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279505C3-DBC5-4734-A253-E6CCD4B9A732}"/>
              </a:ext>
            </a:extLst>
          </p:cNvPr>
          <p:cNvSpPr txBox="1"/>
          <p:nvPr/>
        </p:nvSpPr>
        <p:spPr>
          <a:xfrm>
            <a:off x="9200753" y="1752629"/>
            <a:ext cx="2732351" cy="369332"/>
          </a:xfrm>
          <a:prstGeom prst="rect">
            <a:avLst/>
          </a:prstGeom>
          <a:noFill/>
        </p:spPr>
        <p:txBody>
          <a:bodyPr wrap="none" rtlCol="0">
            <a:spAutoFit/>
          </a:bodyPr>
          <a:lstStyle/>
          <a:p>
            <a:r>
              <a:rPr lang="en-US" b="1" dirty="0">
                <a:latin typeface="MS Reference Sans Serif" panose="020B0604030504040204" pitchFamily="34" charset="0"/>
              </a:rPr>
              <a:t>HIGHLY CONTAGIOUS</a:t>
            </a:r>
            <a:endParaRPr lang="nl-NL" b="1" dirty="0">
              <a:latin typeface="MS Reference Sans Serif" panose="020B0604030504040204" pitchFamily="34" charset="0"/>
            </a:endParaRPr>
          </a:p>
        </p:txBody>
      </p:sp>
    </p:spTree>
    <p:extLst>
      <p:ext uri="{BB962C8B-B14F-4D97-AF65-F5344CB8AC3E}">
        <p14:creationId xmlns:p14="http://schemas.microsoft.com/office/powerpoint/2010/main" val="227557024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Exposure to radiation</a:t>
            </a:r>
            <a:br>
              <a:rPr lang="en-US" dirty="0"/>
            </a:br>
            <a:r>
              <a:rPr lang="en-US" dirty="0"/>
              <a:t>Symptoms &amp; Medical treatment</a:t>
            </a:r>
            <a:endParaRPr lang="en-US" dirty="0">
              <a:latin typeface="+mn-lt"/>
            </a:endParaRPr>
          </a:p>
        </p:txBody>
      </p:sp>
      <p:sp>
        <p:nvSpPr>
          <p:cNvPr id="4" name="Slide Number Placeholder 3"/>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814E660-BF25-4843-B2A0-93C6E2B6253B}" type="slidenum">
              <a:rPr kumimoji="0" lang="en-BE" sz="1000" b="1" i="0" u="none" strike="noStrike" kern="1200" cap="none" spc="0" normalizeH="0" baseline="0" noProof="0" smtClean="0">
                <a:ln>
                  <a:noFill/>
                </a:ln>
                <a:solidFill>
                  <a:prstClr val="black"/>
                </a:solidFill>
                <a:effectLst/>
                <a:uLnTx/>
                <a:uFillTx/>
                <a:latin typeface="Segoe UI"/>
                <a:ea typeface="Segoe UI Black" panose="020B0A02040204020203" pitchFamily="34" charset="0"/>
                <a:cs typeface="Segoe UI Semibold" panose="020B0702040204020203"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BE" sz="1000" b="1" i="0" u="none" strike="noStrike" kern="1200" cap="none" spc="0" normalizeH="0" baseline="0" noProof="0" dirty="0">
              <a:ln>
                <a:noFill/>
              </a:ln>
              <a:solidFill>
                <a:prstClr val="black"/>
              </a:solidFill>
              <a:effectLst/>
              <a:uLnTx/>
              <a:uFillTx/>
              <a:latin typeface="Segoe UI"/>
              <a:ea typeface="Segoe UI Black" panose="020B0A02040204020203" pitchFamily="34" charset="0"/>
              <a:cs typeface="Segoe UI Semibold" panose="020B0702040204020203" pitchFamily="34" charset="0"/>
            </a:endParaRPr>
          </a:p>
        </p:txBody>
      </p:sp>
      <p:sp>
        <p:nvSpPr>
          <p:cNvPr id="6" name="Footer Placeholder 4">
            <a:extLst>
              <a:ext uri="{FF2B5EF4-FFF2-40B4-BE49-F238E27FC236}">
                <a16:creationId xmlns:a16="http://schemas.microsoft.com/office/drawing/2014/main" id="{CD7DB956-285F-4491-8069-A39EF3C263B4}"/>
              </a:ext>
            </a:extLst>
          </p:cNvPr>
          <p:cNvSpPr>
            <a:spLocks noGrp="1"/>
          </p:cNvSpPr>
          <p:nvPr>
            <p:ph type="ft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dirty="0">
                <a:ln>
                  <a:noFill/>
                </a:ln>
                <a:solidFill>
                  <a:prstClr val="black"/>
                </a:solidFill>
                <a:effectLst/>
                <a:uLnTx/>
                <a:uFillTx/>
                <a:latin typeface="Segoe UI"/>
                <a:ea typeface="+mn-ea"/>
                <a:cs typeface="+mn-cs"/>
              </a:rPr>
              <a:t>MELODY Presentation 6.3.2: Medical treatments, countermeasures and protection</a:t>
            </a:r>
          </a:p>
        </p:txBody>
      </p:sp>
    </p:spTree>
    <p:extLst>
      <p:ext uri="{BB962C8B-B14F-4D97-AF65-F5344CB8AC3E}">
        <p14:creationId xmlns:p14="http://schemas.microsoft.com/office/powerpoint/2010/main" val="375529058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1131BC-5F42-42A1-85F9-8033BBE66C19}"/>
              </a:ext>
            </a:extLst>
          </p:cNvPr>
          <p:cNvSpPr>
            <a:spLocks noGrp="1"/>
          </p:cNvSpPr>
          <p:nvPr>
            <p:ph type="title"/>
          </p:nvPr>
        </p:nvSpPr>
        <p:spPr/>
        <p:txBody>
          <a:bodyPr/>
          <a:lstStyle/>
          <a:p>
            <a:r>
              <a:rPr lang="en-US" dirty="0"/>
              <a:t>Radiation, high dose</a:t>
            </a:r>
            <a:endParaRPr lang="nl-NL" dirty="0"/>
          </a:p>
        </p:txBody>
      </p:sp>
      <p:sp>
        <p:nvSpPr>
          <p:cNvPr id="3" name="Text Placeholder 2">
            <a:extLst>
              <a:ext uri="{FF2B5EF4-FFF2-40B4-BE49-F238E27FC236}">
                <a16:creationId xmlns:a16="http://schemas.microsoft.com/office/drawing/2014/main" id="{6B8FCFB8-B283-4870-9BED-6E08739A2327}"/>
              </a:ext>
            </a:extLst>
          </p:cNvPr>
          <p:cNvSpPr>
            <a:spLocks noGrp="1"/>
          </p:cNvSpPr>
          <p:nvPr>
            <p:ph type="body" sz="quarter" idx="15"/>
          </p:nvPr>
        </p:nvSpPr>
        <p:spPr>
          <a:xfrm>
            <a:off x="766762" y="1786072"/>
            <a:ext cx="6061421" cy="3521424"/>
          </a:xfrm>
        </p:spPr>
        <p:txBody>
          <a:bodyPr>
            <a:normAutofit lnSpcReduction="10000"/>
          </a:bodyPr>
          <a:lstStyle/>
          <a:p>
            <a:pPr marL="88900" indent="0">
              <a:buNone/>
            </a:pPr>
            <a:r>
              <a:rPr lang="en-GB" dirty="0"/>
              <a:t>Symptoms of Acute Radiation Syndrome:</a:t>
            </a:r>
          </a:p>
          <a:p>
            <a:pPr fontAlgn="base"/>
            <a:r>
              <a:rPr lang="en-GB" dirty="0"/>
              <a:t>Erythema</a:t>
            </a:r>
          </a:p>
          <a:p>
            <a:pPr fontAlgn="base"/>
            <a:r>
              <a:rPr lang="en-GB" dirty="0"/>
              <a:t>Skin burns</a:t>
            </a:r>
          </a:p>
          <a:p>
            <a:pPr fontAlgn="base"/>
            <a:r>
              <a:rPr lang="en-GB" dirty="0"/>
              <a:t>Nausea</a:t>
            </a:r>
          </a:p>
          <a:p>
            <a:pPr fontAlgn="base"/>
            <a:r>
              <a:rPr lang="en-GB" dirty="0"/>
              <a:t>Vomiting</a:t>
            </a:r>
          </a:p>
          <a:p>
            <a:pPr fontAlgn="base"/>
            <a:r>
              <a:rPr lang="en-GB" dirty="0" err="1"/>
              <a:t>Diarrhea</a:t>
            </a:r>
            <a:endParaRPr lang="en-GB" dirty="0"/>
          </a:p>
          <a:p>
            <a:pPr fontAlgn="base"/>
            <a:r>
              <a:rPr lang="en-GB" dirty="0"/>
              <a:t>Depletion of biomarkers: Blood count on lymphocytes, platelets and neutrophils</a:t>
            </a:r>
          </a:p>
          <a:p>
            <a:pPr fontAlgn="base"/>
            <a:endParaRPr lang="nl-NL" dirty="0"/>
          </a:p>
        </p:txBody>
      </p:sp>
      <p:sp>
        <p:nvSpPr>
          <p:cNvPr id="4" name="Slide Number Placeholder 3">
            <a:extLst>
              <a:ext uri="{FF2B5EF4-FFF2-40B4-BE49-F238E27FC236}">
                <a16:creationId xmlns:a16="http://schemas.microsoft.com/office/drawing/2014/main" id="{7C904A9A-F614-4039-9277-95575306F618}"/>
              </a:ext>
            </a:extLst>
          </p:cNvPr>
          <p:cNvSpPr>
            <a:spLocks noGrp="1"/>
          </p:cNvSpPr>
          <p:nvPr>
            <p:ph type="sldNum" sz="quarter" idx="4"/>
          </p:nvPr>
        </p:nvSpPr>
        <p:spPr/>
        <p:txBody>
          <a:bodyPr/>
          <a:lstStyle/>
          <a:p>
            <a:fld id="{A814E660-BF25-4843-B2A0-93C6E2B6253B}" type="slidenum">
              <a:rPr lang="en-BE" smtClean="0"/>
              <a:pPr/>
              <a:t>33</a:t>
            </a:fld>
            <a:endParaRPr lang="en-BE" dirty="0"/>
          </a:p>
        </p:txBody>
      </p:sp>
      <p:sp>
        <p:nvSpPr>
          <p:cNvPr id="5" name="Footer Placeholder 4">
            <a:extLst>
              <a:ext uri="{FF2B5EF4-FFF2-40B4-BE49-F238E27FC236}">
                <a16:creationId xmlns:a16="http://schemas.microsoft.com/office/drawing/2014/main" id="{8EA5BFA4-52E6-4074-8F8D-8EA8950C8986}"/>
              </a:ext>
            </a:extLst>
          </p:cNvPr>
          <p:cNvSpPr>
            <a:spLocks noGrp="1"/>
          </p:cNvSpPr>
          <p:nvPr>
            <p:ph type="ftr" sz="quarter" idx="16"/>
          </p:nvPr>
        </p:nvSpPr>
        <p:spPr/>
        <p:txBody>
          <a:bodyPr/>
          <a:lstStyle/>
          <a:p>
            <a:pPr lvl="0">
              <a:defRPr/>
            </a:pPr>
            <a:r>
              <a:rPr lang="en-US" dirty="0">
                <a:solidFill>
                  <a:prstClr val="black"/>
                </a:solidFill>
              </a:rPr>
              <a:t>MELODY Presentation 6.3.2: Medical treatments, countermeasures and protection</a:t>
            </a:r>
          </a:p>
        </p:txBody>
      </p:sp>
      <p:pic>
        <p:nvPicPr>
          <p:cNvPr id="8" name="img298621">
            <a:extLst>
              <a:ext uri="{FF2B5EF4-FFF2-40B4-BE49-F238E27FC236}">
                <a16:creationId xmlns:a16="http://schemas.microsoft.com/office/drawing/2014/main" id="{DB60D766-3D35-48BE-AFE8-FC98EE08ED6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52562" y="2162004"/>
            <a:ext cx="3135600" cy="1944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img676474">
            <a:extLst>
              <a:ext uri="{FF2B5EF4-FFF2-40B4-BE49-F238E27FC236}">
                <a16:creationId xmlns:a16="http://schemas.microsoft.com/office/drawing/2014/main" id="{BB15ADC7-85A3-4134-B164-AFF1E5DAF1B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090739" y="4251238"/>
            <a:ext cx="3274800" cy="21686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4482626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815F00A3-7425-48A7-9679-514D46B60FD1}"/>
              </a:ext>
            </a:extLst>
          </p:cNvPr>
          <p:cNvSpPr>
            <a:spLocks noGrp="1"/>
          </p:cNvSpPr>
          <p:nvPr>
            <p:ph type="title"/>
          </p:nvPr>
        </p:nvSpPr>
        <p:spPr>
          <a:xfrm>
            <a:off x="766762" y="800496"/>
            <a:ext cx="11165408" cy="985576"/>
          </a:xfrm>
        </p:spPr>
        <p:txBody>
          <a:bodyPr/>
          <a:lstStyle/>
          <a:p>
            <a:r>
              <a:rPr lang="en-US" dirty="0"/>
              <a:t>Contamination</a:t>
            </a:r>
            <a:endParaRPr lang="nl-NL" dirty="0"/>
          </a:p>
        </p:txBody>
      </p:sp>
      <p:sp>
        <p:nvSpPr>
          <p:cNvPr id="12" name="Text Placeholder 11">
            <a:extLst>
              <a:ext uri="{FF2B5EF4-FFF2-40B4-BE49-F238E27FC236}">
                <a16:creationId xmlns:a16="http://schemas.microsoft.com/office/drawing/2014/main" id="{1DE4BDA0-1A2F-4893-95B4-F749ABD6D459}"/>
              </a:ext>
            </a:extLst>
          </p:cNvPr>
          <p:cNvSpPr>
            <a:spLocks noGrp="1"/>
          </p:cNvSpPr>
          <p:nvPr>
            <p:ph type="body" sz="quarter" idx="15"/>
          </p:nvPr>
        </p:nvSpPr>
        <p:spPr>
          <a:xfrm>
            <a:off x="766762" y="1786072"/>
            <a:ext cx="11165408" cy="4611292"/>
          </a:xfrm>
        </p:spPr>
        <p:txBody>
          <a:bodyPr>
            <a:normAutofit/>
          </a:bodyPr>
          <a:lstStyle/>
          <a:p>
            <a:r>
              <a:rPr lang="en-US" dirty="0"/>
              <a:t>External contamination:</a:t>
            </a:r>
          </a:p>
          <a:p>
            <a:pPr lvl="1"/>
            <a:r>
              <a:rPr lang="en-US" dirty="0"/>
              <a:t>Radioactive material is on a person’s body</a:t>
            </a:r>
          </a:p>
          <a:p>
            <a:pPr lvl="1"/>
            <a:r>
              <a:rPr lang="en-US" dirty="0"/>
              <a:t>Risk for internal contamination </a:t>
            </a:r>
          </a:p>
          <a:p>
            <a:pPr lvl="1"/>
            <a:r>
              <a:rPr lang="en-US" dirty="0"/>
              <a:t>Decontamination is useful </a:t>
            </a:r>
          </a:p>
          <a:p>
            <a:r>
              <a:rPr lang="en-US" dirty="0"/>
              <a:t>Internal contamination:</a:t>
            </a:r>
          </a:p>
          <a:p>
            <a:pPr lvl="1"/>
            <a:r>
              <a:rPr lang="en-US" dirty="0"/>
              <a:t>Radioactive materials are inhaled or ingested (or via open wound or skin)</a:t>
            </a:r>
          </a:p>
          <a:p>
            <a:pPr lvl="1"/>
            <a:r>
              <a:rPr lang="en-GB" dirty="0"/>
              <a:t>Decontamination is not useful </a:t>
            </a:r>
          </a:p>
        </p:txBody>
      </p:sp>
      <p:sp>
        <p:nvSpPr>
          <p:cNvPr id="9" name="Slide Number Placeholder 8">
            <a:extLst>
              <a:ext uri="{FF2B5EF4-FFF2-40B4-BE49-F238E27FC236}">
                <a16:creationId xmlns:a16="http://schemas.microsoft.com/office/drawing/2014/main" id="{68093FAD-9A7E-4155-9498-C46B127981BB}"/>
              </a:ext>
            </a:extLst>
          </p:cNvPr>
          <p:cNvSpPr>
            <a:spLocks noGrp="1"/>
          </p:cNvSpPr>
          <p:nvPr>
            <p:ph type="sldNum" sz="quarter" idx="4"/>
          </p:nvPr>
        </p:nvSpPr>
        <p:spPr/>
        <p:txBody>
          <a:bodyPr/>
          <a:lstStyle/>
          <a:p>
            <a:fld id="{A814E660-BF25-4843-B2A0-93C6E2B6253B}" type="slidenum">
              <a:rPr lang="en-BE" smtClean="0"/>
              <a:pPr/>
              <a:t>34</a:t>
            </a:fld>
            <a:endParaRPr lang="en-BE" dirty="0"/>
          </a:p>
        </p:txBody>
      </p:sp>
      <p:sp>
        <p:nvSpPr>
          <p:cNvPr id="10" name="Footer Placeholder 9">
            <a:extLst>
              <a:ext uri="{FF2B5EF4-FFF2-40B4-BE49-F238E27FC236}">
                <a16:creationId xmlns:a16="http://schemas.microsoft.com/office/drawing/2014/main" id="{9EAF4ECC-6C7C-4CF9-A7BE-B4A03AD614B1}"/>
              </a:ext>
            </a:extLst>
          </p:cNvPr>
          <p:cNvSpPr>
            <a:spLocks noGrp="1"/>
          </p:cNvSpPr>
          <p:nvPr>
            <p:ph type="ftr" sz="quarter" idx="16"/>
          </p:nvPr>
        </p:nvSpPr>
        <p:spPr/>
        <p:txBody>
          <a:bodyPr/>
          <a:lstStyle/>
          <a:p>
            <a:pPr lvl="0">
              <a:defRPr/>
            </a:pPr>
            <a:r>
              <a:rPr lang="en-US" dirty="0">
                <a:solidFill>
                  <a:prstClr val="black"/>
                </a:solidFill>
              </a:rPr>
              <a:t>MELODY Presentation 6.3.2: Medical treatments, countermeasures and protection</a:t>
            </a:r>
          </a:p>
        </p:txBody>
      </p:sp>
    </p:spTree>
    <p:extLst>
      <p:ext uri="{BB962C8B-B14F-4D97-AF65-F5344CB8AC3E}">
        <p14:creationId xmlns:p14="http://schemas.microsoft.com/office/powerpoint/2010/main" val="38067137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15BCFB-1A5C-4F89-9145-0E72440D90FC}"/>
              </a:ext>
            </a:extLst>
          </p:cNvPr>
          <p:cNvSpPr>
            <a:spLocks noGrp="1"/>
          </p:cNvSpPr>
          <p:nvPr>
            <p:ph type="title"/>
          </p:nvPr>
        </p:nvSpPr>
        <p:spPr/>
        <p:txBody>
          <a:bodyPr/>
          <a:lstStyle/>
          <a:p>
            <a:r>
              <a:rPr lang="en-GB" dirty="0"/>
              <a:t>Decontamination</a:t>
            </a:r>
            <a:br>
              <a:rPr lang="en-GB" dirty="0"/>
            </a:br>
            <a:endParaRPr lang="nl-NL" dirty="0"/>
          </a:p>
        </p:txBody>
      </p:sp>
      <p:sp>
        <p:nvSpPr>
          <p:cNvPr id="3" name="Text Placeholder 2"/>
          <p:cNvSpPr>
            <a:spLocks noGrp="1"/>
          </p:cNvSpPr>
          <p:nvPr>
            <p:ph type="body" sz="quarter" idx="15"/>
          </p:nvPr>
        </p:nvSpPr>
        <p:spPr>
          <a:xfrm>
            <a:off x="766762" y="1627045"/>
            <a:ext cx="10658475" cy="4674364"/>
          </a:xfrm>
        </p:spPr>
        <p:txBody>
          <a:bodyPr>
            <a:noAutofit/>
          </a:bodyPr>
          <a:lstStyle/>
          <a:p>
            <a:pPr marL="88900" indent="0">
              <a:buNone/>
            </a:pPr>
            <a:r>
              <a:rPr lang="en-GB" dirty="0"/>
              <a:t>Removal of radioactive material externally deposited on people </a:t>
            </a:r>
            <a:endParaRPr lang="en-GB" b="1" dirty="0">
              <a:solidFill>
                <a:srgbClr val="000099"/>
              </a:solidFill>
            </a:endParaRPr>
          </a:p>
          <a:p>
            <a:pPr marL="342900" indent="-342900">
              <a:spcBef>
                <a:spcPts val="1200"/>
              </a:spcBef>
            </a:pPr>
            <a:r>
              <a:rPr lang="en-GB" dirty="0"/>
              <a:t>Should be carried out as soon as possible to reduce the dose to people</a:t>
            </a:r>
          </a:p>
          <a:p>
            <a:pPr marL="342900" indent="-342900">
              <a:spcBef>
                <a:spcPts val="1200"/>
              </a:spcBef>
            </a:pPr>
            <a:r>
              <a:rPr lang="en-GB" dirty="0"/>
              <a:t>Will be prioritised for people deemed as highly contaminated </a:t>
            </a:r>
          </a:p>
          <a:p>
            <a:pPr marL="342900" indent="-342900">
              <a:spcBef>
                <a:spcPts val="1200"/>
              </a:spcBef>
            </a:pPr>
            <a:r>
              <a:rPr lang="en-GB" dirty="0"/>
              <a:t>Can take place in hospitals for patients requiring immediate or urgent care</a:t>
            </a:r>
          </a:p>
          <a:p>
            <a:pPr marL="342900" indent="-342900">
              <a:spcBef>
                <a:spcPts val="1200"/>
              </a:spcBef>
            </a:pPr>
            <a:r>
              <a:rPr lang="en-GB" dirty="0"/>
              <a:t>Decontamination involves: </a:t>
            </a:r>
          </a:p>
          <a:p>
            <a:pPr marL="609600" lvl="1" indent="-342900">
              <a:spcBef>
                <a:spcPts val="1200"/>
              </a:spcBef>
            </a:pPr>
            <a:r>
              <a:rPr lang="en-US" b="0" i="0" dirty="0">
                <a:solidFill>
                  <a:srgbClr val="000000"/>
                </a:solidFill>
                <a:effectLst/>
                <a:latin typeface="Roboto" panose="02000000000000000000" pitchFamily="2" charset="0"/>
              </a:rPr>
              <a:t>blow nose</a:t>
            </a:r>
          </a:p>
          <a:p>
            <a:pPr marL="609600" lvl="1" indent="-342900">
              <a:spcBef>
                <a:spcPts val="1200"/>
              </a:spcBef>
            </a:pPr>
            <a:r>
              <a:rPr lang="en-GB" dirty="0"/>
              <a:t>disrobing </a:t>
            </a:r>
          </a:p>
          <a:p>
            <a:pPr marL="609600" lvl="1" indent="-342900">
              <a:spcBef>
                <a:spcPts val="1200"/>
              </a:spcBef>
            </a:pPr>
            <a:r>
              <a:rPr lang="en-GB" dirty="0"/>
              <a:t>wet decontamination</a:t>
            </a:r>
          </a:p>
          <a:p>
            <a:pPr marL="609600" lvl="1" indent="-342900">
              <a:spcBef>
                <a:spcPts val="1200"/>
              </a:spcBef>
            </a:pPr>
            <a:r>
              <a:rPr lang="en-GB" dirty="0"/>
              <a:t>Severe contamination: cutting hair (option)</a:t>
            </a:r>
          </a:p>
        </p:txBody>
      </p:sp>
      <p:sp>
        <p:nvSpPr>
          <p:cNvPr id="8" name="Slide Number Placeholder 3">
            <a:extLst>
              <a:ext uri="{FF2B5EF4-FFF2-40B4-BE49-F238E27FC236}">
                <a16:creationId xmlns:a16="http://schemas.microsoft.com/office/drawing/2014/main" id="{044E515F-BD13-48A1-9E27-5B7D8E93C0DD}"/>
              </a:ext>
            </a:extLst>
          </p:cNvPr>
          <p:cNvSpPr txBox="1">
            <a:spLocks/>
          </p:cNvSpPr>
          <p:nvPr/>
        </p:nvSpPr>
        <p:spPr>
          <a:xfrm>
            <a:off x="8980433" y="6479665"/>
            <a:ext cx="2743200" cy="230784"/>
          </a:xfrm>
          <a:prstGeom prst="rect">
            <a:avLst/>
          </a:prstGeom>
        </p:spPr>
        <p:txBody>
          <a:bodyPr vert="horz" lIns="0" tIns="0" rIns="0" bIns="0" rtlCol="0" anchor="t" anchorCtr="0"/>
          <a:lstStyle>
            <a:defPPr>
              <a:defRPr lang="en-US"/>
            </a:defPPr>
            <a:lvl1pPr marL="0" algn="r" defTabSz="914400" rtl="0" eaLnBrk="1" latinLnBrk="0" hangingPunct="1">
              <a:defRPr sz="1000" b="1" kern="1200">
                <a:solidFill>
                  <a:schemeClr val="tx1"/>
                </a:solidFill>
                <a:latin typeface="+mj-lt"/>
                <a:ea typeface="Segoe UI Black" panose="020B0A02040204020203" pitchFamily="34" charset="0"/>
                <a:cs typeface="Segoe UI Semibold" panose="020B0702040204020203"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A814E660-BF25-4843-B2A0-93C6E2B6253B}" type="slidenum">
              <a:rPr lang="en-BE" smtClean="0">
                <a:solidFill>
                  <a:prstClr val="black"/>
                </a:solidFill>
                <a:latin typeface="Segoe UI"/>
              </a:rPr>
              <a:pPr>
                <a:defRPr/>
              </a:pPr>
              <a:t>35</a:t>
            </a:fld>
            <a:endParaRPr lang="en-BE" dirty="0">
              <a:solidFill>
                <a:prstClr val="black"/>
              </a:solidFill>
              <a:latin typeface="Segoe UI"/>
            </a:endParaRPr>
          </a:p>
        </p:txBody>
      </p:sp>
      <p:sp>
        <p:nvSpPr>
          <p:cNvPr id="9" name="Footer Placeholder 4">
            <a:extLst>
              <a:ext uri="{FF2B5EF4-FFF2-40B4-BE49-F238E27FC236}">
                <a16:creationId xmlns:a16="http://schemas.microsoft.com/office/drawing/2014/main" id="{F6F2C8A3-FF9C-4635-A07A-439B15A4B0F0}"/>
              </a:ext>
            </a:extLst>
          </p:cNvPr>
          <p:cNvSpPr>
            <a:spLocks noGrp="1"/>
          </p:cNvSpPr>
          <p:nvPr>
            <p:ph type="ftr" sz="quarter" idx="16"/>
          </p:nvPr>
        </p:nvSpPr>
        <p:spPr>
          <a:xfrm>
            <a:off x="452927" y="6479664"/>
            <a:ext cx="10776247" cy="14848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dirty="0">
                <a:ln>
                  <a:noFill/>
                </a:ln>
                <a:solidFill>
                  <a:prstClr val="black"/>
                </a:solidFill>
                <a:effectLst/>
                <a:uLnTx/>
                <a:uFillTx/>
                <a:latin typeface="Segoe UI"/>
                <a:ea typeface="+mn-ea"/>
                <a:cs typeface="+mn-cs"/>
              </a:rPr>
              <a:t>MELODY Presentation 6.3.2: Medical treatments, countermeasures and protection</a:t>
            </a:r>
          </a:p>
        </p:txBody>
      </p:sp>
    </p:spTree>
    <p:extLst>
      <p:ext uri="{BB962C8B-B14F-4D97-AF65-F5344CB8AC3E}">
        <p14:creationId xmlns:p14="http://schemas.microsoft.com/office/powerpoint/2010/main" val="1237679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15BCFB-1A5C-4F89-9145-0E72440D90FC}"/>
              </a:ext>
            </a:extLst>
          </p:cNvPr>
          <p:cNvSpPr>
            <a:spLocks noGrp="1"/>
          </p:cNvSpPr>
          <p:nvPr>
            <p:ph type="title"/>
          </p:nvPr>
        </p:nvSpPr>
        <p:spPr/>
        <p:txBody>
          <a:bodyPr/>
          <a:lstStyle/>
          <a:p>
            <a:r>
              <a:rPr lang="en-GB" dirty="0"/>
              <a:t>Patients as secondary source</a:t>
            </a:r>
            <a:endParaRPr lang="nl-NL" dirty="0"/>
          </a:p>
        </p:txBody>
      </p:sp>
      <p:sp>
        <p:nvSpPr>
          <p:cNvPr id="3" name="Text Placeholder 2"/>
          <p:cNvSpPr>
            <a:spLocks noGrp="1"/>
          </p:cNvSpPr>
          <p:nvPr>
            <p:ph type="body" sz="quarter" idx="15"/>
          </p:nvPr>
        </p:nvSpPr>
        <p:spPr>
          <a:xfrm>
            <a:off x="766762" y="1786071"/>
            <a:ext cx="10658475" cy="4390139"/>
          </a:xfrm>
        </p:spPr>
        <p:txBody>
          <a:bodyPr>
            <a:noAutofit/>
          </a:bodyPr>
          <a:lstStyle/>
          <a:p>
            <a:pPr marL="0" indent="0">
              <a:spcBef>
                <a:spcPts val="1200"/>
              </a:spcBef>
              <a:buNone/>
            </a:pPr>
            <a:r>
              <a:rPr lang="en-US" dirty="0"/>
              <a:t>Internal contaminated patients should be managed as a secondary source of radiation, depending on the type of radionuclides</a:t>
            </a:r>
          </a:p>
          <a:p>
            <a:pPr marL="342900" indent="-342900">
              <a:spcBef>
                <a:spcPts val="1200"/>
              </a:spcBef>
            </a:pPr>
            <a:r>
              <a:rPr lang="en-US" dirty="0"/>
              <a:t>The patient is a limited source of radiation</a:t>
            </a:r>
          </a:p>
          <a:p>
            <a:pPr marL="609600" lvl="1" indent="-342900">
              <a:spcBef>
                <a:spcPts val="1200"/>
              </a:spcBef>
            </a:pPr>
            <a:r>
              <a:rPr lang="en-US" b="0" kern="1200" noProof="0" dirty="0">
                <a:solidFill>
                  <a:schemeClr val="tx1"/>
                </a:solidFill>
                <a:effectLst/>
                <a:latin typeface="+mn-lt"/>
                <a:ea typeface="+mn-ea"/>
                <a:cs typeface="+mn-cs"/>
              </a:rPr>
              <a:t>Risk for healthcare personnel is very low, use preventive measures including time, shielding and distance if needed</a:t>
            </a:r>
          </a:p>
          <a:p>
            <a:pPr marL="609600" lvl="1" indent="-342900">
              <a:spcBef>
                <a:spcPts val="1200"/>
              </a:spcBef>
            </a:pPr>
            <a:r>
              <a:rPr lang="en-US" dirty="0"/>
              <a:t>Alpha radiation does not penetrate outside the body, but gamma and beta radiation can. This radiation could be measured outside the body</a:t>
            </a:r>
          </a:p>
          <a:p>
            <a:pPr marL="342900" indent="-342900">
              <a:spcBef>
                <a:spcPts val="1200"/>
              </a:spcBef>
            </a:pPr>
            <a:r>
              <a:rPr lang="en-US" dirty="0"/>
              <a:t>Gloves, mask, eye protection, are important to prevent secondary external/internal contamination with radioactive material excreted by the patients. </a:t>
            </a:r>
          </a:p>
          <a:p>
            <a:pPr marL="342900" indent="-342900">
              <a:spcBef>
                <a:spcPts val="1200"/>
              </a:spcBef>
            </a:pPr>
            <a:endParaRPr lang="en-US" dirty="0"/>
          </a:p>
          <a:p>
            <a:pPr marL="342900" indent="-342900">
              <a:spcBef>
                <a:spcPts val="1200"/>
              </a:spcBef>
            </a:pPr>
            <a:endParaRPr lang="en-US" dirty="0"/>
          </a:p>
        </p:txBody>
      </p:sp>
      <p:sp>
        <p:nvSpPr>
          <p:cNvPr id="8" name="Slide Number Placeholder 3">
            <a:extLst>
              <a:ext uri="{FF2B5EF4-FFF2-40B4-BE49-F238E27FC236}">
                <a16:creationId xmlns:a16="http://schemas.microsoft.com/office/drawing/2014/main" id="{044E515F-BD13-48A1-9E27-5B7D8E93C0DD}"/>
              </a:ext>
            </a:extLst>
          </p:cNvPr>
          <p:cNvSpPr txBox="1">
            <a:spLocks/>
          </p:cNvSpPr>
          <p:nvPr/>
        </p:nvSpPr>
        <p:spPr>
          <a:xfrm>
            <a:off x="8980433" y="6479665"/>
            <a:ext cx="2743200" cy="230784"/>
          </a:xfrm>
          <a:prstGeom prst="rect">
            <a:avLst/>
          </a:prstGeom>
        </p:spPr>
        <p:txBody>
          <a:bodyPr vert="horz" lIns="0" tIns="0" rIns="0" bIns="0" rtlCol="0" anchor="t" anchorCtr="0"/>
          <a:lstStyle>
            <a:defPPr>
              <a:defRPr lang="en-US"/>
            </a:defPPr>
            <a:lvl1pPr marL="0" algn="r" defTabSz="914400" rtl="0" eaLnBrk="1" latinLnBrk="0" hangingPunct="1">
              <a:defRPr sz="1000" b="1" kern="1200">
                <a:solidFill>
                  <a:schemeClr val="tx1"/>
                </a:solidFill>
                <a:latin typeface="+mj-lt"/>
                <a:ea typeface="Segoe UI Black" panose="020B0A02040204020203" pitchFamily="34" charset="0"/>
                <a:cs typeface="Segoe UI Semibold" panose="020B0702040204020203"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A814E660-BF25-4843-B2A0-93C6E2B6253B}" type="slidenum">
              <a:rPr lang="en-BE" smtClean="0">
                <a:solidFill>
                  <a:prstClr val="black"/>
                </a:solidFill>
                <a:latin typeface="Segoe UI"/>
              </a:rPr>
              <a:pPr>
                <a:defRPr/>
              </a:pPr>
              <a:t>36</a:t>
            </a:fld>
            <a:endParaRPr lang="en-BE" dirty="0">
              <a:solidFill>
                <a:prstClr val="black"/>
              </a:solidFill>
              <a:latin typeface="Segoe UI"/>
            </a:endParaRPr>
          </a:p>
        </p:txBody>
      </p:sp>
      <p:sp>
        <p:nvSpPr>
          <p:cNvPr id="9" name="Footer Placeholder 4">
            <a:extLst>
              <a:ext uri="{FF2B5EF4-FFF2-40B4-BE49-F238E27FC236}">
                <a16:creationId xmlns:a16="http://schemas.microsoft.com/office/drawing/2014/main" id="{F6F2C8A3-FF9C-4635-A07A-439B15A4B0F0}"/>
              </a:ext>
            </a:extLst>
          </p:cNvPr>
          <p:cNvSpPr>
            <a:spLocks noGrp="1"/>
          </p:cNvSpPr>
          <p:nvPr>
            <p:ph type="ftr" sz="quarter" idx="16"/>
          </p:nvPr>
        </p:nvSpPr>
        <p:spPr>
          <a:xfrm>
            <a:off x="452927" y="6479664"/>
            <a:ext cx="10776247" cy="14848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dirty="0">
                <a:ln>
                  <a:noFill/>
                </a:ln>
                <a:solidFill>
                  <a:prstClr val="black"/>
                </a:solidFill>
                <a:effectLst/>
                <a:uLnTx/>
                <a:uFillTx/>
                <a:latin typeface="Segoe UI"/>
                <a:ea typeface="+mn-ea"/>
                <a:cs typeface="+mn-cs"/>
              </a:rPr>
              <a:t>MELODY Presentation 6.3.2: Medical treatments, countermeasures and protection</a:t>
            </a:r>
          </a:p>
        </p:txBody>
      </p:sp>
    </p:spTree>
    <p:extLst>
      <p:ext uri="{BB962C8B-B14F-4D97-AF65-F5344CB8AC3E}">
        <p14:creationId xmlns:p14="http://schemas.microsoft.com/office/powerpoint/2010/main" val="389464732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B898D3-664D-4A28-874B-C46522C4B915}"/>
              </a:ext>
            </a:extLst>
          </p:cNvPr>
          <p:cNvSpPr>
            <a:spLocks noGrp="1"/>
          </p:cNvSpPr>
          <p:nvPr>
            <p:ph type="title"/>
          </p:nvPr>
        </p:nvSpPr>
        <p:spPr/>
        <p:txBody>
          <a:bodyPr/>
          <a:lstStyle/>
          <a:p>
            <a:r>
              <a:rPr lang="en-GB" dirty="0"/>
              <a:t>Treatment priority</a:t>
            </a:r>
            <a:br>
              <a:rPr lang="en-GB" dirty="0"/>
            </a:br>
            <a:endParaRPr lang="nl-NL" dirty="0"/>
          </a:p>
        </p:txBody>
      </p:sp>
      <p:sp>
        <p:nvSpPr>
          <p:cNvPr id="10" name="Text Placeholder 9"/>
          <p:cNvSpPr>
            <a:spLocks noGrp="1"/>
          </p:cNvSpPr>
          <p:nvPr>
            <p:ph type="body" sz="quarter" idx="15"/>
          </p:nvPr>
        </p:nvSpPr>
        <p:spPr/>
        <p:txBody>
          <a:bodyPr>
            <a:normAutofit/>
          </a:bodyPr>
          <a:lstStyle/>
          <a:p>
            <a:pPr marL="88900" indent="0">
              <a:buNone/>
            </a:pPr>
            <a:r>
              <a:rPr lang="en-US" dirty="0"/>
              <a:t>Priority to those:</a:t>
            </a:r>
          </a:p>
          <a:p>
            <a:r>
              <a:rPr lang="en-US" dirty="0"/>
              <a:t>With immediate or urgent trauma injuries</a:t>
            </a:r>
          </a:p>
          <a:p>
            <a:r>
              <a:rPr lang="en-US" dirty="0"/>
              <a:t>With symptoms of acute radiation</a:t>
            </a:r>
          </a:p>
          <a:p>
            <a:r>
              <a:rPr lang="en-US" dirty="0"/>
              <a:t>Closest to radioactive source or explosion (if any)</a:t>
            </a:r>
          </a:p>
          <a:p>
            <a:r>
              <a:rPr lang="en-US" dirty="0"/>
              <a:t>Highest external contamination and risk of internal contamination </a:t>
            </a:r>
          </a:p>
          <a:p>
            <a:r>
              <a:rPr lang="en-US" dirty="0"/>
              <a:t>Registration</a:t>
            </a:r>
          </a:p>
          <a:p>
            <a:pPr marL="88900" indent="0">
              <a:buNone/>
            </a:pPr>
            <a:r>
              <a:rPr lang="en-US" dirty="0"/>
              <a:t>Trauma injuries must be prioritized over radiation injuries, unless radiation exposure is life threatening to either patient or first responder.</a:t>
            </a:r>
          </a:p>
          <a:p>
            <a:pPr marL="88900" indent="0">
              <a:buNone/>
            </a:pPr>
            <a:endParaRPr lang="en-US" dirty="0"/>
          </a:p>
        </p:txBody>
      </p:sp>
      <p:sp>
        <p:nvSpPr>
          <p:cNvPr id="5" name="Slide Number Placeholder 3">
            <a:extLst>
              <a:ext uri="{FF2B5EF4-FFF2-40B4-BE49-F238E27FC236}">
                <a16:creationId xmlns:a16="http://schemas.microsoft.com/office/drawing/2014/main" id="{4FD14334-FA56-4D7F-8D6E-309B2B6D4526}"/>
              </a:ext>
            </a:extLst>
          </p:cNvPr>
          <p:cNvSpPr>
            <a:spLocks noGrp="1"/>
          </p:cNvSpPr>
          <p:nvPr>
            <p:ph type="sldNum" sz="quarter" idx="4"/>
          </p:nvPr>
        </p:nvSpPr>
        <p:spPr>
          <a:xfrm>
            <a:off x="8980433" y="6479665"/>
            <a:ext cx="2743200" cy="230784"/>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814E660-BF25-4843-B2A0-93C6E2B6253B}" type="slidenum">
              <a:rPr kumimoji="0" lang="en-BE" sz="1000" b="1" i="0" u="none" strike="noStrike" kern="1200" cap="none" spc="0" normalizeH="0" baseline="0" noProof="0" smtClean="0">
                <a:ln>
                  <a:noFill/>
                </a:ln>
                <a:solidFill>
                  <a:prstClr val="black"/>
                </a:solidFill>
                <a:effectLst/>
                <a:uLnTx/>
                <a:uFillTx/>
                <a:latin typeface="Segoe UI"/>
                <a:ea typeface="Segoe UI Black" panose="020B0A02040204020203" pitchFamily="34" charset="0"/>
                <a:cs typeface="Segoe UI Semibold" panose="020B0702040204020203"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en-BE" sz="1000" b="1" i="0" u="none" strike="noStrike" kern="1200" cap="none" spc="0" normalizeH="0" baseline="0" noProof="0" dirty="0">
              <a:ln>
                <a:noFill/>
              </a:ln>
              <a:solidFill>
                <a:prstClr val="black"/>
              </a:solidFill>
              <a:effectLst/>
              <a:uLnTx/>
              <a:uFillTx/>
              <a:latin typeface="Segoe UI"/>
              <a:ea typeface="Segoe UI Black" panose="020B0A02040204020203" pitchFamily="34" charset="0"/>
              <a:cs typeface="Segoe UI Semibold" panose="020B0702040204020203" pitchFamily="34" charset="0"/>
            </a:endParaRPr>
          </a:p>
        </p:txBody>
      </p:sp>
      <p:sp>
        <p:nvSpPr>
          <p:cNvPr id="6" name="Footer Placeholder 4">
            <a:extLst>
              <a:ext uri="{FF2B5EF4-FFF2-40B4-BE49-F238E27FC236}">
                <a16:creationId xmlns:a16="http://schemas.microsoft.com/office/drawing/2014/main" id="{E91E26D6-25A0-4CA1-8B99-C6E56898742D}"/>
              </a:ext>
            </a:extLst>
          </p:cNvPr>
          <p:cNvSpPr>
            <a:spLocks noGrp="1"/>
          </p:cNvSpPr>
          <p:nvPr>
            <p:ph type="ftr" sz="quarter" idx="16"/>
          </p:nvPr>
        </p:nvSpPr>
        <p:spPr>
          <a:xfrm>
            <a:off x="452927" y="6479664"/>
            <a:ext cx="10776247" cy="14848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dirty="0">
                <a:ln>
                  <a:noFill/>
                </a:ln>
                <a:solidFill>
                  <a:prstClr val="black"/>
                </a:solidFill>
                <a:effectLst/>
                <a:uLnTx/>
                <a:uFillTx/>
                <a:latin typeface="Segoe UI"/>
                <a:ea typeface="+mn-ea"/>
                <a:cs typeface="+mn-cs"/>
              </a:rPr>
              <a:t>MELODY Presentation 6.3.2: Medical treatments, countermeasures and protection</a:t>
            </a:r>
          </a:p>
        </p:txBody>
      </p:sp>
    </p:spTree>
    <p:extLst>
      <p:ext uri="{BB962C8B-B14F-4D97-AF65-F5344CB8AC3E}">
        <p14:creationId xmlns:p14="http://schemas.microsoft.com/office/powerpoint/2010/main" val="404956001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DF52A7-3C84-4F6B-B2AF-90B4B84A2019}"/>
              </a:ext>
            </a:extLst>
          </p:cNvPr>
          <p:cNvSpPr>
            <a:spLocks noGrp="1"/>
          </p:cNvSpPr>
          <p:nvPr>
            <p:ph type="title"/>
          </p:nvPr>
        </p:nvSpPr>
        <p:spPr/>
        <p:txBody>
          <a:bodyPr/>
          <a:lstStyle/>
          <a:p>
            <a:r>
              <a:rPr lang="en-US" dirty="0"/>
              <a:t>Radiological groups of victims</a:t>
            </a:r>
            <a:br>
              <a:rPr lang="en-US" dirty="0"/>
            </a:br>
            <a:br>
              <a:rPr lang="en-US" dirty="0"/>
            </a:br>
            <a:endParaRPr lang="en-US" dirty="0"/>
          </a:p>
        </p:txBody>
      </p:sp>
      <p:sp>
        <p:nvSpPr>
          <p:cNvPr id="5" name="Text Placeholder 4">
            <a:extLst>
              <a:ext uri="{FF2B5EF4-FFF2-40B4-BE49-F238E27FC236}">
                <a16:creationId xmlns:a16="http://schemas.microsoft.com/office/drawing/2014/main" id="{C7E5A00D-213D-4523-96DD-1D837805D4E8}"/>
              </a:ext>
            </a:extLst>
          </p:cNvPr>
          <p:cNvSpPr>
            <a:spLocks noGrp="1"/>
          </p:cNvSpPr>
          <p:nvPr>
            <p:ph type="body" sz="quarter" idx="15"/>
          </p:nvPr>
        </p:nvSpPr>
        <p:spPr>
          <a:xfrm>
            <a:off x="766762" y="1786071"/>
            <a:ext cx="12339638" cy="4693591"/>
          </a:xfrm>
        </p:spPr>
        <p:txBody>
          <a:bodyPr>
            <a:normAutofit lnSpcReduction="10000"/>
          </a:bodyPr>
          <a:lstStyle/>
          <a:p>
            <a:pPr marL="0" lvl="0" indent="0">
              <a:spcBef>
                <a:spcPts val="0"/>
              </a:spcBef>
              <a:buClrTx/>
              <a:buNone/>
              <a:defRPr/>
            </a:pPr>
            <a:r>
              <a:rPr lang="en-US" dirty="0"/>
              <a:t>Victims with absorbed dose of 1-3Gy (gray) </a:t>
            </a:r>
          </a:p>
          <a:p>
            <a:pPr marL="342900" indent="-342900">
              <a:spcBef>
                <a:spcPts val="0"/>
              </a:spcBef>
              <a:buClrTx/>
              <a:defRPr/>
            </a:pPr>
            <a:r>
              <a:rPr lang="en-US" dirty="0"/>
              <a:t>Initial hematopoietic syndrome </a:t>
            </a:r>
          </a:p>
          <a:p>
            <a:pPr marL="342900" indent="-342900">
              <a:spcBef>
                <a:spcPts val="0"/>
              </a:spcBef>
              <a:buClrTx/>
              <a:defRPr/>
            </a:pPr>
            <a:r>
              <a:rPr lang="en-US" dirty="0"/>
              <a:t>Followed by lymphopenia, bone marrow atrophy, pancytopenia</a:t>
            </a:r>
          </a:p>
          <a:p>
            <a:pPr marL="342900" indent="-342900">
              <a:spcBef>
                <a:spcPts val="0"/>
              </a:spcBef>
              <a:buClrTx/>
              <a:defRPr/>
            </a:pPr>
            <a:endParaRPr lang="en-US" dirty="0"/>
          </a:p>
          <a:p>
            <a:pPr marL="0" indent="0">
              <a:spcBef>
                <a:spcPts val="0"/>
              </a:spcBef>
              <a:buClrTx/>
              <a:buNone/>
              <a:defRPr/>
            </a:pPr>
            <a:r>
              <a:rPr lang="en-US" dirty="0"/>
              <a:t>Victims with absorbed dose of 3-5Gy (gray) </a:t>
            </a:r>
          </a:p>
          <a:p>
            <a:pPr marL="342900" indent="-342900">
              <a:spcBef>
                <a:spcPts val="0"/>
              </a:spcBef>
              <a:buClrTx/>
              <a:defRPr/>
            </a:pPr>
            <a:r>
              <a:rPr lang="en-US" dirty="0"/>
              <a:t>Acute Radiation Syndrome (ARS) is starting</a:t>
            </a:r>
          </a:p>
          <a:p>
            <a:pPr marL="342900" indent="-342900">
              <a:spcBef>
                <a:spcPts val="0"/>
              </a:spcBef>
              <a:buClrTx/>
              <a:defRPr/>
            </a:pPr>
            <a:r>
              <a:rPr lang="en-US" dirty="0"/>
              <a:t>Hematopoietic syndrome </a:t>
            </a:r>
            <a:r>
              <a:rPr lang="en-US" dirty="0">
                <a:sym typeface="Wingdings" panose="05000000000000000000" pitchFamily="2" charset="2"/>
              </a:rPr>
              <a:t> G</a:t>
            </a:r>
            <a:r>
              <a:rPr lang="en-US" dirty="0"/>
              <a:t>astrointestinal &amp; Neurovascular syndrome</a:t>
            </a:r>
          </a:p>
          <a:p>
            <a:pPr marL="342900" indent="-342900">
              <a:spcBef>
                <a:spcPts val="0"/>
              </a:spcBef>
              <a:buClrTx/>
              <a:defRPr/>
            </a:pPr>
            <a:r>
              <a:rPr lang="en-US" dirty="0"/>
              <a:t>Antibiotic prophylaxis to prevent sepsis</a:t>
            </a:r>
          </a:p>
          <a:p>
            <a:pPr marL="0" indent="0">
              <a:spcBef>
                <a:spcPts val="0"/>
              </a:spcBef>
              <a:buClrTx/>
              <a:buNone/>
              <a:defRPr/>
            </a:pPr>
            <a:endParaRPr lang="en-US" dirty="0"/>
          </a:p>
          <a:p>
            <a:pPr marL="0" indent="0">
              <a:spcBef>
                <a:spcPts val="0"/>
              </a:spcBef>
              <a:buClrTx/>
              <a:buNone/>
              <a:defRPr/>
            </a:pPr>
            <a:r>
              <a:rPr lang="en-US" dirty="0"/>
              <a:t>Victims with absorbed dose of &gt;5Gy (gray)</a:t>
            </a:r>
          </a:p>
          <a:p>
            <a:pPr marL="342900" indent="-342900">
              <a:spcBef>
                <a:spcPts val="0"/>
              </a:spcBef>
              <a:buClrTx/>
              <a:defRPr/>
            </a:pPr>
            <a:r>
              <a:rPr lang="en-US" dirty="0"/>
              <a:t>Similar to victims with absorbed dose of 3-5Gy</a:t>
            </a:r>
          </a:p>
          <a:p>
            <a:pPr marL="342900" indent="-342900">
              <a:spcBef>
                <a:spcPts val="0"/>
              </a:spcBef>
              <a:buClrTx/>
              <a:defRPr/>
            </a:pPr>
            <a:r>
              <a:rPr lang="en-US" dirty="0"/>
              <a:t>Antibiotic, antiviral and antifungal prophylaxis</a:t>
            </a:r>
          </a:p>
          <a:p>
            <a:pPr marL="342900" indent="-342900">
              <a:spcBef>
                <a:spcPts val="0"/>
              </a:spcBef>
              <a:buClrTx/>
              <a:defRPr/>
            </a:pPr>
            <a:r>
              <a:rPr lang="en-US" dirty="0"/>
              <a:t>Low chance of survival (&gt;8Gy 100% lethal)</a:t>
            </a:r>
          </a:p>
        </p:txBody>
      </p:sp>
      <p:sp>
        <p:nvSpPr>
          <p:cNvPr id="8" name="Slide Number Placeholder 3">
            <a:extLst>
              <a:ext uri="{FF2B5EF4-FFF2-40B4-BE49-F238E27FC236}">
                <a16:creationId xmlns:a16="http://schemas.microsoft.com/office/drawing/2014/main" id="{FE296A84-0E2D-4C3E-B2A5-CC117ADED363}"/>
              </a:ext>
            </a:extLst>
          </p:cNvPr>
          <p:cNvSpPr>
            <a:spLocks noGrp="1"/>
          </p:cNvSpPr>
          <p:nvPr>
            <p:ph type="sldNum" sz="quarter" idx="4"/>
          </p:nvPr>
        </p:nvSpPr>
        <p:spPr>
          <a:xfrm>
            <a:off x="8980433" y="6479665"/>
            <a:ext cx="2743200" cy="230784"/>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814E660-BF25-4843-B2A0-93C6E2B6253B}" type="slidenum">
              <a:rPr kumimoji="0" lang="en-US" sz="1000" b="1" i="0" u="none" strike="noStrike" kern="1200" cap="none" spc="0" normalizeH="0" baseline="0" smtClean="0">
                <a:ln>
                  <a:noFill/>
                </a:ln>
                <a:solidFill>
                  <a:prstClr val="black"/>
                </a:solidFill>
                <a:effectLst/>
                <a:uLnTx/>
                <a:uFillTx/>
                <a:latin typeface="Segoe UI"/>
                <a:ea typeface="Segoe UI Black" panose="020B0A02040204020203" pitchFamily="34" charset="0"/>
                <a:cs typeface="Segoe UI Semibold" panose="020B0702040204020203"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en-US" sz="1000" b="1" i="0" u="none" strike="noStrike" kern="1200" cap="none" spc="0" normalizeH="0" baseline="0">
              <a:ln>
                <a:noFill/>
              </a:ln>
              <a:solidFill>
                <a:prstClr val="black"/>
              </a:solidFill>
              <a:effectLst/>
              <a:uLnTx/>
              <a:uFillTx/>
              <a:latin typeface="Segoe UI"/>
              <a:ea typeface="Segoe UI Black" panose="020B0A02040204020203" pitchFamily="34" charset="0"/>
              <a:cs typeface="Segoe UI Semibold" panose="020B0702040204020203" pitchFamily="34" charset="0"/>
            </a:endParaRPr>
          </a:p>
        </p:txBody>
      </p:sp>
      <p:sp>
        <p:nvSpPr>
          <p:cNvPr id="9" name="Footer Placeholder 4">
            <a:extLst>
              <a:ext uri="{FF2B5EF4-FFF2-40B4-BE49-F238E27FC236}">
                <a16:creationId xmlns:a16="http://schemas.microsoft.com/office/drawing/2014/main" id="{FBB67F02-B1A3-4DE6-88FB-CAD57B6FCE69}"/>
              </a:ext>
            </a:extLst>
          </p:cNvPr>
          <p:cNvSpPr>
            <a:spLocks noGrp="1"/>
          </p:cNvSpPr>
          <p:nvPr>
            <p:ph type="ftr" sz="quarter" idx="16"/>
          </p:nvPr>
        </p:nvSpPr>
        <p:spPr>
          <a:xfrm>
            <a:off x="452927" y="6479664"/>
            <a:ext cx="10776247" cy="14848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dirty="0">
                <a:ln>
                  <a:noFill/>
                </a:ln>
                <a:solidFill>
                  <a:prstClr val="black"/>
                </a:solidFill>
                <a:effectLst/>
                <a:uLnTx/>
                <a:uFillTx/>
                <a:latin typeface="Segoe UI"/>
                <a:ea typeface="+mn-ea"/>
                <a:cs typeface="+mn-cs"/>
              </a:rPr>
              <a:t>MELODY Presentation 6.3.2: Medical treatments, countermeasures and protection</a:t>
            </a:r>
          </a:p>
        </p:txBody>
      </p:sp>
    </p:spTree>
    <p:extLst>
      <p:ext uri="{BB962C8B-B14F-4D97-AF65-F5344CB8AC3E}">
        <p14:creationId xmlns:p14="http://schemas.microsoft.com/office/powerpoint/2010/main" val="1320944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DF52A7-3C84-4F6B-B2AF-90B4B84A2019}"/>
              </a:ext>
            </a:extLst>
          </p:cNvPr>
          <p:cNvSpPr>
            <a:spLocks noGrp="1"/>
          </p:cNvSpPr>
          <p:nvPr>
            <p:ph type="title"/>
          </p:nvPr>
        </p:nvSpPr>
        <p:spPr>
          <a:xfrm>
            <a:off x="766762" y="355677"/>
            <a:ext cx="10658475" cy="985576"/>
          </a:xfrm>
        </p:spPr>
        <p:txBody>
          <a:bodyPr/>
          <a:lstStyle/>
          <a:p>
            <a:r>
              <a:rPr lang="en-US" dirty="0"/>
              <a:t>METREPOL</a:t>
            </a:r>
          </a:p>
        </p:txBody>
      </p:sp>
      <p:sp>
        <p:nvSpPr>
          <p:cNvPr id="8" name="Slide Number Placeholder 3">
            <a:extLst>
              <a:ext uri="{FF2B5EF4-FFF2-40B4-BE49-F238E27FC236}">
                <a16:creationId xmlns:a16="http://schemas.microsoft.com/office/drawing/2014/main" id="{FE296A84-0E2D-4C3E-B2A5-CC117ADED363}"/>
              </a:ext>
            </a:extLst>
          </p:cNvPr>
          <p:cNvSpPr>
            <a:spLocks noGrp="1"/>
          </p:cNvSpPr>
          <p:nvPr>
            <p:ph type="sldNum" sz="quarter" idx="4"/>
          </p:nvPr>
        </p:nvSpPr>
        <p:spPr>
          <a:xfrm>
            <a:off x="8980433" y="6479665"/>
            <a:ext cx="2743200" cy="230784"/>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814E660-BF25-4843-B2A0-93C6E2B6253B}" type="slidenum">
              <a:rPr kumimoji="0" lang="en-US" sz="1000" b="1" i="0" u="none" strike="noStrike" kern="1200" cap="none" spc="0" normalizeH="0" baseline="0" smtClean="0">
                <a:ln>
                  <a:noFill/>
                </a:ln>
                <a:solidFill>
                  <a:prstClr val="black"/>
                </a:solidFill>
                <a:effectLst/>
                <a:uLnTx/>
                <a:uFillTx/>
                <a:latin typeface="Segoe UI"/>
                <a:ea typeface="Segoe UI Black" panose="020B0A02040204020203" pitchFamily="34" charset="0"/>
                <a:cs typeface="Segoe UI Semibold" panose="020B0702040204020203"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en-US" sz="1000" b="1" i="0" u="none" strike="noStrike" kern="1200" cap="none" spc="0" normalizeH="0" baseline="0">
              <a:ln>
                <a:noFill/>
              </a:ln>
              <a:solidFill>
                <a:prstClr val="black"/>
              </a:solidFill>
              <a:effectLst/>
              <a:uLnTx/>
              <a:uFillTx/>
              <a:latin typeface="Segoe UI"/>
              <a:ea typeface="Segoe UI Black" panose="020B0A02040204020203" pitchFamily="34" charset="0"/>
              <a:cs typeface="Segoe UI Semibold" panose="020B0702040204020203" pitchFamily="34" charset="0"/>
            </a:endParaRPr>
          </a:p>
        </p:txBody>
      </p:sp>
      <p:sp>
        <p:nvSpPr>
          <p:cNvPr id="7" name="Footer Placeholder 4">
            <a:extLst>
              <a:ext uri="{FF2B5EF4-FFF2-40B4-BE49-F238E27FC236}">
                <a16:creationId xmlns:a16="http://schemas.microsoft.com/office/drawing/2014/main" id="{62E42138-810D-4A4F-A396-7DD91B13BF4C}"/>
              </a:ext>
            </a:extLst>
          </p:cNvPr>
          <p:cNvSpPr>
            <a:spLocks noGrp="1"/>
          </p:cNvSpPr>
          <p:nvPr>
            <p:ph type="ftr" sz="quarter" idx="16"/>
          </p:nvPr>
        </p:nvSpPr>
        <p:spPr>
          <a:xfrm>
            <a:off x="2472455" y="6595057"/>
            <a:ext cx="10776247" cy="14848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dirty="0">
                <a:ln>
                  <a:noFill/>
                </a:ln>
                <a:solidFill>
                  <a:prstClr val="black"/>
                </a:solidFill>
                <a:effectLst/>
                <a:uLnTx/>
                <a:uFillTx/>
                <a:latin typeface="Segoe UI"/>
                <a:ea typeface="+mn-ea"/>
                <a:cs typeface="+mn-cs"/>
              </a:rPr>
              <a:t>MELODY Presentation 6.3.2: Medical treatments, countermeasures and protection</a:t>
            </a:r>
          </a:p>
        </p:txBody>
      </p:sp>
      <p:pic>
        <p:nvPicPr>
          <p:cNvPr id="4" name="Picture 3">
            <a:extLst>
              <a:ext uri="{FF2B5EF4-FFF2-40B4-BE49-F238E27FC236}">
                <a16:creationId xmlns:a16="http://schemas.microsoft.com/office/drawing/2014/main" id="{E2E570E6-CC70-482B-9272-473F19469920}"/>
              </a:ext>
            </a:extLst>
          </p:cNvPr>
          <p:cNvPicPr>
            <a:picLocks noChangeAspect="1"/>
          </p:cNvPicPr>
          <p:nvPr/>
        </p:nvPicPr>
        <p:blipFill rotWithShape="1">
          <a:blip r:embed="rId3"/>
          <a:srcRect l="7504" t="2865" r="6834"/>
          <a:stretch/>
        </p:blipFill>
        <p:spPr>
          <a:xfrm>
            <a:off x="286246" y="850789"/>
            <a:ext cx="11577099" cy="4932639"/>
          </a:xfrm>
          <a:prstGeom prst="rect">
            <a:avLst/>
          </a:prstGeom>
        </p:spPr>
      </p:pic>
      <p:pic>
        <p:nvPicPr>
          <p:cNvPr id="9" name="Picture 8">
            <a:extLst>
              <a:ext uri="{FF2B5EF4-FFF2-40B4-BE49-F238E27FC236}">
                <a16:creationId xmlns:a16="http://schemas.microsoft.com/office/drawing/2014/main" id="{13F345B7-7D7B-4607-9E7A-F5D8A22E464D}"/>
              </a:ext>
            </a:extLst>
          </p:cNvPr>
          <p:cNvPicPr>
            <a:picLocks noChangeAspect="1"/>
          </p:cNvPicPr>
          <p:nvPr/>
        </p:nvPicPr>
        <p:blipFill>
          <a:blip r:embed="rId4"/>
          <a:stretch>
            <a:fillRect/>
          </a:stretch>
        </p:blipFill>
        <p:spPr>
          <a:xfrm>
            <a:off x="220148" y="3938576"/>
            <a:ext cx="2253625" cy="2585040"/>
          </a:xfrm>
          <a:prstGeom prst="rect">
            <a:avLst/>
          </a:prstGeom>
        </p:spPr>
      </p:pic>
    </p:spTree>
    <p:extLst>
      <p:ext uri="{BB962C8B-B14F-4D97-AF65-F5344CB8AC3E}">
        <p14:creationId xmlns:p14="http://schemas.microsoft.com/office/powerpoint/2010/main" val="311834709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6764" y="800100"/>
            <a:ext cx="9990136" cy="838200"/>
          </a:xfrm>
        </p:spPr>
        <p:txBody>
          <a:bodyPr>
            <a:normAutofit/>
          </a:bodyPr>
          <a:lstStyle/>
          <a:p>
            <a:r>
              <a:rPr lang="en-US" dirty="0"/>
              <a:t>Limited risk of secondary exposure</a:t>
            </a:r>
          </a:p>
        </p:txBody>
      </p:sp>
      <p:sp>
        <p:nvSpPr>
          <p:cNvPr id="4" name="Text Placeholder 3"/>
          <p:cNvSpPr>
            <a:spLocks noGrp="1"/>
          </p:cNvSpPr>
          <p:nvPr>
            <p:ph type="body" sz="quarter" idx="13"/>
          </p:nvPr>
        </p:nvSpPr>
        <p:spPr>
          <a:xfrm>
            <a:off x="766762" y="1731363"/>
            <a:ext cx="11260138" cy="4656649"/>
          </a:xfrm>
        </p:spPr>
        <p:txBody>
          <a:bodyPr>
            <a:normAutofit/>
          </a:bodyPr>
          <a:lstStyle/>
          <a:p>
            <a:r>
              <a:rPr lang="en-US" dirty="0"/>
              <a:t>The risk of secondary exposure for healthcare workers decontaminating or treating chemically or radiologically contaminated patients is small</a:t>
            </a:r>
          </a:p>
          <a:p>
            <a:pPr lvl="1"/>
            <a:r>
              <a:rPr lang="en-US" dirty="0"/>
              <a:t>Amount of material on patients is limited</a:t>
            </a:r>
          </a:p>
          <a:p>
            <a:pPr lvl="1"/>
            <a:r>
              <a:rPr lang="en-US" dirty="0"/>
              <a:t>Standard PPE (gloves, gown) prevent direct skin contact</a:t>
            </a:r>
          </a:p>
          <a:p>
            <a:pPr lvl="1"/>
            <a:r>
              <a:rPr lang="en-US" dirty="0"/>
              <a:t>More elaborate PPE (air-purifying respirator) only in rare cases</a:t>
            </a:r>
          </a:p>
          <a:p>
            <a:r>
              <a:rPr lang="en-US" altLang="nl-NL" dirty="0">
                <a:latin typeface="Segoe UI" panose="020B0502040204020203" pitchFamily="34" charset="0"/>
                <a:ea typeface="Segoe UI" panose="020B0502040204020203" pitchFamily="34" charset="0"/>
                <a:cs typeface="Segoe UI" panose="020B0502040204020203" pitchFamily="34" charset="0"/>
              </a:rPr>
              <a:t>Even in case of highly toxic volatile substances</a:t>
            </a:r>
            <a:r>
              <a:rPr lang="en-US" altLang="nl-NL" dirty="0"/>
              <a:t>:</a:t>
            </a:r>
          </a:p>
          <a:p>
            <a:pPr lvl="1"/>
            <a:r>
              <a:rPr lang="en-US" dirty="0"/>
              <a:t>Only mild symptoms occasionally reported</a:t>
            </a:r>
          </a:p>
          <a:p>
            <a:pPr lvl="1"/>
            <a:r>
              <a:rPr lang="en-US" dirty="0"/>
              <a:t>Mainly due to special circumstances that can be prevented</a:t>
            </a:r>
          </a:p>
          <a:p>
            <a:r>
              <a:rPr lang="en-US" b="1" dirty="0"/>
              <a:t>Critical care must never be delayed</a:t>
            </a:r>
            <a:r>
              <a:rPr lang="en-US" dirty="0"/>
              <a:t>, even if PPE is not (yet) optimal!</a:t>
            </a:r>
          </a:p>
          <a:p>
            <a:pPr lvl="1"/>
            <a:endParaRPr lang="en-US" dirty="0"/>
          </a:p>
          <a:p>
            <a:pPr lvl="4"/>
            <a:endParaRPr lang="en-US" sz="2400" dirty="0"/>
          </a:p>
        </p:txBody>
      </p:sp>
      <p:sp>
        <p:nvSpPr>
          <p:cNvPr id="5" name="Slide Number Placeholder 4"/>
          <p:cNvSpPr>
            <a:spLocks noGrp="1"/>
          </p:cNvSpPr>
          <p:nvPr>
            <p:ph type="sldNum" sz="quarter" idx="4"/>
          </p:nvPr>
        </p:nvSpPr>
        <p:spPr/>
        <p:txBody>
          <a:bodyPr/>
          <a:lstStyle/>
          <a:p>
            <a:fld id="{A814E660-BF25-4843-B2A0-93C6E2B6253B}" type="slidenum">
              <a:rPr lang="en-BE" smtClean="0"/>
              <a:pPr/>
              <a:t>4</a:t>
            </a:fld>
            <a:endParaRPr lang="en-BE" dirty="0"/>
          </a:p>
        </p:txBody>
      </p:sp>
      <p:sp>
        <p:nvSpPr>
          <p:cNvPr id="6" name="Tijdelijke aanduiding voor voettekst 5"/>
          <p:cNvSpPr>
            <a:spLocks noGrp="1"/>
          </p:cNvSpPr>
          <p:nvPr>
            <p:ph type="ftr" sz="quarter" idx="14"/>
          </p:nvPr>
        </p:nvSpPr>
        <p:spPr>
          <a:xfrm>
            <a:off x="452927" y="6479664"/>
            <a:ext cx="10776247" cy="148485"/>
          </a:xfrm>
        </p:spPr>
        <p:txBody>
          <a:bodyPr/>
          <a:lstStyle/>
          <a:p>
            <a:pPr lvl="0">
              <a:defRPr/>
            </a:pPr>
            <a:r>
              <a:rPr lang="en-US" dirty="0">
                <a:solidFill>
                  <a:prstClr val="black"/>
                </a:solidFill>
              </a:rPr>
              <a:t>MELODY Presentation 6.3.2: Medical treatments, countermeasures and protection</a:t>
            </a:r>
          </a:p>
        </p:txBody>
      </p:sp>
      <p:pic>
        <p:nvPicPr>
          <p:cNvPr id="7" name="Graphic 6" descr="Flag">
            <a:extLst>
              <a:ext uri="{FF2B5EF4-FFF2-40B4-BE49-F238E27FC236}">
                <a16:creationId xmlns:a16="http://schemas.microsoft.com/office/drawing/2014/main" id="{BD2E46AF-3399-4D9D-928D-F11D17EFE15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809233" y="378884"/>
            <a:ext cx="914400" cy="914400"/>
          </a:xfrm>
          <a:prstGeom prst="rect">
            <a:avLst/>
          </a:prstGeom>
        </p:spPr>
      </p:pic>
    </p:spTree>
    <p:extLst>
      <p:ext uri="{BB962C8B-B14F-4D97-AF65-F5344CB8AC3E}">
        <p14:creationId xmlns:p14="http://schemas.microsoft.com/office/powerpoint/2010/main" val="22130045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3963F5-8C6D-4850-A536-5A97278E377D}"/>
              </a:ext>
            </a:extLst>
          </p:cNvPr>
          <p:cNvSpPr>
            <a:spLocks noGrp="1"/>
          </p:cNvSpPr>
          <p:nvPr>
            <p:ph type="title"/>
          </p:nvPr>
        </p:nvSpPr>
        <p:spPr/>
        <p:txBody>
          <a:bodyPr/>
          <a:lstStyle/>
          <a:p>
            <a:r>
              <a:rPr lang="en-US" dirty="0"/>
              <a:t>Treatment</a:t>
            </a:r>
            <a:br>
              <a:rPr lang="en-US" dirty="0"/>
            </a:br>
            <a:endParaRPr lang="en-US" dirty="0"/>
          </a:p>
        </p:txBody>
      </p:sp>
      <p:sp>
        <p:nvSpPr>
          <p:cNvPr id="5" name="Text Placeholder 4"/>
          <p:cNvSpPr>
            <a:spLocks noGrp="1"/>
          </p:cNvSpPr>
          <p:nvPr>
            <p:ph type="body" sz="quarter" idx="15"/>
          </p:nvPr>
        </p:nvSpPr>
        <p:spPr>
          <a:xfrm>
            <a:off x="766762" y="1786072"/>
            <a:ext cx="10956871" cy="4301992"/>
          </a:xfrm>
        </p:spPr>
        <p:txBody>
          <a:bodyPr>
            <a:normAutofit/>
          </a:bodyPr>
          <a:lstStyle/>
          <a:p>
            <a:pPr marL="88900" indent="0">
              <a:buNone/>
            </a:pPr>
            <a:r>
              <a:rPr lang="en-US" dirty="0"/>
              <a:t>Supportive care</a:t>
            </a:r>
            <a:endParaRPr lang="en-US" dirty="0">
              <a:highlight>
                <a:srgbClr val="FFFF00"/>
              </a:highlight>
            </a:endParaRPr>
          </a:p>
          <a:p>
            <a:r>
              <a:rPr lang="en-US" dirty="0"/>
              <a:t>Cytokines</a:t>
            </a:r>
          </a:p>
          <a:p>
            <a:r>
              <a:rPr lang="en-US" dirty="0"/>
              <a:t>Blood transfusions</a:t>
            </a:r>
          </a:p>
          <a:p>
            <a:r>
              <a:rPr lang="en-US" dirty="0"/>
              <a:t>Stem cell transplantation</a:t>
            </a:r>
          </a:p>
          <a:p>
            <a:r>
              <a:rPr lang="en-US" dirty="0"/>
              <a:t>Treating infections with antimicrobials</a:t>
            </a:r>
          </a:p>
          <a:p>
            <a:r>
              <a:rPr lang="en-US" dirty="0"/>
              <a:t>Local skin injuries and burn treatment</a:t>
            </a:r>
          </a:p>
          <a:p>
            <a:pPr lvl="1"/>
            <a:r>
              <a:rPr lang="en-US" dirty="0"/>
              <a:t>Anti-inflammatory therapy with corticosteroids</a:t>
            </a:r>
          </a:p>
        </p:txBody>
      </p:sp>
      <p:sp>
        <p:nvSpPr>
          <p:cNvPr id="4" name="Slide Number Placeholder 3">
            <a:extLst>
              <a:ext uri="{FF2B5EF4-FFF2-40B4-BE49-F238E27FC236}">
                <a16:creationId xmlns:a16="http://schemas.microsoft.com/office/drawing/2014/main" id="{55AE6870-E6C8-4789-9F1F-14EE2DE5699F}"/>
              </a:ext>
            </a:extLst>
          </p:cNvPr>
          <p:cNvSpPr txBox="1">
            <a:spLocks/>
          </p:cNvSpPr>
          <p:nvPr/>
        </p:nvSpPr>
        <p:spPr>
          <a:xfrm>
            <a:off x="8980433" y="6479665"/>
            <a:ext cx="2743200" cy="230784"/>
          </a:xfrm>
          <a:prstGeom prst="rect">
            <a:avLst/>
          </a:prstGeom>
        </p:spPr>
        <p:txBody>
          <a:bodyPr vert="horz" lIns="0" tIns="0" rIns="0" bIns="0" rtlCol="0" anchor="t" anchorCtr="0"/>
          <a:lstStyle>
            <a:defPPr>
              <a:defRPr lang="en-US"/>
            </a:defPPr>
            <a:lvl1pPr marL="0" algn="r" defTabSz="914400" rtl="0" eaLnBrk="1" latinLnBrk="0" hangingPunct="1">
              <a:defRPr sz="1000" b="1" kern="1200">
                <a:solidFill>
                  <a:schemeClr val="tx1"/>
                </a:solidFill>
                <a:latin typeface="+mj-lt"/>
                <a:ea typeface="Segoe UI Black" panose="020B0A02040204020203" pitchFamily="34" charset="0"/>
                <a:cs typeface="Segoe UI Semibold" panose="020B0702040204020203"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A814E660-BF25-4843-B2A0-93C6E2B6253B}" type="slidenum">
              <a:rPr lang="en-US" smtClean="0">
                <a:solidFill>
                  <a:prstClr val="black"/>
                </a:solidFill>
                <a:latin typeface="Segoe UI"/>
              </a:rPr>
              <a:pPr>
                <a:defRPr/>
              </a:pPr>
              <a:t>40</a:t>
            </a:fld>
            <a:endParaRPr lang="en-US" dirty="0">
              <a:solidFill>
                <a:prstClr val="black"/>
              </a:solidFill>
              <a:latin typeface="Segoe UI"/>
            </a:endParaRPr>
          </a:p>
        </p:txBody>
      </p:sp>
      <p:sp>
        <p:nvSpPr>
          <p:cNvPr id="6" name="Footer Placeholder 4">
            <a:extLst>
              <a:ext uri="{FF2B5EF4-FFF2-40B4-BE49-F238E27FC236}">
                <a16:creationId xmlns:a16="http://schemas.microsoft.com/office/drawing/2014/main" id="{BB54E4B1-672C-46A1-9EB7-10718B3BEF35}"/>
              </a:ext>
            </a:extLst>
          </p:cNvPr>
          <p:cNvSpPr>
            <a:spLocks noGrp="1"/>
          </p:cNvSpPr>
          <p:nvPr>
            <p:ph type="ftr" sz="quarter" idx="16"/>
          </p:nvPr>
        </p:nvSpPr>
        <p:spPr>
          <a:xfrm>
            <a:off x="452927" y="6479664"/>
            <a:ext cx="10776247" cy="14848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dirty="0">
                <a:ln>
                  <a:noFill/>
                </a:ln>
                <a:solidFill>
                  <a:prstClr val="black"/>
                </a:solidFill>
                <a:effectLst/>
                <a:uLnTx/>
                <a:uFillTx/>
                <a:latin typeface="Segoe UI"/>
                <a:ea typeface="+mn-ea"/>
                <a:cs typeface="+mn-cs"/>
              </a:rPr>
              <a:t>MELODY Presentation 6.3.2: Medical treatments, countermeasures and protection</a:t>
            </a:r>
          </a:p>
        </p:txBody>
      </p:sp>
    </p:spTree>
    <p:extLst>
      <p:ext uri="{BB962C8B-B14F-4D97-AF65-F5344CB8AC3E}">
        <p14:creationId xmlns:p14="http://schemas.microsoft.com/office/powerpoint/2010/main" val="256007251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3963F5-8C6D-4850-A536-5A97278E377D}"/>
              </a:ext>
            </a:extLst>
          </p:cNvPr>
          <p:cNvSpPr>
            <a:spLocks noGrp="1"/>
          </p:cNvSpPr>
          <p:nvPr>
            <p:ph type="title"/>
          </p:nvPr>
        </p:nvSpPr>
        <p:spPr>
          <a:xfrm>
            <a:off x="766762" y="800496"/>
            <a:ext cx="11046010" cy="985576"/>
          </a:xfrm>
        </p:spPr>
        <p:txBody>
          <a:bodyPr/>
          <a:lstStyle/>
          <a:p>
            <a:r>
              <a:rPr lang="en-US" dirty="0"/>
              <a:t>Additional treatment for internal contamination</a:t>
            </a:r>
            <a:br>
              <a:rPr lang="en-US" dirty="0"/>
            </a:br>
            <a:endParaRPr lang="en-US" dirty="0"/>
          </a:p>
        </p:txBody>
      </p:sp>
      <p:sp>
        <p:nvSpPr>
          <p:cNvPr id="5" name="Text Placeholder 4"/>
          <p:cNvSpPr>
            <a:spLocks noGrp="1"/>
          </p:cNvSpPr>
          <p:nvPr>
            <p:ph type="body" sz="quarter" idx="15"/>
          </p:nvPr>
        </p:nvSpPr>
        <p:spPr>
          <a:xfrm>
            <a:off x="766762" y="1786072"/>
            <a:ext cx="10956871" cy="4301992"/>
          </a:xfrm>
        </p:spPr>
        <p:txBody>
          <a:bodyPr>
            <a:normAutofit/>
          </a:bodyPr>
          <a:lstStyle/>
          <a:p>
            <a:r>
              <a:rPr lang="en-US" dirty="0"/>
              <a:t>Blocking agents to accelerate the excretion rate of the radionuclides</a:t>
            </a:r>
          </a:p>
          <a:p>
            <a:pPr lvl="1"/>
            <a:r>
              <a:rPr lang="en-US" dirty="0"/>
              <a:t>Potassium Iodide: Saturate thyroid gland to prevent uptake of radioiodine</a:t>
            </a:r>
          </a:p>
          <a:p>
            <a:pPr lvl="1"/>
            <a:r>
              <a:rPr lang="en-US" dirty="0"/>
              <a:t>Prussian blue </a:t>
            </a:r>
            <a:r>
              <a:rPr lang="nb-NO" dirty="0"/>
              <a:t>tablets: Prevents Cesium from being reabsorbed in the gut</a:t>
            </a:r>
            <a:endParaRPr lang="en-US" dirty="0"/>
          </a:p>
          <a:p>
            <a:pPr lvl="1"/>
            <a:r>
              <a:rPr lang="en-US" dirty="0"/>
              <a:t>DTPA (IV): Urinal excretion of actinides</a:t>
            </a:r>
          </a:p>
          <a:p>
            <a:r>
              <a:rPr lang="en-US" dirty="0"/>
              <a:t>Pulmonary lavage for insoluble radionuclides </a:t>
            </a:r>
          </a:p>
          <a:p>
            <a:r>
              <a:rPr lang="en-US" dirty="0"/>
              <a:t>Gastric lavage if done 1-2 hours after the intake</a:t>
            </a:r>
          </a:p>
          <a:p>
            <a:pPr lvl="1"/>
            <a:r>
              <a:rPr lang="en-US" dirty="0"/>
              <a:t>Of limited use when material is inhaled</a:t>
            </a:r>
          </a:p>
        </p:txBody>
      </p:sp>
      <p:sp>
        <p:nvSpPr>
          <p:cNvPr id="4" name="Slide Number Placeholder 3">
            <a:extLst>
              <a:ext uri="{FF2B5EF4-FFF2-40B4-BE49-F238E27FC236}">
                <a16:creationId xmlns:a16="http://schemas.microsoft.com/office/drawing/2014/main" id="{55AE6870-E6C8-4789-9F1F-14EE2DE5699F}"/>
              </a:ext>
            </a:extLst>
          </p:cNvPr>
          <p:cNvSpPr txBox="1">
            <a:spLocks/>
          </p:cNvSpPr>
          <p:nvPr/>
        </p:nvSpPr>
        <p:spPr>
          <a:xfrm>
            <a:off x="8980433" y="6479665"/>
            <a:ext cx="2743200" cy="230784"/>
          </a:xfrm>
          <a:prstGeom prst="rect">
            <a:avLst/>
          </a:prstGeom>
        </p:spPr>
        <p:txBody>
          <a:bodyPr vert="horz" lIns="0" tIns="0" rIns="0" bIns="0" rtlCol="0" anchor="t" anchorCtr="0"/>
          <a:lstStyle>
            <a:defPPr>
              <a:defRPr lang="en-US"/>
            </a:defPPr>
            <a:lvl1pPr marL="0" algn="r" defTabSz="914400" rtl="0" eaLnBrk="1" latinLnBrk="0" hangingPunct="1">
              <a:defRPr sz="1000" b="1" kern="1200">
                <a:solidFill>
                  <a:schemeClr val="tx1"/>
                </a:solidFill>
                <a:latin typeface="+mj-lt"/>
                <a:ea typeface="Segoe UI Black" panose="020B0A02040204020203" pitchFamily="34" charset="0"/>
                <a:cs typeface="Segoe UI Semibold" panose="020B0702040204020203"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A814E660-BF25-4843-B2A0-93C6E2B6253B}" type="slidenum">
              <a:rPr lang="en-US" smtClean="0">
                <a:solidFill>
                  <a:prstClr val="black"/>
                </a:solidFill>
                <a:latin typeface="Segoe UI"/>
              </a:rPr>
              <a:pPr>
                <a:defRPr/>
              </a:pPr>
              <a:t>41</a:t>
            </a:fld>
            <a:endParaRPr lang="en-US" dirty="0">
              <a:solidFill>
                <a:prstClr val="black"/>
              </a:solidFill>
              <a:latin typeface="Segoe UI"/>
            </a:endParaRPr>
          </a:p>
        </p:txBody>
      </p:sp>
      <p:sp>
        <p:nvSpPr>
          <p:cNvPr id="6" name="Footer Placeholder 4">
            <a:extLst>
              <a:ext uri="{FF2B5EF4-FFF2-40B4-BE49-F238E27FC236}">
                <a16:creationId xmlns:a16="http://schemas.microsoft.com/office/drawing/2014/main" id="{BB54E4B1-672C-46A1-9EB7-10718B3BEF35}"/>
              </a:ext>
            </a:extLst>
          </p:cNvPr>
          <p:cNvSpPr>
            <a:spLocks noGrp="1"/>
          </p:cNvSpPr>
          <p:nvPr>
            <p:ph type="ftr" sz="quarter" idx="16"/>
          </p:nvPr>
        </p:nvSpPr>
        <p:spPr>
          <a:xfrm>
            <a:off x="452927" y="6479664"/>
            <a:ext cx="10776247" cy="14848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dirty="0">
                <a:ln>
                  <a:noFill/>
                </a:ln>
                <a:solidFill>
                  <a:prstClr val="black"/>
                </a:solidFill>
                <a:effectLst/>
                <a:uLnTx/>
                <a:uFillTx/>
                <a:latin typeface="Segoe UI"/>
                <a:ea typeface="+mn-ea"/>
                <a:cs typeface="+mn-cs"/>
              </a:rPr>
              <a:t>MELODY Presentation 6.3.2: Medical treatments, countermeasures and protection</a:t>
            </a:r>
          </a:p>
        </p:txBody>
      </p:sp>
    </p:spTree>
    <p:extLst>
      <p:ext uri="{BB962C8B-B14F-4D97-AF65-F5344CB8AC3E}">
        <p14:creationId xmlns:p14="http://schemas.microsoft.com/office/powerpoint/2010/main" val="185329514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C95661-CB32-479A-8E2F-67982A98D102}"/>
              </a:ext>
            </a:extLst>
          </p:cNvPr>
          <p:cNvSpPr>
            <a:spLocks noGrp="1"/>
          </p:cNvSpPr>
          <p:nvPr>
            <p:ph type="title"/>
          </p:nvPr>
        </p:nvSpPr>
        <p:spPr/>
        <p:txBody>
          <a:bodyPr/>
          <a:lstStyle/>
          <a:p>
            <a:r>
              <a:rPr lang="en-US" dirty="0"/>
              <a:t>Take home message</a:t>
            </a:r>
            <a:endParaRPr lang="nl-NL" dirty="0"/>
          </a:p>
        </p:txBody>
      </p:sp>
      <p:sp>
        <p:nvSpPr>
          <p:cNvPr id="3" name="Text Placeholder 2">
            <a:extLst>
              <a:ext uri="{FF2B5EF4-FFF2-40B4-BE49-F238E27FC236}">
                <a16:creationId xmlns:a16="http://schemas.microsoft.com/office/drawing/2014/main" id="{066D03D7-9F81-4950-84FD-130399BE42CF}"/>
              </a:ext>
            </a:extLst>
          </p:cNvPr>
          <p:cNvSpPr>
            <a:spLocks noGrp="1"/>
          </p:cNvSpPr>
          <p:nvPr>
            <p:ph type="body" sz="quarter" idx="15"/>
          </p:nvPr>
        </p:nvSpPr>
        <p:spPr>
          <a:xfrm>
            <a:off x="777394" y="1615951"/>
            <a:ext cx="10658475" cy="4611292"/>
          </a:xfrm>
        </p:spPr>
        <p:txBody>
          <a:bodyPr>
            <a:normAutofit/>
          </a:bodyPr>
          <a:lstStyle/>
          <a:p>
            <a:r>
              <a:rPr lang="en-US" dirty="0"/>
              <a:t>Chemical:</a:t>
            </a:r>
          </a:p>
          <a:p>
            <a:pPr lvl="1"/>
            <a:r>
              <a:rPr lang="en-US" dirty="0"/>
              <a:t>Fast decontamination</a:t>
            </a:r>
          </a:p>
          <a:p>
            <a:pPr lvl="1"/>
            <a:r>
              <a:rPr lang="en-US" dirty="0"/>
              <a:t>Rapid onset of symptoms </a:t>
            </a:r>
            <a:r>
              <a:rPr lang="en-US" dirty="0">
                <a:sym typeface="Wingdings" panose="05000000000000000000" pitchFamily="2" charset="2"/>
              </a:rPr>
              <a:t> apply antidote (if available) on suspicion</a:t>
            </a:r>
            <a:endParaRPr lang="en-US" dirty="0"/>
          </a:p>
          <a:p>
            <a:r>
              <a:rPr lang="en-US" dirty="0"/>
              <a:t>Biological:</a:t>
            </a:r>
          </a:p>
          <a:p>
            <a:pPr lvl="1"/>
            <a:r>
              <a:rPr lang="en-US" dirty="0"/>
              <a:t>Be aware of the unusual</a:t>
            </a:r>
          </a:p>
          <a:p>
            <a:pPr lvl="1"/>
            <a:r>
              <a:rPr lang="en-US" dirty="0"/>
              <a:t>Delayed onset of symptoms</a:t>
            </a:r>
          </a:p>
          <a:p>
            <a:pPr lvl="1"/>
            <a:r>
              <a:rPr lang="en-US" dirty="0"/>
              <a:t>Antibiotics, antitoxins, prophylaxis, and supportive treatment</a:t>
            </a:r>
          </a:p>
          <a:p>
            <a:r>
              <a:rPr lang="en-US" dirty="0"/>
              <a:t>Radiological:</a:t>
            </a:r>
          </a:p>
          <a:p>
            <a:pPr lvl="1"/>
            <a:r>
              <a:rPr lang="en-US" dirty="0"/>
              <a:t>Group victims based on trauma injuries, symptoms and absorbed dose </a:t>
            </a:r>
          </a:p>
          <a:p>
            <a:pPr lvl="1"/>
            <a:r>
              <a:rPr lang="en-US" dirty="0"/>
              <a:t>Support vital body functioning</a:t>
            </a:r>
            <a:endParaRPr lang="nl-NL" dirty="0"/>
          </a:p>
        </p:txBody>
      </p:sp>
      <p:sp>
        <p:nvSpPr>
          <p:cNvPr id="4" name="Slide Number Placeholder 3">
            <a:extLst>
              <a:ext uri="{FF2B5EF4-FFF2-40B4-BE49-F238E27FC236}">
                <a16:creationId xmlns:a16="http://schemas.microsoft.com/office/drawing/2014/main" id="{08A67891-A3BE-4E3E-B542-6AB3CBC98375}"/>
              </a:ext>
            </a:extLst>
          </p:cNvPr>
          <p:cNvSpPr>
            <a:spLocks noGrp="1"/>
          </p:cNvSpPr>
          <p:nvPr>
            <p:ph type="sldNum" sz="quarter" idx="4"/>
          </p:nvPr>
        </p:nvSpPr>
        <p:spPr/>
        <p:txBody>
          <a:bodyPr/>
          <a:lstStyle/>
          <a:p>
            <a:fld id="{A814E660-BF25-4843-B2A0-93C6E2B6253B}" type="slidenum">
              <a:rPr lang="en-BE" smtClean="0"/>
              <a:pPr/>
              <a:t>42</a:t>
            </a:fld>
            <a:endParaRPr lang="en-BE" dirty="0"/>
          </a:p>
        </p:txBody>
      </p:sp>
      <p:sp>
        <p:nvSpPr>
          <p:cNvPr id="5" name="Footer Placeholder 4">
            <a:extLst>
              <a:ext uri="{FF2B5EF4-FFF2-40B4-BE49-F238E27FC236}">
                <a16:creationId xmlns:a16="http://schemas.microsoft.com/office/drawing/2014/main" id="{FFCA8CC1-F2EF-493F-A2D0-0F2869E0FA61}"/>
              </a:ext>
            </a:extLst>
          </p:cNvPr>
          <p:cNvSpPr>
            <a:spLocks noGrp="1"/>
          </p:cNvSpPr>
          <p:nvPr>
            <p:ph type="ftr" sz="quarter" idx="16"/>
          </p:nvPr>
        </p:nvSpPr>
        <p:spPr/>
        <p:txBody>
          <a:bodyPr/>
          <a:lstStyle/>
          <a:p>
            <a:pPr lvl="0">
              <a:defRPr/>
            </a:pPr>
            <a:r>
              <a:rPr lang="en-US" dirty="0">
                <a:solidFill>
                  <a:prstClr val="black"/>
                </a:solidFill>
              </a:rPr>
              <a:t>MELODY Presentation 6.3.2: Medical treatments, countermeasures and protection</a:t>
            </a:r>
          </a:p>
        </p:txBody>
      </p:sp>
    </p:spTree>
    <p:extLst>
      <p:ext uri="{BB962C8B-B14F-4D97-AF65-F5344CB8AC3E}">
        <p14:creationId xmlns:p14="http://schemas.microsoft.com/office/powerpoint/2010/main" val="152960995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7"/>
          </p:nvPr>
        </p:nvSpPr>
        <p:spPr/>
        <p:txBody>
          <a:bodyPr/>
          <a:lstStyle/>
          <a:p>
            <a:r>
              <a:rPr lang="en-US" dirty="0"/>
              <a:t>Thank you</a:t>
            </a:r>
          </a:p>
        </p:txBody>
      </p:sp>
      <p:sp>
        <p:nvSpPr>
          <p:cNvPr id="4" name="Slide Number Placeholder 3"/>
          <p:cNvSpPr>
            <a:spLocks noGrp="1"/>
          </p:cNvSpPr>
          <p:nvPr>
            <p:ph type="sldNum" sz="quarter" idx="4"/>
          </p:nvPr>
        </p:nvSpPr>
        <p:spPr/>
        <p:txBody>
          <a:bodyPr/>
          <a:lstStyle/>
          <a:p>
            <a:fld id="{A814E660-BF25-4843-B2A0-93C6E2B6253B}" type="slidenum">
              <a:rPr lang="en-US" smtClean="0"/>
              <a:pPr/>
              <a:t>43</a:t>
            </a:fld>
            <a:endParaRPr lang="en-US" dirty="0"/>
          </a:p>
        </p:txBody>
      </p:sp>
      <p:sp>
        <p:nvSpPr>
          <p:cNvPr id="2" name="Footer Placeholder 1"/>
          <p:cNvSpPr>
            <a:spLocks noGrp="1"/>
          </p:cNvSpPr>
          <p:nvPr>
            <p:ph type="ftr" sz="quarter" idx="18"/>
          </p:nvPr>
        </p:nvSpPr>
        <p:spPr/>
        <p:txBody>
          <a:bodyPr/>
          <a:lstStyle/>
          <a:p>
            <a:r>
              <a:rPr lang="en-US" dirty="0"/>
              <a:t>MELODY Presentation 6.3.2: Medical treatments, countermeasures and protection</a:t>
            </a:r>
          </a:p>
        </p:txBody>
      </p:sp>
      <p:pic>
        <p:nvPicPr>
          <p:cNvPr id="7" name="Picture 6"/>
          <p:cNvPicPr>
            <a:picLocks noChangeAspect="1"/>
          </p:cNvPicPr>
          <p:nvPr/>
        </p:nvPicPr>
        <p:blipFill>
          <a:blip r:embed="rId3"/>
          <a:stretch>
            <a:fillRect/>
          </a:stretch>
        </p:blipFill>
        <p:spPr>
          <a:xfrm flipH="1">
            <a:off x="5404932" y="1657351"/>
            <a:ext cx="1344036" cy="1496250"/>
          </a:xfrm>
          <a:prstGeom prst="rect">
            <a:avLst/>
          </a:prstGeom>
        </p:spPr>
      </p:pic>
    </p:spTree>
    <p:extLst>
      <p:ext uri="{BB962C8B-B14F-4D97-AF65-F5344CB8AC3E}">
        <p14:creationId xmlns:p14="http://schemas.microsoft.com/office/powerpoint/2010/main" val="24603143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66764" y="800100"/>
            <a:ext cx="9913936" cy="838200"/>
          </a:xfrm>
        </p:spPr>
        <p:txBody>
          <a:bodyPr>
            <a:normAutofit/>
          </a:bodyPr>
          <a:lstStyle/>
          <a:p>
            <a:r>
              <a:rPr lang="nl-NL" dirty="0"/>
              <a:t>PPE </a:t>
            </a:r>
            <a:r>
              <a:rPr lang="nl-NL" dirty="0" err="1"/>
              <a:t>during</a:t>
            </a:r>
            <a:r>
              <a:rPr lang="nl-NL" dirty="0"/>
              <a:t> </a:t>
            </a:r>
            <a:r>
              <a:rPr lang="nl-NL" dirty="0" err="1"/>
              <a:t>medical</a:t>
            </a:r>
            <a:r>
              <a:rPr lang="nl-NL" dirty="0"/>
              <a:t> treatment</a:t>
            </a:r>
          </a:p>
        </p:txBody>
      </p:sp>
      <p:sp>
        <p:nvSpPr>
          <p:cNvPr id="4" name="Tijdelijke aanduiding voor tekst 3"/>
          <p:cNvSpPr>
            <a:spLocks noGrp="1"/>
          </p:cNvSpPr>
          <p:nvPr>
            <p:ph type="body" sz="quarter" idx="13"/>
          </p:nvPr>
        </p:nvSpPr>
        <p:spPr>
          <a:xfrm>
            <a:off x="766763" y="1731364"/>
            <a:ext cx="11931967" cy="4326536"/>
          </a:xfrm>
        </p:spPr>
        <p:txBody>
          <a:bodyPr>
            <a:normAutofit/>
          </a:bodyPr>
          <a:lstStyle/>
          <a:p>
            <a:r>
              <a:rPr lang="en-US" dirty="0"/>
              <a:t>Standard PPE (gloves, gown and mask/eye protection):</a:t>
            </a:r>
            <a:br>
              <a:rPr lang="en-US" dirty="0"/>
            </a:br>
            <a:r>
              <a:rPr lang="en-US" dirty="0"/>
              <a:t>for </a:t>
            </a:r>
            <a:r>
              <a:rPr lang="nl-NL" dirty="0"/>
              <a:t>common </a:t>
            </a:r>
            <a:r>
              <a:rPr lang="nl-NL" dirty="0" err="1"/>
              <a:t>contaminations</a:t>
            </a:r>
            <a:r>
              <a:rPr lang="nl-NL" dirty="0"/>
              <a:t> </a:t>
            </a:r>
            <a:r>
              <a:rPr lang="nl-NL" dirty="0" err="1"/>
              <a:t>with</a:t>
            </a:r>
            <a:r>
              <a:rPr lang="nl-NL" dirty="0"/>
              <a:t> single </a:t>
            </a:r>
            <a:r>
              <a:rPr lang="nl-NL" dirty="0" err="1"/>
              <a:t>patients</a:t>
            </a:r>
            <a:r>
              <a:rPr lang="nl-NL" dirty="0"/>
              <a:t> (</a:t>
            </a:r>
            <a:r>
              <a:rPr lang="nl-NL" dirty="0" err="1"/>
              <a:t>workplace</a:t>
            </a:r>
            <a:r>
              <a:rPr lang="nl-NL" dirty="0"/>
              <a:t>/</a:t>
            </a:r>
            <a:r>
              <a:rPr lang="nl-NL" dirty="0" err="1"/>
              <a:t>domestic</a:t>
            </a:r>
            <a:r>
              <a:rPr lang="nl-NL" dirty="0"/>
              <a:t>)</a:t>
            </a:r>
          </a:p>
          <a:p>
            <a:pPr lvl="1"/>
            <a:r>
              <a:rPr lang="en-US" dirty="0"/>
              <a:t>Consumer/professional chemical products (including pesticides)</a:t>
            </a:r>
          </a:p>
          <a:p>
            <a:pPr lvl="1"/>
            <a:r>
              <a:rPr lang="en-US" dirty="0"/>
              <a:t>Toxic gases from stomach (ingestion ‘suicide powder’)</a:t>
            </a:r>
          </a:p>
          <a:p>
            <a:pPr lvl="1"/>
            <a:r>
              <a:rPr lang="en-US" dirty="0"/>
              <a:t>Residual contamination (clothes removed)</a:t>
            </a:r>
            <a:endParaRPr lang="nl-NL" sz="2600" dirty="0"/>
          </a:p>
          <a:p>
            <a:pPr lvl="1"/>
            <a:endParaRPr lang="nl-NL" dirty="0"/>
          </a:p>
          <a:p>
            <a:r>
              <a:rPr lang="en-US" dirty="0"/>
              <a:t>Elaborate PPE (with air purifying respirator) in rare cases:</a:t>
            </a:r>
          </a:p>
          <a:p>
            <a:pPr lvl="1"/>
            <a:r>
              <a:rPr lang="en-US" dirty="0"/>
              <a:t>Elaborate contamination with highly toxic volatile chemicals (warfare agents)</a:t>
            </a:r>
          </a:p>
          <a:p>
            <a:pPr lvl="1"/>
            <a:r>
              <a:rPr lang="nl-NL" dirty="0"/>
              <a:t>Triage </a:t>
            </a:r>
            <a:r>
              <a:rPr lang="nl-NL" dirty="0" err="1"/>
              <a:t>and</a:t>
            </a:r>
            <a:r>
              <a:rPr lang="nl-NL" dirty="0"/>
              <a:t> </a:t>
            </a:r>
            <a:r>
              <a:rPr lang="nl-NL" dirty="0" err="1"/>
              <a:t>decontamination</a:t>
            </a:r>
            <a:r>
              <a:rPr lang="nl-NL" dirty="0"/>
              <a:t> of a large </a:t>
            </a:r>
            <a:r>
              <a:rPr lang="nl-NL" dirty="0" err="1"/>
              <a:t>number</a:t>
            </a:r>
            <a:r>
              <a:rPr lang="nl-NL" dirty="0"/>
              <a:t> of </a:t>
            </a:r>
            <a:r>
              <a:rPr lang="nl-NL" dirty="0" err="1"/>
              <a:t>casualties</a:t>
            </a:r>
            <a:br>
              <a:rPr lang="nl-NL" dirty="0"/>
            </a:br>
            <a:endParaRPr lang="nl-NL" dirty="0"/>
          </a:p>
          <a:p>
            <a:endParaRPr lang="en-US" dirty="0"/>
          </a:p>
          <a:p>
            <a:pPr marL="0" indent="0">
              <a:buNone/>
            </a:pPr>
            <a:endParaRPr lang="en-US" dirty="0"/>
          </a:p>
          <a:p>
            <a:pPr marL="0" indent="0">
              <a:buNone/>
            </a:pPr>
            <a:endParaRPr lang="en-US" dirty="0"/>
          </a:p>
          <a:p>
            <a:endParaRPr lang="nl-NL" dirty="0"/>
          </a:p>
        </p:txBody>
      </p:sp>
      <p:sp>
        <p:nvSpPr>
          <p:cNvPr id="5" name="Tijdelijke aanduiding voor dianummer 4"/>
          <p:cNvSpPr>
            <a:spLocks noGrp="1"/>
          </p:cNvSpPr>
          <p:nvPr>
            <p:ph type="sldNum" sz="quarter" idx="4"/>
          </p:nvPr>
        </p:nvSpPr>
        <p:spPr/>
        <p:txBody>
          <a:bodyPr/>
          <a:lstStyle/>
          <a:p>
            <a:fld id="{A814E660-BF25-4843-B2A0-93C6E2B6253B}" type="slidenum">
              <a:rPr lang="en-BE" smtClean="0"/>
              <a:pPr/>
              <a:t>5</a:t>
            </a:fld>
            <a:endParaRPr lang="en-BE" dirty="0"/>
          </a:p>
        </p:txBody>
      </p:sp>
      <p:sp>
        <p:nvSpPr>
          <p:cNvPr id="6" name="Tijdelijke aanduiding voor voettekst 5"/>
          <p:cNvSpPr>
            <a:spLocks noGrp="1"/>
          </p:cNvSpPr>
          <p:nvPr>
            <p:ph type="ftr" sz="quarter" idx="14"/>
          </p:nvPr>
        </p:nvSpPr>
        <p:spPr/>
        <p:txBody>
          <a:bodyPr/>
          <a:lstStyle/>
          <a:p>
            <a:pPr lvl="0">
              <a:defRPr/>
            </a:pPr>
            <a:r>
              <a:rPr lang="en-US" dirty="0">
                <a:solidFill>
                  <a:prstClr val="black"/>
                </a:solidFill>
              </a:rPr>
              <a:t>MELODY Presentation 6.3.2: Medical treatments, countermeasures and protection</a:t>
            </a:r>
          </a:p>
        </p:txBody>
      </p:sp>
    </p:spTree>
    <p:extLst>
      <p:ext uri="{BB962C8B-B14F-4D97-AF65-F5344CB8AC3E}">
        <p14:creationId xmlns:p14="http://schemas.microsoft.com/office/powerpoint/2010/main" val="102793687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B8B857-A784-4B9B-8AE9-D3BB02D931B3}"/>
              </a:ext>
            </a:extLst>
          </p:cNvPr>
          <p:cNvSpPr>
            <a:spLocks noGrp="1"/>
          </p:cNvSpPr>
          <p:nvPr>
            <p:ph type="title"/>
          </p:nvPr>
        </p:nvSpPr>
        <p:spPr/>
        <p:txBody>
          <a:bodyPr/>
          <a:lstStyle/>
          <a:p>
            <a:r>
              <a:rPr lang="da-DK" dirty="0"/>
              <a:t>Pre-hospital treatment</a:t>
            </a:r>
            <a:br>
              <a:rPr lang="da-DK" dirty="0"/>
            </a:br>
            <a:endParaRPr lang="nl-NL" dirty="0"/>
          </a:p>
        </p:txBody>
      </p:sp>
      <p:sp>
        <p:nvSpPr>
          <p:cNvPr id="5" name="Text Placeholder 4">
            <a:extLst>
              <a:ext uri="{FF2B5EF4-FFF2-40B4-BE49-F238E27FC236}">
                <a16:creationId xmlns:a16="http://schemas.microsoft.com/office/drawing/2014/main" id="{79BCEE47-4B3E-4321-BC55-B24765B2326A}"/>
              </a:ext>
            </a:extLst>
          </p:cNvPr>
          <p:cNvSpPr>
            <a:spLocks noGrp="1"/>
          </p:cNvSpPr>
          <p:nvPr>
            <p:ph type="body" sz="quarter" idx="15"/>
          </p:nvPr>
        </p:nvSpPr>
        <p:spPr>
          <a:xfrm>
            <a:off x="766762" y="1786072"/>
            <a:ext cx="7438124" cy="4301992"/>
          </a:xfrm>
        </p:spPr>
        <p:txBody>
          <a:bodyPr/>
          <a:lstStyle/>
          <a:p>
            <a:r>
              <a:rPr lang="en-US" dirty="0"/>
              <a:t>Life-saving treatment trauma injuries</a:t>
            </a:r>
          </a:p>
          <a:p>
            <a:r>
              <a:rPr lang="en-US" dirty="0"/>
              <a:t>Antidotes if available</a:t>
            </a:r>
          </a:p>
          <a:p>
            <a:r>
              <a:rPr lang="en-US" dirty="0"/>
              <a:t>Decontamination</a:t>
            </a:r>
          </a:p>
          <a:p>
            <a:r>
              <a:rPr lang="en-US" dirty="0"/>
              <a:t>Supportive treatment (ABCDE protocol)</a:t>
            </a:r>
          </a:p>
          <a:p>
            <a:r>
              <a:rPr lang="en-US" dirty="0"/>
              <a:t>Stabilization</a:t>
            </a:r>
          </a:p>
          <a:p>
            <a:r>
              <a:rPr lang="en-US" dirty="0"/>
              <a:t>Oxygen, bronchodilation</a:t>
            </a:r>
          </a:p>
          <a:p>
            <a:r>
              <a:rPr lang="en-US" dirty="0"/>
              <a:t>Symptomatic treatment</a:t>
            </a:r>
          </a:p>
          <a:p>
            <a:pPr marL="88900" indent="0">
              <a:buNone/>
            </a:pPr>
            <a:endParaRPr lang="nl-NL" dirty="0"/>
          </a:p>
        </p:txBody>
      </p:sp>
      <p:sp>
        <p:nvSpPr>
          <p:cNvPr id="3" name="Slide Number Placeholder 2">
            <a:extLst>
              <a:ext uri="{FF2B5EF4-FFF2-40B4-BE49-F238E27FC236}">
                <a16:creationId xmlns:a16="http://schemas.microsoft.com/office/drawing/2014/main" id="{08449559-752E-49DF-A551-14124182240D}"/>
              </a:ext>
            </a:extLst>
          </p:cNvPr>
          <p:cNvSpPr>
            <a:spLocks noGrp="1"/>
          </p:cNvSpPr>
          <p:nvPr>
            <p:ph type="sldNum" sz="quarter" idx="4"/>
          </p:nvPr>
        </p:nvSpPr>
        <p:spPr/>
        <p:txBody>
          <a:bodyPr/>
          <a:lstStyle/>
          <a:p>
            <a:fld id="{A814E660-BF25-4843-B2A0-93C6E2B6253B}" type="slidenum">
              <a:rPr lang="aa-ET" smtClean="0"/>
              <a:pPr/>
              <a:t>6</a:t>
            </a:fld>
            <a:endParaRPr lang="aa-ET" dirty="0"/>
          </a:p>
        </p:txBody>
      </p:sp>
      <p:sp>
        <p:nvSpPr>
          <p:cNvPr id="7" name="Footer Placeholder 3">
            <a:extLst>
              <a:ext uri="{FF2B5EF4-FFF2-40B4-BE49-F238E27FC236}">
                <a16:creationId xmlns:a16="http://schemas.microsoft.com/office/drawing/2014/main" id="{CAF5CBF1-1EA5-481F-8E08-846C91579330}"/>
              </a:ext>
            </a:extLst>
          </p:cNvPr>
          <p:cNvSpPr>
            <a:spLocks noGrp="1"/>
          </p:cNvSpPr>
          <p:nvPr>
            <p:ph type="ftr" sz="quarter" idx="16"/>
          </p:nvPr>
        </p:nvSpPr>
        <p:spPr/>
        <p:txBody>
          <a:bodyPr/>
          <a:lstStyle/>
          <a:p>
            <a:pPr lvl="0">
              <a:defRPr/>
            </a:pPr>
            <a:r>
              <a:rPr lang="en-US" dirty="0">
                <a:solidFill>
                  <a:prstClr val="black"/>
                </a:solidFill>
              </a:rPr>
              <a:t>MELODY Presentation 6.3.2: Medical treatments, countermeasures and protection</a:t>
            </a:r>
          </a:p>
        </p:txBody>
      </p:sp>
      <p:pic>
        <p:nvPicPr>
          <p:cNvPr id="6" name="Obraz 5">
            <a:extLst>
              <a:ext uri="{FF2B5EF4-FFF2-40B4-BE49-F238E27FC236}">
                <a16:creationId xmlns:a16="http://schemas.microsoft.com/office/drawing/2014/main" id="{826BFEA5-BCCA-482F-B312-EC4062EF67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77801" y="949109"/>
            <a:ext cx="4845832" cy="5058636"/>
          </a:xfrm>
          <a:prstGeom prst="rect">
            <a:avLst/>
          </a:prstGeom>
        </p:spPr>
      </p:pic>
      <p:sp>
        <p:nvSpPr>
          <p:cNvPr id="9" name="Title 1">
            <a:extLst>
              <a:ext uri="{FF2B5EF4-FFF2-40B4-BE49-F238E27FC236}">
                <a16:creationId xmlns:a16="http://schemas.microsoft.com/office/drawing/2014/main" id="{F3105D37-88BF-4F2B-8415-F04EE759F00D}"/>
              </a:ext>
            </a:extLst>
          </p:cNvPr>
          <p:cNvSpPr txBox="1">
            <a:spLocks/>
          </p:cNvSpPr>
          <p:nvPr/>
        </p:nvSpPr>
        <p:spPr>
          <a:xfrm>
            <a:off x="328640" y="800099"/>
            <a:ext cx="8105748" cy="838200"/>
          </a:xfrm>
          <a:prstGeom prst="rect">
            <a:avLst/>
          </a:prstGeom>
        </p:spPr>
        <p:txBody>
          <a:bodyPr>
            <a:normAutofit fontScale="97500"/>
          </a:bodyPr>
          <a:lst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a:lstStyle>
          <a:p>
            <a:endParaRPr lang="da-DK" dirty="0"/>
          </a:p>
        </p:txBody>
      </p:sp>
    </p:spTree>
    <p:extLst>
      <p:ext uri="{BB962C8B-B14F-4D97-AF65-F5344CB8AC3E}">
        <p14:creationId xmlns:p14="http://schemas.microsoft.com/office/powerpoint/2010/main" val="33968552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7BFB06A-EB09-49CD-9520-DDE9AD6A1B31}"/>
              </a:ext>
            </a:extLst>
          </p:cNvPr>
          <p:cNvSpPr>
            <a:spLocks noGrp="1"/>
          </p:cNvSpPr>
          <p:nvPr>
            <p:ph type="title"/>
          </p:nvPr>
        </p:nvSpPr>
        <p:spPr/>
        <p:txBody>
          <a:bodyPr/>
          <a:lstStyle/>
          <a:p>
            <a:r>
              <a:rPr lang="en-US" dirty="0"/>
              <a:t>Types of toxic response: Local effects</a:t>
            </a:r>
            <a:br>
              <a:rPr lang="en-US" dirty="0"/>
            </a:br>
            <a:endParaRPr lang="en-US" dirty="0"/>
          </a:p>
        </p:txBody>
      </p:sp>
      <p:sp>
        <p:nvSpPr>
          <p:cNvPr id="2" name="TextBox 1"/>
          <p:cNvSpPr txBox="1"/>
          <p:nvPr/>
        </p:nvSpPr>
        <p:spPr>
          <a:xfrm>
            <a:off x="3413174" y="1717713"/>
            <a:ext cx="5040560" cy="369332"/>
          </a:xfrm>
          <a:prstGeom prst="rect">
            <a:avLst/>
          </a:prstGeom>
          <a:noFill/>
        </p:spPr>
        <p:txBody>
          <a:bodyPr wrap="square" rtlCol="0">
            <a:spAutoFit/>
          </a:bodyPr>
          <a:lstStyle/>
          <a:p>
            <a:r>
              <a:rPr lang="en-US" b="1" dirty="0">
                <a:solidFill>
                  <a:srgbClr val="4BACC6">
                    <a:lumMod val="50000"/>
                  </a:srgbClr>
                </a:solidFill>
                <a:latin typeface="Arial" panose="020B0604020202020204" pitchFamily="34" charset="0"/>
                <a:cs typeface="Arial" panose="020B0604020202020204" pitchFamily="34" charset="0"/>
              </a:rPr>
              <a:t>i.e. The effect occurs at the point of contact</a:t>
            </a:r>
          </a:p>
        </p:txBody>
      </p:sp>
      <p:sp>
        <p:nvSpPr>
          <p:cNvPr id="6" name="Rounded Rectangle 5"/>
          <p:cNvSpPr/>
          <p:nvPr/>
        </p:nvSpPr>
        <p:spPr>
          <a:xfrm>
            <a:off x="3402130" y="1650351"/>
            <a:ext cx="4968552" cy="504056"/>
          </a:xfrm>
          <a:prstGeom prst="roundRect">
            <a:avLst/>
          </a:prstGeom>
          <a:noFill/>
          <a:ln w="3810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sp>
        <p:nvSpPr>
          <p:cNvPr id="7" name="Oval 6"/>
          <p:cNvSpPr/>
          <p:nvPr/>
        </p:nvSpPr>
        <p:spPr>
          <a:xfrm>
            <a:off x="1821678" y="2378161"/>
            <a:ext cx="2196244" cy="864096"/>
          </a:xfrm>
          <a:prstGeom prst="ellipse">
            <a:avLst/>
          </a:prstGeom>
          <a:solidFill>
            <a:schemeClr val="accent5">
              <a:lumMod val="20000"/>
              <a:lumOff val="8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sp>
        <p:nvSpPr>
          <p:cNvPr id="8" name="TextBox 7"/>
          <p:cNvSpPr txBox="1"/>
          <p:nvPr/>
        </p:nvSpPr>
        <p:spPr>
          <a:xfrm>
            <a:off x="2297578" y="2579380"/>
            <a:ext cx="1422158" cy="461665"/>
          </a:xfrm>
          <a:prstGeom prst="rect">
            <a:avLst/>
          </a:prstGeom>
          <a:noFill/>
        </p:spPr>
        <p:txBody>
          <a:bodyPr wrap="square" rtlCol="0">
            <a:spAutoFit/>
          </a:bodyPr>
          <a:lstStyle/>
          <a:p>
            <a:r>
              <a:rPr lang="en-US" sz="2400" b="1">
                <a:solidFill>
                  <a:srgbClr val="4BACC6">
                    <a:lumMod val="50000"/>
                  </a:srgbClr>
                </a:solidFill>
                <a:latin typeface="Arial" panose="020B0604020202020204" pitchFamily="34" charset="0"/>
                <a:cs typeface="Arial" panose="020B0604020202020204" pitchFamily="34" charset="0"/>
              </a:rPr>
              <a:t>GI Tract</a:t>
            </a:r>
          </a:p>
        </p:txBody>
      </p:sp>
      <p:sp>
        <p:nvSpPr>
          <p:cNvPr id="9" name="Oval 8"/>
          <p:cNvSpPr/>
          <p:nvPr/>
        </p:nvSpPr>
        <p:spPr>
          <a:xfrm>
            <a:off x="4732925" y="2378161"/>
            <a:ext cx="2196244" cy="864096"/>
          </a:xfrm>
          <a:prstGeom prst="ellipse">
            <a:avLst/>
          </a:prstGeom>
          <a:solidFill>
            <a:schemeClr val="accent5">
              <a:lumMod val="20000"/>
              <a:lumOff val="8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sp>
        <p:nvSpPr>
          <p:cNvPr id="10" name="TextBox 9"/>
          <p:cNvSpPr txBox="1"/>
          <p:nvPr/>
        </p:nvSpPr>
        <p:spPr>
          <a:xfrm>
            <a:off x="5051884" y="2579377"/>
            <a:ext cx="1800200" cy="461665"/>
          </a:xfrm>
          <a:prstGeom prst="rect">
            <a:avLst/>
          </a:prstGeom>
          <a:noFill/>
        </p:spPr>
        <p:txBody>
          <a:bodyPr wrap="square" rtlCol="0">
            <a:spAutoFit/>
          </a:bodyPr>
          <a:lstStyle/>
          <a:p>
            <a:r>
              <a:rPr lang="en-US" sz="2400" b="1">
                <a:solidFill>
                  <a:srgbClr val="4BACC6">
                    <a:lumMod val="50000"/>
                  </a:srgbClr>
                </a:solidFill>
                <a:latin typeface="Arial" panose="020B0604020202020204" pitchFamily="34" charset="0"/>
                <a:cs typeface="Arial" panose="020B0604020202020204" pitchFamily="34" charset="0"/>
              </a:rPr>
              <a:t>Skin/eyes</a:t>
            </a:r>
          </a:p>
        </p:txBody>
      </p:sp>
      <p:sp>
        <p:nvSpPr>
          <p:cNvPr id="11" name="Oval 10"/>
          <p:cNvSpPr/>
          <p:nvPr/>
        </p:nvSpPr>
        <p:spPr>
          <a:xfrm>
            <a:off x="7644172" y="2378162"/>
            <a:ext cx="2196244" cy="864096"/>
          </a:xfrm>
          <a:prstGeom prst="ellipse">
            <a:avLst/>
          </a:prstGeom>
          <a:solidFill>
            <a:schemeClr val="accent5">
              <a:lumMod val="20000"/>
              <a:lumOff val="8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sp>
        <p:nvSpPr>
          <p:cNvPr id="12" name="TextBox 11"/>
          <p:cNvSpPr txBox="1"/>
          <p:nvPr/>
        </p:nvSpPr>
        <p:spPr>
          <a:xfrm>
            <a:off x="8166230" y="2579378"/>
            <a:ext cx="1422158" cy="461665"/>
          </a:xfrm>
          <a:prstGeom prst="rect">
            <a:avLst/>
          </a:prstGeom>
          <a:noFill/>
        </p:spPr>
        <p:txBody>
          <a:bodyPr wrap="square" rtlCol="0">
            <a:spAutoFit/>
          </a:bodyPr>
          <a:lstStyle/>
          <a:p>
            <a:r>
              <a:rPr lang="en-US" sz="2400" b="1">
                <a:solidFill>
                  <a:srgbClr val="4BACC6">
                    <a:lumMod val="50000"/>
                  </a:srgbClr>
                </a:solidFill>
                <a:latin typeface="Arial" panose="020B0604020202020204" pitchFamily="34" charset="0"/>
                <a:cs typeface="Arial" panose="020B0604020202020204" pitchFamily="34" charset="0"/>
              </a:rPr>
              <a:t>Lungs</a:t>
            </a:r>
          </a:p>
        </p:txBody>
      </p:sp>
      <p:sp>
        <p:nvSpPr>
          <p:cNvPr id="13" name="Text Box 12"/>
          <p:cNvSpPr txBox="1">
            <a:spLocks noChangeArrowheads="1"/>
          </p:cNvSpPr>
          <p:nvPr/>
        </p:nvSpPr>
        <p:spPr bwMode="auto">
          <a:xfrm>
            <a:off x="1775396" y="3433575"/>
            <a:ext cx="2520404" cy="2862322"/>
          </a:xfrm>
          <a:prstGeom prst="rect">
            <a:avLst/>
          </a:prstGeom>
          <a:noFill/>
          <a:ln w="19050">
            <a:solidFill>
              <a:schemeClr val="accent5">
                <a:lumMod val="40000"/>
                <a:lumOff val="60000"/>
              </a:schemeClr>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spcBef>
                <a:spcPct val="20000"/>
              </a:spcBef>
              <a:spcAft>
                <a:spcPct val="30000"/>
              </a:spcAft>
              <a:defRPr sz="2400" b="1">
                <a:solidFill>
                  <a:schemeClr val="tx2"/>
                </a:solidFill>
                <a:latin typeface="Arial" pitchFamily="34" charset="0"/>
              </a:defRPr>
            </a:lvl1pPr>
            <a:lvl2pPr marL="742950" indent="-285750" eaLnBrk="0" hangingPunct="0">
              <a:spcBef>
                <a:spcPct val="20000"/>
              </a:spcBef>
              <a:spcAft>
                <a:spcPct val="30000"/>
              </a:spcAft>
              <a:defRPr sz="2000">
                <a:solidFill>
                  <a:srgbClr val="000000"/>
                </a:solidFill>
                <a:latin typeface="Arial" pitchFamily="34" charset="0"/>
              </a:defRPr>
            </a:lvl2pPr>
            <a:lvl3pPr marL="1143000" indent="-228600" eaLnBrk="0" hangingPunct="0">
              <a:spcBef>
                <a:spcPct val="20000"/>
              </a:spcBef>
              <a:buChar char="•"/>
              <a:defRPr sz="2000">
                <a:solidFill>
                  <a:srgbClr val="000000"/>
                </a:solidFill>
                <a:latin typeface="Arial" pitchFamily="34" charset="0"/>
              </a:defRPr>
            </a:lvl3pPr>
            <a:lvl4pPr marL="1600200" indent="-228600" eaLnBrk="0" hangingPunct="0">
              <a:spcBef>
                <a:spcPct val="20000"/>
              </a:spcBef>
              <a:buChar char="­"/>
              <a:defRPr sz="2000">
                <a:solidFill>
                  <a:srgbClr val="000000"/>
                </a:solidFill>
                <a:latin typeface="Arial" pitchFamily="34" charset="0"/>
              </a:defRPr>
            </a:lvl4pPr>
            <a:lvl5pPr marL="2057400" indent="-228600" eaLnBrk="0" hangingPunct="0">
              <a:spcBef>
                <a:spcPct val="20000"/>
              </a:spcBef>
              <a:buChar char="•"/>
              <a:defRPr sz="2000">
                <a:solidFill>
                  <a:srgbClr val="000000"/>
                </a:solidFill>
                <a:latin typeface="Arial" pitchFamily="34" charset="0"/>
              </a:defRPr>
            </a:lvl5pPr>
            <a:lvl6pPr marL="2514600" indent="-228600" eaLnBrk="0" fontAlgn="base" hangingPunct="0">
              <a:spcBef>
                <a:spcPct val="20000"/>
              </a:spcBef>
              <a:spcAft>
                <a:spcPct val="0"/>
              </a:spcAft>
              <a:buChar char="•"/>
              <a:defRPr sz="2000">
                <a:solidFill>
                  <a:srgbClr val="000000"/>
                </a:solidFill>
                <a:latin typeface="Arial" pitchFamily="34" charset="0"/>
              </a:defRPr>
            </a:lvl6pPr>
            <a:lvl7pPr marL="2971800" indent="-228600" eaLnBrk="0" fontAlgn="base" hangingPunct="0">
              <a:spcBef>
                <a:spcPct val="20000"/>
              </a:spcBef>
              <a:spcAft>
                <a:spcPct val="0"/>
              </a:spcAft>
              <a:buChar char="•"/>
              <a:defRPr sz="2000">
                <a:solidFill>
                  <a:srgbClr val="000000"/>
                </a:solidFill>
                <a:latin typeface="Arial" pitchFamily="34" charset="0"/>
              </a:defRPr>
            </a:lvl7pPr>
            <a:lvl8pPr marL="3429000" indent="-228600" eaLnBrk="0" fontAlgn="base" hangingPunct="0">
              <a:spcBef>
                <a:spcPct val="20000"/>
              </a:spcBef>
              <a:spcAft>
                <a:spcPct val="0"/>
              </a:spcAft>
              <a:buChar char="•"/>
              <a:defRPr sz="2000">
                <a:solidFill>
                  <a:srgbClr val="000000"/>
                </a:solidFill>
                <a:latin typeface="Arial" pitchFamily="34" charset="0"/>
              </a:defRPr>
            </a:lvl8pPr>
            <a:lvl9pPr marL="3886200" indent="-228600" eaLnBrk="0" fontAlgn="base" hangingPunct="0">
              <a:spcBef>
                <a:spcPct val="20000"/>
              </a:spcBef>
              <a:spcAft>
                <a:spcPct val="0"/>
              </a:spcAft>
              <a:buChar char="•"/>
              <a:defRPr sz="2000">
                <a:solidFill>
                  <a:srgbClr val="000000"/>
                </a:solidFill>
                <a:latin typeface="Arial" pitchFamily="34" charset="0"/>
              </a:defRPr>
            </a:lvl9pPr>
          </a:lstStyle>
          <a:p>
            <a:pPr marL="342900" indent="-342900" eaLnBrk="1" hangingPunct="1">
              <a:spcBef>
                <a:spcPct val="50000"/>
              </a:spcBef>
              <a:spcAft>
                <a:spcPct val="0"/>
              </a:spcAft>
              <a:buFont typeface="Arial" panose="020B0604020202020204" pitchFamily="34" charset="0"/>
              <a:buChar char="•"/>
            </a:pPr>
            <a:r>
              <a:rPr lang="en-US" altLang="en-US" sz="2000" b="0">
                <a:solidFill>
                  <a:srgbClr val="4BACC6">
                    <a:lumMod val="50000"/>
                  </a:srgbClr>
                </a:solidFill>
              </a:rPr>
              <a:t>Hypersalivation</a:t>
            </a:r>
          </a:p>
          <a:p>
            <a:pPr marL="342900" indent="-342900" eaLnBrk="1" hangingPunct="1">
              <a:spcBef>
                <a:spcPct val="50000"/>
              </a:spcBef>
              <a:spcAft>
                <a:spcPct val="0"/>
              </a:spcAft>
              <a:buFont typeface="Arial" panose="020B0604020202020204" pitchFamily="34" charset="0"/>
              <a:buChar char="•"/>
            </a:pPr>
            <a:r>
              <a:rPr lang="en-US" altLang="en-US" sz="2000" b="0">
                <a:solidFill>
                  <a:srgbClr val="4BACC6">
                    <a:lumMod val="50000"/>
                  </a:srgbClr>
                </a:solidFill>
              </a:rPr>
              <a:t>Vomiting  </a:t>
            </a:r>
          </a:p>
          <a:p>
            <a:pPr marL="342900" indent="-342900" eaLnBrk="1" hangingPunct="1">
              <a:spcBef>
                <a:spcPct val="50000"/>
              </a:spcBef>
              <a:spcAft>
                <a:spcPct val="0"/>
              </a:spcAft>
              <a:buFont typeface="Arial" panose="020B0604020202020204" pitchFamily="34" charset="0"/>
              <a:buChar char="•"/>
            </a:pPr>
            <a:r>
              <a:rPr lang="en-US" altLang="en-US" sz="2000" b="0">
                <a:solidFill>
                  <a:srgbClr val="4BACC6">
                    <a:lumMod val="50000"/>
                  </a:srgbClr>
                </a:solidFill>
              </a:rPr>
              <a:t>Difficulty swallowing</a:t>
            </a:r>
          </a:p>
          <a:p>
            <a:pPr marL="342900" indent="-342900" eaLnBrk="1" hangingPunct="1">
              <a:spcBef>
                <a:spcPct val="50000"/>
              </a:spcBef>
              <a:spcAft>
                <a:spcPct val="0"/>
              </a:spcAft>
              <a:buFont typeface="Arial" panose="020B0604020202020204" pitchFamily="34" charset="0"/>
              <a:buChar char="•"/>
            </a:pPr>
            <a:r>
              <a:rPr lang="en-US" altLang="en-US" sz="2000" b="0">
                <a:solidFill>
                  <a:srgbClr val="4BACC6">
                    <a:lumMod val="50000"/>
                  </a:srgbClr>
                </a:solidFill>
              </a:rPr>
              <a:t>Nausea</a:t>
            </a:r>
          </a:p>
          <a:p>
            <a:pPr marL="342900" indent="-342900" eaLnBrk="1" hangingPunct="1">
              <a:spcBef>
                <a:spcPct val="50000"/>
              </a:spcBef>
              <a:spcAft>
                <a:spcPct val="0"/>
              </a:spcAft>
              <a:buFont typeface="Arial" panose="020B0604020202020204" pitchFamily="34" charset="0"/>
              <a:buChar char="•"/>
            </a:pPr>
            <a:r>
              <a:rPr lang="en-US" altLang="en-US" sz="2000" b="0">
                <a:solidFill>
                  <a:srgbClr val="4BACC6">
                    <a:lumMod val="50000"/>
                  </a:srgbClr>
                </a:solidFill>
              </a:rPr>
              <a:t>Involuntary faecal incontinence</a:t>
            </a:r>
          </a:p>
        </p:txBody>
      </p:sp>
      <p:sp>
        <p:nvSpPr>
          <p:cNvPr id="14" name="Text Box 12"/>
          <p:cNvSpPr txBox="1">
            <a:spLocks noChangeArrowheads="1"/>
          </p:cNvSpPr>
          <p:nvPr/>
        </p:nvSpPr>
        <p:spPr bwMode="auto">
          <a:xfrm>
            <a:off x="4732925" y="3449337"/>
            <a:ext cx="2196244" cy="2554545"/>
          </a:xfrm>
          <a:prstGeom prst="rect">
            <a:avLst/>
          </a:prstGeom>
          <a:noFill/>
          <a:ln w="19050">
            <a:solidFill>
              <a:schemeClr val="accent5">
                <a:lumMod val="40000"/>
                <a:lumOff val="60000"/>
              </a:schemeClr>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spcBef>
                <a:spcPct val="20000"/>
              </a:spcBef>
              <a:spcAft>
                <a:spcPct val="30000"/>
              </a:spcAft>
              <a:defRPr sz="2400" b="1">
                <a:solidFill>
                  <a:schemeClr val="tx2"/>
                </a:solidFill>
                <a:latin typeface="Arial" pitchFamily="34" charset="0"/>
              </a:defRPr>
            </a:lvl1pPr>
            <a:lvl2pPr marL="742950" indent="-285750" eaLnBrk="0" hangingPunct="0">
              <a:spcBef>
                <a:spcPct val="20000"/>
              </a:spcBef>
              <a:spcAft>
                <a:spcPct val="30000"/>
              </a:spcAft>
              <a:defRPr sz="2000">
                <a:solidFill>
                  <a:srgbClr val="000000"/>
                </a:solidFill>
                <a:latin typeface="Arial" pitchFamily="34" charset="0"/>
              </a:defRPr>
            </a:lvl2pPr>
            <a:lvl3pPr marL="1143000" indent="-228600" eaLnBrk="0" hangingPunct="0">
              <a:spcBef>
                <a:spcPct val="20000"/>
              </a:spcBef>
              <a:buChar char="•"/>
              <a:defRPr sz="2000">
                <a:solidFill>
                  <a:srgbClr val="000000"/>
                </a:solidFill>
                <a:latin typeface="Arial" pitchFamily="34" charset="0"/>
              </a:defRPr>
            </a:lvl3pPr>
            <a:lvl4pPr marL="1600200" indent="-228600" eaLnBrk="0" hangingPunct="0">
              <a:spcBef>
                <a:spcPct val="20000"/>
              </a:spcBef>
              <a:buChar char="­"/>
              <a:defRPr sz="2000">
                <a:solidFill>
                  <a:srgbClr val="000000"/>
                </a:solidFill>
                <a:latin typeface="Arial" pitchFamily="34" charset="0"/>
              </a:defRPr>
            </a:lvl4pPr>
            <a:lvl5pPr marL="2057400" indent="-228600" eaLnBrk="0" hangingPunct="0">
              <a:spcBef>
                <a:spcPct val="20000"/>
              </a:spcBef>
              <a:buChar char="•"/>
              <a:defRPr sz="2000">
                <a:solidFill>
                  <a:srgbClr val="000000"/>
                </a:solidFill>
                <a:latin typeface="Arial" pitchFamily="34" charset="0"/>
              </a:defRPr>
            </a:lvl5pPr>
            <a:lvl6pPr marL="2514600" indent="-228600" eaLnBrk="0" fontAlgn="base" hangingPunct="0">
              <a:spcBef>
                <a:spcPct val="20000"/>
              </a:spcBef>
              <a:spcAft>
                <a:spcPct val="0"/>
              </a:spcAft>
              <a:buChar char="•"/>
              <a:defRPr sz="2000">
                <a:solidFill>
                  <a:srgbClr val="000000"/>
                </a:solidFill>
                <a:latin typeface="Arial" pitchFamily="34" charset="0"/>
              </a:defRPr>
            </a:lvl6pPr>
            <a:lvl7pPr marL="2971800" indent="-228600" eaLnBrk="0" fontAlgn="base" hangingPunct="0">
              <a:spcBef>
                <a:spcPct val="20000"/>
              </a:spcBef>
              <a:spcAft>
                <a:spcPct val="0"/>
              </a:spcAft>
              <a:buChar char="•"/>
              <a:defRPr sz="2000">
                <a:solidFill>
                  <a:srgbClr val="000000"/>
                </a:solidFill>
                <a:latin typeface="Arial" pitchFamily="34" charset="0"/>
              </a:defRPr>
            </a:lvl7pPr>
            <a:lvl8pPr marL="3429000" indent="-228600" eaLnBrk="0" fontAlgn="base" hangingPunct="0">
              <a:spcBef>
                <a:spcPct val="20000"/>
              </a:spcBef>
              <a:spcAft>
                <a:spcPct val="0"/>
              </a:spcAft>
              <a:buChar char="•"/>
              <a:defRPr sz="2000">
                <a:solidFill>
                  <a:srgbClr val="000000"/>
                </a:solidFill>
                <a:latin typeface="Arial" pitchFamily="34" charset="0"/>
              </a:defRPr>
            </a:lvl8pPr>
            <a:lvl9pPr marL="3886200" indent="-228600" eaLnBrk="0" fontAlgn="base" hangingPunct="0">
              <a:spcBef>
                <a:spcPct val="20000"/>
              </a:spcBef>
              <a:spcAft>
                <a:spcPct val="0"/>
              </a:spcAft>
              <a:buChar char="•"/>
              <a:defRPr sz="2000">
                <a:solidFill>
                  <a:srgbClr val="000000"/>
                </a:solidFill>
                <a:latin typeface="Arial" pitchFamily="34" charset="0"/>
              </a:defRPr>
            </a:lvl9pPr>
          </a:lstStyle>
          <a:p>
            <a:pPr marL="342900" indent="-342900" eaLnBrk="1" hangingPunct="1">
              <a:spcBef>
                <a:spcPct val="50000"/>
              </a:spcBef>
              <a:spcAft>
                <a:spcPct val="0"/>
              </a:spcAft>
              <a:buFont typeface="Arial" panose="020B0604020202020204" pitchFamily="34" charset="0"/>
              <a:buChar char="•"/>
            </a:pPr>
            <a:r>
              <a:rPr lang="en-US" altLang="en-US" sz="2000" b="0">
                <a:solidFill>
                  <a:srgbClr val="4BACC6">
                    <a:lumMod val="50000"/>
                  </a:srgbClr>
                </a:solidFill>
              </a:rPr>
              <a:t>Pain</a:t>
            </a:r>
          </a:p>
          <a:p>
            <a:pPr marL="342900" indent="-342900" eaLnBrk="1" hangingPunct="1">
              <a:spcBef>
                <a:spcPct val="50000"/>
              </a:spcBef>
              <a:spcAft>
                <a:spcPct val="0"/>
              </a:spcAft>
              <a:buFont typeface="Arial" panose="020B0604020202020204" pitchFamily="34" charset="0"/>
              <a:buChar char="•"/>
            </a:pPr>
            <a:r>
              <a:rPr lang="en-US" altLang="en-US" sz="2000" b="0">
                <a:solidFill>
                  <a:srgbClr val="4BACC6">
                    <a:lumMod val="50000"/>
                  </a:srgbClr>
                </a:solidFill>
              </a:rPr>
              <a:t>Photophobia</a:t>
            </a:r>
          </a:p>
          <a:p>
            <a:pPr marL="342900" indent="-342900" eaLnBrk="1" hangingPunct="1">
              <a:spcBef>
                <a:spcPct val="50000"/>
              </a:spcBef>
              <a:spcAft>
                <a:spcPct val="0"/>
              </a:spcAft>
              <a:buFont typeface="Arial" panose="020B0604020202020204" pitchFamily="34" charset="0"/>
              <a:buChar char="•"/>
            </a:pPr>
            <a:r>
              <a:rPr lang="en-US" altLang="en-US" sz="2000" b="0">
                <a:solidFill>
                  <a:srgbClr val="4BACC6">
                    <a:lumMod val="50000"/>
                  </a:srgbClr>
                </a:solidFill>
              </a:rPr>
              <a:t>Irritation</a:t>
            </a:r>
          </a:p>
          <a:p>
            <a:pPr marL="342900" indent="-342900" eaLnBrk="1" hangingPunct="1">
              <a:spcBef>
                <a:spcPct val="50000"/>
              </a:spcBef>
              <a:spcAft>
                <a:spcPct val="0"/>
              </a:spcAft>
              <a:buFont typeface="Arial" panose="020B0604020202020204" pitchFamily="34" charset="0"/>
              <a:buChar char="•"/>
            </a:pPr>
            <a:r>
              <a:rPr lang="en-US" altLang="en-US" sz="2000" b="0">
                <a:solidFill>
                  <a:srgbClr val="4BACC6">
                    <a:lumMod val="50000"/>
                  </a:srgbClr>
                </a:solidFill>
              </a:rPr>
              <a:t>Lacrimation</a:t>
            </a:r>
          </a:p>
          <a:p>
            <a:pPr marL="342900" indent="-342900" eaLnBrk="1" hangingPunct="1">
              <a:spcBef>
                <a:spcPct val="50000"/>
              </a:spcBef>
              <a:spcAft>
                <a:spcPct val="0"/>
              </a:spcAft>
              <a:buFont typeface="Arial" panose="020B0604020202020204" pitchFamily="34" charset="0"/>
              <a:buChar char="•"/>
            </a:pPr>
            <a:r>
              <a:rPr lang="en-US" altLang="en-US" sz="2000" b="0">
                <a:solidFill>
                  <a:srgbClr val="4BACC6">
                    <a:lumMod val="50000"/>
                  </a:srgbClr>
                </a:solidFill>
              </a:rPr>
              <a:t>Blurred/dim vision </a:t>
            </a:r>
          </a:p>
        </p:txBody>
      </p:sp>
      <p:sp>
        <p:nvSpPr>
          <p:cNvPr id="15" name="Text Box 12"/>
          <p:cNvSpPr txBox="1">
            <a:spLocks noChangeArrowheads="1"/>
          </p:cNvSpPr>
          <p:nvPr/>
        </p:nvSpPr>
        <p:spPr bwMode="auto">
          <a:xfrm>
            <a:off x="7338076" y="3433583"/>
            <a:ext cx="3006396" cy="2862322"/>
          </a:xfrm>
          <a:prstGeom prst="rect">
            <a:avLst/>
          </a:prstGeom>
          <a:noFill/>
          <a:ln w="19050">
            <a:solidFill>
              <a:schemeClr val="accent5">
                <a:lumMod val="40000"/>
                <a:lumOff val="60000"/>
              </a:schemeClr>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spcBef>
                <a:spcPct val="20000"/>
              </a:spcBef>
              <a:spcAft>
                <a:spcPct val="30000"/>
              </a:spcAft>
              <a:defRPr sz="2400" b="1">
                <a:solidFill>
                  <a:schemeClr val="tx2"/>
                </a:solidFill>
                <a:latin typeface="Arial" pitchFamily="34" charset="0"/>
              </a:defRPr>
            </a:lvl1pPr>
            <a:lvl2pPr marL="742950" indent="-285750" eaLnBrk="0" hangingPunct="0">
              <a:spcBef>
                <a:spcPct val="20000"/>
              </a:spcBef>
              <a:spcAft>
                <a:spcPct val="30000"/>
              </a:spcAft>
              <a:defRPr sz="2000">
                <a:solidFill>
                  <a:srgbClr val="000000"/>
                </a:solidFill>
                <a:latin typeface="Arial" pitchFamily="34" charset="0"/>
              </a:defRPr>
            </a:lvl2pPr>
            <a:lvl3pPr marL="1143000" indent="-228600" eaLnBrk="0" hangingPunct="0">
              <a:spcBef>
                <a:spcPct val="20000"/>
              </a:spcBef>
              <a:buChar char="•"/>
              <a:defRPr sz="2000">
                <a:solidFill>
                  <a:srgbClr val="000000"/>
                </a:solidFill>
                <a:latin typeface="Arial" pitchFamily="34" charset="0"/>
              </a:defRPr>
            </a:lvl3pPr>
            <a:lvl4pPr marL="1600200" indent="-228600" eaLnBrk="0" hangingPunct="0">
              <a:spcBef>
                <a:spcPct val="20000"/>
              </a:spcBef>
              <a:buChar char="­"/>
              <a:defRPr sz="2000">
                <a:solidFill>
                  <a:srgbClr val="000000"/>
                </a:solidFill>
                <a:latin typeface="Arial" pitchFamily="34" charset="0"/>
              </a:defRPr>
            </a:lvl4pPr>
            <a:lvl5pPr marL="2057400" indent="-228600" eaLnBrk="0" hangingPunct="0">
              <a:spcBef>
                <a:spcPct val="20000"/>
              </a:spcBef>
              <a:buChar char="•"/>
              <a:defRPr sz="2000">
                <a:solidFill>
                  <a:srgbClr val="000000"/>
                </a:solidFill>
                <a:latin typeface="Arial" pitchFamily="34" charset="0"/>
              </a:defRPr>
            </a:lvl5pPr>
            <a:lvl6pPr marL="2514600" indent="-228600" eaLnBrk="0" fontAlgn="base" hangingPunct="0">
              <a:spcBef>
                <a:spcPct val="20000"/>
              </a:spcBef>
              <a:spcAft>
                <a:spcPct val="0"/>
              </a:spcAft>
              <a:buChar char="•"/>
              <a:defRPr sz="2000">
                <a:solidFill>
                  <a:srgbClr val="000000"/>
                </a:solidFill>
                <a:latin typeface="Arial" pitchFamily="34" charset="0"/>
              </a:defRPr>
            </a:lvl6pPr>
            <a:lvl7pPr marL="2971800" indent="-228600" eaLnBrk="0" fontAlgn="base" hangingPunct="0">
              <a:spcBef>
                <a:spcPct val="20000"/>
              </a:spcBef>
              <a:spcAft>
                <a:spcPct val="0"/>
              </a:spcAft>
              <a:buChar char="•"/>
              <a:defRPr sz="2000">
                <a:solidFill>
                  <a:srgbClr val="000000"/>
                </a:solidFill>
                <a:latin typeface="Arial" pitchFamily="34" charset="0"/>
              </a:defRPr>
            </a:lvl7pPr>
            <a:lvl8pPr marL="3429000" indent="-228600" eaLnBrk="0" fontAlgn="base" hangingPunct="0">
              <a:spcBef>
                <a:spcPct val="20000"/>
              </a:spcBef>
              <a:spcAft>
                <a:spcPct val="0"/>
              </a:spcAft>
              <a:buChar char="•"/>
              <a:defRPr sz="2000">
                <a:solidFill>
                  <a:srgbClr val="000000"/>
                </a:solidFill>
                <a:latin typeface="Arial" pitchFamily="34" charset="0"/>
              </a:defRPr>
            </a:lvl8pPr>
            <a:lvl9pPr marL="3886200" indent="-228600" eaLnBrk="0" fontAlgn="base" hangingPunct="0">
              <a:spcBef>
                <a:spcPct val="20000"/>
              </a:spcBef>
              <a:spcAft>
                <a:spcPct val="0"/>
              </a:spcAft>
              <a:buChar char="•"/>
              <a:defRPr sz="2000">
                <a:solidFill>
                  <a:srgbClr val="000000"/>
                </a:solidFill>
                <a:latin typeface="Arial" pitchFamily="34" charset="0"/>
              </a:defRPr>
            </a:lvl9pPr>
          </a:lstStyle>
          <a:p>
            <a:pPr marL="342900" indent="-342900" eaLnBrk="1" hangingPunct="1">
              <a:spcBef>
                <a:spcPct val="50000"/>
              </a:spcBef>
              <a:spcAft>
                <a:spcPct val="0"/>
              </a:spcAft>
              <a:buFont typeface="Arial" panose="020B0604020202020204" pitchFamily="34" charset="0"/>
              <a:buChar char="•"/>
            </a:pPr>
            <a:r>
              <a:rPr lang="en-US" altLang="en-US" sz="2000" b="0">
                <a:solidFill>
                  <a:srgbClr val="4BACC6">
                    <a:lumMod val="50000"/>
                  </a:srgbClr>
                </a:solidFill>
              </a:rPr>
              <a:t>Chest pain/tightness</a:t>
            </a:r>
          </a:p>
          <a:p>
            <a:pPr marL="342900" indent="-342900" eaLnBrk="1" hangingPunct="1">
              <a:spcBef>
                <a:spcPct val="50000"/>
              </a:spcBef>
              <a:spcAft>
                <a:spcPct val="0"/>
              </a:spcAft>
              <a:buFont typeface="Arial" panose="020B0604020202020204" pitchFamily="34" charset="0"/>
              <a:buChar char="•"/>
            </a:pPr>
            <a:r>
              <a:rPr lang="en-US" altLang="en-US" sz="2000" b="0">
                <a:solidFill>
                  <a:srgbClr val="4BACC6">
                    <a:lumMod val="50000"/>
                  </a:srgbClr>
                </a:solidFill>
              </a:rPr>
              <a:t>Cough </a:t>
            </a:r>
          </a:p>
          <a:p>
            <a:pPr marL="342900" indent="-342900" eaLnBrk="1" hangingPunct="1">
              <a:spcBef>
                <a:spcPct val="50000"/>
              </a:spcBef>
              <a:spcAft>
                <a:spcPct val="0"/>
              </a:spcAft>
              <a:buFont typeface="Arial" panose="020B0604020202020204" pitchFamily="34" charset="0"/>
              <a:buChar char="•"/>
            </a:pPr>
            <a:r>
              <a:rPr lang="en-US" altLang="en-US" sz="2000" b="0">
                <a:solidFill>
                  <a:srgbClr val="4BACC6">
                    <a:lumMod val="50000"/>
                  </a:srgbClr>
                </a:solidFill>
              </a:rPr>
              <a:t>Reduced lung function </a:t>
            </a:r>
          </a:p>
          <a:p>
            <a:pPr marL="342900" indent="-342900" eaLnBrk="1" hangingPunct="1">
              <a:spcBef>
                <a:spcPct val="50000"/>
              </a:spcBef>
              <a:spcAft>
                <a:spcPct val="0"/>
              </a:spcAft>
              <a:buFont typeface="Arial" panose="020B0604020202020204" pitchFamily="34" charset="0"/>
              <a:buChar char="•"/>
            </a:pPr>
            <a:r>
              <a:rPr lang="en-US" altLang="en-US" sz="2000" b="0">
                <a:solidFill>
                  <a:srgbClr val="4BACC6">
                    <a:lumMod val="50000"/>
                  </a:srgbClr>
                </a:solidFill>
              </a:rPr>
              <a:t>Pulmonary oedema</a:t>
            </a:r>
          </a:p>
          <a:p>
            <a:pPr marL="342900" indent="-342900" eaLnBrk="1" hangingPunct="1">
              <a:spcBef>
                <a:spcPct val="50000"/>
              </a:spcBef>
              <a:spcAft>
                <a:spcPct val="0"/>
              </a:spcAft>
              <a:buFont typeface="Arial" panose="020B0604020202020204" pitchFamily="34" charset="0"/>
              <a:buChar char="•"/>
            </a:pPr>
            <a:r>
              <a:rPr lang="en-US" altLang="en-US" sz="2000" b="0">
                <a:solidFill>
                  <a:srgbClr val="4BACC6">
                    <a:lumMod val="50000"/>
                  </a:srgbClr>
                </a:solidFill>
              </a:rPr>
              <a:t>Decreased respiratory rate</a:t>
            </a:r>
          </a:p>
        </p:txBody>
      </p:sp>
      <p:sp>
        <p:nvSpPr>
          <p:cNvPr id="16" name="Slide Number Placeholder 3">
            <a:extLst>
              <a:ext uri="{FF2B5EF4-FFF2-40B4-BE49-F238E27FC236}">
                <a16:creationId xmlns:a16="http://schemas.microsoft.com/office/drawing/2014/main" id="{4FDFF9D4-EB4A-423E-A370-4D326E8E2990}"/>
              </a:ext>
            </a:extLst>
          </p:cNvPr>
          <p:cNvSpPr>
            <a:spLocks noGrp="1"/>
          </p:cNvSpPr>
          <p:nvPr>
            <p:ph type="sldNum" sz="quarter" idx="4"/>
          </p:nvPr>
        </p:nvSpPr>
        <p:spPr>
          <a:xfrm>
            <a:off x="8980433" y="6479665"/>
            <a:ext cx="2743200" cy="230784"/>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814E660-BF25-4843-B2A0-93C6E2B6253B}" type="slidenum">
              <a:rPr kumimoji="0" lang="en-US" sz="1000" b="1" i="0" u="none" strike="noStrike" kern="1200" cap="none" spc="0" normalizeH="0" baseline="0" smtClean="0">
                <a:ln>
                  <a:noFill/>
                </a:ln>
                <a:solidFill>
                  <a:prstClr val="black"/>
                </a:solidFill>
                <a:effectLst/>
                <a:uLnTx/>
                <a:uFillTx/>
                <a:latin typeface="Segoe UI"/>
                <a:ea typeface="Segoe UI Black" panose="020B0A02040204020203" pitchFamily="34" charset="0"/>
                <a:cs typeface="Segoe UI Semibold" panose="020B0702040204020203"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000" b="1" i="0" u="none" strike="noStrike" kern="1200" cap="none" spc="0" normalizeH="0" baseline="0">
              <a:ln>
                <a:noFill/>
              </a:ln>
              <a:solidFill>
                <a:prstClr val="black"/>
              </a:solidFill>
              <a:effectLst/>
              <a:uLnTx/>
              <a:uFillTx/>
              <a:latin typeface="Segoe UI"/>
              <a:ea typeface="Segoe UI Black" panose="020B0A02040204020203" pitchFamily="34" charset="0"/>
              <a:cs typeface="Segoe UI Semibold" panose="020B0702040204020203" pitchFamily="34" charset="0"/>
            </a:endParaRPr>
          </a:p>
        </p:txBody>
      </p:sp>
      <p:sp>
        <p:nvSpPr>
          <p:cNvPr id="17" name="Footer Placeholder 4">
            <a:extLst>
              <a:ext uri="{FF2B5EF4-FFF2-40B4-BE49-F238E27FC236}">
                <a16:creationId xmlns:a16="http://schemas.microsoft.com/office/drawing/2014/main" id="{E078CD34-13D6-46E0-8FC5-BCD596C10CC3}"/>
              </a:ext>
            </a:extLst>
          </p:cNvPr>
          <p:cNvSpPr>
            <a:spLocks noGrp="1"/>
          </p:cNvSpPr>
          <p:nvPr>
            <p:ph type="ftr" sz="quarter" idx="16"/>
          </p:nvPr>
        </p:nvSpPr>
        <p:spPr>
          <a:xfrm>
            <a:off x="452927" y="6479664"/>
            <a:ext cx="10776247" cy="14848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dirty="0">
                <a:ln>
                  <a:noFill/>
                </a:ln>
                <a:solidFill>
                  <a:prstClr val="black"/>
                </a:solidFill>
                <a:effectLst/>
                <a:uLnTx/>
                <a:uFillTx/>
                <a:latin typeface="Segoe UI"/>
                <a:ea typeface="+mn-ea"/>
                <a:cs typeface="+mn-cs"/>
              </a:rPr>
              <a:t>MELODY Presentation 6.3.2: Medical treatments, countermeasures and protection</a:t>
            </a:r>
          </a:p>
        </p:txBody>
      </p:sp>
    </p:spTree>
    <p:extLst>
      <p:ext uri="{BB962C8B-B14F-4D97-AF65-F5344CB8AC3E}">
        <p14:creationId xmlns:p14="http://schemas.microsoft.com/office/powerpoint/2010/main" val="5521750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6866A1C-DEEA-4DD2-BB90-A8D5BAE2A753}"/>
              </a:ext>
            </a:extLst>
          </p:cNvPr>
          <p:cNvSpPr>
            <a:spLocks noGrp="1"/>
          </p:cNvSpPr>
          <p:nvPr>
            <p:ph type="title"/>
          </p:nvPr>
        </p:nvSpPr>
        <p:spPr>
          <a:xfrm>
            <a:off x="452928" y="800496"/>
            <a:ext cx="10972310" cy="985576"/>
          </a:xfrm>
        </p:spPr>
        <p:txBody>
          <a:bodyPr/>
          <a:lstStyle/>
          <a:p>
            <a:r>
              <a:rPr lang="en-US"/>
              <a:t>Types of toxic response: Systemic effects - acute</a:t>
            </a:r>
            <a:br>
              <a:rPr lang="en-US"/>
            </a:br>
            <a:endParaRPr lang="en-US"/>
          </a:p>
        </p:txBody>
      </p:sp>
      <p:sp>
        <p:nvSpPr>
          <p:cNvPr id="2" name="TextBox 1"/>
          <p:cNvSpPr txBox="1"/>
          <p:nvPr/>
        </p:nvSpPr>
        <p:spPr>
          <a:xfrm>
            <a:off x="3239231" y="1533380"/>
            <a:ext cx="5400600" cy="646331"/>
          </a:xfrm>
          <a:prstGeom prst="rect">
            <a:avLst/>
          </a:prstGeom>
          <a:noFill/>
        </p:spPr>
        <p:txBody>
          <a:bodyPr wrap="square" rtlCol="0">
            <a:spAutoFit/>
          </a:bodyPr>
          <a:lstStyle/>
          <a:p>
            <a:r>
              <a:rPr lang="en-US" b="1" dirty="0">
                <a:solidFill>
                  <a:srgbClr val="4BACC6">
                    <a:lumMod val="50000"/>
                  </a:srgbClr>
                </a:solidFill>
                <a:latin typeface="Arial" panose="020B0604020202020204" pitchFamily="34" charset="0"/>
                <a:cs typeface="Arial" panose="020B0604020202020204" pitchFamily="34" charset="0"/>
              </a:rPr>
              <a:t>i.e. The effect occurs away from the point of contact, typically to an organ or organ system</a:t>
            </a:r>
          </a:p>
        </p:txBody>
      </p:sp>
      <p:sp>
        <p:nvSpPr>
          <p:cNvPr id="6" name="Rounded Rectangle 5"/>
          <p:cNvSpPr/>
          <p:nvPr/>
        </p:nvSpPr>
        <p:spPr>
          <a:xfrm>
            <a:off x="3239231" y="1461371"/>
            <a:ext cx="5400600" cy="792088"/>
          </a:xfrm>
          <a:prstGeom prst="roundRect">
            <a:avLst/>
          </a:prstGeom>
          <a:noFill/>
          <a:ln w="3810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sp>
        <p:nvSpPr>
          <p:cNvPr id="7" name="Oval 6"/>
          <p:cNvSpPr/>
          <p:nvPr/>
        </p:nvSpPr>
        <p:spPr>
          <a:xfrm>
            <a:off x="1797133" y="2484253"/>
            <a:ext cx="2309647" cy="590870"/>
          </a:xfrm>
          <a:prstGeom prst="ellipse">
            <a:avLst/>
          </a:prstGeom>
          <a:solidFill>
            <a:schemeClr val="accent5">
              <a:lumMod val="20000"/>
              <a:lumOff val="8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sp>
        <p:nvSpPr>
          <p:cNvPr id="8" name="TextBox 7"/>
          <p:cNvSpPr txBox="1"/>
          <p:nvPr/>
        </p:nvSpPr>
        <p:spPr>
          <a:xfrm>
            <a:off x="2063553" y="2595022"/>
            <a:ext cx="1809201" cy="369332"/>
          </a:xfrm>
          <a:prstGeom prst="rect">
            <a:avLst/>
          </a:prstGeom>
          <a:noFill/>
        </p:spPr>
        <p:txBody>
          <a:bodyPr wrap="square" rtlCol="0">
            <a:spAutoFit/>
          </a:bodyPr>
          <a:lstStyle/>
          <a:p>
            <a:r>
              <a:rPr lang="en-US" b="1">
                <a:solidFill>
                  <a:srgbClr val="4BACC6">
                    <a:lumMod val="50000"/>
                  </a:srgbClr>
                </a:solidFill>
                <a:latin typeface="Arial" panose="020B0604020202020204" pitchFamily="34" charset="0"/>
                <a:cs typeface="Arial" panose="020B0604020202020204" pitchFamily="34" charset="0"/>
              </a:rPr>
              <a:t>Nephrotoxicity</a:t>
            </a:r>
          </a:p>
        </p:txBody>
      </p:sp>
      <p:sp>
        <p:nvSpPr>
          <p:cNvPr id="13" name="Text Box 12"/>
          <p:cNvSpPr txBox="1">
            <a:spLocks noChangeArrowheads="1"/>
          </p:cNvSpPr>
          <p:nvPr/>
        </p:nvSpPr>
        <p:spPr bwMode="auto">
          <a:xfrm>
            <a:off x="1775521" y="3076757"/>
            <a:ext cx="2309647" cy="338554"/>
          </a:xfrm>
          <a:prstGeom prst="rect">
            <a:avLst/>
          </a:prstGeom>
          <a:noFill/>
          <a:ln w="19050">
            <a:solidFill>
              <a:schemeClr val="accent5">
                <a:lumMod val="40000"/>
                <a:lumOff val="60000"/>
              </a:schemeClr>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spcBef>
                <a:spcPct val="20000"/>
              </a:spcBef>
              <a:spcAft>
                <a:spcPct val="30000"/>
              </a:spcAft>
              <a:defRPr sz="2400" b="1">
                <a:solidFill>
                  <a:schemeClr val="tx2"/>
                </a:solidFill>
                <a:latin typeface="Arial" pitchFamily="34" charset="0"/>
              </a:defRPr>
            </a:lvl1pPr>
            <a:lvl2pPr marL="742950" indent="-285750" eaLnBrk="0" hangingPunct="0">
              <a:spcBef>
                <a:spcPct val="20000"/>
              </a:spcBef>
              <a:spcAft>
                <a:spcPct val="30000"/>
              </a:spcAft>
              <a:defRPr sz="2000">
                <a:solidFill>
                  <a:srgbClr val="000000"/>
                </a:solidFill>
                <a:latin typeface="Arial" pitchFamily="34" charset="0"/>
              </a:defRPr>
            </a:lvl2pPr>
            <a:lvl3pPr marL="1143000" indent="-228600" eaLnBrk="0" hangingPunct="0">
              <a:spcBef>
                <a:spcPct val="20000"/>
              </a:spcBef>
              <a:buChar char="•"/>
              <a:defRPr sz="2000">
                <a:solidFill>
                  <a:srgbClr val="000000"/>
                </a:solidFill>
                <a:latin typeface="Arial" pitchFamily="34" charset="0"/>
              </a:defRPr>
            </a:lvl3pPr>
            <a:lvl4pPr marL="1600200" indent="-228600" eaLnBrk="0" hangingPunct="0">
              <a:spcBef>
                <a:spcPct val="20000"/>
              </a:spcBef>
              <a:buChar char="­"/>
              <a:defRPr sz="2000">
                <a:solidFill>
                  <a:srgbClr val="000000"/>
                </a:solidFill>
                <a:latin typeface="Arial" pitchFamily="34" charset="0"/>
              </a:defRPr>
            </a:lvl4pPr>
            <a:lvl5pPr marL="2057400" indent="-228600" eaLnBrk="0" hangingPunct="0">
              <a:spcBef>
                <a:spcPct val="20000"/>
              </a:spcBef>
              <a:buChar char="•"/>
              <a:defRPr sz="2000">
                <a:solidFill>
                  <a:srgbClr val="000000"/>
                </a:solidFill>
                <a:latin typeface="Arial" pitchFamily="34" charset="0"/>
              </a:defRPr>
            </a:lvl5pPr>
            <a:lvl6pPr marL="2514600" indent="-228600" eaLnBrk="0" fontAlgn="base" hangingPunct="0">
              <a:spcBef>
                <a:spcPct val="20000"/>
              </a:spcBef>
              <a:spcAft>
                <a:spcPct val="0"/>
              </a:spcAft>
              <a:buChar char="•"/>
              <a:defRPr sz="2000">
                <a:solidFill>
                  <a:srgbClr val="000000"/>
                </a:solidFill>
                <a:latin typeface="Arial" pitchFamily="34" charset="0"/>
              </a:defRPr>
            </a:lvl6pPr>
            <a:lvl7pPr marL="2971800" indent="-228600" eaLnBrk="0" fontAlgn="base" hangingPunct="0">
              <a:spcBef>
                <a:spcPct val="20000"/>
              </a:spcBef>
              <a:spcAft>
                <a:spcPct val="0"/>
              </a:spcAft>
              <a:buChar char="•"/>
              <a:defRPr sz="2000">
                <a:solidFill>
                  <a:srgbClr val="000000"/>
                </a:solidFill>
                <a:latin typeface="Arial" pitchFamily="34" charset="0"/>
              </a:defRPr>
            </a:lvl7pPr>
            <a:lvl8pPr marL="3429000" indent="-228600" eaLnBrk="0" fontAlgn="base" hangingPunct="0">
              <a:spcBef>
                <a:spcPct val="20000"/>
              </a:spcBef>
              <a:spcAft>
                <a:spcPct val="0"/>
              </a:spcAft>
              <a:buChar char="•"/>
              <a:defRPr sz="2000">
                <a:solidFill>
                  <a:srgbClr val="000000"/>
                </a:solidFill>
                <a:latin typeface="Arial" pitchFamily="34" charset="0"/>
              </a:defRPr>
            </a:lvl8pPr>
            <a:lvl9pPr marL="3886200" indent="-228600" eaLnBrk="0" fontAlgn="base" hangingPunct="0">
              <a:spcBef>
                <a:spcPct val="20000"/>
              </a:spcBef>
              <a:spcAft>
                <a:spcPct val="0"/>
              </a:spcAft>
              <a:buChar char="•"/>
              <a:defRPr sz="2000">
                <a:solidFill>
                  <a:srgbClr val="000000"/>
                </a:solidFill>
                <a:latin typeface="Arial" pitchFamily="34" charset="0"/>
              </a:defRPr>
            </a:lvl9pPr>
          </a:lstStyle>
          <a:p>
            <a:pPr marL="177800" indent="-177800" eaLnBrk="1" hangingPunct="1">
              <a:spcBef>
                <a:spcPct val="50000"/>
              </a:spcBef>
              <a:spcAft>
                <a:spcPct val="0"/>
              </a:spcAft>
              <a:buFont typeface="Arial" panose="020B0604020202020204" pitchFamily="34" charset="0"/>
              <a:buChar char="•"/>
            </a:pPr>
            <a:r>
              <a:rPr lang="en-US" altLang="en-US" sz="1600">
                <a:solidFill>
                  <a:srgbClr val="4BACC6">
                    <a:lumMod val="50000"/>
                  </a:srgbClr>
                </a:solidFill>
              </a:rPr>
              <a:t>Enzyme alterations </a:t>
            </a:r>
          </a:p>
        </p:txBody>
      </p:sp>
      <p:sp>
        <p:nvSpPr>
          <p:cNvPr id="16" name="Oval 15"/>
          <p:cNvSpPr/>
          <p:nvPr/>
        </p:nvSpPr>
        <p:spPr>
          <a:xfrm>
            <a:off x="5447241" y="2510606"/>
            <a:ext cx="2309647" cy="590870"/>
          </a:xfrm>
          <a:prstGeom prst="ellipse">
            <a:avLst/>
          </a:prstGeom>
          <a:solidFill>
            <a:schemeClr val="accent5">
              <a:lumMod val="20000"/>
              <a:lumOff val="8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sp>
        <p:nvSpPr>
          <p:cNvPr id="17" name="TextBox 16"/>
          <p:cNvSpPr txBox="1"/>
          <p:nvPr/>
        </p:nvSpPr>
        <p:spPr>
          <a:xfrm>
            <a:off x="5713661" y="2621375"/>
            <a:ext cx="1809201" cy="369332"/>
          </a:xfrm>
          <a:prstGeom prst="rect">
            <a:avLst/>
          </a:prstGeom>
          <a:noFill/>
        </p:spPr>
        <p:txBody>
          <a:bodyPr wrap="square" rtlCol="0">
            <a:spAutoFit/>
          </a:bodyPr>
          <a:lstStyle/>
          <a:p>
            <a:r>
              <a:rPr lang="en-US" b="1">
                <a:solidFill>
                  <a:srgbClr val="4BACC6">
                    <a:lumMod val="50000"/>
                  </a:srgbClr>
                </a:solidFill>
                <a:latin typeface="Arial" panose="020B0604020202020204" pitchFamily="34" charset="0"/>
                <a:cs typeface="Arial" panose="020B0604020202020204" pitchFamily="34" charset="0"/>
              </a:rPr>
              <a:t>Hepatotoxicity</a:t>
            </a:r>
          </a:p>
        </p:txBody>
      </p:sp>
      <p:sp>
        <p:nvSpPr>
          <p:cNvPr id="18" name="Text Box 12"/>
          <p:cNvSpPr txBox="1">
            <a:spLocks noChangeArrowheads="1"/>
          </p:cNvSpPr>
          <p:nvPr/>
        </p:nvSpPr>
        <p:spPr bwMode="auto">
          <a:xfrm>
            <a:off x="5425629" y="3103110"/>
            <a:ext cx="2309647" cy="338554"/>
          </a:xfrm>
          <a:prstGeom prst="rect">
            <a:avLst/>
          </a:prstGeom>
          <a:noFill/>
          <a:ln w="19050">
            <a:solidFill>
              <a:schemeClr val="accent5">
                <a:lumMod val="40000"/>
                <a:lumOff val="60000"/>
              </a:schemeClr>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spcBef>
                <a:spcPct val="20000"/>
              </a:spcBef>
              <a:spcAft>
                <a:spcPct val="30000"/>
              </a:spcAft>
              <a:defRPr sz="2400" b="1">
                <a:solidFill>
                  <a:schemeClr val="tx2"/>
                </a:solidFill>
                <a:latin typeface="Arial" pitchFamily="34" charset="0"/>
              </a:defRPr>
            </a:lvl1pPr>
            <a:lvl2pPr marL="742950" indent="-285750" eaLnBrk="0" hangingPunct="0">
              <a:spcBef>
                <a:spcPct val="20000"/>
              </a:spcBef>
              <a:spcAft>
                <a:spcPct val="30000"/>
              </a:spcAft>
              <a:defRPr sz="2000">
                <a:solidFill>
                  <a:srgbClr val="000000"/>
                </a:solidFill>
                <a:latin typeface="Arial" pitchFamily="34" charset="0"/>
              </a:defRPr>
            </a:lvl2pPr>
            <a:lvl3pPr marL="1143000" indent="-228600" eaLnBrk="0" hangingPunct="0">
              <a:spcBef>
                <a:spcPct val="20000"/>
              </a:spcBef>
              <a:buChar char="•"/>
              <a:defRPr sz="2000">
                <a:solidFill>
                  <a:srgbClr val="000000"/>
                </a:solidFill>
                <a:latin typeface="Arial" pitchFamily="34" charset="0"/>
              </a:defRPr>
            </a:lvl3pPr>
            <a:lvl4pPr marL="1600200" indent="-228600" eaLnBrk="0" hangingPunct="0">
              <a:spcBef>
                <a:spcPct val="20000"/>
              </a:spcBef>
              <a:buChar char="­"/>
              <a:defRPr sz="2000">
                <a:solidFill>
                  <a:srgbClr val="000000"/>
                </a:solidFill>
                <a:latin typeface="Arial" pitchFamily="34" charset="0"/>
              </a:defRPr>
            </a:lvl4pPr>
            <a:lvl5pPr marL="2057400" indent="-228600" eaLnBrk="0" hangingPunct="0">
              <a:spcBef>
                <a:spcPct val="20000"/>
              </a:spcBef>
              <a:buChar char="•"/>
              <a:defRPr sz="2000">
                <a:solidFill>
                  <a:srgbClr val="000000"/>
                </a:solidFill>
                <a:latin typeface="Arial" pitchFamily="34" charset="0"/>
              </a:defRPr>
            </a:lvl5pPr>
            <a:lvl6pPr marL="2514600" indent="-228600" eaLnBrk="0" fontAlgn="base" hangingPunct="0">
              <a:spcBef>
                <a:spcPct val="20000"/>
              </a:spcBef>
              <a:spcAft>
                <a:spcPct val="0"/>
              </a:spcAft>
              <a:buChar char="•"/>
              <a:defRPr sz="2000">
                <a:solidFill>
                  <a:srgbClr val="000000"/>
                </a:solidFill>
                <a:latin typeface="Arial" pitchFamily="34" charset="0"/>
              </a:defRPr>
            </a:lvl6pPr>
            <a:lvl7pPr marL="2971800" indent="-228600" eaLnBrk="0" fontAlgn="base" hangingPunct="0">
              <a:spcBef>
                <a:spcPct val="20000"/>
              </a:spcBef>
              <a:spcAft>
                <a:spcPct val="0"/>
              </a:spcAft>
              <a:buChar char="•"/>
              <a:defRPr sz="2000">
                <a:solidFill>
                  <a:srgbClr val="000000"/>
                </a:solidFill>
                <a:latin typeface="Arial" pitchFamily="34" charset="0"/>
              </a:defRPr>
            </a:lvl7pPr>
            <a:lvl8pPr marL="3429000" indent="-228600" eaLnBrk="0" fontAlgn="base" hangingPunct="0">
              <a:spcBef>
                <a:spcPct val="20000"/>
              </a:spcBef>
              <a:spcAft>
                <a:spcPct val="0"/>
              </a:spcAft>
              <a:buChar char="•"/>
              <a:defRPr sz="2000">
                <a:solidFill>
                  <a:srgbClr val="000000"/>
                </a:solidFill>
                <a:latin typeface="Arial" pitchFamily="34" charset="0"/>
              </a:defRPr>
            </a:lvl8pPr>
            <a:lvl9pPr marL="3886200" indent="-228600" eaLnBrk="0" fontAlgn="base" hangingPunct="0">
              <a:spcBef>
                <a:spcPct val="20000"/>
              </a:spcBef>
              <a:spcAft>
                <a:spcPct val="0"/>
              </a:spcAft>
              <a:buChar char="•"/>
              <a:defRPr sz="2000">
                <a:solidFill>
                  <a:srgbClr val="000000"/>
                </a:solidFill>
                <a:latin typeface="Arial" pitchFamily="34" charset="0"/>
              </a:defRPr>
            </a:lvl9pPr>
          </a:lstStyle>
          <a:p>
            <a:pPr marL="177800" indent="-177800" eaLnBrk="1" hangingPunct="1">
              <a:spcBef>
                <a:spcPct val="50000"/>
              </a:spcBef>
              <a:spcAft>
                <a:spcPct val="0"/>
              </a:spcAft>
              <a:buFont typeface="Arial" panose="020B0604020202020204" pitchFamily="34" charset="0"/>
              <a:buChar char="•"/>
            </a:pPr>
            <a:r>
              <a:rPr lang="en-US" altLang="en-US" sz="1600">
                <a:solidFill>
                  <a:srgbClr val="4BACC6">
                    <a:lumMod val="50000"/>
                  </a:srgbClr>
                </a:solidFill>
              </a:rPr>
              <a:t>Enzyme alterations </a:t>
            </a:r>
          </a:p>
        </p:txBody>
      </p:sp>
      <p:sp>
        <p:nvSpPr>
          <p:cNvPr id="19" name="Oval 18"/>
          <p:cNvSpPr/>
          <p:nvPr/>
        </p:nvSpPr>
        <p:spPr>
          <a:xfrm>
            <a:off x="6720680" y="4552795"/>
            <a:ext cx="2309647" cy="590870"/>
          </a:xfrm>
          <a:prstGeom prst="ellipse">
            <a:avLst/>
          </a:prstGeom>
          <a:solidFill>
            <a:schemeClr val="accent5">
              <a:lumMod val="20000"/>
              <a:lumOff val="8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sp>
        <p:nvSpPr>
          <p:cNvPr id="20" name="TextBox 19"/>
          <p:cNvSpPr txBox="1"/>
          <p:nvPr/>
        </p:nvSpPr>
        <p:spPr>
          <a:xfrm>
            <a:off x="6942095" y="4663564"/>
            <a:ext cx="1899211" cy="369332"/>
          </a:xfrm>
          <a:prstGeom prst="rect">
            <a:avLst/>
          </a:prstGeom>
          <a:noFill/>
        </p:spPr>
        <p:txBody>
          <a:bodyPr wrap="square" rtlCol="0">
            <a:spAutoFit/>
          </a:bodyPr>
          <a:lstStyle/>
          <a:p>
            <a:r>
              <a:rPr lang="en-US" b="1">
                <a:solidFill>
                  <a:srgbClr val="4BACC6">
                    <a:lumMod val="50000"/>
                  </a:srgbClr>
                </a:solidFill>
                <a:latin typeface="Arial" panose="020B0604020202020204" pitchFamily="34" charset="0"/>
                <a:cs typeface="Arial" panose="020B0604020202020204" pitchFamily="34" charset="0"/>
              </a:rPr>
              <a:t>Immunotoxicity</a:t>
            </a:r>
          </a:p>
        </p:txBody>
      </p:sp>
      <p:sp>
        <p:nvSpPr>
          <p:cNvPr id="21" name="Text Box 12"/>
          <p:cNvSpPr txBox="1">
            <a:spLocks noChangeArrowheads="1"/>
          </p:cNvSpPr>
          <p:nvPr/>
        </p:nvSpPr>
        <p:spPr bwMode="auto">
          <a:xfrm>
            <a:off x="6720680" y="5145299"/>
            <a:ext cx="2309647" cy="1077218"/>
          </a:xfrm>
          <a:prstGeom prst="rect">
            <a:avLst/>
          </a:prstGeom>
          <a:noFill/>
          <a:ln w="19050">
            <a:solidFill>
              <a:schemeClr val="accent5">
                <a:lumMod val="40000"/>
                <a:lumOff val="60000"/>
              </a:schemeClr>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spcBef>
                <a:spcPct val="20000"/>
              </a:spcBef>
              <a:spcAft>
                <a:spcPct val="30000"/>
              </a:spcAft>
              <a:defRPr sz="2400" b="1">
                <a:solidFill>
                  <a:schemeClr val="tx2"/>
                </a:solidFill>
                <a:latin typeface="Arial" pitchFamily="34" charset="0"/>
              </a:defRPr>
            </a:lvl1pPr>
            <a:lvl2pPr marL="742950" indent="-285750" eaLnBrk="0" hangingPunct="0">
              <a:spcBef>
                <a:spcPct val="20000"/>
              </a:spcBef>
              <a:spcAft>
                <a:spcPct val="30000"/>
              </a:spcAft>
              <a:defRPr sz="2000">
                <a:solidFill>
                  <a:srgbClr val="000000"/>
                </a:solidFill>
                <a:latin typeface="Arial" pitchFamily="34" charset="0"/>
              </a:defRPr>
            </a:lvl2pPr>
            <a:lvl3pPr marL="1143000" indent="-228600" eaLnBrk="0" hangingPunct="0">
              <a:spcBef>
                <a:spcPct val="20000"/>
              </a:spcBef>
              <a:buChar char="•"/>
              <a:defRPr sz="2000">
                <a:solidFill>
                  <a:srgbClr val="000000"/>
                </a:solidFill>
                <a:latin typeface="Arial" pitchFamily="34" charset="0"/>
              </a:defRPr>
            </a:lvl3pPr>
            <a:lvl4pPr marL="1600200" indent="-228600" eaLnBrk="0" hangingPunct="0">
              <a:spcBef>
                <a:spcPct val="20000"/>
              </a:spcBef>
              <a:buChar char="­"/>
              <a:defRPr sz="2000">
                <a:solidFill>
                  <a:srgbClr val="000000"/>
                </a:solidFill>
                <a:latin typeface="Arial" pitchFamily="34" charset="0"/>
              </a:defRPr>
            </a:lvl4pPr>
            <a:lvl5pPr marL="2057400" indent="-228600" eaLnBrk="0" hangingPunct="0">
              <a:spcBef>
                <a:spcPct val="20000"/>
              </a:spcBef>
              <a:buChar char="•"/>
              <a:defRPr sz="2000">
                <a:solidFill>
                  <a:srgbClr val="000000"/>
                </a:solidFill>
                <a:latin typeface="Arial" pitchFamily="34" charset="0"/>
              </a:defRPr>
            </a:lvl5pPr>
            <a:lvl6pPr marL="2514600" indent="-228600" eaLnBrk="0" fontAlgn="base" hangingPunct="0">
              <a:spcBef>
                <a:spcPct val="20000"/>
              </a:spcBef>
              <a:spcAft>
                <a:spcPct val="0"/>
              </a:spcAft>
              <a:buChar char="•"/>
              <a:defRPr sz="2000">
                <a:solidFill>
                  <a:srgbClr val="000000"/>
                </a:solidFill>
                <a:latin typeface="Arial" pitchFamily="34" charset="0"/>
              </a:defRPr>
            </a:lvl6pPr>
            <a:lvl7pPr marL="2971800" indent="-228600" eaLnBrk="0" fontAlgn="base" hangingPunct="0">
              <a:spcBef>
                <a:spcPct val="20000"/>
              </a:spcBef>
              <a:spcAft>
                <a:spcPct val="0"/>
              </a:spcAft>
              <a:buChar char="•"/>
              <a:defRPr sz="2000">
                <a:solidFill>
                  <a:srgbClr val="000000"/>
                </a:solidFill>
                <a:latin typeface="Arial" pitchFamily="34" charset="0"/>
              </a:defRPr>
            </a:lvl7pPr>
            <a:lvl8pPr marL="3429000" indent="-228600" eaLnBrk="0" fontAlgn="base" hangingPunct="0">
              <a:spcBef>
                <a:spcPct val="20000"/>
              </a:spcBef>
              <a:spcAft>
                <a:spcPct val="0"/>
              </a:spcAft>
              <a:buChar char="•"/>
              <a:defRPr sz="2000">
                <a:solidFill>
                  <a:srgbClr val="000000"/>
                </a:solidFill>
                <a:latin typeface="Arial" pitchFamily="34" charset="0"/>
              </a:defRPr>
            </a:lvl8pPr>
            <a:lvl9pPr marL="3886200" indent="-228600" eaLnBrk="0" fontAlgn="base" hangingPunct="0">
              <a:spcBef>
                <a:spcPct val="20000"/>
              </a:spcBef>
              <a:spcAft>
                <a:spcPct val="0"/>
              </a:spcAft>
              <a:buChar char="•"/>
              <a:defRPr sz="2000">
                <a:solidFill>
                  <a:srgbClr val="000000"/>
                </a:solidFill>
                <a:latin typeface="Arial" pitchFamily="34" charset="0"/>
              </a:defRPr>
            </a:lvl9pPr>
          </a:lstStyle>
          <a:p>
            <a:pPr marL="177800" indent="-177800" eaLnBrk="1" hangingPunct="1">
              <a:spcBef>
                <a:spcPct val="50000"/>
              </a:spcBef>
              <a:spcAft>
                <a:spcPct val="0"/>
              </a:spcAft>
              <a:buFont typeface="Arial" panose="020B0604020202020204" pitchFamily="34" charset="0"/>
              <a:buChar char="•"/>
            </a:pPr>
            <a:r>
              <a:rPr lang="en-US" altLang="en-US" sz="1600">
                <a:solidFill>
                  <a:srgbClr val="4BACC6">
                    <a:lumMod val="50000"/>
                  </a:srgbClr>
                </a:solidFill>
              </a:rPr>
              <a:t>Hypersensitivity</a:t>
            </a:r>
          </a:p>
          <a:p>
            <a:pPr marL="177800" indent="-177800" eaLnBrk="1" hangingPunct="1">
              <a:spcBef>
                <a:spcPct val="50000"/>
              </a:spcBef>
              <a:spcAft>
                <a:spcPct val="0"/>
              </a:spcAft>
              <a:buFont typeface="Arial" panose="020B0604020202020204" pitchFamily="34" charset="0"/>
              <a:buChar char="•"/>
            </a:pPr>
            <a:r>
              <a:rPr lang="en-US" altLang="en-US" sz="1600">
                <a:solidFill>
                  <a:srgbClr val="4BACC6">
                    <a:lumMod val="50000"/>
                  </a:srgbClr>
                </a:solidFill>
              </a:rPr>
              <a:t>Rhinitis </a:t>
            </a:r>
          </a:p>
          <a:p>
            <a:pPr marL="177800" indent="-177800" eaLnBrk="1" hangingPunct="1">
              <a:spcBef>
                <a:spcPct val="50000"/>
              </a:spcBef>
              <a:spcAft>
                <a:spcPct val="0"/>
              </a:spcAft>
              <a:buFont typeface="Arial" panose="020B0604020202020204" pitchFamily="34" charset="0"/>
              <a:buChar char="•"/>
            </a:pPr>
            <a:r>
              <a:rPr lang="en-US" altLang="en-US" sz="1600">
                <a:solidFill>
                  <a:srgbClr val="4BACC6">
                    <a:lumMod val="50000"/>
                  </a:srgbClr>
                </a:solidFill>
              </a:rPr>
              <a:t>Anaphalaxis </a:t>
            </a:r>
          </a:p>
        </p:txBody>
      </p:sp>
      <p:sp>
        <p:nvSpPr>
          <p:cNvPr id="25" name="Oval 24"/>
          <p:cNvSpPr/>
          <p:nvPr/>
        </p:nvSpPr>
        <p:spPr>
          <a:xfrm>
            <a:off x="2530391" y="4552795"/>
            <a:ext cx="2309647" cy="590870"/>
          </a:xfrm>
          <a:prstGeom prst="ellipse">
            <a:avLst/>
          </a:prstGeom>
          <a:solidFill>
            <a:schemeClr val="accent5">
              <a:lumMod val="20000"/>
              <a:lumOff val="8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sp>
        <p:nvSpPr>
          <p:cNvPr id="26" name="TextBox 25"/>
          <p:cNvSpPr txBox="1"/>
          <p:nvPr/>
        </p:nvSpPr>
        <p:spPr>
          <a:xfrm>
            <a:off x="2940827" y="4663564"/>
            <a:ext cx="1809201" cy="369332"/>
          </a:xfrm>
          <a:prstGeom prst="rect">
            <a:avLst/>
          </a:prstGeom>
          <a:noFill/>
        </p:spPr>
        <p:txBody>
          <a:bodyPr wrap="square" rtlCol="0">
            <a:spAutoFit/>
          </a:bodyPr>
          <a:lstStyle/>
          <a:p>
            <a:r>
              <a:rPr lang="en-US" b="1">
                <a:solidFill>
                  <a:srgbClr val="4BACC6">
                    <a:lumMod val="50000"/>
                  </a:srgbClr>
                </a:solidFill>
                <a:latin typeface="Arial" panose="020B0604020202020204" pitchFamily="34" charset="0"/>
                <a:cs typeface="Arial" panose="020B0604020202020204" pitchFamily="34" charset="0"/>
              </a:rPr>
              <a:t>CNS toxicity</a:t>
            </a:r>
          </a:p>
        </p:txBody>
      </p:sp>
      <p:sp>
        <p:nvSpPr>
          <p:cNvPr id="27" name="Text Box 12"/>
          <p:cNvSpPr txBox="1">
            <a:spLocks noChangeArrowheads="1"/>
          </p:cNvSpPr>
          <p:nvPr/>
        </p:nvSpPr>
        <p:spPr bwMode="auto">
          <a:xfrm>
            <a:off x="2749109" y="5167975"/>
            <a:ext cx="1872208" cy="707886"/>
          </a:xfrm>
          <a:prstGeom prst="rect">
            <a:avLst/>
          </a:prstGeom>
          <a:noFill/>
          <a:ln w="19050">
            <a:solidFill>
              <a:schemeClr val="accent5">
                <a:lumMod val="40000"/>
                <a:lumOff val="60000"/>
              </a:schemeClr>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spcBef>
                <a:spcPct val="20000"/>
              </a:spcBef>
              <a:spcAft>
                <a:spcPct val="30000"/>
              </a:spcAft>
              <a:defRPr sz="2400" b="1">
                <a:solidFill>
                  <a:schemeClr val="tx2"/>
                </a:solidFill>
                <a:latin typeface="Arial" pitchFamily="34" charset="0"/>
              </a:defRPr>
            </a:lvl1pPr>
            <a:lvl2pPr marL="742950" indent="-285750" eaLnBrk="0" hangingPunct="0">
              <a:spcBef>
                <a:spcPct val="20000"/>
              </a:spcBef>
              <a:spcAft>
                <a:spcPct val="30000"/>
              </a:spcAft>
              <a:defRPr sz="2000">
                <a:solidFill>
                  <a:srgbClr val="000000"/>
                </a:solidFill>
                <a:latin typeface="Arial" pitchFamily="34" charset="0"/>
              </a:defRPr>
            </a:lvl2pPr>
            <a:lvl3pPr marL="1143000" indent="-228600" eaLnBrk="0" hangingPunct="0">
              <a:spcBef>
                <a:spcPct val="20000"/>
              </a:spcBef>
              <a:buChar char="•"/>
              <a:defRPr sz="2000">
                <a:solidFill>
                  <a:srgbClr val="000000"/>
                </a:solidFill>
                <a:latin typeface="Arial" pitchFamily="34" charset="0"/>
              </a:defRPr>
            </a:lvl3pPr>
            <a:lvl4pPr marL="1600200" indent="-228600" eaLnBrk="0" hangingPunct="0">
              <a:spcBef>
                <a:spcPct val="20000"/>
              </a:spcBef>
              <a:buChar char="­"/>
              <a:defRPr sz="2000">
                <a:solidFill>
                  <a:srgbClr val="000000"/>
                </a:solidFill>
                <a:latin typeface="Arial" pitchFamily="34" charset="0"/>
              </a:defRPr>
            </a:lvl4pPr>
            <a:lvl5pPr marL="2057400" indent="-228600" eaLnBrk="0" hangingPunct="0">
              <a:spcBef>
                <a:spcPct val="20000"/>
              </a:spcBef>
              <a:buChar char="•"/>
              <a:defRPr sz="2000">
                <a:solidFill>
                  <a:srgbClr val="000000"/>
                </a:solidFill>
                <a:latin typeface="Arial" pitchFamily="34" charset="0"/>
              </a:defRPr>
            </a:lvl5pPr>
            <a:lvl6pPr marL="2514600" indent="-228600" eaLnBrk="0" fontAlgn="base" hangingPunct="0">
              <a:spcBef>
                <a:spcPct val="20000"/>
              </a:spcBef>
              <a:spcAft>
                <a:spcPct val="0"/>
              </a:spcAft>
              <a:buChar char="•"/>
              <a:defRPr sz="2000">
                <a:solidFill>
                  <a:srgbClr val="000000"/>
                </a:solidFill>
                <a:latin typeface="Arial" pitchFamily="34" charset="0"/>
              </a:defRPr>
            </a:lvl6pPr>
            <a:lvl7pPr marL="2971800" indent="-228600" eaLnBrk="0" fontAlgn="base" hangingPunct="0">
              <a:spcBef>
                <a:spcPct val="20000"/>
              </a:spcBef>
              <a:spcAft>
                <a:spcPct val="0"/>
              </a:spcAft>
              <a:buChar char="•"/>
              <a:defRPr sz="2000">
                <a:solidFill>
                  <a:srgbClr val="000000"/>
                </a:solidFill>
                <a:latin typeface="Arial" pitchFamily="34" charset="0"/>
              </a:defRPr>
            </a:lvl7pPr>
            <a:lvl8pPr marL="3429000" indent="-228600" eaLnBrk="0" fontAlgn="base" hangingPunct="0">
              <a:spcBef>
                <a:spcPct val="20000"/>
              </a:spcBef>
              <a:spcAft>
                <a:spcPct val="0"/>
              </a:spcAft>
              <a:buChar char="•"/>
              <a:defRPr sz="2000">
                <a:solidFill>
                  <a:srgbClr val="000000"/>
                </a:solidFill>
                <a:latin typeface="Arial" pitchFamily="34" charset="0"/>
              </a:defRPr>
            </a:lvl8pPr>
            <a:lvl9pPr marL="3886200" indent="-228600" eaLnBrk="0" fontAlgn="base" hangingPunct="0">
              <a:spcBef>
                <a:spcPct val="20000"/>
              </a:spcBef>
              <a:spcAft>
                <a:spcPct val="0"/>
              </a:spcAft>
              <a:buChar char="•"/>
              <a:defRPr sz="2000">
                <a:solidFill>
                  <a:srgbClr val="000000"/>
                </a:solidFill>
                <a:latin typeface="Arial" pitchFamily="34" charset="0"/>
              </a:defRPr>
            </a:lvl9pPr>
          </a:lstStyle>
          <a:p>
            <a:pPr marL="177800" indent="-177800" eaLnBrk="1" hangingPunct="1">
              <a:spcBef>
                <a:spcPct val="50000"/>
              </a:spcBef>
              <a:spcAft>
                <a:spcPct val="0"/>
              </a:spcAft>
              <a:buFont typeface="Arial" panose="020B0604020202020204" pitchFamily="34" charset="0"/>
              <a:buChar char="•"/>
            </a:pPr>
            <a:r>
              <a:rPr lang="en-US" altLang="en-US" sz="1600">
                <a:solidFill>
                  <a:srgbClr val="4BACC6">
                    <a:lumMod val="50000"/>
                  </a:srgbClr>
                </a:solidFill>
              </a:rPr>
              <a:t>Dizziness</a:t>
            </a:r>
          </a:p>
          <a:p>
            <a:pPr marL="177800" indent="-177800" eaLnBrk="1" hangingPunct="1">
              <a:spcBef>
                <a:spcPct val="50000"/>
              </a:spcBef>
              <a:spcAft>
                <a:spcPct val="0"/>
              </a:spcAft>
              <a:buFont typeface="Arial" panose="020B0604020202020204" pitchFamily="34" charset="0"/>
              <a:buChar char="•"/>
            </a:pPr>
            <a:r>
              <a:rPr lang="en-US" altLang="en-US" sz="1600">
                <a:solidFill>
                  <a:srgbClr val="4BACC6">
                    <a:lumMod val="50000"/>
                  </a:srgbClr>
                </a:solidFill>
              </a:rPr>
              <a:t>Blurred vision</a:t>
            </a:r>
          </a:p>
        </p:txBody>
      </p:sp>
      <p:sp>
        <p:nvSpPr>
          <p:cNvPr id="28" name="Slide Number Placeholder 3">
            <a:extLst>
              <a:ext uri="{FF2B5EF4-FFF2-40B4-BE49-F238E27FC236}">
                <a16:creationId xmlns:a16="http://schemas.microsoft.com/office/drawing/2014/main" id="{C3F677B3-B081-4AB8-AE90-C3AA5B303B62}"/>
              </a:ext>
            </a:extLst>
          </p:cNvPr>
          <p:cNvSpPr>
            <a:spLocks noGrp="1"/>
          </p:cNvSpPr>
          <p:nvPr>
            <p:ph type="sldNum" sz="quarter" idx="4"/>
          </p:nvPr>
        </p:nvSpPr>
        <p:spPr>
          <a:xfrm>
            <a:off x="8980433" y="6479665"/>
            <a:ext cx="2743200" cy="230784"/>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814E660-BF25-4843-B2A0-93C6E2B6253B}" type="slidenum">
              <a:rPr kumimoji="0" lang="en-US" sz="1000" b="1" i="0" u="none" strike="noStrike" kern="1200" cap="none" spc="0" normalizeH="0" baseline="0" smtClean="0">
                <a:ln>
                  <a:noFill/>
                </a:ln>
                <a:solidFill>
                  <a:prstClr val="black"/>
                </a:solidFill>
                <a:effectLst/>
                <a:uLnTx/>
                <a:uFillTx/>
                <a:latin typeface="Segoe UI"/>
                <a:ea typeface="Segoe UI Black" panose="020B0A02040204020203" pitchFamily="34" charset="0"/>
                <a:cs typeface="Segoe UI Semibold" panose="020B0702040204020203"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000" b="1" i="0" u="none" strike="noStrike" kern="1200" cap="none" spc="0" normalizeH="0" baseline="0">
              <a:ln>
                <a:noFill/>
              </a:ln>
              <a:solidFill>
                <a:prstClr val="black"/>
              </a:solidFill>
              <a:effectLst/>
              <a:uLnTx/>
              <a:uFillTx/>
              <a:latin typeface="Segoe UI"/>
              <a:ea typeface="Segoe UI Black" panose="020B0A02040204020203" pitchFamily="34" charset="0"/>
              <a:cs typeface="Segoe UI Semibold" panose="020B0702040204020203" pitchFamily="34" charset="0"/>
            </a:endParaRPr>
          </a:p>
        </p:txBody>
      </p:sp>
      <p:sp>
        <p:nvSpPr>
          <p:cNvPr id="29" name="Footer Placeholder 4">
            <a:extLst>
              <a:ext uri="{FF2B5EF4-FFF2-40B4-BE49-F238E27FC236}">
                <a16:creationId xmlns:a16="http://schemas.microsoft.com/office/drawing/2014/main" id="{13379401-98C7-422A-B760-D991AEC21303}"/>
              </a:ext>
            </a:extLst>
          </p:cNvPr>
          <p:cNvSpPr>
            <a:spLocks noGrp="1"/>
          </p:cNvSpPr>
          <p:nvPr>
            <p:ph type="ftr" sz="quarter" idx="16"/>
          </p:nvPr>
        </p:nvSpPr>
        <p:spPr>
          <a:xfrm>
            <a:off x="452927" y="6479664"/>
            <a:ext cx="10776247" cy="14848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dirty="0">
                <a:ln>
                  <a:noFill/>
                </a:ln>
                <a:solidFill>
                  <a:prstClr val="black"/>
                </a:solidFill>
                <a:effectLst/>
                <a:uLnTx/>
                <a:uFillTx/>
                <a:latin typeface="Segoe UI"/>
                <a:ea typeface="+mn-ea"/>
                <a:cs typeface="+mn-cs"/>
              </a:rPr>
              <a:t>MELODY Presentation 6.3.2: Medical treatments, countermeasures and protection</a:t>
            </a:r>
          </a:p>
        </p:txBody>
      </p:sp>
    </p:spTree>
    <p:extLst>
      <p:ext uri="{BB962C8B-B14F-4D97-AF65-F5344CB8AC3E}">
        <p14:creationId xmlns:p14="http://schemas.microsoft.com/office/powerpoint/2010/main" val="161330949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6866A1C-DEEA-4DD2-BB90-A8D5BAE2A753}"/>
              </a:ext>
            </a:extLst>
          </p:cNvPr>
          <p:cNvSpPr>
            <a:spLocks noGrp="1"/>
          </p:cNvSpPr>
          <p:nvPr>
            <p:ph type="title"/>
          </p:nvPr>
        </p:nvSpPr>
        <p:spPr>
          <a:xfrm>
            <a:off x="452928" y="800496"/>
            <a:ext cx="11402742" cy="985576"/>
          </a:xfrm>
        </p:spPr>
        <p:txBody>
          <a:bodyPr/>
          <a:lstStyle/>
          <a:p>
            <a:r>
              <a:rPr lang="en-US"/>
              <a:t>Types of toxic response: Systemic effects - delayed</a:t>
            </a:r>
            <a:br>
              <a:rPr lang="en-US"/>
            </a:br>
            <a:endParaRPr lang="en-US"/>
          </a:p>
        </p:txBody>
      </p:sp>
      <p:sp>
        <p:nvSpPr>
          <p:cNvPr id="2" name="TextBox 1"/>
          <p:cNvSpPr txBox="1"/>
          <p:nvPr/>
        </p:nvSpPr>
        <p:spPr>
          <a:xfrm>
            <a:off x="3239231" y="1533380"/>
            <a:ext cx="5400600" cy="646331"/>
          </a:xfrm>
          <a:prstGeom prst="rect">
            <a:avLst/>
          </a:prstGeom>
          <a:noFill/>
        </p:spPr>
        <p:txBody>
          <a:bodyPr wrap="square" rtlCol="0">
            <a:spAutoFit/>
          </a:bodyPr>
          <a:lstStyle/>
          <a:p>
            <a:r>
              <a:rPr lang="en-US" b="1" dirty="0">
                <a:solidFill>
                  <a:srgbClr val="4BACC6">
                    <a:lumMod val="50000"/>
                  </a:srgbClr>
                </a:solidFill>
                <a:latin typeface="Arial" panose="020B0604020202020204" pitchFamily="34" charset="0"/>
                <a:cs typeface="Arial" panose="020B0604020202020204" pitchFamily="34" charset="0"/>
              </a:rPr>
              <a:t>i.e. The effect occurs away from the point of contact, typically to an organ or organ system</a:t>
            </a:r>
          </a:p>
        </p:txBody>
      </p:sp>
      <p:sp>
        <p:nvSpPr>
          <p:cNvPr id="6" name="Rounded Rectangle 5"/>
          <p:cNvSpPr/>
          <p:nvPr/>
        </p:nvSpPr>
        <p:spPr>
          <a:xfrm>
            <a:off x="3239231" y="1461371"/>
            <a:ext cx="5400600" cy="792088"/>
          </a:xfrm>
          <a:prstGeom prst="roundRect">
            <a:avLst/>
          </a:prstGeom>
          <a:noFill/>
          <a:ln w="3810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sp>
        <p:nvSpPr>
          <p:cNvPr id="7" name="Oval 6"/>
          <p:cNvSpPr/>
          <p:nvPr/>
        </p:nvSpPr>
        <p:spPr>
          <a:xfrm>
            <a:off x="1797133" y="2484253"/>
            <a:ext cx="2309647" cy="590870"/>
          </a:xfrm>
          <a:prstGeom prst="ellipse">
            <a:avLst/>
          </a:prstGeom>
          <a:solidFill>
            <a:schemeClr val="accent5">
              <a:lumMod val="20000"/>
              <a:lumOff val="8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sp>
        <p:nvSpPr>
          <p:cNvPr id="8" name="TextBox 7"/>
          <p:cNvSpPr txBox="1"/>
          <p:nvPr/>
        </p:nvSpPr>
        <p:spPr>
          <a:xfrm>
            <a:off x="2063553" y="2595022"/>
            <a:ext cx="1809201" cy="369332"/>
          </a:xfrm>
          <a:prstGeom prst="rect">
            <a:avLst/>
          </a:prstGeom>
          <a:noFill/>
        </p:spPr>
        <p:txBody>
          <a:bodyPr wrap="square" rtlCol="0">
            <a:spAutoFit/>
          </a:bodyPr>
          <a:lstStyle/>
          <a:p>
            <a:r>
              <a:rPr lang="en-US" b="1">
                <a:solidFill>
                  <a:srgbClr val="4BACC6">
                    <a:lumMod val="50000"/>
                  </a:srgbClr>
                </a:solidFill>
                <a:latin typeface="Arial" panose="020B0604020202020204" pitchFamily="34" charset="0"/>
                <a:cs typeface="Arial" panose="020B0604020202020204" pitchFamily="34" charset="0"/>
              </a:rPr>
              <a:t>Nephrotoxicity</a:t>
            </a:r>
          </a:p>
        </p:txBody>
      </p:sp>
      <p:sp>
        <p:nvSpPr>
          <p:cNvPr id="13" name="Text Box 12"/>
          <p:cNvSpPr txBox="1">
            <a:spLocks noChangeArrowheads="1"/>
          </p:cNvSpPr>
          <p:nvPr/>
        </p:nvSpPr>
        <p:spPr bwMode="auto">
          <a:xfrm>
            <a:off x="1775521" y="3076757"/>
            <a:ext cx="2309647" cy="707886"/>
          </a:xfrm>
          <a:prstGeom prst="rect">
            <a:avLst/>
          </a:prstGeom>
          <a:noFill/>
          <a:ln w="19050">
            <a:solidFill>
              <a:schemeClr val="accent5">
                <a:lumMod val="40000"/>
                <a:lumOff val="60000"/>
              </a:schemeClr>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spcBef>
                <a:spcPct val="20000"/>
              </a:spcBef>
              <a:spcAft>
                <a:spcPct val="30000"/>
              </a:spcAft>
              <a:defRPr sz="2400" b="1">
                <a:solidFill>
                  <a:schemeClr val="tx2"/>
                </a:solidFill>
                <a:latin typeface="Arial" pitchFamily="34" charset="0"/>
              </a:defRPr>
            </a:lvl1pPr>
            <a:lvl2pPr marL="742950" indent="-285750" eaLnBrk="0" hangingPunct="0">
              <a:spcBef>
                <a:spcPct val="20000"/>
              </a:spcBef>
              <a:spcAft>
                <a:spcPct val="30000"/>
              </a:spcAft>
              <a:defRPr sz="2000">
                <a:solidFill>
                  <a:srgbClr val="000000"/>
                </a:solidFill>
                <a:latin typeface="Arial" pitchFamily="34" charset="0"/>
              </a:defRPr>
            </a:lvl2pPr>
            <a:lvl3pPr marL="1143000" indent="-228600" eaLnBrk="0" hangingPunct="0">
              <a:spcBef>
                <a:spcPct val="20000"/>
              </a:spcBef>
              <a:buChar char="•"/>
              <a:defRPr sz="2000">
                <a:solidFill>
                  <a:srgbClr val="000000"/>
                </a:solidFill>
                <a:latin typeface="Arial" pitchFamily="34" charset="0"/>
              </a:defRPr>
            </a:lvl3pPr>
            <a:lvl4pPr marL="1600200" indent="-228600" eaLnBrk="0" hangingPunct="0">
              <a:spcBef>
                <a:spcPct val="20000"/>
              </a:spcBef>
              <a:buChar char="­"/>
              <a:defRPr sz="2000">
                <a:solidFill>
                  <a:srgbClr val="000000"/>
                </a:solidFill>
                <a:latin typeface="Arial" pitchFamily="34" charset="0"/>
              </a:defRPr>
            </a:lvl4pPr>
            <a:lvl5pPr marL="2057400" indent="-228600" eaLnBrk="0" hangingPunct="0">
              <a:spcBef>
                <a:spcPct val="20000"/>
              </a:spcBef>
              <a:buChar char="•"/>
              <a:defRPr sz="2000">
                <a:solidFill>
                  <a:srgbClr val="000000"/>
                </a:solidFill>
                <a:latin typeface="Arial" pitchFamily="34" charset="0"/>
              </a:defRPr>
            </a:lvl5pPr>
            <a:lvl6pPr marL="2514600" indent="-228600" eaLnBrk="0" fontAlgn="base" hangingPunct="0">
              <a:spcBef>
                <a:spcPct val="20000"/>
              </a:spcBef>
              <a:spcAft>
                <a:spcPct val="0"/>
              </a:spcAft>
              <a:buChar char="•"/>
              <a:defRPr sz="2000">
                <a:solidFill>
                  <a:srgbClr val="000000"/>
                </a:solidFill>
                <a:latin typeface="Arial" pitchFamily="34" charset="0"/>
              </a:defRPr>
            </a:lvl6pPr>
            <a:lvl7pPr marL="2971800" indent="-228600" eaLnBrk="0" fontAlgn="base" hangingPunct="0">
              <a:spcBef>
                <a:spcPct val="20000"/>
              </a:spcBef>
              <a:spcAft>
                <a:spcPct val="0"/>
              </a:spcAft>
              <a:buChar char="•"/>
              <a:defRPr sz="2000">
                <a:solidFill>
                  <a:srgbClr val="000000"/>
                </a:solidFill>
                <a:latin typeface="Arial" pitchFamily="34" charset="0"/>
              </a:defRPr>
            </a:lvl7pPr>
            <a:lvl8pPr marL="3429000" indent="-228600" eaLnBrk="0" fontAlgn="base" hangingPunct="0">
              <a:spcBef>
                <a:spcPct val="20000"/>
              </a:spcBef>
              <a:spcAft>
                <a:spcPct val="0"/>
              </a:spcAft>
              <a:buChar char="•"/>
              <a:defRPr sz="2000">
                <a:solidFill>
                  <a:srgbClr val="000000"/>
                </a:solidFill>
                <a:latin typeface="Arial" pitchFamily="34" charset="0"/>
              </a:defRPr>
            </a:lvl8pPr>
            <a:lvl9pPr marL="3886200" indent="-228600" eaLnBrk="0" fontAlgn="base" hangingPunct="0">
              <a:spcBef>
                <a:spcPct val="20000"/>
              </a:spcBef>
              <a:spcAft>
                <a:spcPct val="0"/>
              </a:spcAft>
              <a:buChar char="•"/>
              <a:defRPr sz="2000">
                <a:solidFill>
                  <a:srgbClr val="000000"/>
                </a:solidFill>
                <a:latin typeface="Arial" pitchFamily="34" charset="0"/>
              </a:defRPr>
            </a:lvl9pPr>
          </a:lstStyle>
          <a:p>
            <a:pPr marL="177800" indent="-177800" eaLnBrk="1" hangingPunct="1">
              <a:spcBef>
                <a:spcPct val="50000"/>
              </a:spcBef>
              <a:spcAft>
                <a:spcPct val="0"/>
              </a:spcAft>
              <a:buFont typeface="Arial" panose="020B0604020202020204" pitchFamily="34" charset="0"/>
              <a:buChar char="•"/>
            </a:pPr>
            <a:r>
              <a:rPr lang="en-US" altLang="en-US" sz="1600">
                <a:solidFill>
                  <a:srgbClr val="4BACC6">
                    <a:lumMod val="50000"/>
                  </a:srgbClr>
                </a:solidFill>
              </a:rPr>
              <a:t>Glomerulonephritis</a:t>
            </a:r>
          </a:p>
          <a:p>
            <a:pPr marL="177800" indent="-177800" eaLnBrk="1" hangingPunct="1">
              <a:spcBef>
                <a:spcPct val="50000"/>
              </a:spcBef>
              <a:spcAft>
                <a:spcPct val="0"/>
              </a:spcAft>
              <a:buFont typeface="Arial" panose="020B0604020202020204" pitchFamily="34" charset="0"/>
              <a:buChar char="•"/>
            </a:pPr>
            <a:r>
              <a:rPr lang="en-US" altLang="en-US" sz="1600">
                <a:solidFill>
                  <a:srgbClr val="4BACC6">
                    <a:lumMod val="50000"/>
                  </a:srgbClr>
                </a:solidFill>
              </a:rPr>
              <a:t>Renal failure</a:t>
            </a:r>
          </a:p>
        </p:txBody>
      </p:sp>
      <p:sp>
        <p:nvSpPr>
          <p:cNvPr id="16" name="Oval 15"/>
          <p:cNvSpPr/>
          <p:nvPr/>
        </p:nvSpPr>
        <p:spPr>
          <a:xfrm>
            <a:off x="5509985" y="2452503"/>
            <a:ext cx="2309647" cy="590870"/>
          </a:xfrm>
          <a:prstGeom prst="ellipse">
            <a:avLst/>
          </a:prstGeom>
          <a:solidFill>
            <a:schemeClr val="accent5">
              <a:lumMod val="20000"/>
              <a:lumOff val="8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sp>
        <p:nvSpPr>
          <p:cNvPr id="17" name="TextBox 16"/>
          <p:cNvSpPr txBox="1"/>
          <p:nvPr/>
        </p:nvSpPr>
        <p:spPr>
          <a:xfrm>
            <a:off x="5776405" y="2563272"/>
            <a:ext cx="1809201" cy="369332"/>
          </a:xfrm>
          <a:prstGeom prst="rect">
            <a:avLst/>
          </a:prstGeom>
          <a:noFill/>
        </p:spPr>
        <p:txBody>
          <a:bodyPr wrap="square" rtlCol="0">
            <a:spAutoFit/>
          </a:bodyPr>
          <a:lstStyle/>
          <a:p>
            <a:r>
              <a:rPr lang="en-US" b="1">
                <a:solidFill>
                  <a:srgbClr val="4BACC6">
                    <a:lumMod val="50000"/>
                  </a:srgbClr>
                </a:solidFill>
                <a:latin typeface="Arial" panose="020B0604020202020204" pitchFamily="34" charset="0"/>
                <a:cs typeface="Arial" panose="020B0604020202020204" pitchFamily="34" charset="0"/>
              </a:rPr>
              <a:t>Hepatotoxicity</a:t>
            </a:r>
          </a:p>
        </p:txBody>
      </p:sp>
      <p:sp>
        <p:nvSpPr>
          <p:cNvPr id="18" name="Text Box 12"/>
          <p:cNvSpPr txBox="1">
            <a:spLocks noChangeArrowheads="1"/>
          </p:cNvSpPr>
          <p:nvPr/>
        </p:nvSpPr>
        <p:spPr bwMode="auto">
          <a:xfrm>
            <a:off x="5488373" y="3045007"/>
            <a:ext cx="2309647" cy="707886"/>
          </a:xfrm>
          <a:prstGeom prst="rect">
            <a:avLst/>
          </a:prstGeom>
          <a:noFill/>
          <a:ln w="19050">
            <a:solidFill>
              <a:schemeClr val="accent5">
                <a:lumMod val="40000"/>
                <a:lumOff val="60000"/>
              </a:schemeClr>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spcBef>
                <a:spcPct val="20000"/>
              </a:spcBef>
              <a:spcAft>
                <a:spcPct val="30000"/>
              </a:spcAft>
              <a:defRPr sz="2400" b="1">
                <a:solidFill>
                  <a:schemeClr val="tx2"/>
                </a:solidFill>
                <a:latin typeface="Arial" pitchFamily="34" charset="0"/>
              </a:defRPr>
            </a:lvl1pPr>
            <a:lvl2pPr marL="742950" indent="-285750" eaLnBrk="0" hangingPunct="0">
              <a:spcBef>
                <a:spcPct val="20000"/>
              </a:spcBef>
              <a:spcAft>
                <a:spcPct val="30000"/>
              </a:spcAft>
              <a:defRPr sz="2000">
                <a:solidFill>
                  <a:srgbClr val="000000"/>
                </a:solidFill>
                <a:latin typeface="Arial" pitchFamily="34" charset="0"/>
              </a:defRPr>
            </a:lvl2pPr>
            <a:lvl3pPr marL="1143000" indent="-228600" eaLnBrk="0" hangingPunct="0">
              <a:spcBef>
                <a:spcPct val="20000"/>
              </a:spcBef>
              <a:buChar char="•"/>
              <a:defRPr sz="2000">
                <a:solidFill>
                  <a:srgbClr val="000000"/>
                </a:solidFill>
                <a:latin typeface="Arial" pitchFamily="34" charset="0"/>
              </a:defRPr>
            </a:lvl3pPr>
            <a:lvl4pPr marL="1600200" indent="-228600" eaLnBrk="0" hangingPunct="0">
              <a:spcBef>
                <a:spcPct val="20000"/>
              </a:spcBef>
              <a:buChar char="­"/>
              <a:defRPr sz="2000">
                <a:solidFill>
                  <a:srgbClr val="000000"/>
                </a:solidFill>
                <a:latin typeface="Arial" pitchFamily="34" charset="0"/>
              </a:defRPr>
            </a:lvl4pPr>
            <a:lvl5pPr marL="2057400" indent="-228600" eaLnBrk="0" hangingPunct="0">
              <a:spcBef>
                <a:spcPct val="20000"/>
              </a:spcBef>
              <a:buChar char="•"/>
              <a:defRPr sz="2000">
                <a:solidFill>
                  <a:srgbClr val="000000"/>
                </a:solidFill>
                <a:latin typeface="Arial" pitchFamily="34" charset="0"/>
              </a:defRPr>
            </a:lvl5pPr>
            <a:lvl6pPr marL="2514600" indent="-228600" eaLnBrk="0" fontAlgn="base" hangingPunct="0">
              <a:spcBef>
                <a:spcPct val="20000"/>
              </a:spcBef>
              <a:spcAft>
                <a:spcPct val="0"/>
              </a:spcAft>
              <a:buChar char="•"/>
              <a:defRPr sz="2000">
                <a:solidFill>
                  <a:srgbClr val="000000"/>
                </a:solidFill>
                <a:latin typeface="Arial" pitchFamily="34" charset="0"/>
              </a:defRPr>
            </a:lvl6pPr>
            <a:lvl7pPr marL="2971800" indent="-228600" eaLnBrk="0" fontAlgn="base" hangingPunct="0">
              <a:spcBef>
                <a:spcPct val="20000"/>
              </a:spcBef>
              <a:spcAft>
                <a:spcPct val="0"/>
              </a:spcAft>
              <a:buChar char="•"/>
              <a:defRPr sz="2000">
                <a:solidFill>
                  <a:srgbClr val="000000"/>
                </a:solidFill>
                <a:latin typeface="Arial" pitchFamily="34" charset="0"/>
              </a:defRPr>
            </a:lvl7pPr>
            <a:lvl8pPr marL="3429000" indent="-228600" eaLnBrk="0" fontAlgn="base" hangingPunct="0">
              <a:spcBef>
                <a:spcPct val="20000"/>
              </a:spcBef>
              <a:spcAft>
                <a:spcPct val="0"/>
              </a:spcAft>
              <a:buChar char="•"/>
              <a:defRPr sz="2000">
                <a:solidFill>
                  <a:srgbClr val="000000"/>
                </a:solidFill>
                <a:latin typeface="Arial" pitchFamily="34" charset="0"/>
              </a:defRPr>
            </a:lvl8pPr>
            <a:lvl9pPr marL="3886200" indent="-228600" eaLnBrk="0" fontAlgn="base" hangingPunct="0">
              <a:spcBef>
                <a:spcPct val="20000"/>
              </a:spcBef>
              <a:spcAft>
                <a:spcPct val="0"/>
              </a:spcAft>
              <a:buChar char="•"/>
              <a:defRPr sz="2000">
                <a:solidFill>
                  <a:srgbClr val="000000"/>
                </a:solidFill>
                <a:latin typeface="Arial" pitchFamily="34" charset="0"/>
              </a:defRPr>
            </a:lvl9pPr>
          </a:lstStyle>
          <a:p>
            <a:pPr marL="177800" indent="-177800" eaLnBrk="1" hangingPunct="1">
              <a:spcBef>
                <a:spcPct val="50000"/>
              </a:spcBef>
              <a:spcAft>
                <a:spcPct val="0"/>
              </a:spcAft>
              <a:buFont typeface="Arial" panose="020B0604020202020204" pitchFamily="34" charset="0"/>
              <a:buChar char="•"/>
            </a:pPr>
            <a:r>
              <a:rPr lang="en-US" altLang="en-US" sz="1600">
                <a:solidFill>
                  <a:srgbClr val="4BACC6">
                    <a:lumMod val="50000"/>
                  </a:srgbClr>
                </a:solidFill>
              </a:rPr>
              <a:t>Necrosis</a:t>
            </a:r>
          </a:p>
          <a:p>
            <a:pPr marL="177800" indent="-177800" eaLnBrk="1" hangingPunct="1">
              <a:spcBef>
                <a:spcPct val="50000"/>
              </a:spcBef>
              <a:spcAft>
                <a:spcPct val="0"/>
              </a:spcAft>
              <a:buFont typeface="Arial" panose="020B0604020202020204" pitchFamily="34" charset="0"/>
              <a:buChar char="•"/>
            </a:pPr>
            <a:r>
              <a:rPr lang="en-US" altLang="en-US" sz="1600">
                <a:solidFill>
                  <a:srgbClr val="4BACC6">
                    <a:lumMod val="50000"/>
                  </a:srgbClr>
                </a:solidFill>
              </a:rPr>
              <a:t>Hepatitis</a:t>
            </a:r>
          </a:p>
        </p:txBody>
      </p:sp>
      <p:sp>
        <p:nvSpPr>
          <p:cNvPr id="19" name="Oval 18"/>
          <p:cNvSpPr/>
          <p:nvPr/>
        </p:nvSpPr>
        <p:spPr>
          <a:xfrm>
            <a:off x="6399664" y="4468379"/>
            <a:ext cx="2309647" cy="590870"/>
          </a:xfrm>
          <a:prstGeom prst="ellipse">
            <a:avLst/>
          </a:prstGeom>
          <a:solidFill>
            <a:schemeClr val="accent5">
              <a:lumMod val="20000"/>
              <a:lumOff val="8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sp>
        <p:nvSpPr>
          <p:cNvPr id="20" name="TextBox 19"/>
          <p:cNvSpPr txBox="1"/>
          <p:nvPr/>
        </p:nvSpPr>
        <p:spPr>
          <a:xfrm>
            <a:off x="6621079" y="4579148"/>
            <a:ext cx="1899211" cy="369332"/>
          </a:xfrm>
          <a:prstGeom prst="rect">
            <a:avLst/>
          </a:prstGeom>
          <a:noFill/>
        </p:spPr>
        <p:txBody>
          <a:bodyPr wrap="square" rtlCol="0">
            <a:spAutoFit/>
          </a:bodyPr>
          <a:lstStyle/>
          <a:p>
            <a:r>
              <a:rPr lang="en-US" b="1">
                <a:solidFill>
                  <a:srgbClr val="4BACC6">
                    <a:lumMod val="50000"/>
                  </a:srgbClr>
                </a:solidFill>
                <a:latin typeface="Arial" panose="020B0604020202020204" pitchFamily="34" charset="0"/>
                <a:cs typeface="Arial" panose="020B0604020202020204" pitchFamily="34" charset="0"/>
              </a:rPr>
              <a:t>Immunotoxicity</a:t>
            </a:r>
          </a:p>
        </p:txBody>
      </p:sp>
      <p:sp>
        <p:nvSpPr>
          <p:cNvPr id="21" name="Text Box 12"/>
          <p:cNvSpPr txBox="1">
            <a:spLocks noChangeArrowheads="1"/>
          </p:cNvSpPr>
          <p:nvPr/>
        </p:nvSpPr>
        <p:spPr bwMode="auto">
          <a:xfrm>
            <a:off x="6399664" y="5060883"/>
            <a:ext cx="2309647" cy="707886"/>
          </a:xfrm>
          <a:prstGeom prst="rect">
            <a:avLst/>
          </a:prstGeom>
          <a:noFill/>
          <a:ln w="19050">
            <a:solidFill>
              <a:schemeClr val="accent5">
                <a:lumMod val="40000"/>
                <a:lumOff val="60000"/>
              </a:schemeClr>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spcBef>
                <a:spcPct val="20000"/>
              </a:spcBef>
              <a:spcAft>
                <a:spcPct val="30000"/>
              </a:spcAft>
              <a:defRPr sz="2400" b="1">
                <a:solidFill>
                  <a:schemeClr val="tx2"/>
                </a:solidFill>
                <a:latin typeface="Arial" pitchFamily="34" charset="0"/>
              </a:defRPr>
            </a:lvl1pPr>
            <a:lvl2pPr marL="742950" indent="-285750" eaLnBrk="0" hangingPunct="0">
              <a:spcBef>
                <a:spcPct val="20000"/>
              </a:spcBef>
              <a:spcAft>
                <a:spcPct val="30000"/>
              </a:spcAft>
              <a:defRPr sz="2000">
                <a:solidFill>
                  <a:srgbClr val="000000"/>
                </a:solidFill>
                <a:latin typeface="Arial" pitchFamily="34" charset="0"/>
              </a:defRPr>
            </a:lvl2pPr>
            <a:lvl3pPr marL="1143000" indent="-228600" eaLnBrk="0" hangingPunct="0">
              <a:spcBef>
                <a:spcPct val="20000"/>
              </a:spcBef>
              <a:buChar char="•"/>
              <a:defRPr sz="2000">
                <a:solidFill>
                  <a:srgbClr val="000000"/>
                </a:solidFill>
                <a:latin typeface="Arial" pitchFamily="34" charset="0"/>
              </a:defRPr>
            </a:lvl3pPr>
            <a:lvl4pPr marL="1600200" indent="-228600" eaLnBrk="0" hangingPunct="0">
              <a:spcBef>
                <a:spcPct val="20000"/>
              </a:spcBef>
              <a:buChar char="­"/>
              <a:defRPr sz="2000">
                <a:solidFill>
                  <a:srgbClr val="000000"/>
                </a:solidFill>
                <a:latin typeface="Arial" pitchFamily="34" charset="0"/>
              </a:defRPr>
            </a:lvl4pPr>
            <a:lvl5pPr marL="2057400" indent="-228600" eaLnBrk="0" hangingPunct="0">
              <a:spcBef>
                <a:spcPct val="20000"/>
              </a:spcBef>
              <a:buChar char="•"/>
              <a:defRPr sz="2000">
                <a:solidFill>
                  <a:srgbClr val="000000"/>
                </a:solidFill>
                <a:latin typeface="Arial" pitchFamily="34" charset="0"/>
              </a:defRPr>
            </a:lvl5pPr>
            <a:lvl6pPr marL="2514600" indent="-228600" eaLnBrk="0" fontAlgn="base" hangingPunct="0">
              <a:spcBef>
                <a:spcPct val="20000"/>
              </a:spcBef>
              <a:spcAft>
                <a:spcPct val="0"/>
              </a:spcAft>
              <a:buChar char="•"/>
              <a:defRPr sz="2000">
                <a:solidFill>
                  <a:srgbClr val="000000"/>
                </a:solidFill>
                <a:latin typeface="Arial" pitchFamily="34" charset="0"/>
              </a:defRPr>
            </a:lvl6pPr>
            <a:lvl7pPr marL="2971800" indent="-228600" eaLnBrk="0" fontAlgn="base" hangingPunct="0">
              <a:spcBef>
                <a:spcPct val="20000"/>
              </a:spcBef>
              <a:spcAft>
                <a:spcPct val="0"/>
              </a:spcAft>
              <a:buChar char="•"/>
              <a:defRPr sz="2000">
                <a:solidFill>
                  <a:srgbClr val="000000"/>
                </a:solidFill>
                <a:latin typeface="Arial" pitchFamily="34" charset="0"/>
              </a:defRPr>
            </a:lvl7pPr>
            <a:lvl8pPr marL="3429000" indent="-228600" eaLnBrk="0" fontAlgn="base" hangingPunct="0">
              <a:spcBef>
                <a:spcPct val="20000"/>
              </a:spcBef>
              <a:spcAft>
                <a:spcPct val="0"/>
              </a:spcAft>
              <a:buChar char="•"/>
              <a:defRPr sz="2000">
                <a:solidFill>
                  <a:srgbClr val="000000"/>
                </a:solidFill>
                <a:latin typeface="Arial" pitchFamily="34" charset="0"/>
              </a:defRPr>
            </a:lvl8pPr>
            <a:lvl9pPr marL="3886200" indent="-228600" eaLnBrk="0" fontAlgn="base" hangingPunct="0">
              <a:spcBef>
                <a:spcPct val="20000"/>
              </a:spcBef>
              <a:spcAft>
                <a:spcPct val="0"/>
              </a:spcAft>
              <a:buChar char="•"/>
              <a:defRPr sz="2000">
                <a:solidFill>
                  <a:srgbClr val="000000"/>
                </a:solidFill>
                <a:latin typeface="Arial" pitchFamily="34" charset="0"/>
              </a:defRPr>
            </a:lvl9pPr>
          </a:lstStyle>
          <a:p>
            <a:pPr marL="177800" indent="-177800" eaLnBrk="1" hangingPunct="1">
              <a:spcBef>
                <a:spcPct val="50000"/>
              </a:spcBef>
              <a:spcAft>
                <a:spcPct val="0"/>
              </a:spcAft>
              <a:buFont typeface="Arial" panose="020B0604020202020204" pitchFamily="34" charset="0"/>
              <a:buChar char="•"/>
            </a:pPr>
            <a:r>
              <a:rPr lang="en-US" altLang="en-US" sz="1600">
                <a:solidFill>
                  <a:srgbClr val="4BACC6">
                    <a:lumMod val="50000"/>
                  </a:srgbClr>
                </a:solidFill>
              </a:rPr>
              <a:t>Immunosupression</a:t>
            </a:r>
          </a:p>
          <a:p>
            <a:pPr marL="177800" indent="-177800" eaLnBrk="1" hangingPunct="1">
              <a:spcBef>
                <a:spcPct val="50000"/>
              </a:spcBef>
              <a:spcAft>
                <a:spcPct val="0"/>
              </a:spcAft>
              <a:buFont typeface="Arial" panose="020B0604020202020204" pitchFamily="34" charset="0"/>
              <a:buChar char="•"/>
            </a:pPr>
            <a:r>
              <a:rPr lang="en-US" altLang="en-US" sz="1600">
                <a:solidFill>
                  <a:srgbClr val="4BACC6">
                    <a:lumMod val="50000"/>
                  </a:srgbClr>
                </a:solidFill>
              </a:rPr>
              <a:t>Allergy/Asthma </a:t>
            </a:r>
          </a:p>
        </p:txBody>
      </p:sp>
      <p:sp>
        <p:nvSpPr>
          <p:cNvPr id="22" name="Oval 21"/>
          <p:cNvSpPr/>
          <p:nvPr/>
        </p:nvSpPr>
        <p:spPr>
          <a:xfrm>
            <a:off x="9114113" y="2437594"/>
            <a:ext cx="2309647" cy="590870"/>
          </a:xfrm>
          <a:prstGeom prst="ellipse">
            <a:avLst/>
          </a:prstGeom>
          <a:solidFill>
            <a:schemeClr val="accent5">
              <a:lumMod val="20000"/>
              <a:lumOff val="8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sp>
        <p:nvSpPr>
          <p:cNvPr id="23" name="TextBox 22"/>
          <p:cNvSpPr txBox="1"/>
          <p:nvPr/>
        </p:nvSpPr>
        <p:spPr>
          <a:xfrm>
            <a:off x="9437235" y="2548363"/>
            <a:ext cx="1809201" cy="369332"/>
          </a:xfrm>
          <a:prstGeom prst="rect">
            <a:avLst/>
          </a:prstGeom>
          <a:noFill/>
        </p:spPr>
        <p:txBody>
          <a:bodyPr wrap="square" rtlCol="0">
            <a:spAutoFit/>
          </a:bodyPr>
          <a:lstStyle/>
          <a:p>
            <a:r>
              <a:rPr lang="en-US" b="1" dirty="0" err="1">
                <a:solidFill>
                  <a:srgbClr val="4BACC6">
                    <a:lumMod val="50000"/>
                  </a:srgbClr>
                </a:solidFill>
                <a:latin typeface="Arial" panose="020B0604020202020204" pitchFamily="34" charset="0"/>
                <a:cs typeface="Arial" panose="020B0604020202020204" pitchFamily="34" charset="0"/>
              </a:rPr>
              <a:t>Reprotoxicity</a:t>
            </a:r>
            <a:endParaRPr lang="en-US" b="1" dirty="0">
              <a:solidFill>
                <a:srgbClr val="4BACC6">
                  <a:lumMod val="50000"/>
                </a:srgbClr>
              </a:solidFill>
              <a:latin typeface="Arial" panose="020B0604020202020204" pitchFamily="34" charset="0"/>
              <a:cs typeface="Arial" panose="020B0604020202020204" pitchFamily="34" charset="0"/>
            </a:endParaRPr>
          </a:p>
        </p:txBody>
      </p:sp>
      <p:sp>
        <p:nvSpPr>
          <p:cNvPr id="24" name="Text Box 12"/>
          <p:cNvSpPr txBox="1">
            <a:spLocks noChangeArrowheads="1"/>
          </p:cNvSpPr>
          <p:nvPr/>
        </p:nvSpPr>
        <p:spPr bwMode="auto">
          <a:xfrm>
            <a:off x="9092501" y="3052774"/>
            <a:ext cx="2309647" cy="1569660"/>
          </a:xfrm>
          <a:prstGeom prst="rect">
            <a:avLst/>
          </a:prstGeom>
          <a:noFill/>
          <a:ln w="19050">
            <a:solidFill>
              <a:schemeClr val="accent5">
                <a:lumMod val="40000"/>
                <a:lumOff val="60000"/>
              </a:schemeClr>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spcBef>
                <a:spcPct val="20000"/>
              </a:spcBef>
              <a:spcAft>
                <a:spcPct val="30000"/>
              </a:spcAft>
              <a:defRPr sz="2400" b="1">
                <a:solidFill>
                  <a:schemeClr val="tx2"/>
                </a:solidFill>
                <a:latin typeface="Arial" pitchFamily="34" charset="0"/>
              </a:defRPr>
            </a:lvl1pPr>
            <a:lvl2pPr marL="742950" indent="-285750" eaLnBrk="0" hangingPunct="0">
              <a:spcBef>
                <a:spcPct val="20000"/>
              </a:spcBef>
              <a:spcAft>
                <a:spcPct val="30000"/>
              </a:spcAft>
              <a:defRPr sz="2000">
                <a:solidFill>
                  <a:srgbClr val="000000"/>
                </a:solidFill>
                <a:latin typeface="Arial" pitchFamily="34" charset="0"/>
              </a:defRPr>
            </a:lvl2pPr>
            <a:lvl3pPr marL="1143000" indent="-228600" eaLnBrk="0" hangingPunct="0">
              <a:spcBef>
                <a:spcPct val="20000"/>
              </a:spcBef>
              <a:buChar char="•"/>
              <a:defRPr sz="2000">
                <a:solidFill>
                  <a:srgbClr val="000000"/>
                </a:solidFill>
                <a:latin typeface="Arial" pitchFamily="34" charset="0"/>
              </a:defRPr>
            </a:lvl3pPr>
            <a:lvl4pPr marL="1600200" indent="-228600" eaLnBrk="0" hangingPunct="0">
              <a:spcBef>
                <a:spcPct val="20000"/>
              </a:spcBef>
              <a:buChar char="­"/>
              <a:defRPr sz="2000">
                <a:solidFill>
                  <a:srgbClr val="000000"/>
                </a:solidFill>
                <a:latin typeface="Arial" pitchFamily="34" charset="0"/>
              </a:defRPr>
            </a:lvl4pPr>
            <a:lvl5pPr marL="2057400" indent="-228600" eaLnBrk="0" hangingPunct="0">
              <a:spcBef>
                <a:spcPct val="20000"/>
              </a:spcBef>
              <a:buChar char="•"/>
              <a:defRPr sz="2000">
                <a:solidFill>
                  <a:srgbClr val="000000"/>
                </a:solidFill>
                <a:latin typeface="Arial" pitchFamily="34" charset="0"/>
              </a:defRPr>
            </a:lvl5pPr>
            <a:lvl6pPr marL="2514600" indent="-228600" eaLnBrk="0" fontAlgn="base" hangingPunct="0">
              <a:spcBef>
                <a:spcPct val="20000"/>
              </a:spcBef>
              <a:spcAft>
                <a:spcPct val="0"/>
              </a:spcAft>
              <a:buChar char="•"/>
              <a:defRPr sz="2000">
                <a:solidFill>
                  <a:srgbClr val="000000"/>
                </a:solidFill>
                <a:latin typeface="Arial" pitchFamily="34" charset="0"/>
              </a:defRPr>
            </a:lvl6pPr>
            <a:lvl7pPr marL="2971800" indent="-228600" eaLnBrk="0" fontAlgn="base" hangingPunct="0">
              <a:spcBef>
                <a:spcPct val="20000"/>
              </a:spcBef>
              <a:spcAft>
                <a:spcPct val="0"/>
              </a:spcAft>
              <a:buChar char="•"/>
              <a:defRPr sz="2000">
                <a:solidFill>
                  <a:srgbClr val="000000"/>
                </a:solidFill>
                <a:latin typeface="Arial" pitchFamily="34" charset="0"/>
              </a:defRPr>
            </a:lvl7pPr>
            <a:lvl8pPr marL="3429000" indent="-228600" eaLnBrk="0" fontAlgn="base" hangingPunct="0">
              <a:spcBef>
                <a:spcPct val="20000"/>
              </a:spcBef>
              <a:spcAft>
                <a:spcPct val="0"/>
              </a:spcAft>
              <a:buChar char="•"/>
              <a:defRPr sz="2000">
                <a:solidFill>
                  <a:srgbClr val="000000"/>
                </a:solidFill>
                <a:latin typeface="Arial" pitchFamily="34" charset="0"/>
              </a:defRPr>
            </a:lvl8pPr>
            <a:lvl9pPr marL="3886200" indent="-228600" eaLnBrk="0" fontAlgn="base" hangingPunct="0">
              <a:spcBef>
                <a:spcPct val="20000"/>
              </a:spcBef>
              <a:spcAft>
                <a:spcPct val="0"/>
              </a:spcAft>
              <a:buChar char="•"/>
              <a:defRPr sz="2000">
                <a:solidFill>
                  <a:srgbClr val="000000"/>
                </a:solidFill>
                <a:latin typeface="Arial" pitchFamily="34" charset="0"/>
              </a:defRPr>
            </a:lvl9pPr>
          </a:lstStyle>
          <a:p>
            <a:pPr marL="177800" indent="-177800" eaLnBrk="1" hangingPunct="1">
              <a:spcBef>
                <a:spcPct val="50000"/>
              </a:spcBef>
              <a:spcAft>
                <a:spcPct val="0"/>
              </a:spcAft>
              <a:buFont typeface="Arial" panose="020B0604020202020204" pitchFamily="34" charset="0"/>
              <a:buChar char="•"/>
            </a:pPr>
            <a:r>
              <a:rPr lang="en-US" altLang="en-US" sz="1600">
                <a:solidFill>
                  <a:srgbClr val="4BACC6">
                    <a:lumMod val="50000"/>
                  </a:srgbClr>
                </a:solidFill>
              </a:rPr>
              <a:t>Sperm function </a:t>
            </a:r>
          </a:p>
          <a:p>
            <a:pPr marL="177800" indent="-177800" eaLnBrk="1" hangingPunct="1">
              <a:spcBef>
                <a:spcPct val="50000"/>
              </a:spcBef>
              <a:spcAft>
                <a:spcPct val="0"/>
              </a:spcAft>
              <a:buFont typeface="Arial" panose="020B0604020202020204" pitchFamily="34" charset="0"/>
              <a:buChar char="•"/>
            </a:pPr>
            <a:r>
              <a:rPr lang="en-US" altLang="en-US" sz="1600">
                <a:solidFill>
                  <a:srgbClr val="4BACC6">
                    <a:lumMod val="50000"/>
                  </a:srgbClr>
                </a:solidFill>
              </a:rPr>
              <a:t>Difficulty in conceiving </a:t>
            </a:r>
          </a:p>
          <a:p>
            <a:pPr marL="177800" indent="-177800" eaLnBrk="1" hangingPunct="1">
              <a:spcBef>
                <a:spcPct val="50000"/>
              </a:spcBef>
              <a:spcAft>
                <a:spcPct val="0"/>
              </a:spcAft>
              <a:buFont typeface="Arial" panose="020B0604020202020204" pitchFamily="34" charset="0"/>
              <a:buChar char="•"/>
            </a:pPr>
            <a:r>
              <a:rPr lang="en-US" altLang="en-US" sz="1600">
                <a:solidFill>
                  <a:srgbClr val="4BACC6">
                    <a:lumMod val="50000"/>
                  </a:srgbClr>
                </a:solidFill>
              </a:rPr>
              <a:t>Adverse pregnancy outcomes</a:t>
            </a:r>
          </a:p>
        </p:txBody>
      </p:sp>
      <p:sp>
        <p:nvSpPr>
          <p:cNvPr id="25" name="Oval 24"/>
          <p:cNvSpPr/>
          <p:nvPr/>
        </p:nvSpPr>
        <p:spPr>
          <a:xfrm>
            <a:off x="2530391" y="4552795"/>
            <a:ext cx="2309647" cy="590870"/>
          </a:xfrm>
          <a:prstGeom prst="ellipse">
            <a:avLst/>
          </a:prstGeom>
          <a:solidFill>
            <a:schemeClr val="accent5">
              <a:lumMod val="20000"/>
              <a:lumOff val="8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sp>
        <p:nvSpPr>
          <p:cNvPr id="26" name="TextBox 25"/>
          <p:cNvSpPr txBox="1"/>
          <p:nvPr/>
        </p:nvSpPr>
        <p:spPr>
          <a:xfrm>
            <a:off x="2940827" y="4663564"/>
            <a:ext cx="1809201" cy="369332"/>
          </a:xfrm>
          <a:prstGeom prst="rect">
            <a:avLst/>
          </a:prstGeom>
          <a:noFill/>
        </p:spPr>
        <p:txBody>
          <a:bodyPr wrap="square" rtlCol="0">
            <a:spAutoFit/>
          </a:bodyPr>
          <a:lstStyle/>
          <a:p>
            <a:r>
              <a:rPr lang="en-US" b="1">
                <a:solidFill>
                  <a:srgbClr val="4BACC6">
                    <a:lumMod val="50000"/>
                  </a:srgbClr>
                </a:solidFill>
                <a:latin typeface="Arial" panose="020B0604020202020204" pitchFamily="34" charset="0"/>
                <a:cs typeface="Arial" panose="020B0604020202020204" pitchFamily="34" charset="0"/>
              </a:rPr>
              <a:t>CNS toxicity</a:t>
            </a:r>
          </a:p>
        </p:txBody>
      </p:sp>
      <p:sp>
        <p:nvSpPr>
          <p:cNvPr id="27" name="Text Box 12"/>
          <p:cNvSpPr txBox="1">
            <a:spLocks noChangeArrowheads="1"/>
          </p:cNvSpPr>
          <p:nvPr/>
        </p:nvSpPr>
        <p:spPr bwMode="auto">
          <a:xfrm>
            <a:off x="2749109" y="5167975"/>
            <a:ext cx="1872208" cy="338554"/>
          </a:xfrm>
          <a:prstGeom prst="rect">
            <a:avLst/>
          </a:prstGeom>
          <a:noFill/>
          <a:ln w="19050">
            <a:solidFill>
              <a:schemeClr val="accent5">
                <a:lumMod val="40000"/>
                <a:lumOff val="60000"/>
              </a:schemeClr>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spcBef>
                <a:spcPct val="20000"/>
              </a:spcBef>
              <a:spcAft>
                <a:spcPct val="30000"/>
              </a:spcAft>
              <a:defRPr sz="2400" b="1">
                <a:solidFill>
                  <a:schemeClr val="tx2"/>
                </a:solidFill>
                <a:latin typeface="Arial" pitchFamily="34" charset="0"/>
              </a:defRPr>
            </a:lvl1pPr>
            <a:lvl2pPr marL="742950" indent="-285750" eaLnBrk="0" hangingPunct="0">
              <a:spcBef>
                <a:spcPct val="20000"/>
              </a:spcBef>
              <a:spcAft>
                <a:spcPct val="30000"/>
              </a:spcAft>
              <a:defRPr sz="2000">
                <a:solidFill>
                  <a:srgbClr val="000000"/>
                </a:solidFill>
                <a:latin typeface="Arial" pitchFamily="34" charset="0"/>
              </a:defRPr>
            </a:lvl2pPr>
            <a:lvl3pPr marL="1143000" indent="-228600" eaLnBrk="0" hangingPunct="0">
              <a:spcBef>
                <a:spcPct val="20000"/>
              </a:spcBef>
              <a:buChar char="•"/>
              <a:defRPr sz="2000">
                <a:solidFill>
                  <a:srgbClr val="000000"/>
                </a:solidFill>
                <a:latin typeface="Arial" pitchFamily="34" charset="0"/>
              </a:defRPr>
            </a:lvl3pPr>
            <a:lvl4pPr marL="1600200" indent="-228600" eaLnBrk="0" hangingPunct="0">
              <a:spcBef>
                <a:spcPct val="20000"/>
              </a:spcBef>
              <a:buChar char="­"/>
              <a:defRPr sz="2000">
                <a:solidFill>
                  <a:srgbClr val="000000"/>
                </a:solidFill>
                <a:latin typeface="Arial" pitchFamily="34" charset="0"/>
              </a:defRPr>
            </a:lvl4pPr>
            <a:lvl5pPr marL="2057400" indent="-228600" eaLnBrk="0" hangingPunct="0">
              <a:spcBef>
                <a:spcPct val="20000"/>
              </a:spcBef>
              <a:buChar char="•"/>
              <a:defRPr sz="2000">
                <a:solidFill>
                  <a:srgbClr val="000000"/>
                </a:solidFill>
                <a:latin typeface="Arial" pitchFamily="34" charset="0"/>
              </a:defRPr>
            </a:lvl5pPr>
            <a:lvl6pPr marL="2514600" indent="-228600" eaLnBrk="0" fontAlgn="base" hangingPunct="0">
              <a:spcBef>
                <a:spcPct val="20000"/>
              </a:spcBef>
              <a:spcAft>
                <a:spcPct val="0"/>
              </a:spcAft>
              <a:buChar char="•"/>
              <a:defRPr sz="2000">
                <a:solidFill>
                  <a:srgbClr val="000000"/>
                </a:solidFill>
                <a:latin typeface="Arial" pitchFamily="34" charset="0"/>
              </a:defRPr>
            </a:lvl6pPr>
            <a:lvl7pPr marL="2971800" indent="-228600" eaLnBrk="0" fontAlgn="base" hangingPunct="0">
              <a:spcBef>
                <a:spcPct val="20000"/>
              </a:spcBef>
              <a:spcAft>
                <a:spcPct val="0"/>
              </a:spcAft>
              <a:buChar char="•"/>
              <a:defRPr sz="2000">
                <a:solidFill>
                  <a:srgbClr val="000000"/>
                </a:solidFill>
                <a:latin typeface="Arial" pitchFamily="34" charset="0"/>
              </a:defRPr>
            </a:lvl7pPr>
            <a:lvl8pPr marL="3429000" indent="-228600" eaLnBrk="0" fontAlgn="base" hangingPunct="0">
              <a:spcBef>
                <a:spcPct val="20000"/>
              </a:spcBef>
              <a:spcAft>
                <a:spcPct val="0"/>
              </a:spcAft>
              <a:buChar char="•"/>
              <a:defRPr sz="2000">
                <a:solidFill>
                  <a:srgbClr val="000000"/>
                </a:solidFill>
                <a:latin typeface="Arial" pitchFamily="34" charset="0"/>
              </a:defRPr>
            </a:lvl8pPr>
            <a:lvl9pPr marL="3886200" indent="-228600" eaLnBrk="0" fontAlgn="base" hangingPunct="0">
              <a:spcBef>
                <a:spcPct val="20000"/>
              </a:spcBef>
              <a:spcAft>
                <a:spcPct val="0"/>
              </a:spcAft>
              <a:buChar char="•"/>
              <a:defRPr sz="2000">
                <a:solidFill>
                  <a:srgbClr val="000000"/>
                </a:solidFill>
                <a:latin typeface="Arial" pitchFamily="34" charset="0"/>
              </a:defRPr>
            </a:lvl9pPr>
          </a:lstStyle>
          <a:p>
            <a:pPr marL="177800" indent="-177800" eaLnBrk="1" hangingPunct="1">
              <a:spcBef>
                <a:spcPct val="50000"/>
              </a:spcBef>
              <a:spcAft>
                <a:spcPct val="0"/>
              </a:spcAft>
              <a:buFont typeface="Arial" panose="020B0604020202020204" pitchFamily="34" charset="0"/>
              <a:buChar char="•"/>
            </a:pPr>
            <a:r>
              <a:rPr lang="en-US" altLang="en-US" sz="1600">
                <a:solidFill>
                  <a:srgbClr val="4BACC6">
                    <a:lumMod val="50000"/>
                  </a:srgbClr>
                </a:solidFill>
              </a:rPr>
              <a:t>Headache</a:t>
            </a:r>
          </a:p>
        </p:txBody>
      </p:sp>
      <p:sp>
        <p:nvSpPr>
          <p:cNvPr id="28" name="Slide Number Placeholder 3">
            <a:extLst>
              <a:ext uri="{FF2B5EF4-FFF2-40B4-BE49-F238E27FC236}">
                <a16:creationId xmlns:a16="http://schemas.microsoft.com/office/drawing/2014/main" id="{C3F677B3-B081-4AB8-AE90-C3AA5B303B62}"/>
              </a:ext>
            </a:extLst>
          </p:cNvPr>
          <p:cNvSpPr>
            <a:spLocks noGrp="1"/>
          </p:cNvSpPr>
          <p:nvPr>
            <p:ph type="sldNum" sz="quarter" idx="4"/>
          </p:nvPr>
        </p:nvSpPr>
        <p:spPr>
          <a:xfrm>
            <a:off x="8980433" y="6479665"/>
            <a:ext cx="2743200" cy="230784"/>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814E660-BF25-4843-B2A0-93C6E2B6253B}" type="slidenum">
              <a:rPr kumimoji="0" lang="en-US" sz="1000" b="1" i="0" u="none" strike="noStrike" kern="1200" cap="none" spc="0" normalizeH="0" baseline="0" smtClean="0">
                <a:ln>
                  <a:noFill/>
                </a:ln>
                <a:solidFill>
                  <a:prstClr val="black"/>
                </a:solidFill>
                <a:effectLst/>
                <a:uLnTx/>
                <a:uFillTx/>
                <a:latin typeface="Segoe UI"/>
                <a:ea typeface="Segoe UI Black" panose="020B0A02040204020203" pitchFamily="34" charset="0"/>
                <a:cs typeface="Segoe UI Semibold" panose="020B0702040204020203"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000" b="1" i="0" u="none" strike="noStrike" kern="1200" cap="none" spc="0" normalizeH="0" baseline="0">
              <a:ln>
                <a:noFill/>
              </a:ln>
              <a:solidFill>
                <a:prstClr val="black"/>
              </a:solidFill>
              <a:effectLst/>
              <a:uLnTx/>
              <a:uFillTx/>
              <a:latin typeface="Segoe UI"/>
              <a:ea typeface="Segoe UI Black" panose="020B0A02040204020203" pitchFamily="34" charset="0"/>
              <a:cs typeface="Segoe UI Semibold" panose="020B0702040204020203" pitchFamily="34" charset="0"/>
            </a:endParaRPr>
          </a:p>
        </p:txBody>
      </p:sp>
      <p:sp>
        <p:nvSpPr>
          <p:cNvPr id="29" name="Footer Placeholder 4">
            <a:extLst>
              <a:ext uri="{FF2B5EF4-FFF2-40B4-BE49-F238E27FC236}">
                <a16:creationId xmlns:a16="http://schemas.microsoft.com/office/drawing/2014/main" id="{13379401-98C7-422A-B760-D991AEC21303}"/>
              </a:ext>
            </a:extLst>
          </p:cNvPr>
          <p:cNvSpPr>
            <a:spLocks noGrp="1"/>
          </p:cNvSpPr>
          <p:nvPr>
            <p:ph type="ftr" sz="quarter" idx="16"/>
          </p:nvPr>
        </p:nvSpPr>
        <p:spPr>
          <a:xfrm>
            <a:off x="452927" y="6479664"/>
            <a:ext cx="10776247" cy="14848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dirty="0">
                <a:ln>
                  <a:noFill/>
                </a:ln>
                <a:solidFill>
                  <a:prstClr val="black"/>
                </a:solidFill>
                <a:effectLst/>
                <a:uLnTx/>
                <a:uFillTx/>
                <a:latin typeface="Segoe UI"/>
                <a:ea typeface="+mn-ea"/>
                <a:cs typeface="+mn-cs"/>
              </a:rPr>
              <a:t>MELODY Presentation 6.3.2: Medical treatments, countermeasures and protection</a:t>
            </a:r>
          </a:p>
        </p:txBody>
      </p:sp>
    </p:spTree>
    <p:extLst>
      <p:ext uri="{BB962C8B-B14F-4D97-AF65-F5344CB8AC3E}">
        <p14:creationId xmlns:p14="http://schemas.microsoft.com/office/powerpoint/2010/main" val="16142288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heme/theme1.xml><?xml version="1.0" encoding="utf-8"?>
<a:theme xmlns:a="http://schemas.openxmlformats.org/drawingml/2006/main" name="Office Theme">
  <a:themeElements>
    <a:clrScheme name="Custom 3">
      <a:dk1>
        <a:sysClr val="windowText" lastClr="000000"/>
      </a:dk1>
      <a:lt1>
        <a:sysClr val="window" lastClr="FFFFFF"/>
      </a:lt1>
      <a:dk2>
        <a:srgbClr val="515151"/>
      </a:dk2>
      <a:lt2>
        <a:srgbClr val="E7E6E6"/>
      </a:lt2>
      <a:accent1>
        <a:srgbClr val="023B7E"/>
      </a:accent1>
      <a:accent2>
        <a:srgbClr val="8CD3F6"/>
      </a:accent2>
      <a:accent3>
        <a:srgbClr val="035ECD"/>
      </a:accent3>
      <a:accent4>
        <a:srgbClr val="1FA8ED"/>
      </a:accent4>
      <a:accent5>
        <a:srgbClr val="D2EDFB"/>
      </a:accent5>
      <a:accent6>
        <a:srgbClr val="87BCFD"/>
      </a:accent6>
      <a:hlink>
        <a:srgbClr val="4C9BFC"/>
      </a:hlink>
      <a:folHlink>
        <a:srgbClr val="B3D5FD"/>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22095</TotalTime>
  <Words>14103</Words>
  <Application>Microsoft Office PowerPoint</Application>
  <PresentationFormat>Widescreen</PresentationFormat>
  <Paragraphs>1293</Paragraphs>
  <Slides>43</Slides>
  <Notes>43</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43</vt:i4>
      </vt:variant>
    </vt:vector>
  </HeadingPairs>
  <TitlesOfParts>
    <vt:vector size="53" baseType="lpstr">
      <vt:lpstr>Arial</vt:lpstr>
      <vt:lpstr>Calibri</vt:lpstr>
      <vt:lpstr>FranklinGotTExtCon</vt:lpstr>
      <vt:lpstr>Georgia</vt:lpstr>
      <vt:lpstr>MS Reference Sans Serif</vt:lpstr>
      <vt:lpstr>Roboto</vt:lpstr>
      <vt:lpstr>Segoe UI</vt:lpstr>
      <vt:lpstr>Segoe UI Semibold</vt:lpstr>
      <vt:lpstr>Verdana</vt:lpstr>
      <vt:lpstr>Office Theme</vt:lpstr>
      <vt:lpstr>Module 6 Task specific response </vt:lpstr>
      <vt:lpstr>Learning objective</vt:lpstr>
      <vt:lpstr>Arriving at healthcare facility </vt:lpstr>
      <vt:lpstr>Limited risk of secondary exposure</vt:lpstr>
      <vt:lpstr>PPE during medical treatment</vt:lpstr>
      <vt:lpstr>Pre-hospital treatment </vt:lpstr>
      <vt:lpstr>Types of toxic response: Local effects </vt:lpstr>
      <vt:lpstr>Types of toxic response: Systemic effects - acute </vt:lpstr>
      <vt:lpstr>Types of toxic response: Systemic effects - delayed </vt:lpstr>
      <vt:lpstr>Types of toxic response: Examples </vt:lpstr>
      <vt:lpstr>Chemical agents  Symptoms &amp; Medical treatment</vt:lpstr>
      <vt:lpstr>Recognizing symptoms after exposure to chemical agents</vt:lpstr>
      <vt:lpstr>General life-saving treatment </vt:lpstr>
      <vt:lpstr>Nerve agents </vt:lpstr>
      <vt:lpstr>Blood agents </vt:lpstr>
      <vt:lpstr>Choking agents </vt:lpstr>
      <vt:lpstr>Blister agents </vt:lpstr>
      <vt:lpstr>Incapacitating agents</vt:lpstr>
      <vt:lpstr>Toxins</vt:lpstr>
      <vt:lpstr>Irritant and Corrosive agents</vt:lpstr>
      <vt:lpstr>Gases displacing O2 &amp; Fire smoke</vt:lpstr>
      <vt:lpstr>Biological agents  Symptoms &amp; Medical treatment</vt:lpstr>
      <vt:lpstr>Recognizing patients of biological incidents</vt:lpstr>
      <vt:lpstr>Potential for weaponization </vt:lpstr>
      <vt:lpstr>Syndromes</vt:lpstr>
      <vt:lpstr>Syndromes</vt:lpstr>
      <vt:lpstr>Syndromes: Fever and rash</vt:lpstr>
      <vt:lpstr>General diagnosis and therapy </vt:lpstr>
      <vt:lpstr> Anthrax – B. anthracis </vt:lpstr>
      <vt:lpstr>Botulism – botulinum toxin </vt:lpstr>
      <vt:lpstr>Viral hemorrhagic fever</vt:lpstr>
      <vt:lpstr>Exposure to radiation Symptoms &amp; Medical treatment</vt:lpstr>
      <vt:lpstr>Radiation, high dose</vt:lpstr>
      <vt:lpstr>Contamination</vt:lpstr>
      <vt:lpstr>Decontamination </vt:lpstr>
      <vt:lpstr>Patients as secondary source</vt:lpstr>
      <vt:lpstr>Treatment priority </vt:lpstr>
      <vt:lpstr>Radiological groups of victims  </vt:lpstr>
      <vt:lpstr>METREPOL</vt:lpstr>
      <vt:lpstr>Treatment </vt:lpstr>
      <vt:lpstr>Additional treatment for internal contamination </vt:lpstr>
      <vt:lpstr>Take home message</vt:lpstr>
      <vt:lpstr>PowerPoint Presentation</vt:lpstr>
    </vt:vector>
  </TitlesOfParts>
  <Company>SCK CEN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Dillen Roel</dc:creator>
  <cp:lastModifiedBy>Peter den Outer</cp:lastModifiedBy>
  <cp:revision>1103</cp:revision>
  <cp:lastPrinted>2020-01-20T09:16:47Z</cp:lastPrinted>
  <dcterms:created xsi:type="dcterms:W3CDTF">2019-10-21T09:10:33Z</dcterms:created>
  <dcterms:modified xsi:type="dcterms:W3CDTF">2022-11-18T14:52:32Z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exandriaPath">
    <vt:lpwstr/>
  </property>
  <property fmtid="{D5CDD505-2E9C-101B-9397-08002B2CF9AE}" pid="3" name="ID">
    <vt:lpwstr>36860591</vt:lpwstr>
  </property>
  <property fmtid="{D5CDD505-2E9C-101B-9397-08002B2CF9AE}" pid="4" name="Name">
    <vt:lpwstr>PowerPoint Presentation with sample slides.pptx</vt:lpwstr>
  </property>
  <property fmtid="{D5CDD505-2E9C-101B-9397-08002B2CF9AE}" pid="5" name="SuppMarkings">
    <vt:lpwstr> </vt:lpwstr>
  </property>
  <property fmtid="{D5CDD505-2E9C-101B-9397-08002B2CF9AE}" pid="6" name="Security Clearance">
    <vt:lpwstr> </vt:lpwstr>
  </property>
  <property fmtid="{D5CDD505-2E9C-101B-9397-08002B2CF9AE}" pid="7" name="HyperLink">
    <vt:lpwstr>https://ecm.sckcen.be/OTCS/llisapi.dll/open/36860591</vt:lpwstr>
  </property>
  <property fmtid="{D5CDD505-2E9C-101B-9397-08002B2CF9AE}" pid="8" name="Common Attributes_Reference Number">
    <vt:lpwstr>&lt;generated automatically&gt;</vt:lpwstr>
  </property>
  <property fmtid="{D5CDD505-2E9C-101B-9397-08002B2CF9AE}" pid="9" name="Common Attributes_Short Reference">
    <vt:lpwstr>&lt;generated automatically&gt;</vt:lpwstr>
  </property>
  <property fmtid="{D5CDD505-2E9C-101B-9397-08002B2CF9AE}" pid="10" name="Common Attributes_Alternative Reference">
    <vt:lpwstr> </vt:lpwstr>
  </property>
  <property fmtid="{D5CDD505-2E9C-101B-9397-08002B2CF9AE}" pid="11" name="Common Attributes_Document Type">
    <vt:lpwstr>Presentation</vt:lpwstr>
  </property>
  <property fmtid="{D5CDD505-2E9C-101B-9397-08002B2CF9AE}" pid="12" name="Common Attributes_Author_Author Name">
    <vt:lpwstr>&lt;default creator&gt;</vt:lpwstr>
  </property>
  <property fmtid="{D5CDD505-2E9C-101B-9397-08002B2CF9AE}" pid="13" name="Common Attributes_Author_Author Affiliation">
    <vt:lpwstr>SCK•CEN</vt:lpwstr>
  </property>
  <property fmtid="{D5CDD505-2E9C-101B-9397-08002B2CF9AE}" pid="14" name="Common Attributes_Information Security Classification">
    <vt:lpwstr>Restricted</vt:lpwstr>
  </property>
  <property fmtid="{D5CDD505-2E9C-101B-9397-08002B2CF9AE}" pid="15" name="Common Attributes_ISC Motivation">
    <vt:lpwstr>ISC was automatically assigned.</vt:lpwstr>
  </property>
  <property fmtid="{D5CDD505-2E9C-101B-9397-08002B2CF9AE}" pid="16" name="Event Attributes_Event_Event Type">
    <vt:lpwstr> </vt:lpwstr>
  </property>
  <property fmtid="{D5CDD505-2E9C-101B-9397-08002B2CF9AE}" pid="17" name="Event Attributes_Event_Event Name">
    <vt:lpwstr> </vt:lpwstr>
  </property>
  <property fmtid="{D5CDD505-2E9C-101B-9397-08002B2CF9AE}" pid="18" name="Event Attributes_Event_Event Start Date">
    <vt:filetime>1899-12-29T23:00:00Z</vt:filetime>
  </property>
  <property fmtid="{D5CDD505-2E9C-101B-9397-08002B2CF9AE}" pid="19" name="Event Attributes_Event_Event End Date">
    <vt:filetime>1899-12-29T23:00:00Z</vt:filetime>
  </property>
  <property fmtid="{D5CDD505-2E9C-101B-9397-08002B2CF9AE}" pid="20" name="Event Attributes_Event_Event Location">
    <vt:lpwstr> </vt:lpwstr>
  </property>
</Properties>
</file>