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283" r:id="rId3"/>
    <p:sldId id="261" r:id="rId4"/>
    <p:sldId id="275" r:id="rId5"/>
    <p:sldId id="276" r:id="rId6"/>
    <p:sldId id="277" r:id="rId7"/>
    <p:sldId id="278" r:id="rId8"/>
    <p:sldId id="279" r:id="rId9"/>
    <p:sldId id="280" r:id="rId10"/>
    <p:sldId id="281" r:id="rId11"/>
    <p:sldId id="282"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out de Bruin" initials="AdB" lastIdx="1" clrIdx="0">
    <p:extLst>
      <p:ext uri="{19B8F6BF-5375-455C-9EA6-DF929625EA0E}">
        <p15:presenceInfo xmlns:p15="http://schemas.microsoft.com/office/powerpoint/2012/main" userId="S::arnout.de.bruin@rivm.nl::8ff4e568-8cab-4069-bea9-4b91c2a818ee" providerId="AD"/>
      </p:ext>
    </p:extLst>
  </p:cmAuthor>
  <p:cmAuthor id="2" name="Arnout de Bruin" initials="AdB [2]" lastIdx="2" clrIdx="1">
    <p:extLst>
      <p:ext uri="{19B8F6BF-5375-455C-9EA6-DF929625EA0E}">
        <p15:presenceInfo xmlns:p15="http://schemas.microsoft.com/office/powerpoint/2012/main" userId="S-1-5-21-1049771325-2269308660-2511297033-256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38660" autoAdjust="0"/>
  </p:normalViewPr>
  <p:slideViewPr>
    <p:cSldViewPr snapToGrid="0">
      <p:cViewPr varScale="1">
        <p:scale>
          <a:sx n="44" d="100"/>
          <a:sy n="44" d="100"/>
        </p:scale>
        <p:origin x="3498" y="42"/>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MELODY 1 CBRN terminology</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Introduction to the content of MELODY Module 1</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slide of module 1 CBRN terminology.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This part of the curriculum will introduce a number of definitions often used in the CBRN field.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Definitions used can be found in EU documentation. For instance, the EU CBRN glossary PDF and app.</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EU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of the EU CBRN glossary NEN and app.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Tell the trainees where to find the CBRN EU glossary and an app. Explain that the CBRN glossary has been changed to a standard: 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 </a:t>
            </a:r>
            <a:r>
              <a:rPr lang="en-US" sz="800" kern="1200" dirty="0">
                <a:solidFill>
                  <a:schemeClr val="tx1"/>
                </a:solidFill>
                <a:effectLst/>
                <a:latin typeface="+mn-lt"/>
                <a:ea typeface="+mn-ea"/>
                <a:cs typeface="+mn-cs"/>
              </a:rPr>
              <a:t>picture of the EU CBRNE Glossary as can be found in the google play store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see links above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51982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made aware that it is important to be able to speak a common CBRN language and that the EU CBRN glossary may provide aid in this to accomplish.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Tell the trainees the implications if first responders are not able to understand each other due to a differences in understanding of important CBRN terms during an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Try to find examples of CBRN incidents (or incidents in general), where finding a common ground in understanding specific terms and acronyms was lacking, or where this was achieved successfully.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trainees and trainer wrap up this part of the curriculum and can enter the next topic.</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Learning objective</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Introduction into MELODY module 1</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slide of module 1 CBRN terminology.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This part of the curriculum will introduce a number of definitions often used in the CBRN field. Definitions used can be found in EU documentation. For instance, the EU CBRN glossary PDF and app.</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9205906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Definitions CBRN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Interactive discussion between trainees and trainer, regarding the first (of three) to be discussed definitions within the CBRN field as defined within the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Ask the trainees </a:t>
            </a:r>
            <a:r>
              <a:rPr lang="en-US" sz="800" i="0" kern="1200" dirty="0">
                <a:solidFill>
                  <a:schemeClr val="tx1"/>
                </a:solidFill>
                <a:effectLst/>
                <a:latin typeface="+mn-lt"/>
                <a:ea typeface="+mn-ea"/>
                <a:cs typeface="+mn-cs"/>
              </a:rPr>
              <a:t>what their definition is for ‘First responder’. The flag indicates that discussion is encouraged regarding the potential difference between local standards and EU standards.</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flag and question mark</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90522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First responder</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 are presented </a:t>
            </a:r>
            <a:r>
              <a:rPr lang="en-US" sz="800" kern="1200" dirty="0">
                <a:solidFill>
                  <a:schemeClr val="tx1"/>
                </a:solidFill>
                <a:effectLst/>
                <a:latin typeface="+mn-lt"/>
                <a:ea typeface="+mn-ea"/>
                <a:cs typeface="+mn-cs"/>
              </a:rPr>
              <a:t>the definition for a first responder used in the melody curriculum.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Discuss similarities and differences between the trainees’ definitions, but stress that the definition given here is the definition we will use in the MELODY curriculum.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Note that there is no definition for first responder within the EU glossary (PDF or app).</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747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Definitions CBRN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Interactive discussion between trainees and trainer, regarding the second (of three) to be discussed definitions within the CBRN field as defined within the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Ask the trainees </a:t>
            </a:r>
            <a:r>
              <a:rPr lang="en-US" sz="800" i="0" kern="1200" dirty="0">
                <a:solidFill>
                  <a:schemeClr val="tx1"/>
                </a:solidFill>
                <a:effectLst/>
                <a:latin typeface="+mn-lt"/>
                <a:ea typeface="+mn-ea"/>
                <a:cs typeface="+mn-cs"/>
              </a:rPr>
              <a:t>what their definition is for ‘CBRN’. The flag indicates that discussion is encouraged regarding the potential difference between local standards and EU standards.</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189601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CBRN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 are presented t</a:t>
            </a:r>
            <a:r>
              <a:rPr lang="en-US" sz="800" kern="1200" dirty="0">
                <a:solidFill>
                  <a:schemeClr val="tx1"/>
                </a:solidFill>
                <a:effectLst/>
                <a:latin typeface="+mn-lt"/>
                <a:ea typeface="+mn-ea"/>
                <a:cs typeface="+mn-cs"/>
              </a:rPr>
              <a:t>he definition for CBRN used in the MELODY curriculum, which can also be found in the EU CBRNE glossary (NEN or app).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Discuss similarities and differences between the trainees’ definitions, but stress that the definition given here is the definition we will use in the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0232519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Definitions CBRN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Interactive discussion between trainees and trainer, regarding the third (of three) to be discussed definitions within the CBRN field as defined within the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Ask the trainees </a:t>
            </a:r>
            <a:r>
              <a:rPr lang="en-US" sz="800" i="0" kern="1200" dirty="0">
                <a:solidFill>
                  <a:schemeClr val="tx1"/>
                </a:solidFill>
                <a:effectLst/>
                <a:latin typeface="+mn-lt"/>
                <a:ea typeface="+mn-ea"/>
                <a:cs typeface="+mn-cs"/>
              </a:rPr>
              <a:t>what their definition is for ‘CBRN emergencies’. The flag indicates that discussion is encouraged regarding the potential difference between local standards and EU standards.</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165065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CBRN emergencies</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 are presented t</a:t>
            </a:r>
            <a:r>
              <a:rPr lang="en-US" sz="800" kern="1200" dirty="0">
                <a:solidFill>
                  <a:schemeClr val="tx1"/>
                </a:solidFill>
                <a:effectLst/>
                <a:latin typeface="+mn-lt"/>
                <a:ea typeface="+mn-ea"/>
                <a:cs typeface="+mn-cs"/>
              </a:rPr>
              <a:t>he definition for CBRN emergencies used in the MELODY curriculum. This definition is not available in the EU CBRNE glossary.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Discuss similarities and differences between the trainees’ definitions, but stress that the definition given here is the definition we will use in the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70221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1 CBRN terminology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u="sng" kern="1200" dirty="0">
                <a:solidFill>
                  <a:schemeClr val="tx1"/>
                </a:solidFill>
                <a:effectLst/>
                <a:latin typeface="+mn-lt"/>
                <a:ea typeface="+mn-ea"/>
                <a:cs typeface="+mn-cs"/>
              </a:rPr>
              <a:t>recognize</a:t>
            </a:r>
            <a:r>
              <a:rPr lang="en-US" sz="800" kern="1200" dirty="0">
                <a:solidFill>
                  <a:schemeClr val="tx1"/>
                </a:solidFill>
                <a:effectLst/>
                <a:latin typeface="+mn-lt"/>
                <a:ea typeface="+mn-ea"/>
                <a:cs typeface="+mn-cs"/>
              </a:rPr>
              <a:t> CBRN terminology (and to be able to use a common language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1.1 </a:t>
            </a:r>
            <a:r>
              <a:rPr lang="en-GB" sz="800" dirty="0">
                <a:effectLst/>
                <a:latin typeface="+mn-lt"/>
                <a:ea typeface="Times New Roman" panose="02020603050405020304" pitchFamily="18" charset="0"/>
              </a:rPr>
              <a:t>What is CBRN (definitions; accidents v. attacks; C v. B v. RN)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 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Other acronyms used within CBRN</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 are made aware of additional acronyms often used within the CBRN field. </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In addition to the three definitions discussed in the former slides, other acronyms are often used in relation to CBRN as well. PPE (Personal Protective Equipment), or PPM (Personal Protective Material) are terms often used for protective clothing or devices. In addition, the acronyms </a:t>
            </a:r>
            <a:r>
              <a:rPr lang="en-US" sz="800" b="0" kern="1200" dirty="0" err="1">
                <a:solidFill>
                  <a:schemeClr val="tx1"/>
                </a:solidFill>
                <a:effectLst/>
                <a:latin typeface="+mn-lt"/>
                <a:ea typeface="+mn-ea"/>
                <a:cs typeface="+mn-cs"/>
              </a:rPr>
              <a:t>CBRNe</a:t>
            </a:r>
            <a:r>
              <a:rPr lang="en-US" sz="800" b="0" kern="1200" dirty="0">
                <a:solidFill>
                  <a:schemeClr val="tx1"/>
                </a:solidFill>
                <a:effectLst/>
                <a:latin typeface="+mn-lt"/>
                <a:ea typeface="+mn-ea"/>
                <a:cs typeface="+mn-cs"/>
              </a:rPr>
              <a:t> or CBRNE are often used as well. A small ‘e’ added to the acronym CBRN indicates that explosives are used as a means of dispersal to CBRN agents, whereas a capital E indicates explosives are used as the primary weapon itself.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02733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#1.1: What is CBRN?</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#1.1: What is CBRN?</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#1.1: What is CBRN?</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#1.1: What is CBRN?</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#1.1: What is CBRN?</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#1.1: What is CBRN?</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#1.1: What is CBRN?</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#1.1: What is CBRN?</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#1.1: What is CBRN?</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#1.1: What is CBRN?</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#1.1: What is CBRN?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#1.1: What is CBRN?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#1.1: What is CBRN?</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#1.1: What is CBRN?</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#1.1: What is CBRN?</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#1.1: What is CBRN?</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7.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chor="ctr">
            <a:normAutofit/>
          </a:bodyPr>
          <a:lstStyle/>
          <a:p>
            <a:r>
              <a:rPr lang="en-US" sz="5400" dirty="0"/>
              <a:t>Module 1 CBRN terminology</a:t>
            </a:r>
          </a:p>
        </p:txBody>
      </p:sp>
      <p:sp>
        <p:nvSpPr>
          <p:cNvPr id="7" name="Text Placeholder 6">
            <a:extLst>
              <a:ext uri="{FF2B5EF4-FFF2-40B4-BE49-F238E27FC236}">
                <a16:creationId xmlns:a16="http://schemas.microsoft.com/office/drawing/2014/main" id="{45DA2F15-76F6-4550-A297-3B7EF400EF4C}"/>
              </a:ext>
            </a:extLst>
          </p:cNvPr>
          <p:cNvSpPr>
            <a:spLocks noGrp="1"/>
          </p:cNvSpPr>
          <p:nvPr>
            <p:ph type="body" sz="quarter" idx="12"/>
          </p:nvPr>
        </p:nvSpPr>
        <p:spPr/>
        <p:txBody>
          <a:bodyPr/>
          <a:lstStyle/>
          <a:p>
            <a:r>
              <a:rPr lang="en-US" dirty="0"/>
              <a:t>1.1 What is CBRN (definitions; accidents v. attacks; C v. B v. RN)</a:t>
            </a:r>
            <a:endParaRPr lang="nl-NL" dirty="0"/>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EU glossary</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7" name="Picture 6">
            <a:extLst>
              <a:ext uri="{FF2B5EF4-FFF2-40B4-BE49-F238E27FC236}">
                <a16:creationId xmlns:a16="http://schemas.microsoft.com/office/drawing/2014/main" id="{16BA895C-8C2D-4BE3-A445-F92D16604C22}"/>
              </a:ext>
            </a:extLst>
          </p:cNvPr>
          <p:cNvPicPr>
            <a:picLocks noChangeAspect="1"/>
          </p:cNvPicPr>
          <p:nvPr/>
        </p:nvPicPr>
        <p:blipFill>
          <a:blip r:embed="rId3"/>
          <a:stretch>
            <a:fillRect/>
          </a:stretch>
        </p:blipFill>
        <p:spPr>
          <a:xfrm>
            <a:off x="6651869" y="1909419"/>
            <a:ext cx="5535375" cy="3571884"/>
          </a:xfrm>
          <a:prstGeom prst="rect">
            <a:avLst/>
          </a:prstGeom>
        </p:spPr>
      </p:pic>
      <p:sp>
        <p:nvSpPr>
          <p:cNvPr id="9" name="Footer Placeholder 4">
            <a:extLst>
              <a:ext uri="{FF2B5EF4-FFF2-40B4-BE49-F238E27FC236}">
                <a16:creationId xmlns:a16="http://schemas.microsoft.com/office/drawing/2014/main" id="{51F0EAA3-C12B-4D59-9B37-DAB1B62170F1}"/>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pic>
        <p:nvPicPr>
          <p:cNvPr id="5" name="Picture 4">
            <a:extLst>
              <a:ext uri="{FF2B5EF4-FFF2-40B4-BE49-F238E27FC236}">
                <a16:creationId xmlns:a16="http://schemas.microsoft.com/office/drawing/2014/main" id="{F85ED4E4-BF24-4332-AE83-38FEB0888A3D}"/>
              </a:ext>
            </a:extLst>
          </p:cNvPr>
          <p:cNvPicPr>
            <a:picLocks noChangeAspect="1"/>
          </p:cNvPicPr>
          <p:nvPr/>
        </p:nvPicPr>
        <p:blipFill>
          <a:blip r:embed="rId4"/>
          <a:stretch>
            <a:fillRect/>
          </a:stretch>
        </p:blipFill>
        <p:spPr>
          <a:xfrm>
            <a:off x="238245" y="1750522"/>
            <a:ext cx="6413624" cy="3869445"/>
          </a:xfrm>
          <a:prstGeom prst="rect">
            <a:avLst/>
          </a:prstGeom>
        </p:spPr>
      </p:pic>
    </p:spTree>
    <p:extLst>
      <p:ext uri="{BB962C8B-B14F-4D97-AF65-F5344CB8AC3E}">
        <p14:creationId xmlns:p14="http://schemas.microsoft.com/office/powerpoint/2010/main" val="1376443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168564" cy="4301992"/>
          </a:xfrm>
        </p:spPr>
        <p:txBody>
          <a:bodyPr/>
          <a:lstStyle/>
          <a:p>
            <a:r>
              <a:rPr lang="en-US" dirty="0"/>
              <a:t>There are various acronyms for terms used within the CBRN field</a:t>
            </a:r>
          </a:p>
          <a:p>
            <a:r>
              <a:rPr lang="en-US" dirty="0"/>
              <a:t>The use of the EU CBRN glossary app, for instance in the field, enables first responder groups or units to speak a common CBRN language</a:t>
            </a:r>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7" name="Footer Placeholder 4">
            <a:extLst>
              <a:ext uri="{FF2B5EF4-FFF2-40B4-BE49-F238E27FC236}">
                <a16:creationId xmlns:a16="http://schemas.microsoft.com/office/drawing/2014/main" id="{94EE1B7D-513E-4BD8-8388-CD2156410CAE}"/>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8123DD89-9305-47E1-B06B-047E0BBDA998}"/>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1.1: What is CBRN?</a:t>
            </a:r>
          </a:p>
        </p:txBody>
      </p:sp>
    </p:spTree>
    <p:extLst>
      <p:ext uri="{BB962C8B-B14F-4D97-AF65-F5344CB8AC3E}">
        <p14:creationId xmlns:p14="http://schemas.microsoft.com/office/powerpoint/2010/main" val="24603143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237626" y="5139525"/>
            <a:ext cx="11745829" cy="556425"/>
          </a:xfrm>
        </p:spPr>
        <p:txBody>
          <a:bodyPr anchor="ctr"/>
          <a:lstStyle/>
          <a:p>
            <a:r>
              <a:rPr lang="en-US" dirty="0"/>
              <a:t>To </a:t>
            </a:r>
            <a:r>
              <a:rPr lang="en-US" u="sng" dirty="0"/>
              <a:t>recognize</a:t>
            </a:r>
            <a:r>
              <a:rPr lang="en-US" dirty="0"/>
              <a:t> CBRN terminology (to be able to speak a common language)</a:t>
            </a:r>
          </a:p>
        </p:txBody>
      </p:sp>
      <p:sp>
        <p:nvSpPr>
          <p:cNvPr id="3" name="Title 2"/>
          <p:cNvSpPr>
            <a:spLocks noGrp="1"/>
          </p:cNvSpPr>
          <p:nvPr>
            <p:ph type="title"/>
          </p:nvPr>
        </p:nvSpPr>
        <p:spPr/>
        <p:txBody>
          <a:bodyPr anchor="ctr">
            <a:normAutofit/>
          </a:bodyPr>
          <a:lstStyle/>
          <a:p>
            <a:r>
              <a:rPr lang="en-US" sz="4000" dirty="0"/>
              <a:t>Learning objective</a:t>
            </a:r>
          </a:p>
        </p:txBody>
      </p:sp>
    </p:spTree>
    <p:extLst>
      <p:ext uri="{BB962C8B-B14F-4D97-AF65-F5344CB8AC3E}">
        <p14:creationId xmlns:p14="http://schemas.microsoft.com/office/powerpoint/2010/main" val="39402444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Definitions CBRN</a:t>
            </a:r>
            <a:endParaRPr lang="en-US" dirty="0"/>
          </a:p>
        </p:txBody>
      </p:sp>
      <p:sp>
        <p:nvSpPr>
          <p:cNvPr id="3" name="Text Placeholder 2"/>
          <p:cNvSpPr>
            <a:spLocks noGrp="1"/>
          </p:cNvSpPr>
          <p:nvPr>
            <p:ph type="body" sz="quarter" idx="15"/>
          </p:nvPr>
        </p:nvSpPr>
        <p:spPr/>
        <p:txBody>
          <a:bodyPr/>
          <a:lstStyle/>
          <a:p>
            <a:r>
              <a:rPr lang="en-US" dirty="0"/>
              <a:t>How do </a:t>
            </a:r>
            <a:r>
              <a:rPr lang="en-US" b="1" u="sng" dirty="0"/>
              <a:t>you</a:t>
            </a:r>
            <a:r>
              <a:rPr lang="en-US" dirty="0"/>
              <a:t> define the following terms: </a:t>
            </a:r>
          </a:p>
          <a:p>
            <a:pPr lvl="1"/>
            <a:r>
              <a:rPr lang="en-US" b="1" dirty="0">
                <a:solidFill>
                  <a:schemeClr val="accent1"/>
                </a:solidFill>
              </a:rPr>
              <a:t>First responder?</a:t>
            </a:r>
          </a:p>
          <a:p>
            <a:pPr lvl="1"/>
            <a:r>
              <a:rPr lang="en-US" dirty="0">
                <a:solidFill>
                  <a:schemeClr val="accent1">
                    <a:lumMod val="40000"/>
                    <a:lumOff val="60000"/>
                  </a:schemeClr>
                </a:solidFill>
              </a:rPr>
              <a:t>CBRN?</a:t>
            </a:r>
          </a:p>
          <a:p>
            <a:pPr lvl="1"/>
            <a:r>
              <a:rPr lang="en-US" dirty="0">
                <a:solidFill>
                  <a:schemeClr val="accent1">
                    <a:lumMod val="40000"/>
                    <a:lumOff val="60000"/>
                  </a:schemeClr>
                </a:solidFill>
              </a:rPr>
              <a:t>CBRN emergencies?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p:txBody>
          <a:bodyPr/>
          <a:lstStyle/>
          <a:p>
            <a:r>
              <a:rPr lang="en-US" dirty="0"/>
              <a:t>MELODY presentation 1.1: What is CBRN?</a:t>
            </a:r>
          </a:p>
        </p:txBody>
      </p:sp>
      <p:sp>
        <p:nvSpPr>
          <p:cNvPr id="6" name="TextBox 5">
            <a:extLst>
              <a:ext uri="{FF2B5EF4-FFF2-40B4-BE49-F238E27FC236}">
                <a16:creationId xmlns:a16="http://schemas.microsoft.com/office/drawing/2014/main" id="{056F2079-8591-4C11-BFD0-63DDFA5CBCAD}"/>
              </a:ext>
            </a:extLst>
          </p:cNvPr>
          <p:cNvSpPr txBox="1"/>
          <p:nvPr/>
        </p:nvSpPr>
        <p:spPr>
          <a:xfrm>
            <a:off x="5441871" y="2613628"/>
            <a:ext cx="798357" cy="1323439"/>
          </a:xfrm>
          <a:prstGeom prst="rect">
            <a:avLst/>
          </a:prstGeom>
          <a:solidFill>
            <a:schemeClr val="tx1"/>
          </a:solidFill>
          <a:ln>
            <a:solidFill>
              <a:schemeClr val="tx1"/>
            </a:solidFill>
          </a:ln>
        </p:spPr>
        <p:txBody>
          <a:bodyPr wrap="square" rtlCol="0">
            <a:spAutoFit/>
          </a:bodyPr>
          <a:lstStyle/>
          <a:p>
            <a:pPr algn="ctr"/>
            <a:r>
              <a:rPr lang="en-US" sz="8000" dirty="0">
                <a:solidFill>
                  <a:schemeClr val="bg1"/>
                </a:solidFill>
              </a:rPr>
              <a:t>?</a:t>
            </a:r>
            <a:endParaRPr lang="nl-NL" sz="8000" dirty="0">
              <a:solidFill>
                <a:schemeClr val="bg1"/>
              </a:solidFill>
            </a:endParaRPr>
          </a:p>
        </p:txBody>
      </p:sp>
      <p:pic>
        <p:nvPicPr>
          <p:cNvPr id="7" name="Graphic 6" descr="Flag">
            <a:extLst>
              <a:ext uri="{FF2B5EF4-FFF2-40B4-BE49-F238E27FC236}">
                <a16:creationId xmlns:a16="http://schemas.microsoft.com/office/drawing/2014/main" id="{F790744E-67D9-416D-96C1-6B4DF9376F2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Tree>
    <p:extLst>
      <p:ext uri="{BB962C8B-B14F-4D97-AF65-F5344CB8AC3E}">
        <p14:creationId xmlns:p14="http://schemas.microsoft.com/office/powerpoint/2010/main" val="19371419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First responder</a:t>
            </a:r>
            <a:endParaRPr lang="en-US" dirty="0"/>
          </a:p>
        </p:txBody>
      </p:sp>
      <p:sp>
        <p:nvSpPr>
          <p:cNvPr id="3" name="Text Placeholder 2"/>
          <p:cNvSpPr>
            <a:spLocks noGrp="1"/>
          </p:cNvSpPr>
          <p:nvPr>
            <p:ph type="body" sz="quarter" idx="15"/>
          </p:nvPr>
        </p:nvSpPr>
        <p:spPr>
          <a:xfrm>
            <a:off x="766762" y="1786072"/>
            <a:ext cx="10776247" cy="4301992"/>
          </a:xfrm>
        </p:spPr>
        <p:txBody>
          <a:bodyPr/>
          <a:lstStyle/>
          <a:p>
            <a:pPr marL="88900" indent="0">
              <a:buNone/>
            </a:pPr>
            <a:r>
              <a:rPr lang="en-US" dirty="0"/>
              <a:t>A first responder is a member of an agency (including first chain of command) that is responsible for dealing with emergencies and is usually the first to arrive (prior to the CBRN specialists) on the incident scene.</a:t>
            </a:r>
          </a:p>
          <a:p>
            <a:pPr lvl="1"/>
            <a:endParaRPr lang="en-US" dirty="0">
              <a:solidFill>
                <a:schemeClr val="accent1">
                  <a:lumMod val="40000"/>
                  <a:lumOff val="60000"/>
                </a:schemeClr>
              </a:solidFill>
            </a:endParaRP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7" name="Footer Placeholder 4">
            <a:extLst>
              <a:ext uri="{FF2B5EF4-FFF2-40B4-BE49-F238E27FC236}">
                <a16:creationId xmlns:a16="http://schemas.microsoft.com/office/drawing/2014/main" id="{FF1341D4-A1D0-459B-81D1-7DD662C88B23}"/>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31641464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Definitions CBRN</a:t>
            </a:r>
            <a:endParaRPr lang="en-US" dirty="0"/>
          </a:p>
        </p:txBody>
      </p:sp>
      <p:sp>
        <p:nvSpPr>
          <p:cNvPr id="3" name="Text Placeholder 2"/>
          <p:cNvSpPr>
            <a:spLocks noGrp="1"/>
          </p:cNvSpPr>
          <p:nvPr>
            <p:ph type="body" sz="quarter" idx="15"/>
          </p:nvPr>
        </p:nvSpPr>
        <p:spPr/>
        <p:txBody>
          <a:bodyPr/>
          <a:lstStyle/>
          <a:p>
            <a:r>
              <a:rPr lang="en-US" dirty="0"/>
              <a:t>How do </a:t>
            </a:r>
            <a:r>
              <a:rPr lang="en-US" b="1" u="sng" dirty="0"/>
              <a:t>you</a:t>
            </a:r>
            <a:r>
              <a:rPr lang="en-US" dirty="0"/>
              <a:t> define the following terms: </a:t>
            </a:r>
          </a:p>
          <a:p>
            <a:pPr lvl="1"/>
            <a:r>
              <a:rPr lang="en-US" dirty="0">
                <a:solidFill>
                  <a:schemeClr val="accent1">
                    <a:lumMod val="40000"/>
                    <a:lumOff val="60000"/>
                  </a:schemeClr>
                </a:solidFill>
              </a:rPr>
              <a:t>First responder?</a:t>
            </a:r>
          </a:p>
          <a:p>
            <a:pPr lvl="1"/>
            <a:r>
              <a:rPr lang="en-US" b="1" dirty="0">
                <a:solidFill>
                  <a:schemeClr val="accent1"/>
                </a:solidFill>
              </a:rPr>
              <a:t>CBRN?</a:t>
            </a:r>
          </a:p>
          <a:p>
            <a:pPr lvl="1"/>
            <a:r>
              <a:rPr lang="en-US" dirty="0">
                <a:solidFill>
                  <a:schemeClr val="accent1">
                    <a:lumMod val="40000"/>
                    <a:lumOff val="60000"/>
                  </a:schemeClr>
                </a:solidFill>
              </a:rPr>
              <a:t>CBRN emergencies?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6" name="TextBox 5">
            <a:extLst>
              <a:ext uri="{FF2B5EF4-FFF2-40B4-BE49-F238E27FC236}">
                <a16:creationId xmlns:a16="http://schemas.microsoft.com/office/drawing/2014/main" id="{056F2079-8591-4C11-BFD0-63DDFA5CBCAD}"/>
              </a:ext>
            </a:extLst>
          </p:cNvPr>
          <p:cNvSpPr txBox="1"/>
          <p:nvPr/>
        </p:nvSpPr>
        <p:spPr>
          <a:xfrm>
            <a:off x="5441871" y="2613628"/>
            <a:ext cx="798357" cy="1323439"/>
          </a:xfrm>
          <a:prstGeom prst="rect">
            <a:avLst/>
          </a:prstGeom>
          <a:solidFill>
            <a:schemeClr val="tx1"/>
          </a:solidFill>
          <a:ln>
            <a:solidFill>
              <a:schemeClr val="tx1"/>
            </a:solidFill>
          </a:ln>
        </p:spPr>
        <p:txBody>
          <a:bodyPr wrap="square" rtlCol="0">
            <a:spAutoFit/>
          </a:bodyPr>
          <a:lstStyle/>
          <a:p>
            <a:pPr algn="ctr"/>
            <a:r>
              <a:rPr lang="en-US" sz="8000" dirty="0">
                <a:solidFill>
                  <a:schemeClr val="bg1"/>
                </a:solidFill>
              </a:rPr>
              <a:t>?</a:t>
            </a:r>
            <a:endParaRPr lang="nl-NL" sz="8000" dirty="0">
              <a:solidFill>
                <a:schemeClr val="bg1"/>
              </a:solidFill>
            </a:endParaRPr>
          </a:p>
        </p:txBody>
      </p:sp>
      <p:pic>
        <p:nvPicPr>
          <p:cNvPr id="7" name="Graphic 6" descr="Flag">
            <a:extLst>
              <a:ext uri="{FF2B5EF4-FFF2-40B4-BE49-F238E27FC236}">
                <a16:creationId xmlns:a16="http://schemas.microsoft.com/office/drawing/2014/main" id="{F9B26F50-6E51-4DB8-9B9D-7355A760A9A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9" name="Footer Placeholder 4">
            <a:extLst>
              <a:ext uri="{FF2B5EF4-FFF2-40B4-BE49-F238E27FC236}">
                <a16:creationId xmlns:a16="http://schemas.microsoft.com/office/drawing/2014/main" id="{56445068-A6F8-4AB0-BA07-A7BBE66F82B8}"/>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38302666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CBRN</a:t>
            </a:r>
            <a:endParaRPr lang="en-US" dirty="0"/>
          </a:p>
        </p:txBody>
      </p:sp>
      <p:sp>
        <p:nvSpPr>
          <p:cNvPr id="3" name="Text Placeholder 2"/>
          <p:cNvSpPr>
            <a:spLocks noGrp="1"/>
          </p:cNvSpPr>
          <p:nvPr>
            <p:ph type="body" sz="quarter" idx="15"/>
          </p:nvPr>
        </p:nvSpPr>
        <p:spPr>
          <a:xfrm>
            <a:off x="766762" y="1786072"/>
            <a:ext cx="10956871" cy="4301992"/>
          </a:xfrm>
        </p:spPr>
        <p:txBody>
          <a:bodyPr/>
          <a:lstStyle/>
          <a:p>
            <a:pPr marL="88900" indent="0">
              <a:buNone/>
            </a:pPr>
            <a:r>
              <a:rPr lang="en-US" dirty="0"/>
              <a:t>CBRN is an acronym for chemical, biological, radiological, and nuclear issues that could harm the society through their accidental or deliberate release, dissemination, or impacts.</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7" name="Footer Placeholder 4">
            <a:extLst>
              <a:ext uri="{FF2B5EF4-FFF2-40B4-BE49-F238E27FC236}">
                <a16:creationId xmlns:a16="http://schemas.microsoft.com/office/drawing/2014/main" id="{7A5C1950-54EF-4E1C-BF2C-D2E0A39511B6}"/>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29635716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Definitions CBRN</a:t>
            </a:r>
            <a:endParaRPr lang="en-US" dirty="0"/>
          </a:p>
        </p:txBody>
      </p:sp>
      <p:sp>
        <p:nvSpPr>
          <p:cNvPr id="3" name="Text Placeholder 2"/>
          <p:cNvSpPr>
            <a:spLocks noGrp="1"/>
          </p:cNvSpPr>
          <p:nvPr>
            <p:ph type="body" sz="quarter" idx="15"/>
          </p:nvPr>
        </p:nvSpPr>
        <p:spPr/>
        <p:txBody>
          <a:bodyPr/>
          <a:lstStyle/>
          <a:p>
            <a:r>
              <a:rPr lang="en-US" dirty="0"/>
              <a:t>How do </a:t>
            </a:r>
            <a:r>
              <a:rPr lang="en-US" b="1" u="sng" dirty="0"/>
              <a:t>you</a:t>
            </a:r>
            <a:r>
              <a:rPr lang="en-US" dirty="0"/>
              <a:t> define the following terms: </a:t>
            </a:r>
          </a:p>
          <a:p>
            <a:pPr lvl="1"/>
            <a:r>
              <a:rPr lang="en-US" dirty="0">
                <a:solidFill>
                  <a:schemeClr val="accent1">
                    <a:lumMod val="40000"/>
                    <a:lumOff val="60000"/>
                  </a:schemeClr>
                </a:solidFill>
              </a:rPr>
              <a:t>First responder?</a:t>
            </a:r>
          </a:p>
          <a:p>
            <a:pPr lvl="1"/>
            <a:r>
              <a:rPr lang="en-US" dirty="0">
                <a:solidFill>
                  <a:schemeClr val="accent1">
                    <a:lumMod val="40000"/>
                    <a:lumOff val="60000"/>
                  </a:schemeClr>
                </a:solidFill>
              </a:rPr>
              <a:t>CBRN?</a:t>
            </a:r>
          </a:p>
          <a:p>
            <a:pPr lvl="1"/>
            <a:r>
              <a:rPr lang="en-US" b="1" dirty="0">
                <a:solidFill>
                  <a:schemeClr val="accent1"/>
                </a:solidFill>
              </a:rPr>
              <a:t>CBRN emergencies?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6" name="TextBox 5">
            <a:extLst>
              <a:ext uri="{FF2B5EF4-FFF2-40B4-BE49-F238E27FC236}">
                <a16:creationId xmlns:a16="http://schemas.microsoft.com/office/drawing/2014/main" id="{056F2079-8591-4C11-BFD0-63DDFA5CBCAD}"/>
              </a:ext>
            </a:extLst>
          </p:cNvPr>
          <p:cNvSpPr txBox="1"/>
          <p:nvPr/>
        </p:nvSpPr>
        <p:spPr>
          <a:xfrm>
            <a:off x="5441871" y="2613628"/>
            <a:ext cx="798357" cy="1323439"/>
          </a:xfrm>
          <a:prstGeom prst="rect">
            <a:avLst/>
          </a:prstGeom>
          <a:solidFill>
            <a:schemeClr val="tx1"/>
          </a:solidFill>
          <a:ln>
            <a:solidFill>
              <a:schemeClr val="tx1"/>
            </a:solidFill>
          </a:ln>
        </p:spPr>
        <p:txBody>
          <a:bodyPr wrap="square" rtlCol="0">
            <a:spAutoFit/>
          </a:bodyPr>
          <a:lstStyle/>
          <a:p>
            <a:pPr algn="ctr"/>
            <a:r>
              <a:rPr lang="en-US" sz="8000" dirty="0">
                <a:solidFill>
                  <a:schemeClr val="bg1"/>
                </a:solidFill>
              </a:rPr>
              <a:t>?</a:t>
            </a:r>
            <a:endParaRPr lang="nl-NL" sz="8000" dirty="0">
              <a:solidFill>
                <a:schemeClr val="bg1"/>
              </a:solidFill>
            </a:endParaRPr>
          </a:p>
        </p:txBody>
      </p:sp>
      <p:pic>
        <p:nvPicPr>
          <p:cNvPr id="7" name="Graphic 6" descr="Flag">
            <a:extLst>
              <a:ext uri="{FF2B5EF4-FFF2-40B4-BE49-F238E27FC236}">
                <a16:creationId xmlns:a16="http://schemas.microsoft.com/office/drawing/2014/main" id="{50EEF521-777D-4C1E-9432-1D05B1AD950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968037" y="312736"/>
            <a:ext cx="914400" cy="914400"/>
          </a:xfrm>
          <a:prstGeom prst="rect">
            <a:avLst/>
          </a:prstGeom>
        </p:spPr>
      </p:pic>
      <p:sp>
        <p:nvSpPr>
          <p:cNvPr id="9" name="Footer Placeholder 4">
            <a:extLst>
              <a:ext uri="{FF2B5EF4-FFF2-40B4-BE49-F238E27FC236}">
                <a16:creationId xmlns:a16="http://schemas.microsoft.com/office/drawing/2014/main" id="{C3A0ACB3-3AA3-481C-ABA3-777B042A2F0B}"/>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35115570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CBRN emergencies</a:t>
            </a:r>
            <a:endParaRPr lang="en-US" dirty="0"/>
          </a:p>
        </p:txBody>
      </p:sp>
      <p:sp>
        <p:nvSpPr>
          <p:cNvPr id="3" name="Text Placeholder 2"/>
          <p:cNvSpPr>
            <a:spLocks noGrp="1"/>
          </p:cNvSpPr>
          <p:nvPr>
            <p:ph type="body" sz="quarter" idx="15"/>
          </p:nvPr>
        </p:nvSpPr>
        <p:spPr>
          <a:xfrm>
            <a:off x="766762" y="1786072"/>
            <a:ext cx="11168564" cy="4301992"/>
          </a:xfrm>
        </p:spPr>
        <p:txBody>
          <a:bodyPr/>
          <a:lstStyle/>
          <a:p>
            <a:pPr marL="88900" indent="0">
              <a:buNone/>
            </a:pPr>
            <a:r>
              <a:rPr lang="en-US" dirty="0"/>
              <a:t>Emergencies are unintentional or intentional releases of CBRN, or threats thereof, which require immediate action.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7" name="Footer Placeholder 4">
            <a:extLst>
              <a:ext uri="{FF2B5EF4-FFF2-40B4-BE49-F238E27FC236}">
                <a16:creationId xmlns:a16="http://schemas.microsoft.com/office/drawing/2014/main" id="{A9AD0843-1897-40C6-87BC-7D3C4AE24811}"/>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2009049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Other acronyms used within CBRN</a:t>
            </a:r>
            <a:endParaRPr lang="en-US" dirty="0"/>
          </a:p>
        </p:txBody>
      </p:sp>
      <p:sp>
        <p:nvSpPr>
          <p:cNvPr id="3" name="Text Placeholder 2"/>
          <p:cNvSpPr>
            <a:spLocks noGrp="1"/>
          </p:cNvSpPr>
          <p:nvPr>
            <p:ph type="body" sz="quarter" idx="15"/>
          </p:nvPr>
        </p:nvSpPr>
        <p:spPr>
          <a:xfrm>
            <a:off x="766762" y="1786072"/>
            <a:ext cx="11168564" cy="4301992"/>
          </a:xfrm>
        </p:spPr>
        <p:txBody>
          <a:bodyPr/>
          <a:lstStyle/>
          <a:p>
            <a:r>
              <a:rPr lang="en-US" dirty="0"/>
              <a:t>PPM and PPE (Personal Protective Materials, or Personal Protective Equipment) </a:t>
            </a:r>
          </a:p>
          <a:p>
            <a:r>
              <a:rPr lang="en-US" dirty="0"/>
              <a:t>CBRN versus </a:t>
            </a:r>
            <a:r>
              <a:rPr lang="en-US" dirty="0" err="1"/>
              <a:t>CBRNe</a:t>
            </a:r>
            <a:r>
              <a:rPr lang="en-US" dirty="0"/>
              <a:t> versus CBRNE</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7" name="Footer Placeholder 4">
            <a:extLst>
              <a:ext uri="{FF2B5EF4-FFF2-40B4-BE49-F238E27FC236}">
                <a16:creationId xmlns:a16="http://schemas.microsoft.com/office/drawing/2014/main" id="{6E1783FB-BEA6-4E96-980D-C57F02875E84}"/>
              </a:ext>
            </a:extLst>
          </p:cNvPr>
          <p:cNvSpPr>
            <a:spLocks noGrp="1"/>
          </p:cNvSpPr>
          <p:nvPr>
            <p:ph type="ftr" sz="quarter" idx="16"/>
          </p:nvPr>
        </p:nvSpPr>
        <p:spPr>
          <a:xfrm>
            <a:off x="452927" y="6479664"/>
            <a:ext cx="10776247" cy="148485"/>
          </a:xfrm>
        </p:spPr>
        <p:txBody>
          <a:bodyPr/>
          <a:lstStyle/>
          <a:p>
            <a:r>
              <a:rPr lang="en-US" dirty="0"/>
              <a:t>MELODY presentation 1.1: What is CBRN?</a:t>
            </a:r>
          </a:p>
        </p:txBody>
      </p:sp>
    </p:spTree>
    <p:extLst>
      <p:ext uri="{BB962C8B-B14F-4D97-AF65-F5344CB8AC3E}">
        <p14:creationId xmlns:p14="http://schemas.microsoft.com/office/powerpoint/2010/main" val="27382395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8564</TotalTime>
  <Words>2567</Words>
  <Application>Microsoft Office PowerPoint</Application>
  <PresentationFormat>Widescreen</PresentationFormat>
  <Paragraphs>248</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1 CBRN terminology</vt:lpstr>
      <vt:lpstr>Learning objective</vt:lpstr>
      <vt:lpstr>Definitions CBRN</vt:lpstr>
      <vt:lpstr>First responder</vt:lpstr>
      <vt:lpstr>Definitions CBRN</vt:lpstr>
      <vt:lpstr>CBRN</vt:lpstr>
      <vt:lpstr>Definitions CBRN</vt:lpstr>
      <vt:lpstr>CBRN emergencies</vt:lpstr>
      <vt:lpstr>Other acronyms used within CBRN</vt:lpstr>
      <vt:lpstr>EU glossary</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Saskia Rutjes</cp:lastModifiedBy>
  <cp:revision>434</cp:revision>
  <cp:lastPrinted>2020-01-20T09:16:47Z</cp:lastPrinted>
  <dcterms:created xsi:type="dcterms:W3CDTF">2019-10-21T09:10:33Z</dcterms:created>
  <dcterms:modified xsi:type="dcterms:W3CDTF">2022-11-17T11:51:08Z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